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8"/>
  </p:notesMasterIdLst>
  <p:handoutMasterIdLst>
    <p:handoutMasterId r:id="rId49"/>
  </p:handoutMasterIdLst>
  <p:sldIdLst>
    <p:sldId id="299" r:id="rId3"/>
    <p:sldId id="257" r:id="rId4"/>
    <p:sldId id="283" r:id="rId5"/>
    <p:sldId id="269" r:id="rId6"/>
    <p:sldId id="284" r:id="rId7"/>
    <p:sldId id="270" r:id="rId8"/>
    <p:sldId id="285" r:id="rId9"/>
    <p:sldId id="286" r:id="rId10"/>
    <p:sldId id="287" r:id="rId11"/>
    <p:sldId id="271" r:id="rId12"/>
    <p:sldId id="288" r:id="rId13"/>
    <p:sldId id="277" r:id="rId14"/>
    <p:sldId id="318" r:id="rId15"/>
    <p:sldId id="319" r:id="rId16"/>
    <p:sldId id="293" r:id="rId17"/>
    <p:sldId id="320" r:id="rId18"/>
    <p:sldId id="272" r:id="rId19"/>
    <p:sldId id="290" r:id="rId20"/>
    <p:sldId id="289" r:id="rId21"/>
    <p:sldId id="280" r:id="rId22"/>
    <p:sldId id="291" r:id="rId23"/>
    <p:sldId id="292" r:id="rId24"/>
    <p:sldId id="274" r:id="rId25"/>
    <p:sldId id="294" r:id="rId26"/>
    <p:sldId id="295" r:id="rId27"/>
    <p:sldId id="296" r:id="rId28"/>
    <p:sldId id="297"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276" r:id="rId47"/>
  </p:sldIdLst>
  <p:sldSz cx="9144000" cy="6858000" type="screen4x3"/>
  <p:notesSz cx="9144000" cy="6858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99CC"/>
    <a:srgbClr val="33CCFF"/>
    <a:srgbClr val="0000FF"/>
    <a:srgbClr val="FF0000"/>
    <a:srgbClr val="FF5050"/>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86449"/>
  </p:normalViewPr>
  <p:slideViewPr>
    <p:cSldViewPr showGuides="1">
      <p:cViewPr varScale="1">
        <p:scale>
          <a:sx n="111" d="100"/>
          <a:sy n="111" d="100"/>
        </p:scale>
        <p:origin x="1398"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4.wmf"/><Relationship Id="rId1" Type="http://schemas.openxmlformats.org/officeDocument/2006/relationships/image" Target="../media/image76.wmf"/><Relationship Id="rId5" Type="http://schemas.openxmlformats.org/officeDocument/2006/relationships/image" Target="../media/image79.wmf"/><Relationship Id="rId4"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5" Type="http://schemas.openxmlformats.org/officeDocument/2006/relationships/image" Target="../media/image84.wmf"/><Relationship Id="rId4" Type="http://schemas.openxmlformats.org/officeDocument/2006/relationships/image" Target="../media/image8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962400" cy="342900"/>
          </a:xfrm>
          <a:prstGeom prst="rect">
            <a:avLst/>
          </a:prstGeom>
          <a:noFill/>
          <a:ln w="9525">
            <a:noFill/>
          </a:ln>
        </p:spPr>
        <p:txBody>
          <a:bodyPr/>
          <a:lstStyle/>
          <a:p>
            <a:pPr lvl="0" eaLnBrk="1" hangingPunct="1"/>
            <a:endParaRPr lang="zh-CN" altLang="en-US" sz="1200" b="0" dirty="0"/>
          </a:p>
        </p:txBody>
      </p:sp>
      <p:sp>
        <p:nvSpPr>
          <p:cNvPr id="3075" name="日期占位符 3074"/>
          <p:cNvSpPr>
            <a:spLocks noGrp="1"/>
          </p:cNvSpPr>
          <p:nvPr>
            <p:ph type="dt" sz="quarter" idx="1"/>
          </p:nvPr>
        </p:nvSpPr>
        <p:spPr>
          <a:xfrm>
            <a:off x="5181600" y="0"/>
            <a:ext cx="3962400" cy="342900"/>
          </a:xfrm>
          <a:prstGeom prst="rect">
            <a:avLst/>
          </a:prstGeom>
          <a:noFill/>
          <a:ln w="9525">
            <a:noFill/>
          </a:ln>
        </p:spPr>
        <p:txBody>
          <a:bodyPr/>
          <a:lstStyle/>
          <a:p>
            <a:pPr lvl="0" algn="r" eaLnBrk="1" hangingPunct="1"/>
            <a:endParaRPr lang="zh-CN" altLang="en-US" sz="1200" b="0" dirty="0"/>
          </a:p>
        </p:txBody>
      </p:sp>
      <p:sp>
        <p:nvSpPr>
          <p:cNvPr id="3076" name="页脚占位符 3075"/>
          <p:cNvSpPr>
            <a:spLocks noGrp="1"/>
          </p:cNvSpPr>
          <p:nvPr>
            <p:ph type="ftr" sz="quarter" idx="2"/>
          </p:nvPr>
        </p:nvSpPr>
        <p:spPr>
          <a:xfrm>
            <a:off x="0" y="6515100"/>
            <a:ext cx="3962400" cy="342900"/>
          </a:xfrm>
          <a:prstGeom prst="rect">
            <a:avLst/>
          </a:prstGeom>
          <a:noFill/>
          <a:ln w="9525">
            <a:noFill/>
          </a:ln>
        </p:spPr>
        <p:txBody>
          <a:bodyPr anchor="b"/>
          <a:lstStyle/>
          <a:p>
            <a:pPr lvl="0" eaLnBrk="1" hangingPunct="1"/>
            <a:endParaRPr lang="zh-CN" altLang="en-US" sz="1200" b="0" dirty="0"/>
          </a:p>
        </p:txBody>
      </p:sp>
      <p:sp>
        <p:nvSpPr>
          <p:cNvPr id="3077" name="灯片编号占位符 3076"/>
          <p:cNvSpPr>
            <a:spLocks noGrp="1"/>
          </p:cNvSpPr>
          <p:nvPr>
            <p:ph type="sldNum" sz="quarter" idx="3"/>
          </p:nvPr>
        </p:nvSpPr>
        <p:spPr>
          <a:xfrm>
            <a:off x="5181600" y="6515100"/>
            <a:ext cx="3962400" cy="342900"/>
          </a:xfrm>
          <a:prstGeom prst="rect">
            <a:avLst/>
          </a:prstGeom>
          <a:noFill/>
          <a:ln w="9525">
            <a:noFill/>
          </a:ln>
        </p:spPr>
        <p:txBody>
          <a:bodyPr anchor="b"/>
          <a:lstStyle/>
          <a:p>
            <a:pPr lvl="0" algn="r" eaLnBrk="1" hangingPunct="1"/>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2204506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3962400" cy="342900"/>
          </a:xfrm>
          <a:prstGeom prst="rect">
            <a:avLst/>
          </a:prstGeom>
          <a:noFill/>
          <a:ln w="9525">
            <a:noFill/>
          </a:ln>
        </p:spPr>
        <p:txBody>
          <a:bodyPr/>
          <a:lstStyle/>
          <a:p>
            <a:pPr lvl="0" eaLnBrk="1" hangingPunct="1"/>
            <a:endParaRPr lang="zh-CN" altLang="en-US" sz="1200" b="0" dirty="0"/>
          </a:p>
        </p:txBody>
      </p:sp>
      <p:sp>
        <p:nvSpPr>
          <p:cNvPr id="2051" name="日期占位符 2050"/>
          <p:cNvSpPr>
            <a:spLocks noGrp="1"/>
          </p:cNvSpPr>
          <p:nvPr>
            <p:ph type="dt" idx="1"/>
          </p:nvPr>
        </p:nvSpPr>
        <p:spPr>
          <a:xfrm>
            <a:off x="5181600" y="0"/>
            <a:ext cx="3962400" cy="342900"/>
          </a:xfrm>
          <a:prstGeom prst="rect">
            <a:avLst/>
          </a:prstGeom>
          <a:noFill/>
          <a:ln w="9525">
            <a:noFill/>
          </a:ln>
        </p:spPr>
        <p:txBody>
          <a:bodyPr/>
          <a:lstStyle/>
          <a:p>
            <a:pPr lvl="0" algn="r" eaLnBrk="1" hangingPunct="1"/>
            <a:endParaRPr lang="zh-CN" altLang="en-US" sz="1200" b="0" dirty="0"/>
          </a:p>
        </p:txBody>
      </p:sp>
      <p:sp>
        <p:nvSpPr>
          <p:cNvPr id="2052" name="幻灯片图像占位符 2051"/>
          <p:cNvSpPr>
            <a:spLocks noGrp="1" noRot="1" noChangeAspect="1"/>
          </p:cNvSpPr>
          <p:nvPr>
            <p:ph type="sldImg" idx="2"/>
          </p:nvPr>
        </p:nvSpPr>
        <p:spPr>
          <a:xfrm>
            <a:off x="2857500" y="514350"/>
            <a:ext cx="3429000" cy="2571750"/>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1219200" y="3257550"/>
            <a:ext cx="6705600" cy="3086100"/>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页脚占位符 2053"/>
          <p:cNvSpPr>
            <a:spLocks noGrp="1"/>
          </p:cNvSpPr>
          <p:nvPr>
            <p:ph type="ftr" sz="quarter" idx="4"/>
          </p:nvPr>
        </p:nvSpPr>
        <p:spPr>
          <a:xfrm>
            <a:off x="0" y="6515100"/>
            <a:ext cx="3962400" cy="342900"/>
          </a:xfrm>
          <a:prstGeom prst="rect">
            <a:avLst/>
          </a:prstGeom>
          <a:noFill/>
          <a:ln w="9525">
            <a:noFill/>
          </a:ln>
        </p:spPr>
        <p:txBody>
          <a:bodyPr anchor="b"/>
          <a:lstStyle/>
          <a:p>
            <a:pPr lvl="0" eaLnBrk="1" hangingPunct="1"/>
            <a:endParaRPr lang="zh-CN" altLang="en-US" sz="1200" b="0" dirty="0"/>
          </a:p>
        </p:txBody>
      </p:sp>
      <p:sp>
        <p:nvSpPr>
          <p:cNvPr id="2055" name="灯片编号占位符 2054"/>
          <p:cNvSpPr>
            <a:spLocks noGrp="1"/>
          </p:cNvSpPr>
          <p:nvPr>
            <p:ph type="sldNum" sz="quarter" idx="5"/>
          </p:nvPr>
        </p:nvSpPr>
        <p:spPr>
          <a:xfrm>
            <a:off x="5181600" y="6515100"/>
            <a:ext cx="3962400" cy="342900"/>
          </a:xfrm>
          <a:prstGeom prst="rect">
            <a:avLst/>
          </a:prstGeom>
          <a:noFill/>
          <a:ln w="9525">
            <a:noFill/>
          </a:ln>
        </p:spPr>
        <p:txBody>
          <a:bodyPr anchor="b"/>
          <a:lstStyle/>
          <a:p>
            <a:pPr lvl="0" algn="r" eaLnBrk="1" hangingPunct="1"/>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4131909569"/>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eaLnBrk="1" hangingPunct="1"/>
            <a:fld id="{9A0DB2DC-4C9A-4742-B13C-FB6460FD3503}" type="slidenum">
              <a:rPr lang="zh-CN" altLang="en-US" sz="1200" b="0" dirty="0"/>
              <a:t>1</a:t>
            </a:fld>
            <a:endParaRPr lang="zh-CN" altLang="en-US" sz="1200" b="0" dirty="0"/>
          </a:p>
        </p:txBody>
      </p:sp>
      <p:sp>
        <p:nvSpPr>
          <p:cNvPr id="57346" name="幻灯片图像占位符 57345"/>
          <p:cNvSpPr>
            <a:spLocks noGrp="1" noRot="1" noChangeAspect="1" noTextEdit="1"/>
          </p:cNvSpPr>
          <p:nvPr>
            <p:ph type="sldImg"/>
          </p:nvPr>
        </p:nvSpPr>
        <p:spPr>
          <a:xfrm>
            <a:off x="2863850" y="519113"/>
            <a:ext cx="3416300" cy="2562225"/>
          </a:xfrm>
          <a:ln w="12700">
            <a:solidFill>
              <a:schemeClr val="tx1">
                <a:alpha val="100000"/>
              </a:schemeClr>
            </a:solidFill>
          </a:ln>
        </p:spPr>
      </p:sp>
      <p:sp>
        <p:nvSpPr>
          <p:cNvPr id="57347" name="文本占位符 57346"/>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3336318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84293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2857760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356921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96158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261684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2090126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660507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51915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265665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27644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398434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spcBef>
                <a:spcPct val="50000"/>
              </a:spcBef>
            </a:pPr>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zh-CN" dirty="0"/>
              <a:t>单击以编辑</a:t>
            </a:r>
            <a:r>
              <a:rPr lang="zh-CN" altLang="en-US" dirty="0"/>
              <a:t>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eaLnBrk="1" hangingPunct="1">
              <a:spcBef>
                <a:spcPct val="50000"/>
              </a:spcBef>
            </a:pPr>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eaLnBrk="1" hangingPunct="1">
              <a:spcBef>
                <a:spcPct val="50000"/>
              </a:spcBef>
            </a:pPr>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eaLnBrk="1" hangingPunct="1">
              <a:spcBef>
                <a:spcPct val="50000"/>
              </a:spcBef>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zh-CN"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2360492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5.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9.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4.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0.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4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6.bin"/></Relationships>
</file>

<file path=ppt/slides/_rels/slide2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0.wmf"/><Relationship Id="rId5" Type="http://schemas.openxmlformats.org/officeDocument/2006/relationships/oleObject" Target="../embeddings/oleObject4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image" Target="../media/image54.jpeg"/></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56.wmf"/><Relationship Id="rId5" Type="http://schemas.openxmlformats.org/officeDocument/2006/relationships/oleObject" Target="../embeddings/oleObject5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61.wmf"/><Relationship Id="rId2" Type="http://schemas.openxmlformats.org/officeDocument/2006/relationships/slideLayout" Target="../slideLayouts/slideLayout18.xml"/><Relationship Id="rId16" Type="http://schemas.openxmlformats.org/officeDocument/2006/relationships/image" Target="../media/image62.wmf"/><Relationship Id="rId1" Type="http://schemas.openxmlformats.org/officeDocument/2006/relationships/vmlDrawing" Target="../drawings/vmlDrawing18.vml"/><Relationship Id="rId6" Type="http://schemas.openxmlformats.org/officeDocument/2006/relationships/image" Target="../media/image58.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2.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8.bin"/><Relationship Id="rId14"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67.bin"/><Relationship Id="rId18" Type="http://schemas.openxmlformats.org/officeDocument/2006/relationships/oleObject" Target="../embeddings/oleObject70.bin"/><Relationship Id="rId3" Type="http://schemas.openxmlformats.org/officeDocument/2006/relationships/audio" Target="../media/audio1.wav"/><Relationship Id="rId21" Type="http://schemas.openxmlformats.org/officeDocument/2006/relationships/oleObject" Target="../embeddings/oleObject72.bin"/><Relationship Id="rId7" Type="http://schemas.openxmlformats.org/officeDocument/2006/relationships/oleObject" Target="../embeddings/oleObject64.bin"/><Relationship Id="rId12" Type="http://schemas.openxmlformats.org/officeDocument/2006/relationships/image" Target="../media/image66.wmf"/><Relationship Id="rId17" Type="http://schemas.openxmlformats.org/officeDocument/2006/relationships/oleObject" Target="../embeddings/oleObject69.bin"/><Relationship Id="rId2" Type="http://schemas.openxmlformats.org/officeDocument/2006/relationships/slideLayout" Target="../slideLayouts/slideLayout18.xml"/><Relationship Id="rId16" Type="http://schemas.openxmlformats.org/officeDocument/2006/relationships/image" Target="../media/image68.wmf"/><Relationship Id="rId20" Type="http://schemas.openxmlformats.org/officeDocument/2006/relationships/oleObject" Target="../embeddings/oleObject71.bin"/><Relationship Id="rId1" Type="http://schemas.openxmlformats.org/officeDocument/2006/relationships/vmlDrawing" Target="../drawings/vmlDrawing19.vml"/><Relationship Id="rId6" Type="http://schemas.openxmlformats.org/officeDocument/2006/relationships/image" Target="../media/image63.wmf"/><Relationship Id="rId11" Type="http://schemas.openxmlformats.org/officeDocument/2006/relationships/oleObject" Target="../embeddings/oleObject66.bin"/><Relationship Id="rId24" Type="http://schemas.openxmlformats.org/officeDocument/2006/relationships/oleObject" Target="../embeddings/oleObject74.bin"/><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image" Target="../media/image70.wmf"/><Relationship Id="rId10" Type="http://schemas.openxmlformats.org/officeDocument/2006/relationships/image" Target="../media/image65.wmf"/><Relationship Id="rId19" Type="http://schemas.openxmlformats.org/officeDocument/2006/relationships/image" Target="../media/image69.wmf"/><Relationship Id="rId4" Type="http://schemas.openxmlformats.org/officeDocument/2006/relationships/image" Target="../media/image53.jpeg"/><Relationship Id="rId9" Type="http://schemas.openxmlformats.org/officeDocument/2006/relationships/oleObject" Target="../embeddings/oleObject65.bin"/><Relationship Id="rId14" Type="http://schemas.openxmlformats.org/officeDocument/2006/relationships/image" Target="../media/image67.wmf"/><Relationship Id="rId22" Type="http://schemas.openxmlformats.org/officeDocument/2006/relationships/oleObject" Target="../embeddings/oleObject73.bin"/></Relationships>
</file>

<file path=ppt/slides/_rels/slide3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audio" Target="../media/audio1.wav"/><Relationship Id="rId1" Type="http://schemas.openxmlformats.org/officeDocument/2006/relationships/slideLayout" Target="../slideLayouts/slideLayout17.xml"/><Relationship Id="rId4" Type="http://schemas.openxmlformats.org/officeDocument/2006/relationships/image" Target="../media/image54.jpe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4.wmf"/><Relationship Id="rId3" Type="http://schemas.openxmlformats.org/officeDocument/2006/relationships/image" Target="../media/image75.jpeg"/><Relationship Id="rId7" Type="http://schemas.openxmlformats.org/officeDocument/2006/relationships/image" Target="../media/image72.wmf"/><Relationship Id="rId12" Type="http://schemas.openxmlformats.org/officeDocument/2006/relationships/oleObject" Target="../embeddings/oleObject80.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oleObject" Target="../embeddings/oleObject76.bin"/><Relationship Id="rId11" Type="http://schemas.openxmlformats.org/officeDocument/2006/relationships/oleObject" Target="../embeddings/oleObject79.bin"/><Relationship Id="rId5" Type="http://schemas.openxmlformats.org/officeDocument/2006/relationships/image" Target="../media/image71.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3.wmf"/></Relationships>
</file>

<file path=ppt/slides/_rels/slide3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79.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74.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78.wmf"/><Relationship Id="rId4" Type="http://schemas.openxmlformats.org/officeDocument/2006/relationships/image" Target="../media/image76.wmf"/><Relationship Id="rId9"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4.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81.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8.xml"/><Relationship Id="rId1" Type="http://schemas.openxmlformats.org/officeDocument/2006/relationships/vmlDrawing" Target="../drawings/vmlDrawing23.vml"/><Relationship Id="rId4" Type="http://schemas.openxmlformats.org/officeDocument/2006/relationships/image" Target="../media/image84.wmf"/></Relationships>
</file>

<file path=ppt/slides/_rels/slide39.xml.rels><?xml version="1.0" encoding="UTF-8" standalone="yes"?>
<Relationships xmlns="http://schemas.openxmlformats.org/package/2006/relationships"><Relationship Id="rId3" Type="http://schemas.openxmlformats.org/officeDocument/2006/relationships/image" Target="../media/image75.jpeg"/><Relationship Id="rId7" Type="http://schemas.openxmlformats.org/officeDocument/2006/relationships/image" Target="../media/image86.wmf"/><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oleObject" Target="../embeddings/oleObject93.bin"/><Relationship Id="rId5" Type="http://schemas.openxmlformats.org/officeDocument/2006/relationships/image" Target="../media/image85.wmf"/><Relationship Id="rId4" Type="http://schemas.openxmlformats.org/officeDocument/2006/relationships/oleObject" Target="../embeddings/oleObject9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image" Target="../media/image88.wmf"/><Relationship Id="rId5" Type="http://schemas.openxmlformats.org/officeDocument/2006/relationships/oleObject" Target="../embeddings/oleObject95.bin"/><Relationship Id="rId4" Type="http://schemas.openxmlformats.org/officeDocument/2006/relationships/image" Target="../media/image8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slideLayout" Target="../slideLayouts/slideLayout18.xml"/><Relationship Id="rId1" Type="http://schemas.openxmlformats.org/officeDocument/2006/relationships/vmlDrawing" Target="../drawings/vmlDrawing26.vml"/><Relationship Id="rId5" Type="http://schemas.openxmlformats.org/officeDocument/2006/relationships/image" Target="../media/image90.wmf"/><Relationship Id="rId4" Type="http://schemas.openxmlformats.org/officeDocument/2006/relationships/oleObject" Target="../embeddings/oleObject97.bin"/></Relationships>
</file>

<file path=ppt/slides/_rels/slide43.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91.wmf"/><Relationship Id="rId5" Type="http://schemas.openxmlformats.org/officeDocument/2006/relationships/oleObject" Target="../embeddings/oleObject99.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101.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18.xml"/><Relationship Id="rId1" Type="http://schemas.openxmlformats.org/officeDocument/2006/relationships/vmlDrawing" Target="../drawings/vmlDrawing28.vml"/><Relationship Id="rId4" Type="http://schemas.openxmlformats.org/officeDocument/2006/relationships/image" Target="../media/image9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56321"/>
          <p:cNvSpPr txBox="1"/>
          <p:nvPr/>
        </p:nvSpPr>
        <p:spPr>
          <a:xfrm>
            <a:off x="517525" y="762000"/>
            <a:ext cx="184150" cy="457200"/>
          </a:xfrm>
          <a:prstGeom prst="rect">
            <a:avLst/>
          </a:prstGeom>
          <a:noFill/>
          <a:ln w="12700">
            <a:noFill/>
          </a:ln>
        </p:spPr>
        <p:txBody>
          <a:bodyPr wrap="none" anchor="ctr">
            <a:spAutoFit/>
          </a:bodyPr>
          <a:lstStyle/>
          <a:p>
            <a:pPr algn="ctr"/>
            <a:endParaRPr b="0" dirty="0">
              <a:latin typeface="Times New Roman" panose="02020603050405020304" pitchFamily="18" charset="0"/>
            </a:endParaRPr>
          </a:p>
        </p:txBody>
      </p:sp>
      <p:sp>
        <p:nvSpPr>
          <p:cNvPr id="56323" name="矩形 56322"/>
          <p:cNvSpPr/>
          <p:nvPr/>
        </p:nvSpPr>
        <p:spPr>
          <a:xfrm>
            <a:off x="2133600" y="1466850"/>
            <a:ext cx="4876800" cy="1227138"/>
          </a:xfrm>
          <a:prstGeom prst="rect">
            <a:avLst/>
          </a:prstGeom>
        </p:spPr>
        <p:txBody>
          <a:bodyPr wrap="none" fromWordArt="1">
            <a:prstTxWarp prst="textPlain">
              <a:avLst>
                <a:gd name="adj" fmla="val 50000"/>
              </a:avLst>
            </a:prstTxWarp>
            <a:normAutofit fontScale="92500" lnSpcReduction="20000"/>
          </a:bodyPr>
          <a:lstStyle/>
          <a:p>
            <a:pPr algn="ctr"/>
            <a:r>
              <a:rPr lang="zh-CN" altLang="en-US" sz="9600" b="1">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rPr>
              <a:t>电路基础</a:t>
            </a:r>
          </a:p>
        </p:txBody>
      </p:sp>
      <p:sp>
        <p:nvSpPr>
          <p:cNvPr id="56324" name="文本框 56323"/>
          <p:cNvSpPr txBox="1"/>
          <p:nvPr/>
        </p:nvSpPr>
        <p:spPr>
          <a:xfrm>
            <a:off x="2203818" y="3915460"/>
            <a:ext cx="4815741" cy="646331"/>
          </a:xfrm>
          <a:prstGeom prst="rect">
            <a:avLst/>
          </a:prstGeom>
          <a:noFill/>
          <a:ln w="9525">
            <a:noFill/>
          </a:ln>
        </p:spPr>
        <p:txBody>
          <a:bodyPr wrap="none" anchor="ctr">
            <a:spAutoFit/>
          </a:bodyPr>
          <a:lstStyle/>
          <a:p>
            <a:pPr algn="ctr">
              <a:spcBef>
                <a:spcPct val="50000"/>
              </a:spcBef>
            </a:pPr>
            <a:r>
              <a:rPr lang="zh-CN" altLang="en-US" sz="3600" dirty="0">
                <a:solidFill>
                  <a:srgbClr val="000000"/>
                </a:solidFill>
                <a:ea typeface="隶书" panose="02010509060101010101" pitchFamily="49" charset="-122"/>
                <a:sym typeface="Symbol" panose="05050102010706020507" pitchFamily="18" charset="2"/>
              </a:rPr>
              <a:t>第</a:t>
            </a:r>
            <a:r>
              <a:rPr lang="en-US" altLang="zh-CN" sz="3600" dirty="0">
                <a:solidFill>
                  <a:srgbClr val="000000"/>
                </a:solidFill>
                <a:ea typeface="隶书" panose="02010509060101010101" pitchFamily="49" charset="-122"/>
                <a:sym typeface="Symbol" panose="05050102010706020507" pitchFamily="18" charset="2"/>
              </a:rPr>
              <a:t>8</a:t>
            </a:r>
            <a:r>
              <a:rPr lang="zh-CN" altLang="en-US" sz="3600" dirty="0">
                <a:solidFill>
                  <a:srgbClr val="000000"/>
                </a:solidFill>
                <a:ea typeface="隶书" panose="02010509060101010101" pitchFamily="49" charset="-122"/>
                <a:sym typeface="Symbol" panose="05050102010706020507" pitchFamily="18" charset="2"/>
              </a:rPr>
              <a:t>章  非正弦周期电路</a:t>
            </a:r>
            <a:endPar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p:cTn id="7" dur="500" fill="hold"/>
                                        <p:tgtEl>
                                          <p:spTgt spid="56323"/>
                                        </p:tgtEl>
                                        <p:attrNameLst>
                                          <p:attrName>ppt_w</p:attrName>
                                        </p:attrNameLst>
                                      </p:cBhvr>
                                      <p:tavLst>
                                        <p:tav tm="0">
                                          <p:val>
                                            <p:strVal val="4*#ppt_w"/>
                                          </p:val>
                                        </p:tav>
                                        <p:tav tm="100000">
                                          <p:val>
                                            <p:strVal val="#ppt_w"/>
                                          </p:val>
                                        </p:tav>
                                      </p:tavLst>
                                    </p:anim>
                                    <p:anim calcmode="lin" valueType="num">
                                      <p:cBhvr>
                                        <p:cTn id="8" dur="500" fill="hold"/>
                                        <p:tgtEl>
                                          <p:spTgt spid="5632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p:cTn id="13" dur="500" fill="hold"/>
                                        <p:tgtEl>
                                          <p:spTgt spid="56324"/>
                                        </p:tgtEl>
                                        <p:attrNameLst>
                                          <p:attrName>ppt_w</p:attrName>
                                        </p:attrNameLst>
                                      </p:cBhvr>
                                      <p:tavLst>
                                        <p:tav tm="0">
                                          <p:val>
                                            <p:fltVal val="0"/>
                                          </p:val>
                                        </p:tav>
                                        <p:tav tm="100000">
                                          <p:val>
                                            <p:strVal val="#ppt_w"/>
                                          </p:val>
                                        </p:tav>
                                      </p:tavLst>
                                    </p:anim>
                                    <p:anim calcmode="lin" valueType="num">
                                      <p:cBhvr>
                                        <p:cTn id="14" dur="500" fill="hold"/>
                                        <p:tgtEl>
                                          <p:spTgt spid="563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动作按钮: 后退或前一项 22531">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2533" name="动作按钮: 前进或下一项 22532">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2542" name="矩形 22541"/>
          <p:cNvSpPr/>
          <p:nvPr/>
        </p:nvSpPr>
        <p:spPr>
          <a:xfrm>
            <a:off x="611188" y="476250"/>
            <a:ext cx="490537"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例</a:t>
            </a:r>
          </a:p>
        </p:txBody>
      </p:sp>
      <p:sp>
        <p:nvSpPr>
          <p:cNvPr id="22543" name="矩形 22542"/>
          <p:cNvSpPr/>
          <p:nvPr/>
        </p:nvSpPr>
        <p:spPr>
          <a:xfrm>
            <a:off x="1331913" y="476250"/>
            <a:ext cx="70056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求图中周期性方波信号</a:t>
            </a:r>
            <a:r>
              <a:rPr lang="en-US" altLang="zh-CN" i="1">
                <a:latin typeface="Times New Roman" panose="02020603050405020304" pitchFamily="18" charset="0"/>
              </a:rPr>
              <a:t>f </a:t>
            </a:r>
            <a:r>
              <a:rPr lang="en-US" altLang="zh-CN">
                <a:latin typeface="Times New Roman" panose="02020603050405020304" pitchFamily="18" charset="0"/>
              </a:rPr>
              <a:t>( </a:t>
            </a:r>
            <a:r>
              <a:rPr lang="en-US" altLang="zh-CN" i="1">
                <a:latin typeface="Times New Roman" panose="02020603050405020304" pitchFamily="18" charset="0"/>
              </a:rPr>
              <a:t>t </a:t>
            </a:r>
            <a:r>
              <a:rPr lang="en-US" altLang="zh-CN" dirty="0">
                <a:latin typeface="Times New Roman" panose="02020603050405020304" pitchFamily="18" charset="0"/>
              </a:rPr>
              <a:t>)</a:t>
            </a:r>
            <a:r>
              <a:rPr lang="zh-CN" altLang="en-US" dirty="0">
                <a:latin typeface="Times New Roman" panose="02020603050405020304" pitchFamily="18" charset="0"/>
              </a:rPr>
              <a:t>的傅里叶级数展开式。 </a:t>
            </a:r>
          </a:p>
        </p:txBody>
      </p:sp>
      <p:graphicFrame>
        <p:nvGraphicFramePr>
          <p:cNvPr id="22544" name="对象 22543"/>
          <p:cNvGraphicFramePr/>
          <p:nvPr/>
        </p:nvGraphicFramePr>
        <p:xfrm>
          <a:off x="5940425" y="1125538"/>
          <a:ext cx="2303463" cy="1471612"/>
        </p:xfrm>
        <a:graphic>
          <a:graphicData uri="http://schemas.openxmlformats.org/presentationml/2006/ole">
            <mc:AlternateContent xmlns:mc="http://schemas.openxmlformats.org/markup-compatibility/2006">
              <mc:Choice xmlns:v="urn:schemas-microsoft-com:vml" Requires="v">
                <p:oleObj spid="_x0000_s7213" r:id="rId3" imgW="1665605" imgH="1056005" progId="Visio.Drawing.6">
                  <p:embed/>
                </p:oleObj>
              </mc:Choice>
              <mc:Fallback>
                <p:oleObj r:id="rId3" imgW="1665605" imgH="1056005" progId="Visio.Drawing.6">
                  <p:embed/>
                  <p:pic>
                    <p:nvPicPr>
                      <p:cNvPr id="0" name="图片 3097"/>
                      <p:cNvPicPr/>
                      <p:nvPr/>
                    </p:nvPicPr>
                    <p:blipFill>
                      <a:blip r:embed="rId4"/>
                      <a:stretch>
                        <a:fillRect/>
                      </a:stretch>
                    </p:blipFill>
                    <p:spPr>
                      <a:xfrm>
                        <a:off x="5940425" y="1125538"/>
                        <a:ext cx="2303463" cy="1471612"/>
                      </a:xfrm>
                      <a:prstGeom prst="rect">
                        <a:avLst/>
                      </a:prstGeom>
                      <a:noFill/>
                      <a:ln w="38100">
                        <a:noFill/>
                        <a:miter/>
                      </a:ln>
                    </p:spPr>
                  </p:pic>
                </p:oleObj>
              </mc:Fallback>
            </mc:AlternateContent>
          </a:graphicData>
        </a:graphic>
      </p:graphicFrame>
      <p:sp>
        <p:nvSpPr>
          <p:cNvPr id="22546" name="矩形 22545"/>
          <p:cNvSpPr/>
          <p:nvPr/>
        </p:nvSpPr>
        <p:spPr>
          <a:xfrm>
            <a:off x="900113" y="1268413"/>
            <a:ext cx="490537" cy="457200"/>
          </a:xfrm>
          <a:prstGeom prst="rect">
            <a:avLst/>
          </a:prstGeom>
          <a:noFill/>
          <a:ln w="9525">
            <a:noFill/>
          </a:ln>
        </p:spPr>
        <p:txBody>
          <a:bodyPr>
            <a:spAutoFit/>
          </a:bodyPr>
          <a:lstStyle/>
          <a:p>
            <a:r>
              <a:rPr lang="zh-CN" altLang="en-US" dirty="0">
                <a:solidFill>
                  <a:srgbClr val="0000FF"/>
                </a:solidFill>
                <a:latin typeface="Times New Roman" panose="02020603050405020304" pitchFamily="18" charset="0"/>
              </a:rPr>
              <a:t>解</a:t>
            </a:r>
          </a:p>
        </p:txBody>
      </p:sp>
      <p:sp>
        <p:nvSpPr>
          <p:cNvPr id="22547" name="矩形 22546"/>
          <p:cNvSpPr/>
          <p:nvPr/>
        </p:nvSpPr>
        <p:spPr>
          <a:xfrm>
            <a:off x="1547813" y="1196975"/>
            <a:ext cx="43259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求</a:t>
            </a:r>
            <a:r>
              <a:rPr lang="en-US" altLang="zh-CN" i="1">
                <a:latin typeface="Times New Roman" panose="02020603050405020304" pitchFamily="18" charset="0"/>
              </a:rPr>
              <a:t>f </a:t>
            </a:r>
            <a:r>
              <a:rPr lang="en-US" altLang="zh-CN">
                <a:latin typeface="Times New Roman" panose="02020603050405020304" pitchFamily="18" charset="0"/>
              </a:rPr>
              <a:t>( </a:t>
            </a:r>
            <a:r>
              <a:rPr lang="en-US" altLang="zh-CN" i="1">
                <a:latin typeface="Times New Roman" panose="02020603050405020304" pitchFamily="18" charset="0"/>
              </a:rPr>
              <a:t>t </a:t>
            </a:r>
            <a:r>
              <a:rPr lang="en-US" altLang="zh-CN">
                <a:latin typeface="Times New Roman" panose="02020603050405020304" pitchFamily="18" charset="0"/>
              </a:rPr>
              <a:t>)</a:t>
            </a:r>
            <a:r>
              <a:rPr lang="zh-CN" altLang="en-US" dirty="0">
                <a:latin typeface="宋体" panose="02010600030101010101" pitchFamily="2" charset="-122"/>
              </a:rPr>
              <a:t>在一个周期内的表达式 </a:t>
            </a:r>
          </a:p>
        </p:txBody>
      </p:sp>
      <p:sp>
        <p:nvSpPr>
          <p:cNvPr id="22551" name="矩形 22550"/>
          <p:cNvSpPr/>
          <p:nvPr/>
        </p:nvSpPr>
        <p:spPr>
          <a:xfrm>
            <a:off x="1370941" y="2889760"/>
            <a:ext cx="2089150" cy="457200"/>
          </a:xfrm>
          <a:prstGeom prst="rect">
            <a:avLst/>
          </a:prstGeom>
          <a:noFill/>
          <a:ln w="9525">
            <a:noFill/>
          </a:ln>
        </p:spPr>
        <p:txBody>
          <a:bodyPr anchor="ctr">
            <a:spAutoFit/>
          </a:bodyPr>
          <a:lstStyle/>
          <a:p>
            <a:r>
              <a:rPr lang="en-US" altLang="zh-CN" i="1" dirty="0">
                <a:latin typeface="Times New Roman" panose="02020603050405020304" pitchFamily="18" charset="0"/>
              </a:rPr>
              <a:t>f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i="1" dirty="0">
                <a:latin typeface="Times New Roman" panose="02020603050405020304" pitchFamily="18" charset="0"/>
              </a:rPr>
              <a:t>t</a:t>
            </a:r>
            <a:r>
              <a:rPr lang="en-US" altLang="zh-CN" i="1"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为奇函数</a:t>
            </a:r>
            <a:endParaRPr lang="zh-CN" altLang="en-US" dirty="0">
              <a:latin typeface="Times New Roman" panose="02020603050405020304" pitchFamily="18" charset="0"/>
            </a:endParaRPr>
          </a:p>
        </p:txBody>
      </p:sp>
      <p:sp>
        <p:nvSpPr>
          <p:cNvPr id="22555" name="矩形 22554"/>
          <p:cNvSpPr/>
          <p:nvPr/>
        </p:nvSpPr>
        <p:spPr>
          <a:xfrm>
            <a:off x="0" y="2400300"/>
            <a:ext cx="9144000" cy="0"/>
          </a:xfrm>
          <a:prstGeom prst="rect">
            <a:avLst/>
          </a:prstGeom>
          <a:noFill/>
          <a:ln w="9525">
            <a:noFill/>
          </a:ln>
        </p:spPr>
        <p:txBody>
          <a:bodyPr/>
          <a:lstStyle/>
          <a:p>
            <a:endParaRPr lang="zh-CN" altLang="en-US"/>
          </a:p>
        </p:txBody>
      </p:sp>
      <p:graphicFrame>
        <p:nvGraphicFramePr>
          <p:cNvPr id="22556" name="对象 22555"/>
          <p:cNvGraphicFramePr/>
          <p:nvPr>
            <p:extLst>
              <p:ext uri="{D42A27DB-BD31-4B8C-83A1-F6EECF244321}">
                <p14:modId xmlns:p14="http://schemas.microsoft.com/office/powerpoint/2010/main" val="878431224"/>
              </p:ext>
            </p:extLst>
          </p:nvPr>
        </p:nvGraphicFramePr>
        <p:xfrm>
          <a:off x="720360" y="5875392"/>
          <a:ext cx="4995862" cy="590550"/>
        </p:xfrm>
        <a:graphic>
          <a:graphicData uri="http://schemas.openxmlformats.org/presentationml/2006/ole">
            <mc:AlternateContent xmlns:mc="http://schemas.openxmlformats.org/markup-compatibility/2006">
              <mc:Choice xmlns:v="urn:schemas-microsoft-com:vml" Requires="v">
                <p:oleObj spid="_x0000_s7214" r:id="rId5" imgW="3302000" imgH="393700" progId="Equation.3">
                  <p:embed/>
                </p:oleObj>
              </mc:Choice>
              <mc:Fallback>
                <p:oleObj r:id="rId5" imgW="3302000" imgH="393700" progId="Equation.3">
                  <p:embed/>
                  <p:pic>
                    <p:nvPicPr>
                      <p:cNvPr id="0" name="图片 3098"/>
                      <p:cNvPicPr/>
                      <p:nvPr/>
                    </p:nvPicPr>
                    <p:blipFill>
                      <a:blip r:embed="rId6"/>
                      <a:stretch>
                        <a:fillRect/>
                      </a:stretch>
                    </p:blipFill>
                    <p:spPr>
                      <a:xfrm>
                        <a:off x="720360" y="5875392"/>
                        <a:ext cx="4995862" cy="59055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pSp>
        <p:nvGrpSpPr>
          <p:cNvPr id="22559" name="组合 22558"/>
          <p:cNvGrpSpPr>
            <a:grpSpLocks noChangeAspect="1"/>
          </p:cNvGrpSpPr>
          <p:nvPr/>
        </p:nvGrpSpPr>
        <p:grpSpPr>
          <a:xfrm>
            <a:off x="1258888" y="1628775"/>
            <a:ext cx="2808287" cy="1233488"/>
            <a:chOff x="1111" y="1207"/>
            <a:chExt cx="1769" cy="777"/>
          </a:xfrm>
        </p:grpSpPr>
        <p:sp>
          <p:nvSpPr>
            <p:cNvPr id="22558" name="矩形 22557"/>
            <p:cNvSpPr>
              <a:spLocks noChangeAspect="1" noTextEdit="1"/>
            </p:cNvSpPr>
            <p:nvPr/>
          </p:nvSpPr>
          <p:spPr>
            <a:xfrm>
              <a:off x="1111" y="1207"/>
              <a:ext cx="1769" cy="773"/>
            </a:xfrm>
            <a:prstGeom prst="rect">
              <a:avLst/>
            </a:prstGeom>
            <a:noFill/>
            <a:ln w="9525">
              <a:noFill/>
            </a:ln>
          </p:spPr>
          <p:txBody>
            <a:bodyPr/>
            <a:lstStyle/>
            <a:p>
              <a:endParaRPr lang="zh-CN" altLang="en-US"/>
            </a:p>
          </p:txBody>
        </p:sp>
        <p:sp>
          <p:nvSpPr>
            <p:cNvPr id="22560" name="直接连接符 22559"/>
            <p:cNvSpPr/>
            <p:nvPr/>
          </p:nvSpPr>
          <p:spPr>
            <a:xfrm>
              <a:off x="2734" y="1423"/>
              <a:ext cx="117" cy="1"/>
            </a:xfrm>
            <a:prstGeom prst="line">
              <a:avLst/>
            </a:prstGeom>
            <a:ln w="9525" cap="flat" cmpd="sng">
              <a:solidFill>
                <a:srgbClr val="000000"/>
              </a:solidFill>
              <a:prstDash val="solid"/>
              <a:headEnd type="none" w="med" len="med"/>
              <a:tailEnd type="none" w="med" len="med"/>
            </a:ln>
          </p:spPr>
        </p:sp>
        <p:sp>
          <p:nvSpPr>
            <p:cNvPr id="22561" name="直接连接符 22560"/>
            <p:cNvSpPr/>
            <p:nvPr/>
          </p:nvSpPr>
          <p:spPr>
            <a:xfrm>
              <a:off x="2221" y="1781"/>
              <a:ext cx="116" cy="1"/>
            </a:xfrm>
            <a:prstGeom prst="line">
              <a:avLst/>
            </a:prstGeom>
            <a:ln w="9525" cap="flat" cmpd="sng">
              <a:solidFill>
                <a:srgbClr val="000000"/>
              </a:solidFill>
              <a:prstDash val="solid"/>
              <a:headEnd type="none" w="med" len="med"/>
              <a:tailEnd type="none" w="med" len="med"/>
            </a:ln>
          </p:spPr>
        </p:sp>
        <p:sp>
          <p:nvSpPr>
            <p:cNvPr id="22562" name="矩形 22561"/>
            <p:cNvSpPr/>
            <p:nvPr/>
          </p:nvSpPr>
          <p:spPr>
            <a:xfrm>
              <a:off x="1569" y="1655"/>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2563" name="矩形 22562"/>
            <p:cNvSpPr/>
            <p:nvPr/>
          </p:nvSpPr>
          <p:spPr>
            <a:xfrm>
              <a:off x="1569" y="1784"/>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î</a:t>
              </a:r>
              <a:endParaRPr lang="en-US" altLang="zh-CN">
                <a:latin typeface="Times New Roman" panose="02020603050405020304" pitchFamily="18" charset="0"/>
              </a:endParaRPr>
            </a:p>
          </p:txBody>
        </p:sp>
        <p:sp>
          <p:nvSpPr>
            <p:cNvPr id="22564" name="矩形 22563"/>
            <p:cNvSpPr/>
            <p:nvPr/>
          </p:nvSpPr>
          <p:spPr>
            <a:xfrm>
              <a:off x="1569" y="1374"/>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2565" name="矩形 22564"/>
            <p:cNvSpPr/>
            <p:nvPr/>
          </p:nvSpPr>
          <p:spPr>
            <a:xfrm>
              <a:off x="1569" y="1505"/>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í</a:t>
              </a:r>
              <a:endParaRPr lang="en-US" altLang="zh-CN">
                <a:latin typeface="Times New Roman" panose="02020603050405020304" pitchFamily="18" charset="0"/>
              </a:endParaRPr>
            </a:p>
          </p:txBody>
        </p:sp>
        <p:sp>
          <p:nvSpPr>
            <p:cNvPr id="22566" name="矩形 22565"/>
            <p:cNvSpPr/>
            <p:nvPr/>
          </p:nvSpPr>
          <p:spPr>
            <a:xfrm>
              <a:off x="1569" y="1222"/>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ì</a:t>
              </a:r>
              <a:endParaRPr lang="en-US" altLang="zh-CN">
                <a:latin typeface="Times New Roman" panose="02020603050405020304" pitchFamily="18" charset="0"/>
              </a:endParaRPr>
            </a:p>
          </p:txBody>
        </p:sp>
        <p:sp>
          <p:nvSpPr>
            <p:cNvPr id="22567" name="矩形 22566"/>
            <p:cNvSpPr/>
            <p:nvPr/>
          </p:nvSpPr>
          <p:spPr>
            <a:xfrm>
              <a:off x="2586" y="1665"/>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568" name="矩形 22567"/>
            <p:cNvSpPr/>
            <p:nvPr/>
          </p:nvSpPr>
          <p:spPr>
            <a:xfrm>
              <a:off x="2378" y="1665"/>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&lt;</a:t>
              </a:r>
              <a:endParaRPr lang="en-US" altLang="zh-CN">
                <a:latin typeface="Times New Roman" panose="02020603050405020304" pitchFamily="18" charset="0"/>
              </a:endParaRPr>
            </a:p>
          </p:txBody>
        </p:sp>
        <p:sp>
          <p:nvSpPr>
            <p:cNvPr id="22569" name="矩形 22568"/>
            <p:cNvSpPr/>
            <p:nvPr/>
          </p:nvSpPr>
          <p:spPr>
            <a:xfrm>
              <a:off x="2607" y="1306"/>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570" name="矩形 22569"/>
            <p:cNvSpPr/>
            <p:nvPr/>
          </p:nvSpPr>
          <p:spPr>
            <a:xfrm>
              <a:off x="2399" y="1306"/>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&lt;</a:t>
              </a:r>
              <a:endParaRPr lang="en-US" altLang="zh-CN">
                <a:latin typeface="Times New Roman" panose="02020603050405020304" pitchFamily="18" charset="0"/>
              </a:endParaRPr>
            </a:p>
          </p:txBody>
        </p:sp>
        <p:sp>
          <p:nvSpPr>
            <p:cNvPr id="22571" name="矩形 22570"/>
            <p:cNvSpPr/>
            <p:nvPr/>
          </p:nvSpPr>
          <p:spPr>
            <a:xfrm>
              <a:off x="1442" y="1477"/>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572" name="矩形 22571"/>
            <p:cNvSpPr/>
            <p:nvPr/>
          </p:nvSpPr>
          <p:spPr>
            <a:xfrm>
              <a:off x="2703" y="1682"/>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3" name="矩形 22572"/>
            <p:cNvSpPr/>
            <p:nvPr/>
          </p:nvSpPr>
          <p:spPr>
            <a:xfrm>
              <a:off x="2499" y="1682"/>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4" name="矩形 22573"/>
            <p:cNvSpPr/>
            <p:nvPr/>
          </p:nvSpPr>
          <p:spPr>
            <a:xfrm>
              <a:off x="2224" y="1586"/>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5" name="矩形 22574"/>
            <p:cNvSpPr/>
            <p:nvPr/>
          </p:nvSpPr>
          <p:spPr>
            <a:xfrm>
              <a:off x="2738" y="1227"/>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6" name="矩形 22575"/>
            <p:cNvSpPr/>
            <p:nvPr/>
          </p:nvSpPr>
          <p:spPr>
            <a:xfrm>
              <a:off x="2520" y="1323"/>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7" name="矩形 22576"/>
            <p:cNvSpPr/>
            <p:nvPr/>
          </p:nvSpPr>
          <p:spPr>
            <a:xfrm>
              <a:off x="1634" y="1323"/>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578" name="矩形 22577"/>
            <p:cNvSpPr/>
            <p:nvPr/>
          </p:nvSpPr>
          <p:spPr>
            <a:xfrm>
              <a:off x="1299" y="1494"/>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579" name="矩形 22578"/>
            <p:cNvSpPr/>
            <p:nvPr/>
          </p:nvSpPr>
          <p:spPr>
            <a:xfrm>
              <a:off x="1164" y="1494"/>
              <a:ext cx="51"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f</a:t>
              </a:r>
              <a:endParaRPr lang="en-US" altLang="zh-CN">
                <a:latin typeface="Times New Roman" panose="02020603050405020304" pitchFamily="18" charset="0"/>
              </a:endParaRPr>
            </a:p>
          </p:txBody>
        </p:sp>
        <p:sp>
          <p:nvSpPr>
            <p:cNvPr id="22580" name="矩形 22579"/>
            <p:cNvSpPr/>
            <p:nvPr/>
          </p:nvSpPr>
          <p:spPr>
            <a:xfrm>
              <a:off x="1758" y="1419"/>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581" name="矩形 22580"/>
            <p:cNvSpPr/>
            <p:nvPr/>
          </p:nvSpPr>
          <p:spPr>
            <a:xfrm>
              <a:off x="2241" y="1802"/>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582" name="矩形 22581"/>
            <p:cNvSpPr/>
            <p:nvPr/>
          </p:nvSpPr>
          <p:spPr>
            <a:xfrm>
              <a:off x="1693" y="1682"/>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583" name="矩形 22582"/>
            <p:cNvSpPr/>
            <p:nvPr/>
          </p:nvSpPr>
          <p:spPr>
            <a:xfrm>
              <a:off x="2755" y="1443"/>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584" name="矩形 22583"/>
            <p:cNvSpPr/>
            <p:nvPr/>
          </p:nvSpPr>
          <p:spPr>
            <a:xfrm>
              <a:off x="2289" y="1323"/>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585" name="矩形 22584"/>
            <p:cNvSpPr/>
            <p:nvPr/>
          </p:nvSpPr>
          <p:spPr>
            <a:xfrm>
              <a:off x="1351" y="1494"/>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586" name="矩形 22585"/>
            <p:cNvSpPr/>
            <p:nvPr/>
          </p:nvSpPr>
          <p:spPr>
            <a:xfrm>
              <a:off x="1244" y="1494"/>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grpSp>
      <p:grpSp>
        <p:nvGrpSpPr>
          <p:cNvPr id="22588" name="组合 22587"/>
          <p:cNvGrpSpPr>
            <a:grpSpLocks noChangeAspect="1"/>
          </p:cNvGrpSpPr>
          <p:nvPr/>
        </p:nvGrpSpPr>
        <p:grpSpPr>
          <a:xfrm>
            <a:off x="742291" y="4352954"/>
            <a:ext cx="3537997" cy="657490"/>
            <a:chOff x="612" y="2523"/>
            <a:chExt cx="2330" cy="433"/>
          </a:xfrm>
        </p:grpSpPr>
        <p:sp>
          <p:nvSpPr>
            <p:cNvPr id="22587" name="矩形 22586"/>
            <p:cNvSpPr>
              <a:spLocks noChangeAspect="1" noTextEdit="1"/>
            </p:cNvSpPr>
            <p:nvPr/>
          </p:nvSpPr>
          <p:spPr>
            <a:xfrm>
              <a:off x="612" y="2523"/>
              <a:ext cx="2330" cy="422"/>
            </a:xfrm>
            <a:prstGeom prst="rect">
              <a:avLst/>
            </a:prstGeom>
            <a:noFill/>
            <a:ln w="9525">
              <a:noFill/>
            </a:ln>
          </p:spPr>
          <p:txBody>
            <a:bodyPr/>
            <a:lstStyle/>
            <a:p>
              <a:endParaRPr lang="zh-CN" altLang="en-US"/>
            </a:p>
          </p:txBody>
        </p:sp>
        <p:sp>
          <p:nvSpPr>
            <p:cNvPr id="22589" name="直接连接符 22588"/>
            <p:cNvSpPr/>
            <p:nvPr/>
          </p:nvSpPr>
          <p:spPr>
            <a:xfrm>
              <a:off x="946" y="2753"/>
              <a:ext cx="115" cy="1"/>
            </a:xfrm>
            <a:prstGeom prst="line">
              <a:avLst/>
            </a:prstGeom>
            <a:ln w="9525" cap="flat" cmpd="sng">
              <a:solidFill>
                <a:srgbClr val="000000"/>
              </a:solidFill>
              <a:prstDash val="solid"/>
              <a:headEnd type="none" w="med" len="med"/>
              <a:tailEnd type="none" w="med" len="med"/>
            </a:ln>
          </p:spPr>
        </p:sp>
        <p:sp>
          <p:nvSpPr>
            <p:cNvPr id="22590" name="直接连接符 22589"/>
            <p:cNvSpPr/>
            <p:nvPr/>
          </p:nvSpPr>
          <p:spPr>
            <a:xfrm>
              <a:off x="1177" y="2652"/>
              <a:ext cx="67" cy="1"/>
            </a:xfrm>
            <a:prstGeom prst="line">
              <a:avLst/>
            </a:prstGeom>
            <a:ln w="4763" cap="flat" cmpd="sng">
              <a:solidFill>
                <a:srgbClr val="000000"/>
              </a:solidFill>
              <a:prstDash val="solid"/>
              <a:headEnd type="none" w="med" len="med"/>
              <a:tailEnd type="none" w="med" len="med"/>
            </a:ln>
          </p:spPr>
        </p:sp>
        <p:sp>
          <p:nvSpPr>
            <p:cNvPr id="22591" name="直接连接符 22590"/>
            <p:cNvSpPr/>
            <p:nvPr/>
          </p:nvSpPr>
          <p:spPr>
            <a:xfrm>
              <a:off x="1862" y="2753"/>
              <a:ext cx="115" cy="1"/>
            </a:xfrm>
            <a:prstGeom prst="line">
              <a:avLst/>
            </a:prstGeom>
            <a:ln w="9525" cap="flat" cmpd="sng">
              <a:solidFill>
                <a:srgbClr val="000000"/>
              </a:solidFill>
              <a:prstDash val="solid"/>
              <a:headEnd type="none" w="med" len="med"/>
              <a:tailEnd type="none" w="med" len="med"/>
            </a:ln>
          </p:spPr>
        </p:sp>
        <p:sp>
          <p:nvSpPr>
            <p:cNvPr id="22592" name="直接连接符 22591"/>
            <p:cNvSpPr/>
            <p:nvPr/>
          </p:nvSpPr>
          <p:spPr>
            <a:xfrm>
              <a:off x="2093" y="2652"/>
              <a:ext cx="67" cy="1"/>
            </a:xfrm>
            <a:prstGeom prst="line">
              <a:avLst/>
            </a:prstGeom>
            <a:ln w="4763" cap="flat" cmpd="sng">
              <a:solidFill>
                <a:srgbClr val="000000"/>
              </a:solidFill>
              <a:prstDash val="solid"/>
              <a:headEnd type="none" w="med" len="med"/>
              <a:tailEnd type="none" w="med" len="med"/>
            </a:ln>
          </p:spPr>
        </p:sp>
        <p:sp>
          <p:nvSpPr>
            <p:cNvPr id="22593" name="直接连接符 22592"/>
            <p:cNvSpPr/>
            <p:nvPr/>
          </p:nvSpPr>
          <p:spPr>
            <a:xfrm>
              <a:off x="2705" y="2753"/>
              <a:ext cx="211" cy="1"/>
            </a:xfrm>
            <a:prstGeom prst="line">
              <a:avLst/>
            </a:prstGeom>
            <a:ln w="9525" cap="flat" cmpd="sng">
              <a:solidFill>
                <a:srgbClr val="000000"/>
              </a:solidFill>
              <a:prstDash val="solid"/>
              <a:headEnd type="none" w="med" len="med"/>
              <a:tailEnd type="none" w="med" len="med"/>
            </a:ln>
          </p:spPr>
        </p:sp>
        <p:sp>
          <p:nvSpPr>
            <p:cNvPr id="22594" name="矩形 22593"/>
            <p:cNvSpPr/>
            <p:nvPr/>
          </p:nvSpPr>
          <p:spPr>
            <a:xfrm>
              <a:off x="2773" y="2774"/>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595" name="矩形 22594"/>
            <p:cNvSpPr/>
            <p:nvPr/>
          </p:nvSpPr>
          <p:spPr>
            <a:xfrm>
              <a:off x="2404" y="2655"/>
              <a:ext cx="85"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2596" name="矩形 22595"/>
            <p:cNvSpPr/>
            <p:nvPr/>
          </p:nvSpPr>
          <p:spPr>
            <a:xfrm>
              <a:off x="1881" y="2559"/>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2597" name="矩形 22596"/>
            <p:cNvSpPr/>
            <p:nvPr/>
          </p:nvSpPr>
          <p:spPr>
            <a:xfrm>
              <a:off x="1561" y="2655"/>
              <a:ext cx="85"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2598" name="矩形 22597"/>
            <p:cNvSpPr/>
            <p:nvPr/>
          </p:nvSpPr>
          <p:spPr>
            <a:xfrm>
              <a:off x="1489" y="2655"/>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599" name="矩形 22598"/>
            <p:cNvSpPr/>
            <p:nvPr/>
          </p:nvSpPr>
          <p:spPr>
            <a:xfrm>
              <a:off x="1382" y="2655"/>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600" name="矩形 22599"/>
            <p:cNvSpPr/>
            <p:nvPr/>
          </p:nvSpPr>
          <p:spPr>
            <a:xfrm>
              <a:off x="965" y="2559"/>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2601" name="矩形 22600"/>
            <p:cNvSpPr/>
            <p:nvPr/>
          </p:nvSpPr>
          <p:spPr>
            <a:xfrm>
              <a:off x="2105" y="2666"/>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602" name="矩形 22601"/>
            <p:cNvSpPr/>
            <p:nvPr/>
          </p:nvSpPr>
          <p:spPr>
            <a:xfrm>
              <a:off x="2067" y="2797"/>
              <a:ext cx="44"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0</a:t>
              </a:r>
              <a:endParaRPr lang="en-US" altLang="zh-CN" dirty="0">
                <a:latin typeface="Times New Roman" panose="02020603050405020304" pitchFamily="18" charset="0"/>
              </a:endParaRPr>
            </a:p>
          </p:txBody>
        </p:sp>
        <p:sp>
          <p:nvSpPr>
            <p:cNvPr id="22603" name="矩形 22602"/>
            <p:cNvSpPr/>
            <p:nvPr/>
          </p:nvSpPr>
          <p:spPr>
            <a:xfrm>
              <a:off x="1189" y="2666"/>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604" name="矩形 22603"/>
            <p:cNvSpPr/>
            <p:nvPr/>
          </p:nvSpPr>
          <p:spPr>
            <a:xfrm>
              <a:off x="1151" y="2797"/>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605" name="矩形 22604"/>
            <p:cNvSpPr/>
            <p:nvPr/>
          </p:nvSpPr>
          <p:spPr>
            <a:xfrm>
              <a:off x="715" y="2750"/>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606" name="矩形 22605"/>
            <p:cNvSpPr/>
            <p:nvPr/>
          </p:nvSpPr>
          <p:spPr>
            <a:xfrm>
              <a:off x="2825" y="2652"/>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07" name="矩形 22606"/>
            <p:cNvSpPr/>
            <p:nvPr/>
          </p:nvSpPr>
          <p:spPr>
            <a:xfrm>
              <a:off x="2095" y="2537"/>
              <a:ext cx="5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08" name="矩形 22607"/>
            <p:cNvSpPr/>
            <p:nvPr/>
          </p:nvSpPr>
          <p:spPr>
            <a:xfrm>
              <a:off x="2299" y="2750"/>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09" name="矩形 22608"/>
            <p:cNvSpPr/>
            <p:nvPr/>
          </p:nvSpPr>
          <p:spPr>
            <a:xfrm>
              <a:off x="1179" y="2537"/>
              <a:ext cx="5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0" name="矩形 22609"/>
            <p:cNvSpPr/>
            <p:nvPr/>
          </p:nvSpPr>
          <p:spPr>
            <a:xfrm>
              <a:off x="2700" y="2557"/>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11" name="矩形 22610"/>
            <p:cNvSpPr/>
            <p:nvPr/>
          </p:nvSpPr>
          <p:spPr>
            <a:xfrm>
              <a:off x="2486" y="2655"/>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2" name="矩形 22611"/>
            <p:cNvSpPr/>
            <p:nvPr/>
          </p:nvSpPr>
          <p:spPr>
            <a:xfrm>
              <a:off x="2175" y="2655"/>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13" name="矩形 22612"/>
            <p:cNvSpPr/>
            <p:nvPr/>
          </p:nvSpPr>
          <p:spPr>
            <a:xfrm>
              <a:off x="1865" y="2774"/>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4" name="矩形 22613"/>
            <p:cNvSpPr/>
            <p:nvPr/>
          </p:nvSpPr>
          <p:spPr>
            <a:xfrm>
              <a:off x="1643" y="2655"/>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5" name="矩形 22614"/>
            <p:cNvSpPr/>
            <p:nvPr/>
          </p:nvSpPr>
          <p:spPr>
            <a:xfrm>
              <a:off x="1437" y="2655"/>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6" name="矩形 22615"/>
            <p:cNvSpPr/>
            <p:nvPr/>
          </p:nvSpPr>
          <p:spPr>
            <a:xfrm>
              <a:off x="1303" y="2655"/>
              <a:ext cx="51"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f</a:t>
              </a:r>
              <a:endParaRPr lang="en-US" altLang="zh-CN">
                <a:latin typeface="Times New Roman" panose="02020603050405020304" pitchFamily="18" charset="0"/>
              </a:endParaRPr>
            </a:p>
          </p:txBody>
        </p:sp>
        <p:sp>
          <p:nvSpPr>
            <p:cNvPr id="22617" name="矩形 22616"/>
            <p:cNvSpPr/>
            <p:nvPr/>
          </p:nvSpPr>
          <p:spPr>
            <a:xfrm>
              <a:off x="949" y="2774"/>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18" name="矩形 22617"/>
            <p:cNvSpPr/>
            <p:nvPr/>
          </p:nvSpPr>
          <p:spPr>
            <a:xfrm>
              <a:off x="634" y="2655"/>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2619" name="矩形 22618"/>
            <p:cNvSpPr/>
            <p:nvPr/>
          </p:nvSpPr>
          <p:spPr>
            <a:xfrm>
              <a:off x="2576" y="2638"/>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20" name="矩形 22619"/>
            <p:cNvSpPr/>
            <p:nvPr/>
          </p:nvSpPr>
          <p:spPr>
            <a:xfrm>
              <a:off x="1733" y="2638"/>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21" name="矩形 22620"/>
            <p:cNvSpPr/>
            <p:nvPr/>
          </p:nvSpPr>
          <p:spPr>
            <a:xfrm>
              <a:off x="817" y="2638"/>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22" name="矩形 22621"/>
            <p:cNvSpPr/>
            <p:nvPr/>
          </p:nvSpPr>
          <p:spPr>
            <a:xfrm>
              <a:off x="2009" y="2616"/>
              <a:ext cx="64" cy="278"/>
            </a:xfrm>
            <a:prstGeom prst="rect">
              <a:avLst/>
            </a:prstGeom>
            <a:noFill/>
            <a:ln w="9525">
              <a:noFill/>
            </a:ln>
          </p:spPr>
          <p:txBody>
            <a:bodyPr wrap="none" lIns="0" tIns="0" rIns="0" bIns="0">
              <a:spAutoFit/>
            </a:bodyPr>
            <a:lstStyle/>
            <a:p>
              <a:r>
                <a:rPr lang="en-US" altLang="zh-CN" sz="2900">
                  <a:solidFill>
                    <a:srgbClr val="000000"/>
                  </a:solidFill>
                  <a:latin typeface="Symbol" panose="05050102010706020507" pitchFamily="18" charset="2"/>
                </a:rPr>
                <a:t>ò</a:t>
              </a:r>
              <a:endParaRPr lang="en-US" altLang="zh-CN">
                <a:latin typeface="Times New Roman" panose="02020603050405020304" pitchFamily="18" charset="0"/>
              </a:endParaRPr>
            </a:p>
          </p:txBody>
        </p:sp>
        <p:sp>
          <p:nvSpPr>
            <p:cNvPr id="22623" name="矩形 22622"/>
            <p:cNvSpPr/>
            <p:nvPr/>
          </p:nvSpPr>
          <p:spPr>
            <a:xfrm>
              <a:off x="1093" y="2616"/>
              <a:ext cx="64" cy="278"/>
            </a:xfrm>
            <a:prstGeom prst="rect">
              <a:avLst/>
            </a:prstGeom>
            <a:noFill/>
            <a:ln w="9525">
              <a:noFill/>
            </a:ln>
          </p:spPr>
          <p:txBody>
            <a:bodyPr wrap="none" lIns="0" tIns="0" rIns="0" bIns="0">
              <a:spAutoFit/>
            </a:bodyPr>
            <a:lstStyle/>
            <a:p>
              <a:r>
                <a:rPr lang="en-US" altLang="zh-CN" sz="2900">
                  <a:solidFill>
                    <a:srgbClr val="000000"/>
                  </a:solidFill>
                  <a:latin typeface="Symbol" panose="05050102010706020507" pitchFamily="18" charset="2"/>
                </a:rPr>
                <a:t>ò</a:t>
              </a:r>
              <a:endParaRPr lang="en-US" altLang="zh-CN">
                <a:latin typeface="Times New Roman" panose="02020603050405020304" pitchFamily="18" charset="0"/>
              </a:endParaRPr>
            </a:p>
          </p:txBody>
        </p:sp>
      </p:grpSp>
      <p:grpSp>
        <p:nvGrpSpPr>
          <p:cNvPr id="22625" name="组合 22624"/>
          <p:cNvGrpSpPr>
            <a:grpSpLocks noChangeAspect="1"/>
          </p:cNvGrpSpPr>
          <p:nvPr/>
        </p:nvGrpSpPr>
        <p:grpSpPr>
          <a:xfrm>
            <a:off x="4584700" y="2708276"/>
            <a:ext cx="4163764" cy="3079760"/>
            <a:chOff x="2744" y="1933"/>
            <a:chExt cx="2804" cy="2074"/>
          </a:xfrm>
        </p:grpSpPr>
        <p:sp>
          <p:nvSpPr>
            <p:cNvPr id="22624" name="矩形 22623"/>
            <p:cNvSpPr>
              <a:spLocks noChangeAspect="1" noTextEdit="1"/>
            </p:cNvSpPr>
            <p:nvPr/>
          </p:nvSpPr>
          <p:spPr>
            <a:xfrm>
              <a:off x="2744" y="1933"/>
              <a:ext cx="2804" cy="2074"/>
            </a:xfrm>
            <a:prstGeom prst="rect">
              <a:avLst/>
            </a:prstGeom>
            <a:noFill/>
            <a:ln w="9525">
              <a:noFill/>
            </a:ln>
          </p:spPr>
          <p:txBody>
            <a:bodyPr/>
            <a:lstStyle/>
            <a:p>
              <a:endParaRPr lang="zh-CN" altLang="en-US"/>
            </a:p>
          </p:txBody>
        </p:sp>
        <p:sp>
          <p:nvSpPr>
            <p:cNvPr id="22626" name="直接连接符 22625"/>
            <p:cNvSpPr/>
            <p:nvPr/>
          </p:nvSpPr>
          <p:spPr>
            <a:xfrm>
              <a:off x="3070" y="2175"/>
              <a:ext cx="116" cy="1"/>
            </a:xfrm>
            <a:prstGeom prst="line">
              <a:avLst/>
            </a:prstGeom>
            <a:ln w="9525" cap="flat" cmpd="sng">
              <a:solidFill>
                <a:srgbClr val="000000"/>
              </a:solidFill>
              <a:prstDash val="solid"/>
              <a:headEnd type="none" w="med" len="med"/>
              <a:tailEnd type="none" w="med" len="med"/>
            </a:ln>
          </p:spPr>
        </p:sp>
        <p:sp>
          <p:nvSpPr>
            <p:cNvPr id="22627" name="直接连接符 22626"/>
            <p:cNvSpPr/>
            <p:nvPr/>
          </p:nvSpPr>
          <p:spPr>
            <a:xfrm>
              <a:off x="3302" y="2074"/>
              <a:ext cx="67" cy="1"/>
            </a:xfrm>
            <a:prstGeom prst="line">
              <a:avLst/>
            </a:prstGeom>
            <a:ln w="4763" cap="flat" cmpd="sng">
              <a:solidFill>
                <a:srgbClr val="000000"/>
              </a:solidFill>
              <a:prstDash val="solid"/>
              <a:headEnd type="none" w="med" len="med"/>
              <a:tailEnd type="none" w="med" len="med"/>
            </a:ln>
          </p:spPr>
        </p:sp>
        <p:sp>
          <p:nvSpPr>
            <p:cNvPr id="22628" name="直接连接符 22627"/>
            <p:cNvSpPr/>
            <p:nvPr/>
          </p:nvSpPr>
          <p:spPr>
            <a:xfrm>
              <a:off x="4416" y="2175"/>
              <a:ext cx="116" cy="1"/>
            </a:xfrm>
            <a:prstGeom prst="line">
              <a:avLst/>
            </a:prstGeom>
            <a:ln w="9525" cap="flat" cmpd="sng">
              <a:solidFill>
                <a:srgbClr val="000000"/>
              </a:solidFill>
              <a:prstDash val="solid"/>
              <a:headEnd type="none" w="med" len="med"/>
              <a:tailEnd type="none" w="med" len="med"/>
            </a:ln>
          </p:spPr>
        </p:sp>
        <p:sp>
          <p:nvSpPr>
            <p:cNvPr id="22629" name="直接连接符 22628"/>
            <p:cNvSpPr/>
            <p:nvPr/>
          </p:nvSpPr>
          <p:spPr>
            <a:xfrm>
              <a:off x="4648" y="2074"/>
              <a:ext cx="67" cy="1"/>
            </a:xfrm>
            <a:prstGeom prst="line">
              <a:avLst/>
            </a:prstGeom>
            <a:ln w="4763" cap="flat" cmpd="sng">
              <a:solidFill>
                <a:srgbClr val="000000"/>
              </a:solidFill>
              <a:prstDash val="solid"/>
              <a:headEnd type="none" w="med" len="med"/>
              <a:tailEnd type="none" w="med" len="med"/>
            </a:ln>
          </p:spPr>
        </p:sp>
        <p:sp>
          <p:nvSpPr>
            <p:cNvPr id="22630" name="直接连接符 22629"/>
            <p:cNvSpPr/>
            <p:nvPr/>
          </p:nvSpPr>
          <p:spPr>
            <a:xfrm>
              <a:off x="3070" y="2687"/>
              <a:ext cx="296" cy="1"/>
            </a:xfrm>
            <a:prstGeom prst="line">
              <a:avLst/>
            </a:prstGeom>
            <a:ln w="9525" cap="flat" cmpd="sng">
              <a:solidFill>
                <a:srgbClr val="000000"/>
              </a:solidFill>
              <a:prstDash val="solid"/>
              <a:headEnd type="none" w="med" len="med"/>
              <a:tailEnd type="none" w="med" len="med"/>
            </a:ln>
          </p:spPr>
        </p:sp>
        <p:sp>
          <p:nvSpPr>
            <p:cNvPr id="22631" name="直接连接符 22630"/>
            <p:cNvSpPr/>
            <p:nvPr/>
          </p:nvSpPr>
          <p:spPr>
            <a:xfrm>
              <a:off x="4071" y="2498"/>
              <a:ext cx="1" cy="378"/>
            </a:xfrm>
            <a:prstGeom prst="line">
              <a:avLst/>
            </a:prstGeom>
            <a:ln w="9525" cap="flat" cmpd="sng">
              <a:solidFill>
                <a:srgbClr val="000000"/>
              </a:solidFill>
              <a:prstDash val="solid"/>
              <a:headEnd type="none" w="med" len="med"/>
              <a:tailEnd type="none" w="med" len="med"/>
            </a:ln>
          </p:spPr>
        </p:sp>
        <p:sp>
          <p:nvSpPr>
            <p:cNvPr id="22632" name="直接连接符 22631"/>
            <p:cNvSpPr/>
            <p:nvPr/>
          </p:nvSpPr>
          <p:spPr>
            <a:xfrm>
              <a:off x="4092" y="2513"/>
              <a:ext cx="67" cy="1"/>
            </a:xfrm>
            <a:prstGeom prst="line">
              <a:avLst/>
            </a:prstGeom>
            <a:ln w="4763" cap="flat" cmpd="sng">
              <a:solidFill>
                <a:srgbClr val="000000"/>
              </a:solidFill>
              <a:prstDash val="solid"/>
              <a:headEnd type="none" w="med" len="med"/>
              <a:tailEnd type="none" w="med" len="med"/>
            </a:ln>
          </p:spPr>
        </p:sp>
        <p:sp>
          <p:nvSpPr>
            <p:cNvPr id="22633" name="直接连接符 22632"/>
            <p:cNvSpPr/>
            <p:nvPr/>
          </p:nvSpPr>
          <p:spPr>
            <a:xfrm>
              <a:off x="3070" y="3137"/>
              <a:ext cx="291" cy="1"/>
            </a:xfrm>
            <a:prstGeom prst="line">
              <a:avLst/>
            </a:prstGeom>
            <a:ln w="9525" cap="flat" cmpd="sng">
              <a:solidFill>
                <a:srgbClr val="000000"/>
              </a:solidFill>
              <a:prstDash val="solid"/>
              <a:headEnd type="none" w="med" len="med"/>
              <a:tailEnd type="none" w="med" len="med"/>
            </a:ln>
          </p:spPr>
        </p:sp>
        <p:sp>
          <p:nvSpPr>
            <p:cNvPr id="22634" name="直接连接符 22633"/>
            <p:cNvSpPr/>
            <p:nvPr/>
          </p:nvSpPr>
          <p:spPr>
            <a:xfrm>
              <a:off x="3151" y="3563"/>
              <a:ext cx="290" cy="1"/>
            </a:xfrm>
            <a:prstGeom prst="line">
              <a:avLst/>
            </a:prstGeom>
            <a:ln w="9525" cap="flat" cmpd="sng">
              <a:solidFill>
                <a:srgbClr val="000000"/>
              </a:solidFill>
              <a:prstDash val="solid"/>
              <a:headEnd type="none" w="med" len="med"/>
              <a:tailEnd type="none" w="med" len="med"/>
            </a:ln>
          </p:spPr>
        </p:sp>
        <p:sp>
          <p:nvSpPr>
            <p:cNvPr id="22635" name="矩形 22634"/>
            <p:cNvSpPr/>
            <p:nvPr/>
          </p:nvSpPr>
          <p:spPr>
            <a:xfrm>
              <a:off x="3070" y="3733"/>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2636" name="矩形 22635"/>
            <p:cNvSpPr/>
            <p:nvPr/>
          </p:nvSpPr>
          <p:spPr>
            <a:xfrm>
              <a:off x="3070" y="3803"/>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î</a:t>
              </a:r>
              <a:endParaRPr lang="en-US" altLang="zh-CN">
                <a:latin typeface="Times New Roman" panose="02020603050405020304" pitchFamily="18" charset="0"/>
              </a:endParaRPr>
            </a:p>
          </p:txBody>
        </p:sp>
        <p:sp>
          <p:nvSpPr>
            <p:cNvPr id="22637" name="矩形 22636"/>
            <p:cNvSpPr/>
            <p:nvPr/>
          </p:nvSpPr>
          <p:spPr>
            <a:xfrm>
              <a:off x="3070" y="3467"/>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2638" name="矩形 22637"/>
            <p:cNvSpPr/>
            <p:nvPr/>
          </p:nvSpPr>
          <p:spPr>
            <a:xfrm>
              <a:off x="3070" y="3584"/>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í</a:t>
              </a:r>
              <a:endParaRPr lang="en-US" altLang="zh-CN">
                <a:latin typeface="Times New Roman" panose="02020603050405020304" pitchFamily="18" charset="0"/>
              </a:endParaRPr>
            </a:p>
          </p:txBody>
        </p:sp>
        <p:sp>
          <p:nvSpPr>
            <p:cNvPr id="22639" name="矩形 22638"/>
            <p:cNvSpPr/>
            <p:nvPr/>
          </p:nvSpPr>
          <p:spPr>
            <a:xfrm>
              <a:off x="3070" y="3362"/>
              <a:ext cx="75" cy="182"/>
            </a:xfrm>
            <a:prstGeom prst="rect">
              <a:avLst/>
            </a:prstGeom>
            <a:noFill/>
            <a:ln w="9525">
              <a:noFill/>
            </a:ln>
          </p:spPr>
          <p:txBody>
            <a:bodyPr wrap="none" lIns="0" tIns="0" rIns="0" bIns="0">
              <a:spAutoFit/>
            </a:bodyPr>
            <a:lstStyle/>
            <a:p>
              <a:r>
                <a:rPr lang="en-US" altLang="zh-CN" sz="1900" err="1">
                  <a:solidFill>
                    <a:srgbClr val="000000"/>
                  </a:solidFill>
                  <a:latin typeface="Symbol" panose="05050102010706020507" pitchFamily="18" charset="2"/>
                </a:rPr>
                <a:t>ì</a:t>
              </a:r>
              <a:endParaRPr lang="en-US" altLang="zh-CN">
                <a:latin typeface="Times New Roman" panose="02020603050405020304" pitchFamily="18" charset="0"/>
              </a:endParaRPr>
            </a:p>
          </p:txBody>
        </p:sp>
        <p:sp>
          <p:nvSpPr>
            <p:cNvPr id="22640" name="矩形 22639"/>
            <p:cNvSpPr/>
            <p:nvPr/>
          </p:nvSpPr>
          <p:spPr>
            <a:xfrm>
              <a:off x="2942" y="3556"/>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1" name="矩形 22640"/>
            <p:cNvSpPr/>
            <p:nvPr/>
          </p:nvSpPr>
          <p:spPr>
            <a:xfrm>
              <a:off x="3527" y="3022"/>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2" name="矩形 22641"/>
            <p:cNvSpPr/>
            <p:nvPr/>
          </p:nvSpPr>
          <p:spPr>
            <a:xfrm>
              <a:off x="2942" y="3022"/>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3" name="矩形 22642"/>
            <p:cNvSpPr/>
            <p:nvPr/>
          </p:nvSpPr>
          <p:spPr>
            <a:xfrm>
              <a:off x="3451" y="2571"/>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4" name="矩形 22643"/>
            <p:cNvSpPr/>
            <p:nvPr/>
          </p:nvSpPr>
          <p:spPr>
            <a:xfrm>
              <a:off x="2942" y="2571"/>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5" name="矩形 22644"/>
            <p:cNvSpPr/>
            <p:nvPr/>
          </p:nvSpPr>
          <p:spPr>
            <a:xfrm>
              <a:off x="4288" y="2059"/>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6" name="矩形 22645"/>
            <p:cNvSpPr/>
            <p:nvPr/>
          </p:nvSpPr>
          <p:spPr>
            <a:xfrm>
              <a:off x="2942" y="2059"/>
              <a:ext cx="83" cy="182"/>
            </a:xfrm>
            <a:prstGeom prst="rect">
              <a:avLst/>
            </a:prstGeom>
            <a:noFill/>
            <a:ln w="9525">
              <a:noFill/>
            </a:ln>
          </p:spPr>
          <p:txBody>
            <a:bodyPr wrap="none" lIns="0" tIns="0" rIns="0" bIns="0">
              <a:spAutoFit/>
            </a:bodyPr>
            <a:lstStyle/>
            <a:p>
              <a:r>
                <a:rPr lang="en-US" altLang="zh-CN" sz="19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2647" name="矩形 22646"/>
            <p:cNvSpPr/>
            <p:nvPr/>
          </p:nvSpPr>
          <p:spPr>
            <a:xfrm>
              <a:off x="4564" y="2037"/>
              <a:ext cx="64" cy="278"/>
            </a:xfrm>
            <a:prstGeom prst="rect">
              <a:avLst/>
            </a:prstGeom>
            <a:noFill/>
            <a:ln w="9525">
              <a:noFill/>
            </a:ln>
          </p:spPr>
          <p:txBody>
            <a:bodyPr wrap="none" lIns="0" tIns="0" rIns="0" bIns="0">
              <a:spAutoFit/>
            </a:bodyPr>
            <a:lstStyle/>
            <a:p>
              <a:r>
                <a:rPr lang="en-US" altLang="zh-CN" sz="2900">
                  <a:solidFill>
                    <a:srgbClr val="000000"/>
                  </a:solidFill>
                  <a:latin typeface="Symbol" panose="05050102010706020507" pitchFamily="18" charset="2"/>
                </a:rPr>
                <a:t>ò</a:t>
              </a:r>
              <a:endParaRPr lang="en-US" altLang="zh-CN">
                <a:latin typeface="Times New Roman" panose="02020603050405020304" pitchFamily="18" charset="0"/>
              </a:endParaRPr>
            </a:p>
          </p:txBody>
        </p:sp>
        <p:sp>
          <p:nvSpPr>
            <p:cNvPr id="22648" name="矩形 22647"/>
            <p:cNvSpPr/>
            <p:nvPr/>
          </p:nvSpPr>
          <p:spPr>
            <a:xfrm>
              <a:off x="3218" y="2037"/>
              <a:ext cx="64" cy="278"/>
            </a:xfrm>
            <a:prstGeom prst="rect">
              <a:avLst/>
            </a:prstGeom>
            <a:noFill/>
            <a:ln w="9525">
              <a:noFill/>
            </a:ln>
          </p:spPr>
          <p:txBody>
            <a:bodyPr wrap="none" lIns="0" tIns="0" rIns="0" bIns="0">
              <a:spAutoFit/>
            </a:bodyPr>
            <a:lstStyle/>
            <a:p>
              <a:r>
                <a:rPr lang="en-US" altLang="zh-CN" sz="2900">
                  <a:solidFill>
                    <a:srgbClr val="000000"/>
                  </a:solidFill>
                  <a:latin typeface="Symbol" panose="05050102010706020507" pitchFamily="18" charset="2"/>
                </a:rPr>
                <a:t>ò</a:t>
              </a:r>
              <a:endParaRPr lang="en-US" altLang="zh-CN">
                <a:latin typeface="Times New Roman" panose="02020603050405020304" pitchFamily="18" charset="0"/>
              </a:endParaRPr>
            </a:p>
          </p:txBody>
        </p:sp>
        <p:sp>
          <p:nvSpPr>
            <p:cNvPr id="22649" name="矩形 22648"/>
            <p:cNvSpPr/>
            <p:nvPr/>
          </p:nvSpPr>
          <p:spPr>
            <a:xfrm>
              <a:off x="3963" y="3783"/>
              <a:ext cx="456" cy="182"/>
            </a:xfrm>
            <a:prstGeom prst="rect">
              <a:avLst/>
            </a:prstGeom>
            <a:noFill/>
            <a:ln w="9525">
              <a:noFill/>
            </a:ln>
          </p:spPr>
          <p:txBody>
            <a:bodyPr wrap="none" lIns="0" tIns="0" rIns="0" bIns="0">
              <a:spAutoFit/>
            </a:bodyPr>
            <a:lstStyle/>
            <a:p>
              <a:r>
                <a:rPr lang="zh-CN" altLang="en-US" sz="1900" dirty="0">
                  <a:solidFill>
                    <a:srgbClr val="000000"/>
                  </a:solidFill>
                  <a:latin typeface="宋体-方正超大字符集" pitchFamily="65" charset="-122"/>
                  <a:ea typeface="宋体-方正超大字符集" pitchFamily="65" charset="-122"/>
                </a:rPr>
                <a:t>为偶数</a:t>
              </a:r>
              <a:endParaRPr lang="zh-CN" altLang="en-US" dirty="0">
                <a:latin typeface="Times New Roman" panose="02020603050405020304" pitchFamily="18" charset="0"/>
              </a:endParaRPr>
            </a:p>
          </p:txBody>
        </p:sp>
        <p:sp>
          <p:nvSpPr>
            <p:cNvPr id="22650" name="矩形 22649"/>
            <p:cNvSpPr/>
            <p:nvPr/>
          </p:nvSpPr>
          <p:spPr>
            <a:xfrm>
              <a:off x="3963" y="3464"/>
              <a:ext cx="456" cy="182"/>
            </a:xfrm>
            <a:prstGeom prst="rect">
              <a:avLst/>
            </a:prstGeom>
            <a:noFill/>
            <a:ln w="9525">
              <a:noFill/>
            </a:ln>
          </p:spPr>
          <p:txBody>
            <a:bodyPr wrap="none" lIns="0" tIns="0" rIns="0" bIns="0">
              <a:spAutoFit/>
            </a:bodyPr>
            <a:lstStyle/>
            <a:p>
              <a:r>
                <a:rPr lang="zh-CN" altLang="en-US" sz="1900" dirty="0">
                  <a:solidFill>
                    <a:srgbClr val="000000"/>
                  </a:solidFill>
                  <a:latin typeface="宋体-方正超大字符集" pitchFamily="65" charset="-122"/>
                  <a:ea typeface="宋体-方正超大字符集" pitchFamily="65" charset="-122"/>
                </a:rPr>
                <a:t>为奇数</a:t>
              </a:r>
              <a:endParaRPr lang="zh-CN" altLang="en-US" dirty="0">
                <a:latin typeface="Times New Roman" panose="02020603050405020304" pitchFamily="18" charset="0"/>
              </a:endParaRPr>
            </a:p>
          </p:txBody>
        </p:sp>
        <p:sp>
          <p:nvSpPr>
            <p:cNvPr id="22651" name="矩形 22650"/>
            <p:cNvSpPr/>
            <p:nvPr/>
          </p:nvSpPr>
          <p:spPr>
            <a:xfrm>
              <a:off x="3894" y="3784"/>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52" name="矩形 22651"/>
            <p:cNvSpPr/>
            <p:nvPr/>
          </p:nvSpPr>
          <p:spPr>
            <a:xfrm>
              <a:off x="3894" y="3465"/>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53" name="矩形 22652"/>
            <p:cNvSpPr/>
            <p:nvPr/>
          </p:nvSpPr>
          <p:spPr>
            <a:xfrm>
              <a:off x="3223" y="3584"/>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54" name="矩形 22653"/>
            <p:cNvSpPr/>
            <p:nvPr/>
          </p:nvSpPr>
          <p:spPr>
            <a:xfrm>
              <a:off x="3226" y="3367"/>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55" name="矩形 22654"/>
            <p:cNvSpPr/>
            <p:nvPr/>
          </p:nvSpPr>
          <p:spPr>
            <a:xfrm>
              <a:off x="3868" y="3039"/>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56" name="矩形 22655"/>
            <p:cNvSpPr/>
            <p:nvPr/>
          </p:nvSpPr>
          <p:spPr>
            <a:xfrm>
              <a:off x="3142" y="3158"/>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57" name="矩形 22656"/>
            <p:cNvSpPr/>
            <p:nvPr/>
          </p:nvSpPr>
          <p:spPr>
            <a:xfrm>
              <a:off x="3145" y="2941"/>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58" name="矩形 22657"/>
            <p:cNvSpPr/>
            <p:nvPr/>
          </p:nvSpPr>
          <p:spPr>
            <a:xfrm>
              <a:off x="3958" y="2588"/>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59" name="矩形 22658"/>
            <p:cNvSpPr/>
            <p:nvPr/>
          </p:nvSpPr>
          <p:spPr>
            <a:xfrm>
              <a:off x="3783" y="2588"/>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60" name="矩形 22659"/>
            <p:cNvSpPr/>
            <p:nvPr/>
          </p:nvSpPr>
          <p:spPr>
            <a:xfrm>
              <a:off x="3254" y="2707"/>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61" name="矩形 22660"/>
            <p:cNvSpPr/>
            <p:nvPr/>
          </p:nvSpPr>
          <p:spPr>
            <a:xfrm>
              <a:off x="3079" y="2707"/>
              <a:ext cx="76" cy="182"/>
            </a:xfrm>
            <a:prstGeom prst="rect">
              <a:avLst/>
            </a:prstGeom>
            <a:noFill/>
            <a:ln w="9525">
              <a:noFill/>
            </a:ln>
          </p:spPr>
          <p:txBody>
            <a:bodyPr wrap="none" lIns="0" tIns="0" rIns="0" bIns="0">
              <a:spAutoFit/>
            </a:bodyPr>
            <a:lstStyle/>
            <a:p>
              <a:r>
                <a:rPr lang="en-US" altLang="zh-CN" sz="1900" i="1" dirty="0">
                  <a:solidFill>
                    <a:srgbClr val="000000"/>
                  </a:solidFill>
                  <a:latin typeface="Times New Roman" panose="02020603050405020304" pitchFamily="18" charset="0"/>
                </a:rPr>
                <a:t>k</a:t>
              </a:r>
              <a:endParaRPr lang="en-US" altLang="zh-CN" dirty="0">
                <a:latin typeface="Times New Roman" panose="02020603050405020304" pitchFamily="18" charset="0"/>
              </a:endParaRPr>
            </a:p>
          </p:txBody>
        </p:sp>
        <p:sp>
          <p:nvSpPr>
            <p:cNvPr id="22662" name="矩形 22661"/>
            <p:cNvSpPr/>
            <p:nvPr/>
          </p:nvSpPr>
          <p:spPr>
            <a:xfrm>
              <a:off x="3148" y="2491"/>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63" name="矩形 22662"/>
            <p:cNvSpPr/>
            <p:nvPr/>
          </p:nvSpPr>
          <p:spPr>
            <a:xfrm>
              <a:off x="5471" y="207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64" name="矩形 22663"/>
            <p:cNvSpPr/>
            <p:nvPr/>
          </p:nvSpPr>
          <p:spPr>
            <a:xfrm>
              <a:off x="5351" y="207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65" name="矩形 22664"/>
            <p:cNvSpPr/>
            <p:nvPr/>
          </p:nvSpPr>
          <p:spPr>
            <a:xfrm>
              <a:off x="5161" y="2076"/>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66" name="矩形 22665"/>
            <p:cNvSpPr/>
            <p:nvPr/>
          </p:nvSpPr>
          <p:spPr>
            <a:xfrm>
              <a:off x="4730" y="2076"/>
              <a:ext cx="110"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2667" name="矩形 22666"/>
            <p:cNvSpPr/>
            <p:nvPr/>
          </p:nvSpPr>
          <p:spPr>
            <a:xfrm>
              <a:off x="4420" y="2196"/>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68" name="矩形 22667"/>
            <p:cNvSpPr/>
            <p:nvPr/>
          </p:nvSpPr>
          <p:spPr>
            <a:xfrm>
              <a:off x="4198" y="207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69" name="矩形 22668"/>
            <p:cNvSpPr/>
            <p:nvPr/>
          </p:nvSpPr>
          <p:spPr>
            <a:xfrm>
              <a:off x="4078" y="207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70" name="矩形 22669"/>
            <p:cNvSpPr/>
            <p:nvPr/>
          </p:nvSpPr>
          <p:spPr>
            <a:xfrm>
              <a:off x="3888" y="2076"/>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71" name="矩形 22670"/>
            <p:cNvSpPr/>
            <p:nvPr/>
          </p:nvSpPr>
          <p:spPr>
            <a:xfrm>
              <a:off x="3561" y="207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72" name="矩形 22671"/>
            <p:cNvSpPr/>
            <p:nvPr/>
          </p:nvSpPr>
          <p:spPr>
            <a:xfrm>
              <a:off x="3427" y="2076"/>
              <a:ext cx="51"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f</a:t>
              </a:r>
              <a:endParaRPr lang="en-US" altLang="zh-CN">
                <a:latin typeface="Times New Roman" panose="02020603050405020304" pitchFamily="18" charset="0"/>
              </a:endParaRPr>
            </a:p>
          </p:txBody>
        </p:sp>
        <p:sp>
          <p:nvSpPr>
            <p:cNvPr id="22673" name="矩形 22672"/>
            <p:cNvSpPr/>
            <p:nvPr/>
          </p:nvSpPr>
          <p:spPr>
            <a:xfrm>
              <a:off x="3073" y="2196"/>
              <a:ext cx="93"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74" name="矩形 22673"/>
            <p:cNvSpPr/>
            <p:nvPr/>
          </p:nvSpPr>
          <p:spPr>
            <a:xfrm>
              <a:off x="2764" y="2076"/>
              <a:ext cx="76"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b</a:t>
              </a:r>
              <a:endParaRPr lang="en-US" altLang="zh-CN">
                <a:latin typeface="Times New Roman" panose="02020603050405020304" pitchFamily="18" charset="0"/>
              </a:endParaRPr>
            </a:p>
          </p:txBody>
        </p:sp>
        <p:sp>
          <p:nvSpPr>
            <p:cNvPr id="22675" name="矩形 22674"/>
            <p:cNvSpPr/>
            <p:nvPr/>
          </p:nvSpPr>
          <p:spPr>
            <a:xfrm>
              <a:off x="3350" y="3463"/>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76" name="矩形 22675"/>
            <p:cNvSpPr/>
            <p:nvPr/>
          </p:nvSpPr>
          <p:spPr>
            <a:xfrm>
              <a:off x="3269" y="3036"/>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77" name="矩形 22676"/>
            <p:cNvSpPr/>
            <p:nvPr/>
          </p:nvSpPr>
          <p:spPr>
            <a:xfrm>
              <a:off x="4094" y="2398"/>
              <a:ext cx="5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78" name="矩形 22677"/>
            <p:cNvSpPr/>
            <p:nvPr/>
          </p:nvSpPr>
          <p:spPr>
            <a:xfrm>
              <a:off x="3272" y="2586"/>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79" name="矩形 22678"/>
            <p:cNvSpPr/>
            <p:nvPr/>
          </p:nvSpPr>
          <p:spPr>
            <a:xfrm>
              <a:off x="4650" y="1959"/>
              <a:ext cx="5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80" name="矩形 22679"/>
            <p:cNvSpPr/>
            <p:nvPr/>
          </p:nvSpPr>
          <p:spPr>
            <a:xfrm>
              <a:off x="4854" y="2172"/>
              <a:ext cx="68"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m</a:t>
              </a:r>
              <a:endParaRPr lang="en-US" altLang="zh-CN">
                <a:latin typeface="Times New Roman" panose="02020603050405020304" pitchFamily="18" charset="0"/>
              </a:endParaRPr>
            </a:p>
          </p:txBody>
        </p:sp>
        <p:sp>
          <p:nvSpPr>
            <p:cNvPr id="22681" name="矩形 22680"/>
            <p:cNvSpPr/>
            <p:nvPr/>
          </p:nvSpPr>
          <p:spPr>
            <a:xfrm>
              <a:off x="3303" y="1959"/>
              <a:ext cx="5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2682" name="矩形 22681"/>
            <p:cNvSpPr/>
            <p:nvPr/>
          </p:nvSpPr>
          <p:spPr>
            <a:xfrm>
              <a:off x="2836" y="2172"/>
              <a:ext cx="44" cy="106"/>
            </a:xfrm>
            <a:prstGeom prst="rect">
              <a:avLst/>
            </a:prstGeom>
            <a:noFill/>
            <a:ln w="9525">
              <a:noFill/>
            </a:ln>
          </p:spPr>
          <p:txBody>
            <a:bodyPr wrap="none" lIns="0" tIns="0" rIns="0" bIns="0">
              <a:spAutoFit/>
            </a:bodyPr>
            <a:lstStyle/>
            <a:p>
              <a:r>
                <a:rPr lang="en-US" altLang="zh-CN" sz="1100" i="1">
                  <a:solidFill>
                    <a:srgbClr val="000000"/>
                  </a:solidFill>
                  <a:latin typeface="Times New Roman" panose="02020603050405020304" pitchFamily="18" charset="0"/>
                </a:rPr>
                <a:t>k</a:t>
              </a:r>
              <a:endParaRPr lang="en-US" altLang="zh-CN">
                <a:latin typeface="Times New Roman" panose="02020603050405020304" pitchFamily="18" charset="0"/>
              </a:endParaRPr>
            </a:p>
          </p:txBody>
        </p:sp>
        <p:sp>
          <p:nvSpPr>
            <p:cNvPr id="22683" name="矩形 22682"/>
            <p:cNvSpPr/>
            <p:nvPr/>
          </p:nvSpPr>
          <p:spPr>
            <a:xfrm>
              <a:off x="3282" y="3784"/>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684" name="矩形 22683"/>
            <p:cNvSpPr/>
            <p:nvPr/>
          </p:nvSpPr>
          <p:spPr>
            <a:xfrm>
              <a:off x="3291" y="3584"/>
              <a:ext cx="153"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π</a:t>
              </a:r>
              <a:endParaRPr lang="en-US" altLang="zh-CN">
                <a:latin typeface="Times New Roman" panose="02020603050405020304" pitchFamily="18" charset="0"/>
              </a:endParaRPr>
            </a:p>
          </p:txBody>
        </p:sp>
        <p:sp>
          <p:nvSpPr>
            <p:cNvPr id="22685" name="矩形 22684"/>
            <p:cNvSpPr/>
            <p:nvPr/>
          </p:nvSpPr>
          <p:spPr>
            <a:xfrm>
              <a:off x="3160" y="3367"/>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686" name="矩形 22685"/>
            <p:cNvSpPr/>
            <p:nvPr/>
          </p:nvSpPr>
          <p:spPr>
            <a:xfrm>
              <a:off x="4020" y="3039"/>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687" name="矩形 22686"/>
            <p:cNvSpPr/>
            <p:nvPr/>
          </p:nvSpPr>
          <p:spPr>
            <a:xfrm>
              <a:off x="3936" y="3039"/>
              <a:ext cx="153"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π</a:t>
              </a:r>
              <a:endParaRPr lang="en-US" altLang="zh-CN">
                <a:latin typeface="Times New Roman" panose="02020603050405020304" pitchFamily="18" charset="0"/>
              </a:endParaRPr>
            </a:p>
          </p:txBody>
        </p:sp>
        <p:sp>
          <p:nvSpPr>
            <p:cNvPr id="22688" name="矩形 22687"/>
            <p:cNvSpPr/>
            <p:nvPr/>
          </p:nvSpPr>
          <p:spPr>
            <a:xfrm>
              <a:off x="3642" y="3039"/>
              <a:ext cx="202" cy="182"/>
            </a:xfrm>
            <a:prstGeom prst="rect">
              <a:avLst/>
            </a:prstGeom>
            <a:noFill/>
            <a:ln w="9525">
              <a:noFill/>
            </a:ln>
          </p:spPr>
          <p:txBody>
            <a:bodyPr wrap="none" lIns="0" tIns="0" rIns="0" bIns="0">
              <a:spAutoFit/>
            </a:bodyPr>
            <a:lstStyle/>
            <a:p>
              <a:r>
                <a:rPr lang="en-US" altLang="zh-CN" sz="1900" err="1">
                  <a:solidFill>
                    <a:srgbClr val="000000"/>
                  </a:solidFill>
                  <a:latin typeface="Times New Roman" panose="02020603050405020304" pitchFamily="18" charset="0"/>
                </a:rPr>
                <a:t>cos</a:t>
              </a:r>
              <a:endParaRPr lang="en-US" altLang="zh-CN">
                <a:latin typeface="Times New Roman" panose="02020603050405020304" pitchFamily="18" charset="0"/>
              </a:endParaRPr>
            </a:p>
          </p:txBody>
        </p:sp>
        <p:sp>
          <p:nvSpPr>
            <p:cNvPr id="22689" name="矩形 22688"/>
            <p:cNvSpPr/>
            <p:nvPr/>
          </p:nvSpPr>
          <p:spPr>
            <a:xfrm>
              <a:off x="3430" y="3039"/>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2690" name="矩形 22689"/>
            <p:cNvSpPr/>
            <p:nvPr/>
          </p:nvSpPr>
          <p:spPr>
            <a:xfrm>
              <a:off x="3387" y="3039"/>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691" name="矩形 22690"/>
            <p:cNvSpPr/>
            <p:nvPr/>
          </p:nvSpPr>
          <p:spPr>
            <a:xfrm>
              <a:off x="3211" y="3158"/>
              <a:ext cx="153"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π</a:t>
              </a:r>
              <a:endParaRPr lang="en-US" altLang="zh-CN">
                <a:latin typeface="Times New Roman" panose="02020603050405020304" pitchFamily="18" charset="0"/>
              </a:endParaRPr>
            </a:p>
          </p:txBody>
        </p:sp>
        <p:sp>
          <p:nvSpPr>
            <p:cNvPr id="22692" name="矩形 22691"/>
            <p:cNvSpPr/>
            <p:nvPr/>
          </p:nvSpPr>
          <p:spPr>
            <a:xfrm>
              <a:off x="3079" y="2941"/>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693" name="矩形 22692"/>
            <p:cNvSpPr/>
            <p:nvPr/>
          </p:nvSpPr>
          <p:spPr>
            <a:xfrm>
              <a:off x="4010" y="2588"/>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694" name="矩形 22693"/>
            <p:cNvSpPr/>
            <p:nvPr/>
          </p:nvSpPr>
          <p:spPr>
            <a:xfrm>
              <a:off x="3557" y="2588"/>
              <a:ext cx="202" cy="182"/>
            </a:xfrm>
            <a:prstGeom prst="rect">
              <a:avLst/>
            </a:prstGeom>
            <a:noFill/>
            <a:ln w="9525">
              <a:noFill/>
            </a:ln>
          </p:spPr>
          <p:txBody>
            <a:bodyPr wrap="none" lIns="0" tIns="0" rIns="0" bIns="0">
              <a:spAutoFit/>
            </a:bodyPr>
            <a:lstStyle/>
            <a:p>
              <a:r>
                <a:rPr lang="en-US" altLang="zh-CN" sz="1900" err="1">
                  <a:solidFill>
                    <a:srgbClr val="000000"/>
                  </a:solidFill>
                  <a:latin typeface="Times New Roman" panose="02020603050405020304" pitchFamily="18" charset="0"/>
                </a:rPr>
                <a:t>cos</a:t>
              </a:r>
              <a:endParaRPr lang="en-US" altLang="zh-CN">
                <a:latin typeface="Times New Roman" panose="02020603050405020304" pitchFamily="18" charset="0"/>
              </a:endParaRPr>
            </a:p>
          </p:txBody>
        </p:sp>
        <p:sp>
          <p:nvSpPr>
            <p:cNvPr id="22695" name="矩形 22694"/>
            <p:cNvSpPr/>
            <p:nvPr/>
          </p:nvSpPr>
          <p:spPr>
            <a:xfrm>
              <a:off x="3393" y="2588"/>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696" name="矩形 22695"/>
            <p:cNvSpPr/>
            <p:nvPr/>
          </p:nvSpPr>
          <p:spPr>
            <a:xfrm>
              <a:off x="3082" y="2491"/>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697" name="矩形 22696"/>
            <p:cNvSpPr/>
            <p:nvPr/>
          </p:nvSpPr>
          <p:spPr>
            <a:xfrm>
              <a:off x="5389" y="2076"/>
              <a:ext cx="85"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2698" name="矩形 22697"/>
            <p:cNvSpPr/>
            <p:nvPr/>
          </p:nvSpPr>
          <p:spPr>
            <a:xfrm>
              <a:off x="4957" y="2076"/>
              <a:ext cx="18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2699" name="矩形 22698"/>
            <p:cNvSpPr/>
            <p:nvPr/>
          </p:nvSpPr>
          <p:spPr>
            <a:xfrm>
              <a:off x="4437" y="1980"/>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700" name="矩形 22699"/>
            <p:cNvSpPr/>
            <p:nvPr/>
          </p:nvSpPr>
          <p:spPr>
            <a:xfrm>
              <a:off x="4116" y="2076"/>
              <a:ext cx="85"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2701" name="矩形 22700"/>
            <p:cNvSpPr/>
            <p:nvPr/>
          </p:nvSpPr>
          <p:spPr>
            <a:xfrm>
              <a:off x="3684" y="2076"/>
              <a:ext cx="18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2702" name="矩形 22701"/>
            <p:cNvSpPr/>
            <p:nvPr/>
          </p:nvSpPr>
          <p:spPr>
            <a:xfrm>
              <a:off x="3613" y="2076"/>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703" name="矩形 22702"/>
            <p:cNvSpPr/>
            <p:nvPr/>
          </p:nvSpPr>
          <p:spPr>
            <a:xfrm>
              <a:off x="3507" y="2076"/>
              <a:ext cx="51"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2704" name="矩形 22703"/>
            <p:cNvSpPr/>
            <p:nvPr/>
          </p:nvSpPr>
          <p:spPr>
            <a:xfrm>
              <a:off x="3090" y="1980"/>
              <a:ext cx="76" cy="182"/>
            </a:xfrm>
            <a:prstGeom prst="rect">
              <a:avLst/>
            </a:prstGeom>
            <a:noFill/>
            <a:ln w="9525">
              <a:noFill/>
            </a:ln>
          </p:spPr>
          <p:txBody>
            <a:bodyPr wrap="none" lIns="0" tIns="0" rIns="0" bIns="0">
              <a:spAutoFit/>
            </a:bodyPr>
            <a:lstStyle/>
            <a:p>
              <a:r>
                <a:rPr lang="en-US" altLang="zh-CN" sz="19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705" name="矩形 22704"/>
            <p:cNvSpPr/>
            <p:nvPr/>
          </p:nvSpPr>
          <p:spPr>
            <a:xfrm>
              <a:off x="4104" y="2526"/>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706" name="矩形 22705"/>
            <p:cNvSpPr/>
            <p:nvPr/>
          </p:nvSpPr>
          <p:spPr>
            <a:xfrm>
              <a:off x="4089" y="2803"/>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707" name="矩形 22706"/>
            <p:cNvSpPr/>
            <p:nvPr/>
          </p:nvSpPr>
          <p:spPr>
            <a:xfrm>
              <a:off x="4660" y="2087"/>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708" name="矩形 22707"/>
            <p:cNvSpPr/>
            <p:nvPr/>
          </p:nvSpPr>
          <p:spPr>
            <a:xfrm>
              <a:off x="4622" y="2219"/>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709" name="矩形 22708"/>
            <p:cNvSpPr/>
            <p:nvPr/>
          </p:nvSpPr>
          <p:spPr>
            <a:xfrm>
              <a:off x="3313" y="2087"/>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2710" name="矩形 22709"/>
            <p:cNvSpPr/>
            <p:nvPr/>
          </p:nvSpPr>
          <p:spPr>
            <a:xfrm>
              <a:off x="3276" y="2219"/>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2711" name="矩形 22710"/>
            <p:cNvSpPr/>
            <p:nvPr/>
          </p:nvSpPr>
          <p:spPr>
            <a:xfrm>
              <a:off x="3852" y="2571"/>
              <a:ext cx="104"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2712" name="矩形 22711"/>
            <p:cNvSpPr/>
            <p:nvPr/>
          </p:nvSpPr>
          <p:spPr>
            <a:xfrm>
              <a:off x="3148" y="2690"/>
              <a:ext cx="104"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2713" name="矩形 22712"/>
            <p:cNvSpPr/>
            <p:nvPr/>
          </p:nvSpPr>
          <p:spPr>
            <a:xfrm>
              <a:off x="5230" y="2059"/>
              <a:ext cx="104"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2714" name="矩形 22713"/>
            <p:cNvSpPr/>
            <p:nvPr/>
          </p:nvSpPr>
          <p:spPr>
            <a:xfrm>
              <a:off x="3957" y="2059"/>
              <a:ext cx="104"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rPr>
                <a:t>w</a:t>
              </a:r>
              <a:endParaRPr lang="en-US" altLang="zh-CN">
                <a:latin typeface="Times New Roman" panose="02020603050405020304" pitchFamily="18" charset="0"/>
              </a:endParaRPr>
            </a:p>
          </p:txBody>
        </p:sp>
      </p:grpSp>
      <p:sp>
        <p:nvSpPr>
          <p:cNvPr id="22716" name="矩形 22715"/>
          <p:cNvSpPr/>
          <p:nvPr/>
        </p:nvSpPr>
        <p:spPr>
          <a:xfrm>
            <a:off x="677092" y="3754522"/>
            <a:ext cx="966788" cy="457200"/>
          </a:xfrm>
          <a:prstGeom prst="rect">
            <a:avLst/>
          </a:prstGeom>
          <a:noFill/>
          <a:ln w="9525">
            <a:noFill/>
          </a:ln>
        </p:spPr>
        <p:txBody>
          <a:bodyPr wrap="none" anchor="t">
            <a:spAutoFit/>
          </a:bodyPr>
          <a:lstStyle/>
          <a:p>
            <a:r>
              <a:rPr lang="en-US" altLang="zh-CN" i="1" dirty="0" err="1">
                <a:latin typeface="Times New Roman" panose="02020603050405020304" pitchFamily="18" charset="0"/>
              </a:rPr>
              <a:t>a</a:t>
            </a:r>
            <a:r>
              <a:rPr lang="en-US" altLang="zh-CN" i="1" baseline="-30000" dirty="0" err="1">
                <a:latin typeface="Times New Roman" panose="02020603050405020304" pitchFamily="18" charset="0"/>
              </a:rPr>
              <a:t>k</a:t>
            </a:r>
            <a:r>
              <a:rPr lang="en-US" altLang="zh-CN" i="1" baseline="-30000" dirty="0">
                <a:latin typeface="Times New Roman" panose="02020603050405020304" pitchFamily="18" charset="0"/>
              </a:rPr>
              <a:t> </a:t>
            </a:r>
            <a:r>
              <a:rPr lang="en-US" altLang="zh-CN" dirty="0">
                <a:latin typeface="Times New Roman" panose="02020603050405020304" pitchFamily="18" charset="0"/>
              </a:rPr>
              <a:t>= 0 </a:t>
            </a:r>
          </a:p>
        </p:txBody>
      </p:sp>
      <p:sp>
        <p:nvSpPr>
          <p:cNvPr id="2" name="矩形 1">
            <a:extLst>
              <a:ext uri="{FF2B5EF4-FFF2-40B4-BE49-F238E27FC236}">
                <a16:creationId xmlns:a16="http://schemas.microsoft.com/office/drawing/2014/main" id="{27CD393F-3199-49B8-BECC-A6274211FB79}"/>
              </a:ext>
            </a:extLst>
          </p:cNvPr>
          <p:cNvSpPr/>
          <p:nvPr/>
        </p:nvSpPr>
        <p:spPr>
          <a:xfrm>
            <a:off x="4499992" y="2708276"/>
            <a:ext cx="4464496" cy="3079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115EC33-0878-4D9E-9990-DA8BF4E4F603}"/>
              </a:ext>
            </a:extLst>
          </p:cNvPr>
          <p:cNvSpPr/>
          <p:nvPr/>
        </p:nvSpPr>
        <p:spPr>
          <a:xfrm>
            <a:off x="611188" y="3613290"/>
            <a:ext cx="3735922" cy="1767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43"/>
                                        </p:tgtEl>
                                        <p:attrNameLst>
                                          <p:attrName>style.visibility</p:attrName>
                                        </p:attrNameLst>
                                      </p:cBhvr>
                                      <p:to>
                                        <p:strVal val="visible"/>
                                      </p:to>
                                    </p:set>
                                    <p:animEffect transition="in" filter="blinds(horizontal)">
                                      <p:cBhvr>
                                        <p:cTn id="7" dur="500"/>
                                        <p:tgtEl>
                                          <p:spTgt spid="225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46"/>
                                        </p:tgtEl>
                                        <p:attrNameLst>
                                          <p:attrName>style.visibility</p:attrName>
                                        </p:attrNameLst>
                                      </p:cBhvr>
                                      <p:to>
                                        <p:strVal val="visible"/>
                                      </p:to>
                                    </p:set>
                                    <p:anim calcmode="lin" valueType="num">
                                      <p:cBhvr additive="base">
                                        <p:cTn id="12" dur="500" fill="hold"/>
                                        <p:tgtEl>
                                          <p:spTgt spid="22546"/>
                                        </p:tgtEl>
                                        <p:attrNameLst>
                                          <p:attrName>ppt_x</p:attrName>
                                        </p:attrNameLst>
                                      </p:cBhvr>
                                      <p:tavLst>
                                        <p:tav tm="0">
                                          <p:val>
                                            <p:strVal val="0-#ppt_w/2"/>
                                          </p:val>
                                        </p:tav>
                                        <p:tav tm="100000">
                                          <p:val>
                                            <p:strVal val="#ppt_x"/>
                                          </p:val>
                                        </p:tav>
                                      </p:tavLst>
                                    </p:anim>
                                    <p:anim calcmode="lin" valueType="num">
                                      <p:cBhvr additive="base">
                                        <p:cTn id="13" dur="500" fill="hold"/>
                                        <p:tgtEl>
                                          <p:spTgt spid="225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2547"/>
                                        </p:tgtEl>
                                        <p:attrNameLst>
                                          <p:attrName>style.visibility</p:attrName>
                                        </p:attrNameLst>
                                      </p:cBhvr>
                                      <p:to>
                                        <p:strVal val="visible"/>
                                      </p:to>
                                    </p:set>
                                    <p:animEffect transition="in" filter="blinds(horizontal)">
                                      <p:cBhvr>
                                        <p:cTn id="18" dur="500"/>
                                        <p:tgtEl>
                                          <p:spTgt spid="2254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2559"/>
                                        </p:tgtEl>
                                        <p:attrNameLst>
                                          <p:attrName>style.visibility</p:attrName>
                                        </p:attrNameLst>
                                      </p:cBhvr>
                                      <p:to>
                                        <p:strVal val="visible"/>
                                      </p:to>
                                    </p:set>
                                    <p:animEffect transition="in" filter="box(in)">
                                      <p:cBhvr>
                                        <p:cTn id="23" dur="500"/>
                                        <p:tgtEl>
                                          <p:spTgt spid="2255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2551"/>
                                        </p:tgtEl>
                                        <p:attrNameLst>
                                          <p:attrName>style.visibility</p:attrName>
                                        </p:attrNameLst>
                                      </p:cBhvr>
                                      <p:to>
                                        <p:strVal val="visible"/>
                                      </p:to>
                                    </p:set>
                                    <p:animEffect transition="in" filter="blinds(horizontal)">
                                      <p:cBhvr>
                                        <p:cTn id="28" dur="500"/>
                                        <p:tgtEl>
                                          <p:spTgt spid="2255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2716"/>
                                        </p:tgtEl>
                                        <p:attrNameLst>
                                          <p:attrName>style.visibility</p:attrName>
                                        </p:attrNameLst>
                                      </p:cBhvr>
                                      <p:to>
                                        <p:strVal val="visible"/>
                                      </p:to>
                                    </p:set>
                                    <p:anim calcmode="lin" valueType="num">
                                      <p:cBhvr additive="base">
                                        <p:cTn id="33" dur="500" fill="hold"/>
                                        <p:tgtEl>
                                          <p:spTgt spid="22716"/>
                                        </p:tgtEl>
                                        <p:attrNameLst>
                                          <p:attrName>ppt_x</p:attrName>
                                        </p:attrNameLst>
                                      </p:cBhvr>
                                      <p:tavLst>
                                        <p:tav tm="0">
                                          <p:val>
                                            <p:strVal val="0-#ppt_w/2"/>
                                          </p:val>
                                        </p:tav>
                                        <p:tav tm="100000">
                                          <p:val>
                                            <p:strVal val="#ppt_x"/>
                                          </p:val>
                                        </p:tav>
                                      </p:tavLst>
                                    </p:anim>
                                    <p:anim calcmode="lin" valueType="num">
                                      <p:cBhvr additive="base">
                                        <p:cTn id="34" dur="500" fill="hold"/>
                                        <p:tgtEl>
                                          <p:spTgt spid="2271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2588"/>
                                        </p:tgtEl>
                                        <p:attrNameLst>
                                          <p:attrName>style.visibility</p:attrName>
                                        </p:attrNameLst>
                                      </p:cBhvr>
                                      <p:to>
                                        <p:strVal val="visible"/>
                                      </p:to>
                                    </p:set>
                                    <p:anim calcmode="lin" valueType="num">
                                      <p:cBhvr additive="base">
                                        <p:cTn id="39" dur="500" fill="hold"/>
                                        <p:tgtEl>
                                          <p:spTgt spid="22588"/>
                                        </p:tgtEl>
                                        <p:attrNameLst>
                                          <p:attrName>ppt_x</p:attrName>
                                        </p:attrNameLst>
                                      </p:cBhvr>
                                      <p:tavLst>
                                        <p:tav tm="0">
                                          <p:val>
                                            <p:strVal val="0-#ppt_w/2"/>
                                          </p:val>
                                        </p:tav>
                                        <p:tav tm="100000">
                                          <p:val>
                                            <p:strVal val="#ppt_x"/>
                                          </p:val>
                                        </p:tav>
                                      </p:tavLst>
                                    </p:anim>
                                    <p:anim calcmode="lin" valueType="num">
                                      <p:cBhvr additive="base">
                                        <p:cTn id="40" dur="500" fill="hold"/>
                                        <p:tgtEl>
                                          <p:spTgt spid="2258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2625"/>
                                        </p:tgtEl>
                                        <p:attrNameLst>
                                          <p:attrName>style.visibility</p:attrName>
                                        </p:attrNameLst>
                                      </p:cBhvr>
                                      <p:to>
                                        <p:strVal val="visible"/>
                                      </p:to>
                                    </p:set>
                                    <p:anim calcmode="lin" valueType="num">
                                      <p:cBhvr additive="base">
                                        <p:cTn id="45" dur="500" fill="hold"/>
                                        <p:tgtEl>
                                          <p:spTgt spid="22625"/>
                                        </p:tgtEl>
                                        <p:attrNameLst>
                                          <p:attrName>ppt_x</p:attrName>
                                        </p:attrNameLst>
                                      </p:cBhvr>
                                      <p:tavLst>
                                        <p:tav tm="0">
                                          <p:val>
                                            <p:strVal val="1+#ppt_w/2"/>
                                          </p:val>
                                        </p:tav>
                                        <p:tav tm="100000">
                                          <p:val>
                                            <p:strVal val="#ppt_x"/>
                                          </p:val>
                                        </p:tav>
                                      </p:tavLst>
                                    </p:anim>
                                    <p:anim calcmode="lin" valueType="num">
                                      <p:cBhvr additive="base">
                                        <p:cTn id="46" dur="500" fill="hold"/>
                                        <p:tgtEl>
                                          <p:spTgt spid="2262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2556"/>
                                        </p:tgtEl>
                                        <p:attrNameLst>
                                          <p:attrName>style.visibility</p:attrName>
                                        </p:attrNameLst>
                                      </p:cBhvr>
                                      <p:to>
                                        <p:strVal val="visible"/>
                                      </p:to>
                                    </p:set>
                                    <p:animEffect transition="in" filter="blinds(horizontal)">
                                      <p:cBhvr>
                                        <p:cTn id="51" dur="500"/>
                                        <p:tgtEl>
                                          <p:spTgt spid="2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3" grpId="0"/>
      <p:bldP spid="22546" grpId="0"/>
      <p:bldP spid="22547" grpId="0"/>
      <p:bldP spid="22551" grpId="0"/>
      <p:bldP spid="227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矩形 43012"/>
          <p:cNvSpPr/>
          <p:nvPr/>
        </p:nvSpPr>
        <p:spPr>
          <a:xfrm>
            <a:off x="395288" y="476250"/>
            <a:ext cx="8281987" cy="1187450"/>
          </a:xfrm>
          <a:prstGeom prst="rect">
            <a:avLst/>
          </a:prstGeom>
          <a:noFill/>
          <a:ln w="9525">
            <a:noFill/>
          </a:ln>
        </p:spPr>
        <p:txBody>
          <a:bodyPr anchor="ctr">
            <a:spAutoFit/>
          </a:bodyPr>
          <a:lstStyle/>
          <a:p>
            <a:r>
              <a:rPr lang="zh-CN" altLang="en-US" dirty="0">
                <a:latin typeface="Times New Roman" panose="02020603050405020304" pitchFamily="18" charset="0"/>
              </a:rPr>
              <a:t>傅里叶级数是一个无穷三角级数，实际运算中，只能截取有限的项数，具体运算时截取多少项，要根据精度的要求和电路的频率特性来确定。</a:t>
            </a:r>
          </a:p>
        </p:txBody>
      </p:sp>
      <p:sp>
        <p:nvSpPr>
          <p:cNvPr id="43015" name="矩形 43014"/>
          <p:cNvSpPr/>
          <p:nvPr/>
        </p:nvSpPr>
        <p:spPr>
          <a:xfrm>
            <a:off x="684213" y="2636838"/>
            <a:ext cx="8064500" cy="1552575"/>
          </a:xfrm>
          <a:prstGeom prst="rect">
            <a:avLst/>
          </a:prstGeom>
          <a:noFill/>
          <a:ln w="9525">
            <a:noFill/>
          </a:ln>
        </p:spPr>
        <p:txBody>
          <a:bodyPr anchor="ctr">
            <a:spAutoFit/>
          </a:bodyPr>
          <a:lstStyle/>
          <a:p>
            <a:r>
              <a:rPr lang="zh-CN" altLang="en-US" dirty="0">
                <a:latin typeface="Times New Roman" panose="02020603050405020304" pitchFamily="18" charset="0"/>
                <a:cs typeface="Times New Roman" panose="02020603050405020304" pitchFamily="18" charset="0"/>
              </a:rPr>
              <a:t>为了表示一个非正弦周期函数分解为傅里叶级数后包含哪些频率分量以及各频率分量的相对大小，将各谐波振幅</a:t>
            </a:r>
            <a:r>
              <a:rPr lang="en-US" altLang="zh-CN" i="1" err="1">
                <a:latin typeface="Times New Roman" panose="02020603050405020304" pitchFamily="18" charset="0"/>
              </a:rPr>
              <a:t>A</a:t>
            </a:r>
            <a:r>
              <a:rPr lang="en-US" altLang="zh-CN" i="1" baseline="-30000" err="1">
                <a:latin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rPr>
              <a:t>随角频率</a:t>
            </a:r>
            <a:r>
              <a:rPr lang="en-US" altLang="zh-CN" i="1" err="1">
                <a:latin typeface="Times New Roman" panose="02020603050405020304" pitchFamily="18" charset="0"/>
              </a:rPr>
              <a:t>kω</a:t>
            </a:r>
            <a:r>
              <a:rPr lang="zh-CN" altLang="en-US" dirty="0">
                <a:latin typeface="Times New Roman" panose="02020603050405020304" pitchFamily="18" charset="0"/>
                <a:cs typeface="Times New Roman" panose="02020603050405020304" pitchFamily="18" charset="0"/>
              </a:rPr>
              <a:t>变动的情形用图形表示，称为</a:t>
            </a:r>
            <a:r>
              <a:rPr lang="zh-CN" altLang="en-US" dirty="0">
                <a:solidFill>
                  <a:srgbClr val="FF5050"/>
                </a:solidFill>
                <a:latin typeface="Times New Roman" panose="02020603050405020304" pitchFamily="18" charset="0"/>
                <a:cs typeface="Times New Roman" panose="02020603050405020304" pitchFamily="18" charset="0"/>
              </a:rPr>
              <a:t>幅度频谱</a:t>
            </a:r>
            <a:r>
              <a:rPr lang="en-US" altLang="zh-CN">
                <a:latin typeface="Times New Roman" panose="02020603050405020304" pitchFamily="18" charset="0"/>
              </a:rPr>
              <a:t>( Amplitude Spectrum)</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 </a:t>
            </a:r>
          </a:p>
        </p:txBody>
      </p:sp>
      <p:sp>
        <p:nvSpPr>
          <p:cNvPr id="43016" name="矩形 43015"/>
          <p:cNvSpPr/>
          <p:nvPr/>
        </p:nvSpPr>
        <p:spPr>
          <a:xfrm>
            <a:off x="395288" y="1844675"/>
            <a:ext cx="877887" cy="466725"/>
          </a:xfrm>
          <a:prstGeom prst="rect">
            <a:avLst/>
          </a:prstGeom>
          <a:noFill/>
          <a:ln w="9525" cap="flat" cmpd="sng">
            <a:solidFill>
              <a:srgbClr val="800080"/>
            </a:solidFill>
            <a:prstDash val="solid"/>
            <a:miter/>
            <a:headEnd type="none" w="med" len="med"/>
            <a:tailEnd type="none" w="med" len="med"/>
          </a:ln>
        </p:spPr>
        <p:txBody>
          <a:bodyPr>
            <a:spAutoFit/>
          </a:bodyPr>
          <a:lstStyle/>
          <a:p>
            <a:r>
              <a:rPr lang="zh-CN" altLang="en-US" dirty="0">
                <a:solidFill>
                  <a:srgbClr val="CC0099"/>
                </a:solidFill>
                <a:latin typeface="Times New Roman" panose="02020603050405020304" pitchFamily="18" charset="0"/>
              </a:rPr>
              <a:t>频谱</a:t>
            </a:r>
          </a:p>
        </p:txBody>
      </p:sp>
      <p:sp>
        <p:nvSpPr>
          <p:cNvPr id="43019" name="矩形 43018"/>
          <p:cNvSpPr/>
          <p:nvPr/>
        </p:nvSpPr>
        <p:spPr>
          <a:xfrm>
            <a:off x="900113" y="4437063"/>
            <a:ext cx="7777162" cy="822325"/>
          </a:xfrm>
          <a:prstGeom prst="rect">
            <a:avLst/>
          </a:prstGeom>
          <a:noFill/>
          <a:ln w="9525">
            <a:noFill/>
          </a:ln>
        </p:spPr>
        <p:txBody>
          <a:bodyPr anchor="ctr">
            <a:spAutoFit/>
          </a:bodyPr>
          <a:lstStyle/>
          <a:p>
            <a:r>
              <a:rPr lang="zh-CN" altLang="en-US" dirty="0">
                <a:latin typeface="Times New Roman" panose="02020603050405020304" pitchFamily="18" charset="0"/>
                <a:cs typeface="Times New Roman" panose="02020603050405020304" pitchFamily="18" charset="0"/>
              </a:rPr>
              <a:t>将各谐波初相</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km</a:t>
            </a:r>
            <a:r>
              <a:rPr lang="zh-CN" altLang="en-US" dirty="0">
                <a:latin typeface="Times New Roman" panose="02020603050405020304" pitchFamily="18" charset="0"/>
                <a:cs typeface="Times New Roman" panose="02020603050405020304" pitchFamily="18" charset="0"/>
                <a:sym typeface="Symbol" panose="05050102010706020507" pitchFamily="18" charset="2"/>
              </a:rPr>
              <a:t>随角频率</a:t>
            </a:r>
            <a:r>
              <a:rPr lang="en-US" altLang="zh-CN" i="1" err="1">
                <a:latin typeface="Times New Roman" panose="02020603050405020304" pitchFamily="18" charset="0"/>
                <a:sym typeface="Symbol" panose="05050102010706020507" pitchFamily="18" charset="2"/>
              </a:rPr>
              <a:t>k</a:t>
            </a:r>
            <a:r>
              <a:rPr lang="en-US" altLang="zh-CN" i="1" err="1">
                <a:latin typeface="Times New Roman" panose="02020603050405020304" pitchFamily="18" charset="0"/>
                <a:cs typeface="Times New Roman" panose="02020603050405020304" pitchFamily="18" charset="0"/>
                <a:sym typeface="Symbol" panose="05050102010706020507" pitchFamily="18" charset="2"/>
              </a:rPr>
              <a:t>ω</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变动的情形用图形表示，就得到</a:t>
            </a:r>
            <a:r>
              <a:rPr lang="zh-CN" altLang="en-US" dirty="0">
                <a:solidFill>
                  <a:srgbClr val="FF5050"/>
                </a:solidFill>
                <a:latin typeface="Times New Roman" panose="02020603050405020304" pitchFamily="18" charset="0"/>
                <a:cs typeface="Times New Roman" panose="02020603050405020304" pitchFamily="18" charset="0"/>
                <a:sym typeface="Symbol" panose="05050102010706020507" pitchFamily="18" charset="2"/>
              </a:rPr>
              <a:t>相位频谱</a:t>
            </a:r>
            <a:r>
              <a:rPr lang="en-US" altLang="zh-CN" i="1">
                <a:latin typeface="Times New Roman" panose="02020603050405020304" pitchFamily="18" charset="0"/>
                <a:sym typeface="Symbol" panose="05050102010706020507" pitchFamily="18" charset="2"/>
              </a:rPr>
              <a:t>( Phase Spectrum)</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a:t>
            </a:r>
          </a:p>
        </p:txBody>
      </p:sp>
      <p:sp>
        <p:nvSpPr>
          <p:cNvPr id="43036" name="动作按钮: 后退或前一项 43035">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3037" name="动作按钮: 前进或下一项 43036">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 calcmode="lin" valueType="num">
                                      <p:cBhvr additive="base">
                                        <p:cTn id="7" dur="500" fill="hold"/>
                                        <p:tgtEl>
                                          <p:spTgt spid="43016"/>
                                        </p:tgtEl>
                                        <p:attrNameLst>
                                          <p:attrName>ppt_x</p:attrName>
                                        </p:attrNameLst>
                                      </p:cBhvr>
                                      <p:tavLst>
                                        <p:tav tm="0">
                                          <p:val>
                                            <p:strVal val="0-#ppt_w/2"/>
                                          </p:val>
                                        </p:tav>
                                        <p:tav tm="100000">
                                          <p:val>
                                            <p:strVal val="#ppt_x"/>
                                          </p:val>
                                        </p:tav>
                                      </p:tavLst>
                                    </p:anim>
                                    <p:anim calcmode="lin" valueType="num">
                                      <p:cBhvr additive="base">
                                        <p:cTn id="8" dur="500" fill="hold"/>
                                        <p:tgtEl>
                                          <p:spTgt spid="430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3015"/>
                                        </p:tgtEl>
                                        <p:attrNameLst>
                                          <p:attrName>style.visibility</p:attrName>
                                        </p:attrNameLst>
                                      </p:cBhvr>
                                      <p:to>
                                        <p:strVal val="visible"/>
                                      </p:to>
                                    </p:set>
                                    <p:animEffect transition="in" filter="blinds(horizontal)">
                                      <p:cBhvr>
                                        <p:cTn id="13" dur="500"/>
                                        <p:tgtEl>
                                          <p:spTgt spid="430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3019"/>
                                        </p:tgtEl>
                                        <p:attrNameLst>
                                          <p:attrName>style.visibility</p:attrName>
                                        </p:attrNameLst>
                                      </p:cBhvr>
                                      <p:to>
                                        <p:strVal val="visible"/>
                                      </p:to>
                                    </p:set>
                                    <p:animEffect transition="in" filter="blinds(horizontal)">
                                      <p:cBhvr>
                                        <p:cTn id="18" dur="500"/>
                                        <p:tgtEl>
                                          <p:spTgt spid="43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P spid="43016" grpId="0" animBg="1"/>
      <p:bldP spid="430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37" name="组合 29736"/>
          <p:cNvGrpSpPr/>
          <p:nvPr/>
        </p:nvGrpSpPr>
        <p:grpSpPr>
          <a:xfrm>
            <a:off x="2411760" y="764704"/>
            <a:ext cx="4598987" cy="2844800"/>
            <a:chOff x="1005" y="1392"/>
            <a:chExt cx="2897" cy="1792"/>
          </a:xfrm>
        </p:grpSpPr>
        <p:sp>
          <p:nvSpPr>
            <p:cNvPr id="29717" name="直接连接符 29716"/>
            <p:cNvSpPr/>
            <p:nvPr/>
          </p:nvSpPr>
          <p:spPr>
            <a:xfrm flipV="1">
              <a:off x="1248" y="1488"/>
              <a:ext cx="0" cy="1536"/>
            </a:xfrm>
            <a:prstGeom prst="line">
              <a:avLst/>
            </a:prstGeom>
            <a:ln w="9525" cap="flat" cmpd="sng">
              <a:solidFill>
                <a:schemeClr val="tx1"/>
              </a:solidFill>
              <a:prstDash val="solid"/>
              <a:headEnd type="none" w="med" len="med"/>
              <a:tailEnd type="triangle" w="med" len="med"/>
            </a:ln>
          </p:spPr>
        </p:sp>
        <p:sp>
          <p:nvSpPr>
            <p:cNvPr id="29719" name="直接连接符 29718"/>
            <p:cNvSpPr/>
            <p:nvPr/>
          </p:nvSpPr>
          <p:spPr>
            <a:xfrm>
              <a:off x="1056" y="2832"/>
              <a:ext cx="2688" cy="0"/>
            </a:xfrm>
            <a:prstGeom prst="line">
              <a:avLst/>
            </a:prstGeom>
            <a:ln w="9525" cap="flat" cmpd="sng">
              <a:solidFill>
                <a:schemeClr val="tx1"/>
              </a:solidFill>
              <a:prstDash val="solid"/>
              <a:headEnd type="none" w="med" len="med"/>
              <a:tailEnd type="triangle" w="med" len="med"/>
            </a:ln>
          </p:spPr>
        </p:sp>
        <p:sp>
          <p:nvSpPr>
            <p:cNvPr id="29720" name="直接连接符 29719"/>
            <p:cNvSpPr/>
            <p:nvPr/>
          </p:nvSpPr>
          <p:spPr>
            <a:xfrm flipV="1">
              <a:off x="1632" y="1872"/>
              <a:ext cx="0" cy="960"/>
            </a:xfrm>
            <a:prstGeom prst="line">
              <a:avLst/>
            </a:prstGeom>
            <a:ln w="9525" cap="flat" cmpd="sng">
              <a:solidFill>
                <a:schemeClr val="tx1"/>
              </a:solidFill>
              <a:prstDash val="solid"/>
              <a:headEnd type="none" w="med" len="med"/>
              <a:tailEnd type="none" w="med" len="med"/>
            </a:ln>
          </p:spPr>
        </p:sp>
        <p:sp>
          <p:nvSpPr>
            <p:cNvPr id="29723" name="直接连接符 29722"/>
            <p:cNvSpPr/>
            <p:nvPr/>
          </p:nvSpPr>
          <p:spPr>
            <a:xfrm flipV="1">
              <a:off x="2016" y="2256"/>
              <a:ext cx="0" cy="576"/>
            </a:xfrm>
            <a:prstGeom prst="line">
              <a:avLst/>
            </a:prstGeom>
            <a:ln w="9525" cap="flat" cmpd="sng">
              <a:solidFill>
                <a:schemeClr val="tx1"/>
              </a:solidFill>
              <a:prstDash val="solid"/>
              <a:headEnd type="none" w="med" len="med"/>
              <a:tailEnd type="none" w="med" len="med"/>
            </a:ln>
          </p:spPr>
        </p:sp>
        <p:sp>
          <p:nvSpPr>
            <p:cNvPr id="29725" name="直接连接符 29724"/>
            <p:cNvSpPr/>
            <p:nvPr/>
          </p:nvSpPr>
          <p:spPr>
            <a:xfrm flipV="1">
              <a:off x="2400" y="2112"/>
              <a:ext cx="0" cy="720"/>
            </a:xfrm>
            <a:prstGeom prst="line">
              <a:avLst/>
            </a:prstGeom>
            <a:ln w="9525" cap="flat" cmpd="sng">
              <a:solidFill>
                <a:schemeClr val="tx1"/>
              </a:solidFill>
              <a:prstDash val="solid"/>
              <a:headEnd type="none" w="med" len="med"/>
              <a:tailEnd type="none" w="med" len="med"/>
            </a:ln>
          </p:spPr>
        </p:sp>
        <p:sp>
          <p:nvSpPr>
            <p:cNvPr id="29727" name="直接连接符 29726"/>
            <p:cNvSpPr/>
            <p:nvPr/>
          </p:nvSpPr>
          <p:spPr>
            <a:xfrm flipV="1">
              <a:off x="2784" y="2160"/>
              <a:ext cx="0" cy="672"/>
            </a:xfrm>
            <a:prstGeom prst="line">
              <a:avLst/>
            </a:prstGeom>
            <a:ln w="9525" cap="flat" cmpd="sng">
              <a:solidFill>
                <a:schemeClr val="tx1"/>
              </a:solidFill>
              <a:prstDash val="solid"/>
              <a:headEnd type="none" w="med" len="med"/>
              <a:tailEnd type="none" w="med" len="med"/>
            </a:ln>
          </p:spPr>
        </p:sp>
        <p:sp>
          <p:nvSpPr>
            <p:cNvPr id="29728" name="直接连接符 29727"/>
            <p:cNvSpPr/>
            <p:nvPr/>
          </p:nvSpPr>
          <p:spPr>
            <a:xfrm flipV="1">
              <a:off x="3168" y="2304"/>
              <a:ext cx="0" cy="528"/>
            </a:xfrm>
            <a:prstGeom prst="line">
              <a:avLst/>
            </a:prstGeom>
            <a:ln w="9525" cap="flat" cmpd="sng">
              <a:solidFill>
                <a:schemeClr val="tx1"/>
              </a:solidFill>
              <a:prstDash val="solid"/>
              <a:headEnd type="none" w="med" len="med"/>
              <a:tailEnd type="none" w="med" len="med"/>
            </a:ln>
          </p:spPr>
        </p:sp>
        <p:sp>
          <p:nvSpPr>
            <p:cNvPr id="29729" name="矩形 29728"/>
            <p:cNvSpPr/>
            <p:nvPr/>
          </p:nvSpPr>
          <p:spPr>
            <a:xfrm>
              <a:off x="3483" y="2889"/>
              <a:ext cx="419" cy="288"/>
            </a:xfrm>
            <a:prstGeom prst="rect">
              <a:avLst/>
            </a:prstGeom>
            <a:noFill/>
            <a:ln w="9525">
              <a:noFill/>
            </a:ln>
          </p:spPr>
          <p:txBody>
            <a:bodyPr>
              <a:spAutoFit/>
            </a:bodyPr>
            <a:lstStyle/>
            <a:p>
              <a:r>
                <a:rPr lang="en-US" altLang="zh-CN">
                  <a:latin typeface="Times New Roman" panose="02020603050405020304" pitchFamily="18" charset="0"/>
                </a:rPr>
                <a:t>k</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p>
          </p:txBody>
        </p:sp>
        <p:sp>
          <p:nvSpPr>
            <p:cNvPr id="29730" name="矩形 29729"/>
            <p:cNvSpPr/>
            <p:nvPr/>
          </p:nvSpPr>
          <p:spPr>
            <a:xfrm>
              <a:off x="1488" y="2880"/>
              <a:ext cx="336"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p>
          </p:txBody>
        </p:sp>
        <p:sp>
          <p:nvSpPr>
            <p:cNvPr id="29731" name="矩形 29730"/>
            <p:cNvSpPr/>
            <p:nvPr/>
          </p:nvSpPr>
          <p:spPr>
            <a:xfrm>
              <a:off x="1824" y="2896"/>
              <a:ext cx="480"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2</a:t>
              </a:r>
              <a:r>
                <a:rPr lang="en-US" altLang="zh-CN" baseline="-25000">
                  <a:latin typeface="Times New Roman" panose="02020603050405020304" pitchFamily="18" charset="0"/>
                </a:rPr>
                <a:t>1</a:t>
              </a:r>
            </a:p>
          </p:txBody>
        </p:sp>
        <p:sp>
          <p:nvSpPr>
            <p:cNvPr id="29732" name="矩形 29731"/>
            <p:cNvSpPr/>
            <p:nvPr/>
          </p:nvSpPr>
          <p:spPr>
            <a:xfrm>
              <a:off x="2216" y="2888"/>
              <a:ext cx="480"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3</a:t>
              </a:r>
              <a:r>
                <a:rPr lang="en-US" altLang="zh-CN" baseline="-25000">
                  <a:latin typeface="Times New Roman" panose="02020603050405020304" pitchFamily="18" charset="0"/>
                </a:rPr>
                <a:t>1</a:t>
              </a:r>
            </a:p>
          </p:txBody>
        </p:sp>
        <p:sp>
          <p:nvSpPr>
            <p:cNvPr id="29733" name="矩形 29732"/>
            <p:cNvSpPr/>
            <p:nvPr/>
          </p:nvSpPr>
          <p:spPr>
            <a:xfrm>
              <a:off x="2592" y="2888"/>
              <a:ext cx="480"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4</a:t>
              </a:r>
              <a:r>
                <a:rPr lang="en-US" altLang="zh-CN" baseline="-25000">
                  <a:latin typeface="Times New Roman" panose="02020603050405020304" pitchFamily="18" charset="0"/>
                </a:rPr>
                <a:t>1</a:t>
              </a:r>
            </a:p>
          </p:txBody>
        </p:sp>
        <p:sp>
          <p:nvSpPr>
            <p:cNvPr id="29734" name="矩形 29733"/>
            <p:cNvSpPr/>
            <p:nvPr/>
          </p:nvSpPr>
          <p:spPr>
            <a:xfrm>
              <a:off x="3000" y="2888"/>
              <a:ext cx="480"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5</a:t>
              </a:r>
              <a:r>
                <a:rPr lang="en-US" altLang="zh-CN" baseline="-25000">
                  <a:latin typeface="Times New Roman" panose="02020603050405020304" pitchFamily="18" charset="0"/>
                </a:rPr>
                <a:t>1</a:t>
              </a:r>
            </a:p>
          </p:txBody>
        </p:sp>
        <p:sp>
          <p:nvSpPr>
            <p:cNvPr id="29735" name="矩形 29734"/>
            <p:cNvSpPr/>
            <p:nvPr/>
          </p:nvSpPr>
          <p:spPr>
            <a:xfrm>
              <a:off x="1248" y="1392"/>
              <a:ext cx="528" cy="288"/>
            </a:xfrm>
            <a:prstGeom prst="rect">
              <a:avLst/>
            </a:prstGeom>
            <a:noFill/>
            <a:ln w="9525">
              <a:noFill/>
            </a:ln>
          </p:spPr>
          <p:txBody>
            <a:bodyPr>
              <a:spAutoFit/>
            </a:bodyPr>
            <a:lstStyle/>
            <a:p>
              <a:r>
                <a:rPr lang="en-US" altLang="zh-CN" err="1">
                  <a:latin typeface="Times New Roman" panose="02020603050405020304" pitchFamily="18" charset="0"/>
                  <a:sym typeface="Symbol" panose="05050102010706020507" pitchFamily="18" charset="2"/>
                </a:rPr>
                <a:t>A</a:t>
              </a:r>
              <a:r>
                <a:rPr lang="en-US" altLang="zh-CN" baseline="-25000" err="1">
                  <a:latin typeface="Times New Roman" panose="02020603050405020304" pitchFamily="18" charset="0"/>
                </a:rPr>
                <a:t>km</a:t>
              </a:r>
              <a:endParaRPr lang="en-US" altLang="zh-CN" baseline="-25000">
                <a:latin typeface="Times New Roman" panose="02020603050405020304" pitchFamily="18" charset="0"/>
              </a:endParaRPr>
            </a:p>
          </p:txBody>
        </p:sp>
        <p:sp>
          <p:nvSpPr>
            <p:cNvPr id="29736" name="矩形 29735"/>
            <p:cNvSpPr/>
            <p:nvPr/>
          </p:nvSpPr>
          <p:spPr>
            <a:xfrm>
              <a:off x="1005" y="2835"/>
              <a:ext cx="336" cy="288"/>
            </a:xfrm>
            <a:prstGeom prst="rect">
              <a:avLst/>
            </a:prstGeom>
            <a:noFill/>
            <a:ln w="9525">
              <a:noFill/>
            </a:ln>
          </p:spPr>
          <p:txBody>
            <a:bodyPr>
              <a:spAutoFit/>
            </a:bodyPr>
            <a:lstStyle/>
            <a:p>
              <a:r>
                <a:rPr lang="en-US" altLang="zh-CN">
                  <a:latin typeface="Times New Roman" panose="02020603050405020304" pitchFamily="18" charset="0"/>
                  <a:sym typeface="Symbol" panose="05050102010706020507" pitchFamily="18" charset="2"/>
                </a:rPr>
                <a:t>O</a:t>
              </a:r>
              <a:endParaRPr lang="en-US" altLang="zh-CN" baseline="-25000">
                <a:latin typeface="Times New Roman" panose="02020603050405020304" pitchFamily="18" charset="0"/>
              </a:endParaRPr>
            </a:p>
          </p:txBody>
        </p:sp>
      </p:grpSp>
      <p:sp>
        <p:nvSpPr>
          <p:cNvPr id="29745" name="矩形 29744"/>
          <p:cNvSpPr/>
          <p:nvPr/>
        </p:nvSpPr>
        <p:spPr>
          <a:xfrm>
            <a:off x="611188" y="4005263"/>
            <a:ext cx="7667625" cy="1187450"/>
          </a:xfrm>
          <a:prstGeom prst="rect">
            <a:avLst/>
          </a:prstGeom>
          <a:noFill/>
          <a:ln w="9525">
            <a:noFill/>
          </a:ln>
        </p:spPr>
        <p:txBody>
          <a:bodyPr anchor="ctr">
            <a:spAutoFit/>
          </a:bodyPr>
          <a:lstStyle/>
          <a:p>
            <a:r>
              <a:rPr lang="zh-CN" altLang="en-US" dirty="0">
                <a:solidFill>
                  <a:srgbClr val="0000FF"/>
                </a:solidFill>
                <a:latin typeface="Times New Roman" panose="02020603050405020304" pitchFamily="18" charset="0"/>
                <a:cs typeface="Times New Roman" panose="02020603050405020304" pitchFamily="18" charset="0"/>
              </a:rPr>
              <a:t>由于各谐波的角频率是</a:t>
            </a:r>
            <a:r>
              <a:rPr lang="en-US" altLang="zh-CN" i="1">
                <a:solidFill>
                  <a:srgbClr val="0000FF"/>
                </a:solidFill>
                <a:latin typeface="Times New Roman" panose="02020603050405020304" pitchFamily="18" charset="0"/>
              </a:rPr>
              <a:t>ω</a:t>
            </a:r>
            <a:r>
              <a:rPr lang="zh-CN" altLang="en-US" dirty="0">
                <a:solidFill>
                  <a:srgbClr val="0000FF"/>
                </a:solidFill>
                <a:latin typeface="Times New Roman" panose="02020603050405020304" pitchFamily="18" charset="0"/>
                <a:cs typeface="Times New Roman" panose="02020603050405020304" pitchFamily="18" charset="0"/>
              </a:rPr>
              <a:t>的整数倍，所以相邻两谱线的间隔也是频率的整数倍，这种谱线间具有一定间隔的频谱称为</a:t>
            </a:r>
            <a:r>
              <a:rPr lang="zh-CN" altLang="en-US" dirty="0">
                <a:solidFill>
                  <a:srgbClr val="FF0000"/>
                </a:solidFill>
                <a:latin typeface="Times New Roman" panose="02020603050405020304" pitchFamily="18" charset="0"/>
                <a:cs typeface="Times New Roman" panose="02020603050405020304" pitchFamily="18" charset="0"/>
              </a:rPr>
              <a:t>离散频谱</a:t>
            </a:r>
            <a:r>
              <a:rPr lang="zh-CN" altLang="en-US" dirty="0">
                <a:solidFill>
                  <a:srgbClr val="0000FF"/>
                </a:solidFill>
                <a:latin typeface="Times New Roman" panose="02020603050405020304" pitchFamily="18" charset="0"/>
                <a:cs typeface="Times New Roman" panose="02020603050405020304" pitchFamily="18" charset="0"/>
              </a:rPr>
              <a:t>，有时又称为</a:t>
            </a:r>
            <a:r>
              <a:rPr lang="zh-CN" altLang="en-US" dirty="0">
                <a:solidFill>
                  <a:srgbClr val="FF0000"/>
                </a:solidFill>
                <a:latin typeface="Times New Roman" panose="02020603050405020304" pitchFamily="18" charset="0"/>
                <a:cs typeface="Times New Roman" panose="02020603050405020304" pitchFamily="18" charset="0"/>
              </a:rPr>
              <a:t>线频谱</a:t>
            </a:r>
            <a:r>
              <a:rPr lang="zh-CN" altLang="en-US"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 </a:t>
            </a:r>
          </a:p>
        </p:txBody>
      </p:sp>
      <p:sp>
        <p:nvSpPr>
          <p:cNvPr id="29746" name="动作按钮: 后退或前一项 29745">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9747" name="动作按钮: 前进或下一项 29746">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745"/>
                                        </p:tgtEl>
                                        <p:attrNameLst>
                                          <p:attrName>style.visibility</p:attrName>
                                        </p:attrNameLst>
                                      </p:cBhvr>
                                      <p:to>
                                        <p:strVal val="visible"/>
                                      </p:to>
                                    </p:set>
                                    <p:animEffect transition="in" filter="box(in)">
                                      <p:cBhvr>
                                        <p:cTn id="7" dur="500"/>
                                        <p:tgtEl>
                                          <p:spTgt spid="29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b="1" dirty="0">
                <a:solidFill>
                  <a:schemeClr val="tx1"/>
                </a:solidFill>
                <a:latin typeface="幼圆" panose="02010509060101010101" pitchFamily="49" charset="-122"/>
                <a:ea typeface="幼圆" panose="02010509060101010101" pitchFamily="49" charset="-122"/>
              </a:rPr>
              <a:t>非正弦电路</a:t>
            </a:r>
            <a:r>
              <a:rPr lang="zh-CN" altLang="en-US" sz="3200" b="1" dirty="0">
                <a:solidFill>
                  <a:srgbClr val="FF0000"/>
                </a:solidFill>
                <a:latin typeface="幼圆" panose="02010509060101010101" pitchFamily="49" charset="-122"/>
                <a:ea typeface="幼圆" panose="02010509060101010101" pitchFamily="49" charset="-122"/>
              </a:rPr>
              <a:t>分析内容：</a:t>
            </a:r>
          </a:p>
        </p:txBody>
      </p:sp>
      <p:sp>
        <p:nvSpPr>
          <p:cNvPr id="3" name="内容占位符 2"/>
          <p:cNvSpPr>
            <a:spLocks noGrp="1"/>
          </p:cNvSpPr>
          <p:nvPr>
            <p:ph idx="1"/>
          </p:nvPr>
        </p:nvSpPr>
        <p:spPr>
          <a:xfrm>
            <a:off x="685800" y="1752600"/>
            <a:ext cx="7772400" cy="2900536"/>
          </a:xfrm>
        </p:spPr>
        <p:txBody>
          <a:bodyPr/>
          <a:lstStyle/>
          <a:p>
            <a:pPr marL="0" indent="0">
              <a:buNone/>
            </a:pPr>
            <a:r>
              <a:rPr lang="en-US" altLang="zh-CN" sz="2400" dirty="0">
                <a:solidFill>
                  <a:srgbClr val="FF0000"/>
                </a:solidFill>
              </a:rPr>
              <a:t>1</a:t>
            </a:r>
            <a:r>
              <a:rPr lang="zh-CN" altLang="en-US" sz="2400" dirty="0">
                <a:solidFill>
                  <a:srgbClr val="FF0000"/>
                </a:solidFill>
              </a:rPr>
              <a:t>、</a:t>
            </a:r>
            <a:r>
              <a:rPr lang="zh-CN" altLang="en-US" sz="2400" dirty="0"/>
              <a:t>各支路 </a:t>
            </a:r>
            <a:r>
              <a:rPr lang="en-US" altLang="zh-CN" sz="2400" i="1" dirty="0" err="1"/>
              <a:t>i</a:t>
            </a:r>
            <a:r>
              <a:rPr lang="zh-CN" altLang="en-US" sz="2400" i="1" dirty="0"/>
              <a:t>、</a:t>
            </a:r>
            <a:r>
              <a:rPr lang="en-US" altLang="zh-CN" sz="2400" i="1" dirty="0"/>
              <a:t>u</a:t>
            </a:r>
            <a:r>
              <a:rPr lang="en-US" altLang="zh-CN" sz="2400" dirty="0"/>
              <a:t> </a:t>
            </a:r>
            <a:r>
              <a:rPr lang="zh-CN" altLang="en-US" sz="2400" dirty="0">
                <a:solidFill>
                  <a:srgbClr val="FF0000"/>
                </a:solidFill>
              </a:rPr>
              <a:t>有效值</a:t>
            </a:r>
            <a:r>
              <a:rPr lang="en-US" altLang="zh-CN" sz="2400" dirty="0">
                <a:solidFill>
                  <a:srgbClr val="FF0000"/>
                </a:solidFill>
              </a:rPr>
              <a:t>I</a:t>
            </a:r>
            <a:r>
              <a:rPr lang="zh-CN" altLang="en-US" sz="2400" dirty="0">
                <a:solidFill>
                  <a:srgbClr val="FF0000"/>
                </a:solidFill>
              </a:rPr>
              <a:t>、</a:t>
            </a:r>
            <a:r>
              <a:rPr lang="en-US" altLang="zh-CN" sz="2400" dirty="0">
                <a:solidFill>
                  <a:srgbClr val="FF0000"/>
                </a:solidFill>
              </a:rPr>
              <a:t>U</a:t>
            </a:r>
            <a:r>
              <a:rPr lang="zh-CN" altLang="en-US" sz="2400" dirty="0"/>
              <a:t>分析</a:t>
            </a:r>
            <a:endParaRPr lang="en-US" altLang="zh-CN" sz="2400" dirty="0"/>
          </a:p>
          <a:p>
            <a:pPr marL="0" indent="0">
              <a:buNone/>
            </a:pPr>
            <a:r>
              <a:rPr lang="en-US" altLang="zh-CN" sz="2400" dirty="0"/>
              <a:t>           </a:t>
            </a:r>
            <a:r>
              <a:rPr lang="zh-CN" altLang="en-US" sz="2400" dirty="0"/>
              <a:t>和  </a:t>
            </a:r>
            <a:r>
              <a:rPr lang="en-US" altLang="zh-CN" sz="2400" dirty="0"/>
              <a:t> p</a:t>
            </a:r>
            <a:r>
              <a:rPr lang="zh-CN" altLang="en-US" sz="2400" dirty="0"/>
              <a:t>的</a:t>
            </a:r>
            <a:r>
              <a:rPr lang="zh-CN" altLang="en-US" sz="2400" dirty="0">
                <a:solidFill>
                  <a:srgbClr val="FF0000"/>
                </a:solidFill>
              </a:rPr>
              <a:t>平均值</a:t>
            </a:r>
            <a:r>
              <a:rPr lang="en-US" altLang="zh-CN" sz="2400" dirty="0">
                <a:solidFill>
                  <a:srgbClr val="FF0000"/>
                </a:solidFill>
              </a:rPr>
              <a:t>P</a:t>
            </a:r>
            <a:r>
              <a:rPr lang="zh-CN" altLang="en-US" sz="2400" dirty="0"/>
              <a:t>分析</a:t>
            </a:r>
            <a:endParaRPr lang="en-US" altLang="zh-CN" sz="2400" dirty="0"/>
          </a:p>
          <a:p>
            <a:pPr marL="0" indent="0">
              <a:buNone/>
            </a:pPr>
            <a:r>
              <a:rPr lang="en-US" altLang="zh-CN" sz="2400" dirty="0"/>
              <a:t>              </a:t>
            </a:r>
            <a:r>
              <a:rPr lang="zh-CN" altLang="en-US" sz="2400" dirty="0">
                <a:solidFill>
                  <a:srgbClr val="FF0000"/>
                </a:solidFill>
              </a:rPr>
              <a:t>（仪表测量值）</a:t>
            </a:r>
            <a:endParaRPr lang="en-US" altLang="zh-CN" sz="2400" dirty="0">
              <a:solidFill>
                <a:srgbClr val="FF0000"/>
              </a:solidFill>
            </a:endParaRPr>
          </a:p>
          <a:p>
            <a:pPr marL="0" indent="0">
              <a:buNone/>
            </a:pPr>
            <a:endParaRPr lang="en-US" altLang="zh-CN" sz="2400" dirty="0"/>
          </a:p>
          <a:p>
            <a:pPr marL="0" indent="0">
              <a:buNone/>
            </a:pPr>
            <a:r>
              <a:rPr lang="en-US" altLang="zh-CN" sz="2400" dirty="0">
                <a:solidFill>
                  <a:srgbClr val="FF0000"/>
                </a:solidFill>
              </a:rPr>
              <a:t>2</a:t>
            </a:r>
            <a:r>
              <a:rPr lang="zh-CN" altLang="en-US" sz="2400" dirty="0">
                <a:solidFill>
                  <a:srgbClr val="FF0000"/>
                </a:solidFill>
              </a:rPr>
              <a:t>、</a:t>
            </a:r>
            <a:r>
              <a:rPr lang="zh-CN" altLang="en-US" sz="2400" dirty="0"/>
              <a:t>各支路 </a:t>
            </a:r>
            <a:r>
              <a:rPr lang="en-US" altLang="zh-CN" sz="2400" i="1" dirty="0" err="1">
                <a:solidFill>
                  <a:srgbClr val="FF0000"/>
                </a:solidFill>
              </a:rPr>
              <a:t>i</a:t>
            </a:r>
            <a:r>
              <a:rPr lang="zh-CN" altLang="en-US" sz="2400" i="1" dirty="0">
                <a:solidFill>
                  <a:srgbClr val="FF0000"/>
                </a:solidFill>
              </a:rPr>
              <a:t>、</a:t>
            </a:r>
            <a:r>
              <a:rPr lang="en-US" altLang="zh-CN" sz="2400" i="1" dirty="0">
                <a:solidFill>
                  <a:srgbClr val="FF0000"/>
                </a:solidFill>
              </a:rPr>
              <a:t>u</a:t>
            </a:r>
            <a:r>
              <a:rPr lang="en-US" altLang="zh-CN" sz="2400" dirty="0">
                <a:solidFill>
                  <a:srgbClr val="FF0000"/>
                </a:solidFill>
              </a:rPr>
              <a:t>  </a:t>
            </a:r>
            <a:r>
              <a:rPr lang="zh-CN" altLang="en-US" sz="2400" dirty="0"/>
              <a:t>瞬时值分析（稳态响应）</a:t>
            </a:r>
            <a:endParaRPr lang="en-US" altLang="zh-CN" sz="2400" dirty="0"/>
          </a:p>
          <a:p>
            <a:pPr marL="0" indent="0">
              <a:buNone/>
            </a:pPr>
            <a:r>
              <a:rPr lang="en-US" altLang="zh-CN" sz="2400" dirty="0"/>
              <a:t>            </a:t>
            </a:r>
            <a:r>
              <a:rPr lang="zh-CN" altLang="en-US" sz="2400" dirty="0">
                <a:solidFill>
                  <a:srgbClr val="FF0000"/>
                </a:solidFill>
              </a:rPr>
              <a:t>（示波器观察波形）</a:t>
            </a:r>
          </a:p>
        </p:txBody>
      </p:sp>
    </p:spTree>
    <p:extLst>
      <p:ext uri="{BB962C8B-B14F-4D97-AF65-F5344CB8AC3E}">
        <p14:creationId xmlns:p14="http://schemas.microsoft.com/office/powerpoint/2010/main" val="2081150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1B7E25-3A5B-46FC-BF46-DF450639E809}"/>
              </a:ext>
            </a:extLst>
          </p:cNvPr>
          <p:cNvSpPr txBox="1"/>
          <p:nvPr/>
        </p:nvSpPr>
        <p:spPr>
          <a:xfrm>
            <a:off x="827584" y="764704"/>
            <a:ext cx="7848872" cy="1077218"/>
          </a:xfrm>
          <a:prstGeom prst="rect">
            <a:avLst/>
          </a:prstGeom>
          <a:noFill/>
        </p:spPr>
        <p:txBody>
          <a:bodyPr wrap="square">
            <a:spAutoFit/>
          </a:bodyPr>
          <a:lstStyle/>
          <a:p>
            <a:r>
              <a:rPr kumimoji="0" lang="zh-CN" altLang="en-US" sz="3200" b="1" i="0" u="none" strike="noStrike" kern="1200" cap="none" spc="0" normalizeH="0" baseline="0" noProof="0" dirty="0">
                <a:ln>
                  <a:noFill/>
                </a:ln>
                <a:effectLst/>
                <a:uLnTx/>
                <a:uFillTx/>
                <a:latin typeface="幼圆" panose="02010509060101010101" pitchFamily="49" charset="-122"/>
                <a:ea typeface="幼圆" panose="02010509060101010101" pitchFamily="49" charset="-122"/>
                <a:cs typeface="+mj-cs"/>
              </a:rPr>
              <a:t>非正弦电路</a:t>
            </a:r>
            <a:r>
              <a:rPr kumimoji="0" lang="zh-CN" altLang="en-US" sz="32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j-cs"/>
              </a:rPr>
              <a:t>分析方法：</a:t>
            </a:r>
            <a:endParaRPr kumimoji="0" lang="en-US" altLang="zh-CN" sz="32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j-cs"/>
            </a:endParaRPr>
          </a:p>
          <a:p>
            <a:r>
              <a:rPr lang="en-US" altLang="zh-CN" sz="3200" dirty="0">
                <a:solidFill>
                  <a:srgbClr val="FF0000"/>
                </a:solidFill>
                <a:latin typeface="幼圆" panose="02010509060101010101" pitchFamily="49" charset="-122"/>
                <a:ea typeface="幼圆" panose="02010509060101010101" pitchFamily="49" charset="-122"/>
                <a:cs typeface="+mj-cs"/>
              </a:rPr>
              <a:t>           </a:t>
            </a:r>
            <a:r>
              <a:rPr kumimoji="0" lang="zh-CN" altLang="en-US" sz="3200" b="1" i="0" u="none" strike="noStrike" kern="1200" cap="none" spc="0" normalizeH="0" baseline="0" noProof="0" dirty="0">
                <a:ln>
                  <a:noFill/>
                </a:ln>
                <a:solidFill>
                  <a:srgbClr val="FF0000"/>
                </a:solidFill>
                <a:effectLst/>
                <a:uLnTx/>
                <a:uFillTx/>
                <a:latin typeface="幼圆" panose="02010509060101010101" pitchFamily="49" charset="-122"/>
                <a:ea typeface="幼圆" panose="02010509060101010101" pitchFamily="49" charset="-122"/>
                <a:cs typeface="+mj-cs"/>
              </a:rPr>
              <a:t>      谐波分析法（叠加法）</a:t>
            </a:r>
            <a:endParaRPr lang="zh-CN" altLang="en-US" dirty="0"/>
          </a:p>
        </p:txBody>
      </p:sp>
      <p:sp>
        <p:nvSpPr>
          <p:cNvPr id="4" name="矩形 3">
            <a:extLst>
              <a:ext uri="{FF2B5EF4-FFF2-40B4-BE49-F238E27FC236}">
                <a16:creationId xmlns:a16="http://schemas.microsoft.com/office/drawing/2014/main" id="{7467BAAF-627E-4BAD-A984-A52BF4CBE4AB}"/>
              </a:ext>
            </a:extLst>
          </p:cNvPr>
          <p:cNvSpPr/>
          <p:nvPr/>
        </p:nvSpPr>
        <p:spPr>
          <a:xfrm>
            <a:off x="423789" y="2025229"/>
            <a:ext cx="8251825" cy="1187450"/>
          </a:xfrm>
          <a:prstGeom prst="rect">
            <a:avLst/>
          </a:prstGeom>
          <a:noFill/>
          <a:ln w="9525">
            <a:noFill/>
          </a:ln>
        </p:spPr>
        <p:txBody>
          <a:bodyPr>
            <a:spAutoFit/>
          </a:bodyPr>
          <a:lstStyle/>
          <a:p>
            <a:pPr marL="484505" indent="-484505"/>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把给定的</a:t>
            </a:r>
            <a:r>
              <a:rPr lang="zh-CN" altLang="en-US" dirty="0">
                <a:solidFill>
                  <a:srgbClr val="FF0000"/>
                </a:solidFill>
                <a:latin typeface="Times New Roman" panose="02020603050405020304" pitchFamily="18" charset="0"/>
              </a:rPr>
              <a:t>非正弦周期性电源电压或电流</a:t>
            </a:r>
            <a:r>
              <a:rPr lang="zh-CN" altLang="en-US" dirty="0">
                <a:latin typeface="Times New Roman" panose="02020603050405020304" pitchFamily="18" charset="0"/>
              </a:rPr>
              <a:t>分解为傅里叶级数，高次谐波取到哪一项，要根据所要求的精度以及电路的频率特性来确定。 </a:t>
            </a:r>
          </a:p>
        </p:txBody>
      </p:sp>
      <p:sp>
        <p:nvSpPr>
          <p:cNvPr id="5" name="矩形 4">
            <a:extLst>
              <a:ext uri="{FF2B5EF4-FFF2-40B4-BE49-F238E27FC236}">
                <a16:creationId xmlns:a16="http://schemas.microsoft.com/office/drawing/2014/main" id="{9B1192BB-F5CB-4912-91A3-9891F6CD8C60}"/>
              </a:ext>
            </a:extLst>
          </p:cNvPr>
          <p:cNvSpPr/>
          <p:nvPr/>
        </p:nvSpPr>
        <p:spPr>
          <a:xfrm>
            <a:off x="423789" y="3244429"/>
            <a:ext cx="8415337" cy="822325"/>
          </a:xfrm>
          <a:prstGeom prst="rect">
            <a:avLst/>
          </a:prstGeom>
          <a:noFill/>
          <a:ln w="9525">
            <a:noFill/>
          </a:ln>
        </p:spPr>
        <p:txBody>
          <a:bodyPr>
            <a:spAutoFit/>
          </a:bodyPr>
          <a:lstStyle/>
          <a:p>
            <a:pPr marL="484505" indent="-484505"/>
            <a:r>
              <a:rPr lang="en-US" altLang="zh-CN" dirty="0">
                <a:solidFill>
                  <a:srgbClr val="FF0000"/>
                </a:solidFill>
                <a:latin typeface="Times New Roman" panose="02020603050405020304" pitchFamily="18" charset="0"/>
              </a:rPr>
              <a:t>2</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分别计算电路在电源电压或电流的恒定分量和各次谐波分量单独作用下的响应。 </a:t>
            </a:r>
          </a:p>
        </p:txBody>
      </p:sp>
      <p:sp>
        <p:nvSpPr>
          <p:cNvPr id="6" name="矩形 5">
            <a:extLst>
              <a:ext uri="{FF2B5EF4-FFF2-40B4-BE49-F238E27FC236}">
                <a16:creationId xmlns:a16="http://schemas.microsoft.com/office/drawing/2014/main" id="{59F7C148-7CFC-41CB-80BF-18BFEF0D5E36}"/>
              </a:ext>
            </a:extLst>
          </p:cNvPr>
          <p:cNvSpPr/>
          <p:nvPr/>
        </p:nvSpPr>
        <p:spPr>
          <a:xfrm>
            <a:off x="899592" y="4150891"/>
            <a:ext cx="8172450" cy="822325"/>
          </a:xfrm>
          <a:prstGeom prst="rect">
            <a:avLst/>
          </a:prstGeom>
          <a:noFill/>
          <a:ln w="9525">
            <a:noFill/>
          </a:ln>
        </p:spPr>
        <p:txBody>
          <a:bodyPr anchor="ctr">
            <a:spAutoFit/>
          </a:bodyPr>
          <a:lstStyle/>
          <a:p>
            <a:r>
              <a:rPr lang="zh-CN" altLang="en-US" dirty="0">
                <a:solidFill>
                  <a:srgbClr val="0000FF"/>
                </a:solidFill>
                <a:latin typeface="Times New Roman" panose="02020603050405020304" pitchFamily="18" charset="0"/>
              </a:rPr>
              <a:t>在恒定分量作用下</a:t>
            </a:r>
            <a:r>
              <a:rPr lang="zh-CN" altLang="en-US" dirty="0">
                <a:latin typeface="Times New Roman" panose="02020603050405020304" pitchFamily="18" charset="0"/>
              </a:rPr>
              <a:t>，电感等效为</a:t>
            </a:r>
            <a:r>
              <a:rPr lang="zh-CN" altLang="en-GB" dirty="0">
                <a:latin typeface="Times New Roman" panose="02020603050405020304" pitchFamily="18" charset="0"/>
              </a:rPr>
              <a:t>短路，电容等效为开路，可</a:t>
            </a:r>
            <a:r>
              <a:rPr lang="zh-CN" altLang="en-US" dirty="0">
                <a:latin typeface="Times New Roman" panose="02020603050405020304" pitchFamily="18" charset="0"/>
              </a:rPr>
              <a:t>应用直流电阻电路的计算方法求解。 </a:t>
            </a:r>
          </a:p>
        </p:txBody>
      </p:sp>
      <p:sp>
        <p:nvSpPr>
          <p:cNvPr id="7" name="矩形 6">
            <a:extLst>
              <a:ext uri="{FF2B5EF4-FFF2-40B4-BE49-F238E27FC236}">
                <a16:creationId xmlns:a16="http://schemas.microsoft.com/office/drawing/2014/main" id="{53675F4F-53B7-4860-9847-67744D5F4CF9}"/>
              </a:ext>
            </a:extLst>
          </p:cNvPr>
          <p:cNvSpPr/>
          <p:nvPr/>
        </p:nvSpPr>
        <p:spPr>
          <a:xfrm>
            <a:off x="862629" y="4973216"/>
            <a:ext cx="7993062" cy="1187450"/>
          </a:xfrm>
          <a:prstGeom prst="rect">
            <a:avLst/>
          </a:prstGeom>
          <a:noFill/>
          <a:ln w="9525">
            <a:noFill/>
          </a:ln>
        </p:spPr>
        <p:txBody>
          <a:bodyPr anchor="ctr">
            <a:spAutoFit/>
          </a:bodyPr>
          <a:lstStyle/>
          <a:p>
            <a:r>
              <a:rPr lang="zh-CN" altLang="en-US" dirty="0">
                <a:solidFill>
                  <a:srgbClr val="0000FF"/>
                </a:solidFill>
                <a:latin typeface="Times New Roman" panose="02020603050405020304" pitchFamily="18" charset="0"/>
              </a:rPr>
              <a:t>在各次谐波作用下</a:t>
            </a:r>
            <a:r>
              <a:rPr lang="zh-CN" altLang="en-US" dirty="0">
                <a:latin typeface="Times New Roman" panose="02020603050405020304" pitchFamily="18" charset="0"/>
              </a:rPr>
              <a:t>电路为正弦电流电路，可应用相量法求解。应该注意的是电感、电容元件对于不同频率的谐波呈现不同的电抗，所以必须分别计算各次谐波的响应。 </a:t>
            </a:r>
          </a:p>
        </p:txBody>
      </p:sp>
    </p:spTree>
    <p:extLst>
      <p:ext uri="{BB962C8B-B14F-4D97-AF65-F5344CB8AC3E}">
        <p14:creationId xmlns:p14="http://schemas.microsoft.com/office/powerpoint/2010/main" val="319407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heckerboard(across)">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矩形 48131"/>
          <p:cNvSpPr/>
          <p:nvPr/>
        </p:nvSpPr>
        <p:spPr>
          <a:xfrm>
            <a:off x="395288" y="3284538"/>
            <a:ext cx="8415337" cy="1200329"/>
          </a:xfrm>
          <a:prstGeom prst="rect">
            <a:avLst/>
          </a:prstGeom>
          <a:noFill/>
          <a:ln w="9525">
            <a:noFill/>
          </a:ln>
        </p:spPr>
        <p:txBody>
          <a:bodyPr>
            <a:spAutoFit/>
          </a:bodyPr>
          <a:lstStyle/>
          <a:p>
            <a:pPr marL="484505" indent="-484505"/>
            <a:r>
              <a:rPr lang="en-US" altLang="zh-CN" dirty="0">
                <a:solidFill>
                  <a:srgbClr val="FF0000"/>
                </a:solidFill>
                <a:latin typeface="Times New Roman" panose="02020603050405020304" pitchFamily="18" charset="0"/>
              </a:rPr>
              <a:t>3</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根据</a:t>
            </a:r>
            <a:r>
              <a:rPr lang="zh-CN" altLang="en-US" dirty="0">
                <a:solidFill>
                  <a:srgbClr val="FF0000"/>
                </a:solidFill>
                <a:latin typeface="Times New Roman" panose="02020603050405020304" pitchFamily="18" charset="0"/>
              </a:rPr>
              <a:t>叠加定理</a:t>
            </a:r>
            <a:r>
              <a:rPr lang="zh-CN" altLang="en-US" dirty="0">
                <a:latin typeface="Times New Roman" panose="02020603050405020304" pitchFamily="18" charset="0"/>
              </a:rPr>
              <a:t>，把恒定分量和各次谐波分量响应的瞬时值进行叠加，其结果就是电路在非正弦周期电源激励下的稳态响应。 </a:t>
            </a:r>
            <a:endParaRPr lang="zh-CN" altLang="en-US" dirty="0">
              <a:solidFill>
                <a:srgbClr val="00FF00"/>
              </a:solidFill>
              <a:latin typeface="Times New Roman" panose="02020603050405020304" pitchFamily="18" charset="0"/>
            </a:endParaRPr>
          </a:p>
        </p:txBody>
      </p:sp>
      <p:sp>
        <p:nvSpPr>
          <p:cNvPr id="48133" name="矩形 48132"/>
          <p:cNvSpPr/>
          <p:nvPr/>
        </p:nvSpPr>
        <p:spPr>
          <a:xfrm>
            <a:off x="539750" y="4868863"/>
            <a:ext cx="7924800" cy="822325"/>
          </a:xfrm>
          <a:prstGeom prst="rect">
            <a:avLst/>
          </a:prstGeom>
          <a:noFill/>
          <a:ln w="9525">
            <a:noFill/>
          </a:ln>
        </p:spPr>
        <p:txBody>
          <a:bodyPr>
            <a:spAutoFit/>
          </a:bodyPr>
          <a:lstStyle/>
          <a:p>
            <a:pPr marL="952500" indent="-952500"/>
            <a:r>
              <a:rPr lang="zh-CN" altLang="en-US" dirty="0">
                <a:solidFill>
                  <a:srgbClr val="0000FF"/>
                </a:solidFill>
                <a:latin typeface="Times New Roman" panose="02020603050405020304" pitchFamily="18" charset="0"/>
              </a:rPr>
              <a:t>注意</a:t>
            </a:r>
            <a:r>
              <a:rPr lang="zh-CN" altLang="en-US" dirty="0">
                <a:latin typeface="Times New Roman" panose="02020603050405020304" pitchFamily="18" charset="0"/>
              </a:rPr>
              <a:t>：把表示不同频率正弦电流或电压的相量直接相加是没有意义的。</a:t>
            </a:r>
          </a:p>
        </p:txBody>
      </p:sp>
      <p:sp>
        <p:nvSpPr>
          <p:cNvPr id="48134" name="矩形 48133"/>
          <p:cNvSpPr/>
          <p:nvPr/>
        </p:nvSpPr>
        <p:spPr>
          <a:xfrm>
            <a:off x="971550" y="549275"/>
            <a:ext cx="3208338" cy="457200"/>
          </a:xfrm>
          <a:prstGeom prst="rect">
            <a:avLst/>
          </a:prstGeom>
          <a:noFill/>
          <a:ln w="9525">
            <a:noFill/>
          </a:ln>
        </p:spPr>
        <p:txBody>
          <a:bodyPr wrap="none" anchor="ctr">
            <a:spAutoFit/>
          </a:bodyPr>
          <a:lstStyle/>
          <a:p>
            <a:r>
              <a:rPr lang="zh-CN" altLang="en-US" dirty="0">
                <a:latin typeface="Times New Roman" panose="02020603050405020304" pitchFamily="18" charset="0"/>
              </a:rPr>
              <a:t>设</a:t>
            </a:r>
            <a:r>
              <a:rPr lang="zh-CN" altLang="en-US" dirty="0">
                <a:solidFill>
                  <a:srgbClr val="0000FF"/>
                </a:solidFill>
                <a:latin typeface="Times New Roman" panose="02020603050405020304" pitchFamily="18" charset="0"/>
              </a:rPr>
              <a:t>基波</a:t>
            </a:r>
            <a:r>
              <a:rPr lang="zh-CN" altLang="en-US" dirty="0">
                <a:latin typeface="Times New Roman" panose="02020603050405020304" pitchFamily="18" charset="0"/>
              </a:rPr>
              <a:t>感抗和容抗为</a:t>
            </a:r>
          </a:p>
        </p:txBody>
      </p:sp>
      <p:sp>
        <p:nvSpPr>
          <p:cNvPr id="48136" name="矩形 48135"/>
          <p:cNvSpPr/>
          <p:nvPr/>
        </p:nvSpPr>
        <p:spPr>
          <a:xfrm>
            <a:off x="0" y="3214688"/>
            <a:ext cx="9144000" cy="0"/>
          </a:xfrm>
          <a:prstGeom prst="rect">
            <a:avLst/>
          </a:prstGeom>
          <a:noFill/>
          <a:ln w="9525">
            <a:noFill/>
          </a:ln>
        </p:spPr>
        <p:txBody>
          <a:bodyPr/>
          <a:lstStyle/>
          <a:p>
            <a:endParaRPr lang="zh-CN" altLang="en-US"/>
          </a:p>
        </p:txBody>
      </p:sp>
      <p:graphicFrame>
        <p:nvGraphicFramePr>
          <p:cNvPr id="48135" name="对象 48134"/>
          <p:cNvGraphicFramePr/>
          <p:nvPr/>
        </p:nvGraphicFramePr>
        <p:xfrm>
          <a:off x="2124075" y="1052513"/>
          <a:ext cx="3124200" cy="781050"/>
        </p:xfrm>
        <a:graphic>
          <a:graphicData uri="http://schemas.openxmlformats.org/presentationml/2006/ole">
            <mc:AlternateContent xmlns:mc="http://schemas.openxmlformats.org/markup-compatibility/2006">
              <mc:Choice xmlns:v="urn:schemas-microsoft-com:vml" Requires="v">
                <p:oleObj spid="_x0000_s33806" r:id="rId3" imgW="1714500" imgH="431800" progId="Equation.3">
                  <p:embed/>
                </p:oleObj>
              </mc:Choice>
              <mc:Fallback>
                <p:oleObj r:id="rId3" imgW="1714500" imgH="431800" progId="Equation.3">
                  <p:embed/>
                  <p:pic>
                    <p:nvPicPr>
                      <p:cNvPr id="48135" name="对象 48134"/>
                      <p:cNvPicPr/>
                      <p:nvPr/>
                    </p:nvPicPr>
                    <p:blipFill>
                      <a:blip r:embed="rId4"/>
                      <a:stretch>
                        <a:fillRect/>
                      </a:stretch>
                    </p:blipFill>
                    <p:spPr>
                      <a:xfrm>
                        <a:off x="2124075" y="1052513"/>
                        <a:ext cx="3124200" cy="781050"/>
                      </a:xfrm>
                      <a:prstGeom prst="rect">
                        <a:avLst/>
                      </a:prstGeom>
                      <a:noFill/>
                      <a:ln w="38100">
                        <a:noFill/>
                        <a:miter/>
                      </a:ln>
                    </p:spPr>
                  </p:pic>
                </p:oleObj>
              </mc:Fallback>
            </mc:AlternateContent>
          </a:graphicData>
        </a:graphic>
      </p:graphicFrame>
      <p:sp>
        <p:nvSpPr>
          <p:cNvPr id="48137" name="矩形 48136"/>
          <p:cNvSpPr/>
          <p:nvPr/>
        </p:nvSpPr>
        <p:spPr>
          <a:xfrm>
            <a:off x="1187450" y="1916113"/>
            <a:ext cx="4319588"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则对</a:t>
            </a:r>
            <a:r>
              <a:rPr lang="en-US" altLang="zh-CN" i="1">
                <a:solidFill>
                  <a:srgbClr val="0000FF"/>
                </a:solidFill>
                <a:latin typeface="Times New Roman" panose="02020603050405020304" pitchFamily="18" charset="0"/>
              </a:rPr>
              <a:t>k</a:t>
            </a:r>
            <a:r>
              <a:rPr lang="zh-CN" altLang="en-US" dirty="0">
                <a:solidFill>
                  <a:srgbClr val="0000FF"/>
                </a:solidFill>
                <a:latin typeface="Times New Roman" panose="02020603050405020304" pitchFamily="18" charset="0"/>
              </a:rPr>
              <a:t>次谐波</a:t>
            </a:r>
            <a:r>
              <a:rPr lang="zh-CN" altLang="en-US" dirty="0">
                <a:latin typeface="Times New Roman" panose="02020603050405020304" pitchFamily="18" charset="0"/>
              </a:rPr>
              <a:t>，其感抗和容抗为</a:t>
            </a:r>
          </a:p>
        </p:txBody>
      </p:sp>
      <p:sp>
        <p:nvSpPr>
          <p:cNvPr id="48139" name="矩形 48138"/>
          <p:cNvSpPr/>
          <p:nvPr/>
        </p:nvSpPr>
        <p:spPr>
          <a:xfrm>
            <a:off x="0" y="3233738"/>
            <a:ext cx="9144000" cy="0"/>
          </a:xfrm>
          <a:prstGeom prst="rect">
            <a:avLst/>
          </a:prstGeom>
          <a:noFill/>
          <a:ln w="9525">
            <a:noFill/>
          </a:ln>
        </p:spPr>
        <p:txBody>
          <a:bodyPr/>
          <a:lstStyle/>
          <a:p>
            <a:endParaRPr lang="zh-CN" altLang="en-US"/>
          </a:p>
        </p:txBody>
      </p:sp>
      <p:graphicFrame>
        <p:nvGraphicFramePr>
          <p:cNvPr id="48138" name="对象 48137"/>
          <p:cNvGraphicFramePr/>
          <p:nvPr/>
        </p:nvGraphicFramePr>
        <p:xfrm>
          <a:off x="2051050" y="2492375"/>
          <a:ext cx="3321050" cy="709613"/>
        </p:xfrm>
        <a:graphic>
          <a:graphicData uri="http://schemas.openxmlformats.org/presentationml/2006/ole">
            <mc:AlternateContent xmlns:mc="http://schemas.openxmlformats.org/markup-compatibility/2006">
              <mc:Choice xmlns:v="urn:schemas-microsoft-com:vml" Requires="v">
                <p:oleObj spid="_x0000_s33807" r:id="rId5" imgW="1828800" imgH="393700" progId="Equation.DSMT4">
                  <p:embed/>
                </p:oleObj>
              </mc:Choice>
              <mc:Fallback>
                <p:oleObj r:id="rId5" imgW="1828800" imgH="393700" progId="Equation.DSMT4">
                  <p:embed/>
                  <p:pic>
                    <p:nvPicPr>
                      <p:cNvPr id="48138" name="对象 48137"/>
                      <p:cNvPicPr/>
                      <p:nvPr/>
                    </p:nvPicPr>
                    <p:blipFill>
                      <a:blip r:embed="rId6"/>
                      <a:stretch>
                        <a:fillRect/>
                      </a:stretch>
                    </p:blipFill>
                    <p:spPr>
                      <a:xfrm>
                        <a:off x="2051050" y="2492375"/>
                        <a:ext cx="3321050" cy="709613"/>
                      </a:xfrm>
                      <a:prstGeom prst="rect">
                        <a:avLst/>
                      </a:prstGeom>
                      <a:noFill/>
                      <a:ln w="38100">
                        <a:noFill/>
                        <a:miter/>
                      </a:ln>
                    </p:spPr>
                  </p:pic>
                </p:oleObj>
              </mc:Fallback>
            </mc:AlternateContent>
          </a:graphicData>
        </a:graphic>
      </p:graphicFrame>
      <p:sp>
        <p:nvSpPr>
          <p:cNvPr id="48140" name="动作按钮: 后退或前一项 48139">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8141" name="动作按钮: 前进或下一项 48140">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251634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blinds(horizontal)">
                                      <p:cBhvr>
                                        <p:cTn id="7" dur="500"/>
                                        <p:tgtEl>
                                          <p:spTgt spid="481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7"/>
                                        </p:tgtEl>
                                        <p:attrNameLst>
                                          <p:attrName>style.visibility</p:attrName>
                                        </p:attrNameLst>
                                      </p:cBhvr>
                                      <p:to>
                                        <p:strVal val="visible"/>
                                      </p:to>
                                    </p:set>
                                    <p:animEffect transition="in" filter="blinds(horizontal)">
                                      <p:cBhvr>
                                        <p:cTn id="12" dur="500"/>
                                        <p:tgtEl>
                                          <p:spTgt spid="4813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8138"/>
                                        </p:tgtEl>
                                        <p:attrNameLst>
                                          <p:attrName>style.visibility</p:attrName>
                                        </p:attrNameLst>
                                      </p:cBhvr>
                                      <p:to>
                                        <p:strVal val="visible"/>
                                      </p:to>
                                    </p:set>
                                    <p:animEffect transition="in" filter="checkerboard(across)">
                                      <p:cBhvr>
                                        <p:cTn id="17" dur="500"/>
                                        <p:tgtEl>
                                          <p:spTgt spid="4813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132"/>
                                        </p:tgtEl>
                                        <p:attrNameLst>
                                          <p:attrName>style.visibility</p:attrName>
                                        </p:attrNameLst>
                                      </p:cBhvr>
                                      <p:to>
                                        <p:strVal val="visible"/>
                                      </p:to>
                                    </p:set>
                                    <p:anim calcmode="lin" valueType="num">
                                      <p:cBhvr additive="base">
                                        <p:cTn id="22" dur="500" fill="hold"/>
                                        <p:tgtEl>
                                          <p:spTgt spid="48132"/>
                                        </p:tgtEl>
                                        <p:attrNameLst>
                                          <p:attrName>ppt_x</p:attrName>
                                        </p:attrNameLst>
                                      </p:cBhvr>
                                      <p:tavLst>
                                        <p:tav tm="0">
                                          <p:val>
                                            <p:strVal val="0-#ppt_w/2"/>
                                          </p:val>
                                        </p:tav>
                                        <p:tav tm="100000">
                                          <p:val>
                                            <p:strVal val="#ppt_x"/>
                                          </p:val>
                                        </p:tav>
                                      </p:tavLst>
                                    </p:anim>
                                    <p:anim calcmode="lin" valueType="num">
                                      <p:cBhvr additive="base">
                                        <p:cTn id="23"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8133"/>
                                        </p:tgtEl>
                                        <p:attrNameLst>
                                          <p:attrName>style.visibility</p:attrName>
                                        </p:attrNameLst>
                                      </p:cBhvr>
                                      <p:to>
                                        <p:strVal val="visible"/>
                                      </p:to>
                                    </p:set>
                                    <p:anim calcmode="lin" valueType="num">
                                      <p:cBhvr additive="base">
                                        <p:cTn id="28" dur="500" fill="hold"/>
                                        <p:tgtEl>
                                          <p:spTgt spid="48133"/>
                                        </p:tgtEl>
                                        <p:attrNameLst>
                                          <p:attrName>ppt_x</p:attrName>
                                        </p:attrNameLst>
                                      </p:cBhvr>
                                      <p:tavLst>
                                        <p:tav tm="0">
                                          <p:val>
                                            <p:strVal val="0-#ppt_w/2"/>
                                          </p:val>
                                        </p:tav>
                                        <p:tav tm="100000">
                                          <p:val>
                                            <p:strVal val="#ppt_x"/>
                                          </p:val>
                                        </p:tav>
                                      </p:tavLst>
                                    </p:anim>
                                    <p:anim calcmode="lin" valueType="num">
                                      <p:cBhvr additive="base">
                                        <p:cTn id="29"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728A94-8F38-4D9D-8924-E4F1C0667DCB}"/>
              </a:ext>
            </a:extLst>
          </p:cNvPr>
          <p:cNvSpPr txBox="1"/>
          <p:nvPr/>
        </p:nvSpPr>
        <p:spPr>
          <a:xfrm>
            <a:off x="3059832" y="575015"/>
            <a:ext cx="4032448" cy="584775"/>
          </a:xfrm>
          <a:prstGeom prst="rect">
            <a:avLst/>
          </a:prstGeom>
          <a:noFill/>
        </p:spPr>
        <p:txBody>
          <a:bodyPr wrap="square" rtlCol="0">
            <a:spAutoFit/>
          </a:bodyPr>
          <a:lstStyle/>
          <a:p>
            <a:r>
              <a:rPr lang="zh-CN" altLang="en-US" sz="3200" dirty="0">
                <a:solidFill>
                  <a:srgbClr val="FF0000"/>
                </a:solidFill>
              </a:rPr>
              <a:t>叠加方法示意图</a:t>
            </a:r>
          </a:p>
        </p:txBody>
      </p:sp>
      <p:pic>
        <p:nvPicPr>
          <p:cNvPr id="4" name="图片 3">
            <a:extLst>
              <a:ext uri="{FF2B5EF4-FFF2-40B4-BE49-F238E27FC236}">
                <a16:creationId xmlns:a16="http://schemas.microsoft.com/office/drawing/2014/main" id="{C0919CF7-D708-4FAC-9004-E3B256FEAF48}"/>
              </a:ext>
            </a:extLst>
          </p:cNvPr>
          <p:cNvPicPr>
            <a:picLocks noChangeAspect="1"/>
          </p:cNvPicPr>
          <p:nvPr/>
        </p:nvPicPr>
        <p:blipFill>
          <a:blip r:embed="rId2"/>
          <a:stretch>
            <a:fillRect/>
          </a:stretch>
        </p:blipFill>
        <p:spPr>
          <a:xfrm>
            <a:off x="0" y="1268760"/>
            <a:ext cx="9144000" cy="5197878"/>
          </a:xfrm>
          <a:prstGeom prst="rect">
            <a:avLst/>
          </a:prstGeom>
        </p:spPr>
      </p:pic>
    </p:spTree>
    <p:extLst>
      <p:ext uri="{BB962C8B-B14F-4D97-AF65-F5344CB8AC3E}">
        <p14:creationId xmlns:p14="http://schemas.microsoft.com/office/powerpoint/2010/main" val="335850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标题 23555"/>
          <p:cNvSpPr>
            <a:spLocks noGrp="1"/>
          </p:cNvSpPr>
          <p:nvPr>
            <p:ph type="title"/>
          </p:nvPr>
        </p:nvSpPr>
        <p:spPr>
          <a:xfrm>
            <a:off x="1835150" y="260350"/>
            <a:ext cx="4945063" cy="1081088"/>
          </a:xfrm>
          <a:solidFill>
            <a:srgbClr val="CC99FF">
              <a:alpha val="100000"/>
            </a:srgbClr>
          </a:solidFill>
          <a:ln/>
        </p:spPr>
        <p:txBody>
          <a:bodyPr anchor="ctr"/>
          <a:lstStyle/>
          <a:p>
            <a:r>
              <a:rPr lang="en-US" altLang="zh-CN" sz="2800" b="1" dirty="0"/>
              <a:t>8. 2 </a:t>
            </a:r>
            <a:r>
              <a:rPr lang="zh-CN" altLang="en-US" sz="2800" b="1" dirty="0"/>
              <a:t>非正弦周期量的有效值、平均值和平均功率</a:t>
            </a:r>
            <a:r>
              <a:rPr lang="zh-CN" altLang="en-US" sz="3600" b="1" dirty="0"/>
              <a:t> </a:t>
            </a:r>
          </a:p>
        </p:txBody>
      </p:sp>
      <p:sp>
        <p:nvSpPr>
          <p:cNvPr id="23559" name="矩形 23558"/>
          <p:cNvSpPr/>
          <p:nvPr/>
        </p:nvSpPr>
        <p:spPr>
          <a:xfrm>
            <a:off x="539750" y="2349500"/>
            <a:ext cx="4953000" cy="457200"/>
          </a:xfrm>
          <a:prstGeom prst="rect">
            <a:avLst/>
          </a:prstGeom>
          <a:noFill/>
          <a:ln w="9525">
            <a:noFill/>
          </a:ln>
        </p:spPr>
        <p:txBody>
          <a:bodyPr>
            <a:spAutoFit/>
          </a:bodyPr>
          <a:lstStyle/>
          <a:p>
            <a:r>
              <a:rPr lang="zh-CN" altLang="en-US" dirty="0">
                <a:solidFill>
                  <a:srgbClr val="FF0000"/>
                </a:solidFill>
                <a:latin typeface="Times New Roman" panose="02020603050405020304" pitchFamily="18" charset="0"/>
              </a:rPr>
              <a:t>有效值</a:t>
            </a:r>
            <a:r>
              <a:rPr lang="zh-CN" altLang="en-US" dirty="0">
                <a:latin typeface="Times New Roman" panose="02020603050405020304" pitchFamily="18" charset="0"/>
              </a:rPr>
              <a:t>的一般定义</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以电流</a:t>
            </a:r>
            <a:r>
              <a:rPr lang="en-US" altLang="zh-CN" i="1">
                <a:latin typeface="Times New Roman" panose="02020603050405020304" pitchFamily="18" charset="0"/>
                <a:sym typeface="Wingdings" panose="05000000000000000000" pitchFamily="2" charset="2"/>
              </a:rPr>
              <a:t>i</a:t>
            </a:r>
            <a:r>
              <a:rPr lang="zh-CN" altLang="en-US" dirty="0">
                <a:latin typeface="Times New Roman" panose="02020603050405020304" pitchFamily="18" charset="0"/>
                <a:sym typeface="Wingdings" panose="05000000000000000000" pitchFamily="2" charset="2"/>
              </a:rPr>
              <a:t>为例</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a:t>
            </a:r>
            <a:endParaRPr lang="zh-CN" altLang="en-US">
              <a:latin typeface="Times New Roman" panose="02020603050405020304" pitchFamily="18" charset="0"/>
            </a:endParaRPr>
          </a:p>
        </p:txBody>
      </p:sp>
      <p:graphicFrame>
        <p:nvGraphicFramePr>
          <p:cNvPr id="23560" name="对象 23559"/>
          <p:cNvGraphicFramePr/>
          <p:nvPr/>
        </p:nvGraphicFramePr>
        <p:xfrm>
          <a:off x="5364163" y="2133600"/>
          <a:ext cx="1625600" cy="765175"/>
        </p:xfrm>
        <a:graphic>
          <a:graphicData uri="http://schemas.openxmlformats.org/presentationml/2006/ole">
            <mc:AlternateContent xmlns:mc="http://schemas.openxmlformats.org/markup-compatibility/2006">
              <mc:Choice xmlns:v="urn:schemas-microsoft-com:vml" Requires="v">
                <p:oleObj spid="_x0000_s8303" r:id="rId3" imgW="889000" imgH="419100" progId="Equation.DSMT4">
                  <p:embed/>
                </p:oleObj>
              </mc:Choice>
              <mc:Fallback>
                <p:oleObj r:id="rId3" imgW="889000" imgH="419100" progId="Equation.DSMT4">
                  <p:embed/>
                  <p:pic>
                    <p:nvPicPr>
                      <p:cNvPr id="0" name="图片 3099"/>
                      <p:cNvPicPr/>
                      <p:nvPr/>
                    </p:nvPicPr>
                    <p:blipFill>
                      <a:blip r:embed="rId4"/>
                      <a:stretch>
                        <a:fillRect/>
                      </a:stretch>
                    </p:blipFill>
                    <p:spPr>
                      <a:xfrm>
                        <a:off x="5364163" y="2133600"/>
                        <a:ext cx="1625600" cy="765175"/>
                      </a:xfrm>
                      <a:prstGeom prst="rect">
                        <a:avLst/>
                      </a:prstGeom>
                      <a:noFill/>
                      <a:ln w="38100">
                        <a:noFill/>
                        <a:miter/>
                      </a:ln>
                    </p:spPr>
                  </p:pic>
                </p:oleObj>
              </mc:Fallback>
            </mc:AlternateContent>
          </a:graphicData>
        </a:graphic>
      </p:graphicFrame>
      <p:sp>
        <p:nvSpPr>
          <p:cNvPr id="23568" name="矩形 23567"/>
          <p:cNvSpPr/>
          <p:nvPr/>
        </p:nvSpPr>
        <p:spPr>
          <a:xfrm>
            <a:off x="468313" y="1557338"/>
            <a:ext cx="2233612" cy="519112"/>
          </a:xfrm>
          <a:prstGeom prst="rect">
            <a:avLst/>
          </a:prstGeom>
          <a:solidFill>
            <a:srgbClr val="FFCC99"/>
          </a:solidFill>
          <a:ln w="9525">
            <a:noFill/>
          </a:ln>
        </p:spPr>
        <p:txBody>
          <a:bodyPr wrap="none" anchor="ctr">
            <a:spAutoFit/>
          </a:bodyPr>
          <a:lstStyle/>
          <a:p>
            <a:r>
              <a:rPr lang="en-US" altLang="zh-CN" sz="2800" dirty="0">
                <a:latin typeface="Times New Roman" panose="02020603050405020304" pitchFamily="18" charset="0"/>
              </a:rPr>
              <a:t>8. 2. 1 </a:t>
            </a:r>
            <a:r>
              <a:rPr lang="zh-CN" altLang="en-US" sz="2800" dirty="0">
                <a:latin typeface="Times New Roman" panose="02020603050405020304" pitchFamily="18" charset="0"/>
              </a:rPr>
              <a:t>有效值</a:t>
            </a:r>
          </a:p>
        </p:txBody>
      </p:sp>
      <p:sp>
        <p:nvSpPr>
          <p:cNvPr id="23581" name="矩形 23580"/>
          <p:cNvSpPr/>
          <p:nvPr/>
        </p:nvSpPr>
        <p:spPr>
          <a:xfrm>
            <a:off x="755650" y="2997200"/>
            <a:ext cx="2098675"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对于正弦电流 </a:t>
            </a:r>
          </a:p>
        </p:txBody>
      </p:sp>
      <p:graphicFrame>
        <p:nvGraphicFramePr>
          <p:cNvPr id="23582" name="对象 23581"/>
          <p:cNvGraphicFramePr/>
          <p:nvPr/>
        </p:nvGraphicFramePr>
        <p:xfrm>
          <a:off x="3276600" y="3068638"/>
          <a:ext cx="2436813" cy="457200"/>
        </p:xfrm>
        <a:graphic>
          <a:graphicData uri="http://schemas.openxmlformats.org/presentationml/2006/ole">
            <mc:AlternateContent xmlns:mc="http://schemas.openxmlformats.org/markup-compatibility/2006">
              <mc:Choice xmlns:v="urn:schemas-microsoft-com:vml" Requires="v">
                <p:oleObj spid="_x0000_s8304" r:id="rId5" imgW="1219200" imgH="228600" progId="Equation.DSMT4">
                  <p:embed/>
                </p:oleObj>
              </mc:Choice>
              <mc:Fallback>
                <p:oleObj r:id="rId5" imgW="1219200" imgH="228600" progId="Equation.DSMT4">
                  <p:embed/>
                  <p:pic>
                    <p:nvPicPr>
                      <p:cNvPr id="0" name="图片 3102"/>
                      <p:cNvPicPr/>
                      <p:nvPr/>
                    </p:nvPicPr>
                    <p:blipFill>
                      <a:blip r:embed="rId6"/>
                      <a:stretch>
                        <a:fillRect/>
                      </a:stretch>
                    </p:blipFill>
                    <p:spPr>
                      <a:xfrm>
                        <a:off x="3276600" y="3068638"/>
                        <a:ext cx="2436813" cy="457200"/>
                      </a:xfrm>
                      <a:prstGeom prst="rect">
                        <a:avLst/>
                      </a:prstGeom>
                      <a:noFill/>
                      <a:ln w="38100">
                        <a:noFill/>
                        <a:miter/>
                      </a:ln>
                    </p:spPr>
                  </p:pic>
                </p:oleObj>
              </mc:Fallback>
            </mc:AlternateContent>
          </a:graphicData>
        </a:graphic>
      </p:graphicFrame>
      <p:graphicFrame>
        <p:nvGraphicFramePr>
          <p:cNvPr id="23587" name="对象 23586"/>
          <p:cNvGraphicFramePr/>
          <p:nvPr/>
        </p:nvGraphicFramePr>
        <p:xfrm>
          <a:off x="6156325" y="3068638"/>
          <a:ext cx="1312863" cy="482600"/>
        </p:xfrm>
        <a:graphic>
          <a:graphicData uri="http://schemas.openxmlformats.org/presentationml/2006/ole">
            <mc:AlternateContent xmlns:mc="http://schemas.openxmlformats.org/markup-compatibility/2006">
              <mc:Choice xmlns:v="urn:schemas-microsoft-com:vml" Requires="v">
                <p:oleObj spid="_x0000_s8305" r:id="rId7" imgW="647700" imgH="241300" progId="Equation.3">
                  <p:embed/>
                </p:oleObj>
              </mc:Choice>
              <mc:Fallback>
                <p:oleObj r:id="rId7" imgW="647700" imgH="241300" progId="Equation.3">
                  <p:embed/>
                  <p:pic>
                    <p:nvPicPr>
                      <p:cNvPr id="0" name="图片 3108"/>
                      <p:cNvPicPr/>
                      <p:nvPr/>
                    </p:nvPicPr>
                    <p:blipFill>
                      <a:blip r:embed="rId8"/>
                      <a:stretch>
                        <a:fillRect/>
                      </a:stretch>
                    </p:blipFill>
                    <p:spPr>
                      <a:xfrm>
                        <a:off x="6156325" y="3068638"/>
                        <a:ext cx="1312863" cy="48260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3589" name="矩形 23588"/>
          <p:cNvSpPr/>
          <p:nvPr/>
        </p:nvSpPr>
        <p:spPr>
          <a:xfrm>
            <a:off x="539750" y="3716338"/>
            <a:ext cx="8609013"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对于非正弦周期电流，</a:t>
            </a:r>
            <a:r>
              <a:rPr lang="zh-CN" altLang="en-US" dirty="0">
                <a:latin typeface="Times New Roman" panose="02020603050405020304" pitchFamily="18" charset="0"/>
              </a:rPr>
              <a:t>假设可以展开成下列傅里叶级数形式： </a:t>
            </a:r>
            <a:r>
              <a:rPr lang="zh-CN" altLang="en-US" dirty="0">
                <a:solidFill>
                  <a:srgbClr val="0000FF"/>
                </a:solidFill>
                <a:latin typeface="Times New Roman" panose="02020603050405020304" pitchFamily="18" charset="0"/>
              </a:rPr>
              <a:t> </a:t>
            </a:r>
          </a:p>
        </p:txBody>
      </p:sp>
      <p:sp>
        <p:nvSpPr>
          <p:cNvPr id="23591" name="矩形 23590"/>
          <p:cNvSpPr/>
          <p:nvPr/>
        </p:nvSpPr>
        <p:spPr>
          <a:xfrm>
            <a:off x="0" y="3214688"/>
            <a:ext cx="9144000" cy="0"/>
          </a:xfrm>
          <a:prstGeom prst="rect">
            <a:avLst/>
          </a:prstGeom>
          <a:noFill/>
          <a:ln w="9525">
            <a:noFill/>
          </a:ln>
        </p:spPr>
        <p:txBody>
          <a:bodyPr/>
          <a:lstStyle/>
          <a:p>
            <a:endParaRPr lang="zh-CN" altLang="en-US"/>
          </a:p>
        </p:txBody>
      </p:sp>
      <p:graphicFrame>
        <p:nvGraphicFramePr>
          <p:cNvPr id="23590" name="对象 23589"/>
          <p:cNvGraphicFramePr/>
          <p:nvPr/>
        </p:nvGraphicFramePr>
        <p:xfrm>
          <a:off x="2339975" y="4292600"/>
          <a:ext cx="3544888" cy="866775"/>
        </p:xfrm>
        <a:graphic>
          <a:graphicData uri="http://schemas.openxmlformats.org/presentationml/2006/ole">
            <mc:AlternateContent xmlns:mc="http://schemas.openxmlformats.org/markup-compatibility/2006">
              <mc:Choice xmlns:v="urn:schemas-microsoft-com:vml" Requires="v">
                <p:oleObj spid="_x0000_s8306" r:id="rId9" imgW="1752600" imgH="431800" progId="Equation.DSMT4">
                  <p:embed/>
                </p:oleObj>
              </mc:Choice>
              <mc:Fallback>
                <p:oleObj r:id="rId9" imgW="1752600" imgH="431800" progId="Equation.DSMT4">
                  <p:embed/>
                  <p:pic>
                    <p:nvPicPr>
                      <p:cNvPr id="0" name="图片 3100"/>
                      <p:cNvPicPr/>
                      <p:nvPr/>
                    </p:nvPicPr>
                    <p:blipFill>
                      <a:blip r:embed="rId10"/>
                      <a:stretch>
                        <a:fillRect/>
                      </a:stretch>
                    </p:blipFill>
                    <p:spPr>
                      <a:xfrm>
                        <a:off x="2339975" y="4292600"/>
                        <a:ext cx="3544888" cy="866775"/>
                      </a:xfrm>
                      <a:prstGeom prst="rect">
                        <a:avLst/>
                      </a:prstGeom>
                      <a:noFill/>
                      <a:ln w="38100">
                        <a:noFill/>
                        <a:miter/>
                      </a:ln>
                    </p:spPr>
                  </p:pic>
                </p:oleObj>
              </mc:Fallback>
            </mc:AlternateContent>
          </a:graphicData>
        </a:graphic>
      </p:graphicFrame>
      <p:sp>
        <p:nvSpPr>
          <p:cNvPr id="23592" name="矩形 23591"/>
          <p:cNvSpPr/>
          <p:nvPr/>
        </p:nvSpPr>
        <p:spPr>
          <a:xfrm>
            <a:off x="827088" y="5373688"/>
            <a:ext cx="2405062"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电流的有效值为 </a:t>
            </a:r>
          </a:p>
        </p:txBody>
      </p:sp>
      <p:sp>
        <p:nvSpPr>
          <p:cNvPr id="23594" name="矩形 23593"/>
          <p:cNvSpPr/>
          <p:nvPr/>
        </p:nvSpPr>
        <p:spPr>
          <a:xfrm>
            <a:off x="0" y="3186113"/>
            <a:ext cx="9144000" cy="0"/>
          </a:xfrm>
          <a:prstGeom prst="rect">
            <a:avLst/>
          </a:prstGeom>
          <a:noFill/>
          <a:ln w="9525">
            <a:noFill/>
          </a:ln>
        </p:spPr>
        <p:txBody>
          <a:bodyPr/>
          <a:lstStyle/>
          <a:p>
            <a:endParaRPr lang="zh-CN" altLang="en-US"/>
          </a:p>
        </p:txBody>
      </p:sp>
      <p:graphicFrame>
        <p:nvGraphicFramePr>
          <p:cNvPr id="23593" name="对象 23592"/>
          <p:cNvGraphicFramePr/>
          <p:nvPr/>
        </p:nvGraphicFramePr>
        <p:xfrm>
          <a:off x="3276600" y="5373688"/>
          <a:ext cx="4479925" cy="889000"/>
        </p:xfrm>
        <a:graphic>
          <a:graphicData uri="http://schemas.openxmlformats.org/presentationml/2006/ole">
            <mc:AlternateContent xmlns:mc="http://schemas.openxmlformats.org/markup-compatibility/2006">
              <mc:Choice xmlns:v="urn:schemas-microsoft-com:vml" Requires="v">
                <p:oleObj spid="_x0000_s8307" r:id="rId11" imgW="2451100" imgH="482600" progId="Equation.DSMT4">
                  <p:embed/>
                </p:oleObj>
              </mc:Choice>
              <mc:Fallback>
                <p:oleObj r:id="rId11" imgW="2451100" imgH="482600" progId="Equation.DSMT4">
                  <p:embed/>
                  <p:pic>
                    <p:nvPicPr>
                      <p:cNvPr id="0" name="图片 3107"/>
                      <p:cNvPicPr/>
                      <p:nvPr/>
                    </p:nvPicPr>
                    <p:blipFill>
                      <a:blip r:embed="rId12"/>
                      <a:stretch>
                        <a:fillRect/>
                      </a:stretch>
                    </p:blipFill>
                    <p:spPr>
                      <a:xfrm>
                        <a:off x="3276600" y="5373688"/>
                        <a:ext cx="4479925" cy="88900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3595" name="动作按钮: 后退或前一项 23594">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3596" name="动作按钮: 前进或下一项 23595">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68"/>
                                        </p:tgtEl>
                                        <p:attrNameLst>
                                          <p:attrName>style.visibility</p:attrName>
                                        </p:attrNameLst>
                                      </p:cBhvr>
                                      <p:to>
                                        <p:strVal val="visible"/>
                                      </p:to>
                                    </p:set>
                                    <p:anim calcmode="lin" valueType="num">
                                      <p:cBhvr additive="base">
                                        <p:cTn id="7" dur="500" fill="hold"/>
                                        <p:tgtEl>
                                          <p:spTgt spid="23568"/>
                                        </p:tgtEl>
                                        <p:attrNameLst>
                                          <p:attrName>ppt_x</p:attrName>
                                        </p:attrNameLst>
                                      </p:cBhvr>
                                      <p:tavLst>
                                        <p:tav tm="0">
                                          <p:val>
                                            <p:strVal val="0-#ppt_w/2"/>
                                          </p:val>
                                        </p:tav>
                                        <p:tav tm="100000">
                                          <p:val>
                                            <p:strVal val="#ppt_x"/>
                                          </p:val>
                                        </p:tav>
                                      </p:tavLst>
                                    </p:anim>
                                    <p:anim calcmode="lin" valueType="num">
                                      <p:cBhvr additive="base">
                                        <p:cTn id="8" dur="500" fill="hold"/>
                                        <p:tgtEl>
                                          <p:spTgt spid="235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9"/>
                                        </p:tgtEl>
                                        <p:attrNameLst>
                                          <p:attrName>style.visibility</p:attrName>
                                        </p:attrNameLst>
                                      </p:cBhvr>
                                      <p:to>
                                        <p:strVal val="visible"/>
                                      </p:to>
                                    </p:set>
                                    <p:anim calcmode="lin" valueType="num">
                                      <p:cBhvr additive="base">
                                        <p:cTn id="13" dur="500" fill="hold"/>
                                        <p:tgtEl>
                                          <p:spTgt spid="23559"/>
                                        </p:tgtEl>
                                        <p:attrNameLst>
                                          <p:attrName>ppt_x</p:attrName>
                                        </p:attrNameLst>
                                      </p:cBhvr>
                                      <p:tavLst>
                                        <p:tav tm="0">
                                          <p:val>
                                            <p:strVal val="0-#ppt_w/2"/>
                                          </p:val>
                                        </p:tav>
                                        <p:tav tm="100000">
                                          <p:val>
                                            <p:strVal val="#ppt_x"/>
                                          </p:val>
                                        </p:tav>
                                      </p:tavLst>
                                    </p:anim>
                                    <p:anim calcmode="lin" valueType="num">
                                      <p:cBhvr additive="base">
                                        <p:cTn id="14" dur="500" fill="hold"/>
                                        <p:tgtEl>
                                          <p:spTgt spid="235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560"/>
                                        </p:tgtEl>
                                        <p:attrNameLst>
                                          <p:attrName>style.visibility</p:attrName>
                                        </p:attrNameLst>
                                      </p:cBhvr>
                                      <p:to>
                                        <p:strVal val="visible"/>
                                      </p:to>
                                    </p:set>
                                    <p:anim calcmode="lin" valueType="num">
                                      <p:cBhvr additive="base">
                                        <p:cTn id="19" dur="500" fill="hold"/>
                                        <p:tgtEl>
                                          <p:spTgt spid="23560"/>
                                        </p:tgtEl>
                                        <p:attrNameLst>
                                          <p:attrName>ppt_x</p:attrName>
                                        </p:attrNameLst>
                                      </p:cBhvr>
                                      <p:tavLst>
                                        <p:tav tm="0">
                                          <p:val>
                                            <p:strVal val="0-#ppt_w/2"/>
                                          </p:val>
                                        </p:tav>
                                        <p:tav tm="100000">
                                          <p:val>
                                            <p:strVal val="#ppt_x"/>
                                          </p:val>
                                        </p:tav>
                                      </p:tavLst>
                                    </p:anim>
                                    <p:anim calcmode="lin" valueType="num">
                                      <p:cBhvr additive="base">
                                        <p:cTn id="20"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23581"/>
                                        </p:tgtEl>
                                        <p:attrNameLst>
                                          <p:attrName>style.visibility</p:attrName>
                                        </p:attrNameLst>
                                      </p:cBhvr>
                                      <p:to>
                                        <p:strVal val="visible"/>
                                      </p:to>
                                    </p:set>
                                    <p:animEffect transition="in" filter="checkerboard(across)">
                                      <p:cBhvr>
                                        <p:cTn id="25" dur="500"/>
                                        <p:tgtEl>
                                          <p:spTgt spid="23581"/>
                                        </p:tgtEl>
                                      </p:cBhvr>
                                    </p:animEffect>
                                  </p:childTnLst>
                                </p:cTn>
                              </p:par>
                              <p:par>
                                <p:cTn id="26" presetID="5" presetClass="entr" presetSubtype="10" fill="hold" nodeType="withEffect">
                                  <p:stCondLst>
                                    <p:cond delay="0"/>
                                  </p:stCondLst>
                                  <p:childTnLst>
                                    <p:set>
                                      <p:cBhvr>
                                        <p:cTn id="27" dur="1" fill="hold">
                                          <p:stCondLst>
                                            <p:cond delay="0"/>
                                          </p:stCondLst>
                                        </p:cTn>
                                        <p:tgtEl>
                                          <p:spTgt spid="23582"/>
                                        </p:tgtEl>
                                        <p:attrNameLst>
                                          <p:attrName>style.visibility</p:attrName>
                                        </p:attrNameLst>
                                      </p:cBhvr>
                                      <p:to>
                                        <p:strVal val="visible"/>
                                      </p:to>
                                    </p:set>
                                    <p:animEffect transition="in" filter="checkerboard(across)">
                                      <p:cBhvr>
                                        <p:cTn id="28" dur="500"/>
                                        <p:tgtEl>
                                          <p:spTgt spid="2358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3587"/>
                                        </p:tgtEl>
                                        <p:attrNameLst>
                                          <p:attrName>style.visibility</p:attrName>
                                        </p:attrNameLst>
                                      </p:cBhvr>
                                      <p:to>
                                        <p:strVal val="visible"/>
                                      </p:to>
                                    </p:set>
                                    <p:animEffect transition="in" filter="blinds(horizontal)">
                                      <p:cBhvr>
                                        <p:cTn id="33" dur="500"/>
                                        <p:tgtEl>
                                          <p:spTgt spid="2358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3589"/>
                                        </p:tgtEl>
                                        <p:attrNameLst>
                                          <p:attrName>style.visibility</p:attrName>
                                        </p:attrNameLst>
                                      </p:cBhvr>
                                      <p:to>
                                        <p:strVal val="visible"/>
                                      </p:to>
                                    </p:set>
                                    <p:animEffect transition="in" filter="blinds(horizontal)">
                                      <p:cBhvr>
                                        <p:cTn id="38" dur="500"/>
                                        <p:tgtEl>
                                          <p:spTgt spid="2358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3590"/>
                                        </p:tgtEl>
                                        <p:attrNameLst>
                                          <p:attrName>style.visibility</p:attrName>
                                        </p:attrNameLst>
                                      </p:cBhvr>
                                      <p:to>
                                        <p:strVal val="visible"/>
                                      </p:to>
                                    </p:set>
                                    <p:anim calcmode="lin" valueType="num">
                                      <p:cBhvr additive="base">
                                        <p:cTn id="43" dur="500" fill="hold"/>
                                        <p:tgtEl>
                                          <p:spTgt spid="23590"/>
                                        </p:tgtEl>
                                        <p:attrNameLst>
                                          <p:attrName>ppt_x</p:attrName>
                                        </p:attrNameLst>
                                      </p:cBhvr>
                                      <p:tavLst>
                                        <p:tav tm="0">
                                          <p:val>
                                            <p:strVal val="0-#ppt_w/2"/>
                                          </p:val>
                                        </p:tav>
                                        <p:tav tm="100000">
                                          <p:val>
                                            <p:strVal val="#ppt_x"/>
                                          </p:val>
                                        </p:tav>
                                      </p:tavLst>
                                    </p:anim>
                                    <p:anim calcmode="lin" valueType="num">
                                      <p:cBhvr additive="base">
                                        <p:cTn id="44" dur="500" fill="hold"/>
                                        <p:tgtEl>
                                          <p:spTgt spid="2359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592"/>
                                        </p:tgtEl>
                                        <p:attrNameLst>
                                          <p:attrName>style.visibility</p:attrName>
                                        </p:attrNameLst>
                                      </p:cBhvr>
                                      <p:to>
                                        <p:strVal val="visible"/>
                                      </p:to>
                                    </p:set>
                                    <p:anim calcmode="lin" valueType="num">
                                      <p:cBhvr additive="base">
                                        <p:cTn id="49" dur="500" fill="hold"/>
                                        <p:tgtEl>
                                          <p:spTgt spid="23592"/>
                                        </p:tgtEl>
                                        <p:attrNameLst>
                                          <p:attrName>ppt_x</p:attrName>
                                        </p:attrNameLst>
                                      </p:cBhvr>
                                      <p:tavLst>
                                        <p:tav tm="0">
                                          <p:val>
                                            <p:strVal val="0-#ppt_w/2"/>
                                          </p:val>
                                        </p:tav>
                                        <p:tav tm="100000">
                                          <p:val>
                                            <p:strVal val="#ppt_x"/>
                                          </p:val>
                                        </p:tav>
                                      </p:tavLst>
                                    </p:anim>
                                    <p:anim calcmode="lin" valueType="num">
                                      <p:cBhvr additive="base">
                                        <p:cTn id="50" dur="500" fill="hold"/>
                                        <p:tgtEl>
                                          <p:spTgt spid="2359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93"/>
                                        </p:tgtEl>
                                        <p:attrNameLst>
                                          <p:attrName>style.visibility</p:attrName>
                                        </p:attrNameLst>
                                      </p:cBhvr>
                                      <p:to>
                                        <p:strVal val="visible"/>
                                      </p:to>
                                    </p:set>
                                    <p:anim calcmode="lin" valueType="num">
                                      <p:cBhvr additive="base">
                                        <p:cTn id="55" dur="500" fill="hold"/>
                                        <p:tgtEl>
                                          <p:spTgt spid="23593"/>
                                        </p:tgtEl>
                                        <p:attrNameLst>
                                          <p:attrName>ppt_x</p:attrName>
                                        </p:attrNameLst>
                                      </p:cBhvr>
                                      <p:tavLst>
                                        <p:tav tm="0">
                                          <p:val>
                                            <p:strVal val="#ppt_x"/>
                                          </p:val>
                                        </p:tav>
                                        <p:tav tm="100000">
                                          <p:val>
                                            <p:strVal val="#ppt_x"/>
                                          </p:val>
                                        </p:tav>
                                      </p:tavLst>
                                    </p:anim>
                                    <p:anim calcmode="lin" valueType="num">
                                      <p:cBhvr additive="base">
                                        <p:cTn id="56" dur="500" fill="hold"/>
                                        <p:tgtEl>
                                          <p:spTgt spid="23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8" grpId="0" animBg="1"/>
      <p:bldP spid="23581" grpId="0"/>
      <p:bldP spid="23589" grpId="0"/>
      <p:bldP spid="235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3" name="对象 45062"/>
          <p:cNvGraphicFramePr/>
          <p:nvPr/>
        </p:nvGraphicFramePr>
        <p:xfrm>
          <a:off x="2411413" y="188913"/>
          <a:ext cx="4479925" cy="889000"/>
        </p:xfrm>
        <a:graphic>
          <a:graphicData uri="http://schemas.openxmlformats.org/presentationml/2006/ole">
            <mc:AlternateContent xmlns:mc="http://schemas.openxmlformats.org/markup-compatibility/2006">
              <mc:Choice xmlns:v="urn:schemas-microsoft-com:vml" Requires="v">
                <p:oleObj spid="_x0000_s9261" r:id="rId3" imgW="2451100" imgH="482600" progId="Equation.DSMT4">
                  <p:embed/>
                </p:oleObj>
              </mc:Choice>
              <mc:Fallback>
                <p:oleObj r:id="rId3" imgW="2451100" imgH="482600" progId="Equation.DSMT4">
                  <p:embed/>
                  <p:pic>
                    <p:nvPicPr>
                      <p:cNvPr id="0" name="图片 3103"/>
                      <p:cNvPicPr/>
                      <p:nvPr/>
                    </p:nvPicPr>
                    <p:blipFill>
                      <a:blip r:embed="rId4"/>
                      <a:stretch>
                        <a:fillRect/>
                      </a:stretch>
                    </p:blipFill>
                    <p:spPr>
                      <a:xfrm>
                        <a:off x="2411413" y="188913"/>
                        <a:ext cx="4479925" cy="88900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5064" name="矩形 45063"/>
          <p:cNvSpPr/>
          <p:nvPr/>
        </p:nvSpPr>
        <p:spPr>
          <a:xfrm>
            <a:off x="323850" y="1484313"/>
            <a:ext cx="7885113" cy="822325"/>
          </a:xfrm>
          <a:prstGeom prst="rect">
            <a:avLst/>
          </a:prstGeom>
          <a:noFill/>
          <a:ln w="9525">
            <a:noFill/>
          </a:ln>
        </p:spPr>
        <p:txBody>
          <a:bodyPr anchor="ctr">
            <a:spAutoFit/>
          </a:bodyPr>
          <a:lstStyle/>
          <a:p>
            <a:r>
              <a:rPr lang="zh-CN" altLang="en-US" dirty="0">
                <a:latin typeface="Times New Roman" panose="02020603050405020304" pitchFamily="18" charset="0"/>
              </a:rPr>
              <a:t>展开式平方后将得到下列两种类型的积分项：</a:t>
            </a:r>
            <a:r>
              <a:rPr lang="zh-CN" altLang="en-US" dirty="0">
                <a:solidFill>
                  <a:srgbClr val="0000FF"/>
                </a:solidFill>
                <a:latin typeface="Times New Roman" panose="02020603050405020304" pitchFamily="18" charset="0"/>
              </a:rPr>
              <a:t>一种是谐波自乘积积分项</a:t>
            </a:r>
            <a:r>
              <a:rPr lang="zh-CN" altLang="en-US" dirty="0">
                <a:latin typeface="Times New Roman" panose="02020603050405020304" pitchFamily="18" charset="0"/>
              </a:rPr>
              <a:t>，</a:t>
            </a:r>
            <a:r>
              <a:rPr lang="zh-CN" altLang="en-US" dirty="0">
                <a:solidFill>
                  <a:srgbClr val="0000FF"/>
                </a:solidFill>
                <a:latin typeface="Times New Roman" panose="02020603050405020304" pitchFamily="18" charset="0"/>
              </a:rPr>
              <a:t>一种是谐波交叉乘积积分项</a:t>
            </a:r>
            <a:r>
              <a:rPr lang="zh-CN" altLang="en-US" dirty="0">
                <a:latin typeface="Times New Roman" panose="02020603050405020304" pitchFamily="18" charset="0"/>
              </a:rPr>
              <a:t>，分别为 </a:t>
            </a:r>
          </a:p>
        </p:txBody>
      </p:sp>
      <p:sp>
        <p:nvSpPr>
          <p:cNvPr id="45066" name="矩形 45065"/>
          <p:cNvSpPr/>
          <p:nvPr/>
        </p:nvSpPr>
        <p:spPr>
          <a:xfrm>
            <a:off x="0" y="2628900"/>
            <a:ext cx="9144000" cy="0"/>
          </a:xfrm>
          <a:prstGeom prst="rect">
            <a:avLst/>
          </a:prstGeom>
          <a:noFill/>
          <a:ln w="9525">
            <a:noFill/>
          </a:ln>
        </p:spPr>
        <p:txBody>
          <a:bodyPr/>
          <a:lstStyle/>
          <a:p>
            <a:endParaRPr lang="zh-CN" altLang="en-US"/>
          </a:p>
        </p:txBody>
      </p:sp>
      <p:graphicFrame>
        <p:nvGraphicFramePr>
          <p:cNvPr id="45065" name="对象 45064"/>
          <p:cNvGraphicFramePr/>
          <p:nvPr/>
        </p:nvGraphicFramePr>
        <p:xfrm>
          <a:off x="971550" y="2420938"/>
          <a:ext cx="6550025" cy="3198812"/>
        </p:xfrm>
        <a:graphic>
          <a:graphicData uri="http://schemas.openxmlformats.org/presentationml/2006/ole">
            <mc:AlternateContent xmlns:mc="http://schemas.openxmlformats.org/markup-compatibility/2006">
              <mc:Choice xmlns:v="urn:schemas-microsoft-com:vml" Requires="v">
                <p:oleObj spid="_x0000_s9262" r:id="rId5" imgW="3276600" imgH="1600200" progId="Equation.DSMT4">
                  <p:embed/>
                </p:oleObj>
              </mc:Choice>
              <mc:Fallback>
                <p:oleObj r:id="rId5" imgW="3276600" imgH="1600200" progId="Equation.DSMT4">
                  <p:embed/>
                  <p:pic>
                    <p:nvPicPr>
                      <p:cNvPr id="0" name="图片 3101"/>
                      <p:cNvPicPr/>
                      <p:nvPr/>
                    </p:nvPicPr>
                    <p:blipFill>
                      <a:blip r:embed="rId6"/>
                      <a:stretch>
                        <a:fillRect/>
                      </a:stretch>
                    </p:blipFill>
                    <p:spPr>
                      <a:xfrm>
                        <a:off x="971550" y="2420938"/>
                        <a:ext cx="6550025" cy="3198812"/>
                      </a:xfrm>
                      <a:prstGeom prst="rect">
                        <a:avLst/>
                      </a:prstGeom>
                      <a:noFill/>
                      <a:ln w="38100">
                        <a:noFill/>
                        <a:miter/>
                      </a:ln>
                    </p:spPr>
                  </p:pic>
                </p:oleObj>
              </mc:Fallback>
            </mc:AlternateContent>
          </a:graphicData>
        </a:graphic>
      </p:graphicFrame>
      <p:sp>
        <p:nvSpPr>
          <p:cNvPr id="45067" name="矩形 45066"/>
          <p:cNvSpPr/>
          <p:nvPr/>
        </p:nvSpPr>
        <p:spPr>
          <a:xfrm>
            <a:off x="755650" y="5805488"/>
            <a:ext cx="70008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谐波交叉乘积积分项为零是根据</a:t>
            </a:r>
            <a:r>
              <a:rPr lang="zh-CN" altLang="en-US" dirty="0">
                <a:solidFill>
                  <a:srgbClr val="0000FF"/>
                </a:solidFill>
                <a:latin typeface="Times New Roman" panose="02020603050405020304" pitchFamily="18" charset="0"/>
              </a:rPr>
              <a:t>三角函数的正交性</a:t>
            </a:r>
            <a:r>
              <a:rPr lang="zh-CN" altLang="en-US" dirty="0">
                <a:latin typeface="Times New Roman" panose="02020603050405020304" pitchFamily="18" charset="0"/>
              </a:rPr>
              <a:t> </a:t>
            </a:r>
          </a:p>
        </p:txBody>
      </p:sp>
      <p:sp>
        <p:nvSpPr>
          <p:cNvPr id="45068" name="动作按钮: 后退或前一项 45067">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5069" name="动作按钮: 前进或下一项 45068">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animEffect transition="in" filter="blinds(horizontal)">
                                      <p:cBhvr>
                                        <p:cTn id="7" dur="500"/>
                                        <p:tgtEl>
                                          <p:spTgt spid="450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065"/>
                                        </p:tgtEl>
                                        <p:attrNameLst>
                                          <p:attrName>style.visibility</p:attrName>
                                        </p:attrNameLst>
                                      </p:cBhvr>
                                      <p:to>
                                        <p:strVal val="visible"/>
                                      </p:to>
                                    </p:set>
                                    <p:animEffect transition="in" filter="box(in)">
                                      <p:cBhvr>
                                        <p:cTn id="12" dur="500"/>
                                        <p:tgtEl>
                                          <p:spTgt spid="450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067"/>
                                        </p:tgtEl>
                                        <p:attrNameLst>
                                          <p:attrName>style.visibility</p:attrName>
                                        </p:attrNameLst>
                                      </p:cBhvr>
                                      <p:to>
                                        <p:strVal val="visible"/>
                                      </p:to>
                                    </p:set>
                                    <p:anim calcmode="lin" valueType="num">
                                      <p:cBhvr additive="base">
                                        <p:cTn id="17" dur="500" fill="hold"/>
                                        <p:tgtEl>
                                          <p:spTgt spid="45067"/>
                                        </p:tgtEl>
                                        <p:attrNameLst>
                                          <p:attrName>ppt_x</p:attrName>
                                        </p:attrNameLst>
                                      </p:cBhvr>
                                      <p:tavLst>
                                        <p:tav tm="0">
                                          <p:val>
                                            <p:strVal val="#ppt_x"/>
                                          </p:val>
                                        </p:tav>
                                        <p:tav tm="100000">
                                          <p:val>
                                            <p:strVal val="#ppt_x"/>
                                          </p:val>
                                        </p:tav>
                                      </p:tavLst>
                                    </p:anim>
                                    <p:anim calcmode="lin" valueType="num">
                                      <p:cBhvr additive="base">
                                        <p:cTn id="18" dur="500" fill="hold"/>
                                        <p:tgtEl>
                                          <p:spTgt spid="45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P spid="450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矩形 44035"/>
          <p:cNvSpPr/>
          <p:nvPr/>
        </p:nvSpPr>
        <p:spPr>
          <a:xfrm>
            <a:off x="611188" y="620713"/>
            <a:ext cx="40211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非正弦周期电流</a:t>
            </a:r>
            <a:r>
              <a:rPr lang="en-US" altLang="zh-CN" i="1">
                <a:latin typeface="Times New Roman" panose="02020603050405020304" pitchFamily="18" charset="0"/>
              </a:rPr>
              <a:t>i</a:t>
            </a:r>
            <a:r>
              <a:rPr lang="zh-CN" altLang="en-US" dirty="0">
                <a:latin typeface="Times New Roman" panose="02020603050405020304" pitchFamily="18" charset="0"/>
              </a:rPr>
              <a:t>的有效值为 </a:t>
            </a:r>
          </a:p>
        </p:txBody>
      </p:sp>
      <p:sp>
        <p:nvSpPr>
          <p:cNvPr id="44038" name="矩形 44037"/>
          <p:cNvSpPr/>
          <p:nvPr/>
        </p:nvSpPr>
        <p:spPr>
          <a:xfrm>
            <a:off x="0" y="3186113"/>
            <a:ext cx="9144000" cy="0"/>
          </a:xfrm>
          <a:prstGeom prst="rect">
            <a:avLst/>
          </a:prstGeom>
          <a:noFill/>
          <a:ln w="9525">
            <a:noFill/>
          </a:ln>
        </p:spPr>
        <p:txBody>
          <a:bodyPr/>
          <a:lstStyle/>
          <a:p>
            <a:endParaRPr lang="zh-CN" altLang="en-US"/>
          </a:p>
        </p:txBody>
      </p:sp>
      <p:graphicFrame>
        <p:nvGraphicFramePr>
          <p:cNvPr id="44037" name="对象 44036"/>
          <p:cNvGraphicFramePr/>
          <p:nvPr/>
        </p:nvGraphicFramePr>
        <p:xfrm>
          <a:off x="755650" y="1412875"/>
          <a:ext cx="6935788" cy="962025"/>
        </p:xfrm>
        <a:graphic>
          <a:graphicData uri="http://schemas.openxmlformats.org/presentationml/2006/ole">
            <mc:AlternateContent xmlns:mc="http://schemas.openxmlformats.org/markup-compatibility/2006">
              <mc:Choice xmlns:v="urn:schemas-microsoft-com:vml" Requires="v">
                <p:oleObj spid="_x0000_s10307" r:id="rId3" imgW="3505200" imgH="482600" progId="Equation.DSMT4">
                  <p:embed/>
                </p:oleObj>
              </mc:Choice>
              <mc:Fallback>
                <p:oleObj r:id="rId3" imgW="3505200" imgH="482600" progId="Equation.DSMT4">
                  <p:embed/>
                  <p:pic>
                    <p:nvPicPr>
                      <p:cNvPr id="0" name="图片 3106"/>
                      <p:cNvPicPr/>
                      <p:nvPr/>
                    </p:nvPicPr>
                    <p:blipFill>
                      <a:blip r:embed="rId4"/>
                      <a:stretch>
                        <a:fillRect/>
                      </a:stretch>
                    </p:blipFill>
                    <p:spPr>
                      <a:xfrm>
                        <a:off x="755650" y="1412875"/>
                        <a:ext cx="6935788" cy="96202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pSp>
        <p:nvGrpSpPr>
          <p:cNvPr id="44042" name="组合 44041"/>
          <p:cNvGrpSpPr/>
          <p:nvPr/>
        </p:nvGrpSpPr>
        <p:grpSpPr>
          <a:xfrm>
            <a:off x="1042988" y="2708275"/>
            <a:ext cx="4789487" cy="457200"/>
            <a:chOff x="657" y="1706"/>
            <a:chExt cx="3017" cy="288"/>
          </a:xfrm>
        </p:grpSpPr>
        <p:graphicFrame>
          <p:nvGraphicFramePr>
            <p:cNvPr id="44039" name="对象 44038"/>
            <p:cNvGraphicFramePr/>
            <p:nvPr/>
          </p:nvGraphicFramePr>
          <p:xfrm>
            <a:off x="1111" y="1706"/>
            <a:ext cx="682" cy="288"/>
          </p:xfrm>
          <a:graphic>
            <a:graphicData uri="http://schemas.openxmlformats.org/presentationml/2006/ole">
              <mc:AlternateContent xmlns:mc="http://schemas.openxmlformats.org/markup-compatibility/2006">
                <mc:Choice xmlns:v="urn:schemas-microsoft-com:vml" Requires="v">
                  <p:oleObj spid="_x0000_s10308" r:id="rId5" imgW="609600" imgH="254000" progId="Equation.3">
                    <p:embed/>
                  </p:oleObj>
                </mc:Choice>
                <mc:Fallback>
                  <p:oleObj r:id="rId5" imgW="609600" imgH="254000" progId="Equation.3">
                    <p:embed/>
                    <p:pic>
                      <p:nvPicPr>
                        <p:cNvPr id="0" name="图片 3104"/>
                        <p:cNvPicPr/>
                        <p:nvPr/>
                      </p:nvPicPr>
                      <p:blipFill>
                        <a:blip r:embed="rId6"/>
                        <a:stretch>
                          <a:fillRect/>
                        </a:stretch>
                      </p:blipFill>
                      <p:spPr>
                        <a:xfrm>
                          <a:off x="1111" y="1706"/>
                          <a:ext cx="682" cy="288"/>
                        </a:xfrm>
                        <a:prstGeom prst="rect">
                          <a:avLst/>
                        </a:prstGeom>
                        <a:noFill/>
                        <a:ln w="38100">
                          <a:noFill/>
                          <a:miter/>
                        </a:ln>
                      </p:spPr>
                    </p:pic>
                  </p:oleObj>
                </mc:Fallback>
              </mc:AlternateContent>
            </a:graphicData>
          </a:graphic>
        </p:graphicFrame>
        <p:sp>
          <p:nvSpPr>
            <p:cNvPr id="44041" name="矩形 44040"/>
            <p:cNvSpPr/>
            <p:nvPr/>
          </p:nvSpPr>
          <p:spPr>
            <a:xfrm>
              <a:off x="657" y="1706"/>
              <a:ext cx="3017" cy="288"/>
            </a:xfrm>
            <a:prstGeom prst="rect">
              <a:avLst/>
            </a:prstGeom>
            <a:noFill/>
            <a:ln w="9525">
              <a:noFill/>
            </a:ln>
          </p:spPr>
          <p:txBody>
            <a:bodyPr wrap="none" anchor="ctr">
              <a:spAutoFit/>
            </a:bodyPr>
            <a:lstStyle/>
            <a:p>
              <a:r>
                <a:rPr lang="zh-CN" altLang="en-US" dirty="0">
                  <a:latin typeface="Times New Roman" panose="02020603050405020304" pitchFamily="18" charset="0"/>
                </a:rPr>
                <a:t>式中                 为</a:t>
              </a:r>
              <a:r>
                <a:rPr lang="en-US" altLang="zh-CN" dirty="0">
                  <a:latin typeface="Times New Roman" panose="02020603050405020304" pitchFamily="18" charset="0"/>
                </a:rPr>
                <a:t>k</a:t>
              </a:r>
              <a:r>
                <a:rPr lang="zh-CN" altLang="en-US" dirty="0">
                  <a:latin typeface="Times New Roman" panose="02020603050405020304" pitchFamily="18" charset="0"/>
                </a:rPr>
                <a:t>次谐波的有效值 </a:t>
              </a:r>
            </a:p>
          </p:txBody>
        </p:sp>
      </p:grpSp>
      <p:sp>
        <p:nvSpPr>
          <p:cNvPr id="44043" name="矩形 44042"/>
          <p:cNvSpPr/>
          <p:nvPr/>
        </p:nvSpPr>
        <p:spPr>
          <a:xfrm>
            <a:off x="827088" y="3284538"/>
            <a:ext cx="4856162"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同理，非正弦周期电压的有效值为 </a:t>
            </a:r>
          </a:p>
        </p:txBody>
      </p:sp>
      <p:graphicFrame>
        <p:nvGraphicFramePr>
          <p:cNvPr id="44044" name="对象 44043"/>
          <p:cNvGraphicFramePr/>
          <p:nvPr/>
        </p:nvGraphicFramePr>
        <p:xfrm>
          <a:off x="684213" y="3860800"/>
          <a:ext cx="7705725" cy="960438"/>
        </p:xfrm>
        <a:graphic>
          <a:graphicData uri="http://schemas.openxmlformats.org/presentationml/2006/ole">
            <mc:AlternateContent xmlns:mc="http://schemas.openxmlformats.org/markup-compatibility/2006">
              <mc:Choice xmlns:v="urn:schemas-microsoft-com:vml" Requires="v">
                <p:oleObj spid="_x0000_s10309" r:id="rId7" imgW="3898900" imgH="482600" progId="Equation.DSMT4">
                  <p:embed/>
                </p:oleObj>
              </mc:Choice>
              <mc:Fallback>
                <p:oleObj r:id="rId7" imgW="3898900" imgH="482600" progId="Equation.DSMT4">
                  <p:embed/>
                  <p:pic>
                    <p:nvPicPr>
                      <p:cNvPr id="0" name="图片 3105"/>
                      <p:cNvPicPr/>
                      <p:nvPr/>
                    </p:nvPicPr>
                    <p:blipFill>
                      <a:blip r:embed="rId8"/>
                      <a:stretch>
                        <a:fillRect/>
                      </a:stretch>
                    </p:blipFill>
                    <p:spPr>
                      <a:xfrm>
                        <a:off x="684213" y="3860800"/>
                        <a:ext cx="7705725" cy="960438"/>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4046" name="矩形 44045"/>
          <p:cNvSpPr/>
          <p:nvPr/>
        </p:nvSpPr>
        <p:spPr>
          <a:xfrm>
            <a:off x="827088" y="5300663"/>
            <a:ext cx="7561262" cy="822325"/>
          </a:xfrm>
          <a:prstGeom prst="rect">
            <a:avLst/>
          </a:prstGeom>
          <a:noFill/>
          <a:ln w="9525">
            <a:noFill/>
          </a:ln>
        </p:spPr>
        <p:txBody>
          <a:bodyPr anchor="ctr">
            <a:spAutoFit/>
          </a:bodyPr>
          <a:lstStyle/>
          <a:p>
            <a:r>
              <a:rPr lang="zh-CN" altLang="en-US" dirty="0">
                <a:latin typeface="Times New Roman" panose="02020603050405020304" pitchFamily="18" charset="0"/>
              </a:rPr>
              <a:t>非正弦周期量的</a:t>
            </a:r>
            <a:r>
              <a:rPr lang="zh-CN" altLang="en-US" dirty="0">
                <a:solidFill>
                  <a:srgbClr val="FF0000"/>
                </a:solidFill>
                <a:latin typeface="Times New Roman" panose="02020603050405020304" pitchFamily="18" charset="0"/>
              </a:rPr>
              <a:t>有效值</a:t>
            </a:r>
            <a:r>
              <a:rPr lang="zh-CN" altLang="en-US" dirty="0">
                <a:latin typeface="Times New Roman" panose="02020603050405020304" pitchFamily="18" charset="0"/>
              </a:rPr>
              <a:t>等于它的</a:t>
            </a:r>
            <a:r>
              <a:rPr lang="zh-CN" altLang="en-US" dirty="0">
                <a:solidFill>
                  <a:srgbClr val="0000FF"/>
                </a:solidFill>
                <a:latin typeface="Times New Roman" panose="02020603050405020304" pitchFamily="18" charset="0"/>
              </a:rPr>
              <a:t>恒定分量</a:t>
            </a:r>
            <a:r>
              <a:rPr lang="zh-CN" altLang="en-US" dirty="0">
                <a:latin typeface="Times New Roman" panose="02020603050405020304" pitchFamily="18" charset="0"/>
              </a:rPr>
              <a:t>与</a:t>
            </a:r>
            <a:r>
              <a:rPr lang="zh-CN" altLang="en-US" dirty="0">
                <a:solidFill>
                  <a:srgbClr val="0000FF"/>
                </a:solidFill>
                <a:latin typeface="Times New Roman" panose="02020603050405020304" pitchFamily="18" charset="0"/>
              </a:rPr>
              <a:t>各次谐波分量有效值</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平方和的平方根</a:t>
            </a:r>
            <a:r>
              <a:rPr lang="zh-CN" altLang="en-US" dirty="0">
                <a:latin typeface="Times New Roman" panose="02020603050405020304" pitchFamily="18" charset="0"/>
              </a:rPr>
              <a:t>。 </a:t>
            </a:r>
          </a:p>
        </p:txBody>
      </p:sp>
      <p:sp>
        <p:nvSpPr>
          <p:cNvPr id="44047" name="动作按钮: 后退或前一项 44046">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4048" name="动作按钮: 前进或下一项 44047">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blinds(horizontal)">
                                      <p:cBhvr>
                                        <p:cTn id="7" dur="500"/>
                                        <p:tgtEl>
                                          <p:spTgt spid="440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42"/>
                                        </p:tgtEl>
                                        <p:attrNameLst>
                                          <p:attrName>style.visibility</p:attrName>
                                        </p:attrNameLst>
                                      </p:cBhvr>
                                      <p:to>
                                        <p:strVal val="visible"/>
                                      </p:to>
                                    </p:set>
                                    <p:animEffect transition="in" filter="box(in)">
                                      <p:cBhvr>
                                        <p:cTn id="12" dur="500"/>
                                        <p:tgtEl>
                                          <p:spTgt spid="440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43"/>
                                        </p:tgtEl>
                                        <p:attrNameLst>
                                          <p:attrName>style.visibility</p:attrName>
                                        </p:attrNameLst>
                                      </p:cBhvr>
                                      <p:to>
                                        <p:strVal val="visible"/>
                                      </p:to>
                                    </p:set>
                                    <p:animEffect transition="in" filter="blinds(horizontal)">
                                      <p:cBhvr>
                                        <p:cTn id="17" dur="500"/>
                                        <p:tgtEl>
                                          <p:spTgt spid="4404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4044"/>
                                        </p:tgtEl>
                                        <p:attrNameLst>
                                          <p:attrName>style.visibility</p:attrName>
                                        </p:attrNameLst>
                                      </p:cBhvr>
                                      <p:to>
                                        <p:strVal val="visible"/>
                                      </p:to>
                                    </p:set>
                                    <p:animEffect transition="in" filter="checkerboard(across)">
                                      <p:cBhvr>
                                        <p:cTn id="22" dur="500"/>
                                        <p:tgtEl>
                                          <p:spTgt spid="440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046"/>
                                        </p:tgtEl>
                                        <p:attrNameLst>
                                          <p:attrName>style.visibility</p:attrName>
                                        </p:attrNameLst>
                                      </p:cBhvr>
                                      <p:to>
                                        <p:strVal val="visible"/>
                                      </p:to>
                                    </p:set>
                                    <p:animEffect transition="in" filter="box(in)">
                                      <p:cBhvr>
                                        <p:cTn id="27" dur="500"/>
                                        <p:tgtEl>
                                          <p:spTgt spid="44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p:bldP spid="440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6" name="文本框 8225" descr="信纸"/>
          <p:cNvSpPr txBox="1"/>
          <p:nvPr/>
        </p:nvSpPr>
        <p:spPr>
          <a:xfrm>
            <a:off x="1619250" y="1712534"/>
            <a:ext cx="5810250" cy="519112"/>
          </a:xfrm>
          <a:prstGeom prst="rect">
            <a:avLst/>
          </a:prstGeom>
          <a:blipFill rotWithShape="0">
            <a:blip r:embed="rId2"/>
          </a:blipFill>
          <a:ln w="9525">
            <a:noFill/>
          </a:ln>
          <a:effectLst>
            <a:prstShdw prst="shdw17" dist="17961" dir="2699999">
              <a:srgbClr val="FFFFCC">
                <a:gamma/>
                <a:shade val="60000"/>
                <a:invGamma/>
              </a:srgbClr>
            </a:prstShdw>
          </a:effectLst>
        </p:spPr>
        <p:txBody>
          <a:bodyPr>
            <a:spAutoFit/>
          </a:bodyPr>
          <a:lstStyle/>
          <a:p>
            <a:pPr eaLnBrk="1" hangingPunct="1">
              <a:spcBef>
                <a:spcPct val="50000"/>
              </a:spcBef>
            </a:pPr>
            <a:r>
              <a:rPr lang="en-US" altLang="zh-CN" sz="2800" dirty="0">
                <a:latin typeface="Times New Roman" panose="02020603050405020304" pitchFamily="18" charset="0"/>
              </a:rPr>
              <a:t>8.1 </a:t>
            </a:r>
            <a:r>
              <a:rPr lang="zh-CN" altLang="en-US" sz="2800" dirty="0">
                <a:latin typeface="Times New Roman" panose="02020603050405020304" pitchFamily="18" charset="0"/>
              </a:rPr>
              <a:t>非正弦周期量的傅里叶级数展开</a:t>
            </a:r>
            <a:r>
              <a:rPr lang="zh-CN" altLang="en-US" sz="2800" dirty="0">
                <a:latin typeface="黑体" panose="02010609060101010101" pitchFamily="2" charset="-122"/>
                <a:ea typeface="黑体" panose="02010609060101010101" pitchFamily="2" charset="-122"/>
              </a:rPr>
              <a:t> </a:t>
            </a:r>
          </a:p>
        </p:txBody>
      </p:sp>
      <p:sp>
        <p:nvSpPr>
          <p:cNvPr id="8227" name="文本框 8226" descr="信纸"/>
          <p:cNvSpPr txBox="1"/>
          <p:nvPr/>
        </p:nvSpPr>
        <p:spPr>
          <a:xfrm>
            <a:off x="1619250" y="4076700"/>
            <a:ext cx="5772150" cy="519113"/>
          </a:xfrm>
          <a:prstGeom prst="rect">
            <a:avLst/>
          </a:prstGeom>
          <a:blipFill rotWithShape="0">
            <a:blip r:embed="rId2"/>
          </a:blipFill>
          <a:ln w="9525">
            <a:noFill/>
          </a:ln>
          <a:effectLst>
            <a:prstShdw prst="shdw17" dist="17961" dir="2699999">
              <a:srgbClr val="FFFFCC">
                <a:gamma/>
                <a:shade val="60000"/>
                <a:invGamma/>
              </a:srgbClr>
            </a:prstShdw>
          </a:effectLst>
        </p:spPr>
        <p:txBody>
          <a:bodyPr>
            <a:spAutoFit/>
          </a:bodyPr>
          <a:lstStyle/>
          <a:p>
            <a:pPr eaLnBrk="1" hangingPunct="1">
              <a:spcBef>
                <a:spcPct val="50000"/>
              </a:spcBef>
            </a:pPr>
            <a:r>
              <a:rPr lang="en-US" altLang="zh-CN" sz="2800" dirty="0">
                <a:latin typeface="Times New Roman" panose="02020603050405020304" pitchFamily="18" charset="0"/>
              </a:rPr>
              <a:t>8.3 </a:t>
            </a:r>
            <a:r>
              <a:rPr lang="zh-CN" altLang="en-US" sz="2800" dirty="0">
                <a:latin typeface="Times New Roman" panose="02020603050405020304" pitchFamily="18" charset="0"/>
              </a:rPr>
              <a:t>非正弦周期电路的分析 </a:t>
            </a:r>
          </a:p>
        </p:txBody>
      </p:sp>
      <p:sp>
        <p:nvSpPr>
          <p:cNvPr id="8231" name="文本框 8230" descr="信纸"/>
          <p:cNvSpPr txBox="1"/>
          <p:nvPr/>
        </p:nvSpPr>
        <p:spPr>
          <a:xfrm>
            <a:off x="1638387" y="2681098"/>
            <a:ext cx="5791200" cy="946150"/>
          </a:xfrm>
          <a:prstGeom prst="rect">
            <a:avLst/>
          </a:prstGeom>
          <a:blipFill rotWithShape="0">
            <a:blip r:embed="rId2"/>
          </a:blipFill>
          <a:ln w="9525">
            <a:noFill/>
          </a:ln>
          <a:effectLst>
            <a:prstShdw prst="shdw17" dist="17961" dir="2699999">
              <a:srgbClr val="FFFFCC">
                <a:gamma/>
                <a:shade val="60000"/>
                <a:invGamma/>
              </a:srgbClr>
            </a:prstShdw>
          </a:effectLst>
        </p:spPr>
        <p:txBody>
          <a:bodyPr>
            <a:spAutoFit/>
          </a:bodyPr>
          <a:lstStyle/>
          <a:p>
            <a:pPr algn="just" eaLnBrk="1" hangingPunct="1">
              <a:spcBef>
                <a:spcPct val="50000"/>
              </a:spcBef>
            </a:pPr>
            <a:r>
              <a:rPr lang="en-US" altLang="zh-CN" sz="2800" dirty="0">
                <a:latin typeface="Times New Roman" panose="02020603050405020304" pitchFamily="18" charset="0"/>
              </a:rPr>
              <a:t>8.2 </a:t>
            </a:r>
            <a:r>
              <a:rPr lang="zh-CN" altLang="en-US" sz="2800" dirty="0">
                <a:latin typeface="Times New Roman" panose="02020603050405020304" pitchFamily="18" charset="0"/>
              </a:rPr>
              <a:t>非正弦周期量的有效值、平均值和平均功率 </a:t>
            </a:r>
          </a:p>
        </p:txBody>
      </p:sp>
      <p:sp>
        <p:nvSpPr>
          <p:cNvPr id="8233" name="标题 8232" descr="花束"/>
          <p:cNvSpPr>
            <a:spLocks noGrp="1"/>
          </p:cNvSpPr>
          <p:nvPr>
            <p:ph type="title" idx="4294967295"/>
          </p:nvPr>
        </p:nvSpPr>
        <p:spPr>
          <a:xfrm>
            <a:off x="971550" y="476250"/>
            <a:ext cx="6854825" cy="685800"/>
          </a:xfrm>
          <a:blipFill rotWithShape="0">
            <a:blip r:embed="rId3"/>
          </a:blipFill>
          <a:ln/>
        </p:spPr>
        <p:txBody>
          <a:bodyPr anchor="ctr"/>
          <a:lstStyle/>
          <a:p>
            <a:r>
              <a:rPr lang="zh-CN" altLang="en-US" sz="3600" b="1" dirty="0">
                <a:solidFill>
                  <a:schemeClr val="tx1"/>
                </a:solidFill>
                <a:latin typeface="黑体" panose="02010609060101010101" pitchFamily="2" charset="-122"/>
                <a:ea typeface="黑体" panose="02010609060101010101" pitchFamily="2" charset="-122"/>
              </a:rPr>
              <a:t>第</a:t>
            </a:r>
            <a:r>
              <a:rPr lang="en-US" altLang="zh-CN" sz="3600" b="1" dirty="0">
                <a:solidFill>
                  <a:schemeClr val="tx1"/>
                </a:solidFill>
                <a:latin typeface="黑体" panose="02010609060101010101" pitchFamily="2" charset="-122"/>
                <a:ea typeface="黑体" panose="02010609060101010101" pitchFamily="2" charset="-122"/>
              </a:rPr>
              <a:t>8</a:t>
            </a:r>
            <a:r>
              <a:rPr lang="zh-CN" altLang="en-US" sz="3600" b="1">
                <a:solidFill>
                  <a:schemeClr val="tx1"/>
                </a:solidFill>
                <a:latin typeface="黑体" panose="02010609060101010101" pitchFamily="2" charset="-122"/>
                <a:ea typeface="黑体" panose="02010609060101010101" pitchFamily="2" charset="-122"/>
              </a:rPr>
              <a:t>章  非正弦周期电路</a:t>
            </a:r>
            <a:endParaRPr lang="zh-CN" altLang="en-US" sz="3600" b="1" dirty="0">
              <a:solidFill>
                <a:schemeClr val="tx1"/>
              </a:solidFill>
              <a:latin typeface="黑体" panose="02010609060101010101" pitchFamily="2" charset="-122"/>
              <a:ea typeface="黑体" panose="02010609060101010101" pitchFamily="2" charset="-122"/>
            </a:endParaRPr>
          </a:p>
        </p:txBody>
      </p:sp>
      <p:sp>
        <p:nvSpPr>
          <p:cNvPr id="8236" name="动作按钮: 前进或下一项 8235">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7" name="文本框 6" descr="信纸"/>
          <p:cNvSpPr txBox="1"/>
          <p:nvPr/>
        </p:nvSpPr>
        <p:spPr>
          <a:xfrm>
            <a:off x="1619250" y="5157192"/>
            <a:ext cx="5772150" cy="519113"/>
          </a:xfrm>
          <a:prstGeom prst="rect">
            <a:avLst/>
          </a:prstGeom>
          <a:blipFill rotWithShape="0">
            <a:blip r:embed="rId2"/>
          </a:blipFill>
          <a:ln w="9525">
            <a:noFill/>
          </a:ln>
          <a:effectLst>
            <a:prstShdw prst="shdw17" dist="17961" dir="2699999">
              <a:srgbClr val="FFFFCC">
                <a:gamma/>
                <a:shade val="60000"/>
                <a:invGamma/>
              </a:srgbClr>
            </a:prstShdw>
          </a:effectLst>
        </p:spPr>
        <p:txBody>
          <a:bodyPr>
            <a:spAutoFit/>
          </a:bodyPr>
          <a:lstStyle/>
          <a:p>
            <a:pPr eaLnBrk="1" hangingPunct="1">
              <a:spcBef>
                <a:spcPct val="50000"/>
              </a:spcBef>
            </a:pPr>
            <a:r>
              <a:rPr lang="en-US" altLang="zh-CN" sz="2800" dirty="0">
                <a:latin typeface="Times New Roman" panose="02020603050405020304" pitchFamily="18" charset="0"/>
              </a:rPr>
              <a:t>8.4 </a:t>
            </a:r>
            <a:r>
              <a:rPr lang="zh-CN" altLang="en-US" sz="2800" dirty="0">
                <a:latin typeface="Times New Roman" panose="02020603050405020304" pitchFamily="18" charset="0"/>
              </a:rPr>
              <a:t>滤波电路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26"/>
                                        </p:tgtEl>
                                        <p:attrNameLst>
                                          <p:attrName>style.visibility</p:attrName>
                                        </p:attrNameLst>
                                      </p:cBhvr>
                                      <p:to>
                                        <p:strVal val="visible"/>
                                      </p:to>
                                    </p:set>
                                    <p:animEffect transition="in" filter="blinds(horizontal)">
                                      <p:cBhvr>
                                        <p:cTn id="7" dur="500"/>
                                        <p:tgtEl>
                                          <p:spTgt spid="82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27"/>
                                        </p:tgtEl>
                                        <p:attrNameLst>
                                          <p:attrName>style.visibility</p:attrName>
                                        </p:attrNameLst>
                                      </p:cBhvr>
                                      <p:to>
                                        <p:strVal val="visible"/>
                                      </p:to>
                                    </p:set>
                                    <p:animEffect transition="in" filter="blinds(horizontal)">
                                      <p:cBhvr>
                                        <p:cTn id="10" dur="500"/>
                                        <p:tgtEl>
                                          <p:spTgt spid="82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231"/>
                                        </p:tgtEl>
                                        <p:attrNameLst>
                                          <p:attrName>style.visibility</p:attrName>
                                        </p:attrNameLst>
                                      </p:cBhvr>
                                      <p:to>
                                        <p:strVal val="visible"/>
                                      </p:to>
                                    </p:set>
                                    <p:animEffect transition="in" filter="blinds(horizontal)">
                                      <p:cBhvr>
                                        <p:cTn id="13" dur="500"/>
                                        <p:tgtEl>
                                          <p:spTgt spid="82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6" grpId="0" animBg="1"/>
      <p:bldP spid="8227" grpId="0" animBg="1"/>
      <p:bldP spid="8231"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动作按钮: 后退或前一项 32771">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2773" name="动作按钮: 前进或下一项 32772">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2775" name="矩形 32774"/>
          <p:cNvSpPr/>
          <p:nvPr/>
        </p:nvSpPr>
        <p:spPr>
          <a:xfrm>
            <a:off x="684213" y="3933825"/>
            <a:ext cx="7924800" cy="822325"/>
          </a:xfrm>
          <a:prstGeom prst="rect">
            <a:avLst/>
          </a:prstGeom>
          <a:noFill/>
          <a:ln w="9525">
            <a:noFill/>
          </a:ln>
        </p:spPr>
        <p:txBody>
          <a:bodyPr>
            <a:spAutoFit/>
          </a:bodyPr>
          <a:lstStyle/>
          <a:p>
            <a:pPr indent="577850"/>
            <a:r>
              <a:rPr lang="zh-CN" altLang="en-US" dirty="0">
                <a:latin typeface="Times New Roman" panose="02020603050405020304" pitchFamily="18" charset="0"/>
              </a:rPr>
              <a:t>当 </a:t>
            </a:r>
            <a:r>
              <a:rPr lang="en-US" altLang="zh-CN" i="1">
                <a:latin typeface="Times New Roman" panose="02020603050405020304" pitchFamily="18" charset="0"/>
              </a:rPr>
              <a:t>u</a:t>
            </a:r>
            <a:r>
              <a:rPr lang="zh-CN" altLang="en-US">
                <a:latin typeface="Times New Roman" panose="02020603050405020304" pitchFamily="18" charset="0"/>
              </a:rPr>
              <a:t>、</a:t>
            </a:r>
            <a:r>
              <a:rPr lang="en-US" altLang="zh-CN" i="1">
                <a:latin typeface="Times New Roman" panose="02020603050405020304" pitchFamily="18" charset="0"/>
              </a:rPr>
              <a:t>i  </a:t>
            </a:r>
            <a:r>
              <a:rPr lang="zh-CN" altLang="en-US" dirty="0">
                <a:latin typeface="Times New Roman" panose="02020603050405020304" pitchFamily="18" charset="0"/>
              </a:rPr>
              <a:t>取关联参考方向，则任意一端口吸收的瞬时功率为：</a:t>
            </a:r>
            <a:endParaRPr lang="zh-CN" altLang="en-US">
              <a:latin typeface="Times New Roman" panose="02020603050405020304" pitchFamily="18" charset="0"/>
            </a:endParaRPr>
          </a:p>
        </p:txBody>
      </p:sp>
      <p:sp>
        <p:nvSpPr>
          <p:cNvPr id="32785" name="矩形 32784"/>
          <p:cNvSpPr/>
          <p:nvPr/>
        </p:nvSpPr>
        <p:spPr>
          <a:xfrm>
            <a:off x="2220119" y="397369"/>
            <a:ext cx="3743325" cy="519113"/>
          </a:xfrm>
          <a:prstGeom prst="rect">
            <a:avLst/>
          </a:prstGeom>
          <a:solidFill>
            <a:srgbClr val="FFCC99"/>
          </a:solidFill>
          <a:ln w="9525">
            <a:noFill/>
          </a:ln>
        </p:spPr>
        <p:txBody>
          <a:bodyPr anchor="ctr">
            <a:spAutoFit/>
          </a:bodyPr>
          <a:lstStyle/>
          <a:p>
            <a:pPr algn="ctr"/>
            <a:r>
              <a:rPr lang="en-US" altLang="zh-CN" sz="2800" dirty="0">
                <a:latin typeface="Times New Roman" panose="02020603050405020304" pitchFamily="18" charset="0"/>
              </a:rPr>
              <a:t>8.</a:t>
            </a:r>
            <a:r>
              <a:rPr lang="zh-CN" altLang="en-GB" sz="2800" dirty="0">
                <a:latin typeface="Times New Roman" panose="02020603050405020304" pitchFamily="18" charset="0"/>
              </a:rPr>
              <a:t> 2. </a:t>
            </a:r>
            <a:r>
              <a:rPr lang="en-US" altLang="zh-CN" sz="2800" dirty="0">
                <a:latin typeface="Times New Roman" panose="02020603050405020304" pitchFamily="18" charset="0"/>
              </a:rPr>
              <a:t>2</a:t>
            </a:r>
            <a:r>
              <a:rPr lang="zh-CN" altLang="en-GB" sz="2800" dirty="0">
                <a:latin typeface="Times New Roman" panose="02020603050405020304" pitchFamily="18" charset="0"/>
              </a:rPr>
              <a:t>   平均功率</a:t>
            </a:r>
          </a:p>
        </p:txBody>
      </p:sp>
      <p:grpSp>
        <p:nvGrpSpPr>
          <p:cNvPr id="32789" name="组合 32788"/>
          <p:cNvGrpSpPr>
            <a:grpSpLocks noChangeAspect="1"/>
          </p:cNvGrpSpPr>
          <p:nvPr/>
        </p:nvGrpSpPr>
        <p:grpSpPr>
          <a:xfrm>
            <a:off x="5580063" y="1700213"/>
            <a:ext cx="2058987" cy="1539875"/>
            <a:chOff x="3107" y="1026"/>
            <a:chExt cx="1297" cy="970"/>
          </a:xfrm>
        </p:grpSpPr>
        <p:sp>
          <p:nvSpPr>
            <p:cNvPr id="32788" name="矩形 32787"/>
            <p:cNvSpPr>
              <a:spLocks noChangeAspect="1" noTextEdit="1"/>
            </p:cNvSpPr>
            <p:nvPr/>
          </p:nvSpPr>
          <p:spPr>
            <a:xfrm>
              <a:off x="3107" y="1026"/>
              <a:ext cx="1297" cy="970"/>
            </a:xfrm>
            <a:prstGeom prst="rect">
              <a:avLst/>
            </a:prstGeom>
            <a:noFill/>
            <a:ln w="9525">
              <a:noFill/>
            </a:ln>
          </p:spPr>
          <p:txBody>
            <a:bodyPr/>
            <a:lstStyle/>
            <a:p>
              <a:endParaRPr lang="zh-CN" altLang="en-US"/>
            </a:p>
          </p:txBody>
        </p:sp>
        <p:sp>
          <p:nvSpPr>
            <p:cNvPr id="32790" name="矩形 32789"/>
            <p:cNvSpPr/>
            <p:nvPr/>
          </p:nvSpPr>
          <p:spPr>
            <a:xfrm>
              <a:off x="3755" y="1082"/>
              <a:ext cx="636" cy="900"/>
            </a:xfrm>
            <a:prstGeom prst="rect">
              <a:avLst/>
            </a:prstGeom>
            <a:solidFill>
              <a:schemeClr val="accent1"/>
            </a:solidFill>
            <a:ln w="9525">
              <a:noFill/>
            </a:ln>
          </p:spPr>
          <p:txBody>
            <a:bodyPr/>
            <a:lstStyle/>
            <a:p>
              <a:endParaRPr lang="zh-CN" altLang="en-US"/>
            </a:p>
          </p:txBody>
        </p:sp>
        <p:sp>
          <p:nvSpPr>
            <p:cNvPr id="32791" name="矩形 32790"/>
            <p:cNvSpPr/>
            <p:nvPr/>
          </p:nvSpPr>
          <p:spPr>
            <a:xfrm>
              <a:off x="3755" y="1082"/>
              <a:ext cx="636" cy="900"/>
            </a:xfrm>
            <a:prstGeom prst="rect">
              <a:avLst/>
            </a:prstGeom>
            <a:noFill/>
            <a:ln w="3175" cap="rnd" cmpd="sng">
              <a:solidFill>
                <a:srgbClr val="000000"/>
              </a:solidFill>
              <a:prstDash val="solid"/>
              <a:round/>
              <a:headEnd type="none" w="med" len="med"/>
              <a:tailEnd type="none" w="med" len="med"/>
            </a:ln>
          </p:spPr>
          <p:txBody>
            <a:bodyPr/>
            <a:lstStyle/>
            <a:p>
              <a:endParaRPr lang="zh-CN" altLang="en-US"/>
            </a:p>
          </p:txBody>
        </p:sp>
        <p:sp>
          <p:nvSpPr>
            <p:cNvPr id="32792" name="矩形 32791"/>
            <p:cNvSpPr/>
            <p:nvPr/>
          </p:nvSpPr>
          <p:spPr>
            <a:xfrm>
              <a:off x="4049" y="1478"/>
              <a:ext cx="85" cy="202"/>
            </a:xfrm>
            <a:prstGeom prst="rect">
              <a:avLst/>
            </a:prstGeom>
            <a:noFill/>
            <a:ln w="9525">
              <a:noFill/>
            </a:ln>
          </p:spPr>
          <p:txBody>
            <a:bodyPr wrap="none" lIns="0" tIns="0" rIns="0" bIns="0">
              <a:spAutoFit/>
            </a:bodyPr>
            <a:lstStyle/>
            <a:p>
              <a:r>
                <a:rPr lang="en-US" altLang="zh-CN" sz="2100">
                  <a:solidFill>
                    <a:srgbClr val="000000"/>
                  </a:solidFill>
                  <a:latin typeface="宋体" panose="02010600030101010101" pitchFamily="2" charset="-122"/>
                </a:rPr>
                <a:t>N</a:t>
              </a:r>
              <a:endParaRPr lang="en-US" altLang="zh-CN" sz="4000">
                <a:latin typeface="Times New Roman" panose="02020603050405020304" pitchFamily="18" charset="0"/>
              </a:endParaRPr>
            </a:p>
          </p:txBody>
        </p:sp>
        <p:sp>
          <p:nvSpPr>
            <p:cNvPr id="32793" name="直接连接符 32792"/>
            <p:cNvSpPr/>
            <p:nvPr/>
          </p:nvSpPr>
          <p:spPr>
            <a:xfrm flipH="1">
              <a:off x="3183" y="1210"/>
              <a:ext cx="572" cy="1"/>
            </a:xfrm>
            <a:prstGeom prst="line">
              <a:avLst/>
            </a:prstGeom>
            <a:ln w="12700" cap="rnd" cmpd="sng">
              <a:solidFill>
                <a:srgbClr val="000000"/>
              </a:solidFill>
              <a:prstDash val="solid"/>
              <a:headEnd type="none" w="med" len="med"/>
              <a:tailEnd type="none" w="med" len="med"/>
            </a:ln>
          </p:spPr>
        </p:sp>
        <p:sp>
          <p:nvSpPr>
            <p:cNvPr id="32794" name="直接连接符 32793"/>
            <p:cNvSpPr/>
            <p:nvPr/>
          </p:nvSpPr>
          <p:spPr>
            <a:xfrm flipH="1">
              <a:off x="3183" y="1853"/>
              <a:ext cx="572" cy="1"/>
            </a:xfrm>
            <a:prstGeom prst="line">
              <a:avLst/>
            </a:prstGeom>
            <a:ln w="12700" cap="rnd" cmpd="sng">
              <a:solidFill>
                <a:srgbClr val="000000"/>
              </a:solidFill>
              <a:prstDash val="solid"/>
              <a:headEnd type="none" w="med" len="med"/>
              <a:tailEnd type="none" w="med" len="med"/>
            </a:ln>
          </p:spPr>
        </p:sp>
        <p:sp>
          <p:nvSpPr>
            <p:cNvPr id="32795" name="直接连接符 32794"/>
            <p:cNvSpPr/>
            <p:nvPr/>
          </p:nvSpPr>
          <p:spPr>
            <a:xfrm>
              <a:off x="3279" y="1210"/>
              <a:ext cx="139" cy="1"/>
            </a:xfrm>
            <a:prstGeom prst="line">
              <a:avLst/>
            </a:prstGeom>
            <a:ln w="3175" cap="rnd" cmpd="sng">
              <a:solidFill>
                <a:srgbClr val="000000"/>
              </a:solidFill>
              <a:prstDash val="solid"/>
              <a:headEnd type="none" w="med" len="med"/>
              <a:tailEnd type="none" w="med" len="med"/>
            </a:ln>
          </p:spPr>
        </p:sp>
        <p:sp>
          <p:nvSpPr>
            <p:cNvPr id="32796" name="任意多边形 32795"/>
            <p:cNvSpPr/>
            <p:nvPr/>
          </p:nvSpPr>
          <p:spPr>
            <a:xfrm>
              <a:off x="3413" y="1191"/>
              <a:ext cx="56" cy="38"/>
            </a:xfrm>
            <a:custGeom>
              <a:avLst/>
              <a:gdLst/>
              <a:ahLst/>
              <a:cxnLst/>
              <a:rect l="0" t="0" r="0" b="0"/>
              <a:pathLst>
                <a:path w="56" h="38">
                  <a:moveTo>
                    <a:pt x="0" y="0"/>
                  </a:moveTo>
                  <a:lnTo>
                    <a:pt x="56" y="19"/>
                  </a:lnTo>
                  <a:lnTo>
                    <a:pt x="0" y="38"/>
                  </a:lnTo>
                  <a:lnTo>
                    <a:pt x="0" y="0"/>
                  </a:lnTo>
                  <a:close/>
                </a:path>
              </a:pathLst>
            </a:custGeom>
            <a:solidFill>
              <a:srgbClr val="000000"/>
            </a:solidFill>
            <a:ln w="9525">
              <a:noFill/>
            </a:ln>
          </p:spPr>
          <p:txBody>
            <a:bodyPr/>
            <a:lstStyle/>
            <a:p>
              <a:endParaRPr lang="zh-CN" altLang="en-US"/>
            </a:p>
          </p:txBody>
        </p:sp>
        <p:sp>
          <p:nvSpPr>
            <p:cNvPr id="32797" name="任意多边形 32796"/>
            <p:cNvSpPr/>
            <p:nvPr/>
          </p:nvSpPr>
          <p:spPr>
            <a:xfrm>
              <a:off x="3151" y="1195"/>
              <a:ext cx="32" cy="31"/>
            </a:xfrm>
            <a:custGeom>
              <a:avLst/>
              <a:gdLst/>
              <a:ahLst/>
              <a:cxnLst/>
              <a:rect l="0" t="0" r="0" b="0"/>
              <a:pathLst>
                <a:path w="53" h="53">
                  <a:moveTo>
                    <a:pt x="0" y="26"/>
                  </a:moveTo>
                  <a:cubicBezTo>
                    <a:pt x="0" y="12"/>
                    <a:pt x="12" y="0"/>
                    <a:pt x="27" y="0"/>
                  </a:cubicBezTo>
                  <a:cubicBezTo>
                    <a:pt x="41" y="0"/>
                    <a:pt x="53" y="12"/>
                    <a:pt x="53" y="26"/>
                  </a:cubicBezTo>
                  <a:cubicBezTo>
                    <a:pt x="53" y="26"/>
                    <a:pt x="53" y="26"/>
                    <a:pt x="53" y="26"/>
                  </a:cubicBezTo>
                  <a:cubicBezTo>
                    <a:pt x="53" y="41"/>
                    <a:pt x="41" y="53"/>
                    <a:pt x="27" y="53"/>
                  </a:cubicBezTo>
                  <a:cubicBezTo>
                    <a:pt x="12" y="53"/>
                    <a:pt x="0" y="41"/>
                    <a:pt x="0" y="26"/>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2798" name="任意多边形 32797"/>
            <p:cNvSpPr/>
            <p:nvPr/>
          </p:nvSpPr>
          <p:spPr>
            <a:xfrm>
              <a:off x="3151" y="1195"/>
              <a:ext cx="32" cy="31"/>
            </a:xfrm>
            <a:custGeom>
              <a:avLst/>
              <a:gdLst/>
              <a:ahLst/>
              <a:cxnLst/>
              <a:rect l="0" t="0" r="0" b="0"/>
              <a:pathLst>
                <a:path w="32" h="31">
                  <a:moveTo>
                    <a:pt x="0" y="15"/>
                  </a:moveTo>
                  <a:cubicBezTo>
                    <a:pt x="0" y="7"/>
                    <a:pt x="8" y="0"/>
                    <a:pt x="17" y="0"/>
                  </a:cubicBezTo>
                  <a:cubicBezTo>
                    <a:pt x="25" y="0"/>
                    <a:pt x="32" y="7"/>
                    <a:pt x="32" y="15"/>
                  </a:cubicBezTo>
                  <a:cubicBezTo>
                    <a:pt x="32" y="15"/>
                    <a:pt x="32" y="15"/>
                    <a:pt x="32" y="15"/>
                  </a:cubicBezTo>
                  <a:cubicBezTo>
                    <a:pt x="32" y="24"/>
                    <a:pt x="25" y="31"/>
                    <a:pt x="17" y="31"/>
                  </a:cubicBezTo>
                  <a:cubicBezTo>
                    <a:pt x="8" y="31"/>
                    <a:pt x="0" y="24"/>
                    <a:pt x="0" y="15"/>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32799" name="任意多边形 32798"/>
            <p:cNvSpPr/>
            <p:nvPr/>
          </p:nvSpPr>
          <p:spPr>
            <a:xfrm>
              <a:off x="3151" y="1837"/>
              <a:ext cx="32" cy="33"/>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32800" name="任意多边形 32799"/>
            <p:cNvSpPr/>
            <p:nvPr/>
          </p:nvSpPr>
          <p:spPr>
            <a:xfrm>
              <a:off x="3151" y="1837"/>
              <a:ext cx="32" cy="33"/>
            </a:xfrm>
            <a:custGeom>
              <a:avLst/>
              <a:gdLst/>
              <a:ahLst/>
              <a:cxnLst/>
              <a:rect l="0" t="0" r="0" b="0"/>
              <a:pathLst>
                <a:path w="32" h="33">
                  <a:moveTo>
                    <a:pt x="0" y="16"/>
                  </a:moveTo>
                  <a:cubicBezTo>
                    <a:pt x="0" y="7"/>
                    <a:pt x="8" y="0"/>
                    <a:pt x="17" y="0"/>
                  </a:cubicBezTo>
                  <a:cubicBezTo>
                    <a:pt x="25" y="0"/>
                    <a:pt x="32" y="7"/>
                    <a:pt x="32" y="16"/>
                  </a:cubicBezTo>
                  <a:cubicBezTo>
                    <a:pt x="32" y="16"/>
                    <a:pt x="32" y="16"/>
                    <a:pt x="32" y="16"/>
                  </a:cubicBezTo>
                  <a:cubicBezTo>
                    <a:pt x="32" y="25"/>
                    <a:pt x="25" y="33"/>
                    <a:pt x="17" y="33"/>
                  </a:cubicBezTo>
                  <a:cubicBezTo>
                    <a:pt x="8" y="33"/>
                    <a:pt x="0" y="25"/>
                    <a:pt x="0" y="16"/>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32801" name="矩形 32800"/>
            <p:cNvSpPr/>
            <p:nvPr/>
          </p:nvSpPr>
          <p:spPr>
            <a:xfrm>
              <a:off x="3424" y="1046"/>
              <a:ext cx="42" cy="182"/>
            </a:xfrm>
            <a:prstGeom prst="rect">
              <a:avLst/>
            </a:prstGeom>
            <a:noFill/>
            <a:ln w="9525">
              <a:noFill/>
            </a:ln>
          </p:spPr>
          <p:txBody>
            <a:bodyPr wrap="none" lIns="0" tIns="0" rIns="0" bIns="0">
              <a:spAutoFit/>
            </a:bodyPr>
            <a:lstStyle/>
            <a:p>
              <a:r>
                <a:rPr lang="en-US" altLang="zh-CN" sz="1900" i="1">
                  <a:solidFill>
                    <a:srgbClr val="000000"/>
                  </a:solidFill>
                  <a:latin typeface="Times New Roman" panose="02020603050405020304" pitchFamily="18" charset="0"/>
                </a:rPr>
                <a:t>i</a:t>
              </a:r>
              <a:endParaRPr lang="en-US" altLang="zh-CN" sz="3600">
                <a:latin typeface="Times New Roman" panose="02020603050405020304" pitchFamily="18" charset="0"/>
              </a:endParaRPr>
            </a:p>
          </p:txBody>
        </p:sp>
        <p:sp>
          <p:nvSpPr>
            <p:cNvPr id="32802" name="矩形 32801"/>
            <p:cNvSpPr/>
            <p:nvPr/>
          </p:nvSpPr>
          <p:spPr>
            <a:xfrm>
              <a:off x="3117" y="1479"/>
              <a:ext cx="93"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u</a:t>
              </a:r>
              <a:endParaRPr lang="en-US" altLang="zh-CN" sz="4000">
                <a:latin typeface="Times New Roman" panose="02020603050405020304" pitchFamily="18" charset="0"/>
              </a:endParaRPr>
            </a:p>
          </p:txBody>
        </p:sp>
        <p:sp>
          <p:nvSpPr>
            <p:cNvPr id="32803" name="任意多边形 32802"/>
            <p:cNvSpPr>
              <a:spLocks noEditPoints="1"/>
            </p:cNvSpPr>
            <p:nvPr/>
          </p:nvSpPr>
          <p:spPr>
            <a:xfrm>
              <a:off x="3135" y="1258"/>
              <a:ext cx="65" cy="65"/>
            </a:xfrm>
            <a:custGeom>
              <a:avLst/>
              <a:gdLst/>
              <a:ahLst/>
              <a:cxnLst/>
              <a:rect l="0" t="0" r="0" b="0"/>
              <a:pathLst>
                <a:path w="65" h="65">
                  <a:moveTo>
                    <a:pt x="0" y="33"/>
                  </a:moveTo>
                  <a:lnTo>
                    <a:pt x="65" y="33"/>
                  </a:lnTo>
                  <a:moveTo>
                    <a:pt x="32" y="0"/>
                  </a:moveTo>
                  <a:lnTo>
                    <a:pt x="32" y="65"/>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32804" name="直接连接符 32803"/>
            <p:cNvSpPr/>
            <p:nvPr/>
          </p:nvSpPr>
          <p:spPr>
            <a:xfrm>
              <a:off x="3136" y="1805"/>
              <a:ext cx="62" cy="1"/>
            </a:xfrm>
            <a:prstGeom prst="line">
              <a:avLst/>
            </a:prstGeom>
            <a:ln w="12700" cap="rnd" cmpd="sng">
              <a:solidFill>
                <a:srgbClr val="000000"/>
              </a:solidFill>
              <a:prstDash val="solid"/>
              <a:headEnd type="none" w="med" len="med"/>
              <a:tailEnd type="none" w="med" len="med"/>
            </a:ln>
          </p:spPr>
        </p:sp>
      </p:grpSp>
      <p:sp>
        <p:nvSpPr>
          <p:cNvPr id="32805" name="矩形 32804"/>
          <p:cNvSpPr/>
          <p:nvPr/>
        </p:nvSpPr>
        <p:spPr>
          <a:xfrm>
            <a:off x="468313" y="1125538"/>
            <a:ext cx="8174037" cy="457200"/>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zh-CN" altLang="en-US" dirty="0">
                <a:latin typeface="Times New Roman" panose="02020603050405020304" pitchFamily="18" charset="0"/>
              </a:rPr>
              <a:t>和</a:t>
            </a:r>
            <a:r>
              <a:rPr lang="en-US" altLang="zh-CN" i="1">
                <a:latin typeface="Times New Roman" panose="02020603050405020304" pitchFamily="18" charset="0"/>
              </a:rPr>
              <a:t>i</a:t>
            </a:r>
            <a:r>
              <a:rPr lang="zh-CN" altLang="en-US" dirty="0">
                <a:latin typeface="Times New Roman" panose="02020603050405020304" pitchFamily="18" charset="0"/>
              </a:rPr>
              <a:t>如为同频率的非正弦周期量，其傅里叶级数形式分别为 </a:t>
            </a:r>
          </a:p>
        </p:txBody>
      </p:sp>
      <p:sp>
        <p:nvSpPr>
          <p:cNvPr id="32807" name="矩形 32806"/>
          <p:cNvSpPr/>
          <p:nvPr/>
        </p:nvSpPr>
        <p:spPr>
          <a:xfrm>
            <a:off x="0" y="2986088"/>
            <a:ext cx="9144000" cy="0"/>
          </a:xfrm>
          <a:prstGeom prst="rect">
            <a:avLst/>
          </a:prstGeom>
          <a:noFill/>
          <a:ln w="9525">
            <a:noFill/>
          </a:ln>
        </p:spPr>
        <p:txBody>
          <a:bodyPr/>
          <a:lstStyle/>
          <a:p>
            <a:endParaRPr lang="zh-CN" altLang="en-US"/>
          </a:p>
        </p:txBody>
      </p:sp>
      <p:graphicFrame>
        <p:nvGraphicFramePr>
          <p:cNvPr id="32806" name="对象 32805"/>
          <p:cNvGraphicFramePr/>
          <p:nvPr/>
        </p:nvGraphicFramePr>
        <p:xfrm>
          <a:off x="1187450" y="1844675"/>
          <a:ext cx="3806825" cy="1770063"/>
        </p:xfrm>
        <a:graphic>
          <a:graphicData uri="http://schemas.openxmlformats.org/presentationml/2006/ole">
            <mc:AlternateContent xmlns:mc="http://schemas.openxmlformats.org/markup-compatibility/2006">
              <mc:Choice xmlns:v="urn:schemas-microsoft-com:vml" Requires="v">
                <p:oleObj spid="_x0000_s13359" r:id="rId3" imgW="1905000" imgH="889000" progId="Equation.DSMT4">
                  <p:embed/>
                </p:oleObj>
              </mc:Choice>
              <mc:Fallback>
                <p:oleObj r:id="rId3" imgW="1905000" imgH="889000" progId="Equation.DSMT4">
                  <p:embed/>
                  <p:pic>
                    <p:nvPicPr>
                      <p:cNvPr id="0" name="图片 3112"/>
                      <p:cNvPicPr/>
                      <p:nvPr/>
                    </p:nvPicPr>
                    <p:blipFill>
                      <a:blip r:embed="rId4"/>
                      <a:stretch>
                        <a:fillRect/>
                      </a:stretch>
                    </p:blipFill>
                    <p:spPr>
                      <a:xfrm>
                        <a:off x="1187450" y="1844675"/>
                        <a:ext cx="3806825" cy="1770063"/>
                      </a:xfrm>
                      <a:prstGeom prst="rect">
                        <a:avLst/>
                      </a:prstGeom>
                      <a:noFill/>
                      <a:ln w="38100">
                        <a:noFill/>
                        <a:miter/>
                      </a:ln>
                    </p:spPr>
                  </p:pic>
                </p:oleObj>
              </mc:Fallback>
            </mc:AlternateContent>
          </a:graphicData>
        </a:graphic>
      </p:graphicFrame>
      <p:sp>
        <p:nvSpPr>
          <p:cNvPr id="32809" name="矩形 32808"/>
          <p:cNvSpPr/>
          <p:nvPr/>
        </p:nvSpPr>
        <p:spPr>
          <a:xfrm>
            <a:off x="0" y="3214688"/>
            <a:ext cx="9144000" cy="0"/>
          </a:xfrm>
          <a:prstGeom prst="rect">
            <a:avLst/>
          </a:prstGeom>
          <a:noFill/>
          <a:ln w="9525">
            <a:noFill/>
          </a:ln>
        </p:spPr>
        <p:txBody>
          <a:bodyPr/>
          <a:lstStyle/>
          <a:p>
            <a:endParaRPr lang="zh-CN" altLang="en-US"/>
          </a:p>
        </p:txBody>
      </p:sp>
      <p:graphicFrame>
        <p:nvGraphicFramePr>
          <p:cNvPr id="32808" name="对象 32807"/>
          <p:cNvGraphicFramePr/>
          <p:nvPr/>
        </p:nvGraphicFramePr>
        <p:xfrm>
          <a:off x="900113" y="5084763"/>
          <a:ext cx="7359650" cy="781050"/>
        </p:xfrm>
        <a:graphic>
          <a:graphicData uri="http://schemas.openxmlformats.org/presentationml/2006/ole">
            <mc:AlternateContent xmlns:mc="http://schemas.openxmlformats.org/markup-compatibility/2006">
              <mc:Choice xmlns:v="urn:schemas-microsoft-com:vml" Requires="v">
                <p:oleObj spid="_x0000_s13360" r:id="rId5" imgW="4038600" imgH="431800" progId="Equation.DSMT4">
                  <p:embed/>
                </p:oleObj>
              </mc:Choice>
              <mc:Fallback>
                <p:oleObj r:id="rId5" imgW="4038600" imgH="431800" progId="Equation.DSMT4">
                  <p:embed/>
                  <p:pic>
                    <p:nvPicPr>
                      <p:cNvPr id="0" name="图片 3113"/>
                      <p:cNvPicPr/>
                      <p:nvPr/>
                    </p:nvPicPr>
                    <p:blipFill>
                      <a:blip r:embed="rId6"/>
                      <a:stretch>
                        <a:fillRect/>
                      </a:stretch>
                    </p:blipFill>
                    <p:spPr>
                      <a:xfrm>
                        <a:off x="900113" y="5084763"/>
                        <a:ext cx="7359650" cy="781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05"/>
                                        </p:tgtEl>
                                        <p:attrNameLst>
                                          <p:attrName>style.visibility</p:attrName>
                                        </p:attrNameLst>
                                      </p:cBhvr>
                                      <p:to>
                                        <p:strVal val="visible"/>
                                      </p:to>
                                    </p:set>
                                    <p:animEffect transition="in" filter="blinds(horizontal)">
                                      <p:cBhvr>
                                        <p:cTn id="7" dur="500"/>
                                        <p:tgtEl>
                                          <p:spTgt spid="328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806"/>
                                        </p:tgtEl>
                                        <p:attrNameLst>
                                          <p:attrName>style.visibility</p:attrName>
                                        </p:attrNameLst>
                                      </p:cBhvr>
                                      <p:to>
                                        <p:strVal val="visible"/>
                                      </p:to>
                                    </p:set>
                                    <p:animEffect transition="in" filter="blinds(horizontal)">
                                      <p:cBhvr>
                                        <p:cTn id="12" dur="500"/>
                                        <p:tgtEl>
                                          <p:spTgt spid="328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89"/>
                                        </p:tgtEl>
                                        <p:attrNameLst>
                                          <p:attrName>style.visibility</p:attrName>
                                        </p:attrNameLst>
                                      </p:cBhvr>
                                      <p:to>
                                        <p:strVal val="visible"/>
                                      </p:to>
                                    </p:set>
                                    <p:animEffect transition="in" filter="box(in)">
                                      <p:cBhvr>
                                        <p:cTn id="17" dur="500"/>
                                        <p:tgtEl>
                                          <p:spTgt spid="327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blinds(horizontal)">
                                      <p:cBhvr>
                                        <p:cTn id="22" dur="500"/>
                                        <p:tgtEl>
                                          <p:spTgt spid="3277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2808"/>
                                        </p:tgtEl>
                                        <p:attrNameLst>
                                          <p:attrName>style.visibility</p:attrName>
                                        </p:attrNameLst>
                                      </p:cBhvr>
                                      <p:to>
                                        <p:strVal val="visible"/>
                                      </p:to>
                                    </p:set>
                                    <p:animEffect transition="in" filter="box(in)">
                                      <p:cBhvr>
                                        <p:cTn id="27" dur="500"/>
                                        <p:tgtEl>
                                          <p:spTgt spid="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80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矩形 46084"/>
          <p:cNvSpPr/>
          <p:nvPr/>
        </p:nvSpPr>
        <p:spPr>
          <a:xfrm>
            <a:off x="609600" y="4149725"/>
            <a:ext cx="7969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式中</a:t>
            </a:r>
          </a:p>
        </p:txBody>
      </p:sp>
      <p:graphicFrame>
        <p:nvGraphicFramePr>
          <p:cNvPr id="46086" name="对象 46085"/>
          <p:cNvGraphicFramePr/>
          <p:nvPr/>
        </p:nvGraphicFramePr>
        <p:xfrm>
          <a:off x="1476375" y="4056063"/>
          <a:ext cx="4414838" cy="741362"/>
        </p:xfrm>
        <a:graphic>
          <a:graphicData uri="http://schemas.openxmlformats.org/presentationml/2006/ole">
            <mc:AlternateContent xmlns:mc="http://schemas.openxmlformats.org/markup-compatibility/2006">
              <mc:Choice xmlns:v="urn:schemas-microsoft-com:vml" Requires="v">
                <p:oleObj spid="_x0000_s14462" r:id="rId3" imgW="2411095" imgH="405765" progId="Equation.DSMT4">
                  <p:embed/>
                </p:oleObj>
              </mc:Choice>
              <mc:Fallback>
                <p:oleObj r:id="rId3" imgW="2411095" imgH="405765" progId="Equation.DSMT4">
                  <p:embed/>
                  <p:pic>
                    <p:nvPicPr>
                      <p:cNvPr id="0" name="图片 3115"/>
                      <p:cNvPicPr/>
                      <p:nvPr/>
                    </p:nvPicPr>
                    <p:blipFill>
                      <a:blip r:embed="rId4"/>
                      <a:stretch>
                        <a:fillRect/>
                      </a:stretch>
                    </p:blipFill>
                    <p:spPr>
                      <a:xfrm>
                        <a:off x="1476375" y="4056063"/>
                        <a:ext cx="4414838" cy="741362"/>
                      </a:xfrm>
                      <a:prstGeom prst="rect">
                        <a:avLst/>
                      </a:prstGeom>
                      <a:noFill/>
                      <a:ln w="38100">
                        <a:noFill/>
                        <a:miter/>
                      </a:ln>
                    </p:spPr>
                  </p:pic>
                </p:oleObj>
              </mc:Fallback>
            </mc:AlternateContent>
          </a:graphicData>
        </a:graphic>
      </p:graphicFrame>
      <p:sp>
        <p:nvSpPr>
          <p:cNvPr id="46087" name="矩形 46086"/>
          <p:cNvSpPr/>
          <p:nvPr/>
        </p:nvSpPr>
        <p:spPr>
          <a:xfrm>
            <a:off x="395288" y="4797425"/>
            <a:ext cx="8208962" cy="442913"/>
          </a:xfrm>
          <a:prstGeom prst="rect">
            <a:avLst/>
          </a:prstGeom>
          <a:noFill/>
          <a:ln w="9525">
            <a:noFill/>
          </a:ln>
        </p:spPr>
        <p:txBody>
          <a:bodyPr>
            <a:spAutoFit/>
          </a:bodyPr>
          <a:lstStyle/>
          <a:p>
            <a:r>
              <a:rPr lang="zh-CN" altLang="en-US" sz="2300" dirty="0">
                <a:solidFill>
                  <a:srgbClr val="0000FF"/>
                </a:solidFill>
                <a:latin typeface="Times New Roman" panose="02020603050405020304" pitchFamily="18" charset="0"/>
              </a:rPr>
              <a:t>即平均功率等于恒定分量的功率和各次谐波平均功率的 和</a:t>
            </a:r>
          </a:p>
        </p:txBody>
      </p:sp>
      <p:sp>
        <p:nvSpPr>
          <p:cNvPr id="46090" name="矩形 46089"/>
          <p:cNvSpPr/>
          <p:nvPr/>
        </p:nvSpPr>
        <p:spPr>
          <a:xfrm>
            <a:off x="323850" y="549275"/>
            <a:ext cx="8153400" cy="457200"/>
          </a:xfrm>
          <a:prstGeom prst="rect">
            <a:avLst/>
          </a:prstGeom>
          <a:noFill/>
          <a:ln w="9525">
            <a:noFill/>
          </a:ln>
        </p:spPr>
        <p:txBody>
          <a:bodyPr>
            <a:spAutoFit/>
          </a:bodyPr>
          <a:lstStyle/>
          <a:p>
            <a:r>
              <a:rPr lang="zh-CN" altLang="en-US" dirty="0">
                <a:latin typeface="Times New Roman" panose="02020603050405020304" pitchFamily="18" charset="0"/>
              </a:rPr>
              <a:t>则</a:t>
            </a:r>
            <a:r>
              <a:rPr lang="zh-CN" altLang="en-US" dirty="0">
                <a:solidFill>
                  <a:srgbClr val="A50021"/>
                </a:solidFill>
                <a:latin typeface="Times New Roman" panose="02020603050405020304" pitchFamily="18" charset="0"/>
              </a:rPr>
              <a:t>平均功率</a:t>
            </a:r>
            <a:r>
              <a:rPr lang="en-US" altLang="zh-CN" dirty="0">
                <a:latin typeface="Times New Roman" panose="02020603050405020304" pitchFamily="18" charset="0"/>
              </a:rPr>
              <a:t>P</a:t>
            </a:r>
            <a:r>
              <a:rPr lang="zh-CN" altLang="en-US" dirty="0">
                <a:latin typeface="Times New Roman" panose="02020603050405020304" pitchFamily="18" charset="0"/>
              </a:rPr>
              <a:t>为</a:t>
            </a:r>
            <a:r>
              <a:rPr lang="zh-CN" altLang="en-US" dirty="0">
                <a:latin typeface="Times New Roman" panose="02020603050405020304" pitchFamily="18" charset="0"/>
                <a:sym typeface="Wingdings" panose="05000000000000000000" pitchFamily="2" charset="2"/>
              </a:rPr>
              <a:t>： </a:t>
            </a:r>
            <a:r>
              <a:rPr lang="en-US" altLang="zh-CN" sz="2000">
                <a:latin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rPr>
              <a:t>平均功率的定义与前述平均值的定义有所不同</a:t>
            </a:r>
            <a:r>
              <a:rPr lang="en-US" altLang="zh-CN" sz="2000">
                <a:latin typeface="Times New Roman" panose="02020603050405020304" pitchFamily="18" charset="0"/>
                <a:sym typeface="Wingdings" panose="05000000000000000000" pitchFamily="2" charset="2"/>
              </a:rPr>
              <a:t>)</a:t>
            </a:r>
          </a:p>
        </p:txBody>
      </p:sp>
      <p:sp>
        <p:nvSpPr>
          <p:cNvPr id="46092" name="矩形 46091"/>
          <p:cNvSpPr/>
          <p:nvPr/>
        </p:nvSpPr>
        <p:spPr>
          <a:xfrm>
            <a:off x="0" y="3233738"/>
            <a:ext cx="9144000" cy="0"/>
          </a:xfrm>
          <a:prstGeom prst="rect">
            <a:avLst/>
          </a:prstGeom>
          <a:noFill/>
          <a:ln w="9525">
            <a:noFill/>
          </a:ln>
        </p:spPr>
        <p:txBody>
          <a:bodyPr/>
          <a:lstStyle/>
          <a:p>
            <a:endParaRPr lang="zh-CN" altLang="en-US"/>
          </a:p>
        </p:txBody>
      </p:sp>
      <p:graphicFrame>
        <p:nvGraphicFramePr>
          <p:cNvPr id="46091" name="对象 46090"/>
          <p:cNvGraphicFramePr/>
          <p:nvPr/>
        </p:nvGraphicFramePr>
        <p:xfrm>
          <a:off x="2700338" y="1268413"/>
          <a:ext cx="1590675" cy="709612"/>
        </p:xfrm>
        <a:graphic>
          <a:graphicData uri="http://schemas.openxmlformats.org/presentationml/2006/ole">
            <mc:AlternateContent xmlns:mc="http://schemas.openxmlformats.org/markup-compatibility/2006">
              <mc:Choice xmlns:v="urn:schemas-microsoft-com:vml" Requires="v">
                <p:oleObj spid="_x0000_s14463" r:id="rId5" imgW="875665" imgH="393700" progId="Equation.3">
                  <p:embed/>
                </p:oleObj>
              </mc:Choice>
              <mc:Fallback>
                <p:oleObj r:id="rId5" imgW="875665" imgH="393700" progId="Equation.3">
                  <p:embed/>
                  <p:pic>
                    <p:nvPicPr>
                      <p:cNvPr id="0" name="图片 3119"/>
                      <p:cNvPicPr/>
                      <p:nvPr/>
                    </p:nvPicPr>
                    <p:blipFill>
                      <a:blip r:embed="rId6"/>
                      <a:stretch>
                        <a:fillRect/>
                      </a:stretch>
                    </p:blipFill>
                    <p:spPr>
                      <a:xfrm>
                        <a:off x="2700338" y="1268413"/>
                        <a:ext cx="1590675" cy="70961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6094" name="矩形 46093"/>
          <p:cNvSpPr/>
          <p:nvPr/>
        </p:nvSpPr>
        <p:spPr>
          <a:xfrm>
            <a:off x="323850" y="2060575"/>
            <a:ext cx="8029575" cy="1187450"/>
          </a:xfrm>
          <a:prstGeom prst="rect">
            <a:avLst/>
          </a:prstGeom>
          <a:noFill/>
          <a:ln w="9525">
            <a:noFill/>
          </a:ln>
        </p:spPr>
        <p:txBody>
          <a:bodyPr anchor="ctr">
            <a:spAutoFit/>
          </a:bodyPr>
          <a:lstStyle/>
          <a:p>
            <a:r>
              <a:rPr lang="zh-CN" altLang="en-US" dirty="0">
                <a:latin typeface="Times New Roman" panose="02020603050405020304" pitchFamily="18" charset="0"/>
                <a:cs typeface="Times New Roman" panose="02020603050405020304" pitchFamily="18" charset="0"/>
              </a:rPr>
              <a:t>利用三角函数的正交性：同频率电压与电流谐波的乘积在一个周期内积分不为零，不同频率电压与电流谐波的乘积上述积分为零。化简可得：</a:t>
            </a:r>
            <a:r>
              <a:rPr lang="zh-CN" altLang="en-US" dirty="0">
                <a:latin typeface="Times New Roman" panose="02020603050405020304" pitchFamily="18" charset="0"/>
              </a:rPr>
              <a:t> </a:t>
            </a:r>
          </a:p>
        </p:txBody>
      </p:sp>
      <p:sp>
        <p:nvSpPr>
          <p:cNvPr id="46096" name="矩形 46095"/>
          <p:cNvSpPr/>
          <p:nvPr/>
        </p:nvSpPr>
        <p:spPr>
          <a:xfrm>
            <a:off x="0" y="3314700"/>
            <a:ext cx="9144000" cy="0"/>
          </a:xfrm>
          <a:prstGeom prst="rect">
            <a:avLst/>
          </a:prstGeom>
          <a:noFill/>
          <a:ln w="9525">
            <a:noFill/>
          </a:ln>
        </p:spPr>
        <p:txBody>
          <a:bodyPr/>
          <a:lstStyle/>
          <a:p>
            <a:endParaRPr lang="zh-CN" altLang="en-US"/>
          </a:p>
        </p:txBody>
      </p:sp>
      <p:graphicFrame>
        <p:nvGraphicFramePr>
          <p:cNvPr id="46095" name="对象 46094"/>
          <p:cNvGraphicFramePr/>
          <p:nvPr/>
        </p:nvGraphicFramePr>
        <p:xfrm>
          <a:off x="900113" y="3573463"/>
          <a:ext cx="7104062" cy="457200"/>
        </p:xfrm>
        <a:graphic>
          <a:graphicData uri="http://schemas.openxmlformats.org/presentationml/2006/ole">
            <mc:AlternateContent xmlns:mc="http://schemas.openxmlformats.org/markup-compatibility/2006">
              <mc:Choice xmlns:v="urn:schemas-microsoft-com:vml" Requires="v">
                <p:oleObj spid="_x0000_s14464" r:id="rId7" imgW="3556000" imgH="228600" progId="Equation.3">
                  <p:embed/>
                </p:oleObj>
              </mc:Choice>
              <mc:Fallback>
                <p:oleObj r:id="rId7" imgW="3556000" imgH="228600" progId="Equation.3">
                  <p:embed/>
                  <p:pic>
                    <p:nvPicPr>
                      <p:cNvPr id="0" name="图片 3120"/>
                      <p:cNvPicPr/>
                      <p:nvPr/>
                    </p:nvPicPr>
                    <p:blipFill>
                      <a:blip r:embed="rId8"/>
                      <a:stretch>
                        <a:fillRect/>
                      </a:stretch>
                    </p:blipFill>
                    <p:spPr>
                      <a:xfrm>
                        <a:off x="900113" y="3573463"/>
                        <a:ext cx="7104062" cy="45720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6098" name="矩形 46097"/>
          <p:cNvSpPr/>
          <p:nvPr/>
        </p:nvSpPr>
        <p:spPr>
          <a:xfrm>
            <a:off x="0" y="3328988"/>
            <a:ext cx="9144000" cy="0"/>
          </a:xfrm>
          <a:prstGeom prst="rect">
            <a:avLst/>
          </a:prstGeom>
          <a:noFill/>
          <a:ln w="9525">
            <a:noFill/>
          </a:ln>
        </p:spPr>
        <p:txBody>
          <a:bodyPr/>
          <a:lstStyle/>
          <a:p>
            <a:endParaRPr lang="zh-CN" altLang="en-US"/>
          </a:p>
        </p:txBody>
      </p:sp>
      <p:graphicFrame>
        <p:nvGraphicFramePr>
          <p:cNvPr id="46097" name="对象 46096"/>
          <p:cNvGraphicFramePr/>
          <p:nvPr/>
        </p:nvGraphicFramePr>
        <p:xfrm>
          <a:off x="5980113" y="4311650"/>
          <a:ext cx="1471612" cy="363538"/>
        </p:xfrm>
        <a:graphic>
          <a:graphicData uri="http://schemas.openxmlformats.org/presentationml/2006/ole">
            <mc:AlternateContent xmlns:mc="http://schemas.openxmlformats.org/markup-compatibility/2006">
              <mc:Choice xmlns:v="urn:schemas-microsoft-com:vml" Requires="v">
                <p:oleObj spid="_x0000_s14465" r:id="rId9" imgW="812165" imgH="203200" progId="Equation.3">
                  <p:embed/>
                </p:oleObj>
              </mc:Choice>
              <mc:Fallback>
                <p:oleObj r:id="rId9" imgW="812165" imgH="203200" progId="Equation.3">
                  <p:embed/>
                  <p:pic>
                    <p:nvPicPr>
                      <p:cNvPr id="0" name="图片 3121"/>
                      <p:cNvPicPr/>
                      <p:nvPr/>
                    </p:nvPicPr>
                    <p:blipFill>
                      <a:blip r:embed="rId10"/>
                      <a:stretch>
                        <a:fillRect/>
                      </a:stretch>
                    </p:blipFill>
                    <p:spPr>
                      <a:xfrm>
                        <a:off x="5980113" y="4311650"/>
                        <a:ext cx="1471612" cy="363538"/>
                      </a:xfrm>
                      <a:prstGeom prst="rect">
                        <a:avLst/>
                      </a:prstGeom>
                      <a:noFill/>
                      <a:ln w="38100">
                        <a:noFill/>
                        <a:miter/>
                      </a:ln>
                    </p:spPr>
                  </p:pic>
                </p:oleObj>
              </mc:Fallback>
            </mc:AlternateContent>
          </a:graphicData>
        </a:graphic>
      </p:graphicFrame>
      <p:sp>
        <p:nvSpPr>
          <p:cNvPr id="46100" name="矩形 46099"/>
          <p:cNvSpPr/>
          <p:nvPr/>
        </p:nvSpPr>
        <p:spPr>
          <a:xfrm>
            <a:off x="395288" y="5373688"/>
            <a:ext cx="8280400" cy="822325"/>
          </a:xfrm>
          <a:prstGeom prst="rect">
            <a:avLst/>
          </a:prstGeom>
          <a:noFill/>
          <a:ln w="9525">
            <a:noFill/>
          </a:ln>
        </p:spPr>
        <p:txBody>
          <a:bodyPr anchor="ctr">
            <a:spAutoFit/>
          </a:bodyPr>
          <a:lstStyle/>
          <a:p>
            <a:r>
              <a:rPr lang="zh-CN" altLang="en-US" dirty="0">
                <a:latin typeface="Times New Roman" panose="02020603050405020304" pitchFamily="18" charset="0"/>
                <a:cs typeface="Times New Roman" panose="02020603050405020304" pitchFamily="18" charset="0"/>
              </a:rPr>
              <a:t>若某电阻中流过的非正弦周期电流的有效值为</a:t>
            </a:r>
            <a:r>
              <a:rPr lang="en-US" altLang="zh-CN" i="1">
                <a:latin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该电阻吸收的平均功率</a:t>
            </a:r>
            <a:r>
              <a:rPr lang="zh-CN" altLang="en-US" dirty="0">
                <a:latin typeface="Times New Roman" panose="02020603050405020304" pitchFamily="18" charset="0"/>
              </a:rPr>
              <a:t> </a:t>
            </a:r>
          </a:p>
        </p:txBody>
      </p:sp>
      <p:sp>
        <p:nvSpPr>
          <p:cNvPr id="46102" name="矩形 46101"/>
          <p:cNvSpPr/>
          <p:nvPr/>
        </p:nvSpPr>
        <p:spPr>
          <a:xfrm>
            <a:off x="0" y="3214688"/>
            <a:ext cx="9144000" cy="0"/>
          </a:xfrm>
          <a:prstGeom prst="rect">
            <a:avLst/>
          </a:prstGeom>
          <a:noFill/>
          <a:ln w="9525">
            <a:noFill/>
          </a:ln>
        </p:spPr>
        <p:txBody>
          <a:bodyPr/>
          <a:lstStyle/>
          <a:p>
            <a:endParaRPr lang="zh-CN" altLang="en-US"/>
          </a:p>
        </p:txBody>
      </p:sp>
      <p:graphicFrame>
        <p:nvGraphicFramePr>
          <p:cNvPr id="46101" name="对象 46100"/>
          <p:cNvGraphicFramePr/>
          <p:nvPr/>
        </p:nvGraphicFramePr>
        <p:xfrm>
          <a:off x="2555875" y="5876925"/>
          <a:ext cx="4044950" cy="781050"/>
        </p:xfrm>
        <a:graphic>
          <a:graphicData uri="http://schemas.openxmlformats.org/presentationml/2006/ole">
            <mc:AlternateContent xmlns:mc="http://schemas.openxmlformats.org/markup-compatibility/2006">
              <mc:Choice xmlns:v="urn:schemas-microsoft-com:vml" Requires="v">
                <p:oleObj spid="_x0000_s14466" r:id="rId11" imgW="2222500" imgH="431800" progId="Equation.DSMT4">
                  <p:embed/>
                </p:oleObj>
              </mc:Choice>
              <mc:Fallback>
                <p:oleObj r:id="rId11" imgW="2222500" imgH="431800" progId="Equation.DSMT4">
                  <p:embed/>
                  <p:pic>
                    <p:nvPicPr>
                      <p:cNvPr id="0" name="图片 3116"/>
                      <p:cNvPicPr/>
                      <p:nvPr/>
                    </p:nvPicPr>
                    <p:blipFill>
                      <a:blip r:embed="rId12"/>
                      <a:stretch>
                        <a:fillRect/>
                      </a:stretch>
                    </p:blipFill>
                    <p:spPr>
                      <a:xfrm>
                        <a:off x="2555875" y="5876925"/>
                        <a:ext cx="4044950" cy="78105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6103" name="动作按钮: 后退或前一项 46102">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6104" name="动作按钮: 前进或下一项 46103">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91"/>
                                        </p:tgtEl>
                                        <p:attrNameLst>
                                          <p:attrName>style.visibility</p:attrName>
                                        </p:attrNameLst>
                                      </p:cBhvr>
                                      <p:to>
                                        <p:strVal val="visible"/>
                                      </p:to>
                                    </p:set>
                                    <p:anim calcmode="lin" valueType="num">
                                      <p:cBhvr additive="base">
                                        <p:cTn id="7" dur="500" fill="hold"/>
                                        <p:tgtEl>
                                          <p:spTgt spid="46091"/>
                                        </p:tgtEl>
                                        <p:attrNameLst>
                                          <p:attrName>ppt_x</p:attrName>
                                        </p:attrNameLst>
                                      </p:cBhvr>
                                      <p:tavLst>
                                        <p:tav tm="0">
                                          <p:val>
                                            <p:strVal val="0-#ppt_w/2"/>
                                          </p:val>
                                        </p:tav>
                                        <p:tav tm="100000">
                                          <p:val>
                                            <p:strVal val="#ppt_x"/>
                                          </p:val>
                                        </p:tav>
                                      </p:tavLst>
                                    </p:anim>
                                    <p:anim calcmode="lin" valueType="num">
                                      <p:cBhvr additive="base">
                                        <p:cTn id="8" dur="500" fill="hold"/>
                                        <p:tgtEl>
                                          <p:spTgt spid="46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094"/>
                                        </p:tgtEl>
                                        <p:attrNameLst>
                                          <p:attrName>style.visibility</p:attrName>
                                        </p:attrNameLst>
                                      </p:cBhvr>
                                      <p:to>
                                        <p:strVal val="visible"/>
                                      </p:to>
                                    </p:set>
                                    <p:animEffect transition="in" filter="blinds(horizontal)">
                                      <p:cBhvr>
                                        <p:cTn id="13" dur="500"/>
                                        <p:tgtEl>
                                          <p:spTgt spid="4609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095"/>
                                        </p:tgtEl>
                                        <p:attrNameLst>
                                          <p:attrName>style.visibility</p:attrName>
                                        </p:attrNameLst>
                                      </p:cBhvr>
                                      <p:to>
                                        <p:strVal val="visible"/>
                                      </p:to>
                                    </p:set>
                                    <p:animEffect transition="in" filter="blinds(horizontal)">
                                      <p:cBhvr>
                                        <p:cTn id="18" dur="500"/>
                                        <p:tgtEl>
                                          <p:spTgt spid="4609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46085"/>
                                        </p:tgtEl>
                                        <p:attrNameLst>
                                          <p:attrName>style.visibility</p:attrName>
                                        </p:attrNameLst>
                                      </p:cBhvr>
                                      <p:to>
                                        <p:strVal val="visible"/>
                                      </p:to>
                                    </p:set>
                                    <p:animEffect transition="in" filter="diamond(in)">
                                      <p:cBhvr>
                                        <p:cTn id="23" dur="1000"/>
                                        <p:tgtEl>
                                          <p:spTgt spid="46085"/>
                                        </p:tgtEl>
                                      </p:cBhvr>
                                    </p:animEffect>
                                  </p:childTnLst>
                                </p:cTn>
                              </p:par>
                              <p:par>
                                <p:cTn id="24" presetID="8" presetClass="entr" presetSubtype="16" fill="hold" nodeType="withEffect">
                                  <p:stCondLst>
                                    <p:cond delay="0"/>
                                  </p:stCondLst>
                                  <p:childTnLst>
                                    <p:set>
                                      <p:cBhvr>
                                        <p:cTn id="25" dur="1" fill="hold">
                                          <p:stCondLst>
                                            <p:cond delay="0"/>
                                          </p:stCondLst>
                                        </p:cTn>
                                        <p:tgtEl>
                                          <p:spTgt spid="46086"/>
                                        </p:tgtEl>
                                        <p:attrNameLst>
                                          <p:attrName>style.visibility</p:attrName>
                                        </p:attrNameLst>
                                      </p:cBhvr>
                                      <p:to>
                                        <p:strVal val="visible"/>
                                      </p:to>
                                    </p:set>
                                    <p:animEffect transition="in" filter="diamond(in)">
                                      <p:cBhvr>
                                        <p:cTn id="26" dur="2000"/>
                                        <p:tgtEl>
                                          <p:spTgt spid="46086"/>
                                        </p:tgtEl>
                                      </p:cBhvr>
                                    </p:animEffect>
                                  </p:childTnLst>
                                </p:cTn>
                              </p:par>
                              <p:par>
                                <p:cTn id="27" presetID="8" presetClass="entr" presetSubtype="16" fill="hold" nodeType="withEffect">
                                  <p:stCondLst>
                                    <p:cond delay="0"/>
                                  </p:stCondLst>
                                  <p:childTnLst>
                                    <p:set>
                                      <p:cBhvr>
                                        <p:cTn id="28" dur="1" fill="hold">
                                          <p:stCondLst>
                                            <p:cond delay="0"/>
                                          </p:stCondLst>
                                        </p:cTn>
                                        <p:tgtEl>
                                          <p:spTgt spid="46097"/>
                                        </p:tgtEl>
                                        <p:attrNameLst>
                                          <p:attrName>style.visibility</p:attrName>
                                        </p:attrNameLst>
                                      </p:cBhvr>
                                      <p:to>
                                        <p:strVal val="visible"/>
                                      </p:to>
                                    </p:set>
                                    <p:animEffect transition="in" filter="diamond(in)">
                                      <p:cBhvr>
                                        <p:cTn id="29" dur="2000"/>
                                        <p:tgtEl>
                                          <p:spTgt spid="4609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6087"/>
                                        </p:tgtEl>
                                        <p:attrNameLst>
                                          <p:attrName>style.visibility</p:attrName>
                                        </p:attrNameLst>
                                      </p:cBhvr>
                                      <p:to>
                                        <p:strVal val="visible"/>
                                      </p:to>
                                    </p:set>
                                    <p:animEffect transition="in" filter="blinds(horizontal)">
                                      <p:cBhvr>
                                        <p:cTn id="34" dur="500"/>
                                        <p:tgtEl>
                                          <p:spTgt spid="46087"/>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46100"/>
                                        </p:tgtEl>
                                        <p:attrNameLst>
                                          <p:attrName>style.visibility</p:attrName>
                                        </p:attrNameLst>
                                      </p:cBhvr>
                                      <p:to>
                                        <p:strVal val="visible"/>
                                      </p:to>
                                    </p:set>
                                    <p:animEffect transition="in" filter="diamond(in)">
                                      <p:cBhvr>
                                        <p:cTn id="39" dur="1000"/>
                                        <p:tgtEl>
                                          <p:spTgt spid="46100"/>
                                        </p:tgtEl>
                                      </p:cBhvr>
                                    </p:animEffect>
                                  </p:childTnLst>
                                </p:cTn>
                              </p:par>
                              <p:par>
                                <p:cTn id="40" presetID="8" presetClass="entr" presetSubtype="16" fill="hold" nodeType="withEffect">
                                  <p:stCondLst>
                                    <p:cond delay="0"/>
                                  </p:stCondLst>
                                  <p:childTnLst>
                                    <p:set>
                                      <p:cBhvr>
                                        <p:cTn id="41" dur="1" fill="hold">
                                          <p:stCondLst>
                                            <p:cond delay="0"/>
                                          </p:stCondLst>
                                        </p:cTn>
                                        <p:tgtEl>
                                          <p:spTgt spid="46101"/>
                                        </p:tgtEl>
                                        <p:attrNameLst>
                                          <p:attrName>style.visibility</p:attrName>
                                        </p:attrNameLst>
                                      </p:cBhvr>
                                      <p:to>
                                        <p:strVal val="visible"/>
                                      </p:to>
                                    </p:set>
                                    <p:animEffect transition="in" filter="diamond(in)">
                                      <p:cBhvr>
                                        <p:cTn id="42" dur="2000"/>
                                        <p:tgtEl>
                                          <p:spTgt spid="46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7" grpId="0"/>
      <p:bldP spid="46094" grpId="0"/>
      <p:bldP spid="46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矩形 47107"/>
          <p:cNvSpPr/>
          <p:nvPr/>
        </p:nvSpPr>
        <p:spPr>
          <a:xfrm>
            <a:off x="539750" y="404813"/>
            <a:ext cx="490538"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例</a:t>
            </a:r>
          </a:p>
        </p:txBody>
      </p:sp>
      <p:sp>
        <p:nvSpPr>
          <p:cNvPr id="47109" name="矩形 47108"/>
          <p:cNvSpPr/>
          <p:nvPr/>
        </p:nvSpPr>
        <p:spPr>
          <a:xfrm>
            <a:off x="684213" y="2852738"/>
            <a:ext cx="490537"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解</a:t>
            </a:r>
          </a:p>
        </p:txBody>
      </p:sp>
      <p:sp>
        <p:nvSpPr>
          <p:cNvPr id="47110" name="矩形 47109"/>
          <p:cNvSpPr/>
          <p:nvPr/>
        </p:nvSpPr>
        <p:spPr>
          <a:xfrm>
            <a:off x="1258888" y="476250"/>
            <a:ext cx="753745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已知某一端口网络的端口电压和电流均为非正弦周期量</a:t>
            </a:r>
          </a:p>
        </p:txBody>
      </p:sp>
      <p:sp>
        <p:nvSpPr>
          <p:cNvPr id="47114" name="矩形 47113"/>
          <p:cNvSpPr/>
          <p:nvPr/>
        </p:nvSpPr>
        <p:spPr>
          <a:xfrm>
            <a:off x="1331913" y="2781300"/>
            <a:ext cx="2965450" cy="457200"/>
          </a:xfrm>
          <a:prstGeom prst="rect">
            <a:avLst/>
          </a:prstGeom>
          <a:noFill/>
          <a:ln w="9525">
            <a:noFill/>
          </a:ln>
        </p:spPr>
        <p:txBody>
          <a:bodyPr wrap="none" anchor="ctr">
            <a:spAutoFit/>
          </a:bodyPr>
          <a:lstStyle/>
          <a:p>
            <a:pPr algn="ctr"/>
            <a:r>
              <a:rPr lang="en-US" altLang="zh-CN" i="1">
                <a:latin typeface="Times New Roman" panose="02020603050405020304" pitchFamily="18" charset="0"/>
              </a:rPr>
              <a:t>u</a:t>
            </a:r>
            <a:r>
              <a:rPr lang="zh-CN" altLang="en-US" dirty="0">
                <a:latin typeface="Times New Roman" panose="02020603050405020304" pitchFamily="18" charset="0"/>
              </a:rPr>
              <a:t>、</a:t>
            </a:r>
            <a:r>
              <a:rPr lang="en-US" altLang="zh-CN" i="1">
                <a:latin typeface="Times New Roman" panose="02020603050405020304" pitchFamily="18" charset="0"/>
              </a:rPr>
              <a:t>i</a:t>
            </a:r>
            <a:r>
              <a:rPr lang="zh-CN" altLang="en-US" dirty="0">
                <a:latin typeface="Times New Roman" panose="02020603050405020304" pitchFamily="18" charset="0"/>
              </a:rPr>
              <a:t>的有效值分别为 </a:t>
            </a:r>
          </a:p>
        </p:txBody>
      </p:sp>
      <p:grpSp>
        <p:nvGrpSpPr>
          <p:cNvPr id="47129" name="组合 47128"/>
          <p:cNvGrpSpPr/>
          <p:nvPr/>
        </p:nvGrpSpPr>
        <p:grpSpPr>
          <a:xfrm>
            <a:off x="1330325" y="1125538"/>
            <a:ext cx="5664200" cy="411162"/>
            <a:chOff x="838" y="709"/>
            <a:chExt cx="3568" cy="259"/>
          </a:xfrm>
        </p:grpSpPr>
        <p:graphicFrame>
          <p:nvGraphicFramePr>
            <p:cNvPr id="47111" name="对象 47110"/>
            <p:cNvGraphicFramePr/>
            <p:nvPr/>
          </p:nvGraphicFramePr>
          <p:xfrm>
            <a:off x="838" y="709"/>
            <a:ext cx="3357" cy="259"/>
          </p:xfrm>
          <a:graphic>
            <a:graphicData uri="http://schemas.openxmlformats.org/presentationml/2006/ole">
              <mc:AlternateContent xmlns:mc="http://schemas.openxmlformats.org/markup-compatibility/2006">
                <mc:Choice xmlns:v="urn:schemas-microsoft-com:vml" Requires="v">
                  <p:oleObj spid="_x0000_s15486" r:id="rId3" imgW="2959100" imgH="228600" progId="Equation.3">
                    <p:embed/>
                  </p:oleObj>
                </mc:Choice>
                <mc:Fallback>
                  <p:oleObj r:id="rId3" imgW="2959100" imgH="228600" progId="Equation.3">
                    <p:embed/>
                    <p:pic>
                      <p:nvPicPr>
                        <p:cNvPr id="0" name="图片 3117"/>
                        <p:cNvPicPr/>
                        <p:nvPr/>
                      </p:nvPicPr>
                      <p:blipFill>
                        <a:blip r:embed="rId4"/>
                        <a:stretch>
                          <a:fillRect/>
                        </a:stretch>
                      </p:blipFill>
                      <p:spPr>
                        <a:xfrm>
                          <a:off x="838" y="709"/>
                          <a:ext cx="3357" cy="259"/>
                        </a:xfrm>
                        <a:prstGeom prst="rect">
                          <a:avLst/>
                        </a:prstGeom>
                        <a:noFill/>
                        <a:ln w="38100">
                          <a:noFill/>
                          <a:miter/>
                        </a:ln>
                      </p:spPr>
                    </p:pic>
                  </p:oleObj>
                </mc:Fallback>
              </mc:AlternateContent>
            </a:graphicData>
          </a:graphic>
        </p:graphicFrame>
        <p:sp>
          <p:nvSpPr>
            <p:cNvPr id="47115" name="矩形 47114"/>
            <p:cNvSpPr/>
            <p:nvPr/>
          </p:nvSpPr>
          <p:spPr>
            <a:xfrm>
              <a:off x="4150" y="709"/>
              <a:ext cx="256" cy="231"/>
            </a:xfrm>
            <a:prstGeom prst="rect">
              <a:avLst/>
            </a:prstGeom>
            <a:noFill/>
            <a:ln w="9525">
              <a:noFill/>
            </a:ln>
          </p:spPr>
          <p:txBody>
            <a:bodyPr wrap="none" anchor="ctr">
              <a:spAutoFit/>
            </a:bodyPr>
            <a:lstStyle/>
            <a:p>
              <a:r>
                <a:rPr lang="en-US" altLang="zh-CN" sz="1800" b="0">
                  <a:latin typeface="Times New Roman" panose="02020603050405020304" pitchFamily="18" charset="0"/>
                </a:rPr>
                <a:t>A</a:t>
              </a:r>
              <a:r>
                <a:rPr lang="en-US" altLang="zh-CN" sz="1800">
                  <a:latin typeface="Times New Roman" panose="02020603050405020304" pitchFamily="18" charset="0"/>
                </a:rPr>
                <a:t> </a:t>
              </a:r>
            </a:p>
          </p:txBody>
        </p:sp>
      </p:grpSp>
      <p:grpSp>
        <p:nvGrpSpPr>
          <p:cNvPr id="47130" name="组合 47129"/>
          <p:cNvGrpSpPr/>
          <p:nvPr/>
        </p:nvGrpSpPr>
        <p:grpSpPr>
          <a:xfrm>
            <a:off x="1331913" y="1700213"/>
            <a:ext cx="5970587" cy="417512"/>
            <a:chOff x="839" y="1117"/>
            <a:chExt cx="3536" cy="240"/>
          </a:xfrm>
        </p:grpSpPr>
        <p:graphicFrame>
          <p:nvGraphicFramePr>
            <p:cNvPr id="47113" name="对象 47112"/>
            <p:cNvGraphicFramePr/>
            <p:nvPr/>
          </p:nvGraphicFramePr>
          <p:xfrm>
            <a:off x="839" y="1117"/>
            <a:ext cx="3402" cy="235"/>
          </p:xfrm>
          <a:graphic>
            <a:graphicData uri="http://schemas.openxmlformats.org/presentationml/2006/ole">
              <mc:AlternateContent xmlns:mc="http://schemas.openxmlformats.org/markup-compatibility/2006">
                <mc:Choice xmlns:v="urn:schemas-microsoft-com:vml" Requires="v">
                  <p:oleObj spid="_x0000_s15487" r:id="rId5" imgW="3263900" imgH="228600" progId="Equation.3">
                    <p:embed/>
                  </p:oleObj>
                </mc:Choice>
                <mc:Fallback>
                  <p:oleObj r:id="rId5" imgW="3263900" imgH="228600" progId="Equation.3">
                    <p:embed/>
                    <p:pic>
                      <p:nvPicPr>
                        <p:cNvPr id="0" name="图片 3118"/>
                        <p:cNvPicPr/>
                        <p:nvPr/>
                      </p:nvPicPr>
                      <p:blipFill>
                        <a:blip r:embed="rId6"/>
                        <a:stretch>
                          <a:fillRect/>
                        </a:stretch>
                      </p:blipFill>
                      <p:spPr>
                        <a:xfrm>
                          <a:off x="839" y="1117"/>
                          <a:ext cx="3402" cy="235"/>
                        </a:xfrm>
                        <a:prstGeom prst="rect">
                          <a:avLst/>
                        </a:prstGeom>
                        <a:noFill/>
                        <a:ln w="38100">
                          <a:noFill/>
                          <a:miter/>
                        </a:ln>
                      </p:spPr>
                    </p:pic>
                  </p:oleObj>
                </mc:Fallback>
              </mc:AlternateContent>
            </a:graphicData>
          </a:graphic>
        </p:graphicFrame>
        <p:sp>
          <p:nvSpPr>
            <p:cNvPr id="47116" name="矩形 47115"/>
            <p:cNvSpPr/>
            <p:nvPr/>
          </p:nvSpPr>
          <p:spPr>
            <a:xfrm>
              <a:off x="4150" y="1164"/>
              <a:ext cx="225" cy="193"/>
            </a:xfrm>
            <a:prstGeom prst="rect">
              <a:avLst/>
            </a:prstGeom>
            <a:noFill/>
            <a:ln w="9525">
              <a:noFill/>
            </a:ln>
          </p:spPr>
          <p:txBody>
            <a:bodyPr wrap="none" anchor="ctr">
              <a:spAutoFit/>
            </a:bodyPr>
            <a:lstStyle/>
            <a:p>
              <a:r>
                <a:rPr lang="en-US" altLang="zh-CN" sz="1600" b="0">
                  <a:latin typeface="Times New Roman" panose="02020603050405020304" pitchFamily="18" charset="0"/>
                </a:rPr>
                <a:t>V</a:t>
              </a:r>
              <a:r>
                <a:rPr lang="en-US" altLang="zh-CN" sz="1600">
                  <a:latin typeface="Times New Roman" panose="02020603050405020304" pitchFamily="18" charset="0"/>
                </a:rPr>
                <a:t> </a:t>
              </a:r>
            </a:p>
          </p:txBody>
        </p:sp>
      </p:grpSp>
      <p:sp>
        <p:nvSpPr>
          <p:cNvPr id="47117" name="矩形 47116"/>
          <p:cNvSpPr/>
          <p:nvPr/>
        </p:nvSpPr>
        <p:spPr>
          <a:xfrm>
            <a:off x="684213" y="2347268"/>
            <a:ext cx="7996100" cy="461665"/>
          </a:xfrm>
          <a:prstGeom prst="rect">
            <a:avLst/>
          </a:prstGeom>
          <a:noFill/>
          <a:ln w="9525">
            <a:noFill/>
          </a:ln>
        </p:spPr>
        <p:txBody>
          <a:bodyPr wrap="none" anchor="ctr">
            <a:spAutoFit/>
          </a:bodyPr>
          <a:lstStyle/>
          <a:p>
            <a:r>
              <a:rPr lang="zh-CN" altLang="en-US" dirty="0">
                <a:latin typeface="Times New Roman" panose="02020603050405020304" pitchFamily="18" charset="0"/>
              </a:rPr>
              <a:t>求此二端网络端口电压、电流的有效值和吸收的平均功率 </a:t>
            </a:r>
          </a:p>
        </p:txBody>
      </p:sp>
      <p:sp>
        <p:nvSpPr>
          <p:cNvPr id="47122" name="矩形 47121"/>
          <p:cNvSpPr/>
          <p:nvPr/>
        </p:nvSpPr>
        <p:spPr>
          <a:xfrm>
            <a:off x="611188" y="4650731"/>
            <a:ext cx="3974165" cy="461665"/>
          </a:xfrm>
          <a:prstGeom prst="rect">
            <a:avLst/>
          </a:prstGeom>
          <a:noFill/>
          <a:ln w="9525">
            <a:noFill/>
          </a:ln>
        </p:spPr>
        <p:txBody>
          <a:bodyPr wrap="none" anchor="ctr">
            <a:spAutoFit/>
          </a:bodyPr>
          <a:lstStyle/>
          <a:p>
            <a:r>
              <a:rPr lang="zh-CN" altLang="en-US" dirty="0">
                <a:latin typeface="Times New Roman" panose="02020603050405020304" pitchFamily="18" charset="0"/>
              </a:rPr>
              <a:t>二端网络吸收的平均功率为 </a:t>
            </a:r>
          </a:p>
        </p:txBody>
      </p:sp>
      <p:graphicFrame>
        <p:nvGraphicFramePr>
          <p:cNvPr id="47123" name="对象 47122"/>
          <p:cNvGraphicFramePr/>
          <p:nvPr/>
        </p:nvGraphicFramePr>
        <p:xfrm>
          <a:off x="1042988" y="5157788"/>
          <a:ext cx="7561262" cy="1365250"/>
        </p:xfrm>
        <a:graphic>
          <a:graphicData uri="http://schemas.openxmlformats.org/presentationml/2006/ole">
            <mc:AlternateContent xmlns:mc="http://schemas.openxmlformats.org/markup-compatibility/2006">
              <mc:Choice xmlns:v="urn:schemas-microsoft-com:vml" Requires="v">
                <p:oleObj spid="_x0000_s15488" r:id="rId7" imgW="4483100" imgH="812800" progId="Equation.3">
                  <p:embed/>
                </p:oleObj>
              </mc:Choice>
              <mc:Fallback>
                <p:oleObj r:id="rId7" imgW="4483100" imgH="812800" progId="Equation.3">
                  <p:embed/>
                  <p:pic>
                    <p:nvPicPr>
                      <p:cNvPr id="0" name="图片 3123"/>
                      <p:cNvPicPr/>
                      <p:nvPr/>
                    </p:nvPicPr>
                    <p:blipFill>
                      <a:blip r:embed="rId8"/>
                      <a:stretch>
                        <a:fillRect/>
                      </a:stretch>
                    </p:blipFill>
                    <p:spPr>
                      <a:xfrm>
                        <a:off x="1042988" y="5157788"/>
                        <a:ext cx="7561262" cy="1365250"/>
                      </a:xfrm>
                      <a:prstGeom prst="rect">
                        <a:avLst/>
                      </a:prstGeom>
                      <a:noFill/>
                      <a:ln w="38100">
                        <a:noFill/>
                        <a:miter/>
                      </a:ln>
                    </p:spPr>
                  </p:pic>
                </p:oleObj>
              </mc:Fallback>
            </mc:AlternateContent>
          </a:graphicData>
        </a:graphic>
      </p:graphicFrame>
      <p:grpSp>
        <p:nvGrpSpPr>
          <p:cNvPr id="47132" name="组合 47131"/>
          <p:cNvGrpSpPr/>
          <p:nvPr/>
        </p:nvGrpSpPr>
        <p:grpSpPr>
          <a:xfrm>
            <a:off x="1116013" y="3933825"/>
            <a:ext cx="5543550" cy="693738"/>
            <a:chOff x="703" y="2478"/>
            <a:chExt cx="3492" cy="437"/>
          </a:xfrm>
        </p:grpSpPr>
        <p:graphicFrame>
          <p:nvGraphicFramePr>
            <p:cNvPr id="47120" name="对象 47119"/>
            <p:cNvGraphicFramePr/>
            <p:nvPr/>
          </p:nvGraphicFramePr>
          <p:xfrm>
            <a:off x="703" y="2478"/>
            <a:ext cx="3312" cy="437"/>
          </p:xfrm>
          <a:graphic>
            <a:graphicData uri="http://schemas.openxmlformats.org/presentationml/2006/ole">
              <mc:AlternateContent xmlns:mc="http://schemas.openxmlformats.org/markup-compatibility/2006">
                <mc:Choice xmlns:v="urn:schemas-microsoft-com:vml" Requires="v">
                  <p:oleObj spid="_x0000_s15489" r:id="rId9" imgW="3390900" imgH="444500" progId="Equation.DSMT4">
                    <p:embed/>
                  </p:oleObj>
                </mc:Choice>
                <mc:Fallback>
                  <p:oleObj r:id="rId9" imgW="3390900" imgH="444500" progId="Equation.DSMT4">
                    <p:embed/>
                    <p:pic>
                      <p:nvPicPr>
                        <p:cNvPr id="0" name="图片 3125"/>
                        <p:cNvPicPr/>
                        <p:nvPr/>
                      </p:nvPicPr>
                      <p:blipFill>
                        <a:blip r:embed="rId10"/>
                        <a:stretch>
                          <a:fillRect/>
                        </a:stretch>
                      </p:blipFill>
                      <p:spPr>
                        <a:xfrm>
                          <a:off x="703" y="2478"/>
                          <a:ext cx="3312" cy="437"/>
                        </a:xfrm>
                        <a:prstGeom prst="rect">
                          <a:avLst/>
                        </a:prstGeom>
                        <a:noFill/>
                        <a:ln w="38100">
                          <a:noFill/>
                          <a:miter/>
                        </a:ln>
                      </p:spPr>
                    </p:pic>
                  </p:oleObj>
                </mc:Fallback>
              </mc:AlternateContent>
            </a:graphicData>
          </a:graphic>
        </p:graphicFrame>
        <p:sp>
          <p:nvSpPr>
            <p:cNvPr id="47125" name="矩形 47124"/>
            <p:cNvSpPr/>
            <p:nvPr/>
          </p:nvSpPr>
          <p:spPr>
            <a:xfrm>
              <a:off x="3939" y="2609"/>
              <a:ext cx="256" cy="231"/>
            </a:xfrm>
            <a:prstGeom prst="rect">
              <a:avLst/>
            </a:prstGeom>
            <a:noFill/>
            <a:ln w="9525">
              <a:noFill/>
            </a:ln>
          </p:spPr>
          <p:txBody>
            <a:bodyPr wrap="none" anchor="ctr">
              <a:spAutoFit/>
            </a:bodyPr>
            <a:lstStyle/>
            <a:p>
              <a:r>
                <a:rPr lang="en-US" altLang="zh-CN" sz="1800" b="0">
                  <a:latin typeface="Times New Roman" panose="02020603050405020304" pitchFamily="18" charset="0"/>
                </a:rPr>
                <a:t>A</a:t>
              </a:r>
              <a:r>
                <a:rPr lang="en-US" altLang="zh-CN" sz="1800">
                  <a:latin typeface="Times New Roman" panose="02020603050405020304" pitchFamily="18" charset="0"/>
                </a:rPr>
                <a:t> </a:t>
              </a:r>
            </a:p>
          </p:txBody>
        </p:sp>
      </p:grpSp>
      <p:grpSp>
        <p:nvGrpSpPr>
          <p:cNvPr id="47131" name="组合 47130"/>
          <p:cNvGrpSpPr/>
          <p:nvPr/>
        </p:nvGrpSpPr>
        <p:grpSpPr>
          <a:xfrm>
            <a:off x="1116013" y="3284538"/>
            <a:ext cx="5997575" cy="655637"/>
            <a:chOff x="703" y="2069"/>
            <a:chExt cx="3778" cy="413"/>
          </a:xfrm>
        </p:grpSpPr>
        <p:graphicFrame>
          <p:nvGraphicFramePr>
            <p:cNvPr id="47118" name="对象 47117"/>
            <p:cNvGraphicFramePr/>
            <p:nvPr/>
          </p:nvGraphicFramePr>
          <p:xfrm>
            <a:off x="703" y="2069"/>
            <a:ext cx="3583" cy="413"/>
          </p:xfrm>
          <a:graphic>
            <a:graphicData uri="http://schemas.openxmlformats.org/presentationml/2006/ole">
              <mc:AlternateContent xmlns:mc="http://schemas.openxmlformats.org/markup-compatibility/2006">
                <mc:Choice xmlns:v="urn:schemas-microsoft-com:vml" Requires="v">
                  <p:oleObj spid="_x0000_s15490" r:id="rId11" imgW="3886200" imgH="444500" progId="Equation.DSMT4">
                    <p:embed/>
                  </p:oleObj>
                </mc:Choice>
                <mc:Fallback>
                  <p:oleObj r:id="rId11" imgW="3886200" imgH="444500" progId="Equation.DSMT4">
                    <p:embed/>
                    <p:pic>
                      <p:nvPicPr>
                        <p:cNvPr id="0" name="图片 3126"/>
                        <p:cNvPicPr/>
                        <p:nvPr/>
                      </p:nvPicPr>
                      <p:blipFill>
                        <a:blip r:embed="rId12"/>
                        <a:stretch>
                          <a:fillRect/>
                        </a:stretch>
                      </p:blipFill>
                      <p:spPr>
                        <a:xfrm>
                          <a:off x="703" y="2069"/>
                          <a:ext cx="3583" cy="413"/>
                        </a:xfrm>
                        <a:prstGeom prst="rect">
                          <a:avLst/>
                        </a:prstGeom>
                        <a:noFill/>
                        <a:ln w="38100">
                          <a:noFill/>
                          <a:miter/>
                        </a:ln>
                      </p:spPr>
                    </p:pic>
                  </p:oleObj>
                </mc:Fallback>
              </mc:AlternateContent>
            </a:graphicData>
          </a:graphic>
        </p:graphicFrame>
        <p:sp>
          <p:nvSpPr>
            <p:cNvPr id="47126" name="矩形 47125"/>
            <p:cNvSpPr/>
            <p:nvPr/>
          </p:nvSpPr>
          <p:spPr>
            <a:xfrm>
              <a:off x="4241" y="2160"/>
              <a:ext cx="240" cy="212"/>
            </a:xfrm>
            <a:prstGeom prst="rect">
              <a:avLst/>
            </a:prstGeom>
            <a:noFill/>
            <a:ln w="9525">
              <a:noFill/>
            </a:ln>
          </p:spPr>
          <p:txBody>
            <a:bodyPr wrap="none" anchor="ctr">
              <a:spAutoFit/>
            </a:bodyPr>
            <a:lstStyle/>
            <a:p>
              <a:r>
                <a:rPr lang="en-US" altLang="zh-CN" sz="1600" b="0">
                  <a:latin typeface="Times New Roman" panose="02020603050405020304" pitchFamily="18" charset="0"/>
                </a:rPr>
                <a:t>V</a:t>
              </a:r>
              <a:r>
                <a:rPr lang="en-US" altLang="zh-CN" sz="1600">
                  <a:latin typeface="Times New Roman" panose="02020603050405020304" pitchFamily="18" charset="0"/>
                </a:rPr>
                <a:t> </a:t>
              </a:r>
            </a:p>
          </p:txBody>
        </p:sp>
      </p:grpSp>
      <p:sp>
        <p:nvSpPr>
          <p:cNvPr id="47127" name="动作按钮: 后退或前一项 47126">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7128" name="动作按钮: 前进或下一项 47127">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linds(horizontal)">
                                      <p:cBhvr>
                                        <p:cTn id="7" dur="500"/>
                                        <p:tgtEl>
                                          <p:spTgt spid="47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7129"/>
                                        </p:tgtEl>
                                        <p:attrNameLst>
                                          <p:attrName>style.visibility</p:attrName>
                                        </p:attrNameLst>
                                      </p:cBhvr>
                                      <p:to>
                                        <p:strVal val="visible"/>
                                      </p:to>
                                    </p:set>
                                    <p:animEffect transition="in" filter="wipe(up)">
                                      <p:cBhvr>
                                        <p:cTn id="12" dur="500"/>
                                        <p:tgtEl>
                                          <p:spTgt spid="47129"/>
                                        </p:tgtEl>
                                      </p:cBhvr>
                                    </p:animEffect>
                                  </p:childTnLst>
                                </p:cTn>
                              </p:par>
                              <p:par>
                                <p:cTn id="13" presetID="22" presetClass="entr" presetSubtype="1" fill="hold" nodeType="withEffect">
                                  <p:stCondLst>
                                    <p:cond delay="0"/>
                                  </p:stCondLst>
                                  <p:childTnLst>
                                    <p:set>
                                      <p:cBhvr>
                                        <p:cTn id="14" dur="1" fill="hold">
                                          <p:stCondLst>
                                            <p:cond delay="0"/>
                                          </p:stCondLst>
                                        </p:cTn>
                                        <p:tgtEl>
                                          <p:spTgt spid="47130"/>
                                        </p:tgtEl>
                                        <p:attrNameLst>
                                          <p:attrName>style.visibility</p:attrName>
                                        </p:attrNameLst>
                                      </p:cBhvr>
                                      <p:to>
                                        <p:strVal val="visible"/>
                                      </p:to>
                                    </p:set>
                                    <p:animEffect transition="in" filter="wipe(up)">
                                      <p:cBhvr>
                                        <p:cTn id="15" dur="500"/>
                                        <p:tgtEl>
                                          <p:spTgt spid="47130"/>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7117"/>
                                        </p:tgtEl>
                                        <p:attrNameLst>
                                          <p:attrName>style.visibility</p:attrName>
                                        </p:attrNameLst>
                                      </p:cBhvr>
                                      <p:to>
                                        <p:strVal val="visible"/>
                                      </p:to>
                                    </p:set>
                                    <p:animEffect transition="in" filter="checkerboard(across)">
                                      <p:cBhvr>
                                        <p:cTn id="20" dur="500"/>
                                        <p:tgtEl>
                                          <p:spTgt spid="471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9"/>
                                        </p:tgtEl>
                                        <p:attrNameLst>
                                          <p:attrName>style.visibility</p:attrName>
                                        </p:attrNameLst>
                                      </p:cBhvr>
                                      <p:to>
                                        <p:strVal val="visible"/>
                                      </p:to>
                                    </p:set>
                                    <p:anim calcmode="lin" valueType="num">
                                      <p:cBhvr additive="base">
                                        <p:cTn id="25" dur="500" fill="hold"/>
                                        <p:tgtEl>
                                          <p:spTgt spid="47109"/>
                                        </p:tgtEl>
                                        <p:attrNameLst>
                                          <p:attrName>ppt_x</p:attrName>
                                        </p:attrNameLst>
                                      </p:cBhvr>
                                      <p:tavLst>
                                        <p:tav tm="0">
                                          <p:val>
                                            <p:strVal val="0-#ppt_w/2"/>
                                          </p:val>
                                        </p:tav>
                                        <p:tav tm="100000">
                                          <p:val>
                                            <p:strVal val="#ppt_x"/>
                                          </p:val>
                                        </p:tav>
                                      </p:tavLst>
                                    </p:anim>
                                    <p:anim calcmode="lin" valueType="num">
                                      <p:cBhvr additive="base">
                                        <p:cTn id="26" dur="500" fill="hold"/>
                                        <p:tgtEl>
                                          <p:spTgt spid="4710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7114"/>
                                        </p:tgtEl>
                                        <p:attrNameLst>
                                          <p:attrName>style.visibility</p:attrName>
                                        </p:attrNameLst>
                                      </p:cBhvr>
                                      <p:to>
                                        <p:strVal val="visible"/>
                                      </p:to>
                                    </p:set>
                                    <p:animEffect transition="in" filter="blinds(horizontal)">
                                      <p:cBhvr>
                                        <p:cTn id="31" dur="500"/>
                                        <p:tgtEl>
                                          <p:spTgt spid="471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131"/>
                                        </p:tgtEl>
                                        <p:attrNameLst>
                                          <p:attrName>style.visibility</p:attrName>
                                        </p:attrNameLst>
                                      </p:cBhvr>
                                      <p:to>
                                        <p:strVal val="visible"/>
                                      </p:to>
                                    </p:set>
                                    <p:animEffect transition="in" filter="wipe(left)">
                                      <p:cBhvr>
                                        <p:cTn id="36" dur="500"/>
                                        <p:tgtEl>
                                          <p:spTgt spid="471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7132"/>
                                        </p:tgtEl>
                                        <p:attrNameLst>
                                          <p:attrName>style.visibility</p:attrName>
                                        </p:attrNameLst>
                                      </p:cBhvr>
                                      <p:to>
                                        <p:strVal val="visible"/>
                                      </p:to>
                                    </p:set>
                                    <p:animEffect transition="in" filter="wipe(left)">
                                      <p:cBhvr>
                                        <p:cTn id="41" dur="500"/>
                                        <p:tgtEl>
                                          <p:spTgt spid="471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122"/>
                                        </p:tgtEl>
                                        <p:attrNameLst>
                                          <p:attrName>style.visibility</p:attrName>
                                        </p:attrNameLst>
                                      </p:cBhvr>
                                      <p:to>
                                        <p:strVal val="visible"/>
                                      </p:to>
                                    </p:set>
                                    <p:animEffect transition="in" filter="blinds(horizontal)">
                                      <p:cBhvr>
                                        <p:cTn id="46" dur="500"/>
                                        <p:tgtEl>
                                          <p:spTgt spid="47122"/>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47123"/>
                                        </p:tgtEl>
                                        <p:attrNameLst>
                                          <p:attrName>style.visibility</p:attrName>
                                        </p:attrNameLst>
                                      </p:cBhvr>
                                      <p:to>
                                        <p:strVal val="visible"/>
                                      </p:to>
                                    </p:set>
                                    <p:animEffect transition="in" filter="box(in)">
                                      <p:cBhvr>
                                        <p:cTn id="51" dur="500"/>
                                        <p:tgtEl>
                                          <p:spTgt spid="4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47110" grpId="0"/>
      <p:bldP spid="47114" grpId="0"/>
      <p:bldP spid="47117" grpId="0"/>
      <p:bldP spid="471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标题 25603"/>
          <p:cNvSpPr>
            <a:spLocks noGrp="1"/>
          </p:cNvSpPr>
          <p:nvPr>
            <p:ph type="title"/>
          </p:nvPr>
        </p:nvSpPr>
        <p:spPr>
          <a:xfrm>
            <a:off x="870131" y="404813"/>
            <a:ext cx="7359287" cy="884237"/>
          </a:xfrm>
          <a:solidFill>
            <a:srgbClr val="CC99FF">
              <a:alpha val="100000"/>
            </a:srgbClr>
          </a:solidFill>
          <a:ln/>
        </p:spPr>
        <p:txBody>
          <a:bodyPr anchor="ctr"/>
          <a:lstStyle/>
          <a:p>
            <a:r>
              <a:rPr lang="en-US" altLang="zh-CN" sz="3200" b="1" dirty="0"/>
              <a:t>8. 3 </a:t>
            </a:r>
            <a:r>
              <a:rPr lang="zh-CN" altLang="en-US" sz="3200" b="1" dirty="0"/>
              <a:t>非正弦周期电路的分析（稳态响应）</a:t>
            </a:r>
            <a:br>
              <a:rPr lang="en-US" altLang="zh-CN" sz="3200" b="1" dirty="0"/>
            </a:br>
            <a:r>
              <a:rPr lang="en-US" altLang="zh-CN" sz="2800" b="1" i="1" dirty="0" err="1">
                <a:solidFill>
                  <a:srgbClr val="FFFF00"/>
                </a:solidFill>
              </a:rPr>
              <a:t>i</a:t>
            </a:r>
            <a:r>
              <a:rPr lang="zh-CN" altLang="en-US" sz="2800" b="1" dirty="0">
                <a:solidFill>
                  <a:srgbClr val="FFFF00"/>
                </a:solidFill>
              </a:rPr>
              <a:t>和</a:t>
            </a:r>
            <a:r>
              <a:rPr lang="en-US" altLang="zh-CN" sz="2800" b="1" i="1" dirty="0">
                <a:solidFill>
                  <a:srgbClr val="FFFF00"/>
                </a:solidFill>
              </a:rPr>
              <a:t>u</a:t>
            </a:r>
            <a:r>
              <a:rPr lang="zh-CN" altLang="en-US" sz="2800" b="1" dirty="0">
                <a:solidFill>
                  <a:srgbClr val="FFFF00"/>
                </a:solidFill>
              </a:rPr>
              <a:t>瞬时值分析 </a:t>
            </a:r>
          </a:p>
        </p:txBody>
      </p:sp>
      <p:sp>
        <p:nvSpPr>
          <p:cNvPr id="25610" name="矩形 25609"/>
          <p:cNvSpPr/>
          <p:nvPr/>
        </p:nvSpPr>
        <p:spPr>
          <a:xfrm>
            <a:off x="840979" y="2132856"/>
            <a:ext cx="7835477" cy="954107"/>
          </a:xfrm>
          <a:prstGeom prst="rect">
            <a:avLst/>
          </a:prstGeom>
          <a:noFill/>
          <a:ln w="9525">
            <a:noFill/>
          </a:ln>
        </p:spPr>
        <p:txBody>
          <a:bodyPr wrap="square">
            <a:spAutoFit/>
          </a:bodyPr>
          <a:lstStyle/>
          <a:p>
            <a:r>
              <a:rPr lang="zh-CN" altLang="en-US" sz="2800" dirty="0">
                <a:latin typeface="Times New Roman" panose="02020603050405020304" pitchFamily="18" charset="0"/>
              </a:rPr>
              <a:t>如前述，分析非正弦周期电流电路的方法：</a:t>
            </a:r>
            <a:endParaRPr lang="en-US" altLang="zh-CN" sz="2800" dirty="0">
              <a:latin typeface="Times New Roman" panose="02020603050405020304" pitchFamily="18" charset="0"/>
            </a:endParaRPr>
          </a:p>
          <a:p>
            <a:r>
              <a:rPr lang="zh-CN" altLang="en-US" sz="2800" dirty="0">
                <a:solidFill>
                  <a:srgbClr val="A50021"/>
                </a:solidFill>
                <a:latin typeface="Times New Roman" panose="02020603050405020304" pitchFamily="18" charset="0"/>
              </a:rPr>
              <a:t>谐波分析法</a:t>
            </a:r>
            <a:r>
              <a:rPr lang="zh-CN" altLang="en-US" sz="2800" dirty="0">
                <a:latin typeface="Times New Roman" panose="02020603050405020304" pitchFamily="18" charset="0"/>
              </a:rPr>
              <a:t>，或叠加法</a:t>
            </a:r>
          </a:p>
        </p:txBody>
      </p:sp>
      <p:sp>
        <p:nvSpPr>
          <p:cNvPr id="25614" name="动作按钮: 后退或前一项 25613">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5615" name="动作按钮: 前进或下一项 25614">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10"/>
                                        </p:tgtEl>
                                        <p:attrNameLst>
                                          <p:attrName>style.visibility</p:attrName>
                                        </p:attrNameLst>
                                      </p:cBhvr>
                                      <p:to>
                                        <p:strVal val="visible"/>
                                      </p:to>
                                    </p:set>
                                    <p:anim calcmode="lin" valueType="num">
                                      <p:cBhvr additive="base">
                                        <p:cTn id="7" dur="500" fill="hold"/>
                                        <p:tgtEl>
                                          <p:spTgt spid="25610"/>
                                        </p:tgtEl>
                                        <p:attrNameLst>
                                          <p:attrName>ppt_x</p:attrName>
                                        </p:attrNameLst>
                                      </p:cBhvr>
                                      <p:tavLst>
                                        <p:tav tm="0">
                                          <p:val>
                                            <p:strVal val="0-#ppt_w/2"/>
                                          </p:val>
                                        </p:tav>
                                        <p:tav tm="100000">
                                          <p:val>
                                            <p:strVal val="#ppt_x"/>
                                          </p:val>
                                        </p:tav>
                                      </p:tavLst>
                                    </p:anim>
                                    <p:anim calcmode="lin" valueType="num">
                                      <p:cBhvr additive="base">
                                        <p:cTn id="8"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矩形 49155"/>
          <p:cNvSpPr/>
          <p:nvPr/>
        </p:nvSpPr>
        <p:spPr>
          <a:xfrm>
            <a:off x="539750" y="425450"/>
            <a:ext cx="719138"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例</a:t>
            </a:r>
            <a:r>
              <a:rPr lang="en-US" altLang="zh-CN">
                <a:solidFill>
                  <a:srgbClr val="0000FF"/>
                </a:solidFill>
                <a:latin typeface="Times New Roman" panose="02020603050405020304" pitchFamily="18" charset="0"/>
              </a:rPr>
              <a:t>1.</a:t>
            </a:r>
          </a:p>
        </p:txBody>
      </p:sp>
      <p:sp>
        <p:nvSpPr>
          <p:cNvPr id="49157" name="矩形 49156"/>
          <p:cNvSpPr/>
          <p:nvPr/>
        </p:nvSpPr>
        <p:spPr>
          <a:xfrm>
            <a:off x="1619250" y="549275"/>
            <a:ext cx="2001838" cy="457200"/>
          </a:xfrm>
          <a:prstGeom prst="rect">
            <a:avLst/>
          </a:prstGeom>
          <a:noFill/>
          <a:ln w="9525">
            <a:noFill/>
          </a:ln>
        </p:spPr>
        <p:txBody>
          <a:bodyPr wrap="none" anchor="ctr">
            <a:spAutoFit/>
          </a:bodyPr>
          <a:lstStyle/>
          <a:p>
            <a:r>
              <a:rPr lang="en-US" altLang="zh-CN" i="1">
                <a:latin typeface="Times New Roman" panose="02020603050405020304" pitchFamily="18" charset="0"/>
              </a:rPr>
              <a:t>RLC</a:t>
            </a:r>
            <a:r>
              <a:rPr lang="zh-CN" altLang="en-US" dirty="0">
                <a:latin typeface="Times New Roman" panose="02020603050405020304" pitchFamily="18" charset="0"/>
              </a:rPr>
              <a:t>串联电路</a:t>
            </a:r>
            <a:endParaRPr lang="zh-CN" altLang="en-US" dirty="0">
              <a:solidFill>
                <a:srgbClr val="000000"/>
              </a:solidFill>
              <a:latin typeface="Times New Roman" panose="02020603050405020304" pitchFamily="18" charset="0"/>
            </a:endParaRPr>
          </a:p>
        </p:txBody>
      </p:sp>
      <p:grpSp>
        <p:nvGrpSpPr>
          <p:cNvPr id="49161" name="组合 49160"/>
          <p:cNvGrpSpPr>
            <a:grpSpLocks noChangeAspect="1"/>
          </p:cNvGrpSpPr>
          <p:nvPr/>
        </p:nvGrpSpPr>
        <p:grpSpPr>
          <a:xfrm>
            <a:off x="6227763" y="404813"/>
            <a:ext cx="2159000" cy="1393825"/>
            <a:chOff x="3560" y="482"/>
            <a:chExt cx="1360" cy="878"/>
          </a:xfrm>
        </p:grpSpPr>
        <p:sp>
          <p:nvSpPr>
            <p:cNvPr id="49160" name="矩形 49159"/>
            <p:cNvSpPr>
              <a:spLocks noChangeAspect="1" noTextEdit="1"/>
            </p:cNvSpPr>
            <p:nvPr/>
          </p:nvSpPr>
          <p:spPr>
            <a:xfrm>
              <a:off x="3560" y="482"/>
              <a:ext cx="1360" cy="878"/>
            </a:xfrm>
            <a:prstGeom prst="rect">
              <a:avLst/>
            </a:prstGeom>
            <a:noFill/>
            <a:ln w="9525">
              <a:noFill/>
            </a:ln>
          </p:spPr>
          <p:txBody>
            <a:bodyPr/>
            <a:lstStyle/>
            <a:p>
              <a:endParaRPr lang="zh-CN" altLang="en-US"/>
            </a:p>
          </p:txBody>
        </p:sp>
        <p:sp>
          <p:nvSpPr>
            <p:cNvPr id="49162" name="任意多边形 49161"/>
            <p:cNvSpPr/>
            <p:nvPr/>
          </p:nvSpPr>
          <p:spPr>
            <a:xfrm>
              <a:off x="4385" y="656"/>
              <a:ext cx="239" cy="32"/>
            </a:xfrm>
            <a:custGeom>
              <a:avLst/>
              <a:gdLst/>
              <a:ahLst/>
              <a:cxnLst/>
              <a:rect l="0" t="0" r="0" b="0"/>
              <a:pathLst>
                <a:path w="239" h="32">
                  <a:moveTo>
                    <a:pt x="238" y="32"/>
                  </a:moveTo>
                  <a:cubicBezTo>
                    <a:pt x="239" y="15"/>
                    <a:pt x="226" y="1"/>
                    <a:pt x="210" y="0"/>
                  </a:cubicBezTo>
                  <a:cubicBezTo>
                    <a:pt x="193" y="0"/>
                    <a:pt x="179" y="13"/>
                    <a:pt x="179" y="29"/>
                  </a:cubicBezTo>
                  <a:cubicBezTo>
                    <a:pt x="179" y="31"/>
                    <a:pt x="179" y="31"/>
                    <a:pt x="179" y="32"/>
                  </a:cubicBezTo>
                  <a:cubicBezTo>
                    <a:pt x="179" y="15"/>
                    <a:pt x="167" y="1"/>
                    <a:pt x="150" y="0"/>
                  </a:cubicBezTo>
                  <a:cubicBezTo>
                    <a:pt x="134" y="0"/>
                    <a:pt x="120" y="13"/>
                    <a:pt x="119" y="29"/>
                  </a:cubicBezTo>
                  <a:cubicBezTo>
                    <a:pt x="119" y="31"/>
                    <a:pt x="119" y="31"/>
                    <a:pt x="119" y="32"/>
                  </a:cubicBezTo>
                  <a:cubicBezTo>
                    <a:pt x="120" y="15"/>
                    <a:pt x="107" y="1"/>
                    <a:pt x="90" y="0"/>
                  </a:cubicBezTo>
                  <a:cubicBezTo>
                    <a:pt x="74" y="0"/>
                    <a:pt x="61" y="13"/>
                    <a:pt x="60" y="29"/>
                  </a:cubicBezTo>
                  <a:cubicBezTo>
                    <a:pt x="60" y="31"/>
                    <a:pt x="60" y="31"/>
                    <a:pt x="60" y="32"/>
                  </a:cubicBezTo>
                  <a:cubicBezTo>
                    <a:pt x="61" y="15"/>
                    <a:pt x="47" y="1"/>
                    <a:pt x="31" y="0"/>
                  </a:cubicBezTo>
                  <a:cubicBezTo>
                    <a:pt x="15" y="0"/>
                    <a:pt x="1" y="13"/>
                    <a:pt x="0" y="29"/>
                  </a:cubicBezTo>
                  <a:cubicBezTo>
                    <a:pt x="0" y="31"/>
                    <a:pt x="0" y="31"/>
                    <a:pt x="0" y="32"/>
                  </a:cubicBezTo>
                </a:path>
              </a:pathLst>
            </a:custGeom>
            <a:noFill/>
            <a:ln w="20638" cap="rnd" cmpd="sng">
              <a:solidFill>
                <a:srgbClr val="000000"/>
              </a:solidFill>
              <a:prstDash val="solid"/>
              <a:round/>
              <a:headEnd type="none" w="med" len="med"/>
              <a:tailEnd type="none" w="med" len="med"/>
            </a:ln>
          </p:spPr>
          <p:txBody>
            <a:bodyPr/>
            <a:lstStyle/>
            <a:p>
              <a:endParaRPr lang="zh-CN" altLang="en-US"/>
            </a:p>
          </p:txBody>
        </p:sp>
        <p:sp>
          <p:nvSpPr>
            <p:cNvPr id="49163" name="直接连接符 49162"/>
            <p:cNvSpPr/>
            <p:nvPr/>
          </p:nvSpPr>
          <p:spPr>
            <a:xfrm flipH="1">
              <a:off x="4329" y="688"/>
              <a:ext cx="56" cy="1"/>
            </a:xfrm>
            <a:prstGeom prst="line">
              <a:avLst/>
            </a:prstGeom>
            <a:ln w="12700" cap="rnd" cmpd="sng">
              <a:solidFill>
                <a:srgbClr val="000000"/>
              </a:solidFill>
              <a:prstDash val="solid"/>
              <a:headEnd type="none" w="med" len="med"/>
              <a:tailEnd type="none" w="med" len="med"/>
            </a:ln>
          </p:spPr>
        </p:sp>
        <p:sp>
          <p:nvSpPr>
            <p:cNvPr id="49164" name="直接连接符 49163"/>
            <p:cNvSpPr/>
            <p:nvPr/>
          </p:nvSpPr>
          <p:spPr>
            <a:xfrm>
              <a:off x="4623" y="688"/>
              <a:ext cx="68" cy="1"/>
            </a:xfrm>
            <a:prstGeom prst="line">
              <a:avLst/>
            </a:prstGeom>
            <a:ln w="12700" cap="rnd" cmpd="sng">
              <a:solidFill>
                <a:srgbClr val="000000"/>
              </a:solidFill>
              <a:prstDash val="solid"/>
              <a:headEnd type="none" w="med" len="med"/>
              <a:tailEnd type="none" w="med" len="med"/>
            </a:ln>
          </p:spPr>
        </p:sp>
        <p:sp>
          <p:nvSpPr>
            <p:cNvPr id="49165" name="直接连接符 49164"/>
            <p:cNvSpPr/>
            <p:nvPr/>
          </p:nvSpPr>
          <p:spPr>
            <a:xfrm>
              <a:off x="4733" y="946"/>
              <a:ext cx="168" cy="1"/>
            </a:xfrm>
            <a:prstGeom prst="line">
              <a:avLst/>
            </a:prstGeom>
            <a:ln w="20638" cap="rnd" cmpd="sng">
              <a:solidFill>
                <a:srgbClr val="000000"/>
              </a:solidFill>
              <a:prstDash val="solid"/>
              <a:headEnd type="none" w="med" len="med"/>
              <a:tailEnd type="none" w="med" len="med"/>
            </a:ln>
          </p:spPr>
        </p:sp>
        <p:sp>
          <p:nvSpPr>
            <p:cNvPr id="49166" name="直接连接符 49165"/>
            <p:cNvSpPr/>
            <p:nvPr/>
          </p:nvSpPr>
          <p:spPr>
            <a:xfrm>
              <a:off x="4733" y="1004"/>
              <a:ext cx="168" cy="1"/>
            </a:xfrm>
            <a:prstGeom prst="line">
              <a:avLst/>
            </a:prstGeom>
            <a:ln w="20638" cap="rnd" cmpd="sng">
              <a:solidFill>
                <a:srgbClr val="000000"/>
              </a:solidFill>
              <a:prstDash val="solid"/>
              <a:headEnd type="none" w="med" len="med"/>
              <a:tailEnd type="none" w="med" len="med"/>
            </a:ln>
          </p:spPr>
        </p:sp>
        <p:sp>
          <p:nvSpPr>
            <p:cNvPr id="49167" name="直接连接符 49166"/>
            <p:cNvSpPr/>
            <p:nvPr/>
          </p:nvSpPr>
          <p:spPr>
            <a:xfrm>
              <a:off x="4817" y="1014"/>
              <a:ext cx="1" cy="84"/>
            </a:xfrm>
            <a:prstGeom prst="line">
              <a:avLst/>
            </a:prstGeom>
            <a:ln w="12700" cap="rnd" cmpd="sng">
              <a:solidFill>
                <a:srgbClr val="000000"/>
              </a:solidFill>
              <a:prstDash val="solid"/>
              <a:headEnd type="none" w="med" len="med"/>
              <a:tailEnd type="none" w="med" len="med"/>
            </a:ln>
          </p:spPr>
        </p:sp>
        <p:sp>
          <p:nvSpPr>
            <p:cNvPr id="49168" name="直接连接符 49167"/>
            <p:cNvSpPr/>
            <p:nvPr/>
          </p:nvSpPr>
          <p:spPr>
            <a:xfrm>
              <a:off x="4817" y="854"/>
              <a:ext cx="1" cy="88"/>
            </a:xfrm>
            <a:prstGeom prst="line">
              <a:avLst/>
            </a:prstGeom>
            <a:ln w="12700" cap="rnd" cmpd="sng">
              <a:solidFill>
                <a:srgbClr val="000000"/>
              </a:solidFill>
              <a:prstDash val="solid"/>
              <a:headEnd type="none" w="med" len="med"/>
              <a:tailEnd type="none" w="med" len="med"/>
            </a:ln>
          </p:spPr>
        </p:sp>
        <p:sp>
          <p:nvSpPr>
            <p:cNvPr id="49169" name="矩形 49168"/>
            <p:cNvSpPr/>
            <p:nvPr/>
          </p:nvSpPr>
          <p:spPr>
            <a:xfrm>
              <a:off x="3940" y="654"/>
              <a:ext cx="168" cy="66"/>
            </a:xfrm>
            <a:prstGeom prst="rect">
              <a:avLst/>
            </a:prstGeom>
            <a:solidFill>
              <a:srgbClr val="FFFFFF"/>
            </a:solidFill>
            <a:ln w="9525">
              <a:noFill/>
            </a:ln>
          </p:spPr>
          <p:txBody>
            <a:bodyPr/>
            <a:lstStyle/>
            <a:p>
              <a:endParaRPr lang="zh-CN" altLang="en-US"/>
            </a:p>
          </p:txBody>
        </p:sp>
        <p:sp>
          <p:nvSpPr>
            <p:cNvPr id="49170" name="矩形 49169"/>
            <p:cNvSpPr/>
            <p:nvPr/>
          </p:nvSpPr>
          <p:spPr>
            <a:xfrm>
              <a:off x="3940" y="654"/>
              <a:ext cx="168" cy="66"/>
            </a:xfrm>
            <a:prstGeom prst="rect">
              <a:avLst/>
            </a:prstGeom>
            <a:solidFill>
              <a:srgbClr val="00FF00"/>
            </a:solidFill>
            <a:ln w="20701" cap="rnd" cmpd="sng">
              <a:solidFill>
                <a:srgbClr val="000000"/>
              </a:solidFill>
              <a:prstDash val="solid"/>
              <a:round/>
              <a:headEnd type="none" w="med" len="med"/>
              <a:tailEnd type="none" w="med" len="med"/>
            </a:ln>
          </p:spPr>
          <p:txBody>
            <a:bodyPr/>
            <a:lstStyle/>
            <a:p>
              <a:endParaRPr lang="zh-CN" altLang="en-US"/>
            </a:p>
          </p:txBody>
        </p:sp>
        <p:sp>
          <p:nvSpPr>
            <p:cNvPr id="49171" name="直接连接符 49170"/>
            <p:cNvSpPr/>
            <p:nvPr/>
          </p:nvSpPr>
          <p:spPr>
            <a:xfrm>
              <a:off x="4108" y="687"/>
              <a:ext cx="277" cy="1"/>
            </a:xfrm>
            <a:prstGeom prst="line">
              <a:avLst/>
            </a:prstGeom>
            <a:ln w="12700" cap="rnd" cmpd="sng">
              <a:solidFill>
                <a:srgbClr val="000000"/>
              </a:solidFill>
              <a:prstDash val="solid"/>
              <a:headEnd type="none" w="med" len="med"/>
              <a:tailEnd type="none" w="med" len="med"/>
            </a:ln>
          </p:spPr>
        </p:sp>
        <p:sp>
          <p:nvSpPr>
            <p:cNvPr id="49172" name="直接连接符 49171"/>
            <p:cNvSpPr/>
            <p:nvPr/>
          </p:nvSpPr>
          <p:spPr>
            <a:xfrm>
              <a:off x="4817" y="688"/>
              <a:ext cx="1" cy="176"/>
            </a:xfrm>
            <a:prstGeom prst="line">
              <a:avLst/>
            </a:prstGeom>
            <a:ln w="12700" cap="rnd" cmpd="sng">
              <a:solidFill>
                <a:srgbClr val="000000"/>
              </a:solidFill>
              <a:prstDash val="solid"/>
              <a:headEnd type="none" w="med" len="med"/>
              <a:tailEnd type="none" w="med" len="med"/>
            </a:ln>
          </p:spPr>
        </p:sp>
        <p:sp>
          <p:nvSpPr>
            <p:cNvPr id="49173" name="直接连接符 49172"/>
            <p:cNvSpPr/>
            <p:nvPr/>
          </p:nvSpPr>
          <p:spPr>
            <a:xfrm>
              <a:off x="4817" y="1085"/>
              <a:ext cx="1" cy="243"/>
            </a:xfrm>
            <a:prstGeom prst="line">
              <a:avLst/>
            </a:prstGeom>
            <a:ln w="12700" cap="rnd" cmpd="sng">
              <a:solidFill>
                <a:srgbClr val="000000"/>
              </a:solidFill>
              <a:prstDash val="solid"/>
              <a:headEnd type="none" w="med" len="med"/>
              <a:tailEnd type="none" w="med" len="med"/>
            </a:ln>
          </p:spPr>
        </p:sp>
        <p:sp>
          <p:nvSpPr>
            <p:cNvPr id="49174" name="直接连接符 49173"/>
            <p:cNvSpPr/>
            <p:nvPr/>
          </p:nvSpPr>
          <p:spPr>
            <a:xfrm flipH="1">
              <a:off x="3636" y="1328"/>
              <a:ext cx="1181" cy="1"/>
            </a:xfrm>
            <a:prstGeom prst="line">
              <a:avLst/>
            </a:prstGeom>
            <a:ln w="12700" cap="rnd" cmpd="sng">
              <a:solidFill>
                <a:srgbClr val="000000"/>
              </a:solidFill>
              <a:prstDash val="solid"/>
              <a:headEnd type="none" w="med" len="med"/>
              <a:tailEnd type="none" w="med" len="med"/>
            </a:ln>
          </p:spPr>
        </p:sp>
        <p:sp>
          <p:nvSpPr>
            <p:cNvPr id="49175" name="直接连接符 49174"/>
            <p:cNvSpPr/>
            <p:nvPr/>
          </p:nvSpPr>
          <p:spPr>
            <a:xfrm flipH="1">
              <a:off x="3636" y="687"/>
              <a:ext cx="304" cy="1"/>
            </a:xfrm>
            <a:prstGeom prst="line">
              <a:avLst/>
            </a:prstGeom>
            <a:ln w="12700" cap="rnd" cmpd="sng">
              <a:solidFill>
                <a:srgbClr val="000000"/>
              </a:solidFill>
              <a:prstDash val="solid"/>
              <a:headEnd type="none" w="med" len="med"/>
              <a:tailEnd type="none" w="med" len="med"/>
            </a:ln>
          </p:spPr>
        </p:sp>
        <p:sp>
          <p:nvSpPr>
            <p:cNvPr id="49176" name="直接连接符 49175"/>
            <p:cNvSpPr/>
            <p:nvPr/>
          </p:nvSpPr>
          <p:spPr>
            <a:xfrm>
              <a:off x="3636" y="688"/>
              <a:ext cx="137" cy="1"/>
            </a:xfrm>
            <a:prstGeom prst="line">
              <a:avLst/>
            </a:prstGeom>
            <a:ln w="3175" cap="rnd" cmpd="sng">
              <a:solidFill>
                <a:srgbClr val="000000"/>
              </a:solidFill>
              <a:prstDash val="solid"/>
              <a:headEnd type="none" w="med" len="med"/>
              <a:tailEnd type="none" w="med" len="med"/>
            </a:ln>
          </p:spPr>
        </p:sp>
        <p:sp>
          <p:nvSpPr>
            <p:cNvPr id="49177" name="任意多边形 49176"/>
            <p:cNvSpPr/>
            <p:nvPr/>
          </p:nvSpPr>
          <p:spPr>
            <a:xfrm>
              <a:off x="3769" y="669"/>
              <a:ext cx="56" cy="38"/>
            </a:xfrm>
            <a:custGeom>
              <a:avLst/>
              <a:gdLst/>
              <a:ahLst/>
              <a:cxnLst/>
              <a:rect l="0" t="0" r="0" b="0"/>
              <a:pathLst>
                <a:path w="56" h="38">
                  <a:moveTo>
                    <a:pt x="0" y="0"/>
                  </a:moveTo>
                  <a:lnTo>
                    <a:pt x="56" y="19"/>
                  </a:lnTo>
                  <a:lnTo>
                    <a:pt x="0" y="38"/>
                  </a:lnTo>
                  <a:lnTo>
                    <a:pt x="0" y="0"/>
                  </a:lnTo>
                  <a:close/>
                </a:path>
              </a:pathLst>
            </a:custGeom>
            <a:solidFill>
              <a:srgbClr val="000000"/>
            </a:solidFill>
            <a:ln w="9525">
              <a:noFill/>
            </a:ln>
          </p:spPr>
          <p:txBody>
            <a:bodyPr/>
            <a:lstStyle/>
            <a:p>
              <a:endParaRPr lang="zh-CN" altLang="en-US"/>
            </a:p>
          </p:txBody>
        </p:sp>
        <p:sp>
          <p:nvSpPr>
            <p:cNvPr id="49178" name="任意多边形 49177"/>
            <p:cNvSpPr/>
            <p:nvPr/>
          </p:nvSpPr>
          <p:spPr>
            <a:xfrm>
              <a:off x="3604" y="672"/>
              <a:ext cx="32" cy="32"/>
            </a:xfrm>
            <a:custGeom>
              <a:avLst/>
              <a:gdLst/>
              <a:ahLst/>
              <a:cxnLst/>
              <a:rect l="0" t="0" r="0" b="0"/>
              <a:pathLst>
                <a:path w="53" h="53">
                  <a:moveTo>
                    <a:pt x="0" y="26"/>
                  </a:moveTo>
                  <a:cubicBezTo>
                    <a:pt x="0" y="12"/>
                    <a:pt x="12" y="0"/>
                    <a:pt x="27" y="0"/>
                  </a:cubicBezTo>
                  <a:cubicBezTo>
                    <a:pt x="41" y="0"/>
                    <a:pt x="53" y="12"/>
                    <a:pt x="53" y="26"/>
                  </a:cubicBezTo>
                  <a:cubicBezTo>
                    <a:pt x="53" y="26"/>
                    <a:pt x="53" y="26"/>
                    <a:pt x="53" y="26"/>
                  </a:cubicBezTo>
                  <a:cubicBezTo>
                    <a:pt x="53" y="41"/>
                    <a:pt x="41" y="53"/>
                    <a:pt x="27" y="53"/>
                  </a:cubicBezTo>
                  <a:cubicBezTo>
                    <a:pt x="12" y="53"/>
                    <a:pt x="0" y="41"/>
                    <a:pt x="0" y="26"/>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9179" name="任意多边形 49178"/>
            <p:cNvSpPr/>
            <p:nvPr/>
          </p:nvSpPr>
          <p:spPr>
            <a:xfrm>
              <a:off x="3604" y="672"/>
              <a:ext cx="32" cy="32"/>
            </a:xfrm>
            <a:custGeom>
              <a:avLst/>
              <a:gdLst/>
              <a:ahLst/>
              <a:cxnLst/>
              <a:rect l="0" t="0" r="0" b="0"/>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9180" name="任意多边形 49179"/>
            <p:cNvSpPr/>
            <p:nvPr/>
          </p:nvSpPr>
          <p:spPr>
            <a:xfrm>
              <a:off x="3604" y="1311"/>
              <a:ext cx="32" cy="33"/>
            </a:xfrm>
            <a:custGeom>
              <a:avLst/>
              <a:gdLst/>
              <a:ahLst/>
              <a:cxnLst/>
              <a:rect l="0" t="0" r="0" b="0"/>
              <a:pathLst>
                <a:path w="53" h="54">
                  <a:moveTo>
                    <a:pt x="0" y="27"/>
                  </a:moveTo>
                  <a:cubicBezTo>
                    <a:pt x="0" y="12"/>
                    <a:pt x="12" y="0"/>
                    <a:pt x="27" y="0"/>
                  </a:cubicBezTo>
                  <a:cubicBezTo>
                    <a:pt x="41" y="0"/>
                    <a:pt x="53" y="12"/>
                    <a:pt x="53" y="27"/>
                  </a:cubicBezTo>
                  <a:cubicBezTo>
                    <a:pt x="53" y="27"/>
                    <a:pt x="53" y="27"/>
                    <a:pt x="53" y="27"/>
                  </a:cubicBezTo>
                  <a:cubicBezTo>
                    <a:pt x="53" y="42"/>
                    <a:pt x="41" y="54"/>
                    <a:pt x="27" y="54"/>
                  </a:cubicBezTo>
                  <a:cubicBezTo>
                    <a:pt x="12" y="54"/>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49181" name="任意多边形 49180"/>
            <p:cNvSpPr/>
            <p:nvPr/>
          </p:nvSpPr>
          <p:spPr>
            <a:xfrm>
              <a:off x="3604" y="1311"/>
              <a:ext cx="32" cy="33"/>
            </a:xfrm>
            <a:custGeom>
              <a:avLst/>
              <a:gdLst/>
              <a:ahLst/>
              <a:cxnLst/>
              <a:rect l="0" t="0" r="0" b="0"/>
              <a:pathLst>
                <a:path w="32" h="33">
                  <a:moveTo>
                    <a:pt x="0" y="17"/>
                  </a:moveTo>
                  <a:cubicBezTo>
                    <a:pt x="0" y="8"/>
                    <a:pt x="7" y="0"/>
                    <a:pt x="16" y="0"/>
                  </a:cubicBezTo>
                  <a:cubicBezTo>
                    <a:pt x="25" y="0"/>
                    <a:pt x="32" y="8"/>
                    <a:pt x="32" y="17"/>
                  </a:cubicBezTo>
                  <a:cubicBezTo>
                    <a:pt x="32" y="17"/>
                    <a:pt x="32" y="17"/>
                    <a:pt x="32" y="17"/>
                  </a:cubicBezTo>
                  <a:cubicBezTo>
                    <a:pt x="32" y="26"/>
                    <a:pt x="25" y="33"/>
                    <a:pt x="16" y="33"/>
                  </a:cubicBezTo>
                  <a:cubicBezTo>
                    <a:pt x="7" y="33"/>
                    <a:pt x="0" y="26"/>
                    <a:pt x="0" y="17"/>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9182" name="矩形 49181"/>
            <p:cNvSpPr/>
            <p:nvPr/>
          </p:nvSpPr>
          <p:spPr>
            <a:xfrm>
              <a:off x="3760" y="530"/>
              <a:ext cx="38"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49183" name="矩形 49182"/>
            <p:cNvSpPr/>
            <p:nvPr/>
          </p:nvSpPr>
          <p:spPr>
            <a:xfrm>
              <a:off x="3570" y="951"/>
              <a:ext cx="76"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49184" name="任意多边形 49183"/>
            <p:cNvSpPr>
              <a:spLocks noEditPoints="1"/>
            </p:cNvSpPr>
            <p:nvPr/>
          </p:nvSpPr>
          <p:spPr>
            <a:xfrm>
              <a:off x="3588" y="736"/>
              <a:ext cx="64" cy="64"/>
            </a:xfrm>
            <a:custGeom>
              <a:avLst/>
              <a:gdLst/>
              <a:ahLst/>
              <a:cxnLst/>
              <a:rect l="0" t="0" r="0" b="0"/>
              <a:pathLst>
                <a:path w="64" h="64">
                  <a:moveTo>
                    <a:pt x="0" y="32"/>
                  </a:moveTo>
                  <a:lnTo>
                    <a:pt x="64" y="32"/>
                  </a:lnTo>
                  <a:moveTo>
                    <a:pt x="32" y="0"/>
                  </a:moveTo>
                  <a:lnTo>
                    <a:pt x="32" y="64"/>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49185" name="直接连接符 49184"/>
            <p:cNvSpPr/>
            <p:nvPr/>
          </p:nvSpPr>
          <p:spPr>
            <a:xfrm>
              <a:off x="3589" y="1279"/>
              <a:ext cx="62" cy="1"/>
            </a:xfrm>
            <a:prstGeom prst="line">
              <a:avLst/>
            </a:prstGeom>
            <a:ln w="12700" cap="rnd" cmpd="sng">
              <a:solidFill>
                <a:srgbClr val="000000"/>
              </a:solidFill>
              <a:prstDash val="solid"/>
              <a:headEnd type="none" w="med" len="med"/>
              <a:tailEnd type="none" w="med" len="med"/>
            </a:ln>
          </p:spPr>
        </p:sp>
        <p:sp>
          <p:nvSpPr>
            <p:cNvPr id="49186" name="直接连接符 49185"/>
            <p:cNvSpPr/>
            <p:nvPr/>
          </p:nvSpPr>
          <p:spPr>
            <a:xfrm flipH="1">
              <a:off x="4691" y="688"/>
              <a:ext cx="126" cy="1"/>
            </a:xfrm>
            <a:prstGeom prst="line">
              <a:avLst/>
            </a:prstGeom>
            <a:ln w="12700" cap="rnd" cmpd="sng">
              <a:solidFill>
                <a:srgbClr val="000000"/>
              </a:solidFill>
              <a:prstDash val="solid"/>
              <a:headEnd type="none" w="med" len="med"/>
              <a:tailEnd type="none" w="med" len="med"/>
            </a:ln>
          </p:spPr>
        </p:sp>
        <p:sp>
          <p:nvSpPr>
            <p:cNvPr id="49187" name="矩形 49186"/>
            <p:cNvSpPr/>
            <p:nvPr/>
          </p:nvSpPr>
          <p:spPr>
            <a:xfrm>
              <a:off x="3980" y="520"/>
              <a:ext cx="91"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49188" name="矩形 49187"/>
            <p:cNvSpPr/>
            <p:nvPr/>
          </p:nvSpPr>
          <p:spPr>
            <a:xfrm>
              <a:off x="4485" y="501"/>
              <a:ext cx="83"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L</a:t>
              </a:r>
              <a:endParaRPr lang="en-US" altLang="zh-CN" sz="3200">
                <a:latin typeface="Times New Roman" panose="02020603050405020304" pitchFamily="18" charset="0"/>
              </a:endParaRPr>
            </a:p>
          </p:txBody>
        </p:sp>
        <p:sp>
          <p:nvSpPr>
            <p:cNvPr id="49189" name="矩形 49188"/>
            <p:cNvSpPr/>
            <p:nvPr/>
          </p:nvSpPr>
          <p:spPr>
            <a:xfrm>
              <a:off x="4609" y="941"/>
              <a:ext cx="91" cy="163"/>
            </a:xfrm>
            <a:prstGeom prst="rect">
              <a:avLst/>
            </a:prstGeom>
            <a:noFill/>
            <a:ln w="9525">
              <a:noFill/>
            </a:ln>
          </p:spPr>
          <p:txBody>
            <a:bodyPr wrap="none" lIns="0" tIns="0" rIns="0" bIns="0">
              <a:spAutoFit/>
            </a:bodyPr>
            <a:lstStyle/>
            <a:p>
              <a:r>
                <a:rPr lang="en-US" altLang="zh-CN" sz="17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grpSp>
      <p:sp>
        <p:nvSpPr>
          <p:cNvPr id="49191" name="矩形 49190"/>
          <p:cNvSpPr/>
          <p:nvPr/>
        </p:nvSpPr>
        <p:spPr>
          <a:xfrm>
            <a:off x="395288" y="1082675"/>
            <a:ext cx="4284662" cy="396875"/>
          </a:xfrm>
          <a:prstGeom prst="rect">
            <a:avLst/>
          </a:prstGeom>
          <a:noFill/>
          <a:ln w="9525">
            <a:noFill/>
          </a:ln>
        </p:spPr>
        <p:txBody>
          <a:bodyPr wrap="none" anchor="ctr">
            <a:spAutoFit/>
          </a:bodyPr>
          <a:lstStyle/>
          <a:p>
            <a:r>
              <a:rPr lang="en-US" altLang="zh-CN" sz="2000" i="1">
                <a:latin typeface="Times New Roman" panose="02020603050405020304" pitchFamily="18" charset="0"/>
              </a:rPr>
              <a:t>R</a:t>
            </a:r>
            <a:r>
              <a:rPr lang="en-US" altLang="zh-CN" sz="2000" i="1">
                <a:latin typeface="Symbol" panose="05050102010706020507" pitchFamily="18" charset="2"/>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zh-CN" altLang="en-US" sz="2000" dirty="0">
                <a:latin typeface="Symbol" panose="05050102010706020507" pitchFamily="18" charset="2"/>
                <a:cs typeface="Times New Roman" panose="02020603050405020304" pitchFamily="18" charset="0"/>
              </a:rPr>
              <a:t> </a:t>
            </a:r>
            <a:r>
              <a:rPr lang="en-US" altLang="zh-CN" sz="2000">
                <a:latin typeface="Times New Roman" panose="02020603050405020304" pitchFamily="18" charset="0"/>
              </a:rPr>
              <a:t>11</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rPr>
              <a:t>，</a:t>
            </a:r>
            <a:r>
              <a:rPr lang="en-US" altLang="zh-CN" sz="2000" i="1">
                <a:latin typeface="Times New Roman" panose="02020603050405020304" pitchFamily="18" charset="0"/>
                <a:sym typeface="Symbol" panose="05050102010706020507" pitchFamily="18" charset="2"/>
              </a:rPr>
              <a:t>L</a:t>
            </a:r>
            <a:r>
              <a:rPr lang="en-US" altLang="zh-CN" sz="2000" i="1">
                <a:latin typeface="Symbol" panose="05050102010706020507" pitchFamily="18" charset="2"/>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latin typeface="Symbol" panose="05050102010706020507" pitchFamily="18" charset="2"/>
                <a:cs typeface="Times New Roman" panose="02020603050405020304" pitchFamily="18" charset="0"/>
                <a:sym typeface="Symbol" panose="05050102010706020507" pitchFamily="18" charset="2"/>
              </a:rPr>
              <a:t> </a:t>
            </a:r>
            <a:r>
              <a:rPr lang="en-US" altLang="zh-CN" sz="2000" dirty="0">
                <a:latin typeface="Times New Roman" panose="02020603050405020304" pitchFamily="18" charset="0"/>
                <a:sym typeface="Symbol" panose="05050102010706020507" pitchFamily="18" charset="2"/>
              </a:rPr>
              <a:t>0.015H</a:t>
            </a:r>
            <a:r>
              <a:rPr lang="zh-CN" altLang="en-US" sz="2000" dirty="0">
                <a:latin typeface="Times New Roman" panose="02020603050405020304" pitchFamily="18" charset="0"/>
                <a:sym typeface="Symbol" panose="05050102010706020507" pitchFamily="18" charset="2"/>
              </a:rPr>
              <a:t>，</a:t>
            </a:r>
            <a:r>
              <a:rPr lang="en-US" altLang="zh-CN" sz="2000" i="1">
                <a:latin typeface="Times New Roman" panose="02020603050405020304" pitchFamily="18" charset="0"/>
                <a:sym typeface="Symbol" panose="05050102010706020507" pitchFamily="18" charset="2"/>
              </a:rPr>
              <a:t>C</a:t>
            </a:r>
            <a:r>
              <a:rPr lang="en-US" altLang="zh-CN" sz="2000" i="1">
                <a:latin typeface="Symbol" panose="05050102010706020507" pitchFamily="18" charset="2"/>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sym typeface="Symbol" panose="05050102010706020507" pitchFamily="18" charset="2"/>
              </a:rPr>
              <a:t>＝</a:t>
            </a:r>
            <a:r>
              <a:rPr lang="zh-CN" altLang="en-US" sz="2000" dirty="0">
                <a:latin typeface="Symbol" panose="05050102010706020507" pitchFamily="18" charset="2"/>
                <a:sym typeface="Symbol" panose="05050102010706020507" pitchFamily="18" charset="2"/>
              </a:rPr>
              <a:t> </a:t>
            </a:r>
            <a:r>
              <a:rPr lang="en-US" altLang="zh-CN" sz="2000">
                <a:latin typeface="Times New Roman" panose="02020603050405020304" pitchFamily="18" charset="0"/>
                <a:sym typeface="Symbol" panose="05050102010706020507" pitchFamily="18" charset="2"/>
              </a:rPr>
              <a:t>80</a:t>
            </a:r>
            <a:r>
              <a:rPr lang="en-US" altLang="zh-CN" sz="2000" i="1">
                <a:latin typeface="Times New Roman" panose="02020603050405020304" pitchFamily="18" charset="0"/>
                <a:sym typeface="Symbol" panose="05050102010706020507" pitchFamily="18" charset="2"/>
              </a:rPr>
              <a:t>μ</a:t>
            </a:r>
            <a:r>
              <a:rPr lang="en-US" altLang="zh-CN" sz="2000">
                <a:latin typeface="Times New Roman" panose="02020603050405020304" pitchFamily="18" charset="0"/>
                <a:sym typeface="Symbol" panose="05050102010706020507" pitchFamily="18" charset="2"/>
              </a:rPr>
              <a:t>F </a:t>
            </a:r>
          </a:p>
        </p:txBody>
      </p:sp>
      <p:grpSp>
        <p:nvGrpSpPr>
          <p:cNvPr id="49207" name="组合 49206"/>
          <p:cNvGrpSpPr/>
          <p:nvPr/>
        </p:nvGrpSpPr>
        <p:grpSpPr>
          <a:xfrm>
            <a:off x="250825" y="1700213"/>
            <a:ext cx="5905500" cy="433387"/>
            <a:chOff x="158" y="1071"/>
            <a:chExt cx="3720" cy="273"/>
          </a:xfrm>
        </p:grpSpPr>
        <p:graphicFrame>
          <p:nvGraphicFramePr>
            <p:cNvPr id="49192" name="对象 49191"/>
            <p:cNvGraphicFramePr/>
            <p:nvPr/>
          </p:nvGraphicFramePr>
          <p:xfrm>
            <a:off x="158" y="1071"/>
            <a:ext cx="3538" cy="246"/>
          </p:xfrm>
          <a:graphic>
            <a:graphicData uri="http://schemas.openxmlformats.org/presentationml/2006/ole">
              <mc:AlternateContent xmlns:mc="http://schemas.openxmlformats.org/markup-compatibility/2006">
                <mc:Choice xmlns:v="urn:schemas-microsoft-com:vml" Requires="v">
                  <p:oleObj spid="_x0000_s17475" r:id="rId3" imgW="3289300" imgH="228600" progId="Equation.3">
                    <p:embed/>
                  </p:oleObj>
                </mc:Choice>
                <mc:Fallback>
                  <p:oleObj r:id="rId3" imgW="3289300" imgH="228600" progId="Equation.3">
                    <p:embed/>
                    <p:pic>
                      <p:nvPicPr>
                        <p:cNvPr id="0" name="图片 3131"/>
                        <p:cNvPicPr/>
                        <p:nvPr/>
                      </p:nvPicPr>
                      <p:blipFill>
                        <a:blip r:embed="rId4"/>
                        <a:stretch>
                          <a:fillRect/>
                        </a:stretch>
                      </p:blipFill>
                      <p:spPr>
                        <a:xfrm>
                          <a:off x="158" y="1071"/>
                          <a:ext cx="3538" cy="246"/>
                        </a:xfrm>
                        <a:prstGeom prst="rect">
                          <a:avLst/>
                        </a:prstGeom>
                        <a:noFill/>
                        <a:ln w="38100">
                          <a:noFill/>
                          <a:miter/>
                        </a:ln>
                      </p:spPr>
                    </p:pic>
                  </p:oleObj>
                </mc:Fallback>
              </mc:AlternateContent>
            </a:graphicData>
          </a:graphic>
        </p:graphicFrame>
        <p:sp>
          <p:nvSpPr>
            <p:cNvPr id="49194" name="矩形 49193"/>
            <p:cNvSpPr/>
            <p:nvPr/>
          </p:nvSpPr>
          <p:spPr>
            <a:xfrm>
              <a:off x="3658" y="1113"/>
              <a:ext cx="220" cy="231"/>
            </a:xfrm>
            <a:prstGeom prst="rect">
              <a:avLst/>
            </a:prstGeom>
            <a:noFill/>
            <a:ln w="9525">
              <a:noFill/>
            </a:ln>
          </p:spPr>
          <p:txBody>
            <a:bodyPr wrap="none" anchor="t">
              <a:spAutoFit/>
            </a:bodyPr>
            <a:lstStyle/>
            <a:p>
              <a:r>
                <a:rPr lang="en-US" altLang="zh-CN" sz="1800">
                  <a:solidFill>
                    <a:srgbClr val="000000"/>
                  </a:solidFill>
                  <a:latin typeface="Times New Roman" panose="02020603050405020304" pitchFamily="18" charset="0"/>
                </a:rPr>
                <a:t>V</a:t>
              </a:r>
            </a:p>
          </p:txBody>
        </p:sp>
      </p:grpSp>
      <p:sp>
        <p:nvSpPr>
          <p:cNvPr id="49195" name="矩形 49194"/>
          <p:cNvSpPr/>
          <p:nvPr/>
        </p:nvSpPr>
        <p:spPr>
          <a:xfrm>
            <a:off x="684213" y="2276475"/>
            <a:ext cx="53800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求电路中的电流</a:t>
            </a:r>
            <a:r>
              <a:rPr lang="en-US" altLang="zh-CN" i="1">
                <a:latin typeface="Times New Roman" panose="02020603050405020304" pitchFamily="18" charset="0"/>
              </a:rPr>
              <a:t>i</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和电路消耗的功率 </a:t>
            </a:r>
          </a:p>
        </p:txBody>
      </p:sp>
      <p:sp>
        <p:nvSpPr>
          <p:cNvPr id="49196" name="矩形 49195"/>
          <p:cNvSpPr/>
          <p:nvPr/>
        </p:nvSpPr>
        <p:spPr>
          <a:xfrm>
            <a:off x="250825" y="2924175"/>
            <a:ext cx="490538"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解</a:t>
            </a:r>
          </a:p>
        </p:txBody>
      </p:sp>
      <p:sp>
        <p:nvSpPr>
          <p:cNvPr id="49198" name="矩形 49197"/>
          <p:cNvSpPr/>
          <p:nvPr/>
        </p:nvSpPr>
        <p:spPr>
          <a:xfrm>
            <a:off x="755650" y="2813050"/>
            <a:ext cx="6913562" cy="1041400"/>
          </a:xfrm>
          <a:prstGeom prst="rect">
            <a:avLst/>
          </a:prstGeom>
          <a:noFill/>
          <a:ln w="9525">
            <a:noFill/>
          </a:ln>
        </p:spPr>
        <p:txBody>
          <a:bodyPr anchor="ctr">
            <a:spAutoFit/>
          </a:bodyPr>
          <a:lstStyle/>
          <a:p>
            <a:pPr>
              <a:lnSpc>
                <a:spcPct val="130000"/>
              </a:lnSpc>
            </a:pP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1</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直流</a:t>
            </a:r>
            <a:r>
              <a:rPr lang="en-US" altLang="zh-CN" i="1" dirty="0">
                <a:latin typeface="Times New Roman" panose="02020603050405020304" pitchFamily="18" charset="0"/>
              </a:rPr>
              <a:t>U</a:t>
            </a:r>
            <a:r>
              <a:rPr lang="en-US" altLang="zh-CN" baseline="-30000" dirty="0">
                <a:latin typeface="Times New Roman" panose="02020603050405020304" pitchFamily="18" charset="0"/>
              </a:rPr>
              <a:t>0</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11V</a:t>
            </a:r>
            <a:r>
              <a:rPr lang="zh-CN" altLang="en-US" dirty="0">
                <a:latin typeface="Times New Roman" panose="02020603050405020304" pitchFamily="18" charset="0"/>
                <a:cs typeface="Times New Roman" panose="02020603050405020304" pitchFamily="18" charset="0"/>
              </a:rPr>
              <a:t>作用时，</a:t>
            </a:r>
            <a:r>
              <a:rPr lang="en-US" altLang="zh-CN" i="1" dirty="0">
                <a:latin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为短路，</a:t>
            </a:r>
            <a:r>
              <a:rPr lang="en-US" altLang="zh-CN" i="1" dirty="0">
                <a:latin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为开路，</a:t>
            </a:r>
          </a:p>
          <a:p>
            <a:pPr algn="ctr">
              <a:lnSpc>
                <a:spcPct val="130000"/>
              </a:lnSpc>
            </a:pPr>
            <a:r>
              <a:rPr lang="en-US" altLang="zh-CN" i="1" dirty="0">
                <a:latin typeface="Times New Roman" panose="02020603050405020304" pitchFamily="18" charset="0"/>
              </a:rPr>
              <a:t>I</a:t>
            </a:r>
            <a:r>
              <a:rPr lang="en-US" altLang="zh-CN" baseline="-30000" dirty="0">
                <a:latin typeface="Times New Roman" panose="02020603050405020304" pitchFamily="18" charset="0"/>
              </a:rPr>
              <a:t>0</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0</a:t>
            </a:r>
            <a:r>
              <a:rPr lang="zh-CN" altLang="en-US" dirty="0">
                <a:latin typeface="Symbol" panose="05050102010706020507" pitchFamily="18" charset="2"/>
                <a:cs typeface="Times New Roman" panose="02020603050405020304" pitchFamily="18" charset="0"/>
              </a:rPr>
              <a:t>，</a:t>
            </a:r>
            <a:r>
              <a:rPr lang="en-US" altLang="zh-CN" i="1" dirty="0">
                <a:latin typeface="Times New Roman" panose="02020603050405020304" pitchFamily="18" charset="0"/>
              </a:rPr>
              <a:t>P</a:t>
            </a:r>
            <a:r>
              <a:rPr lang="en-US" altLang="zh-CN" baseline="-30000" dirty="0">
                <a:latin typeface="Times New Roman" panose="02020603050405020304" pitchFamily="18" charset="0"/>
              </a:rPr>
              <a:t>0</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0 </a:t>
            </a:r>
          </a:p>
        </p:txBody>
      </p:sp>
      <p:sp>
        <p:nvSpPr>
          <p:cNvPr id="49199" name="矩形 49198"/>
          <p:cNvSpPr/>
          <p:nvPr/>
        </p:nvSpPr>
        <p:spPr>
          <a:xfrm>
            <a:off x="755650" y="3716338"/>
            <a:ext cx="2376488" cy="457200"/>
          </a:xfrm>
          <a:prstGeom prst="rect">
            <a:avLst/>
          </a:prstGeom>
          <a:noFill/>
          <a:ln w="9525">
            <a:noFill/>
          </a:ln>
        </p:spPr>
        <p:txBody>
          <a:bodyPr wrap="none" anchor="ctr">
            <a:spAutoFit/>
          </a:bodyPr>
          <a:lstStyle/>
          <a:p>
            <a:r>
              <a:rPr lang="en-US" altLang="zh-CN" dirty="0">
                <a:latin typeface="Times New Roman" panose="02020603050405020304" pitchFamily="18" charset="0"/>
              </a:rPr>
              <a:t>( 2 ) </a:t>
            </a:r>
            <a:r>
              <a:rPr lang="zh-CN" altLang="en-US" dirty="0">
                <a:latin typeface="Times New Roman" panose="02020603050405020304" pitchFamily="18" charset="0"/>
              </a:rPr>
              <a:t>基波作用时 </a:t>
            </a:r>
          </a:p>
        </p:txBody>
      </p:sp>
      <p:graphicFrame>
        <p:nvGraphicFramePr>
          <p:cNvPr id="49200" name="对象 49199"/>
          <p:cNvGraphicFramePr/>
          <p:nvPr/>
        </p:nvGraphicFramePr>
        <p:xfrm>
          <a:off x="1619250" y="4221163"/>
          <a:ext cx="5765800" cy="1031875"/>
        </p:xfrm>
        <a:graphic>
          <a:graphicData uri="http://schemas.openxmlformats.org/presentationml/2006/ole">
            <mc:AlternateContent xmlns:mc="http://schemas.openxmlformats.org/markup-compatibility/2006">
              <mc:Choice xmlns:v="urn:schemas-microsoft-com:vml" Requires="v">
                <p:oleObj spid="_x0000_s17476" r:id="rId5" imgW="3276600" imgH="647700" progId="Equation.3">
                  <p:embed/>
                </p:oleObj>
              </mc:Choice>
              <mc:Fallback>
                <p:oleObj r:id="rId5" imgW="3276600" imgH="647700" progId="Equation.3">
                  <p:embed/>
                  <p:pic>
                    <p:nvPicPr>
                      <p:cNvPr id="0" name="图片 3133"/>
                      <p:cNvPicPr/>
                      <p:nvPr/>
                    </p:nvPicPr>
                    <p:blipFill>
                      <a:blip r:embed="rId6"/>
                      <a:stretch>
                        <a:fillRect/>
                      </a:stretch>
                    </p:blipFill>
                    <p:spPr>
                      <a:xfrm>
                        <a:off x="1619250" y="4221163"/>
                        <a:ext cx="5765800" cy="1031875"/>
                      </a:xfrm>
                      <a:prstGeom prst="rect">
                        <a:avLst/>
                      </a:prstGeom>
                      <a:noFill/>
                      <a:ln w="38100">
                        <a:noFill/>
                        <a:miter/>
                      </a:ln>
                    </p:spPr>
                  </p:pic>
                </p:oleObj>
              </mc:Fallback>
            </mc:AlternateContent>
          </a:graphicData>
        </a:graphic>
      </p:graphicFrame>
      <p:sp>
        <p:nvSpPr>
          <p:cNvPr id="49202" name="矩形 49201"/>
          <p:cNvSpPr/>
          <p:nvPr/>
        </p:nvSpPr>
        <p:spPr>
          <a:xfrm>
            <a:off x="1116013" y="5300663"/>
            <a:ext cx="87312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所以 </a:t>
            </a:r>
          </a:p>
        </p:txBody>
      </p:sp>
      <p:graphicFrame>
        <p:nvGraphicFramePr>
          <p:cNvPr id="49203" name="对象 49202"/>
          <p:cNvGraphicFramePr/>
          <p:nvPr/>
        </p:nvGraphicFramePr>
        <p:xfrm>
          <a:off x="2195513" y="5373688"/>
          <a:ext cx="4113212" cy="1133475"/>
        </p:xfrm>
        <a:graphic>
          <a:graphicData uri="http://schemas.openxmlformats.org/presentationml/2006/ole">
            <mc:AlternateContent xmlns:mc="http://schemas.openxmlformats.org/markup-compatibility/2006">
              <mc:Choice xmlns:v="urn:schemas-microsoft-com:vml" Requires="v">
                <p:oleObj spid="_x0000_s17477" r:id="rId7" imgW="2590800" imgH="711200" progId="Equation.3">
                  <p:embed/>
                </p:oleObj>
              </mc:Choice>
              <mc:Fallback>
                <p:oleObj r:id="rId7" imgW="2590800" imgH="711200" progId="Equation.3">
                  <p:embed/>
                  <p:pic>
                    <p:nvPicPr>
                      <p:cNvPr id="0" name="图片 3127"/>
                      <p:cNvPicPr/>
                      <p:nvPr/>
                    </p:nvPicPr>
                    <p:blipFill>
                      <a:blip r:embed="rId8"/>
                      <a:stretch>
                        <a:fillRect/>
                      </a:stretch>
                    </p:blipFill>
                    <p:spPr>
                      <a:xfrm>
                        <a:off x="2195513" y="5373688"/>
                        <a:ext cx="4113212" cy="1133475"/>
                      </a:xfrm>
                      <a:prstGeom prst="rect">
                        <a:avLst/>
                      </a:prstGeom>
                      <a:noFill/>
                      <a:ln w="38100">
                        <a:noFill/>
                        <a:miter/>
                      </a:ln>
                    </p:spPr>
                  </p:pic>
                </p:oleObj>
              </mc:Fallback>
            </mc:AlternateContent>
          </a:graphicData>
        </a:graphic>
      </p:graphicFrame>
      <p:sp>
        <p:nvSpPr>
          <p:cNvPr id="49205" name="动作按钮: 后退或前一项 49204">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9206" name="动作按钮: 前进或下一项 49205">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161"/>
                                        </p:tgtEl>
                                        <p:attrNameLst>
                                          <p:attrName>style.visibility</p:attrName>
                                        </p:attrNameLst>
                                      </p:cBhvr>
                                      <p:to>
                                        <p:strVal val="visible"/>
                                      </p:to>
                                    </p:set>
                                    <p:anim calcmode="lin" valueType="num">
                                      <p:cBhvr additive="base">
                                        <p:cTn id="7" dur="500" fill="hold"/>
                                        <p:tgtEl>
                                          <p:spTgt spid="49161"/>
                                        </p:tgtEl>
                                        <p:attrNameLst>
                                          <p:attrName>ppt_x</p:attrName>
                                        </p:attrNameLst>
                                      </p:cBhvr>
                                      <p:tavLst>
                                        <p:tav tm="0">
                                          <p:val>
                                            <p:strVal val="1+#ppt_w/2"/>
                                          </p:val>
                                        </p:tav>
                                        <p:tav tm="100000">
                                          <p:val>
                                            <p:strVal val="#ppt_x"/>
                                          </p:val>
                                        </p:tav>
                                      </p:tavLst>
                                    </p:anim>
                                    <p:anim calcmode="lin" valueType="num">
                                      <p:cBhvr additive="base">
                                        <p:cTn id="8"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Effect transition="in" filter="blinds(horizontal)">
                                      <p:cBhvr>
                                        <p:cTn id="13" dur="500"/>
                                        <p:tgtEl>
                                          <p:spTgt spid="4915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191"/>
                                        </p:tgtEl>
                                        <p:attrNameLst>
                                          <p:attrName>style.visibility</p:attrName>
                                        </p:attrNameLst>
                                      </p:cBhvr>
                                      <p:to>
                                        <p:strVal val="visible"/>
                                      </p:to>
                                    </p:set>
                                    <p:animEffect transition="in" filter="blinds(horizontal)">
                                      <p:cBhvr>
                                        <p:cTn id="18" dur="500"/>
                                        <p:tgtEl>
                                          <p:spTgt spid="4919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9207"/>
                                        </p:tgtEl>
                                        <p:attrNameLst>
                                          <p:attrName>style.visibility</p:attrName>
                                        </p:attrNameLst>
                                      </p:cBhvr>
                                      <p:to>
                                        <p:strVal val="visible"/>
                                      </p:to>
                                    </p:set>
                                    <p:animEffect transition="in" filter="wipe(left)">
                                      <p:cBhvr>
                                        <p:cTn id="23" dur="500"/>
                                        <p:tgtEl>
                                          <p:spTgt spid="49207"/>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9195"/>
                                        </p:tgtEl>
                                        <p:attrNameLst>
                                          <p:attrName>style.visibility</p:attrName>
                                        </p:attrNameLst>
                                      </p:cBhvr>
                                      <p:to>
                                        <p:strVal val="visible"/>
                                      </p:to>
                                    </p:set>
                                    <p:animEffect transition="in" filter="checkerboard(across)">
                                      <p:cBhvr>
                                        <p:cTn id="28" dur="500"/>
                                        <p:tgtEl>
                                          <p:spTgt spid="4919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9196"/>
                                        </p:tgtEl>
                                        <p:attrNameLst>
                                          <p:attrName>style.visibility</p:attrName>
                                        </p:attrNameLst>
                                      </p:cBhvr>
                                      <p:to>
                                        <p:strVal val="visible"/>
                                      </p:to>
                                    </p:set>
                                    <p:anim calcmode="lin" valueType="num">
                                      <p:cBhvr additive="base">
                                        <p:cTn id="33" dur="500" fill="hold"/>
                                        <p:tgtEl>
                                          <p:spTgt spid="49196"/>
                                        </p:tgtEl>
                                        <p:attrNameLst>
                                          <p:attrName>ppt_x</p:attrName>
                                        </p:attrNameLst>
                                      </p:cBhvr>
                                      <p:tavLst>
                                        <p:tav tm="0">
                                          <p:val>
                                            <p:strVal val="0-#ppt_w/2"/>
                                          </p:val>
                                        </p:tav>
                                        <p:tav tm="100000">
                                          <p:val>
                                            <p:strVal val="#ppt_x"/>
                                          </p:val>
                                        </p:tav>
                                      </p:tavLst>
                                    </p:anim>
                                    <p:anim calcmode="lin" valueType="num">
                                      <p:cBhvr additive="base">
                                        <p:cTn id="34" dur="500" fill="hold"/>
                                        <p:tgtEl>
                                          <p:spTgt spid="4919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9198"/>
                                        </p:tgtEl>
                                        <p:attrNameLst>
                                          <p:attrName>style.visibility</p:attrName>
                                        </p:attrNameLst>
                                      </p:cBhvr>
                                      <p:to>
                                        <p:strVal val="visible"/>
                                      </p:to>
                                    </p:set>
                                    <p:animEffect transition="in" filter="blinds(horizontal)">
                                      <p:cBhvr>
                                        <p:cTn id="39" dur="500"/>
                                        <p:tgtEl>
                                          <p:spTgt spid="4919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9199"/>
                                        </p:tgtEl>
                                        <p:attrNameLst>
                                          <p:attrName>style.visibility</p:attrName>
                                        </p:attrNameLst>
                                      </p:cBhvr>
                                      <p:to>
                                        <p:strVal val="visible"/>
                                      </p:to>
                                    </p:set>
                                    <p:animEffect transition="in" filter="blinds(horizontal)">
                                      <p:cBhvr>
                                        <p:cTn id="44" dur="500"/>
                                        <p:tgtEl>
                                          <p:spTgt spid="4919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9200"/>
                                        </p:tgtEl>
                                        <p:attrNameLst>
                                          <p:attrName>style.visibility</p:attrName>
                                        </p:attrNameLst>
                                      </p:cBhvr>
                                      <p:to>
                                        <p:strVal val="visible"/>
                                      </p:to>
                                    </p:set>
                                    <p:animEffect transition="in" filter="blinds(horizontal)">
                                      <p:cBhvr>
                                        <p:cTn id="49" dur="500"/>
                                        <p:tgtEl>
                                          <p:spTgt spid="4920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9202"/>
                                        </p:tgtEl>
                                        <p:attrNameLst>
                                          <p:attrName>style.visibility</p:attrName>
                                        </p:attrNameLst>
                                      </p:cBhvr>
                                      <p:to>
                                        <p:strVal val="visible"/>
                                      </p:to>
                                    </p:set>
                                    <p:animEffect transition="in" filter="blinds(horizontal)">
                                      <p:cBhvr>
                                        <p:cTn id="54" dur="500"/>
                                        <p:tgtEl>
                                          <p:spTgt spid="49202"/>
                                        </p:tgtEl>
                                      </p:cBhvr>
                                    </p:animEffect>
                                  </p:childTnLst>
                                </p:cTn>
                              </p:par>
                              <p:par>
                                <p:cTn id="55" presetID="3" presetClass="entr" presetSubtype="10" fill="hold" nodeType="withEffect">
                                  <p:stCondLst>
                                    <p:cond delay="0"/>
                                  </p:stCondLst>
                                  <p:childTnLst>
                                    <p:set>
                                      <p:cBhvr>
                                        <p:cTn id="56" dur="1" fill="hold">
                                          <p:stCondLst>
                                            <p:cond delay="0"/>
                                          </p:stCondLst>
                                        </p:cTn>
                                        <p:tgtEl>
                                          <p:spTgt spid="49203"/>
                                        </p:tgtEl>
                                        <p:attrNameLst>
                                          <p:attrName>style.visibility</p:attrName>
                                        </p:attrNameLst>
                                      </p:cBhvr>
                                      <p:to>
                                        <p:strVal val="visible"/>
                                      </p:to>
                                    </p:set>
                                    <p:animEffect transition="in" filter="blinds(horizontal)">
                                      <p:cBhvr>
                                        <p:cTn id="57" dur="500"/>
                                        <p:tgtEl>
                                          <p:spTgt spid="49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91" grpId="0"/>
      <p:bldP spid="49195" grpId="0"/>
      <p:bldP spid="49196" grpId="0"/>
      <p:bldP spid="49198" grpId="0"/>
      <p:bldP spid="49199" grpId="0"/>
      <p:bldP spid="4920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矩形 50179"/>
          <p:cNvSpPr/>
          <p:nvPr/>
        </p:nvSpPr>
        <p:spPr>
          <a:xfrm>
            <a:off x="468313" y="404813"/>
            <a:ext cx="2989262" cy="457200"/>
          </a:xfrm>
          <a:prstGeom prst="rect">
            <a:avLst/>
          </a:prstGeom>
          <a:noFill/>
          <a:ln w="9525">
            <a:noFill/>
          </a:ln>
        </p:spPr>
        <p:txBody>
          <a:bodyPr wrap="none" anchor="ctr">
            <a:spAutoFit/>
          </a:bodyPr>
          <a:lstStyle/>
          <a:p>
            <a:r>
              <a:rPr lang="en-US" altLang="zh-CN" dirty="0">
                <a:latin typeface="Times New Roman" panose="02020603050405020304" pitchFamily="18" charset="0"/>
              </a:rPr>
              <a:t>( 3 ) </a:t>
            </a:r>
            <a:r>
              <a:rPr lang="zh-CN" altLang="en-US" dirty="0">
                <a:latin typeface="Times New Roman" panose="02020603050405020304" pitchFamily="18" charset="0"/>
              </a:rPr>
              <a:t>二次谐波作用时 </a:t>
            </a:r>
          </a:p>
        </p:txBody>
      </p:sp>
      <p:graphicFrame>
        <p:nvGraphicFramePr>
          <p:cNvPr id="50181" name="对象 50180"/>
          <p:cNvGraphicFramePr/>
          <p:nvPr/>
        </p:nvGraphicFramePr>
        <p:xfrm>
          <a:off x="1187450" y="836613"/>
          <a:ext cx="6391275" cy="1381125"/>
        </p:xfrm>
        <a:graphic>
          <a:graphicData uri="http://schemas.openxmlformats.org/presentationml/2006/ole">
            <mc:AlternateContent xmlns:mc="http://schemas.openxmlformats.org/markup-compatibility/2006">
              <mc:Choice xmlns:v="urn:schemas-microsoft-com:vml" Requires="v">
                <p:oleObj spid="_x0000_s18521" r:id="rId3" imgW="4013200" imgH="863600" progId="Equation.3">
                  <p:embed/>
                </p:oleObj>
              </mc:Choice>
              <mc:Fallback>
                <p:oleObj r:id="rId3" imgW="4013200" imgH="863600" progId="Equation.3">
                  <p:embed/>
                  <p:pic>
                    <p:nvPicPr>
                      <p:cNvPr id="0" name="图片 3132"/>
                      <p:cNvPicPr/>
                      <p:nvPr/>
                    </p:nvPicPr>
                    <p:blipFill>
                      <a:blip r:embed="rId4"/>
                      <a:stretch>
                        <a:fillRect/>
                      </a:stretch>
                    </p:blipFill>
                    <p:spPr>
                      <a:xfrm>
                        <a:off x="1187450" y="836613"/>
                        <a:ext cx="6391275" cy="1381125"/>
                      </a:xfrm>
                      <a:prstGeom prst="rect">
                        <a:avLst/>
                      </a:prstGeom>
                      <a:noFill/>
                      <a:ln w="38100">
                        <a:noFill/>
                        <a:miter/>
                      </a:ln>
                    </p:spPr>
                  </p:pic>
                </p:oleObj>
              </mc:Fallback>
            </mc:AlternateContent>
          </a:graphicData>
        </a:graphic>
      </p:graphicFrame>
      <p:sp>
        <p:nvSpPr>
          <p:cNvPr id="50183" name="矩形 50182"/>
          <p:cNvSpPr/>
          <p:nvPr/>
        </p:nvSpPr>
        <p:spPr>
          <a:xfrm>
            <a:off x="827088" y="2420938"/>
            <a:ext cx="87312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所以 </a:t>
            </a:r>
          </a:p>
        </p:txBody>
      </p:sp>
      <p:sp>
        <p:nvSpPr>
          <p:cNvPr id="50185" name="矩形 50184"/>
          <p:cNvSpPr/>
          <p:nvPr/>
        </p:nvSpPr>
        <p:spPr>
          <a:xfrm>
            <a:off x="0" y="3071813"/>
            <a:ext cx="9144000" cy="0"/>
          </a:xfrm>
          <a:prstGeom prst="rect">
            <a:avLst/>
          </a:prstGeom>
          <a:noFill/>
          <a:ln w="9525">
            <a:noFill/>
          </a:ln>
        </p:spPr>
        <p:txBody>
          <a:bodyPr/>
          <a:lstStyle/>
          <a:p>
            <a:endParaRPr lang="zh-CN" altLang="en-US"/>
          </a:p>
        </p:txBody>
      </p:sp>
      <p:graphicFrame>
        <p:nvGraphicFramePr>
          <p:cNvPr id="50184" name="对象 50183"/>
          <p:cNvGraphicFramePr/>
          <p:nvPr/>
        </p:nvGraphicFramePr>
        <p:xfrm>
          <a:off x="1979613" y="2492375"/>
          <a:ext cx="4491037" cy="1138238"/>
        </p:xfrm>
        <a:graphic>
          <a:graphicData uri="http://schemas.openxmlformats.org/presentationml/2006/ole">
            <mc:AlternateContent xmlns:mc="http://schemas.openxmlformats.org/markup-compatibility/2006">
              <mc:Choice xmlns:v="urn:schemas-microsoft-com:vml" Requires="v">
                <p:oleObj spid="_x0000_s18522" r:id="rId5" imgW="2819400" imgH="711200" progId="Equation.3">
                  <p:embed/>
                </p:oleObj>
              </mc:Choice>
              <mc:Fallback>
                <p:oleObj r:id="rId5" imgW="2819400" imgH="711200" progId="Equation.3">
                  <p:embed/>
                  <p:pic>
                    <p:nvPicPr>
                      <p:cNvPr id="0" name="图片 3129"/>
                      <p:cNvPicPr/>
                      <p:nvPr/>
                    </p:nvPicPr>
                    <p:blipFill>
                      <a:blip r:embed="rId6"/>
                      <a:stretch>
                        <a:fillRect/>
                      </a:stretch>
                    </p:blipFill>
                    <p:spPr>
                      <a:xfrm>
                        <a:off x="1979613" y="2492375"/>
                        <a:ext cx="4491037" cy="1138238"/>
                      </a:xfrm>
                      <a:prstGeom prst="rect">
                        <a:avLst/>
                      </a:prstGeom>
                      <a:noFill/>
                      <a:ln w="38100">
                        <a:noFill/>
                        <a:miter/>
                      </a:ln>
                    </p:spPr>
                  </p:pic>
                </p:oleObj>
              </mc:Fallback>
            </mc:AlternateContent>
          </a:graphicData>
        </a:graphic>
      </p:graphicFrame>
      <p:sp>
        <p:nvSpPr>
          <p:cNvPr id="50186" name="矩形 50185"/>
          <p:cNvSpPr/>
          <p:nvPr/>
        </p:nvSpPr>
        <p:spPr>
          <a:xfrm>
            <a:off x="468313" y="3925889"/>
            <a:ext cx="29464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电路中的电流</a:t>
            </a:r>
            <a:r>
              <a:rPr lang="en-US" altLang="zh-CN" i="1" dirty="0" err="1">
                <a:latin typeface="Times New Roman" panose="02020603050405020304" pitchFamily="18" charset="0"/>
              </a:rPr>
              <a:t>i</a:t>
            </a:r>
            <a:r>
              <a:rPr lang="en-US" altLang="zh-CN" dirty="0">
                <a:latin typeface="Times New Roman" panose="02020603050405020304" pitchFamily="18" charset="0"/>
              </a:rPr>
              <a:t>( t )</a:t>
            </a:r>
            <a:r>
              <a:rPr lang="zh-CN" altLang="en-US" dirty="0">
                <a:latin typeface="Times New Roman" panose="02020603050405020304" pitchFamily="18" charset="0"/>
              </a:rPr>
              <a:t>为 </a:t>
            </a:r>
          </a:p>
        </p:txBody>
      </p:sp>
      <p:sp>
        <p:nvSpPr>
          <p:cNvPr id="50188" name="矩形 50187"/>
          <p:cNvSpPr/>
          <p:nvPr/>
        </p:nvSpPr>
        <p:spPr>
          <a:xfrm>
            <a:off x="0" y="3309938"/>
            <a:ext cx="9144000" cy="0"/>
          </a:xfrm>
          <a:prstGeom prst="rect">
            <a:avLst/>
          </a:prstGeom>
          <a:noFill/>
          <a:ln w="9525">
            <a:noFill/>
          </a:ln>
        </p:spPr>
        <p:txBody>
          <a:bodyPr/>
          <a:lstStyle/>
          <a:p>
            <a:endParaRPr lang="zh-CN" altLang="en-US"/>
          </a:p>
        </p:txBody>
      </p:sp>
      <p:graphicFrame>
        <p:nvGraphicFramePr>
          <p:cNvPr id="50187" name="对象 50186"/>
          <p:cNvGraphicFramePr/>
          <p:nvPr/>
        </p:nvGraphicFramePr>
        <p:xfrm>
          <a:off x="1042988" y="4508500"/>
          <a:ext cx="7416800" cy="439738"/>
        </p:xfrm>
        <a:graphic>
          <a:graphicData uri="http://schemas.openxmlformats.org/presentationml/2006/ole">
            <mc:AlternateContent xmlns:mc="http://schemas.openxmlformats.org/markup-compatibility/2006">
              <mc:Choice xmlns:v="urn:schemas-microsoft-com:vml" Requires="v">
                <p:oleObj spid="_x0000_s18523" r:id="rId7" imgW="4025900" imgH="241300" progId="Equation.3">
                  <p:embed/>
                </p:oleObj>
              </mc:Choice>
              <mc:Fallback>
                <p:oleObj r:id="rId7" imgW="4025900" imgH="241300" progId="Equation.3">
                  <p:embed/>
                  <p:pic>
                    <p:nvPicPr>
                      <p:cNvPr id="0" name="图片 3128"/>
                      <p:cNvPicPr/>
                      <p:nvPr/>
                    </p:nvPicPr>
                    <p:blipFill>
                      <a:blip r:embed="rId8"/>
                      <a:stretch>
                        <a:fillRect/>
                      </a:stretch>
                    </p:blipFill>
                    <p:spPr>
                      <a:xfrm>
                        <a:off x="1042988" y="4508500"/>
                        <a:ext cx="7416800" cy="439738"/>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50189" name="矩形 50188"/>
          <p:cNvSpPr/>
          <p:nvPr/>
        </p:nvSpPr>
        <p:spPr>
          <a:xfrm>
            <a:off x="455585" y="5156201"/>
            <a:ext cx="263525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电路消耗的功率为</a:t>
            </a:r>
          </a:p>
        </p:txBody>
      </p:sp>
      <p:sp>
        <p:nvSpPr>
          <p:cNvPr id="50191" name="矩形 50190"/>
          <p:cNvSpPr/>
          <p:nvPr/>
        </p:nvSpPr>
        <p:spPr>
          <a:xfrm>
            <a:off x="0" y="3314700"/>
            <a:ext cx="9144000" cy="0"/>
          </a:xfrm>
          <a:prstGeom prst="rect">
            <a:avLst/>
          </a:prstGeom>
          <a:noFill/>
          <a:ln w="9525">
            <a:noFill/>
          </a:ln>
        </p:spPr>
        <p:txBody>
          <a:bodyPr/>
          <a:lstStyle/>
          <a:p>
            <a:endParaRPr lang="zh-CN" altLang="en-US"/>
          </a:p>
        </p:txBody>
      </p:sp>
      <p:graphicFrame>
        <p:nvGraphicFramePr>
          <p:cNvPr id="50190" name="对象 50189"/>
          <p:cNvGraphicFramePr/>
          <p:nvPr/>
        </p:nvGraphicFramePr>
        <p:xfrm>
          <a:off x="1476375" y="5949950"/>
          <a:ext cx="5759450" cy="430213"/>
        </p:xfrm>
        <a:graphic>
          <a:graphicData uri="http://schemas.openxmlformats.org/presentationml/2006/ole">
            <mc:AlternateContent xmlns:mc="http://schemas.openxmlformats.org/markup-compatibility/2006">
              <mc:Choice xmlns:v="urn:schemas-microsoft-com:vml" Requires="v">
                <p:oleObj spid="_x0000_s18524" r:id="rId9" imgW="3060700" imgH="228600" progId="Equation.3">
                  <p:embed/>
                </p:oleObj>
              </mc:Choice>
              <mc:Fallback>
                <p:oleObj r:id="rId9" imgW="3060700" imgH="228600" progId="Equation.3">
                  <p:embed/>
                  <p:pic>
                    <p:nvPicPr>
                      <p:cNvPr id="0" name="图片 3130"/>
                      <p:cNvPicPr/>
                      <p:nvPr/>
                    </p:nvPicPr>
                    <p:blipFill>
                      <a:blip r:embed="rId10"/>
                      <a:stretch>
                        <a:fillRect/>
                      </a:stretch>
                    </p:blipFill>
                    <p:spPr>
                      <a:xfrm>
                        <a:off x="1476375" y="5949950"/>
                        <a:ext cx="5759450" cy="430213"/>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50192" name="动作按钮: 后退或前一项 50191">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0193" name="动作按钮: 前进或下一项 50192">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blinds(horizontal)">
                                      <p:cBhvr>
                                        <p:cTn id="12" dur="500"/>
                                        <p:tgtEl>
                                          <p:spTgt spid="50183"/>
                                        </p:tgtEl>
                                      </p:cBhvr>
                                    </p:animEffect>
                                  </p:childTnLst>
                                </p:cTn>
                              </p:par>
                              <p:par>
                                <p:cTn id="13" presetID="3" presetClass="entr" presetSubtype="10" fill="hold" nodeType="with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blinds(horizontal)">
                                      <p:cBhvr>
                                        <p:cTn id="15" dur="500"/>
                                        <p:tgtEl>
                                          <p:spTgt spid="5018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50186"/>
                                        </p:tgtEl>
                                        <p:attrNameLst>
                                          <p:attrName>style.visibility</p:attrName>
                                        </p:attrNameLst>
                                      </p:cBhvr>
                                      <p:to>
                                        <p:strVal val="visible"/>
                                      </p:to>
                                    </p:set>
                                    <p:anim calcmode="lin" valueType="num">
                                      <p:cBhvr additive="base">
                                        <p:cTn id="20" dur="500" fill="hold"/>
                                        <p:tgtEl>
                                          <p:spTgt spid="50186"/>
                                        </p:tgtEl>
                                        <p:attrNameLst>
                                          <p:attrName>ppt_x</p:attrName>
                                        </p:attrNameLst>
                                      </p:cBhvr>
                                      <p:tavLst>
                                        <p:tav tm="0">
                                          <p:val>
                                            <p:strVal val="0-#ppt_w/2"/>
                                          </p:val>
                                        </p:tav>
                                        <p:tav tm="100000">
                                          <p:val>
                                            <p:strVal val="#ppt_x"/>
                                          </p:val>
                                        </p:tav>
                                      </p:tavLst>
                                    </p:anim>
                                    <p:anim calcmode="lin" valueType="num">
                                      <p:cBhvr additive="base">
                                        <p:cTn id="21" dur="500" fill="hold"/>
                                        <p:tgtEl>
                                          <p:spTgt spid="50186"/>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187"/>
                                        </p:tgtEl>
                                        <p:attrNameLst>
                                          <p:attrName>style.visibility</p:attrName>
                                        </p:attrNameLst>
                                      </p:cBhvr>
                                      <p:to>
                                        <p:strVal val="visible"/>
                                      </p:to>
                                    </p:set>
                                    <p:animEffect transition="in" filter="blinds(horizontal)">
                                      <p:cBhvr>
                                        <p:cTn id="26" dur="500"/>
                                        <p:tgtEl>
                                          <p:spTgt spid="5018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0189"/>
                                        </p:tgtEl>
                                        <p:attrNameLst>
                                          <p:attrName>style.visibility</p:attrName>
                                        </p:attrNameLst>
                                      </p:cBhvr>
                                      <p:to>
                                        <p:strVal val="visible"/>
                                      </p:to>
                                    </p:set>
                                    <p:animEffect transition="in" filter="blinds(horizontal)">
                                      <p:cBhvr>
                                        <p:cTn id="31" dur="500"/>
                                        <p:tgtEl>
                                          <p:spTgt spid="5018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0190"/>
                                        </p:tgtEl>
                                        <p:attrNameLst>
                                          <p:attrName>style.visibility</p:attrName>
                                        </p:attrNameLst>
                                      </p:cBhvr>
                                      <p:to>
                                        <p:strVal val="visible"/>
                                      </p:to>
                                    </p:set>
                                    <p:animEffect transition="in" filter="blinds(horizontal)">
                                      <p:cBhvr>
                                        <p:cTn id="36" dur="500"/>
                                        <p:tgtEl>
                                          <p:spTgt spid="50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P spid="50186" grpId="0"/>
      <p:bldP spid="501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矩形 51203"/>
          <p:cNvSpPr/>
          <p:nvPr/>
        </p:nvSpPr>
        <p:spPr>
          <a:xfrm>
            <a:off x="151664" y="440532"/>
            <a:ext cx="719138"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例</a:t>
            </a:r>
            <a:r>
              <a:rPr lang="en-US" altLang="zh-CN" dirty="0">
                <a:solidFill>
                  <a:srgbClr val="0000FF"/>
                </a:solidFill>
                <a:latin typeface="Times New Roman" panose="02020603050405020304" pitchFamily="18" charset="0"/>
              </a:rPr>
              <a:t>2.</a:t>
            </a:r>
          </a:p>
        </p:txBody>
      </p:sp>
      <p:grpSp>
        <p:nvGrpSpPr>
          <p:cNvPr id="51208" name="组合 51207"/>
          <p:cNvGrpSpPr>
            <a:grpSpLocks noChangeAspect="1"/>
          </p:cNvGrpSpPr>
          <p:nvPr/>
        </p:nvGrpSpPr>
        <p:grpSpPr>
          <a:xfrm>
            <a:off x="6011863" y="260350"/>
            <a:ext cx="2408237" cy="1498600"/>
            <a:chOff x="1247" y="709"/>
            <a:chExt cx="1517" cy="944"/>
          </a:xfrm>
        </p:grpSpPr>
        <p:sp>
          <p:nvSpPr>
            <p:cNvPr id="51207" name="矩形 51206"/>
            <p:cNvSpPr>
              <a:spLocks noChangeAspect="1" noTextEdit="1"/>
            </p:cNvSpPr>
            <p:nvPr/>
          </p:nvSpPr>
          <p:spPr>
            <a:xfrm>
              <a:off x="1247" y="709"/>
              <a:ext cx="1496" cy="944"/>
            </a:xfrm>
            <a:prstGeom prst="rect">
              <a:avLst/>
            </a:prstGeom>
            <a:noFill/>
            <a:ln w="9525">
              <a:noFill/>
            </a:ln>
          </p:spPr>
          <p:txBody>
            <a:bodyPr/>
            <a:lstStyle/>
            <a:p>
              <a:endParaRPr lang="zh-CN" altLang="en-US"/>
            </a:p>
          </p:txBody>
        </p:sp>
        <p:sp>
          <p:nvSpPr>
            <p:cNvPr id="51209" name="矩形 51208"/>
            <p:cNvSpPr/>
            <p:nvPr/>
          </p:nvSpPr>
          <p:spPr>
            <a:xfrm>
              <a:off x="1807" y="882"/>
              <a:ext cx="171" cy="67"/>
            </a:xfrm>
            <a:prstGeom prst="rect">
              <a:avLst/>
            </a:prstGeom>
            <a:solidFill>
              <a:srgbClr val="FFFFFF"/>
            </a:solidFill>
            <a:ln w="9525">
              <a:noFill/>
            </a:ln>
          </p:spPr>
          <p:txBody>
            <a:bodyPr/>
            <a:lstStyle/>
            <a:p>
              <a:endParaRPr lang="zh-CN" altLang="en-US"/>
            </a:p>
          </p:txBody>
        </p:sp>
        <p:sp>
          <p:nvSpPr>
            <p:cNvPr id="51210" name="矩形 51209"/>
            <p:cNvSpPr/>
            <p:nvPr/>
          </p:nvSpPr>
          <p:spPr>
            <a:xfrm>
              <a:off x="1807" y="882"/>
              <a:ext cx="171" cy="67"/>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1211" name="矩形 51210"/>
            <p:cNvSpPr/>
            <p:nvPr/>
          </p:nvSpPr>
          <p:spPr>
            <a:xfrm>
              <a:off x="2254" y="999"/>
              <a:ext cx="67" cy="171"/>
            </a:xfrm>
            <a:prstGeom prst="rect">
              <a:avLst/>
            </a:prstGeom>
            <a:solidFill>
              <a:srgbClr val="FFFFFF"/>
            </a:solidFill>
            <a:ln w="9525">
              <a:noFill/>
            </a:ln>
          </p:spPr>
          <p:txBody>
            <a:bodyPr/>
            <a:lstStyle/>
            <a:p>
              <a:endParaRPr lang="zh-CN" altLang="en-US"/>
            </a:p>
          </p:txBody>
        </p:sp>
        <p:sp>
          <p:nvSpPr>
            <p:cNvPr id="51212" name="矩形 51211"/>
            <p:cNvSpPr/>
            <p:nvPr/>
          </p:nvSpPr>
          <p:spPr>
            <a:xfrm>
              <a:off x="2254" y="999"/>
              <a:ext cx="67" cy="171"/>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1213" name="任意多边形 51212"/>
            <p:cNvSpPr/>
            <p:nvPr/>
          </p:nvSpPr>
          <p:spPr>
            <a:xfrm>
              <a:off x="2288" y="1336"/>
              <a:ext cx="33" cy="243"/>
            </a:xfrm>
            <a:custGeom>
              <a:avLst/>
              <a:gdLst/>
              <a:ahLst/>
              <a:cxnLst/>
              <a:rect l="0" t="0" r="0" b="0"/>
              <a:pathLst>
                <a:path w="33" h="243">
                  <a:moveTo>
                    <a:pt x="0" y="1"/>
                  </a:moveTo>
                  <a:cubicBezTo>
                    <a:pt x="17" y="0"/>
                    <a:pt x="31" y="14"/>
                    <a:pt x="32" y="30"/>
                  </a:cubicBezTo>
                  <a:cubicBezTo>
                    <a:pt x="33" y="47"/>
                    <a:pt x="19" y="61"/>
                    <a:pt x="2" y="62"/>
                  </a:cubicBezTo>
                  <a:cubicBezTo>
                    <a:pt x="1" y="62"/>
                    <a:pt x="0" y="62"/>
                    <a:pt x="0" y="62"/>
                  </a:cubicBezTo>
                  <a:cubicBezTo>
                    <a:pt x="17" y="61"/>
                    <a:pt x="31" y="74"/>
                    <a:pt x="32" y="90"/>
                  </a:cubicBezTo>
                  <a:cubicBezTo>
                    <a:pt x="33" y="107"/>
                    <a:pt x="19" y="122"/>
                    <a:pt x="2" y="122"/>
                  </a:cubicBezTo>
                  <a:cubicBezTo>
                    <a:pt x="1" y="122"/>
                    <a:pt x="0" y="122"/>
                    <a:pt x="0" y="122"/>
                  </a:cubicBezTo>
                  <a:cubicBezTo>
                    <a:pt x="17" y="122"/>
                    <a:pt x="31" y="134"/>
                    <a:pt x="32" y="151"/>
                  </a:cubicBezTo>
                  <a:cubicBezTo>
                    <a:pt x="33" y="168"/>
                    <a:pt x="19" y="182"/>
                    <a:pt x="2" y="183"/>
                  </a:cubicBezTo>
                  <a:cubicBezTo>
                    <a:pt x="1" y="183"/>
                    <a:pt x="0" y="183"/>
                    <a:pt x="0" y="183"/>
                  </a:cubicBezTo>
                  <a:cubicBezTo>
                    <a:pt x="17" y="182"/>
                    <a:pt x="31" y="195"/>
                    <a:pt x="32" y="211"/>
                  </a:cubicBezTo>
                  <a:cubicBezTo>
                    <a:pt x="33" y="228"/>
                    <a:pt x="19" y="242"/>
                    <a:pt x="2" y="243"/>
                  </a:cubicBezTo>
                  <a:cubicBezTo>
                    <a:pt x="1" y="243"/>
                    <a:pt x="0" y="243"/>
                    <a:pt x="0" y="243"/>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1214" name="直接连接符 51213"/>
            <p:cNvSpPr/>
            <p:nvPr/>
          </p:nvSpPr>
          <p:spPr>
            <a:xfrm>
              <a:off x="2288" y="1579"/>
              <a:ext cx="1" cy="57"/>
            </a:xfrm>
            <a:prstGeom prst="line">
              <a:avLst/>
            </a:prstGeom>
            <a:ln w="12700" cap="rnd" cmpd="sng">
              <a:solidFill>
                <a:srgbClr val="000000"/>
              </a:solidFill>
              <a:prstDash val="solid"/>
              <a:headEnd type="none" w="med" len="med"/>
              <a:tailEnd type="none" w="med" len="med"/>
            </a:ln>
          </p:spPr>
        </p:sp>
        <p:sp>
          <p:nvSpPr>
            <p:cNvPr id="51215" name="直接连接符 51214"/>
            <p:cNvSpPr/>
            <p:nvPr/>
          </p:nvSpPr>
          <p:spPr>
            <a:xfrm flipV="1">
              <a:off x="2288" y="1268"/>
              <a:ext cx="1" cy="69"/>
            </a:xfrm>
            <a:prstGeom prst="line">
              <a:avLst/>
            </a:prstGeom>
            <a:ln w="12700" cap="rnd" cmpd="sng">
              <a:solidFill>
                <a:srgbClr val="000000"/>
              </a:solidFill>
              <a:prstDash val="solid"/>
              <a:headEnd type="none" w="med" len="med"/>
              <a:tailEnd type="none" w="med" len="med"/>
            </a:ln>
          </p:spPr>
        </p:sp>
        <p:sp>
          <p:nvSpPr>
            <p:cNvPr id="51216" name="任意多边形 51215"/>
            <p:cNvSpPr/>
            <p:nvPr/>
          </p:nvSpPr>
          <p:spPr>
            <a:xfrm>
              <a:off x="2530" y="1220"/>
              <a:ext cx="161" cy="160"/>
            </a:xfrm>
            <a:custGeom>
              <a:avLst/>
              <a:gdLst/>
              <a:ahLst/>
              <a:cxnLst/>
              <a:rect l="0" t="0" r="0" b="0"/>
              <a:pathLst>
                <a:path w="264" h="267">
                  <a:moveTo>
                    <a:pt x="0" y="133"/>
                  </a:moveTo>
                  <a:cubicBezTo>
                    <a:pt x="0" y="60"/>
                    <a:pt x="59" y="0"/>
                    <a:pt x="132" y="0"/>
                  </a:cubicBezTo>
                  <a:cubicBezTo>
                    <a:pt x="205" y="0"/>
                    <a:pt x="264" y="60"/>
                    <a:pt x="264" y="133"/>
                  </a:cubicBezTo>
                  <a:cubicBezTo>
                    <a:pt x="264" y="133"/>
                    <a:pt x="264" y="133"/>
                    <a:pt x="264" y="133"/>
                  </a:cubicBezTo>
                  <a:cubicBezTo>
                    <a:pt x="264" y="207"/>
                    <a:pt x="205" y="267"/>
                    <a:pt x="132" y="267"/>
                  </a:cubicBezTo>
                  <a:cubicBezTo>
                    <a:pt x="59" y="267"/>
                    <a:pt x="0" y="207"/>
                    <a:pt x="0" y="133"/>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1217" name="任意多边形 51216"/>
            <p:cNvSpPr>
              <a:spLocks noEditPoints="1"/>
            </p:cNvSpPr>
            <p:nvPr/>
          </p:nvSpPr>
          <p:spPr>
            <a:xfrm>
              <a:off x="2530" y="1220"/>
              <a:ext cx="161" cy="160"/>
            </a:xfrm>
            <a:custGeom>
              <a:avLst/>
              <a:gdLst/>
              <a:ahLst/>
              <a:cxnLst/>
              <a:rect l="0" t="0" r="0" b="0"/>
              <a:pathLst>
                <a:path w="264" h="267">
                  <a:moveTo>
                    <a:pt x="0" y="133"/>
                  </a:moveTo>
                  <a:cubicBezTo>
                    <a:pt x="0" y="60"/>
                    <a:pt x="59" y="0"/>
                    <a:pt x="132" y="0"/>
                  </a:cubicBezTo>
                  <a:cubicBezTo>
                    <a:pt x="205" y="0"/>
                    <a:pt x="264" y="60"/>
                    <a:pt x="264" y="133"/>
                  </a:cubicBezTo>
                  <a:cubicBezTo>
                    <a:pt x="264" y="133"/>
                    <a:pt x="264" y="133"/>
                    <a:pt x="264" y="133"/>
                  </a:cubicBezTo>
                  <a:cubicBezTo>
                    <a:pt x="264" y="207"/>
                    <a:pt x="205" y="267"/>
                    <a:pt x="132" y="267"/>
                  </a:cubicBezTo>
                  <a:cubicBezTo>
                    <a:pt x="59" y="267"/>
                    <a:pt x="0" y="207"/>
                    <a:pt x="0" y="133"/>
                  </a:cubicBezTo>
                  <a:moveTo>
                    <a:pt x="0" y="133"/>
                  </a:moveTo>
                  <a:lnTo>
                    <a:pt x="264" y="133"/>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1218" name="矩形 51217"/>
            <p:cNvSpPr/>
            <p:nvPr/>
          </p:nvSpPr>
          <p:spPr>
            <a:xfrm>
              <a:off x="1257" y="1170"/>
              <a:ext cx="6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u</a:t>
              </a:r>
              <a:endParaRPr lang="en-US" altLang="zh-CN" sz="2800">
                <a:latin typeface="Times New Roman" panose="02020603050405020304" pitchFamily="18" charset="0"/>
              </a:endParaRPr>
            </a:p>
          </p:txBody>
        </p:sp>
        <p:sp>
          <p:nvSpPr>
            <p:cNvPr id="51219" name="矩形 51218"/>
            <p:cNvSpPr/>
            <p:nvPr/>
          </p:nvSpPr>
          <p:spPr>
            <a:xfrm>
              <a:off x="1315" y="1237"/>
              <a:ext cx="53"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S</a:t>
              </a:r>
              <a:endParaRPr lang="en-US" altLang="zh-CN" sz="2800">
                <a:latin typeface="Times New Roman" panose="02020603050405020304" pitchFamily="18" charset="0"/>
              </a:endParaRPr>
            </a:p>
          </p:txBody>
        </p:sp>
        <p:sp>
          <p:nvSpPr>
            <p:cNvPr id="51220" name="任意多边形 51219"/>
            <p:cNvSpPr>
              <a:spLocks noEditPoints="1"/>
            </p:cNvSpPr>
            <p:nvPr/>
          </p:nvSpPr>
          <p:spPr>
            <a:xfrm>
              <a:off x="1355" y="1078"/>
              <a:ext cx="65" cy="65"/>
            </a:xfrm>
            <a:custGeom>
              <a:avLst/>
              <a:gdLst/>
              <a:ahLst/>
              <a:cxnLst/>
              <a:rect l="0" t="0" r="0" b="0"/>
              <a:pathLst>
                <a:path w="65" h="65">
                  <a:moveTo>
                    <a:pt x="0" y="33"/>
                  </a:moveTo>
                  <a:lnTo>
                    <a:pt x="65" y="33"/>
                  </a:lnTo>
                  <a:moveTo>
                    <a:pt x="33" y="0"/>
                  </a:moveTo>
                  <a:lnTo>
                    <a:pt x="33" y="65"/>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1221" name="直接连接符 51220"/>
            <p:cNvSpPr/>
            <p:nvPr/>
          </p:nvSpPr>
          <p:spPr>
            <a:xfrm>
              <a:off x="1355" y="1394"/>
              <a:ext cx="64" cy="1"/>
            </a:xfrm>
            <a:prstGeom prst="line">
              <a:avLst/>
            </a:prstGeom>
            <a:ln w="12700" cap="rnd" cmpd="sng">
              <a:solidFill>
                <a:srgbClr val="000000"/>
              </a:solidFill>
              <a:prstDash val="solid"/>
              <a:headEnd type="none" w="med" len="med"/>
              <a:tailEnd type="none" w="med" len="med"/>
            </a:ln>
          </p:spPr>
        </p:sp>
        <p:sp>
          <p:nvSpPr>
            <p:cNvPr id="51222" name="任意多边形 51221"/>
            <p:cNvSpPr/>
            <p:nvPr/>
          </p:nvSpPr>
          <p:spPr>
            <a:xfrm>
              <a:off x="1408" y="1195"/>
              <a:ext cx="158" cy="157"/>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1223" name="任意多边形 51222"/>
            <p:cNvSpPr>
              <a:spLocks noEditPoints="1"/>
            </p:cNvSpPr>
            <p:nvPr/>
          </p:nvSpPr>
          <p:spPr>
            <a:xfrm>
              <a:off x="1408" y="1195"/>
              <a:ext cx="158" cy="157"/>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moveTo>
                    <a:pt x="130" y="262"/>
                  </a:moveTo>
                  <a:lnTo>
                    <a:pt x="130" y="0"/>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1224" name="直接连接符 51223"/>
            <p:cNvSpPr/>
            <p:nvPr/>
          </p:nvSpPr>
          <p:spPr>
            <a:xfrm flipV="1">
              <a:off x="1487" y="915"/>
              <a:ext cx="1" cy="280"/>
            </a:xfrm>
            <a:prstGeom prst="line">
              <a:avLst/>
            </a:prstGeom>
            <a:ln w="12700" cap="rnd" cmpd="sng">
              <a:solidFill>
                <a:srgbClr val="000000"/>
              </a:solidFill>
              <a:prstDash val="solid"/>
              <a:headEnd type="none" w="med" len="med"/>
              <a:tailEnd type="none" w="med" len="med"/>
            </a:ln>
          </p:spPr>
        </p:sp>
        <p:sp>
          <p:nvSpPr>
            <p:cNvPr id="51225" name="直接连接符 51224"/>
            <p:cNvSpPr/>
            <p:nvPr/>
          </p:nvSpPr>
          <p:spPr>
            <a:xfrm flipH="1">
              <a:off x="1485" y="915"/>
              <a:ext cx="322" cy="1"/>
            </a:xfrm>
            <a:prstGeom prst="line">
              <a:avLst/>
            </a:prstGeom>
            <a:ln w="12700" cap="rnd" cmpd="sng">
              <a:solidFill>
                <a:srgbClr val="000000"/>
              </a:solidFill>
              <a:prstDash val="solid"/>
              <a:headEnd type="none" w="med" len="med"/>
              <a:tailEnd type="none" w="med" len="med"/>
            </a:ln>
          </p:spPr>
        </p:sp>
        <p:sp>
          <p:nvSpPr>
            <p:cNvPr id="51226" name="直接连接符 51225"/>
            <p:cNvSpPr/>
            <p:nvPr/>
          </p:nvSpPr>
          <p:spPr>
            <a:xfrm>
              <a:off x="1978" y="915"/>
              <a:ext cx="632" cy="1"/>
            </a:xfrm>
            <a:prstGeom prst="line">
              <a:avLst/>
            </a:prstGeom>
            <a:ln w="12700" cap="rnd" cmpd="sng">
              <a:solidFill>
                <a:srgbClr val="000000"/>
              </a:solidFill>
              <a:prstDash val="solid"/>
              <a:headEnd type="none" w="med" len="med"/>
              <a:tailEnd type="none" w="med" len="med"/>
            </a:ln>
          </p:spPr>
        </p:sp>
        <p:sp>
          <p:nvSpPr>
            <p:cNvPr id="51227" name="直接连接符 51226"/>
            <p:cNvSpPr/>
            <p:nvPr/>
          </p:nvSpPr>
          <p:spPr>
            <a:xfrm>
              <a:off x="2288" y="1170"/>
              <a:ext cx="1" cy="167"/>
            </a:xfrm>
            <a:prstGeom prst="line">
              <a:avLst/>
            </a:prstGeom>
            <a:ln w="12700" cap="rnd" cmpd="sng">
              <a:solidFill>
                <a:srgbClr val="000000"/>
              </a:solidFill>
              <a:prstDash val="solid"/>
              <a:headEnd type="none" w="med" len="med"/>
              <a:tailEnd type="none" w="med" len="med"/>
            </a:ln>
          </p:spPr>
        </p:sp>
        <p:sp>
          <p:nvSpPr>
            <p:cNvPr id="51228" name="直接连接符 51227"/>
            <p:cNvSpPr/>
            <p:nvPr/>
          </p:nvSpPr>
          <p:spPr>
            <a:xfrm>
              <a:off x="2610" y="915"/>
              <a:ext cx="1" cy="295"/>
            </a:xfrm>
            <a:prstGeom prst="line">
              <a:avLst/>
            </a:prstGeom>
            <a:ln w="12700" cap="rnd" cmpd="sng">
              <a:solidFill>
                <a:srgbClr val="000000"/>
              </a:solidFill>
              <a:prstDash val="solid"/>
              <a:headEnd type="none" w="med" len="med"/>
              <a:tailEnd type="none" w="med" len="med"/>
            </a:ln>
          </p:spPr>
        </p:sp>
        <p:sp>
          <p:nvSpPr>
            <p:cNvPr id="51229" name="直接连接符 51228"/>
            <p:cNvSpPr/>
            <p:nvPr/>
          </p:nvSpPr>
          <p:spPr>
            <a:xfrm>
              <a:off x="2610" y="1383"/>
              <a:ext cx="1" cy="253"/>
            </a:xfrm>
            <a:prstGeom prst="line">
              <a:avLst/>
            </a:prstGeom>
            <a:ln w="12700" cap="rnd" cmpd="sng">
              <a:solidFill>
                <a:srgbClr val="000000"/>
              </a:solidFill>
              <a:prstDash val="solid"/>
              <a:headEnd type="none" w="med" len="med"/>
              <a:tailEnd type="none" w="med" len="med"/>
            </a:ln>
          </p:spPr>
        </p:sp>
        <p:sp>
          <p:nvSpPr>
            <p:cNvPr id="51230" name="直接连接符 51229"/>
            <p:cNvSpPr/>
            <p:nvPr/>
          </p:nvSpPr>
          <p:spPr>
            <a:xfrm flipH="1">
              <a:off x="1485" y="1636"/>
              <a:ext cx="1125" cy="1"/>
            </a:xfrm>
            <a:prstGeom prst="line">
              <a:avLst/>
            </a:prstGeom>
            <a:ln w="12700" cap="rnd" cmpd="sng">
              <a:solidFill>
                <a:srgbClr val="000000"/>
              </a:solidFill>
              <a:prstDash val="solid"/>
              <a:headEnd type="none" w="med" len="med"/>
              <a:tailEnd type="none" w="med" len="med"/>
            </a:ln>
          </p:spPr>
        </p:sp>
        <p:sp>
          <p:nvSpPr>
            <p:cNvPr id="51231" name="直接连接符 51230"/>
            <p:cNvSpPr/>
            <p:nvPr/>
          </p:nvSpPr>
          <p:spPr>
            <a:xfrm flipV="1">
              <a:off x="1487" y="1352"/>
              <a:ext cx="1" cy="284"/>
            </a:xfrm>
            <a:prstGeom prst="line">
              <a:avLst/>
            </a:prstGeom>
            <a:ln w="12700" cap="rnd" cmpd="sng">
              <a:solidFill>
                <a:srgbClr val="000000"/>
              </a:solidFill>
              <a:prstDash val="solid"/>
              <a:headEnd type="none" w="med" len="med"/>
              <a:tailEnd type="none" w="med" len="med"/>
            </a:ln>
          </p:spPr>
        </p:sp>
        <p:sp>
          <p:nvSpPr>
            <p:cNvPr id="51232" name="直接连接符 51231"/>
            <p:cNvSpPr/>
            <p:nvPr/>
          </p:nvSpPr>
          <p:spPr>
            <a:xfrm>
              <a:off x="2289" y="1204"/>
              <a:ext cx="1" cy="34"/>
            </a:xfrm>
            <a:prstGeom prst="line">
              <a:avLst/>
            </a:prstGeom>
            <a:ln w="3175" cap="rnd" cmpd="sng">
              <a:solidFill>
                <a:srgbClr val="000000"/>
              </a:solidFill>
              <a:prstDash val="solid"/>
              <a:headEnd type="none" w="med" len="med"/>
              <a:tailEnd type="none" w="med" len="med"/>
            </a:ln>
          </p:spPr>
        </p:sp>
        <p:sp>
          <p:nvSpPr>
            <p:cNvPr id="51233" name="任意多边形 51232"/>
            <p:cNvSpPr/>
            <p:nvPr/>
          </p:nvSpPr>
          <p:spPr>
            <a:xfrm>
              <a:off x="2270" y="1233"/>
              <a:ext cx="38" cy="57"/>
            </a:xfrm>
            <a:custGeom>
              <a:avLst/>
              <a:gdLst/>
              <a:ahLst/>
              <a:cxnLst/>
              <a:rect l="0" t="0" r="0" b="0"/>
              <a:pathLst>
                <a:path w="38" h="57">
                  <a:moveTo>
                    <a:pt x="0" y="0"/>
                  </a:moveTo>
                  <a:lnTo>
                    <a:pt x="19" y="57"/>
                  </a:lnTo>
                  <a:lnTo>
                    <a:pt x="38" y="0"/>
                  </a:lnTo>
                  <a:lnTo>
                    <a:pt x="0" y="0"/>
                  </a:lnTo>
                  <a:close/>
                </a:path>
              </a:pathLst>
            </a:custGeom>
            <a:solidFill>
              <a:srgbClr val="000000"/>
            </a:solidFill>
            <a:ln w="9525">
              <a:noFill/>
            </a:ln>
          </p:spPr>
          <p:txBody>
            <a:bodyPr/>
            <a:lstStyle/>
            <a:p>
              <a:endParaRPr lang="zh-CN" altLang="en-US"/>
            </a:p>
          </p:txBody>
        </p:sp>
        <p:sp>
          <p:nvSpPr>
            <p:cNvPr id="51234" name="矩形 51233"/>
            <p:cNvSpPr/>
            <p:nvPr/>
          </p:nvSpPr>
          <p:spPr>
            <a:xfrm>
              <a:off x="2220" y="1189"/>
              <a:ext cx="3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1235" name="直接连接符 51234"/>
            <p:cNvSpPr/>
            <p:nvPr/>
          </p:nvSpPr>
          <p:spPr>
            <a:xfrm flipH="1">
              <a:off x="2288" y="915"/>
              <a:ext cx="1" cy="84"/>
            </a:xfrm>
            <a:prstGeom prst="line">
              <a:avLst/>
            </a:prstGeom>
            <a:ln w="12700" cap="rnd" cmpd="sng">
              <a:solidFill>
                <a:srgbClr val="000000"/>
              </a:solidFill>
              <a:prstDash val="solid"/>
              <a:headEnd type="none" w="med" len="med"/>
              <a:tailEnd type="none" w="med" len="med"/>
            </a:ln>
          </p:spPr>
        </p:sp>
        <p:sp>
          <p:nvSpPr>
            <p:cNvPr id="51236" name="矩形 51235"/>
            <p:cNvSpPr/>
            <p:nvPr/>
          </p:nvSpPr>
          <p:spPr>
            <a:xfrm>
              <a:off x="1850" y="728"/>
              <a:ext cx="14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  </a:t>
              </a:r>
              <a:endParaRPr lang="en-US" altLang="zh-CN" sz="2800">
                <a:latin typeface="Times New Roman" panose="02020603050405020304" pitchFamily="18" charset="0"/>
              </a:endParaRPr>
            </a:p>
          </p:txBody>
        </p:sp>
        <p:sp>
          <p:nvSpPr>
            <p:cNvPr id="51237" name="矩形 51236"/>
            <p:cNvSpPr/>
            <p:nvPr/>
          </p:nvSpPr>
          <p:spPr>
            <a:xfrm>
              <a:off x="1919" y="805"/>
              <a:ext cx="72"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1</a:t>
              </a:r>
              <a:endParaRPr lang="en-US" altLang="zh-CN" sz="2800">
                <a:latin typeface="Times New Roman" panose="02020603050405020304" pitchFamily="18" charset="0"/>
              </a:endParaRPr>
            </a:p>
          </p:txBody>
        </p:sp>
        <p:sp>
          <p:nvSpPr>
            <p:cNvPr id="51238" name="矩形 51237"/>
            <p:cNvSpPr/>
            <p:nvPr/>
          </p:nvSpPr>
          <p:spPr>
            <a:xfrm>
              <a:off x="2084" y="1006"/>
              <a:ext cx="8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51239" name="矩形 51238"/>
            <p:cNvSpPr/>
            <p:nvPr/>
          </p:nvSpPr>
          <p:spPr>
            <a:xfrm>
              <a:off x="2142" y="1073"/>
              <a:ext cx="72"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2</a:t>
              </a:r>
              <a:endParaRPr lang="en-US" altLang="zh-CN" sz="2800">
                <a:latin typeface="Times New Roman" panose="02020603050405020304" pitchFamily="18" charset="0"/>
              </a:endParaRPr>
            </a:p>
          </p:txBody>
        </p:sp>
        <p:sp>
          <p:nvSpPr>
            <p:cNvPr id="51240" name="矩形 51239"/>
            <p:cNvSpPr/>
            <p:nvPr/>
          </p:nvSpPr>
          <p:spPr>
            <a:xfrm>
              <a:off x="2172" y="1409"/>
              <a:ext cx="7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L</a:t>
              </a:r>
              <a:endParaRPr lang="en-US" altLang="zh-CN" sz="2800">
                <a:latin typeface="Times New Roman" panose="02020603050405020304" pitchFamily="18" charset="0"/>
              </a:endParaRPr>
            </a:p>
          </p:txBody>
        </p:sp>
        <p:sp>
          <p:nvSpPr>
            <p:cNvPr id="51241" name="直接连接符 51240"/>
            <p:cNvSpPr/>
            <p:nvPr/>
          </p:nvSpPr>
          <p:spPr>
            <a:xfrm flipV="1">
              <a:off x="2610" y="1174"/>
              <a:ext cx="1" cy="30"/>
            </a:xfrm>
            <a:prstGeom prst="line">
              <a:avLst/>
            </a:prstGeom>
            <a:ln w="3175" cap="rnd" cmpd="sng">
              <a:solidFill>
                <a:srgbClr val="000000"/>
              </a:solidFill>
              <a:prstDash val="solid"/>
              <a:headEnd type="none" w="med" len="med"/>
              <a:tailEnd type="none" w="med" len="med"/>
            </a:ln>
          </p:spPr>
        </p:sp>
        <p:sp>
          <p:nvSpPr>
            <p:cNvPr id="51242" name="任意多边形 51241"/>
            <p:cNvSpPr/>
            <p:nvPr/>
          </p:nvSpPr>
          <p:spPr>
            <a:xfrm>
              <a:off x="2591" y="1122"/>
              <a:ext cx="39" cy="57"/>
            </a:xfrm>
            <a:custGeom>
              <a:avLst/>
              <a:gdLst/>
              <a:ahLst/>
              <a:cxnLst/>
              <a:rect l="0" t="0" r="0" b="0"/>
              <a:pathLst>
                <a:path w="39" h="57">
                  <a:moveTo>
                    <a:pt x="0" y="57"/>
                  </a:moveTo>
                  <a:lnTo>
                    <a:pt x="19" y="0"/>
                  </a:lnTo>
                  <a:lnTo>
                    <a:pt x="39" y="57"/>
                  </a:lnTo>
                  <a:lnTo>
                    <a:pt x="0" y="57"/>
                  </a:lnTo>
                  <a:close/>
                </a:path>
              </a:pathLst>
            </a:custGeom>
            <a:solidFill>
              <a:srgbClr val="000000"/>
            </a:solidFill>
            <a:ln w="9525">
              <a:noFill/>
            </a:ln>
          </p:spPr>
          <p:txBody>
            <a:bodyPr/>
            <a:lstStyle/>
            <a:p>
              <a:endParaRPr lang="zh-CN" altLang="en-US"/>
            </a:p>
          </p:txBody>
        </p:sp>
        <p:sp>
          <p:nvSpPr>
            <p:cNvPr id="51243" name="矩形 51242"/>
            <p:cNvSpPr/>
            <p:nvPr/>
          </p:nvSpPr>
          <p:spPr>
            <a:xfrm>
              <a:off x="2658" y="1083"/>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1244" name="矩形 51243"/>
            <p:cNvSpPr/>
            <p:nvPr/>
          </p:nvSpPr>
          <p:spPr>
            <a:xfrm>
              <a:off x="2688" y="1160"/>
              <a:ext cx="76"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S</a:t>
              </a:r>
              <a:endParaRPr lang="en-US" altLang="zh-CN" sz="2800">
                <a:latin typeface="Times New Roman" panose="02020603050405020304" pitchFamily="18" charset="0"/>
              </a:endParaRPr>
            </a:p>
          </p:txBody>
        </p:sp>
      </p:grpSp>
      <p:sp>
        <p:nvSpPr>
          <p:cNvPr id="51252" name="矩形 51251"/>
          <p:cNvSpPr/>
          <p:nvPr/>
        </p:nvSpPr>
        <p:spPr>
          <a:xfrm>
            <a:off x="863145" y="467519"/>
            <a:ext cx="4316867" cy="762000"/>
          </a:xfrm>
          <a:prstGeom prst="rect">
            <a:avLst/>
          </a:prstGeom>
          <a:noFill/>
          <a:ln w="9525">
            <a:noFill/>
          </a:ln>
        </p:spPr>
        <p:txBody>
          <a:bodyPr wrap="square" anchor="ctr">
            <a:spAutoFit/>
          </a:bodyPr>
          <a:lstStyle/>
          <a:p>
            <a:r>
              <a:rPr lang="zh-CN" altLang="en-US" dirty="0">
                <a:latin typeface="Times New Roman" panose="02020603050405020304" pitchFamily="18" charset="0"/>
              </a:rPr>
              <a:t>已知电路中 </a:t>
            </a:r>
            <a:r>
              <a:rPr lang="en-US" altLang="zh-CN" sz="2000" i="1" dirty="0">
                <a:latin typeface="Times New Roman" panose="02020603050405020304" pitchFamily="18" charset="0"/>
              </a:rPr>
              <a:t>R</a:t>
            </a:r>
            <a:r>
              <a:rPr lang="en-US" altLang="zh-CN" sz="1200" dirty="0">
                <a:latin typeface="Times New Roman" panose="02020603050405020304" pitchFamily="18" charset="0"/>
              </a:rPr>
              <a:t>1</a:t>
            </a:r>
            <a:r>
              <a:rPr lang="en-US" altLang="zh-CN" sz="2000" i="1" dirty="0">
                <a:latin typeface="Symbol" panose="05050102010706020507" pitchFamily="18" charset="2"/>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rPr>
              <a:t>， </a:t>
            </a:r>
            <a:r>
              <a:rPr lang="en-US" altLang="zh-CN" sz="2000" i="1" dirty="0">
                <a:latin typeface="Times New Roman" panose="02020603050405020304" pitchFamily="18" charset="0"/>
              </a:rPr>
              <a:t>R </a:t>
            </a:r>
            <a:r>
              <a:rPr lang="en-US" altLang="zh-CN" sz="1200" dirty="0">
                <a:latin typeface="Times New Roman" panose="02020603050405020304" pitchFamily="18" charset="0"/>
              </a:rPr>
              <a:t>2</a:t>
            </a:r>
            <a:r>
              <a:rPr lang="en-US" altLang="zh-CN" sz="2000" i="1" dirty="0">
                <a:latin typeface="Symbol" panose="05050102010706020507" pitchFamily="18" charset="2"/>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rPr>
              <a:t>3</a:t>
            </a:r>
            <a:r>
              <a:rPr lang="en-US" altLang="zh-CN"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r>
              <a:rPr lang="zh-CN" altLang="en-US" sz="2000" dirty="0">
                <a:latin typeface="Times New Roman" panose="02020603050405020304" pitchFamily="18" charset="0"/>
              </a:rPr>
              <a:t>，</a:t>
            </a:r>
            <a:r>
              <a:rPr lang="en-US" altLang="zh-CN" sz="2000" i="1" dirty="0">
                <a:latin typeface="Times New Roman" panose="02020603050405020304" pitchFamily="18" charset="0"/>
                <a:sym typeface="Symbol" panose="05050102010706020507" pitchFamily="18" charset="2"/>
              </a:rPr>
              <a:t>L</a:t>
            </a:r>
            <a:r>
              <a:rPr lang="en-US" altLang="zh-CN" sz="2000" i="1" dirty="0">
                <a:latin typeface="Symbol" panose="05050102010706020507" pitchFamily="18" charset="2"/>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000" dirty="0">
                <a:latin typeface="Symbol" panose="05050102010706020507" pitchFamily="18" charset="2"/>
                <a:cs typeface="Times New Roman" panose="02020603050405020304" pitchFamily="18" charset="0"/>
                <a:sym typeface="Symbol" panose="05050102010706020507" pitchFamily="18" charset="2"/>
              </a:rPr>
              <a:t> </a:t>
            </a:r>
            <a:r>
              <a:rPr lang="en-US" altLang="zh-CN" sz="2000" dirty="0">
                <a:latin typeface="Times New Roman" panose="02020603050405020304" pitchFamily="18" charset="0"/>
                <a:sym typeface="Symbol" panose="05050102010706020507" pitchFamily="18" charset="2"/>
              </a:rPr>
              <a:t>2H</a:t>
            </a:r>
            <a:r>
              <a:rPr lang="zh-CN" altLang="en-US"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sym typeface="Symbol" panose="05050102010706020507" pitchFamily="18" charset="2"/>
              </a:rPr>
              <a:t>I</a:t>
            </a:r>
            <a:r>
              <a:rPr lang="en-US" altLang="zh-CN" sz="1400" i="1" dirty="0">
                <a:latin typeface="Times New Roman" panose="02020603050405020304" pitchFamily="18" charset="0"/>
                <a:sym typeface="Symbol" panose="05050102010706020507" pitchFamily="18" charset="2"/>
              </a:rPr>
              <a:t>S</a:t>
            </a:r>
            <a:r>
              <a:rPr lang="en-US" altLang="zh-CN" sz="2000" i="1" dirty="0">
                <a:latin typeface="Symbol" panose="05050102010706020507" pitchFamily="18" charset="2"/>
                <a:cs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sym typeface="Symbol" panose="05050102010706020507" pitchFamily="18" charset="2"/>
              </a:rPr>
              <a:t>＝</a:t>
            </a:r>
            <a:r>
              <a:rPr lang="zh-CN" altLang="en-US" sz="2000" dirty="0">
                <a:latin typeface="Symbol" panose="05050102010706020507" pitchFamily="18" charset="2"/>
                <a:sym typeface="Symbol" panose="05050102010706020507" pitchFamily="18" charset="2"/>
              </a:rPr>
              <a:t> </a:t>
            </a:r>
            <a:r>
              <a:rPr lang="en-US" altLang="zh-CN" sz="2000" dirty="0">
                <a:latin typeface="Symbol" panose="05050102010706020507" pitchFamily="18" charset="2"/>
                <a:sym typeface="Symbol" panose="05050102010706020507" pitchFamily="18" charset="2"/>
              </a:rPr>
              <a:t>4A</a:t>
            </a:r>
            <a:r>
              <a:rPr lang="en-US" altLang="zh-CN" sz="2000" dirty="0">
                <a:latin typeface="Times New Roman" panose="02020603050405020304" pitchFamily="18" charset="0"/>
                <a:sym typeface="Symbol" panose="05050102010706020507" pitchFamily="18" charset="2"/>
              </a:rPr>
              <a:t> </a:t>
            </a:r>
          </a:p>
        </p:txBody>
      </p:sp>
      <p:sp>
        <p:nvSpPr>
          <p:cNvPr id="51254" name="矩形 51253"/>
          <p:cNvSpPr/>
          <p:nvPr/>
        </p:nvSpPr>
        <p:spPr>
          <a:xfrm>
            <a:off x="0" y="3300413"/>
            <a:ext cx="9144000" cy="0"/>
          </a:xfrm>
          <a:prstGeom prst="rect">
            <a:avLst/>
          </a:prstGeom>
          <a:noFill/>
          <a:ln w="9525">
            <a:noFill/>
          </a:ln>
        </p:spPr>
        <p:txBody>
          <a:bodyPr/>
          <a:lstStyle/>
          <a:p>
            <a:endParaRPr lang="zh-CN" altLang="en-US"/>
          </a:p>
        </p:txBody>
      </p:sp>
      <p:graphicFrame>
        <p:nvGraphicFramePr>
          <p:cNvPr id="51253" name="对象 51252"/>
          <p:cNvGraphicFramePr/>
          <p:nvPr/>
        </p:nvGraphicFramePr>
        <p:xfrm>
          <a:off x="1403350" y="1268413"/>
          <a:ext cx="2116138" cy="457200"/>
        </p:xfrm>
        <a:graphic>
          <a:graphicData uri="http://schemas.openxmlformats.org/presentationml/2006/ole">
            <mc:AlternateContent xmlns:mc="http://schemas.openxmlformats.org/markup-compatibility/2006">
              <mc:Choice xmlns:v="urn:schemas-microsoft-com:vml" Requires="v">
                <p:oleObj spid="_x0000_s19545" r:id="rId3" imgW="1193800" imgH="254000" progId="Equation.3">
                  <p:embed/>
                </p:oleObj>
              </mc:Choice>
              <mc:Fallback>
                <p:oleObj r:id="rId3" imgW="1193800" imgH="254000" progId="Equation.3">
                  <p:embed/>
                  <p:pic>
                    <p:nvPicPr>
                      <p:cNvPr id="0" name="图片 3134"/>
                      <p:cNvPicPr/>
                      <p:nvPr/>
                    </p:nvPicPr>
                    <p:blipFill>
                      <a:blip r:embed="rId4"/>
                      <a:stretch>
                        <a:fillRect/>
                      </a:stretch>
                    </p:blipFill>
                    <p:spPr>
                      <a:xfrm>
                        <a:off x="1403350" y="1268413"/>
                        <a:ext cx="2116138" cy="457200"/>
                      </a:xfrm>
                      <a:prstGeom prst="rect">
                        <a:avLst/>
                      </a:prstGeom>
                      <a:noFill/>
                      <a:ln w="38100">
                        <a:noFill/>
                        <a:miter/>
                      </a:ln>
                    </p:spPr>
                  </p:pic>
                </p:oleObj>
              </mc:Fallback>
            </mc:AlternateContent>
          </a:graphicData>
        </a:graphic>
      </p:graphicFrame>
      <p:sp>
        <p:nvSpPr>
          <p:cNvPr id="51255" name="矩形 51254"/>
          <p:cNvSpPr/>
          <p:nvPr/>
        </p:nvSpPr>
        <p:spPr>
          <a:xfrm>
            <a:off x="684213" y="1782530"/>
            <a:ext cx="616585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求电流</a:t>
            </a:r>
            <a:r>
              <a:rPr lang="en-US" altLang="zh-CN" i="1" dirty="0" err="1">
                <a:latin typeface="Times New Roman" panose="02020603050405020304" pitchFamily="18" charset="0"/>
              </a:rPr>
              <a:t>i</a:t>
            </a:r>
            <a:r>
              <a:rPr lang="zh-CN" altLang="en-US" dirty="0">
                <a:latin typeface="Times New Roman" panose="02020603050405020304" pitchFamily="18" charset="0"/>
              </a:rPr>
              <a:t>的有效值及两个电源各自提供的功率 </a:t>
            </a:r>
          </a:p>
        </p:txBody>
      </p:sp>
      <p:sp>
        <p:nvSpPr>
          <p:cNvPr id="51256" name="矩形 51255"/>
          <p:cNvSpPr/>
          <p:nvPr/>
        </p:nvSpPr>
        <p:spPr>
          <a:xfrm>
            <a:off x="684213" y="2636838"/>
            <a:ext cx="490537"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解</a:t>
            </a:r>
          </a:p>
        </p:txBody>
      </p:sp>
      <p:sp>
        <p:nvSpPr>
          <p:cNvPr id="51257" name="矩形 51256"/>
          <p:cNvSpPr/>
          <p:nvPr/>
        </p:nvSpPr>
        <p:spPr>
          <a:xfrm>
            <a:off x="1258888" y="2565400"/>
            <a:ext cx="3400425" cy="457200"/>
          </a:xfrm>
          <a:prstGeom prst="rect">
            <a:avLst/>
          </a:prstGeom>
          <a:noFill/>
          <a:ln w="9525">
            <a:noFill/>
          </a:ln>
        </p:spPr>
        <p:txBody>
          <a:bodyPr wrap="none" anchor="ctr">
            <a:spAutoFit/>
          </a:bodyPr>
          <a:lstStyle/>
          <a:p>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令直流电源单独作用</a:t>
            </a:r>
          </a:p>
        </p:txBody>
      </p:sp>
      <p:grpSp>
        <p:nvGrpSpPr>
          <p:cNvPr id="51307" name="组合 51306"/>
          <p:cNvGrpSpPr/>
          <p:nvPr/>
        </p:nvGrpSpPr>
        <p:grpSpPr>
          <a:xfrm>
            <a:off x="6300788" y="1844675"/>
            <a:ext cx="2071687" cy="1968500"/>
            <a:chOff x="3969" y="1162"/>
            <a:chExt cx="1305" cy="1240"/>
          </a:xfrm>
        </p:grpSpPr>
        <p:sp>
          <p:nvSpPr>
            <p:cNvPr id="51258" name="下箭头 51257"/>
            <p:cNvSpPr/>
            <p:nvPr/>
          </p:nvSpPr>
          <p:spPr>
            <a:xfrm>
              <a:off x="4558" y="1162"/>
              <a:ext cx="91" cy="408"/>
            </a:xfrm>
            <a:prstGeom prst="downArrow">
              <a:avLst>
                <a:gd name="adj1" fmla="val 50000"/>
                <a:gd name="adj2" fmla="val 112087"/>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51306" name="组合 51305"/>
            <p:cNvGrpSpPr/>
            <p:nvPr/>
          </p:nvGrpSpPr>
          <p:grpSpPr>
            <a:xfrm>
              <a:off x="3969" y="1430"/>
              <a:ext cx="1305" cy="972"/>
              <a:chOff x="3969" y="1430"/>
              <a:chExt cx="1305" cy="972"/>
            </a:xfrm>
          </p:grpSpPr>
          <p:grpSp>
            <p:nvGrpSpPr>
              <p:cNvPr id="51262" name="组合 51261"/>
              <p:cNvGrpSpPr>
                <a:grpSpLocks noChangeAspect="1"/>
              </p:cNvGrpSpPr>
              <p:nvPr/>
            </p:nvGrpSpPr>
            <p:grpSpPr>
              <a:xfrm>
                <a:off x="3969" y="1616"/>
                <a:ext cx="1305" cy="786"/>
                <a:chOff x="4014" y="1616"/>
                <a:chExt cx="1305" cy="786"/>
              </a:xfrm>
            </p:grpSpPr>
            <p:sp>
              <p:nvSpPr>
                <p:cNvPr id="51261" name="矩形 51260"/>
                <p:cNvSpPr>
                  <a:spLocks noChangeAspect="1" noTextEdit="1"/>
                </p:cNvSpPr>
                <p:nvPr/>
              </p:nvSpPr>
              <p:spPr>
                <a:xfrm>
                  <a:off x="4014" y="1616"/>
                  <a:ext cx="1226" cy="786"/>
                </a:xfrm>
                <a:prstGeom prst="rect">
                  <a:avLst/>
                </a:prstGeom>
                <a:noFill/>
                <a:ln w="9525">
                  <a:noFill/>
                </a:ln>
              </p:spPr>
              <p:txBody>
                <a:bodyPr/>
                <a:lstStyle/>
                <a:p>
                  <a:endParaRPr lang="zh-CN" altLang="en-US"/>
                </a:p>
              </p:txBody>
            </p:sp>
            <p:sp>
              <p:nvSpPr>
                <p:cNvPr id="51263" name="矩形 51262"/>
                <p:cNvSpPr/>
                <p:nvPr/>
              </p:nvSpPr>
              <p:spPr>
                <a:xfrm>
                  <a:off x="4344" y="1633"/>
                  <a:ext cx="167" cy="66"/>
                </a:xfrm>
                <a:prstGeom prst="rect">
                  <a:avLst/>
                </a:prstGeom>
                <a:solidFill>
                  <a:srgbClr val="FFFFFF"/>
                </a:solidFill>
                <a:ln w="9525">
                  <a:noFill/>
                </a:ln>
              </p:spPr>
              <p:txBody>
                <a:bodyPr/>
                <a:lstStyle/>
                <a:p>
                  <a:endParaRPr lang="zh-CN" altLang="en-US"/>
                </a:p>
              </p:txBody>
            </p:sp>
            <p:sp>
              <p:nvSpPr>
                <p:cNvPr id="51264" name="矩形 51263"/>
                <p:cNvSpPr/>
                <p:nvPr/>
              </p:nvSpPr>
              <p:spPr>
                <a:xfrm>
                  <a:off x="4344" y="1633"/>
                  <a:ext cx="167" cy="66"/>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1265" name="矩形 51264"/>
                <p:cNvSpPr/>
                <p:nvPr/>
              </p:nvSpPr>
              <p:spPr>
                <a:xfrm>
                  <a:off x="4780" y="1750"/>
                  <a:ext cx="64" cy="171"/>
                </a:xfrm>
                <a:prstGeom prst="rect">
                  <a:avLst/>
                </a:prstGeom>
                <a:solidFill>
                  <a:srgbClr val="FFFFFF"/>
                </a:solidFill>
                <a:ln w="9525">
                  <a:noFill/>
                </a:ln>
              </p:spPr>
              <p:txBody>
                <a:bodyPr/>
                <a:lstStyle/>
                <a:p>
                  <a:endParaRPr lang="zh-CN" altLang="en-US"/>
                </a:p>
              </p:txBody>
            </p:sp>
            <p:sp>
              <p:nvSpPr>
                <p:cNvPr id="51266" name="矩形 51265"/>
                <p:cNvSpPr/>
                <p:nvPr/>
              </p:nvSpPr>
              <p:spPr>
                <a:xfrm>
                  <a:off x="4780" y="1750"/>
                  <a:ext cx="64" cy="171"/>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1267" name="任意多边形 51266"/>
                <p:cNvSpPr/>
                <p:nvPr/>
              </p:nvSpPr>
              <p:spPr>
                <a:xfrm>
                  <a:off x="4812" y="2086"/>
                  <a:ext cx="32" cy="242"/>
                </a:xfrm>
                <a:custGeom>
                  <a:avLst/>
                  <a:gdLst/>
                  <a:ahLst/>
                  <a:cxnLst/>
                  <a:rect l="0" t="0" r="0" b="0"/>
                  <a:pathLst>
                    <a:path w="32" h="242">
                      <a:moveTo>
                        <a:pt x="0" y="1"/>
                      </a:moveTo>
                      <a:cubicBezTo>
                        <a:pt x="17" y="0"/>
                        <a:pt x="31" y="13"/>
                        <a:pt x="31" y="30"/>
                      </a:cubicBezTo>
                      <a:cubicBezTo>
                        <a:pt x="32" y="47"/>
                        <a:pt x="19" y="60"/>
                        <a:pt x="3" y="61"/>
                      </a:cubicBezTo>
                      <a:cubicBezTo>
                        <a:pt x="2" y="61"/>
                        <a:pt x="1" y="61"/>
                        <a:pt x="0" y="61"/>
                      </a:cubicBezTo>
                      <a:cubicBezTo>
                        <a:pt x="17" y="60"/>
                        <a:pt x="31" y="73"/>
                        <a:pt x="31" y="90"/>
                      </a:cubicBezTo>
                      <a:cubicBezTo>
                        <a:pt x="32" y="107"/>
                        <a:pt x="19" y="121"/>
                        <a:pt x="3" y="121"/>
                      </a:cubicBezTo>
                      <a:cubicBezTo>
                        <a:pt x="2" y="121"/>
                        <a:pt x="1" y="121"/>
                        <a:pt x="0" y="121"/>
                      </a:cubicBezTo>
                      <a:cubicBezTo>
                        <a:pt x="17" y="121"/>
                        <a:pt x="31" y="134"/>
                        <a:pt x="31" y="151"/>
                      </a:cubicBezTo>
                      <a:cubicBezTo>
                        <a:pt x="32" y="167"/>
                        <a:pt x="19" y="181"/>
                        <a:pt x="3" y="182"/>
                      </a:cubicBezTo>
                      <a:cubicBezTo>
                        <a:pt x="2" y="182"/>
                        <a:pt x="1" y="182"/>
                        <a:pt x="0" y="182"/>
                      </a:cubicBezTo>
                      <a:cubicBezTo>
                        <a:pt x="17" y="181"/>
                        <a:pt x="31" y="194"/>
                        <a:pt x="31" y="211"/>
                      </a:cubicBezTo>
                      <a:cubicBezTo>
                        <a:pt x="32" y="227"/>
                        <a:pt x="19" y="242"/>
                        <a:pt x="3" y="242"/>
                      </a:cubicBezTo>
                      <a:cubicBezTo>
                        <a:pt x="2" y="242"/>
                        <a:pt x="1" y="242"/>
                        <a:pt x="0" y="242"/>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1268" name="直接连接符 51267"/>
                <p:cNvSpPr/>
                <p:nvPr/>
              </p:nvSpPr>
              <p:spPr>
                <a:xfrm>
                  <a:off x="4812" y="2328"/>
                  <a:ext cx="1" cy="58"/>
                </a:xfrm>
                <a:prstGeom prst="line">
                  <a:avLst/>
                </a:prstGeom>
                <a:ln w="12700" cap="rnd" cmpd="sng">
                  <a:solidFill>
                    <a:srgbClr val="000000"/>
                  </a:solidFill>
                  <a:prstDash val="solid"/>
                  <a:headEnd type="none" w="med" len="med"/>
                  <a:tailEnd type="none" w="med" len="med"/>
                </a:ln>
              </p:spPr>
            </p:sp>
            <p:sp>
              <p:nvSpPr>
                <p:cNvPr id="51269" name="直接连接符 51268"/>
                <p:cNvSpPr/>
                <p:nvPr/>
              </p:nvSpPr>
              <p:spPr>
                <a:xfrm flipV="1">
                  <a:off x="4812" y="2018"/>
                  <a:ext cx="1" cy="69"/>
                </a:xfrm>
                <a:prstGeom prst="line">
                  <a:avLst/>
                </a:prstGeom>
                <a:ln w="12700" cap="rnd" cmpd="sng">
                  <a:solidFill>
                    <a:srgbClr val="000000"/>
                  </a:solidFill>
                  <a:prstDash val="solid"/>
                  <a:headEnd type="none" w="med" len="med"/>
                  <a:tailEnd type="none" w="med" len="med"/>
                </a:ln>
              </p:spPr>
            </p:sp>
            <p:sp>
              <p:nvSpPr>
                <p:cNvPr id="51270" name="任意多边形 51269"/>
                <p:cNvSpPr/>
                <p:nvPr/>
              </p:nvSpPr>
              <p:spPr>
                <a:xfrm>
                  <a:off x="5048" y="1970"/>
                  <a:ext cx="157" cy="160"/>
                </a:xfrm>
                <a:custGeom>
                  <a:avLst/>
                  <a:gdLst/>
                  <a:ahLst/>
                  <a:cxnLst/>
                  <a:rect l="0" t="0" r="0" b="0"/>
                  <a:pathLst>
                    <a:path w="264" h="268">
                      <a:moveTo>
                        <a:pt x="0" y="134"/>
                      </a:moveTo>
                      <a:cubicBezTo>
                        <a:pt x="0" y="60"/>
                        <a:pt x="59" y="0"/>
                        <a:pt x="132" y="0"/>
                      </a:cubicBezTo>
                      <a:cubicBezTo>
                        <a:pt x="205" y="0"/>
                        <a:pt x="264" y="60"/>
                        <a:pt x="264" y="134"/>
                      </a:cubicBezTo>
                      <a:cubicBezTo>
                        <a:pt x="264" y="134"/>
                        <a:pt x="264" y="134"/>
                        <a:pt x="264" y="134"/>
                      </a:cubicBezTo>
                      <a:cubicBezTo>
                        <a:pt x="264" y="208"/>
                        <a:pt x="205" y="268"/>
                        <a:pt x="132" y="268"/>
                      </a:cubicBezTo>
                      <a:cubicBezTo>
                        <a:pt x="59" y="268"/>
                        <a:pt x="0" y="208"/>
                        <a:pt x="0" y="134"/>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1271" name="任意多边形 51270"/>
                <p:cNvSpPr>
                  <a:spLocks noEditPoints="1"/>
                </p:cNvSpPr>
                <p:nvPr/>
              </p:nvSpPr>
              <p:spPr>
                <a:xfrm>
                  <a:off x="5048" y="1970"/>
                  <a:ext cx="157" cy="160"/>
                </a:xfrm>
                <a:custGeom>
                  <a:avLst/>
                  <a:gdLst/>
                  <a:ahLst/>
                  <a:cxnLst/>
                  <a:rect l="0" t="0" r="0" b="0"/>
                  <a:pathLst>
                    <a:path w="264" h="268">
                      <a:moveTo>
                        <a:pt x="0" y="134"/>
                      </a:moveTo>
                      <a:cubicBezTo>
                        <a:pt x="0" y="60"/>
                        <a:pt x="59" y="0"/>
                        <a:pt x="132" y="0"/>
                      </a:cubicBezTo>
                      <a:cubicBezTo>
                        <a:pt x="205" y="0"/>
                        <a:pt x="264" y="60"/>
                        <a:pt x="264" y="134"/>
                      </a:cubicBezTo>
                      <a:cubicBezTo>
                        <a:pt x="264" y="134"/>
                        <a:pt x="264" y="134"/>
                        <a:pt x="264" y="134"/>
                      </a:cubicBezTo>
                      <a:cubicBezTo>
                        <a:pt x="264" y="208"/>
                        <a:pt x="205" y="268"/>
                        <a:pt x="132" y="268"/>
                      </a:cubicBezTo>
                      <a:cubicBezTo>
                        <a:pt x="59" y="268"/>
                        <a:pt x="0" y="208"/>
                        <a:pt x="0" y="134"/>
                      </a:cubicBezTo>
                      <a:moveTo>
                        <a:pt x="0" y="134"/>
                      </a:moveTo>
                      <a:lnTo>
                        <a:pt x="264" y="134"/>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1272" name="直接连接符 51271"/>
                <p:cNvSpPr/>
                <p:nvPr/>
              </p:nvSpPr>
              <p:spPr>
                <a:xfrm flipH="1">
                  <a:off x="4031" y="1666"/>
                  <a:ext cx="313" cy="1"/>
                </a:xfrm>
                <a:prstGeom prst="line">
                  <a:avLst/>
                </a:prstGeom>
                <a:ln w="12700" cap="rnd" cmpd="sng">
                  <a:solidFill>
                    <a:srgbClr val="000000"/>
                  </a:solidFill>
                  <a:prstDash val="solid"/>
                  <a:headEnd type="none" w="med" len="med"/>
                  <a:tailEnd type="none" w="med" len="med"/>
                </a:ln>
              </p:spPr>
            </p:sp>
            <p:sp>
              <p:nvSpPr>
                <p:cNvPr id="51273" name="直接连接符 51272"/>
                <p:cNvSpPr/>
                <p:nvPr/>
              </p:nvSpPr>
              <p:spPr>
                <a:xfrm>
                  <a:off x="4511" y="1666"/>
                  <a:ext cx="615" cy="1"/>
                </a:xfrm>
                <a:prstGeom prst="line">
                  <a:avLst/>
                </a:prstGeom>
                <a:ln w="12700" cap="rnd" cmpd="sng">
                  <a:solidFill>
                    <a:srgbClr val="000000"/>
                  </a:solidFill>
                  <a:prstDash val="solid"/>
                  <a:headEnd type="none" w="med" len="med"/>
                  <a:tailEnd type="none" w="med" len="med"/>
                </a:ln>
              </p:spPr>
            </p:sp>
            <p:sp>
              <p:nvSpPr>
                <p:cNvPr id="51274" name="直接连接符 51273"/>
                <p:cNvSpPr/>
                <p:nvPr/>
              </p:nvSpPr>
              <p:spPr>
                <a:xfrm>
                  <a:off x="4812" y="1921"/>
                  <a:ext cx="1" cy="166"/>
                </a:xfrm>
                <a:prstGeom prst="line">
                  <a:avLst/>
                </a:prstGeom>
                <a:ln w="12700" cap="rnd" cmpd="sng">
                  <a:solidFill>
                    <a:srgbClr val="000000"/>
                  </a:solidFill>
                  <a:prstDash val="solid"/>
                  <a:headEnd type="none" w="med" len="med"/>
                  <a:tailEnd type="none" w="med" len="med"/>
                </a:ln>
              </p:spPr>
            </p:sp>
            <p:sp>
              <p:nvSpPr>
                <p:cNvPr id="51275" name="直接连接符 51274"/>
                <p:cNvSpPr/>
                <p:nvPr/>
              </p:nvSpPr>
              <p:spPr>
                <a:xfrm>
                  <a:off x="5126" y="1666"/>
                  <a:ext cx="1" cy="294"/>
                </a:xfrm>
                <a:prstGeom prst="line">
                  <a:avLst/>
                </a:prstGeom>
                <a:ln w="12700" cap="rnd" cmpd="sng">
                  <a:solidFill>
                    <a:srgbClr val="000000"/>
                  </a:solidFill>
                  <a:prstDash val="solid"/>
                  <a:headEnd type="none" w="med" len="med"/>
                  <a:tailEnd type="none" w="med" len="med"/>
                </a:ln>
              </p:spPr>
            </p:sp>
            <p:sp>
              <p:nvSpPr>
                <p:cNvPr id="51276" name="直接连接符 51275"/>
                <p:cNvSpPr/>
                <p:nvPr/>
              </p:nvSpPr>
              <p:spPr>
                <a:xfrm>
                  <a:off x="5126" y="2133"/>
                  <a:ext cx="1" cy="253"/>
                </a:xfrm>
                <a:prstGeom prst="line">
                  <a:avLst/>
                </a:prstGeom>
                <a:ln w="12700" cap="rnd" cmpd="sng">
                  <a:solidFill>
                    <a:srgbClr val="000000"/>
                  </a:solidFill>
                  <a:prstDash val="solid"/>
                  <a:headEnd type="none" w="med" len="med"/>
                  <a:tailEnd type="none" w="med" len="med"/>
                </a:ln>
              </p:spPr>
            </p:sp>
            <p:sp>
              <p:nvSpPr>
                <p:cNvPr id="51277" name="直接连接符 51276"/>
                <p:cNvSpPr/>
                <p:nvPr/>
              </p:nvSpPr>
              <p:spPr>
                <a:xfrm flipH="1">
                  <a:off x="4031" y="2386"/>
                  <a:ext cx="1095" cy="1"/>
                </a:xfrm>
                <a:prstGeom prst="line">
                  <a:avLst/>
                </a:prstGeom>
                <a:ln w="12700" cap="rnd" cmpd="sng">
                  <a:solidFill>
                    <a:srgbClr val="000000"/>
                  </a:solidFill>
                  <a:prstDash val="solid"/>
                  <a:headEnd type="none" w="med" len="med"/>
                  <a:tailEnd type="none" w="med" len="med"/>
                </a:ln>
              </p:spPr>
            </p:sp>
            <p:sp>
              <p:nvSpPr>
                <p:cNvPr id="51278" name="直接连接符 51277"/>
                <p:cNvSpPr/>
                <p:nvPr/>
              </p:nvSpPr>
              <p:spPr>
                <a:xfrm>
                  <a:off x="4813" y="1954"/>
                  <a:ext cx="1" cy="34"/>
                </a:xfrm>
                <a:prstGeom prst="line">
                  <a:avLst/>
                </a:prstGeom>
                <a:ln w="3175" cap="rnd" cmpd="sng">
                  <a:solidFill>
                    <a:srgbClr val="000000"/>
                  </a:solidFill>
                  <a:prstDash val="solid"/>
                  <a:headEnd type="none" w="med" len="med"/>
                  <a:tailEnd type="none" w="med" len="med"/>
                </a:ln>
              </p:spPr>
            </p:sp>
            <p:sp>
              <p:nvSpPr>
                <p:cNvPr id="51279" name="任意多边形 51278"/>
                <p:cNvSpPr/>
                <p:nvPr/>
              </p:nvSpPr>
              <p:spPr>
                <a:xfrm>
                  <a:off x="4795" y="1983"/>
                  <a:ext cx="37" cy="57"/>
                </a:xfrm>
                <a:custGeom>
                  <a:avLst/>
                  <a:gdLst/>
                  <a:ahLst/>
                  <a:cxnLst/>
                  <a:rect l="0" t="0" r="0" b="0"/>
                  <a:pathLst>
                    <a:path w="37" h="57">
                      <a:moveTo>
                        <a:pt x="0" y="0"/>
                      </a:moveTo>
                      <a:lnTo>
                        <a:pt x="18" y="57"/>
                      </a:lnTo>
                      <a:lnTo>
                        <a:pt x="37" y="0"/>
                      </a:lnTo>
                      <a:lnTo>
                        <a:pt x="0" y="0"/>
                      </a:lnTo>
                      <a:close/>
                    </a:path>
                  </a:pathLst>
                </a:custGeom>
                <a:solidFill>
                  <a:srgbClr val="000000"/>
                </a:solidFill>
                <a:ln w="9525">
                  <a:noFill/>
                </a:ln>
              </p:spPr>
              <p:txBody>
                <a:bodyPr/>
                <a:lstStyle/>
                <a:p>
                  <a:endParaRPr lang="zh-CN" altLang="en-US"/>
                </a:p>
              </p:txBody>
            </p:sp>
            <p:sp>
              <p:nvSpPr>
                <p:cNvPr id="51280" name="矩形 51279"/>
                <p:cNvSpPr/>
                <p:nvPr/>
              </p:nvSpPr>
              <p:spPr>
                <a:xfrm>
                  <a:off x="4744" y="1932"/>
                  <a:ext cx="3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1281" name="直接连接符 51280"/>
                <p:cNvSpPr/>
                <p:nvPr/>
              </p:nvSpPr>
              <p:spPr>
                <a:xfrm flipH="1">
                  <a:off x="4812" y="1666"/>
                  <a:ext cx="1" cy="84"/>
                </a:xfrm>
                <a:prstGeom prst="line">
                  <a:avLst/>
                </a:prstGeom>
                <a:ln w="12700" cap="rnd" cmpd="sng">
                  <a:solidFill>
                    <a:srgbClr val="000000"/>
                  </a:solidFill>
                  <a:prstDash val="solid"/>
                  <a:headEnd type="none" w="med" len="med"/>
                  <a:tailEnd type="none" w="med" len="med"/>
                </a:ln>
              </p:spPr>
            </p:sp>
            <p:sp>
              <p:nvSpPr>
                <p:cNvPr id="51282" name="矩形 51281"/>
                <p:cNvSpPr/>
                <p:nvPr/>
              </p:nvSpPr>
              <p:spPr>
                <a:xfrm>
                  <a:off x="4611" y="1759"/>
                  <a:ext cx="8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51283" name="矩形 51282"/>
                <p:cNvSpPr/>
                <p:nvPr/>
              </p:nvSpPr>
              <p:spPr>
                <a:xfrm>
                  <a:off x="4668" y="1827"/>
                  <a:ext cx="72"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2</a:t>
                  </a:r>
                  <a:endParaRPr lang="en-US" altLang="zh-CN" sz="2800">
                    <a:latin typeface="Times New Roman" panose="02020603050405020304" pitchFamily="18" charset="0"/>
                  </a:endParaRPr>
                </a:p>
              </p:txBody>
            </p:sp>
            <p:sp>
              <p:nvSpPr>
                <p:cNvPr id="51284" name="矩形 51283"/>
                <p:cNvSpPr/>
                <p:nvPr/>
              </p:nvSpPr>
              <p:spPr>
                <a:xfrm>
                  <a:off x="4706" y="2152"/>
                  <a:ext cx="7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L</a:t>
                  </a:r>
                  <a:endParaRPr lang="en-US" altLang="zh-CN" sz="2800">
                    <a:latin typeface="Times New Roman" panose="02020603050405020304" pitchFamily="18" charset="0"/>
                  </a:endParaRPr>
                </a:p>
              </p:txBody>
            </p:sp>
            <p:sp>
              <p:nvSpPr>
                <p:cNvPr id="51285" name="直接连接符 51284"/>
                <p:cNvSpPr/>
                <p:nvPr/>
              </p:nvSpPr>
              <p:spPr>
                <a:xfrm flipV="1">
                  <a:off x="5126" y="1925"/>
                  <a:ext cx="1" cy="29"/>
                </a:xfrm>
                <a:prstGeom prst="line">
                  <a:avLst/>
                </a:prstGeom>
                <a:ln w="3175" cap="rnd" cmpd="sng">
                  <a:solidFill>
                    <a:srgbClr val="000000"/>
                  </a:solidFill>
                  <a:prstDash val="solid"/>
                  <a:headEnd type="none" w="med" len="med"/>
                  <a:tailEnd type="none" w="med" len="med"/>
                </a:ln>
              </p:spPr>
            </p:sp>
            <p:sp>
              <p:nvSpPr>
                <p:cNvPr id="51286" name="任意多边形 51285"/>
                <p:cNvSpPr/>
                <p:nvPr/>
              </p:nvSpPr>
              <p:spPr>
                <a:xfrm>
                  <a:off x="5108" y="1872"/>
                  <a:ext cx="37" cy="57"/>
                </a:xfrm>
                <a:custGeom>
                  <a:avLst/>
                  <a:gdLst/>
                  <a:ahLst/>
                  <a:cxnLst/>
                  <a:rect l="0" t="0" r="0" b="0"/>
                  <a:pathLst>
                    <a:path w="37" h="57">
                      <a:moveTo>
                        <a:pt x="0" y="57"/>
                      </a:moveTo>
                      <a:lnTo>
                        <a:pt x="18" y="0"/>
                      </a:lnTo>
                      <a:lnTo>
                        <a:pt x="37" y="57"/>
                      </a:lnTo>
                      <a:lnTo>
                        <a:pt x="0" y="57"/>
                      </a:lnTo>
                      <a:close/>
                    </a:path>
                  </a:pathLst>
                </a:custGeom>
                <a:solidFill>
                  <a:srgbClr val="000000"/>
                </a:solidFill>
                <a:ln w="9525">
                  <a:noFill/>
                </a:ln>
              </p:spPr>
              <p:txBody>
                <a:bodyPr/>
                <a:lstStyle/>
                <a:p>
                  <a:endParaRPr lang="zh-CN" altLang="en-US"/>
                </a:p>
              </p:txBody>
            </p:sp>
            <p:sp>
              <p:nvSpPr>
                <p:cNvPr id="51287" name="矩形 51286"/>
                <p:cNvSpPr/>
                <p:nvPr/>
              </p:nvSpPr>
              <p:spPr>
                <a:xfrm>
                  <a:off x="5161" y="1874"/>
                  <a:ext cx="10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  I</a:t>
                  </a:r>
                  <a:endParaRPr lang="en-US" altLang="zh-CN" sz="2800">
                    <a:latin typeface="Times New Roman" panose="02020603050405020304" pitchFamily="18" charset="0"/>
                  </a:endParaRPr>
                </a:p>
              </p:txBody>
            </p:sp>
            <p:sp>
              <p:nvSpPr>
                <p:cNvPr id="51288" name="矩形 51287"/>
                <p:cNvSpPr/>
                <p:nvPr/>
              </p:nvSpPr>
              <p:spPr>
                <a:xfrm>
                  <a:off x="5189" y="1942"/>
                  <a:ext cx="130"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S</a:t>
                  </a:r>
                  <a:endParaRPr lang="en-US" altLang="zh-CN" sz="2800">
                    <a:latin typeface="Times New Roman" panose="02020603050405020304" pitchFamily="18" charset="0"/>
                  </a:endParaRPr>
                </a:p>
              </p:txBody>
            </p:sp>
            <p:sp>
              <p:nvSpPr>
                <p:cNvPr id="51289" name="直接连接符 51288"/>
                <p:cNvSpPr/>
                <p:nvPr/>
              </p:nvSpPr>
              <p:spPr>
                <a:xfrm>
                  <a:off x="4031" y="1666"/>
                  <a:ext cx="1" cy="720"/>
                </a:xfrm>
                <a:prstGeom prst="line">
                  <a:avLst/>
                </a:prstGeom>
                <a:ln w="12700" cap="rnd" cmpd="sng">
                  <a:solidFill>
                    <a:srgbClr val="000000"/>
                  </a:solidFill>
                  <a:prstDash val="solid"/>
                  <a:headEnd type="none" w="med" len="med"/>
                  <a:tailEnd type="none" w="med" len="med"/>
                </a:ln>
              </p:spPr>
            </p:sp>
          </p:grpSp>
          <p:sp>
            <p:nvSpPr>
              <p:cNvPr id="51291" name="矩形 51290"/>
              <p:cNvSpPr/>
              <p:nvPr/>
            </p:nvSpPr>
            <p:spPr>
              <a:xfrm>
                <a:off x="4194" y="1430"/>
                <a:ext cx="319" cy="231"/>
              </a:xfrm>
              <a:prstGeom prst="rect">
                <a:avLst/>
              </a:prstGeom>
              <a:noFill/>
              <a:ln w="9525">
                <a:noFill/>
              </a:ln>
            </p:spPr>
            <p:txBody>
              <a:bodyPr>
                <a:spAutoFit/>
              </a:bodyPr>
              <a:lstStyle/>
              <a:p>
                <a:r>
                  <a:rPr lang="en-US" altLang="zh-CN" sz="1800" dirty="0">
                    <a:latin typeface="Times New Roman" panose="02020603050405020304" pitchFamily="18" charset="0"/>
                  </a:rPr>
                  <a:t> </a:t>
                </a:r>
                <a:r>
                  <a:rPr lang="en-US" altLang="zh-CN" sz="1600" i="1">
                    <a:latin typeface="Times New Roman" panose="02020603050405020304" pitchFamily="18" charset="0"/>
                  </a:rPr>
                  <a:t>R </a:t>
                </a:r>
                <a:r>
                  <a:rPr lang="en-US" altLang="zh-CN" sz="900">
                    <a:latin typeface="Times New Roman" panose="02020603050405020304" pitchFamily="18" charset="0"/>
                  </a:rPr>
                  <a:t>1</a:t>
                </a:r>
              </a:p>
            </p:txBody>
          </p:sp>
        </p:grpSp>
      </p:grpSp>
      <p:sp>
        <p:nvSpPr>
          <p:cNvPr id="51292" name="矩形 51291"/>
          <p:cNvSpPr/>
          <p:nvPr/>
        </p:nvSpPr>
        <p:spPr>
          <a:xfrm>
            <a:off x="2627313" y="3141663"/>
            <a:ext cx="31019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电流</a:t>
            </a:r>
            <a:r>
              <a:rPr lang="en-US" altLang="zh-CN" i="1">
                <a:latin typeface="Times New Roman" panose="02020603050405020304" pitchFamily="18" charset="0"/>
              </a:rPr>
              <a:t>i</a:t>
            </a:r>
            <a:r>
              <a:rPr lang="zh-CN" altLang="en-US" dirty="0">
                <a:latin typeface="Times New Roman" panose="02020603050405020304" pitchFamily="18" charset="0"/>
              </a:rPr>
              <a:t>中的直流分量为 </a:t>
            </a:r>
          </a:p>
        </p:txBody>
      </p:sp>
      <p:graphicFrame>
        <p:nvGraphicFramePr>
          <p:cNvPr id="51293" name="对象 51292"/>
          <p:cNvGraphicFramePr/>
          <p:nvPr/>
        </p:nvGraphicFramePr>
        <p:xfrm>
          <a:off x="1835150" y="3716338"/>
          <a:ext cx="2979738" cy="695325"/>
        </p:xfrm>
        <a:graphic>
          <a:graphicData uri="http://schemas.openxmlformats.org/presentationml/2006/ole">
            <mc:AlternateContent xmlns:mc="http://schemas.openxmlformats.org/markup-compatibility/2006">
              <mc:Choice xmlns:v="urn:schemas-microsoft-com:vml" Requires="v">
                <p:oleObj spid="_x0000_s19546" r:id="rId5" imgW="1841500" imgH="431800" progId="Equation.DSMT4">
                  <p:embed/>
                </p:oleObj>
              </mc:Choice>
              <mc:Fallback>
                <p:oleObj r:id="rId5" imgW="1841500" imgH="431800" progId="Equation.DSMT4">
                  <p:embed/>
                  <p:pic>
                    <p:nvPicPr>
                      <p:cNvPr id="0" name="图片 3136"/>
                      <p:cNvPicPr/>
                      <p:nvPr/>
                    </p:nvPicPr>
                    <p:blipFill>
                      <a:blip r:embed="rId6"/>
                      <a:stretch>
                        <a:fillRect/>
                      </a:stretch>
                    </p:blipFill>
                    <p:spPr>
                      <a:xfrm>
                        <a:off x="1835150" y="3716338"/>
                        <a:ext cx="2979738" cy="695325"/>
                      </a:xfrm>
                      <a:prstGeom prst="rect">
                        <a:avLst/>
                      </a:prstGeom>
                      <a:noFill/>
                      <a:ln w="38100">
                        <a:noFill/>
                        <a:miter/>
                      </a:ln>
                    </p:spPr>
                  </p:pic>
                </p:oleObj>
              </mc:Fallback>
            </mc:AlternateContent>
          </a:graphicData>
        </a:graphic>
      </p:graphicFrame>
      <p:sp>
        <p:nvSpPr>
          <p:cNvPr id="51296" name="矩形 51295"/>
          <p:cNvSpPr/>
          <p:nvPr/>
        </p:nvSpPr>
        <p:spPr>
          <a:xfrm>
            <a:off x="942687" y="4554914"/>
            <a:ext cx="2636837" cy="457200"/>
          </a:xfrm>
          <a:prstGeom prst="rect">
            <a:avLst/>
          </a:prstGeom>
          <a:noFill/>
          <a:ln w="9525">
            <a:noFill/>
          </a:ln>
        </p:spPr>
        <p:txBody>
          <a:bodyPr wrap="none" anchor="ctr">
            <a:spAutoFit/>
          </a:bodyPr>
          <a:lstStyle/>
          <a:p>
            <a:r>
              <a:rPr lang="zh-CN" altLang="en-US" dirty="0">
                <a:latin typeface="Times New Roman" panose="02020603050405020304" pitchFamily="18" charset="0"/>
                <a:cs typeface="Times New Roman" panose="02020603050405020304" pitchFamily="18" charset="0"/>
              </a:rPr>
              <a:t>电流源</a:t>
            </a:r>
            <a:r>
              <a:rPr lang="en-US" altLang="zh-CN" i="1" dirty="0">
                <a:latin typeface="Times New Roman" panose="02020603050405020304" pitchFamily="18" charset="0"/>
              </a:rPr>
              <a:t>I</a:t>
            </a:r>
            <a:r>
              <a:rPr lang="en-US" altLang="zh-CN" baseline="-30000" dirty="0">
                <a:latin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的端电压</a:t>
            </a:r>
            <a:r>
              <a:rPr lang="zh-CN" altLang="en-US" dirty="0">
                <a:latin typeface="Times New Roman" panose="02020603050405020304" pitchFamily="18" charset="0"/>
              </a:rPr>
              <a:t> </a:t>
            </a:r>
          </a:p>
        </p:txBody>
      </p:sp>
      <p:graphicFrame>
        <p:nvGraphicFramePr>
          <p:cNvPr id="51297" name="对象 51296"/>
          <p:cNvGraphicFramePr/>
          <p:nvPr/>
        </p:nvGraphicFramePr>
        <p:xfrm>
          <a:off x="3995738" y="4652963"/>
          <a:ext cx="2493962" cy="366712"/>
        </p:xfrm>
        <a:graphic>
          <a:graphicData uri="http://schemas.openxmlformats.org/presentationml/2006/ole">
            <mc:AlternateContent xmlns:mc="http://schemas.openxmlformats.org/markup-compatibility/2006">
              <mc:Choice xmlns:v="urn:schemas-microsoft-com:vml" Requires="v">
                <p:oleObj spid="_x0000_s19547" r:id="rId7" imgW="1549400" imgH="228600" progId="Equation.3">
                  <p:embed/>
                </p:oleObj>
              </mc:Choice>
              <mc:Fallback>
                <p:oleObj r:id="rId7" imgW="1549400" imgH="228600" progId="Equation.3">
                  <p:embed/>
                  <p:pic>
                    <p:nvPicPr>
                      <p:cNvPr id="0" name="图片 3137"/>
                      <p:cNvPicPr/>
                      <p:nvPr/>
                    </p:nvPicPr>
                    <p:blipFill>
                      <a:blip r:embed="rId8"/>
                      <a:stretch>
                        <a:fillRect/>
                      </a:stretch>
                    </p:blipFill>
                    <p:spPr>
                      <a:xfrm>
                        <a:off x="3995738" y="4652963"/>
                        <a:ext cx="2493962" cy="366712"/>
                      </a:xfrm>
                      <a:prstGeom prst="rect">
                        <a:avLst/>
                      </a:prstGeom>
                      <a:noFill/>
                      <a:ln w="38100">
                        <a:noFill/>
                        <a:miter/>
                      </a:ln>
                    </p:spPr>
                  </p:pic>
                </p:oleObj>
              </mc:Fallback>
            </mc:AlternateContent>
          </a:graphicData>
        </a:graphic>
      </p:graphicFrame>
      <p:sp>
        <p:nvSpPr>
          <p:cNvPr id="51300" name="矩形 51299"/>
          <p:cNvSpPr/>
          <p:nvPr/>
        </p:nvSpPr>
        <p:spPr>
          <a:xfrm>
            <a:off x="942687" y="5518944"/>
            <a:ext cx="3862387" cy="457200"/>
          </a:xfrm>
          <a:prstGeom prst="rect">
            <a:avLst/>
          </a:prstGeom>
          <a:noFill/>
          <a:ln w="9525">
            <a:noFill/>
          </a:ln>
        </p:spPr>
        <p:txBody>
          <a:bodyPr wrap="none" anchor="ctr">
            <a:spAutoFit/>
          </a:bodyPr>
          <a:lstStyle/>
          <a:p>
            <a:r>
              <a:rPr lang="zh-CN" altLang="en-US" dirty="0">
                <a:latin typeface="Times New Roman" panose="02020603050405020304" pitchFamily="18" charset="0"/>
                <a:cs typeface="Times New Roman" panose="02020603050405020304" pitchFamily="18" charset="0"/>
              </a:rPr>
              <a:t>电流源</a:t>
            </a:r>
            <a:r>
              <a:rPr lang="en-US" altLang="zh-CN" i="1" dirty="0">
                <a:latin typeface="Times New Roman" panose="02020603050405020304" pitchFamily="18" charset="0"/>
              </a:rPr>
              <a:t>I</a:t>
            </a:r>
            <a:r>
              <a:rPr lang="en-US" altLang="zh-CN" baseline="-30000" dirty="0">
                <a:latin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发出的平均功率为</a:t>
            </a:r>
            <a:r>
              <a:rPr lang="zh-CN" altLang="en-US" dirty="0">
                <a:latin typeface="Times New Roman" panose="02020603050405020304" pitchFamily="18" charset="0"/>
              </a:rPr>
              <a:t> </a:t>
            </a:r>
          </a:p>
        </p:txBody>
      </p:sp>
      <p:sp>
        <p:nvSpPr>
          <p:cNvPr id="51302" name="矩形 51301"/>
          <p:cNvSpPr/>
          <p:nvPr/>
        </p:nvSpPr>
        <p:spPr>
          <a:xfrm>
            <a:off x="963613" y="3116263"/>
            <a:ext cx="1716087" cy="457200"/>
          </a:xfrm>
          <a:prstGeom prst="rect">
            <a:avLst/>
          </a:prstGeom>
          <a:noFill/>
          <a:ln w="9525">
            <a:noFill/>
          </a:ln>
        </p:spPr>
        <p:txBody>
          <a:bodyPr wrap="none" anchor="ctr">
            <a:spAutoFit/>
          </a:bodyPr>
          <a:lstStyle/>
          <a:p>
            <a:pPr algn="ctr"/>
            <a:r>
              <a:rPr lang="zh-CN" altLang="en-US" dirty="0">
                <a:latin typeface="Times New Roman" panose="02020603050405020304" pitchFamily="18" charset="0"/>
              </a:rPr>
              <a:t>电感短路，</a:t>
            </a:r>
          </a:p>
        </p:txBody>
      </p:sp>
      <p:graphicFrame>
        <p:nvGraphicFramePr>
          <p:cNvPr id="51301" name="对象 51300"/>
          <p:cNvGraphicFramePr/>
          <p:nvPr/>
        </p:nvGraphicFramePr>
        <p:xfrm>
          <a:off x="5148263" y="5589588"/>
          <a:ext cx="1760537" cy="366712"/>
        </p:xfrm>
        <a:graphic>
          <a:graphicData uri="http://schemas.openxmlformats.org/presentationml/2006/ole">
            <mc:AlternateContent xmlns:mc="http://schemas.openxmlformats.org/markup-compatibility/2006">
              <mc:Choice xmlns:v="urn:schemas-microsoft-com:vml" Requires="v">
                <p:oleObj spid="_x0000_s19548" r:id="rId9" imgW="1091565" imgH="228600" progId="Equation.3">
                  <p:embed/>
                </p:oleObj>
              </mc:Choice>
              <mc:Fallback>
                <p:oleObj r:id="rId9" imgW="1091565" imgH="228600" progId="Equation.3">
                  <p:embed/>
                  <p:pic>
                    <p:nvPicPr>
                      <p:cNvPr id="0" name="图片 3135"/>
                      <p:cNvPicPr/>
                      <p:nvPr/>
                    </p:nvPicPr>
                    <p:blipFill>
                      <a:blip r:embed="rId10"/>
                      <a:stretch>
                        <a:fillRect/>
                      </a:stretch>
                    </p:blipFill>
                    <p:spPr>
                      <a:xfrm>
                        <a:off x="5148263" y="5589588"/>
                        <a:ext cx="1760537" cy="366712"/>
                      </a:xfrm>
                      <a:prstGeom prst="rect">
                        <a:avLst/>
                      </a:prstGeom>
                      <a:noFill/>
                      <a:ln w="38100">
                        <a:noFill/>
                        <a:miter/>
                      </a:ln>
                    </p:spPr>
                  </p:pic>
                </p:oleObj>
              </mc:Fallback>
            </mc:AlternateContent>
          </a:graphicData>
        </a:graphic>
      </p:graphicFrame>
      <p:sp>
        <p:nvSpPr>
          <p:cNvPr id="51303" name="动作按钮: 后退或前一项 51302">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1304" name="动作按钮: 前进或下一项 51303">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208"/>
                                        </p:tgtEl>
                                        <p:attrNameLst>
                                          <p:attrName>style.visibility</p:attrName>
                                        </p:attrNameLst>
                                      </p:cBhvr>
                                      <p:to>
                                        <p:strVal val="visible"/>
                                      </p:to>
                                    </p:set>
                                    <p:anim calcmode="lin" valueType="num">
                                      <p:cBhvr additive="base">
                                        <p:cTn id="7" dur="500" fill="hold"/>
                                        <p:tgtEl>
                                          <p:spTgt spid="51208"/>
                                        </p:tgtEl>
                                        <p:attrNameLst>
                                          <p:attrName>ppt_x</p:attrName>
                                        </p:attrNameLst>
                                      </p:cBhvr>
                                      <p:tavLst>
                                        <p:tav tm="0">
                                          <p:val>
                                            <p:strVal val="1+#ppt_w/2"/>
                                          </p:val>
                                        </p:tav>
                                        <p:tav tm="100000">
                                          <p:val>
                                            <p:strVal val="#ppt_x"/>
                                          </p:val>
                                        </p:tav>
                                      </p:tavLst>
                                    </p:anim>
                                    <p:anim calcmode="lin" valueType="num">
                                      <p:cBhvr additive="base">
                                        <p:cTn id="8" dur="500" fill="hold"/>
                                        <p:tgtEl>
                                          <p:spTgt spid="512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52"/>
                                        </p:tgtEl>
                                        <p:attrNameLst>
                                          <p:attrName>style.visibility</p:attrName>
                                        </p:attrNameLst>
                                      </p:cBhvr>
                                      <p:to>
                                        <p:strVal val="visible"/>
                                      </p:to>
                                    </p:set>
                                    <p:animEffect transition="in" filter="blinds(horizontal)">
                                      <p:cBhvr>
                                        <p:cTn id="13" dur="500"/>
                                        <p:tgtEl>
                                          <p:spTgt spid="51252"/>
                                        </p:tgtEl>
                                      </p:cBhvr>
                                    </p:animEffect>
                                  </p:childTnLst>
                                </p:cTn>
                              </p:par>
                              <p:par>
                                <p:cTn id="14" presetID="3" presetClass="entr" presetSubtype="10" fill="hold" nodeType="withEffect">
                                  <p:stCondLst>
                                    <p:cond delay="0"/>
                                  </p:stCondLst>
                                  <p:childTnLst>
                                    <p:set>
                                      <p:cBhvr>
                                        <p:cTn id="15" dur="1" fill="hold">
                                          <p:stCondLst>
                                            <p:cond delay="0"/>
                                          </p:stCondLst>
                                        </p:cTn>
                                        <p:tgtEl>
                                          <p:spTgt spid="51253"/>
                                        </p:tgtEl>
                                        <p:attrNameLst>
                                          <p:attrName>style.visibility</p:attrName>
                                        </p:attrNameLst>
                                      </p:cBhvr>
                                      <p:to>
                                        <p:strVal val="visible"/>
                                      </p:to>
                                    </p:set>
                                    <p:animEffect transition="in" filter="blinds(horizontal)">
                                      <p:cBhvr>
                                        <p:cTn id="16" dur="500"/>
                                        <p:tgtEl>
                                          <p:spTgt spid="5125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255"/>
                                        </p:tgtEl>
                                        <p:attrNameLst>
                                          <p:attrName>style.visibility</p:attrName>
                                        </p:attrNameLst>
                                      </p:cBhvr>
                                      <p:to>
                                        <p:strVal val="visible"/>
                                      </p:to>
                                    </p:set>
                                    <p:animEffect transition="in" filter="blinds(horizontal)">
                                      <p:cBhvr>
                                        <p:cTn id="21" dur="500"/>
                                        <p:tgtEl>
                                          <p:spTgt spid="5125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1256"/>
                                        </p:tgtEl>
                                        <p:attrNameLst>
                                          <p:attrName>style.visibility</p:attrName>
                                        </p:attrNameLst>
                                      </p:cBhvr>
                                      <p:to>
                                        <p:strVal val="visible"/>
                                      </p:to>
                                    </p:set>
                                    <p:anim calcmode="lin" valueType="num">
                                      <p:cBhvr additive="base">
                                        <p:cTn id="26" dur="500" fill="hold"/>
                                        <p:tgtEl>
                                          <p:spTgt spid="51256"/>
                                        </p:tgtEl>
                                        <p:attrNameLst>
                                          <p:attrName>ppt_x</p:attrName>
                                        </p:attrNameLst>
                                      </p:cBhvr>
                                      <p:tavLst>
                                        <p:tav tm="0">
                                          <p:val>
                                            <p:strVal val="0-#ppt_w/2"/>
                                          </p:val>
                                        </p:tav>
                                        <p:tav tm="100000">
                                          <p:val>
                                            <p:strVal val="#ppt_x"/>
                                          </p:val>
                                        </p:tav>
                                      </p:tavLst>
                                    </p:anim>
                                    <p:anim calcmode="lin" valueType="num">
                                      <p:cBhvr additive="base">
                                        <p:cTn id="27" dur="500" fill="hold"/>
                                        <p:tgtEl>
                                          <p:spTgt spid="5125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57"/>
                                        </p:tgtEl>
                                        <p:attrNameLst>
                                          <p:attrName>style.visibility</p:attrName>
                                        </p:attrNameLst>
                                      </p:cBhvr>
                                      <p:to>
                                        <p:strVal val="visible"/>
                                      </p:to>
                                    </p:set>
                                    <p:animEffect transition="in" filter="blinds(horizontal)">
                                      <p:cBhvr>
                                        <p:cTn id="32" dur="500"/>
                                        <p:tgtEl>
                                          <p:spTgt spid="512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1307"/>
                                        </p:tgtEl>
                                        <p:attrNameLst>
                                          <p:attrName>style.visibility</p:attrName>
                                        </p:attrNameLst>
                                      </p:cBhvr>
                                      <p:to>
                                        <p:strVal val="visible"/>
                                      </p:to>
                                    </p:set>
                                    <p:animEffect transition="in" filter="wipe(up)">
                                      <p:cBhvr>
                                        <p:cTn id="37" dur="500"/>
                                        <p:tgtEl>
                                          <p:spTgt spid="513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302"/>
                                        </p:tgtEl>
                                        <p:attrNameLst>
                                          <p:attrName>style.visibility</p:attrName>
                                        </p:attrNameLst>
                                      </p:cBhvr>
                                      <p:to>
                                        <p:strVal val="visible"/>
                                      </p:to>
                                    </p:set>
                                    <p:animEffect transition="in" filter="blinds(horizontal)">
                                      <p:cBhvr>
                                        <p:cTn id="42" dur="500"/>
                                        <p:tgtEl>
                                          <p:spTgt spid="5130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51292"/>
                                        </p:tgtEl>
                                        <p:attrNameLst>
                                          <p:attrName>style.visibility</p:attrName>
                                        </p:attrNameLst>
                                      </p:cBhvr>
                                      <p:to>
                                        <p:strVal val="visible"/>
                                      </p:to>
                                    </p:set>
                                    <p:animEffect transition="in" filter="blinds(horizontal)">
                                      <p:cBhvr>
                                        <p:cTn id="45" dur="500"/>
                                        <p:tgtEl>
                                          <p:spTgt spid="5129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1293"/>
                                        </p:tgtEl>
                                        <p:attrNameLst>
                                          <p:attrName>style.visibility</p:attrName>
                                        </p:attrNameLst>
                                      </p:cBhvr>
                                      <p:to>
                                        <p:strVal val="visible"/>
                                      </p:to>
                                    </p:set>
                                    <p:animEffect transition="in" filter="blinds(horizontal)">
                                      <p:cBhvr>
                                        <p:cTn id="50" dur="500"/>
                                        <p:tgtEl>
                                          <p:spTgt spid="5129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1296"/>
                                        </p:tgtEl>
                                        <p:attrNameLst>
                                          <p:attrName>style.visibility</p:attrName>
                                        </p:attrNameLst>
                                      </p:cBhvr>
                                      <p:to>
                                        <p:strVal val="visible"/>
                                      </p:to>
                                    </p:set>
                                    <p:animEffect transition="in" filter="blinds(horizontal)">
                                      <p:cBhvr>
                                        <p:cTn id="55" dur="500"/>
                                        <p:tgtEl>
                                          <p:spTgt spid="51296"/>
                                        </p:tgtEl>
                                      </p:cBhvr>
                                    </p:animEffect>
                                  </p:childTnLst>
                                </p:cTn>
                              </p:par>
                              <p:par>
                                <p:cTn id="56" presetID="3" presetClass="entr" presetSubtype="10" fill="hold" nodeType="withEffect">
                                  <p:stCondLst>
                                    <p:cond delay="0"/>
                                  </p:stCondLst>
                                  <p:childTnLst>
                                    <p:set>
                                      <p:cBhvr>
                                        <p:cTn id="57" dur="1" fill="hold">
                                          <p:stCondLst>
                                            <p:cond delay="0"/>
                                          </p:stCondLst>
                                        </p:cTn>
                                        <p:tgtEl>
                                          <p:spTgt spid="51297"/>
                                        </p:tgtEl>
                                        <p:attrNameLst>
                                          <p:attrName>style.visibility</p:attrName>
                                        </p:attrNameLst>
                                      </p:cBhvr>
                                      <p:to>
                                        <p:strVal val="visible"/>
                                      </p:to>
                                    </p:set>
                                    <p:animEffect transition="in" filter="blinds(horizontal)">
                                      <p:cBhvr>
                                        <p:cTn id="58" dur="500"/>
                                        <p:tgtEl>
                                          <p:spTgt spid="51297"/>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1300"/>
                                        </p:tgtEl>
                                        <p:attrNameLst>
                                          <p:attrName>style.visibility</p:attrName>
                                        </p:attrNameLst>
                                      </p:cBhvr>
                                      <p:to>
                                        <p:strVal val="visible"/>
                                      </p:to>
                                    </p:set>
                                    <p:animEffect transition="in" filter="blinds(horizontal)">
                                      <p:cBhvr>
                                        <p:cTn id="63" dur="500"/>
                                        <p:tgtEl>
                                          <p:spTgt spid="51300"/>
                                        </p:tgtEl>
                                      </p:cBhvr>
                                    </p:animEffect>
                                  </p:childTnLst>
                                </p:cTn>
                              </p:par>
                              <p:par>
                                <p:cTn id="64" presetID="3" presetClass="entr" presetSubtype="10" fill="hold" nodeType="withEffect">
                                  <p:stCondLst>
                                    <p:cond delay="0"/>
                                  </p:stCondLst>
                                  <p:childTnLst>
                                    <p:set>
                                      <p:cBhvr>
                                        <p:cTn id="65" dur="1" fill="hold">
                                          <p:stCondLst>
                                            <p:cond delay="0"/>
                                          </p:stCondLst>
                                        </p:cTn>
                                        <p:tgtEl>
                                          <p:spTgt spid="51301"/>
                                        </p:tgtEl>
                                        <p:attrNameLst>
                                          <p:attrName>style.visibility</p:attrName>
                                        </p:attrNameLst>
                                      </p:cBhvr>
                                      <p:to>
                                        <p:strVal val="visible"/>
                                      </p:to>
                                    </p:set>
                                    <p:animEffect transition="in" filter="blinds(horizontal)">
                                      <p:cBhvr>
                                        <p:cTn id="66" dur="500"/>
                                        <p:tgtEl>
                                          <p:spTgt spid="51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2" grpId="0"/>
      <p:bldP spid="51255" grpId="0"/>
      <p:bldP spid="51256" grpId="0"/>
      <p:bldP spid="51257" grpId="0"/>
      <p:bldP spid="51292" grpId="0"/>
      <p:bldP spid="51296" grpId="0"/>
      <p:bldP spid="51300" grpId="0"/>
      <p:bldP spid="513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矩形 52228"/>
          <p:cNvSpPr/>
          <p:nvPr/>
        </p:nvSpPr>
        <p:spPr>
          <a:xfrm>
            <a:off x="1042988" y="549275"/>
            <a:ext cx="2533650" cy="457200"/>
          </a:xfrm>
          <a:prstGeom prst="rect">
            <a:avLst/>
          </a:prstGeom>
          <a:noFill/>
          <a:ln w="9525">
            <a:noFill/>
          </a:ln>
        </p:spPr>
        <p:txBody>
          <a:bodyPr wrap="none" anchor="ctr">
            <a:spAutoFit/>
          </a:bodyPr>
          <a:lstStyle/>
          <a:p>
            <a:r>
              <a:rPr lang="en-US" altLang="zh-CN" dirty="0">
                <a:solidFill>
                  <a:srgbClr val="FF0000"/>
                </a:solidFill>
                <a:latin typeface="Times New Roman" panose="02020603050405020304" pitchFamily="18" charset="0"/>
                <a:cs typeface="Times New Roman" panose="02020603050405020304" pitchFamily="18" charset="0"/>
              </a:rPr>
              <a:t>2</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令</a:t>
            </a:r>
            <a:r>
              <a:rPr lang="en-US" altLang="zh-CN" i="1" err="1">
                <a:latin typeface="Times New Roman" panose="02020603050405020304" pitchFamily="18" charset="0"/>
              </a:rPr>
              <a:t>u</a:t>
            </a:r>
            <a:r>
              <a:rPr lang="en-US" altLang="zh-CN" baseline="-30000" err="1">
                <a:latin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单独作用</a:t>
            </a:r>
            <a:r>
              <a:rPr lang="zh-CN" altLang="en-US" dirty="0">
                <a:latin typeface="Times New Roman" panose="02020603050405020304" pitchFamily="18" charset="0"/>
              </a:rPr>
              <a:t> </a:t>
            </a:r>
          </a:p>
        </p:txBody>
      </p:sp>
      <p:grpSp>
        <p:nvGrpSpPr>
          <p:cNvPr id="52230" name="组合 52229"/>
          <p:cNvGrpSpPr>
            <a:grpSpLocks noChangeAspect="1"/>
          </p:cNvGrpSpPr>
          <p:nvPr/>
        </p:nvGrpSpPr>
        <p:grpSpPr>
          <a:xfrm>
            <a:off x="6011863" y="260350"/>
            <a:ext cx="2408237" cy="1498600"/>
            <a:chOff x="1247" y="709"/>
            <a:chExt cx="1517" cy="944"/>
          </a:xfrm>
        </p:grpSpPr>
        <p:sp>
          <p:nvSpPr>
            <p:cNvPr id="52231" name="矩形 52230"/>
            <p:cNvSpPr>
              <a:spLocks noChangeAspect="1" noTextEdit="1"/>
            </p:cNvSpPr>
            <p:nvPr/>
          </p:nvSpPr>
          <p:spPr>
            <a:xfrm>
              <a:off x="1247" y="709"/>
              <a:ext cx="1496" cy="944"/>
            </a:xfrm>
            <a:prstGeom prst="rect">
              <a:avLst/>
            </a:prstGeom>
            <a:noFill/>
            <a:ln w="9525">
              <a:noFill/>
            </a:ln>
          </p:spPr>
          <p:txBody>
            <a:bodyPr/>
            <a:lstStyle/>
            <a:p>
              <a:endParaRPr lang="zh-CN" altLang="en-US"/>
            </a:p>
          </p:txBody>
        </p:sp>
        <p:sp>
          <p:nvSpPr>
            <p:cNvPr id="52232" name="矩形 52231"/>
            <p:cNvSpPr/>
            <p:nvPr/>
          </p:nvSpPr>
          <p:spPr>
            <a:xfrm>
              <a:off x="1807" y="882"/>
              <a:ext cx="171" cy="67"/>
            </a:xfrm>
            <a:prstGeom prst="rect">
              <a:avLst/>
            </a:prstGeom>
            <a:solidFill>
              <a:srgbClr val="FFFFFF"/>
            </a:solidFill>
            <a:ln w="9525">
              <a:noFill/>
            </a:ln>
          </p:spPr>
          <p:txBody>
            <a:bodyPr/>
            <a:lstStyle/>
            <a:p>
              <a:endParaRPr lang="zh-CN" altLang="en-US"/>
            </a:p>
          </p:txBody>
        </p:sp>
        <p:sp>
          <p:nvSpPr>
            <p:cNvPr id="52233" name="矩形 52232"/>
            <p:cNvSpPr/>
            <p:nvPr/>
          </p:nvSpPr>
          <p:spPr>
            <a:xfrm>
              <a:off x="1807" y="882"/>
              <a:ext cx="171" cy="67"/>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2234" name="矩形 52233"/>
            <p:cNvSpPr/>
            <p:nvPr/>
          </p:nvSpPr>
          <p:spPr>
            <a:xfrm>
              <a:off x="2254" y="999"/>
              <a:ext cx="67" cy="171"/>
            </a:xfrm>
            <a:prstGeom prst="rect">
              <a:avLst/>
            </a:prstGeom>
            <a:solidFill>
              <a:srgbClr val="FFFFFF"/>
            </a:solidFill>
            <a:ln w="9525">
              <a:noFill/>
            </a:ln>
          </p:spPr>
          <p:txBody>
            <a:bodyPr/>
            <a:lstStyle/>
            <a:p>
              <a:endParaRPr lang="zh-CN" altLang="en-US"/>
            </a:p>
          </p:txBody>
        </p:sp>
        <p:sp>
          <p:nvSpPr>
            <p:cNvPr id="52235" name="矩形 52234"/>
            <p:cNvSpPr/>
            <p:nvPr/>
          </p:nvSpPr>
          <p:spPr>
            <a:xfrm>
              <a:off x="2254" y="999"/>
              <a:ext cx="67" cy="171"/>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2236" name="任意多边形 52235"/>
            <p:cNvSpPr/>
            <p:nvPr/>
          </p:nvSpPr>
          <p:spPr>
            <a:xfrm>
              <a:off x="2288" y="1336"/>
              <a:ext cx="33" cy="243"/>
            </a:xfrm>
            <a:custGeom>
              <a:avLst/>
              <a:gdLst/>
              <a:ahLst/>
              <a:cxnLst/>
              <a:rect l="0" t="0" r="0" b="0"/>
              <a:pathLst>
                <a:path w="33" h="243">
                  <a:moveTo>
                    <a:pt x="0" y="1"/>
                  </a:moveTo>
                  <a:cubicBezTo>
                    <a:pt x="17" y="0"/>
                    <a:pt x="31" y="14"/>
                    <a:pt x="32" y="30"/>
                  </a:cubicBezTo>
                  <a:cubicBezTo>
                    <a:pt x="33" y="47"/>
                    <a:pt x="19" y="61"/>
                    <a:pt x="2" y="62"/>
                  </a:cubicBezTo>
                  <a:cubicBezTo>
                    <a:pt x="1" y="62"/>
                    <a:pt x="0" y="62"/>
                    <a:pt x="0" y="62"/>
                  </a:cubicBezTo>
                  <a:cubicBezTo>
                    <a:pt x="17" y="61"/>
                    <a:pt x="31" y="74"/>
                    <a:pt x="32" y="90"/>
                  </a:cubicBezTo>
                  <a:cubicBezTo>
                    <a:pt x="33" y="107"/>
                    <a:pt x="19" y="122"/>
                    <a:pt x="2" y="122"/>
                  </a:cubicBezTo>
                  <a:cubicBezTo>
                    <a:pt x="1" y="122"/>
                    <a:pt x="0" y="122"/>
                    <a:pt x="0" y="122"/>
                  </a:cubicBezTo>
                  <a:cubicBezTo>
                    <a:pt x="17" y="122"/>
                    <a:pt x="31" y="134"/>
                    <a:pt x="32" y="151"/>
                  </a:cubicBezTo>
                  <a:cubicBezTo>
                    <a:pt x="33" y="168"/>
                    <a:pt x="19" y="182"/>
                    <a:pt x="2" y="183"/>
                  </a:cubicBezTo>
                  <a:cubicBezTo>
                    <a:pt x="1" y="183"/>
                    <a:pt x="0" y="183"/>
                    <a:pt x="0" y="183"/>
                  </a:cubicBezTo>
                  <a:cubicBezTo>
                    <a:pt x="17" y="182"/>
                    <a:pt x="31" y="195"/>
                    <a:pt x="32" y="211"/>
                  </a:cubicBezTo>
                  <a:cubicBezTo>
                    <a:pt x="33" y="228"/>
                    <a:pt x="19" y="242"/>
                    <a:pt x="2" y="243"/>
                  </a:cubicBezTo>
                  <a:cubicBezTo>
                    <a:pt x="1" y="243"/>
                    <a:pt x="0" y="243"/>
                    <a:pt x="0" y="243"/>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2237" name="直接连接符 52236"/>
            <p:cNvSpPr/>
            <p:nvPr/>
          </p:nvSpPr>
          <p:spPr>
            <a:xfrm>
              <a:off x="2288" y="1579"/>
              <a:ext cx="1" cy="57"/>
            </a:xfrm>
            <a:prstGeom prst="line">
              <a:avLst/>
            </a:prstGeom>
            <a:ln w="12700" cap="rnd" cmpd="sng">
              <a:solidFill>
                <a:srgbClr val="000000"/>
              </a:solidFill>
              <a:prstDash val="solid"/>
              <a:headEnd type="none" w="med" len="med"/>
              <a:tailEnd type="none" w="med" len="med"/>
            </a:ln>
          </p:spPr>
        </p:sp>
        <p:sp>
          <p:nvSpPr>
            <p:cNvPr id="52238" name="直接连接符 52237"/>
            <p:cNvSpPr/>
            <p:nvPr/>
          </p:nvSpPr>
          <p:spPr>
            <a:xfrm flipV="1">
              <a:off x="2288" y="1268"/>
              <a:ext cx="1" cy="69"/>
            </a:xfrm>
            <a:prstGeom prst="line">
              <a:avLst/>
            </a:prstGeom>
            <a:ln w="12700" cap="rnd" cmpd="sng">
              <a:solidFill>
                <a:srgbClr val="000000"/>
              </a:solidFill>
              <a:prstDash val="solid"/>
              <a:headEnd type="none" w="med" len="med"/>
              <a:tailEnd type="none" w="med" len="med"/>
            </a:ln>
          </p:spPr>
        </p:sp>
        <p:sp>
          <p:nvSpPr>
            <p:cNvPr id="52239" name="任意多边形 52238"/>
            <p:cNvSpPr/>
            <p:nvPr/>
          </p:nvSpPr>
          <p:spPr>
            <a:xfrm>
              <a:off x="2530" y="1220"/>
              <a:ext cx="161" cy="160"/>
            </a:xfrm>
            <a:custGeom>
              <a:avLst/>
              <a:gdLst/>
              <a:ahLst/>
              <a:cxnLst/>
              <a:rect l="0" t="0" r="0" b="0"/>
              <a:pathLst>
                <a:path w="264" h="267">
                  <a:moveTo>
                    <a:pt x="0" y="133"/>
                  </a:moveTo>
                  <a:cubicBezTo>
                    <a:pt x="0" y="60"/>
                    <a:pt x="59" y="0"/>
                    <a:pt x="132" y="0"/>
                  </a:cubicBezTo>
                  <a:cubicBezTo>
                    <a:pt x="205" y="0"/>
                    <a:pt x="264" y="60"/>
                    <a:pt x="264" y="133"/>
                  </a:cubicBezTo>
                  <a:cubicBezTo>
                    <a:pt x="264" y="133"/>
                    <a:pt x="264" y="133"/>
                    <a:pt x="264" y="133"/>
                  </a:cubicBezTo>
                  <a:cubicBezTo>
                    <a:pt x="264" y="207"/>
                    <a:pt x="205" y="267"/>
                    <a:pt x="132" y="267"/>
                  </a:cubicBezTo>
                  <a:cubicBezTo>
                    <a:pt x="59" y="267"/>
                    <a:pt x="0" y="207"/>
                    <a:pt x="0" y="133"/>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2240" name="任意多边形 52239"/>
            <p:cNvSpPr>
              <a:spLocks noEditPoints="1"/>
            </p:cNvSpPr>
            <p:nvPr/>
          </p:nvSpPr>
          <p:spPr>
            <a:xfrm>
              <a:off x="2530" y="1220"/>
              <a:ext cx="161" cy="160"/>
            </a:xfrm>
            <a:custGeom>
              <a:avLst/>
              <a:gdLst/>
              <a:ahLst/>
              <a:cxnLst/>
              <a:rect l="0" t="0" r="0" b="0"/>
              <a:pathLst>
                <a:path w="264" h="267">
                  <a:moveTo>
                    <a:pt x="0" y="133"/>
                  </a:moveTo>
                  <a:cubicBezTo>
                    <a:pt x="0" y="60"/>
                    <a:pt x="59" y="0"/>
                    <a:pt x="132" y="0"/>
                  </a:cubicBezTo>
                  <a:cubicBezTo>
                    <a:pt x="205" y="0"/>
                    <a:pt x="264" y="60"/>
                    <a:pt x="264" y="133"/>
                  </a:cubicBezTo>
                  <a:cubicBezTo>
                    <a:pt x="264" y="133"/>
                    <a:pt x="264" y="133"/>
                    <a:pt x="264" y="133"/>
                  </a:cubicBezTo>
                  <a:cubicBezTo>
                    <a:pt x="264" y="207"/>
                    <a:pt x="205" y="267"/>
                    <a:pt x="132" y="267"/>
                  </a:cubicBezTo>
                  <a:cubicBezTo>
                    <a:pt x="59" y="267"/>
                    <a:pt x="0" y="207"/>
                    <a:pt x="0" y="133"/>
                  </a:cubicBezTo>
                  <a:moveTo>
                    <a:pt x="0" y="133"/>
                  </a:moveTo>
                  <a:lnTo>
                    <a:pt x="264" y="133"/>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2241" name="矩形 52240"/>
            <p:cNvSpPr/>
            <p:nvPr/>
          </p:nvSpPr>
          <p:spPr>
            <a:xfrm>
              <a:off x="1257" y="1170"/>
              <a:ext cx="6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u</a:t>
              </a:r>
              <a:endParaRPr lang="en-US" altLang="zh-CN" sz="2800">
                <a:latin typeface="Times New Roman" panose="02020603050405020304" pitchFamily="18" charset="0"/>
              </a:endParaRPr>
            </a:p>
          </p:txBody>
        </p:sp>
        <p:sp>
          <p:nvSpPr>
            <p:cNvPr id="52242" name="矩形 52241"/>
            <p:cNvSpPr/>
            <p:nvPr/>
          </p:nvSpPr>
          <p:spPr>
            <a:xfrm>
              <a:off x="1315" y="1237"/>
              <a:ext cx="53"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S</a:t>
              </a:r>
              <a:endParaRPr lang="en-US" altLang="zh-CN" sz="2800">
                <a:latin typeface="Times New Roman" panose="02020603050405020304" pitchFamily="18" charset="0"/>
              </a:endParaRPr>
            </a:p>
          </p:txBody>
        </p:sp>
        <p:sp>
          <p:nvSpPr>
            <p:cNvPr id="52243" name="任意多边形 52242"/>
            <p:cNvSpPr>
              <a:spLocks noEditPoints="1"/>
            </p:cNvSpPr>
            <p:nvPr/>
          </p:nvSpPr>
          <p:spPr>
            <a:xfrm>
              <a:off x="1355" y="1078"/>
              <a:ext cx="65" cy="65"/>
            </a:xfrm>
            <a:custGeom>
              <a:avLst/>
              <a:gdLst/>
              <a:ahLst/>
              <a:cxnLst/>
              <a:rect l="0" t="0" r="0" b="0"/>
              <a:pathLst>
                <a:path w="65" h="65">
                  <a:moveTo>
                    <a:pt x="0" y="33"/>
                  </a:moveTo>
                  <a:lnTo>
                    <a:pt x="65" y="33"/>
                  </a:lnTo>
                  <a:moveTo>
                    <a:pt x="33" y="0"/>
                  </a:moveTo>
                  <a:lnTo>
                    <a:pt x="33" y="65"/>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2244" name="直接连接符 52243"/>
            <p:cNvSpPr/>
            <p:nvPr/>
          </p:nvSpPr>
          <p:spPr>
            <a:xfrm>
              <a:off x="1355" y="1394"/>
              <a:ext cx="64" cy="1"/>
            </a:xfrm>
            <a:prstGeom prst="line">
              <a:avLst/>
            </a:prstGeom>
            <a:ln w="12700" cap="rnd" cmpd="sng">
              <a:solidFill>
                <a:srgbClr val="000000"/>
              </a:solidFill>
              <a:prstDash val="solid"/>
              <a:headEnd type="none" w="med" len="med"/>
              <a:tailEnd type="none" w="med" len="med"/>
            </a:ln>
          </p:spPr>
        </p:sp>
        <p:sp>
          <p:nvSpPr>
            <p:cNvPr id="52245" name="任意多边形 52244"/>
            <p:cNvSpPr/>
            <p:nvPr/>
          </p:nvSpPr>
          <p:spPr>
            <a:xfrm>
              <a:off x="1408" y="1195"/>
              <a:ext cx="158" cy="157"/>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2246" name="任意多边形 52245"/>
            <p:cNvSpPr>
              <a:spLocks noEditPoints="1"/>
            </p:cNvSpPr>
            <p:nvPr/>
          </p:nvSpPr>
          <p:spPr>
            <a:xfrm>
              <a:off x="1408" y="1195"/>
              <a:ext cx="158" cy="157"/>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moveTo>
                    <a:pt x="130" y="262"/>
                  </a:moveTo>
                  <a:lnTo>
                    <a:pt x="130" y="0"/>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2247" name="直接连接符 52246"/>
            <p:cNvSpPr/>
            <p:nvPr/>
          </p:nvSpPr>
          <p:spPr>
            <a:xfrm flipV="1">
              <a:off x="1487" y="915"/>
              <a:ext cx="1" cy="280"/>
            </a:xfrm>
            <a:prstGeom prst="line">
              <a:avLst/>
            </a:prstGeom>
            <a:ln w="12700" cap="rnd" cmpd="sng">
              <a:solidFill>
                <a:srgbClr val="000000"/>
              </a:solidFill>
              <a:prstDash val="solid"/>
              <a:headEnd type="none" w="med" len="med"/>
              <a:tailEnd type="none" w="med" len="med"/>
            </a:ln>
          </p:spPr>
        </p:sp>
        <p:sp>
          <p:nvSpPr>
            <p:cNvPr id="52248" name="直接连接符 52247"/>
            <p:cNvSpPr/>
            <p:nvPr/>
          </p:nvSpPr>
          <p:spPr>
            <a:xfrm flipH="1">
              <a:off x="1485" y="915"/>
              <a:ext cx="322" cy="1"/>
            </a:xfrm>
            <a:prstGeom prst="line">
              <a:avLst/>
            </a:prstGeom>
            <a:ln w="12700" cap="rnd" cmpd="sng">
              <a:solidFill>
                <a:srgbClr val="000000"/>
              </a:solidFill>
              <a:prstDash val="solid"/>
              <a:headEnd type="none" w="med" len="med"/>
              <a:tailEnd type="none" w="med" len="med"/>
            </a:ln>
          </p:spPr>
        </p:sp>
        <p:sp>
          <p:nvSpPr>
            <p:cNvPr id="52249" name="直接连接符 52248"/>
            <p:cNvSpPr/>
            <p:nvPr/>
          </p:nvSpPr>
          <p:spPr>
            <a:xfrm>
              <a:off x="1978" y="915"/>
              <a:ext cx="632" cy="1"/>
            </a:xfrm>
            <a:prstGeom prst="line">
              <a:avLst/>
            </a:prstGeom>
            <a:ln w="12700" cap="rnd" cmpd="sng">
              <a:solidFill>
                <a:srgbClr val="000000"/>
              </a:solidFill>
              <a:prstDash val="solid"/>
              <a:headEnd type="none" w="med" len="med"/>
              <a:tailEnd type="none" w="med" len="med"/>
            </a:ln>
          </p:spPr>
        </p:sp>
        <p:sp>
          <p:nvSpPr>
            <p:cNvPr id="52250" name="直接连接符 52249"/>
            <p:cNvSpPr/>
            <p:nvPr/>
          </p:nvSpPr>
          <p:spPr>
            <a:xfrm>
              <a:off x="2288" y="1170"/>
              <a:ext cx="1" cy="167"/>
            </a:xfrm>
            <a:prstGeom prst="line">
              <a:avLst/>
            </a:prstGeom>
            <a:ln w="12700" cap="rnd" cmpd="sng">
              <a:solidFill>
                <a:srgbClr val="000000"/>
              </a:solidFill>
              <a:prstDash val="solid"/>
              <a:headEnd type="none" w="med" len="med"/>
              <a:tailEnd type="none" w="med" len="med"/>
            </a:ln>
          </p:spPr>
        </p:sp>
        <p:sp>
          <p:nvSpPr>
            <p:cNvPr id="52251" name="直接连接符 52250"/>
            <p:cNvSpPr/>
            <p:nvPr/>
          </p:nvSpPr>
          <p:spPr>
            <a:xfrm>
              <a:off x="2610" y="915"/>
              <a:ext cx="1" cy="295"/>
            </a:xfrm>
            <a:prstGeom prst="line">
              <a:avLst/>
            </a:prstGeom>
            <a:ln w="12700" cap="rnd" cmpd="sng">
              <a:solidFill>
                <a:srgbClr val="000000"/>
              </a:solidFill>
              <a:prstDash val="solid"/>
              <a:headEnd type="none" w="med" len="med"/>
              <a:tailEnd type="none" w="med" len="med"/>
            </a:ln>
          </p:spPr>
        </p:sp>
        <p:sp>
          <p:nvSpPr>
            <p:cNvPr id="52252" name="直接连接符 52251"/>
            <p:cNvSpPr/>
            <p:nvPr/>
          </p:nvSpPr>
          <p:spPr>
            <a:xfrm>
              <a:off x="2610" y="1383"/>
              <a:ext cx="1" cy="253"/>
            </a:xfrm>
            <a:prstGeom prst="line">
              <a:avLst/>
            </a:prstGeom>
            <a:ln w="12700" cap="rnd" cmpd="sng">
              <a:solidFill>
                <a:srgbClr val="000000"/>
              </a:solidFill>
              <a:prstDash val="solid"/>
              <a:headEnd type="none" w="med" len="med"/>
              <a:tailEnd type="none" w="med" len="med"/>
            </a:ln>
          </p:spPr>
        </p:sp>
        <p:sp>
          <p:nvSpPr>
            <p:cNvPr id="52253" name="直接连接符 52252"/>
            <p:cNvSpPr/>
            <p:nvPr/>
          </p:nvSpPr>
          <p:spPr>
            <a:xfrm flipH="1">
              <a:off x="1485" y="1636"/>
              <a:ext cx="1125" cy="1"/>
            </a:xfrm>
            <a:prstGeom prst="line">
              <a:avLst/>
            </a:prstGeom>
            <a:ln w="12700" cap="rnd" cmpd="sng">
              <a:solidFill>
                <a:srgbClr val="000000"/>
              </a:solidFill>
              <a:prstDash val="solid"/>
              <a:headEnd type="none" w="med" len="med"/>
              <a:tailEnd type="none" w="med" len="med"/>
            </a:ln>
          </p:spPr>
        </p:sp>
        <p:sp>
          <p:nvSpPr>
            <p:cNvPr id="52254" name="直接连接符 52253"/>
            <p:cNvSpPr/>
            <p:nvPr/>
          </p:nvSpPr>
          <p:spPr>
            <a:xfrm flipV="1">
              <a:off x="1487" y="1352"/>
              <a:ext cx="1" cy="284"/>
            </a:xfrm>
            <a:prstGeom prst="line">
              <a:avLst/>
            </a:prstGeom>
            <a:ln w="12700" cap="rnd" cmpd="sng">
              <a:solidFill>
                <a:srgbClr val="000000"/>
              </a:solidFill>
              <a:prstDash val="solid"/>
              <a:headEnd type="none" w="med" len="med"/>
              <a:tailEnd type="none" w="med" len="med"/>
            </a:ln>
          </p:spPr>
        </p:sp>
        <p:sp>
          <p:nvSpPr>
            <p:cNvPr id="52255" name="直接连接符 52254"/>
            <p:cNvSpPr/>
            <p:nvPr/>
          </p:nvSpPr>
          <p:spPr>
            <a:xfrm>
              <a:off x="2289" y="1204"/>
              <a:ext cx="1" cy="34"/>
            </a:xfrm>
            <a:prstGeom prst="line">
              <a:avLst/>
            </a:prstGeom>
            <a:ln w="3175" cap="rnd" cmpd="sng">
              <a:solidFill>
                <a:srgbClr val="000000"/>
              </a:solidFill>
              <a:prstDash val="solid"/>
              <a:headEnd type="none" w="med" len="med"/>
              <a:tailEnd type="none" w="med" len="med"/>
            </a:ln>
          </p:spPr>
        </p:sp>
        <p:sp>
          <p:nvSpPr>
            <p:cNvPr id="52256" name="任意多边形 52255"/>
            <p:cNvSpPr/>
            <p:nvPr/>
          </p:nvSpPr>
          <p:spPr>
            <a:xfrm>
              <a:off x="2270" y="1233"/>
              <a:ext cx="38" cy="57"/>
            </a:xfrm>
            <a:custGeom>
              <a:avLst/>
              <a:gdLst/>
              <a:ahLst/>
              <a:cxnLst/>
              <a:rect l="0" t="0" r="0" b="0"/>
              <a:pathLst>
                <a:path w="38" h="57">
                  <a:moveTo>
                    <a:pt x="0" y="0"/>
                  </a:moveTo>
                  <a:lnTo>
                    <a:pt x="19" y="57"/>
                  </a:lnTo>
                  <a:lnTo>
                    <a:pt x="38" y="0"/>
                  </a:lnTo>
                  <a:lnTo>
                    <a:pt x="0" y="0"/>
                  </a:lnTo>
                  <a:close/>
                </a:path>
              </a:pathLst>
            </a:custGeom>
            <a:solidFill>
              <a:srgbClr val="000000"/>
            </a:solidFill>
            <a:ln w="9525">
              <a:noFill/>
            </a:ln>
          </p:spPr>
          <p:txBody>
            <a:bodyPr/>
            <a:lstStyle/>
            <a:p>
              <a:endParaRPr lang="zh-CN" altLang="en-US"/>
            </a:p>
          </p:txBody>
        </p:sp>
        <p:sp>
          <p:nvSpPr>
            <p:cNvPr id="52257" name="矩形 52256"/>
            <p:cNvSpPr/>
            <p:nvPr/>
          </p:nvSpPr>
          <p:spPr>
            <a:xfrm>
              <a:off x="2220" y="1189"/>
              <a:ext cx="3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2258" name="直接连接符 52257"/>
            <p:cNvSpPr/>
            <p:nvPr/>
          </p:nvSpPr>
          <p:spPr>
            <a:xfrm flipH="1">
              <a:off x="2288" y="915"/>
              <a:ext cx="1" cy="84"/>
            </a:xfrm>
            <a:prstGeom prst="line">
              <a:avLst/>
            </a:prstGeom>
            <a:ln w="12700" cap="rnd" cmpd="sng">
              <a:solidFill>
                <a:srgbClr val="000000"/>
              </a:solidFill>
              <a:prstDash val="solid"/>
              <a:headEnd type="none" w="med" len="med"/>
              <a:tailEnd type="none" w="med" len="med"/>
            </a:ln>
          </p:spPr>
        </p:sp>
        <p:sp>
          <p:nvSpPr>
            <p:cNvPr id="52259" name="矩形 52258"/>
            <p:cNvSpPr/>
            <p:nvPr/>
          </p:nvSpPr>
          <p:spPr>
            <a:xfrm>
              <a:off x="1850" y="728"/>
              <a:ext cx="14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  </a:t>
              </a:r>
              <a:endParaRPr lang="en-US" altLang="zh-CN" sz="2800">
                <a:latin typeface="Times New Roman" panose="02020603050405020304" pitchFamily="18" charset="0"/>
              </a:endParaRPr>
            </a:p>
          </p:txBody>
        </p:sp>
        <p:sp>
          <p:nvSpPr>
            <p:cNvPr id="52260" name="矩形 52259"/>
            <p:cNvSpPr/>
            <p:nvPr/>
          </p:nvSpPr>
          <p:spPr>
            <a:xfrm>
              <a:off x="1919" y="805"/>
              <a:ext cx="72"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1</a:t>
              </a:r>
              <a:endParaRPr lang="en-US" altLang="zh-CN" sz="2800">
                <a:latin typeface="Times New Roman" panose="02020603050405020304" pitchFamily="18" charset="0"/>
              </a:endParaRPr>
            </a:p>
          </p:txBody>
        </p:sp>
        <p:sp>
          <p:nvSpPr>
            <p:cNvPr id="52261" name="矩形 52260"/>
            <p:cNvSpPr/>
            <p:nvPr/>
          </p:nvSpPr>
          <p:spPr>
            <a:xfrm>
              <a:off x="2084" y="1006"/>
              <a:ext cx="8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52262" name="矩形 52261"/>
            <p:cNvSpPr/>
            <p:nvPr/>
          </p:nvSpPr>
          <p:spPr>
            <a:xfrm>
              <a:off x="2142" y="1073"/>
              <a:ext cx="72"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2</a:t>
              </a:r>
              <a:endParaRPr lang="en-US" altLang="zh-CN" sz="2800">
                <a:latin typeface="Times New Roman" panose="02020603050405020304" pitchFamily="18" charset="0"/>
              </a:endParaRPr>
            </a:p>
          </p:txBody>
        </p:sp>
        <p:sp>
          <p:nvSpPr>
            <p:cNvPr id="52263" name="矩形 52262"/>
            <p:cNvSpPr/>
            <p:nvPr/>
          </p:nvSpPr>
          <p:spPr>
            <a:xfrm>
              <a:off x="2172" y="1409"/>
              <a:ext cx="73"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L</a:t>
              </a:r>
              <a:endParaRPr lang="en-US" altLang="zh-CN" sz="2800">
                <a:latin typeface="Times New Roman" panose="02020603050405020304" pitchFamily="18" charset="0"/>
              </a:endParaRPr>
            </a:p>
          </p:txBody>
        </p:sp>
        <p:sp>
          <p:nvSpPr>
            <p:cNvPr id="52264" name="直接连接符 52263"/>
            <p:cNvSpPr/>
            <p:nvPr/>
          </p:nvSpPr>
          <p:spPr>
            <a:xfrm flipV="1">
              <a:off x="2610" y="1174"/>
              <a:ext cx="1" cy="30"/>
            </a:xfrm>
            <a:prstGeom prst="line">
              <a:avLst/>
            </a:prstGeom>
            <a:ln w="3175" cap="rnd" cmpd="sng">
              <a:solidFill>
                <a:srgbClr val="000000"/>
              </a:solidFill>
              <a:prstDash val="solid"/>
              <a:headEnd type="none" w="med" len="med"/>
              <a:tailEnd type="none" w="med" len="med"/>
            </a:ln>
          </p:spPr>
        </p:sp>
        <p:sp>
          <p:nvSpPr>
            <p:cNvPr id="52265" name="任意多边形 52264"/>
            <p:cNvSpPr/>
            <p:nvPr/>
          </p:nvSpPr>
          <p:spPr>
            <a:xfrm>
              <a:off x="2591" y="1122"/>
              <a:ext cx="39" cy="57"/>
            </a:xfrm>
            <a:custGeom>
              <a:avLst/>
              <a:gdLst/>
              <a:ahLst/>
              <a:cxnLst/>
              <a:rect l="0" t="0" r="0" b="0"/>
              <a:pathLst>
                <a:path w="39" h="57">
                  <a:moveTo>
                    <a:pt x="0" y="57"/>
                  </a:moveTo>
                  <a:lnTo>
                    <a:pt x="19" y="0"/>
                  </a:lnTo>
                  <a:lnTo>
                    <a:pt x="39" y="57"/>
                  </a:lnTo>
                  <a:lnTo>
                    <a:pt x="0" y="57"/>
                  </a:lnTo>
                  <a:close/>
                </a:path>
              </a:pathLst>
            </a:custGeom>
            <a:solidFill>
              <a:srgbClr val="000000"/>
            </a:solidFill>
            <a:ln w="9525">
              <a:noFill/>
            </a:ln>
          </p:spPr>
          <p:txBody>
            <a:bodyPr/>
            <a:lstStyle/>
            <a:p>
              <a:endParaRPr lang="zh-CN" altLang="en-US"/>
            </a:p>
          </p:txBody>
        </p:sp>
        <p:sp>
          <p:nvSpPr>
            <p:cNvPr id="52266" name="矩形 52265"/>
            <p:cNvSpPr/>
            <p:nvPr/>
          </p:nvSpPr>
          <p:spPr>
            <a:xfrm>
              <a:off x="2658" y="1083"/>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2267" name="矩形 52266"/>
            <p:cNvSpPr/>
            <p:nvPr/>
          </p:nvSpPr>
          <p:spPr>
            <a:xfrm>
              <a:off x="2688" y="1160"/>
              <a:ext cx="76" cy="86"/>
            </a:xfrm>
            <a:prstGeom prst="rect">
              <a:avLst/>
            </a:prstGeom>
            <a:noFill/>
            <a:ln w="9525">
              <a:noFill/>
            </a:ln>
          </p:spPr>
          <p:txBody>
            <a:bodyPr wrap="none" lIns="0" tIns="0" rIns="0" bIns="0">
              <a:spAutoFit/>
            </a:bodyPr>
            <a:lstStyle/>
            <a:p>
              <a:r>
                <a:rPr lang="en-US" altLang="zh-CN" sz="900">
                  <a:solidFill>
                    <a:srgbClr val="000000"/>
                  </a:solidFill>
                  <a:latin typeface="Times New Roman" panose="02020603050405020304" pitchFamily="18" charset="0"/>
                </a:rPr>
                <a:t>  S</a:t>
              </a:r>
              <a:endParaRPr lang="en-US" altLang="zh-CN" sz="2800">
                <a:latin typeface="Times New Roman" panose="02020603050405020304" pitchFamily="18" charset="0"/>
              </a:endParaRPr>
            </a:p>
          </p:txBody>
        </p:sp>
      </p:grpSp>
      <p:sp>
        <p:nvSpPr>
          <p:cNvPr id="52268" name="下箭头 52267"/>
          <p:cNvSpPr/>
          <p:nvPr/>
        </p:nvSpPr>
        <p:spPr>
          <a:xfrm>
            <a:off x="7235825" y="1844675"/>
            <a:ext cx="144463" cy="647700"/>
          </a:xfrm>
          <a:prstGeom prst="downArrow">
            <a:avLst>
              <a:gd name="adj1" fmla="val 50000"/>
              <a:gd name="adj2" fmla="val 112087"/>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52270" name="矩形 52269"/>
          <p:cNvSpPr/>
          <p:nvPr/>
        </p:nvSpPr>
        <p:spPr>
          <a:xfrm>
            <a:off x="0" y="2928938"/>
            <a:ext cx="9144000" cy="0"/>
          </a:xfrm>
          <a:prstGeom prst="rect">
            <a:avLst/>
          </a:prstGeom>
          <a:noFill/>
          <a:ln w="9525">
            <a:noFill/>
          </a:ln>
        </p:spPr>
        <p:txBody>
          <a:bodyPr/>
          <a:lstStyle/>
          <a:p>
            <a:endParaRPr lang="zh-CN" altLang="en-US"/>
          </a:p>
        </p:txBody>
      </p:sp>
      <p:grpSp>
        <p:nvGrpSpPr>
          <p:cNvPr id="52272" name="组合 52271"/>
          <p:cNvGrpSpPr>
            <a:grpSpLocks noChangeAspect="1"/>
          </p:cNvGrpSpPr>
          <p:nvPr/>
        </p:nvGrpSpPr>
        <p:grpSpPr>
          <a:xfrm>
            <a:off x="5965032" y="2291830"/>
            <a:ext cx="1871662" cy="1625600"/>
            <a:chOff x="3969" y="1797"/>
            <a:chExt cx="1093" cy="949"/>
          </a:xfrm>
        </p:grpSpPr>
        <p:sp>
          <p:nvSpPr>
            <p:cNvPr id="52271" name="矩形 52270"/>
            <p:cNvSpPr>
              <a:spLocks noChangeAspect="1" noTextEdit="1"/>
            </p:cNvSpPr>
            <p:nvPr/>
          </p:nvSpPr>
          <p:spPr>
            <a:xfrm>
              <a:off x="3969" y="1797"/>
              <a:ext cx="1093" cy="949"/>
            </a:xfrm>
            <a:prstGeom prst="rect">
              <a:avLst/>
            </a:prstGeom>
            <a:noFill/>
            <a:ln w="9525">
              <a:noFill/>
            </a:ln>
          </p:spPr>
          <p:txBody>
            <a:bodyPr/>
            <a:lstStyle/>
            <a:p>
              <a:endParaRPr lang="zh-CN" altLang="en-US"/>
            </a:p>
          </p:txBody>
        </p:sp>
        <p:sp>
          <p:nvSpPr>
            <p:cNvPr id="52273" name="矩形 52272"/>
            <p:cNvSpPr/>
            <p:nvPr/>
          </p:nvSpPr>
          <p:spPr>
            <a:xfrm>
              <a:off x="4530" y="1971"/>
              <a:ext cx="172" cy="67"/>
            </a:xfrm>
            <a:prstGeom prst="rect">
              <a:avLst/>
            </a:prstGeom>
            <a:solidFill>
              <a:srgbClr val="FFFFFF"/>
            </a:solidFill>
            <a:ln w="9525">
              <a:noFill/>
            </a:ln>
          </p:spPr>
          <p:txBody>
            <a:bodyPr/>
            <a:lstStyle/>
            <a:p>
              <a:endParaRPr lang="zh-CN" altLang="en-US"/>
            </a:p>
          </p:txBody>
        </p:sp>
        <p:sp>
          <p:nvSpPr>
            <p:cNvPr id="52274" name="矩形 52273"/>
            <p:cNvSpPr/>
            <p:nvPr/>
          </p:nvSpPr>
          <p:spPr>
            <a:xfrm>
              <a:off x="4530" y="1971"/>
              <a:ext cx="172" cy="67"/>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2275" name="矩形 52274"/>
            <p:cNvSpPr/>
            <p:nvPr/>
          </p:nvSpPr>
          <p:spPr>
            <a:xfrm>
              <a:off x="4979" y="2089"/>
              <a:ext cx="67" cy="172"/>
            </a:xfrm>
            <a:prstGeom prst="rect">
              <a:avLst/>
            </a:prstGeom>
            <a:solidFill>
              <a:srgbClr val="FFFFFF"/>
            </a:solidFill>
            <a:ln w="9525">
              <a:noFill/>
            </a:ln>
          </p:spPr>
          <p:txBody>
            <a:bodyPr/>
            <a:lstStyle/>
            <a:p>
              <a:endParaRPr lang="zh-CN" altLang="en-US"/>
            </a:p>
          </p:txBody>
        </p:sp>
        <p:sp>
          <p:nvSpPr>
            <p:cNvPr id="52276" name="矩形 52275"/>
            <p:cNvSpPr/>
            <p:nvPr/>
          </p:nvSpPr>
          <p:spPr>
            <a:xfrm>
              <a:off x="4979" y="2089"/>
              <a:ext cx="67" cy="172"/>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52277" name="任意多边形 52276"/>
            <p:cNvSpPr/>
            <p:nvPr/>
          </p:nvSpPr>
          <p:spPr>
            <a:xfrm>
              <a:off x="5012" y="2428"/>
              <a:ext cx="33" cy="244"/>
            </a:xfrm>
            <a:custGeom>
              <a:avLst/>
              <a:gdLst/>
              <a:ahLst/>
              <a:cxnLst/>
              <a:rect l="0" t="0" r="0" b="0"/>
              <a:pathLst>
                <a:path w="33" h="244">
                  <a:moveTo>
                    <a:pt x="0" y="0"/>
                  </a:moveTo>
                  <a:cubicBezTo>
                    <a:pt x="17" y="0"/>
                    <a:pt x="31" y="13"/>
                    <a:pt x="32" y="30"/>
                  </a:cubicBezTo>
                  <a:cubicBezTo>
                    <a:pt x="33" y="46"/>
                    <a:pt x="20" y="61"/>
                    <a:pt x="3" y="61"/>
                  </a:cubicBezTo>
                  <a:cubicBezTo>
                    <a:pt x="1" y="61"/>
                    <a:pt x="1" y="61"/>
                    <a:pt x="0" y="61"/>
                  </a:cubicBezTo>
                  <a:cubicBezTo>
                    <a:pt x="17" y="61"/>
                    <a:pt x="31" y="74"/>
                    <a:pt x="32" y="90"/>
                  </a:cubicBezTo>
                  <a:cubicBezTo>
                    <a:pt x="33" y="107"/>
                    <a:pt x="20" y="121"/>
                    <a:pt x="3" y="122"/>
                  </a:cubicBezTo>
                  <a:cubicBezTo>
                    <a:pt x="1" y="122"/>
                    <a:pt x="1" y="122"/>
                    <a:pt x="0" y="122"/>
                  </a:cubicBezTo>
                  <a:cubicBezTo>
                    <a:pt x="17" y="121"/>
                    <a:pt x="31" y="134"/>
                    <a:pt x="32" y="151"/>
                  </a:cubicBezTo>
                  <a:cubicBezTo>
                    <a:pt x="33" y="168"/>
                    <a:pt x="20" y="182"/>
                    <a:pt x="3" y="183"/>
                  </a:cubicBezTo>
                  <a:cubicBezTo>
                    <a:pt x="1" y="183"/>
                    <a:pt x="1" y="183"/>
                    <a:pt x="0" y="183"/>
                  </a:cubicBezTo>
                  <a:cubicBezTo>
                    <a:pt x="17" y="182"/>
                    <a:pt x="31" y="195"/>
                    <a:pt x="32" y="212"/>
                  </a:cubicBezTo>
                  <a:cubicBezTo>
                    <a:pt x="33" y="229"/>
                    <a:pt x="20" y="243"/>
                    <a:pt x="3" y="243"/>
                  </a:cubicBezTo>
                  <a:cubicBezTo>
                    <a:pt x="1" y="244"/>
                    <a:pt x="1" y="244"/>
                    <a:pt x="0" y="243"/>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2278" name="直接连接符 52277"/>
            <p:cNvSpPr/>
            <p:nvPr/>
          </p:nvSpPr>
          <p:spPr>
            <a:xfrm>
              <a:off x="5012" y="2671"/>
              <a:ext cx="1" cy="58"/>
            </a:xfrm>
            <a:prstGeom prst="line">
              <a:avLst/>
            </a:prstGeom>
            <a:ln w="12700" cap="rnd" cmpd="sng">
              <a:solidFill>
                <a:srgbClr val="000000"/>
              </a:solidFill>
              <a:prstDash val="solid"/>
              <a:headEnd type="none" w="med" len="med"/>
              <a:tailEnd type="none" w="med" len="med"/>
            </a:ln>
          </p:spPr>
        </p:sp>
        <p:sp>
          <p:nvSpPr>
            <p:cNvPr id="52279" name="直接连接符 52278"/>
            <p:cNvSpPr/>
            <p:nvPr/>
          </p:nvSpPr>
          <p:spPr>
            <a:xfrm flipV="1">
              <a:off x="5012" y="2359"/>
              <a:ext cx="1" cy="69"/>
            </a:xfrm>
            <a:prstGeom prst="line">
              <a:avLst/>
            </a:prstGeom>
            <a:ln w="12700" cap="rnd" cmpd="sng">
              <a:solidFill>
                <a:srgbClr val="000000"/>
              </a:solidFill>
              <a:prstDash val="solid"/>
              <a:headEnd type="none" w="med" len="med"/>
              <a:tailEnd type="none" w="med" len="med"/>
            </a:ln>
          </p:spPr>
        </p:sp>
        <p:sp>
          <p:nvSpPr>
            <p:cNvPr id="52280" name="矩形 52279"/>
            <p:cNvSpPr/>
            <p:nvPr/>
          </p:nvSpPr>
          <p:spPr>
            <a:xfrm>
              <a:off x="3979" y="2261"/>
              <a:ext cx="62" cy="13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u</a:t>
              </a:r>
              <a:endParaRPr lang="en-US" altLang="zh-CN" sz="2800">
                <a:latin typeface="Times New Roman" panose="02020603050405020304" pitchFamily="18" charset="0"/>
              </a:endParaRPr>
            </a:p>
          </p:txBody>
        </p:sp>
        <p:sp>
          <p:nvSpPr>
            <p:cNvPr id="52281" name="矩形 52280"/>
            <p:cNvSpPr/>
            <p:nvPr/>
          </p:nvSpPr>
          <p:spPr>
            <a:xfrm>
              <a:off x="4037" y="2327"/>
              <a:ext cx="49" cy="107"/>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S</a:t>
              </a:r>
              <a:endParaRPr lang="en-US" altLang="zh-CN" sz="2800">
                <a:latin typeface="Times New Roman" panose="02020603050405020304" pitchFamily="18" charset="0"/>
              </a:endParaRPr>
            </a:p>
          </p:txBody>
        </p:sp>
        <p:sp>
          <p:nvSpPr>
            <p:cNvPr id="52282" name="任意多边形 52281"/>
            <p:cNvSpPr>
              <a:spLocks noEditPoints="1"/>
            </p:cNvSpPr>
            <p:nvPr/>
          </p:nvSpPr>
          <p:spPr>
            <a:xfrm>
              <a:off x="4078" y="2168"/>
              <a:ext cx="64" cy="66"/>
            </a:xfrm>
            <a:custGeom>
              <a:avLst/>
              <a:gdLst/>
              <a:ahLst/>
              <a:cxnLst/>
              <a:rect l="0" t="0" r="0" b="0"/>
              <a:pathLst>
                <a:path w="64" h="66">
                  <a:moveTo>
                    <a:pt x="0" y="33"/>
                  </a:moveTo>
                  <a:lnTo>
                    <a:pt x="64" y="33"/>
                  </a:lnTo>
                  <a:moveTo>
                    <a:pt x="32" y="0"/>
                  </a:moveTo>
                  <a:lnTo>
                    <a:pt x="32" y="66"/>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52283" name="直接连接符 52282"/>
            <p:cNvSpPr/>
            <p:nvPr/>
          </p:nvSpPr>
          <p:spPr>
            <a:xfrm>
              <a:off x="4078" y="2486"/>
              <a:ext cx="63" cy="1"/>
            </a:xfrm>
            <a:prstGeom prst="line">
              <a:avLst/>
            </a:prstGeom>
            <a:ln w="12700" cap="rnd" cmpd="sng">
              <a:solidFill>
                <a:srgbClr val="000000"/>
              </a:solidFill>
              <a:prstDash val="solid"/>
              <a:headEnd type="none" w="med" len="med"/>
              <a:tailEnd type="none" w="med" len="med"/>
            </a:ln>
          </p:spPr>
        </p:sp>
        <p:sp>
          <p:nvSpPr>
            <p:cNvPr id="52284" name="任意多边形 52283"/>
            <p:cNvSpPr/>
            <p:nvPr/>
          </p:nvSpPr>
          <p:spPr>
            <a:xfrm>
              <a:off x="4130" y="2285"/>
              <a:ext cx="158" cy="158"/>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52285" name="任意多边形 52284"/>
            <p:cNvSpPr>
              <a:spLocks noEditPoints="1"/>
            </p:cNvSpPr>
            <p:nvPr/>
          </p:nvSpPr>
          <p:spPr>
            <a:xfrm>
              <a:off x="4130" y="2285"/>
              <a:ext cx="158" cy="158"/>
            </a:xfrm>
            <a:custGeom>
              <a:avLst/>
              <a:gdLst/>
              <a:ahLst/>
              <a:cxnLst/>
              <a:rect l="0" t="0" r="0" b="0"/>
              <a:pathLst>
                <a:path w="260" h="262">
                  <a:moveTo>
                    <a:pt x="130" y="262"/>
                  </a:moveTo>
                  <a:cubicBezTo>
                    <a:pt x="58" y="262"/>
                    <a:pt x="0" y="203"/>
                    <a:pt x="0" y="131"/>
                  </a:cubicBezTo>
                  <a:cubicBezTo>
                    <a:pt x="0" y="59"/>
                    <a:pt x="58" y="0"/>
                    <a:pt x="130" y="0"/>
                  </a:cubicBezTo>
                  <a:cubicBezTo>
                    <a:pt x="130" y="0"/>
                    <a:pt x="130" y="0"/>
                    <a:pt x="130" y="0"/>
                  </a:cubicBezTo>
                  <a:cubicBezTo>
                    <a:pt x="202" y="0"/>
                    <a:pt x="260" y="59"/>
                    <a:pt x="260" y="131"/>
                  </a:cubicBezTo>
                  <a:cubicBezTo>
                    <a:pt x="260" y="203"/>
                    <a:pt x="202" y="262"/>
                    <a:pt x="130" y="262"/>
                  </a:cubicBezTo>
                  <a:moveTo>
                    <a:pt x="130" y="262"/>
                  </a:moveTo>
                  <a:lnTo>
                    <a:pt x="130" y="0"/>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52286" name="直接连接符 52285"/>
            <p:cNvSpPr/>
            <p:nvPr/>
          </p:nvSpPr>
          <p:spPr>
            <a:xfrm flipV="1">
              <a:off x="4209" y="2004"/>
              <a:ext cx="1" cy="281"/>
            </a:xfrm>
            <a:prstGeom prst="line">
              <a:avLst/>
            </a:prstGeom>
            <a:ln w="12700" cap="rnd" cmpd="sng">
              <a:solidFill>
                <a:srgbClr val="000000"/>
              </a:solidFill>
              <a:prstDash val="solid"/>
              <a:headEnd type="none" w="med" len="med"/>
              <a:tailEnd type="none" w="med" len="med"/>
            </a:ln>
          </p:spPr>
        </p:sp>
        <p:sp>
          <p:nvSpPr>
            <p:cNvPr id="52287" name="直接连接符 52286"/>
            <p:cNvSpPr/>
            <p:nvPr/>
          </p:nvSpPr>
          <p:spPr>
            <a:xfrm flipH="1">
              <a:off x="4207" y="2004"/>
              <a:ext cx="323" cy="1"/>
            </a:xfrm>
            <a:prstGeom prst="line">
              <a:avLst/>
            </a:prstGeom>
            <a:ln w="12700" cap="rnd" cmpd="sng">
              <a:solidFill>
                <a:srgbClr val="000000"/>
              </a:solidFill>
              <a:prstDash val="solid"/>
              <a:headEnd type="none" w="med" len="med"/>
              <a:tailEnd type="none" w="med" len="med"/>
            </a:ln>
          </p:spPr>
        </p:sp>
        <p:sp>
          <p:nvSpPr>
            <p:cNvPr id="52288" name="直接连接符 52287"/>
            <p:cNvSpPr/>
            <p:nvPr/>
          </p:nvSpPr>
          <p:spPr>
            <a:xfrm>
              <a:off x="4702" y="2004"/>
              <a:ext cx="311" cy="1"/>
            </a:xfrm>
            <a:prstGeom prst="line">
              <a:avLst/>
            </a:prstGeom>
            <a:ln w="12700" cap="rnd" cmpd="sng">
              <a:solidFill>
                <a:srgbClr val="000000"/>
              </a:solidFill>
              <a:prstDash val="solid"/>
              <a:headEnd type="none" w="med" len="med"/>
              <a:tailEnd type="none" w="med" len="med"/>
            </a:ln>
          </p:spPr>
        </p:sp>
        <p:sp>
          <p:nvSpPr>
            <p:cNvPr id="52289" name="直接连接符 52288"/>
            <p:cNvSpPr/>
            <p:nvPr/>
          </p:nvSpPr>
          <p:spPr>
            <a:xfrm>
              <a:off x="5012" y="2261"/>
              <a:ext cx="1" cy="167"/>
            </a:xfrm>
            <a:prstGeom prst="line">
              <a:avLst/>
            </a:prstGeom>
            <a:ln w="12700" cap="rnd" cmpd="sng">
              <a:solidFill>
                <a:srgbClr val="000000"/>
              </a:solidFill>
              <a:prstDash val="solid"/>
              <a:headEnd type="none" w="med" len="med"/>
              <a:tailEnd type="none" w="med" len="med"/>
            </a:ln>
          </p:spPr>
        </p:sp>
        <p:sp>
          <p:nvSpPr>
            <p:cNvPr id="52290" name="直接连接符 52289"/>
            <p:cNvSpPr/>
            <p:nvPr/>
          </p:nvSpPr>
          <p:spPr>
            <a:xfrm flipH="1">
              <a:off x="4207" y="2729"/>
              <a:ext cx="806" cy="1"/>
            </a:xfrm>
            <a:prstGeom prst="line">
              <a:avLst/>
            </a:prstGeom>
            <a:ln w="12700" cap="rnd" cmpd="sng">
              <a:solidFill>
                <a:srgbClr val="000000"/>
              </a:solidFill>
              <a:prstDash val="solid"/>
              <a:headEnd type="none" w="med" len="med"/>
              <a:tailEnd type="none" w="med" len="med"/>
            </a:ln>
          </p:spPr>
        </p:sp>
        <p:sp>
          <p:nvSpPr>
            <p:cNvPr id="52291" name="直接连接符 52290"/>
            <p:cNvSpPr/>
            <p:nvPr/>
          </p:nvSpPr>
          <p:spPr>
            <a:xfrm flipV="1">
              <a:off x="4209" y="2443"/>
              <a:ext cx="1" cy="286"/>
            </a:xfrm>
            <a:prstGeom prst="line">
              <a:avLst/>
            </a:prstGeom>
            <a:ln w="12700" cap="rnd" cmpd="sng">
              <a:solidFill>
                <a:srgbClr val="000000"/>
              </a:solidFill>
              <a:prstDash val="solid"/>
              <a:headEnd type="none" w="med" len="med"/>
              <a:tailEnd type="none" w="med" len="med"/>
            </a:ln>
          </p:spPr>
        </p:sp>
        <p:sp>
          <p:nvSpPr>
            <p:cNvPr id="52292" name="直接连接符 52291"/>
            <p:cNvSpPr/>
            <p:nvPr/>
          </p:nvSpPr>
          <p:spPr>
            <a:xfrm>
              <a:off x="5013" y="2294"/>
              <a:ext cx="1" cy="35"/>
            </a:xfrm>
            <a:prstGeom prst="line">
              <a:avLst/>
            </a:prstGeom>
            <a:ln w="3175" cap="rnd" cmpd="sng">
              <a:solidFill>
                <a:srgbClr val="000000"/>
              </a:solidFill>
              <a:prstDash val="solid"/>
              <a:headEnd type="none" w="med" len="med"/>
              <a:tailEnd type="none" w="med" len="med"/>
            </a:ln>
          </p:spPr>
        </p:sp>
        <p:sp>
          <p:nvSpPr>
            <p:cNvPr id="52293" name="任意多边形 52292"/>
            <p:cNvSpPr/>
            <p:nvPr/>
          </p:nvSpPr>
          <p:spPr>
            <a:xfrm>
              <a:off x="4994" y="2324"/>
              <a:ext cx="38" cy="57"/>
            </a:xfrm>
            <a:custGeom>
              <a:avLst/>
              <a:gdLst/>
              <a:ahLst/>
              <a:cxnLst/>
              <a:rect l="0" t="0" r="0" b="0"/>
              <a:pathLst>
                <a:path w="38" h="57">
                  <a:moveTo>
                    <a:pt x="0" y="0"/>
                  </a:moveTo>
                  <a:lnTo>
                    <a:pt x="19" y="57"/>
                  </a:lnTo>
                  <a:lnTo>
                    <a:pt x="38" y="0"/>
                  </a:lnTo>
                  <a:lnTo>
                    <a:pt x="0" y="0"/>
                  </a:lnTo>
                  <a:close/>
                </a:path>
              </a:pathLst>
            </a:custGeom>
            <a:solidFill>
              <a:srgbClr val="000000"/>
            </a:solidFill>
            <a:ln w="9525">
              <a:noFill/>
            </a:ln>
          </p:spPr>
          <p:txBody>
            <a:bodyPr/>
            <a:lstStyle/>
            <a:p>
              <a:endParaRPr lang="zh-CN" altLang="en-US"/>
            </a:p>
          </p:txBody>
        </p:sp>
        <p:sp>
          <p:nvSpPr>
            <p:cNvPr id="52294" name="矩形 52293"/>
            <p:cNvSpPr/>
            <p:nvPr/>
          </p:nvSpPr>
          <p:spPr>
            <a:xfrm>
              <a:off x="4944" y="2280"/>
              <a:ext cx="31" cy="133"/>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52295" name="直接连接符 52294"/>
            <p:cNvSpPr/>
            <p:nvPr/>
          </p:nvSpPr>
          <p:spPr>
            <a:xfrm flipH="1">
              <a:off x="5012" y="2004"/>
              <a:ext cx="1" cy="85"/>
            </a:xfrm>
            <a:prstGeom prst="line">
              <a:avLst/>
            </a:prstGeom>
            <a:ln w="12700" cap="rnd" cmpd="sng">
              <a:solidFill>
                <a:srgbClr val="000000"/>
              </a:solidFill>
              <a:prstDash val="solid"/>
              <a:headEnd type="none" w="med" len="med"/>
              <a:tailEnd type="none" w="med" len="med"/>
            </a:ln>
          </p:spPr>
        </p:sp>
        <p:sp>
          <p:nvSpPr>
            <p:cNvPr id="52296" name="矩形 52295"/>
            <p:cNvSpPr/>
            <p:nvPr/>
          </p:nvSpPr>
          <p:spPr>
            <a:xfrm>
              <a:off x="4525" y="1817"/>
              <a:ext cx="74" cy="13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52297" name="矩形 52296"/>
            <p:cNvSpPr/>
            <p:nvPr/>
          </p:nvSpPr>
          <p:spPr>
            <a:xfrm>
              <a:off x="4584" y="1893"/>
              <a:ext cx="80" cy="89"/>
            </a:xfrm>
            <a:prstGeom prst="rect">
              <a:avLst/>
            </a:prstGeom>
            <a:noFill/>
            <a:ln w="9525">
              <a:noFill/>
            </a:ln>
          </p:spPr>
          <p:txBody>
            <a:bodyPr lIns="0" tIns="0" rIns="0" bIns="0">
              <a:spAutoFit/>
            </a:bodyPr>
            <a:lstStyle/>
            <a:p>
              <a:r>
                <a:rPr lang="en-US" altLang="zh-CN" sz="1000">
                  <a:solidFill>
                    <a:srgbClr val="000000"/>
                  </a:solidFill>
                  <a:latin typeface="Times New Roman" panose="02020603050405020304" pitchFamily="18" charset="0"/>
                </a:rPr>
                <a:t>  1</a:t>
              </a:r>
              <a:endParaRPr lang="en-US" altLang="zh-CN" sz="2800">
                <a:latin typeface="Times New Roman" panose="02020603050405020304" pitchFamily="18" charset="0"/>
              </a:endParaRPr>
            </a:p>
          </p:txBody>
        </p:sp>
        <p:sp>
          <p:nvSpPr>
            <p:cNvPr id="52298" name="矩形 52297"/>
            <p:cNvSpPr/>
            <p:nvPr/>
          </p:nvSpPr>
          <p:spPr>
            <a:xfrm>
              <a:off x="4808" y="2097"/>
              <a:ext cx="74" cy="13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52299" name="矩形 52298"/>
            <p:cNvSpPr/>
            <p:nvPr/>
          </p:nvSpPr>
          <p:spPr>
            <a:xfrm>
              <a:off x="4866" y="2163"/>
              <a:ext cx="75" cy="89"/>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  2</a:t>
              </a:r>
              <a:endParaRPr lang="en-US" altLang="zh-CN" sz="2800">
                <a:latin typeface="Times New Roman" panose="02020603050405020304" pitchFamily="18" charset="0"/>
              </a:endParaRPr>
            </a:p>
          </p:txBody>
        </p:sp>
        <p:sp>
          <p:nvSpPr>
            <p:cNvPr id="52300" name="矩形 52299"/>
            <p:cNvSpPr/>
            <p:nvPr/>
          </p:nvSpPr>
          <p:spPr>
            <a:xfrm>
              <a:off x="4896" y="2502"/>
              <a:ext cx="68" cy="13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rPr>
                <a:t>L</a:t>
              </a:r>
              <a:endParaRPr lang="en-US" altLang="zh-CN" sz="2800">
                <a:latin typeface="Times New Roman" panose="02020603050405020304" pitchFamily="18" charset="0"/>
              </a:endParaRPr>
            </a:p>
          </p:txBody>
        </p:sp>
      </p:grpSp>
      <p:sp>
        <p:nvSpPr>
          <p:cNvPr id="52302" name="矩形 52301"/>
          <p:cNvSpPr/>
          <p:nvPr/>
        </p:nvSpPr>
        <p:spPr>
          <a:xfrm>
            <a:off x="0" y="3200400"/>
            <a:ext cx="9144000" cy="0"/>
          </a:xfrm>
          <a:prstGeom prst="rect">
            <a:avLst/>
          </a:prstGeom>
          <a:noFill/>
          <a:ln w="9525">
            <a:noFill/>
          </a:ln>
        </p:spPr>
        <p:txBody>
          <a:bodyPr/>
          <a:lstStyle/>
          <a:p>
            <a:endParaRPr lang="zh-CN" altLang="en-US"/>
          </a:p>
        </p:txBody>
      </p:sp>
      <p:graphicFrame>
        <p:nvGraphicFramePr>
          <p:cNvPr id="52301" name="对象 52300"/>
          <p:cNvGraphicFramePr/>
          <p:nvPr/>
        </p:nvGraphicFramePr>
        <p:xfrm>
          <a:off x="755650" y="1628775"/>
          <a:ext cx="5495925" cy="730250"/>
        </p:xfrm>
        <a:graphic>
          <a:graphicData uri="http://schemas.openxmlformats.org/presentationml/2006/ole">
            <mc:AlternateContent xmlns:mc="http://schemas.openxmlformats.org/markup-compatibility/2006">
              <mc:Choice xmlns:v="urn:schemas-microsoft-com:vml" Requires="v">
                <p:oleObj spid="_x0000_s20569" r:id="rId3" imgW="3441700" imgH="457200" progId="Equation.3">
                  <p:embed/>
                </p:oleObj>
              </mc:Choice>
              <mc:Fallback>
                <p:oleObj r:id="rId3" imgW="3441700" imgH="457200" progId="Equation.3">
                  <p:embed/>
                  <p:pic>
                    <p:nvPicPr>
                      <p:cNvPr id="0" name="图片 3138"/>
                      <p:cNvPicPr/>
                      <p:nvPr/>
                    </p:nvPicPr>
                    <p:blipFill>
                      <a:blip r:embed="rId4"/>
                      <a:stretch>
                        <a:fillRect/>
                      </a:stretch>
                    </p:blipFill>
                    <p:spPr>
                      <a:xfrm>
                        <a:off x="755650" y="1628775"/>
                        <a:ext cx="5495925" cy="730250"/>
                      </a:xfrm>
                      <a:prstGeom prst="rect">
                        <a:avLst/>
                      </a:prstGeom>
                      <a:noFill/>
                      <a:ln w="38100">
                        <a:noFill/>
                        <a:miter/>
                      </a:ln>
                    </p:spPr>
                  </p:pic>
                </p:oleObj>
              </mc:Fallback>
            </mc:AlternateContent>
          </a:graphicData>
        </a:graphic>
      </p:graphicFrame>
      <p:sp>
        <p:nvSpPr>
          <p:cNvPr id="52304" name="矩形 52303"/>
          <p:cNvSpPr/>
          <p:nvPr/>
        </p:nvSpPr>
        <p:spPr>
          <a:xfrm>
            <a:off x="755650" y="2565400"/>
            <a:ext cx="2994025" cy="457200"/>
          </a:xfrm>
          <a:prstGeom prst="rect">
            <a:avLst/>
          </a:prstGeom>
          <a:noFill/>
          <a:ln w="9525">
            <a:noFill/>
          </a:ln>
        </p:spPr>
        <p:txBody>
          <a:bodyPr wrap="none" anchor="ctr">
            <a:spAutoFit/>
          </a:bodyPr>
          <a:lstStyle/>
          <a:p>
            <a:r>
              <a:rPr lang="en-US" altLang="zh-CN" i="1" err="1">
                <a:latin typeface="Times New Roman" panose="02020603050405020304" pitchFamily="18" charset="0"/>
              </a:rPr>
              <a:t>u</a:t>
            </a:r>
            <a:r>
              <a:rPr lang="en-US" altLang="zh-CN" baseline="-30000" err="1">
                <a:latin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发出的平均功率为</a:t>
            </a:r>
            <a:r>
              <a:rPr lang="zh-CN" altLang="en-US" dirty="0">
                <a:latin typeface="Times New Roman" panose="02020603050405020304" pitchFamily="18" charset="0"/>
              </a:rPr>
              <a:t> </a:t>
            </a:r>
          </a:p>
        </p:txBody>
      </p:sp>
      <p:sp>
        <p:nvSpPr>
          <p:cNvPr id="52306" name="矩形 52305"/>
          <p:cNvSpPr/>
          <p:nvPr/>
        </p:nvSpPr>
        <p:spPr>
          <a:xfrm>
            <a:off x="0" y="3219450"/>
            <a:ext cx="9144000" cy="0"/>
          </a:xfrm>
          <a:prstGeom prst="rect">
            <a:avLst/>
          </a:prstGeom>
          <a:noFill/>
          <a:ln w="9525">
            <a:noFill/>
          </a:ln>
        </p:spPr>
        <p:txBody>
          <a:bodyPr/>
          <a:lstStyle/>
          <a:p>
            <a:endParaRPr lang="zh-CN" altLang="en-US"/>
          </a:p>
        </p:txBody>
      </p:sp>
      <p:graphicFrame>
        <p:nvGraphicFramePr>
          <p:cNvPr id="52305" name="对象 52304"/>
          <p:cNvGraphicFramePr/>
          <p:nvPr/>
        </p:nvGraphicFramePr>
        <p:xfrm>
          <a:off x="1042988" y="3141663"/>
          <a:ext cx="4243387" cy="669925"/>
        </p:xfrm>
        <a:graphic>
          <a:graphicData uri="http://schemas.openxmlformats.org/presentationml/2006/ole">
            <mc:AlternateContent xmlns:mc="http://schemas.openxmlformats.org/markup-compatibility/2006">
              <mc:Choice xmlns:v="urn:schemas-microsoft-com:vml" Requires="v">
                <p:oleObj spid="_x0000_s20570" r:id="rId5" imgW="2654300" imgH="419100" progId="Equation.3">
                  <p:embed/>
                </p:oleObj>
              </mc:Choice>
              <mc:Fallback>
                <p:oleObj r:id="rId5" imgW="2654300" imgH="419100" progId="Equation.3">
                  <p:embed/>
                  <p:pic>
                    <p:nvPicPr>
                      <p:cNvPr id="0" name="图片 3144"/>
                      <p:cNvPicPr/>
                      <p:nvPr/>
                    </p:nvPicPr>
                    <p:blipFill>
                      <a:blip r:embed="rId6"/>
                      <a:stretch>
                        <a:fillRect/>
                      </a:stretch>
                    </p:blipFill>
                    <p:spPr>
                      <a:xfrm>
                        <a:off x="1042988" y="3141663"/>
                        <a:ext cx="4243387" cy="669925"/>
                      </a:xfrm>
                      <a:prstGeom prst="rect">
                        <a:avLst/>
                      </a:prstGeom>
                      <a:noFill/>
                      <a:ln w="38100">
                        <a:noFill/>
                        <a:miter/>
                      </a:ln>
                    </p:spPr>
                  </p:pic>
                </p:oleObj>
              </mc:Fallback>
            </mc:AlternateContent>
          </a:graphicData>
        </a:graphic>
      </p:graphicFrame>
      <p:sp>
        <p:nvSpPr>
          <p:cNvPr id="52308" name="矩形 52307"/>
          <p:cNvSpPr/>
          <p:nvPr/>
        </p:nvSpPr>
        <p:spPr>
          <a:xfrm>
            <a:off x="900113" y="3933825"/>
            <a:ext cx="2843212" cy="457200"/>
          </a:xfrm>
          <a:prstGeom prst="rect">
            <a:avLst/>
          </a:prstGeom>
          <a:noFill/>
          <a:ln w="9525">
            <a:noFill/>
          </a:ln>
        </p:spPr>
        <p:txBody>
          <a:bodyPr wrap="none" anchor="ctr">
            <a:spAutoFit/>
          </a:bodyPr>
          <a:lstStyle/>
          <a:p>
            <a:r>
              <a:rPr lang="en-US" altLang="zh-CN" i="1" err="1">
                <a:latin typeface="Times New Roman" panose="02020603050405020304" pitchFamily="18" charset="0"/>
              </a:rPr>
              <a:t>u</a:t>
            </a:r>
            <a:r>
              <a:rPr lang="en-US" altLang="zh-CN" baseline="-30000" err="1">
                <a:latin typeface="Times New Roman" panose="02020603050405020304" pitchFamily="18" charset="0"/>
              </a:rPr>
              <a:t>S</a:t>
            </a:r>
            <a:r>
              <a:rPr lang="zh-CN" altLang="en-US" dirty="0">
                <a:latin typeface="Times New Roman" panose="02020603050405020304" pitchFamily="18" charset="0"/>
              </a:rPr>
              <a:t>和</a:t>
            </a:r>
            <a:r>
              <a:rPr lang="en-US" altLang="zh-CN" i="1">
                <a:latin typeface="Times New Roman" panose="02020603050405020304" pitchFamily="18" charset="0"/>
              </a:rPr>
              <a:t>I</a:t>
            </a:r>
            <a:r>
              <a:rPr lang="en-US" altLang="zh-CN" baseline="-30000">
                <a:latin typeface="Times New Roman" panose="02020603050405020304" pitchFamily="18" charset="0"/>
              </a:rPr>
              <a:t>S</a:t>
            </a:r>
            <a:r>
              <a:rPr lang="zh-CN" altLang="en-US" dirty="0">
                <a:latin typeface="Times New Roman" panose="02020603050405020304" pitchFamily="18" charset="0"/>
              </a:rPr>
              <a:t>共同作用，有</a:t>
            </a:r>
          </a:p>
        </p:txBody>
      </p:sp>
      <p:sp>
        <p:nvSpPr>
          <p:cNvPr id="52310" name="矩形 52309"/>
          <p:cNvSpPr/>
          <p:nvPr/>
        </p:nvSpPr>
        <p:spPr>
          <a:xfrm>
            <a:off x="0" y="3314700"/>
            <a:ext cx="9144000" cy="0"/>
          </a:xfrm>
          <a:prstGeom prst="rect">
            <a:avLst/>
          </a:prstGeom>
          <a:noFill/>
          <a:ln w="9525">
            <a:noFill/>
          </a:ln>
        </p:spPr>
        <p:txBody>
          <a:bodyPr/>
          <a:lstStyle/>
          <a:p>
            <a:endParaRPr lang="zh-CN" altLang="en-US"/>
          </a:p>
        </p:txBody>
      </p:sp>
      <p:graphicFrame>
        <p:nvGraphicFramePr>
          <p:cNvPr id="52309" name="对象 52308"/>
          <p:cNvGraphicFramePr/>
          <p:nvPr/>
        </p:nvGraphicFramePr>
        <p:xfrm>
          <a:off x="1403350" y="4652963"/>
          <a:ext cx="2278063" cy="366712"/>
        </p:xfrm>
        <a:graphic>
          <a:graphicData uri="http://schemas.openxmlformats.org/presentationml/2006/ole">
            <mc:AlternateContent xmlns:mc="http://schemas.openxmlformats.org/markup-compatibility/2006">
              <mc:Choice xmlns:v="urn:schemas-microsoft-com:vml" Requires="v">
                <p:oleObj spid="_x0000_s20571" r:id="rId7" imgW="1422400" imgH="228600" progId="Equation.DSMT4">
                  <p:embed/>
                </p:oleObj>
              </mc:Choice>
              <mc:Fallback>
                <p:oleObj r:id="rId7" imgW="1422400" imgH="228600" progId="Equation.DSMT4">
                  <p:embed/>
                  <p:pic>
                    <p:nvPicPr>
                      <p:cNvPr id="0" name="图片 3140"/>
                      <p:cNvPicPr/>
                      <p:nvPr/>
                    </p:nvPicPr>
                    <p:blipFill>
                      <a:blip r:embed="rId8"/>
                      <a:stretch>
                        <a:fillRect/>
                      </a:stretch>
                    </p:blipFill>
                    <p:spPr>
                      <a:xfrm>
                        <a:off x="1403350" y="4652963"/>
                        <a:ext cx="2278063" cy="366712"/>
                      </a:xfrm>
                      <a:prstGeom prst="rect">
                        <a:avLst/>
                      </a:prstGeom>
                      <a:noFill/>
                      <a:ln w="38100">
                        <a:noFill/>
                        <a:miter/>
                      </a:ln>
                    </p:spPr>
                  </p:pic>
                </p:oleObj>
              </mc:Fallback>
            </mc:AlternateContent>
          </a:graphicData>
        </a:graphic>
      </p:graphicFrame>
      <p:sp>
        <p:nvSpPr>
          <p:cNvPr id="52311" name="矩形 52310"/>
          <p:cNvSpPr/>
          <p:nvPr/>
        </p:nvSpPr>
        <p:spPr>
          <a:xfrm>
            <a:off x="827088" y="5229225"/>
            <a:ext cx="24892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电流</a:t>
            </a:r>
            <a:r>
              <a:rPr lang="en-US" altLang="zh-CN" i="1">
                <a:latin typeface="Times New Roman" panose="02020603050405020304" pitchFamily="18" charset="0"/>
              </a:rPr>
              <a:t>i</a:t>
            </a:r>
            <a:r>
              <a:rPr lang="zh-CN" altLang="en-US" dirty="0">
                <a:latin typeface="Times New Roman" panose="02020603050405020304" pitchFamily="18" charset="0"/>
              </a:rPr>
              <a:t>的有效值为 </a:t>
            </a:r>
          </a:p>
        </p:txBody>
      </p:sp>
      <p:sp>
        <p:nvSpPr>
          <p:cNvPr id="52313" name="矩形 52312"/>
          <p:cNvSpPr/>
          <p:nvPr/>
        </p:nvSpPr>
        <p:spPr>
          <a:xfrm>
            <a:off x="0" y="3205163"/>
            <a:ext cx="9144000" cy="0"/>
          </a:xfrm>
          <a:prstGeom prst="rect">
            <a:avLst/>
          </a:prstGeom>
          <a:noFill/>
          <a:ln w="9525">
            <a:noFill/>
          </a:ln>
        </p:spPr>
        <p:txBody>
          <a:bodyPr/>
          <a:lstStyle/>
          <a:p>
            <a:endParaRPr lang="zh-CN" altLang="en-US"/>
          </a:p>
        </p:txBody>
      </p:sp>
      <p:graphicFrame>
        <p:nvGraphicFramePr>
          <p:cNvPr id="52312" name="对象 52311"/>
          <p:cNvGraphicFramePr/>
          <p:nvPr/>
        </p:nvGraphicFramePr>
        <p:xfrm>
          <a:off x="4140200" y="5300663"/>
          <a:ext cx="2376488" cy="803275"/>
        </p:xfrm>
        <a:graphic>
          <a:graphicData uri="http://schemas.openxmlformats.org/presentationml/2006/ole">
            <mc:AlternateContent xmlns:mc="http://schemas.openxmlformats.org/markup-compatibility/2006">
              <mc:Choice xmlns:v="urn:schemas-microsoft-com:vml" Requires="v">
                <p:oleObj spid="_x0000_s20572" r:id="rId9" imgW="1320165" imgH="444500" progId="Equation.DSMT4">
                  <p:embed/>
                </p:oleObj>
              </mc:Choice>
              <mc:Fallback>
                <p:oleObj r:id="rId9" imgW="1320165" imgH="444500" progId="Equation.DSMT4">
                  <p:embed/>
                  <p:pic>
                    <p:nvPicPr>
                      <p:cNvPr id="0" name="图片 3141"/>
                      <p:cNvPicPr/>
                      <p:nvPr/>
                    </p:nvPicPr>
                    <p:blipFill>
                      <a:blip r:embed="rId10"/>
                      <a:stretch>
                        <a:fillRect/>
                      </a:stretch>
                    </p:blipFill>
                    <p:spPr>
                      <a:xfrm>
                        <a:off x="4140200" y="5300663"/>
                        <a:ext cx="2376488" cy="80327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52314" name="动作按钮: 后退或前一项 52313">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52315" name="动作按钮: 前进或下一项 52314">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Effect transition="in" filter="blinds(horizontal)">
                                      <p:cBhvr>
                                        <p:cTn id="7" dur="500"/>
                                        <p:tgtEl>
                                          <p:spTgt spid="522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52268"/>
                                        </p:tgtEl>
                                        <p:attrNameLst>
                                          <p:attrName>style.visibility</p:attrName>
                                        </p:attrNameLst>
                                      </p:cBhvr>
                                      <p:to>
                                        <p:strVal val="visible"/>
                                      </p:to>
                                    </p:set>
                                    <p:anim calcmode="lin" valueType="num">
                                      <p:cBhvr additive="base">
                                        <p:cTn id="12" dur="500" fill="hold"/>
                                        <p:tgtEl>
                                          <p:spTgt spid="52268"/>
                                        </p:tgtEl>
                                        <p:attrNameLst>
                                          <p:attrName>ppt_x</p:attrName>
                                        </p:attrNameLst>
                                      </p:cBhvr>
                                      <p:tavLst>
                                        <p:tav tm="0">
                                          <p:val>
                                            <p:strVal val="#ppt_x"/>
                                          </p:val>
                                        </p:tav>
                                        <p:tav tm="100000">
                                          <p:val>
                                            <p:strVal val="#ppt_x"/>
                                          </p:val>
                                        </p:tav>
                                      </p:tavLst>
                                    </p:anim>
                                    <p:anim calcmode="lin" valueType="num">
                                      <p:cBhvr additive="base">
                                        <p:cTn id="13" dur="500" fill="hold"/>
                                        <p:tgtEl>
                                          <p:spTgt spid="52268"/>
                                        </p:tgtEl>
                                        <p:attrNameLst>
                                          <p:attrName>ppt_y</p:attrName>
                                        </p:attrNameLst>
                                      </p:cBhvr>
                                      <p:tavLst>
                                        <p:tav tm="0">
                                          <p:val>
                                            <p:strVal val="0-#ppt_h/2"/>
                                          </p:val>
                                        </p:tav>
                                        <p:tav tm="100000">
                                          <p:val>
                                            <p:strVal val="#ppt_y"/>
                                          </p:val>
                                        </p:tav>
                                      </p:tavLst>
                                    </p:anim>
                                  </p:childTnLst>
                                </p:cTn>
                              </p:par>
                              <p:par>
                                <p:cTn id="14" presetID="2" presetClass="entr" presetSubtype="1" fill="hold" nodeType="withEffect">
                                  <p:stCondLst>
                                    <p:cond delay="0"/>
                                  </p:stCondLst>
                                  <p:childTnLst>
                                    <p:set>
                                      <p:cBhvr>
                                        <p:cTn id="15" dur="1" fill="hold">
                                          <p:stCondLst>
                                            <p:cond delay="0"/>
                                          </p:stCondLst>
                                        </p:cTn>
                                        <p:tgtEl>
                                          <p:spTgt spid="52272"/>
                                        </p:tgtEl>
                                        <p:attrNameLst>
                                          <p:attrName>style.visibility</p:attrName>
                                        </p:attrNameLst>
                                      </p:cBhvr>
                                      <p:to>
                                        <p:strVal val="visible"/>
                                      </p:to>
                                    </p:set>
                                    <p:anim calcmode="lin" valueType="num">
                                      <p:cBhvr additive="base">
                                        <p:cTn id="16" dur="500" fill="hold"/>
                                        <p:tgtEl>
                                          <p:spTgt spid="52272"/>
                                        </p:tgtEl>
                                        <p:attrNameLst>
                                          <p:attrName>ppt_x</p:attrName>
                                        </p:attrNameLst>
                                      </p:cBhvr>
                                      <p:tavLst>
                                        <p:tav tm="0">
                                          <p:val>
                                            <p:strVal val="#ppt_x"/>
                                          </p:val>
                                        </p:tav>
                                        <p:tav tm="100000">
                                          <p:val>
                                            <p:strVal val="#ppt_x"/>
                                          </p:val>
                                        </p:tav>
                                      </p:tavLst>
                                    </p:anim>
                                    <p:anim calcmode="lin" valueType="num">
                                      <p:cBhvr additive="base">
                                        <p:cTn id="17" dur="500" fill="hold"/>
                                        <p:tgtEl>
                                          <p:spTgt spid="52272"/>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301"/>
                                        </p:tgtEl>
                                        <p:attrNameLst>
                                          <p:attrName>style.visibility</p:attrName>
                                        </p:attrNameLst>
                                      </p:cBhvr>
                                      <p:to>
                                        <p:strVal val="visible"/>
                                      </p:to>
                                    </p:set>
                                    <p:animEffect transition="in" filter="blinds(horizontal)">
                                      <p:cBhvr>
                                        <p:cTn id="22" dur="500"/>
                                        <p:tgtEl>
                                          <p:spTgt spid="523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304"/>
                                        </p:tgtEl>
                                        <p:attrNameLst>
                                          <p:attrName>style.visibility</p:attrName>
                                        </p:attrNameLst>
                                      </p:cBhvr>
                                      <p:to>
                                        <p:strVal val="visible"/>
                                      </p:to>
                                    </p:set>
                                    <p:animEffect transition="in" filter="blinds(horizontal)">
                                      <p:cBhvr>
                                        <p:cTn id="27" dur="500"/>
                                        <p:tgtEl>
                                          <p:spTgt spid="52304"/>
                                        </p:tgtEl>
                                      </p:cBhvr>
                                    </p:animEffect>
                                  </p:childTnLst>
                                </p:cTn>
                              </p:par>
                              <p:par>
                                <p:cTn id="28" presetID="3" presetClass="entr" presetSubtype="10" fill="hold" nodeType="withEffect">
                                  <p:stCondLst>
                                    <p:cond delay="0"/>
                                  </p:stCondLst>
                                  <p:childTnLst>
                                    <p:set>
                                      <p:cBhvr>
                                        <p:cTn id="29" dur="1" fill="hold">
                                          <p:stCondLst>
                                            <p:cond delay="0"/>
                                          </p:stCondLst>
                                        </p:cTn>
                                        <p:tgtEl>
                                          <p:spTgt spid="52305"/>
                                        </p:tgtEl>
                                        <p:attrNameLst>
                                          <p:attrName>style.visibility</p:attrName>
                                        </p:attrNameLst>
                                      </p:cBhvr>
                                      <p:to>
                                        <p:strVal val="visible"/>
                                      </p:to>
                                    </p:set>
                                    <p:animEffect transition="in" filter="blinds(horizontal)">
                                      <p:cBhvr>
                                        <p:cTn id="30" dur="500"/>
                                        <p:tgtEl>
                                          <p:spTgt spid="5230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2308"/>
                                        </p:tgtEl>
                                        <p:attrNameLst>
                                          <p:attrName>style.visibility</p:attrName>
                                        </p:attrNameLst>
                                      </p:cBhvr>
                                      <p:to>
                                        <p:strVal val="visible"/>
                                      </p:to>
                                    </p:set>
                                    <p:animEffect transition="in" filter="blinds(horizontal)">
                                      <p:cBhvr>
                                        <p:cTn id="35" dur="500"/>
                                        <p:tgtEl>
                                          <p:spTgt spid="52308"/>
                                        </p:tgtEl>
                                      </p:cBhvr>
                                    </p:animEffect>
                                  </p:childTnLst>
                                </p:cTn>
                              </p:par>
                              <p:par>
                                <p:cTn id="36" presetID="3" presetClass="entr" presetSubtype="10" fill="hold" nodeType="withEffect">
                                  <p:stCondLst>
                                    <p:cond delay="0"/>
                                  </p:stCondLst>
                                  <p:childTnLst>
                                    <p:set>
                                      <p:cBhvr>
                                        <p:cTn id="37" dur="1" fill="hold">
                                          <p:stCondLst>
                                            <p:cond delay="0"/>
                                          </p:stCondLst>
                                        </p:cTn>
                                        <p:tgtEl>
                                          <p:spTgt spid="52309"/>
                                        </p:tgtEl>
                                        <p:attrNameLst>
                                          <p:attrName>style.visibility</p:attrName>
                                        </p:attrNameLst>
                                      </p:cBhvr>
                                      <p:to>
                                        <p:strVal val="visible"/>
                                      </p:to>
                                    </p:set>
                                    <p:animEffect transition="in" filter="blinds(horizontal)">
                                      <p:cBhvr>
                                        <p:cTn id="38" dur="500"/>
                                        <p:tgtEl>
                                          <p:spTgt spid="5230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2311"/>
                                        </p:tgtEl>
                                        <p:attrNameLst>
                                          <p:attrName>style.visibility</p:attrName>
                                        </p:attrNameLst>
                                      </p:cBhvr>
                                      <p:to>
                                        <p:strVal val="visible"/>
                                      </p:to>
                                    </p:set>
                                    <p:animEffect transition="in" filter="blinds(horizontal)">
                                      <p:cBhvr>
                                        <p:cTn id="43" dur="500"/>
                                        <p:tgtEl>
                                          <p:spTgt spid="52311"/>
                                        </p:tgtEl>
                                      </p:cBhvr>
                                    </p:animEffect>
                                  </p:childTnLst>
                                </p:cTn>
                              </p:par>
                              <p:par>
                                <p:cTn id="44" presetID="3" presetClass="entr" presetSubtype="10" fill="hold" nodeType="withEffect">
                                  <p:stCondLst>
                                    <p:cond delay="0"/>
                                  </p:stCondLst>
                                  <p:childTnLst>
                                    <p:set>
                                      <p:cBhvr>
                                        <p:cTn id="45" dur="1" fill="hold">
                                          <p:stCondLst>
                                            <p:cond delay="0"/>
                                          </p:stCondLst>
                                        </p:cTn>
                                        <p:tgtEl>
                                          <p:spTgt spid="52312"/>
                                        </p:tgtEl>
                                        <p:attrNameLst>
                                          <p:attrName>style.visibility</p:attrName>
                                        </p:attrNameLst>
                                      </p:cBhvr>
                                      <p:to>
                                        <p:strVal val="visible"/>
                                      </p:to>
                                    </p:set>
                                    <p:animEffect transition="in" filter="blinds(horizontal)">
                                      <p:cBhvr>
                                        <p:cTn id="46" dur="500"/>
                                        <p:tgtEl>
                                          <p:spTgt spid="5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P spid="52304" grpId="0"/>
      <p:bldP spid="52308" grpId="0"/>
      <p:bldP spid="523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动作按钮: 后退或前一项 51208"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1210" name="动作按钮: 后退或前一项 51209"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1211" name="标题 51210" descr="新闻纸"/>
          <p:cNvSpPr>
            <a:spLocks noGrp="1"/>
          </p:cNvSpPr>
          <p:nvPr>
            <p:ph type="title"/>
          </p:nvPr>
        </p:nvSpPr>
        <p:spPr>
          <a:xfrm>
            <a:off x="1187624" y="962819"/>
            <a:ext cx="6400800" cy="579438"/>
          </a:xfrm>
          <a:blipFill rotWithShape="0">
            <a:blip r:embed="rId4"/>
          </a:blipFill>
          <a:ln/>
          <a:effectLst>
            <a:prstShdw prst="shdw17" dist="17961" dir="2699999">
              <a:srgbClr val="F8F8F8">
                <a:gamma/>
                <a:shade val="60000"/>
                <a:invGamma/>
                <a:alpha val="100000"/>
              </a:srgbClr>
            </a:prstShdw>
          </a:effectLst>
        </p:spPr>
        <p:txBody>
          <a:bodyPr vert="horz" wrap="square" lIns="91440" tIns="45720" rIns="91440" bIns="45720" anchor="t">
            <a:spAutoFit/>
          </a:bodyPr>
          <a:lstStyle/>
          <a:p>
            <a:r>
              <a:rPr lang="en-US" altLang="en-US" sz="3200" b="1" dirty="0">
                <a:solidFill>
                  <a:schemeClr val="tx1"/>
                </a:solidFill>
              </a:rPr>
              <a:t>8.4  </a:t>
            </a:r>
            <a:r>
              <a:rPr lang="zh-CN" altLang="en-US" sz="3200" b="1" dirty="0">
                <a:solidFill>
                  <a:schemeClr val="tx1"/>
                </a:solidFill>
              </a:rPr>
              <a:t>滤波电路</a:t>
            </a:r>
            <a:r>
              <a:rPr lang="en-US" altLang="zh-CN" sz="3200" b="1" dirty="0">
                <a:solidFill>
                  <a:schemeClr val="tx1"/>
                </a:solidFill>
              </a:rPr>
              <a:t> </a:t>
            </a:r>
          </a:p>
        </p:txBody>
      </p:sp>
      <p:sp>
        <p:nvSpPr>
          <p:cNvPr id="51213" name="矩形 51212"/>
          <p:cNvSpPr/>
          <p:nvPr/>
        </p:nvSpPr>
        <p:spPr>
          <a:xfrm>
            <a:off x="468313" y="2408238"/>
            <a:ext cx="8142287" cy="1516062"/>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在给定电路结构的情况下，当输入信号的工作频率不同时，电路的输出响应不仅幅值不同而且相位也会发生变化，电路的这种性质就称为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频率响应特性</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51215" name="矩形 51214"/>
          <p:cNvSpPr/>
          <p:nvPr/>
        </p:nvSpPr>
        <p:spPr>
          <a:xfrm>
            <a:off x="392113" y="4127500"/>
            <a:ext cx="8218487" cy="10414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在电路理论中，频率响应特性是指在不同频率的正弦信号激励下，电路的稳态响应随着信号源工作频率的变化关系。</a:t>
            </a:r>
          </a:p>
        </p:txBody>
      </p:sp>
    </p:spTree>
    <p:extLst>
      <p:ext uri="{BB962C8B-B14F-4D97-AF65-F5344CB8AC3E}">
        <p14:creationId xmlns:p14="http://schemas.microsoft.com/office/powerpoint/2010/main" val="3931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blinds(horizontal)">
                                      <p:cBhvr>
                                        <p:cTn id="7" dur="500"/>
                                        <p:tgtEl>
                                          <p:spTgt spid="512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1213"/>
                                        </p:tgtEl>
                                        <p:attrNameLst>
                                          <p:attrName>style.visibility</p:attrName>
                                        </p:attrNameLst>
                                      </p:cBhvr>
                                      <p:to>
                                        <p:strVal val="visible"/>
                                      </p:to>
                                    </p:set>
                                    <p:animEffect transition="in" filter="checkerboard(across)">
                                      <p:cBhvr>
                                        <p:cTn id="12" dur="500"/>
                                        <p:tgtEl>
                                          <p:spTgt spid="512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215"/>
                                        </p:tgtEl>
                                        <p:attrNameLst>
                                          <p:attrName>style.visibility</p:attrName>
                                        </p:attrNameLst>
                                      </p:cBhvr>
                                      <p:to>
                                        <p:strVal val="visible"/>
                                      </p:to>
                                    </p:set>
                                    <p:animEffect transition="in" filter="checkerboard(across)">
                                      <p:cBhvr>
                                        <p:cTn id="17" dur="500"/>
                                        <p:tgtEl>
                                          <p:spTgt spid="5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1" grpId="0" animBg="1"/>
      <p:bldP spid="51213" grpId="0"/>
      <p:bldP spid="512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20" name="矩形 115719"/>
          <p:cNvSpPr/>
          <p:nvPr/>
        </p:nvSpPr>
        <p:spPr>
          <a:xfrm>
            <a:off x="635000" y="300038"/>
            <a:ext cx="7261225" cy="1041400"/>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在正弦稳态电路中，常用</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网络函数</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(network function)</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来描述电路的频率响应特性，用</a:t>
            </a:r>
            <a:r>
              <a:rPr kumimoji="0" lang="en-US" altLang="zh-CN" sz="2400" b="1" i="1" u="none" strike="noStrike" kern="1200" cap="none" spc="0" normalizeH="0" baseline="0" noProof="0" dirty="0" err="1">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H</a:t>
            </a:r>
            <a:r>
              <a:rPr kumimoji="0" lang="en-US" altLang="zh-CN" sz="2400" b="1" i="0" u="none" strike="noStrike" kern="1200" cap="none" spc="0" normalizeH="0" baseline="0" noProof="0" dirty="0" err="1">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dirty="0" err="1">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j</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表示</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15722" name="矩形 115721"/>
          <p:cNvSpPr/>
          <p:nvPr/>
        </p:nvSpPr>
        <p:spPr>
          <a:xfrm>
            <a:off x="954088" y="1714500"/>
            <a:ext cx="1139825"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定义 </a:t>
            </a:r>
          </a:p>
        </p:txBody>
      </p:sp>
      <p:graphicFrame>
        <p:nvGraphicFramePr>
          <p:cNvPr id="115721" name="对象 115720"/>
          <p:cNvGraphicFramePr/>
          <p:nvPr/>
        </p:nvGraphicFramePr>
        <p:xfrm>
          <a:off x="2435225" y="1539875"/>
          <a:ext cx="4135438" cy="838200"/>
        </p:xfrm>
        <a:graphic>
          <a:graphicData uri="http://schemas.openxmlformats.org/presentationml/2006/ole">
            <mc:AlternateContent xmlns:mc="http://schemas.openxmlformats.org/markup-compatibility/2006">
              <mc:Choice xmlns:v="urn:schemas-microsoft-com:vml" Requires="v">
                <p:oleObj spid="_x0000_s21578" r:id="rId3" imgW="2070100" imgH="419100" progId="Equation.3">
                  <p:embed/>
                </p:oleObj>
              </mc:Choice>
              <mc:Fallback>
                <p:oleObj r:id="rId3" imgW="2070100" imgH="419100" progId="Equation.3">
                  <p:embed/>
                  <p:pic>
                    <p:nvPicPr>
                      <p:cNvPr id="115721" name="对象 115720"/>
                      <p:cNvPicPr/>
                      <p:nvPr/>
                    </p:nvPicPr>
                    <p:blipFill>
                      <a:blip r:embed="rId4"/>
                      <a:stretch>
                        <a:fillRect/>
                      </a:stretch>
                    </p:blipFill>
                    <p:spPr>
                      <a:xfrm>
                        <a:off x="2435225" y="1539875"/>
                        <a:ext cx="4135438" cy="838200"/>
                      </a:xfrm>
                      <a:prstGeom prst="rect">
                        <a:avLst/>
                      </a:prstGeom>
                      <a:solidFill>
                        <a:srgbClr val="99CCFF"/>
                      </a:solidFill>
                      <a:ln w="38100">
                        <a:noFill/>
                        <a:miter/>
                      </a:ln>
                    </p:spPr>
                  </p:pic>
                </p:oleObj>
              </mc:Fallback>
            </mc:AlternateContent>
          </a:graphicData>
        </a:graphic>
      </p:graphicFrame>
      <p:sp>
        <p:nvSpPr>
          <p:cNvPr id="115723" name="矩形 115722"/>
          <p:cNvSpPr/>
          <p:nvPr/>
        </p:nvSpPr>
        <p:spPr>
          <a:xfrm>
            <a:off x="361950" y="2586038"/>
            <a:ext cx="8172450" cy="1041400"/>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网络函数描述了电路在不同频率的信号激励下，指定端钮对上的响应（输出）与激励（输入）之间的关系。 </a:t>
            </a:r>
          </a:p>
        </p:txBody>
      </p:sp>
      <p:sp>
        <p:nvSpPr>
          <p:cNvPr id="115725" name="矩形 115724"/>
          <p:cNvSpPr/>
          <p:nvPr/>
        </p:nvSpPr>
        <p:spPr>
          <a:xfrm>
            <a:off x="635000" y="3765550"/>
            <a:ext cx="7539038"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H</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(j</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是频率</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的函数，在一般情况下是一个复数，即</a:t>
            </a:r>
            <a:endPar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aphicFrame>
        <p:nvGraphicFramePr>
          <p:cNvPr id="115724" name="对象 115723"/>
          <p:cNvGraphicFramePr/>
          <p:nvPr/>
        </p:nvGraphicFramePr>
        <p:xfrm>
          <a:off x="2919413" y="4329113"/>
          <a:ext cx="3127375" cy="633412"/>
        </p:xfrm>
        <a:graphic>
          <a:graphicData uri="http://schemas.openxmlformats.org/presentationml/2006/ole">
            <mc:AlternateContent xmlns:mc="http://schemas.openxmlformats.org/markup-compatibility/2006">
              <mc:Choice xmlns:v="urn:schemas-microsoft-com:vml" Requires="v">
                <p:oleObj spid="_x0000_s21579" r:id="rId5" imgW="1548765" imgH="317500" progId="Equation.3">
                  <p:embed/>
                </p:oleObj>
              </mc:Choice>
              <mc:Fallback>
                <p:oleObj r:id="rId5" imgW="1548765" imgH="317500" progId="Equation.3">
                  <p:embed/>
                  <p:pic>
                    <p:nvPicPr>
                      <p:cNvPr id="115724" name="对象 115723"/>
                      <p:cNvPicPr/>
                      <p:nvPr/>
                    </p:nvPicPr>
                    <p:blipFill>
                      <a:blip r:embed="rId6"/>
                      <a:stretch>
                        <a:fillRect/>
                      </a:stretch>
                    </p:blipFill>
                    <p:spPr>
                      <a:xfrm>
                        <a:off x="2919413" y="4329113"/>
                        <a:ext cx="3127375" cy="633412"/>
                      </a:xfrm>
                      <a:prstGeom prst="rect">
                        <a:avLst/>
                      </a:prstGeom>
                      <a:solidFill>
                        <a:srgbClr val="99CCFF"/>
                      </a:solidFill>
                      <a:ln w="38100">
                        <a:noFill/>
                        <a:miter/>
                      </a:ln>
                    </p:spPr>
                  </p:pic>
                </p:oleObj>
              </mc:Fallback>
            </mc:AlternateContent>
          </a:graphicData>
        </a:graphic>
      </p:graphicFrame>
      <p:sp>
        <p:nvSpPr>
          <p:cNvPr id="115727" name="矩形 115726"/>
          <p:cNvSpPr/>
          <p:nvPr/>
        </p:nvSpPr>
        <p:spPr>
          <a:xfrm>
            <a:off x="0" y="3300413"/>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15726" name="对象 115725"/>
          <p:cNvGraphicFramePr/>
          <p:nvPr/>
        </p:nvGraphicFramePr>
        <p:xfrm>
          <a:off x="954088" y="5356225"/>
          <a:ext cx="1016000" cy="508000"/>
        </p:xfrm>
        <a:graphic>
          <a:graphicData uri="http://schemas.openxmlformats.org/presentationml/2006/ole">
            <mc:AlternateContent xmlns:mc="http://schemas.openxmlformats.org/markup-compatibility/2006">
              <mc:Choice xmlns:v="urn:schemas-microsoft-com:vml" Requires="v">
                <p:oleObj spid="_x0000_s21580" r:id="rId7" imgW="508000" imgH="254000" progId="Equation.3">
                  <p:embed/>
                </p:oleObj>
              </mc:Choice>
              <mc:Fallback>
                <p:oleObj r:id="rId7" imgW="508000" imgH="254000" progId="Equation.3">
                  <p:embed/>
                  <p:pic>
                    <p:nvPicPr>
                      <p:cNvPr id="115726" name="对象 115725"/>
                      <p:cNvPicPr/>
                      <p:nvPr/>
                    </p:nvPicPr>
                    <p:blipFill>
                      <a:blip r:embed="rId8"/>
                      <a:stretch>
                        <a:fillRect/>
                      </a:stretch>
                    </p:blipFill>
                    <p:spPr>
                      <a:xfrm>
                        <a:off x="954088" y="5356225"/>
                        <a:ext cx="1016000" cy="508000"/>
                      </a:xfrm>
                      <a:prstGeom prst="rect">
                        <a:avLst/>
                      </a:prstGeom>
                      <a:solidFill>
                        <a:srgbClr val="99CCFF"/>
                      </a:solidFill>
                      <a:ln w="38100">
                        <a:noFill/>
                        <a:miter/>
                      </a:ln>
                    </p:spPr>
                  </p:pic>
                </p:oleObj>
              </mc:Fallback>
            </mc:AlternateContent>
          </a:graphicData>
        </a:graphic>
      </p:graphicFrame>
      <p:sp>
        <p:nvSpPr>
          <p:cNvPr id="115729" name="矩形 115728"/>
          <p:cNvSpPr/>
          <p:nvPr/>
        </p:nvSpPr>
        <p:spPr>
          <a:xfrm>
            <a:off x="0" y="3328988"/>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15728" name="对象 115727"/>
          <p:cNvGraphicFramePr/>
          <p:nvPr/>
        </p:nvGraphicFramePr>
        <p:xfrm>
          <a:off x="1260475" y="5945188"/>
          <a:ext cx="709613" cy="406400"/>
        </p:xfrm>
        <a:graphic>
          <a:graphicData uri="http://schemas.openxmlformats.org/presentationml/2006/ole">
            <mc:AlternateContent xmlns:mc="http://schemas.openxmlformats.org/markup-compatibility/2006">
              <mc:Choice xmlns:v="urn:schemas-microsoft-com:vml" Requires="v">
                <p:oleObj spid="_x0000_s21581" r:id="rId9" imgW="355600" imgH="203200" progId="Equation.3">
                  <p:embed/>
                </p:oleObj>
              </mc:Choice>
              <mc:Fallback>
                <p:oleObj r:id="rId9" imgW="355600" imgH="203200" progId="Equation.3">
                  <p:embed/>
                  <p:pic>
                    <p:nvPicPr>
                      <p:cNvPr id="115728" name="对象 115727"/>
                      <p:cNvPicPr/>
                      <p:nvPr/>
                    </p:nvPicPr>
                    <p:blipFill>
                      <a:blip r:embed="rId10"/>
                      <a:stretch>
                        <a:fillRect/>
                      </a:stretch>
                    </p:blipFill>
                    <p:spPr>
                      <a:xfrm>
                        <a:off x="1260475" y="5945188"/>
                        <a:ext cx="709613" cy="406400"/>
                      </a:xfrm>
                      <a:prstGeom prst="rect">
                        <a:avLst/>
                      </a:prstGeom>
                      <a:solidFill>
                        <a:srgbClr val="99CCFF"/>
                      </a:solidFill>
                      <a:ln w="38100">
                        <a:noFill/>
                        <a:miter/>
                      </a:ln>
                    </p:spPr>
                  </p:pic>
                </p:oleObj>
              </mc:Fallback>
            </mc:AlternateContent>
          </a:graphicData>
        </a:graphic>
      </p:graphicFrame>
      <p:sp>
        <p:nvSpPr>
          <p:cNvPr id="115733" name="矩形 115732"/>
          <p:cNvSpPr/>
          <p:nvPr/>
        </p:nvSpPr>
        <p:spPr>
          <a:xfrm>
            <a:off x="2093913" y="5162550"/>
            <a:ext cx="6440487" cy="7016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幅频特性</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amplitude - frequency characteristic</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响应相量与激励相量的幅值之比，是频率</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的函数</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15735" name="矩形 115734"/>
          <p:cNvSpPr/>
          <p:nvPr/>
        </p:nvSpPr>
        <p:spPr>
          <a:xfrm>
            <a:off x="2093913" y="5945188"/>
            <a:ext cx="6440487" cy="7016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相频特性</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phase - frequency characteristic</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响应相量的相角减去激励相量的相角，频率</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的函数。</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endPar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Tree>
    <p:extLst>
      <p:ext uri="{BB962C8B-B14F-4D97-AF65-F5344CB8AC3E}">
        <p14:creationId xmlns:p14="http://schemas.microsoft.com/office/powerpoint/2010/main" val="158203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22"/>
                                        </p:tgtEl>
                                        <p:attrNameLst>
                                          <p:attrName>style.visibility</p:attrName>
                                        </p:attrNameLst>
                                      </p:cBhvr>
                                      <p:to>
                                        <p:strVal val="visible"/>
                                      </p:to>
                                    </p:set>
                                    <p:anim calcmode="lin" valueType="num">
                                      <p:cBhvr additive="base">
                                        <p:cTn id="7" dur="500" fill="hold"/>
                                        <p:tgtEl>
                                          <p:spTgt spid="115722"/>
                                        </p:tgtEl>
                                        <p:attrNameLst>
                                          <p:attrName>ppt_x</p:attrName>
                                        </p:attrNameLst>
                                      </p:cBhvr>
                                      <p:tavLst>
                                        <p:tav tm="0">
                                          <p:val>
                                            <p:strVal val="0-#ppt_w/2"/>
                                          </p:val>
                                        </p:tav>
                                        <p:tav tm="100000">
                                          <p:val>
                                            <p:strVal val="#ppt_x"/>
                                          </p:val>
                                        </p:tav>
                                      </p:tavLst>
                                    </p:anim>
                                    <p:anim calcmode="lin" valueType="num">
                                      <p:cBhvr additive="base">
                                        <p:cTn id="8" dur="500" fill="hold"/>
                                        <p:tgtEl>
                                          <p:spTgt spid="1157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5721"/>
                                        </p:tgtEl>
                                        <p:attrNameLst>
                                          <p:attrName>style.visibility</p:attrName>
                                        </p:attrNameLst>
                                      </p:cBhvr>
                                      <p:to>
                                        <p:strVal val="visible"/>
                                      </p:to>
                                    </p:set>
                                    <p:anim calcmode="lin" valueType="num">
                                      <p:cBhvr additive="base">
                                        <p:cTn id="11" dur="500" fill="hold"/>
                                        <p:tgtEl>
                                          <p:spTgt spid="115721"/>
                                        </p:tgtEl>
                                        <p:attrNameLst>
                                          <p:attrName>ppt_x</p:attrName>
                                        </p:attrNameLst>
                                      </p:cBhvr>
                                      <p:tavLst>
                                        <p:tav tm="0">
                                          <p:val>
                                            <p:strVal val="0-#ppt_w/2"/>
                                          </p:val>
                                        </p:tav>
                                        <p:tav tm="100000">
                                          <p:val>
                                            <p:strVal val="#ppt_x"/>
                                          </p:val>
                                        </p:tav>
                                      </p:tavLst>
                                    </p:anim>
                                    <p:anim calcmode="lin" valueType="num">
                                      <p:cBhvr additive="base">
                                        <p:cTn id="12" dur="500" fill="hold"/>
                                        <p:tgtEl>
                                          <p:spTgt spid="1157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723"/>
                                        </p:tgtEl>
                                        <p:attrNameLst>
                                          <p:attrName>style.visibility</p:attrName>
                                        </p:attrNameLst>
                                      </p:cBhvr>
                                      <p:to>
                                        <p:strVal val="visible"/>
                                      </p:to>
                                    </p:set>
                                    <p:animEffect transition="in" filter="blinds(horizontal)">
                                      <p:cBhvr>
                                        <p:cTn id="17" dur="500"/>
                                        <p:tgtEl>
                                          <p:spTgt spid="1157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5725"/>
                                        </p:tgtEl>
                                        <p:attrNameLst>
                                          <p:attrName>style.visibility</p:attrName>
                                        </p:attrNameLst>
                                      </p:cBhvr>
                                      <p:to>
                                        <p:strVal val="visible"/>
                                      </p:to>
                                    </p:set>
                                    <p:animEffect transition="in" filter="blinds(horizontal)">
                                      <p:cBhvr>
                                        <p:cTn id="22" dur="500"/>
                                        <p:tgtEl>
                                          <p:spTgt spid="115725"/>
                                        </p:tgtEl>
                                      </p:cBhvr>
                                    </p:animEffect>
                                  </p:childTnLst>
                                </p:cTn>
                              </p:par>
                              <p:par>
                                <p:cTn id="23" presetID="3" presetClass="entr" presetSubtype="10" fill="hold" nodeType="withEffect">
                                  <p:stCondLst>
                                    <p:cond delay="0"/>
                                  </p:stCondLst>
                                  <p:childTnLst>
                                    <p:set>
                                      <p:cBhvr>
                                        <p:cTn id="24" dur="1" fill="hold">
                                          <p:stCondLst>
                                            <p:cond delay="0"/>
                                          </p:stCondLst>
                                        </p:cTn>
                                        <p:tgtEl>
                                          <p:spTgt spid="115724"/>
                                        </p:tgtEl>
                                        <p:attrNameLst>
                                          <p:attrName>style.visibility</p:attrName>
                                        </p:attrNameLst>
                                      </p:cBhvr>
                                      <p:to>
                                        <p:strVal val="visible"/>
                                      </p:to>
                                    </p:set>
                                    <p:animEffect transition="in" filter="blinds(horizontal)">
                                      <p:cBhvr>
                                        <p:cTn id="25" dur="500"/>
                                        <p:tgtEl>
                                          <p:spTgt spid="11572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5726"/>
                                        </p:tgtEl>
                                        <p:attrNameLst>
                                          <p:attrName>style.visibility</p:attrName>
                                        </p:attrNameLst>
                                      </p:cBhvr>
                                      <p:to>
                                        <p:strVal val="visible"/>
                                      </p:to>
                                    </p:set>
                                    <p:animEffect transition="in" filter="blinds(horizontal)">
                                      <p:cBhvr>
                                        <p:cTn id="30" dur="500"/>
                                        <p:tgtEl>
                                          <p:spTgt spid="11572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5733"/>
                                        </p:tgtEl>
                                        <p:attrNameLst>
                                          <p:attrName>style.visibility</p:attrName>
                                        </p:attrNameLst>
                                      </p:cBhvr>
                                      <p:to>
                                        <p:strVal val="visible"/>
                                      </p:to>
                                    </p:set>
                                    <p:animEffect transition="in" filter="blinds(horizontal)">
                                      <p:cBhvr>
                                        <p:cTn id="33" dur="500"/>
                                        <p:tgtEl>
                                          <p:spTgt spid="115733"/>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15728"/>
                                        </p:tgtEl>
                                        <p:attrNameLst>
                                          <p:attrName>style.visibility</p:attrName>
                                        </p:attrNameLst>
                                      </p:cBhvr>
                                      <p:to>
                                        <p:strVal val="visible"/>
                                      </p:to>
                                    </p:set>
                                    <p:animEffect transition="in" filter="checkerboard(across)">
                                      <p:cBhvr>
                                        <p:cTn id="38" dur="500"/>
                                        <p:tgtEl>
                                          <p:spTgt spid="115728"/>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115735"/>
                                        </p:tgtEl>
                                        <p:attrNameLst>
                                          <p:attrName>style.visibility</p:attrName>
                                        </p:attrNameLst>
                                      </p:cBhvr>
                                      <p:to>
                                        <p:strVal val="visible"/>
                                      </p:to>
                                    </p:set>
                                    <p:animEffect transition="in" filter="checkerboard(across)">
                                      <p:cBhvr>
                                        <p:cTn id="41" dur="500"/>
                                        <p:tgtEl>
                                          <p:spTgt spid="115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2" grpId="0"/>
      <p:bldP spid="115723" grpId="0"/>
      <p:bldP spid="115725" grpId="0"/>
      <p:bldP spid="115733" grpId="0"/>
      <p:bldP spid="1157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7889"/>
          <p:cNvSpPr>
            <a:spLocks noGrp="1"/>
          </p:cNvSpPr>
          <p:nvPr>
            <p:ph type="title"/>
          </p:nvPr>
        </p:nvSpPr>
        <p:spPr>
          <a:xfrm>
            <a:off x="1187450" y="404813"/>
            <a:ext cx="6697663" cy="647700"/>
          </a:xfrm>
          <a:solidFill>
            <a:schemeClr val="hlink">
              <a:alpha val="100000"/>
            </a:schemeClr>
          </a:solidFill>
          <a:ln/>
        </p:spPr>
        <p:txBody>
          <a:bodyPr anchor="ctr"/>
          <a:lstStyle/>
          <a:p>
            <a:r>
              <a:rPr lang="en-US" altLang="zh-CN" sz="3200" b="1" dirty="0">
                <a:solidFill>
                  <a:schemeClr val="tx1"/>
                </a:solidFill>
              </a:rPr>
              <a:t>8. 1 </a:t>
            </a:r>
            <a:r>
              <a:rPr lang="zh-CN" altLang="en-US" sz="3200" b="1" dirty="0">
                <a:solidFill>
                  <a:schemeClr val="tx1"/>
                </a:solidFill>
              </a:rPr>
              <a:t>非正弦周期量的傅里叶级数展开</a:t>
            </a:r>
          </a:p>
        </p:txBody>
      </p:sp>
      <p:sp>
        <p:nvSpPr>
          <p:cNvPr id="37892" name="矩形 37891"/>
          <p:cNvSpPr/>
          <p:nvPr/>
        </p:nvSpPr>
        <p:spPr>
          <a:xfrm>
            <a:off x="323850" y="1412875"/>
            <a:ext cx="3662363" cy="519113"/>
          </a:xfrm>
          <a:prstGeom prst="rect">
            <a:avLst/>
          </a:prstGeom>
          <a:solidFill>
            <a:srgbClr val="FFCC99"/>
          </a:solidFill>
          <a:ln w="9525">
            <a:noFill/>
          </a:ln>
        </p:spPr>
        <p:txBody>
          <a:bodyPr wrap="none" anchor="ctr">
            <a:spAutoFit/>
          </a:bodyPr>
          <a:lstStyle/>
          <a:p>
            <a:r>
              <a:rPr lang="en-US" altLang="zh-CN" sz="2800" dirty="0">
                <a:latin typeface="Times New Roman" panose="02020603050405020304" pitchFamily="18" charset="0"/>
              </a:rPr>
              <a:t>8. 1. 1 </a:t>
            </a:r>
            <a:r>
              <a:rPr lang="zh-CN" altLang="en-US" sz="2800" dirty="0">
                <a:latin typeface="Times New Roman" panose="02020603050405020304" pitchFamily="18" charset="0"/>
              </a:rPr>
              <a:t>非正弦周期信号</a:t>
            </a:r>
          </a:p>
        </p:txBody>
      </p:sp>
      <p:sp>
        <p:nvSpPr>
          <p:cNvPr id="37894" name="矩形 37893"/>
          <p:cNvSpPr/>
          <p:nvPr/>
        </p:nvSpPr>
        <p:spPr>
          <a:xfrm>
            <a:off x="216742" y="2175069"/>
            <a:ext cx="8908208" cy="430887"/>
          </a:xfrm>
          <a:prstGeom prst="rect">
            <a:avLst/>
          </a:prstGeom>
          <a:noFill/>
          <a:ln w="9525">
            <a:noFill/>
          </a:ln>
        </p:spPr>
        <p:txBody>
          <a:bodyPr wrap="none" anchor="t">
            <a:spAutoFit/>
          </a:bodyPr>
          <a:lstStyle/>
          <a:p>
            <a:r>
              <a:rPr lang="zh-CN" altLang="en-US" sz="2200" dirty="0">
                <a:solidFill>
                  <a:schemeClr val="accent2"/>
                </a:solidFill>
                <a:latin typeface="Times New Roman" panose="02020603050405020304" pitchFamily="18" charset="0"/>
              </a:rPr>
              <a:t>线性电路 </a:t>
            </a:r>
            <a:r>
              <a:rPr lang="zh-CN" altLang="en-US" sz="2200" dirty="0">
                <a:solidFill>
                  <a:srgbClr val="CC0000"/>
                </a:solidFill>
                <a:latin typeface="Times New Roman" panose="02020603050405020304" pitchFamily="18" charset="0"/>
              </a:rPr>
              <a:t>且 </a:t>
            </a:r>
            <a:r>
              <a:rPr lang="zh-CN" altLang="en-US" sz="2200" dirty="0">
                <a:solidFill>
                  <a:srgbClr val="CC0099"/>
                </a:solidFill>
                <a:latin typeface="Times New Roman" panose="02020603050405020304" pitchFamily="18" charset="0"/>
              </a:rPr>
              <a:t>一个</a:t>
            </a:r>
            <a:r>
              <a:rPr lang="zh-CN" altLang="en-US" sz="2200" dirty="0">
                <a:latin typeface="Times New Roman" panose="02020603050405020304" pitchFamily="18" charset="0"/>
              </a:rPr>
              <a:t>或</a:t>
            </a:r>
            <a:r>
              <a:rPr lang="zh-CN" altLang="en-US" sz="2200" dirty="0">
                <a:solidFill>
                  <a:srgbClr val="CC0099"/>
                </a:solidFill>
                <a:latin typeface="Times New Roman" panose="02020603050405020304" pitchFamily="18" charset="0"/>
              </a:rPr>
              <a:t>多个同频正弦电源</a:t>
            </a:r>
            <a:r>
              <a:rPr lang="zh-CN" altLang="en-US" sz="2200" dirty="0">
                <a:latin typeface="Times New Roman" panose="02020603050405020304" pitchFamily="18" charset="0"/>
              </a:rPr>
              <a:t>，则</a:t>
            </a:r>
            <a:r>
              <a:rPr lang="zh-CN" altLang="en-US" sz="2200" dirty="0">
                <a:solidFill>
                  <a:srgbClr val="FF0000"/>
                </a:solidFill>
                <a:latin typeface="Times New Roman" panose="02020603050405020304" pitchFamily="18" charset="0"/>
              </a:rPr>
              <a:t>稳态响应</a:t>
            </a:r>
            <a:r>
              <a:rPr lang="zh-CN" altLang="en-US" sz="2200" dirty="0">
                <a:latin typeface="Times New Roman" panose="02020603050405020304" pitchFamily="18" charset="0"/>
              </a:rPr>
              <a:t>是</a:t>
            </a:r>
            <a:r>
              <a:rPr lang="zh-CN" altLang="en-US" sz="2200" dirty="0">
                <a:solidFill>
                  <a:srgbClr val="FF0000"/>
                </a:solidFill>
                <a:latin typeface="Times New Roman" panose="02020603050405020304" pitchFamily="18" charset="0"/>
              </a:rPr>
              <a:t>同频 的正弦量</a:t>
            </a:r>
            <a:r>
              <a:rPr lang="zh-CN" altLang="en-US" sz="2200" dirty="0">
                <a:latin typeface="Times New Roman" panose="02020603050405020304" pitchFamily="18" charset="0"/>
              </a:rPr>
              <a:t>。</a:t>
            </a:r>
          </a:p>
        </p:txBody>
      </p:sp>
      <p:sp>
        <p:nvSpPr>
          <p:cNvPr id="37895" name="矩形 37894"/>
          <p:cNvSpPr/>
          <p:nvPr/>
        </p:nvSpPr>
        <p:spPr>
          <a:xfrm>
            <a:off x="211905" y="2736176"/>
            <a:ext cx="7489551" cy="430887"/>
          </a:xfrm>
          <a:prstGeom prst="rect">
            <a:avLst/>
          </a:prstGeom>
          <a:noFill/>
          <a:ln w="9525">
            <a:noFill/>
          </a:ln>
        </p:spPr>
        <p:txBody>
          <a:bodyPr wrap="none" anchor="t">
            <a:spAutoFit/>
          </a:bodyPr>
          <a:lstStyle/>
          <a:p>
            <a:r>
              <a:rPr lang="zh-CN" altLang="en-US" sz="2200" dirty="0">
                <a:solidFill>
                  <a:srgbClr val="CC0099"/>
                </a:solidFill>
                <a:latin typeface="Times New Roman" panose="02020603050405020304" pitchFamily="18" charset="0"/>
              </a:rPr>
              <a:t>非正弦电源（</a:t>
            </a:r>
            <a:r>
              <a:rPr lang="zh-CN" altLang="en-US" sz="2200" dirty="0">
                <a:solidFill>
                  <a:srgbClr val="CC0000"/>
                </a:solidFill>
              </a:rPr>
              <a:t>或  </a:t>
            </a:r>
            <a:r>
              <a:rPr lang="zh-CN" altLang="en-US" sz="2200" dirty="0">
                <a:solidFill>
                  <a:schemeClr val="accent2"/>
                </a:solidFill>
              </a:rPr>
              <a:t>非线性电路  </a:t>
            </a:r>
            <a:r>
              <a:rPr lang="zh-CN" altLang="en-US" sz="2200" dirty="0">
                <a:solidFill>
                  <a:srgbClr val="CC0099"/>
                </a:solidFill>
                <a:latin typeface="Times New Roman" panose="02020603050405020304" pitchFamily="18" charset="0"/>
              </a:rPr>
              <a:t>）</a:t>
            </a:r>
            <a:r>
              <a:rPr lang="zh-CN" altLang="en-US" sz="2200" dirty="0">
                <a:latin typeface="Times New Roman" panose="02020603050405020304" pitchFamily="18" charset="0"/>
              </a:rPr>
              <a:t> 则</a:t>
            </a:r>
            <a:r>
              <a:rPr lang="zh-CN" altLang="en-US" sz="2200" dirty="0">
                <a:solidFill>
                  <a:srgbClr val="FF0000"/>
                </a:solidFill>
                <a:latin typeface="Times New Roman" panose="02020603050405020304" pitchFamily="18" charset="0"/>
              </a:rPr>
              <a:t>稳态响应</a:t>
            </a:r>
            <a:r>
              <a:rPr lang="zh-CN" altLang="en-US" sz="2200" dirty="0">
                <a:latin typeface="Times New Roman" panose="02020603050405020304" pitchFamily="18" charset="0"/>
              </a:rPr>
              <a:t>是</a:t>
            </a:r>
            <a:r>
              <a:rPr lang="zh-CN" altLang="en-US" sz="2200" dirty="0">
                <a:solidFill>
                  <a:srgbClr val="FF0000"/>
                </a:solidFill>
                <a:latin typeface="Times New Roman" panose="02020603050405020304" pitchFamily="18" charset="0"/>
              </a:rPr>
              <a:t>非正弦量</a:t>
            </a:r>
            <a:r>
              <a:rPr lang="zh-CN" altLang="en-US" sz="2200" dirty="0">
                <a:latin typeface="Times New Roman" panose="02020603050405020304" pitchFamily="18" charset="0"/>
              </a:rPr>
              <a:t>。</a:t>
            </a:r>
          </a:p>
        </p:txBody>
      </p:sp>
      <p:sp>
        <p:nvSpPr>
          <p:cNvPr id="37898" name="任意多边形 37897"/>
          <p:cNvSpPr/>
          <p:nvPr/>
        </p:nvSpPr>
        <p:spPr>
          <a:xfrm>
            <a:off x="365492" y="3176133"/>
            <a:ext cx="1493295" cy="76200"/>
          </a:xfrm>
          <a:custGeom>
            <a:avLst/>
            <a:gdLst/>
            <a:ahLst/>
            <a:cxnLst/>
            <a:rect l="0" t="0" r="0" b="0"/>
            <a:pathLst>
              <a:path w="864" h="48">
                <a:moveTo>
                  <a:pt x="0" y="0"/>
                </a:moveTo>
                <a:cubicBezTo>
                  <a:pt x="16" y="24"/>
                  <a:pt x="32" y="48"/>
                  <a:pt x="48" y="48"/>
                </a:cubicBezTo>
                <a:cubicBezTo>
                  <a:pt x="64" y="48"/>
                  <a:pt x="80" y="0"/>
                  <a:pt x="96" y="0"/>
                </a:cubicBezTo>
                <a:cubicBezTo>
                  <a:pt x="112" y="0"/>
                  <a:pt x="128" y="48"/>
                  <a:pt x="144" y="48"/>
                </a:cubicBezTo>
                <a:cubicBezTo>
                  <a:pt x="160" y="48"/>
                  <a:pt x="176" y="0"/>
                  <a:pt x="192" y="0"/>
                </a:cubicBezTo>
                <a:cubicBezTo>
                  <a:pt x="208" y="0"/>
                  <a:pt x="224" y="48"/>
                  <a:pt x="240" y="48"/>
                </a:cubicBezTo>
                <a:cubicBezTo>
                  <a:pt x="256" y="48"/>
                  <a:pt x="272" y="0"/>
                  <a:pt x="288" y="0"/>
                </a:cubicBezTo>
                <a:cubicBezTo>
                  <a:pt x="304" y="0"/>
                  <a:pt x="320" y="48"/>
                  <a:pt x="336" y="48"/>
                </a:cubicBezTo>
                <a:cubicBezTo>
                  <a:pt x="352" y="48"/>
                  <a:pt x="368" y="0"/>
                  <a:pt x="384" y="0"/>
                </a:cubicBezTo>
                <a:cubicBezTo>
                  <a:pt x="400" y="0"/>
                  <a:pt x="416" y="48"/>
                  <a:pt x="432" y="48"/>
                </a:cubicBezTo>
                <a:cubicBezTo>
                  <a:pt x="448" y="48"/>
                  <a:pt x="464" y="0"/>
                  <a:pt x="480" y="0"/>
                </a:cubicBezTo>
                <a:cubicBezTo>
                  <a:pt x="496" y="0"/>
                  <a:pt x="512" y="48"/>
                  <a:pt x="528" y="48"/>
                </a:cubicBezTo>
                <a:cubicBezTo>
                  <a:pt x="544" y="48"/>
                  <a:pt x="560" y="0"/>
                  <a:pt x="576" y="0"/>
                </a:cubicBezTo>
                <a:cubicBezTo>
                  <a:pt x="592" y="0"/>
                  <a:pt x="608" y="48"/>
                  <a:pt x="624" y="48"/>
                </a:cubicBezTo>
                <a:cubicBezTo>
                  <a:pt x="640" y="48"/>
                  <a:pt x="656" y="0"/>
                  <a:pt x="672" y="0"/>
                </a:cubicBezTo>
                <a:cubicBezTo>
                  <a:pt x="688" y="0"/>
                  <a:pt x="704" y="48"/>
                  <a:pt x="720" y="48"/>
                </a:cubicBezTo>
                <a:cubicBezTo>
                  <a:pt x="736" y="48"/>
                  <a:pt x="752" y="0"/>
                  <a:pt x="768" y="0"/>
                </a:cubicBezTo>
                <a:cubicBezTo>
                  <a:pt x="784" y="0"/>
                  <a:pt x="800" y="48"/>
                  <a:pt x="816" y="48"/>
                </a:cubicBezTo>
                <a:cubicBezTo>
                  <a:pt x="832" y="48"/>
                  <a:pt x="848" y="24"/>
                  <a:pt x="864" y="0"/>
                </a:cubicBezTo>
              </a:path>
            </a:pathLst>
          </a:custGeom>
          <a:noFill/>
          <a:ln w="19050" cap="flat" cmpd="sng">
            <a:solidFill>
              <a:srgbClr val="3366CC"/>
            </a:solidFill>
            <a:prstDash val="solid"/>
            <a:headEnd type="none" w="med" len="med"/>
            <a:tailEnd type="none" w="med" len="med"/>
          </a:ln>
        </p:spPr>
        <p:txBody>
          <a:bodyPr/>
          <a:lstStyle/>
          <a:p>
            <a:endParaRPr lang="zh-CN" altLang="en-US"/>
          </a:p>
        </p:txBody>
      </p:sp>
      <p:sp>
        <p:nvSpPr>
          <p:cNvPr id="37900" name="矩形 37899"/>
          <p:cNvSpPr/>
          <p:nvPr/>
        </p:nvSpPr>
        <p:spPr>
          <a:xfrm>
            <a:off x="186565" y="3661908"/>
            <a:ext cx="32480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常见的</a:t>
            </a:r>
            <a:r>
              <a:rPr lang="zh-CN" altLang="en-US" dirty="0">
                <a:solidFill>
                  <a:srgbClr val="CC0099"/>
                </a:solidFill>
                <a:latin typeface="Times New Roman" panose="02020603050405020304" pitchFamily="18" charset="0"/>
              </a:rPr>
              <a:t>非正弦周期量</a:t>
            </a:r>
            <a:r>
              <a:rPr lang="zh-CN" altLang="en-US" dirty="0">
                <a:latin typeface="Times New Roman" panose="02020603050405020304" pitchFamily="18" charset="0"/>
              </a:rPr>
              <a:t>：</a:t>
            </a:r>
          </a:p>
        </p:txBody>
      </p:sp>
      <p:grpSp>
        <p:nvGrpSpPr>
          <p:cNvPr id="37901" name="组合 37900"/>
          <p:cNvGrpSpPr/>
          <p:nvPr/>
        </p:nvGrpSpPr>
        <p:grpSpPr>
          <a:xfrm>
            <a:off x="1250156" y="4032231"/>
            <a:ext cx="2706993" cy="1701022"/>
            <a:chOff x="816" y="624"/>
            <a:chExt cx="1945" cy="1344"/>
          </a:xfrm>
        </p:grpSpPr>
        <p:sp>
          <p:nvSpPr>
            <p:cNvPr id="37902" name="直接连接符 37901"/>
            <p:cNvSpPr/>
            <p:nvPr/>
          </p:nvSpPr>
          <p:spPr>
            <a:xfrm flipV="1">
              <a:off x="1056" y="720"/>
              <a:ext cx="0" cy="1248"/>
            </a:xfrm>
            <a:prstGeom prst="line">
              <a:avLst/>
            </a:prstGeom>
            <a:ln w="9525" cap="flat" cmpd="sng">
              <a:solidFill>
                <a:schemeClr val="tx1"/>
              </a:solidFill>
              <a:prstDash val="solid"/>
              <a:headEnd type="none" w="med" len="med"/>
              <a:tailEnd type="triangle" w="med" len="med"/>
            </a:ln>
          </p:spPr>
        </p:sp>
        <p:sp>
          <p:nvSpPr>
            <p:cNvPr id="37903" name="直接连接符 37902"/>
            <p:cNvSpPr/>
            <p:nvPr/>
          </p:nvSpPr>
          <p:spPr>
            <a:xfrm>
              <a:off x="816" y="1440"/>
              <a:ext cx="1920" cy="0"/>
            </a:xfrm>
            <a:prstGeom prst="line">
              <a:avLst/>
            </a:prstGeom>
            <a:ln w="9525" cap="flat" cmpd="sng">
              <a:solidFill>
                <a:schemeClr val="tx1"/>
              </a:solidFill>
              <a:prstDash val="solid"/>
              <a:headEnd type="none" w="med" len="med"/>
              <a:tailEnd type="triangle" w="med" len="med"/>
            </a:ln>
          </p:spPr>
        </p:sp>
        <p:sp>
          <p:nvSpPr>
            <p:cNvPr id="37904" name="任意多边形 37903"/>
            <p:cNvSpPr/>
            <p:nvPr/>
          </p:nvSpPr>
          <p:spPr>
            <a:xfrm>
              <a:off x="1056" y="864"/>
              <a:ext cx="192" cy="576"/>
            </a:xfrm>
            <a:custGeom>
              <a:avLst/>
              <a:gdLst/>
              <a:ahLst/>
              <a:cxnLst/>
              <a:rect l="0" t="0" r="0" b="0"/>
              <a:pathLst>
                <a:path w="192" h="576">
                  <a:moveTo>
                    <a:pt x="0" y="0"/>
                  </a:moveTo>
                  <a:cubicBezTo>
                    <a:pt x="32" y="144"/>
                    <a:pt x="64" y="288"/>
                    <a:pt x="96" y="384"/>
                  </a:cubicBezTo>
                  <a:cubicBezTo>
                    <a:pt x="128" y="480"/>
                    <a:pt x="160" y="528"/>
                    <a:pt x="192" y="576"/>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7905" name="直接连接符 37904"/>
            <p:cNvSpPr/>
            <p:nvPr/>
          </p:nvSpPr>
          <p:spPr>
            <a:xfrm>
              <a:off x="1440" y="1440"/>
              <a:ext cx="0" cy="480"/>
            </a:xfrm>
            <a:prstGeom prst="line">
              <a:avLst/>
            </a:prstGeom>
            <a:ln w="19050" cap="flat" cmpd="sng">
              <a:solidFill>
                <a:schemeClr val="tx1"/>
              </a:solidFill>
              <a:prstDash val="solid"/>
              <a:headEnd type="none" w="med" len="med"/>
              <a:tailEnd type="none" w="med" len="med"/>
            </a:ln>
          </p:spPr>
        </p:sp>
        <p:sp>
          <p:nvSpPr>
            <p:cNvPr id="37906" name="任意多边形 37905"/>
            <p:cNvSpPr/>
            <p:nvPr/>
          </p:nvSpPr>
          <p:spPr>
            <a:xfrm>
              <a:off x="1440" y="1440"/>
              <a:ext cx="192" cy="480"/>
            </a:xfrm>
            <a:custGeom>
              <a:avLst/>
              <a:gdLst/>
              <a:ahLst/>
              <a:cxnLst/>
              <a:rect l="0" t="0" r="0" b="0"/>
              <a:pathLst>
                <a:path w="192" h="480">
                  <a:moveTo>
                    <a:pt x="0" y="480"/>
                  </a:moveTo>
                  <a:cubicBezTo>
                    <a:pt x="32" y="352"/>
                    <a:pt x="64" y="224"/>
                    <a:pt x="96" y="144"/>
                  </a:cubicBezTo>
                  <a:cubicBezTo>
                    <a:pt x="128" y="64"/>
                    <a:pt x="160" y="32"/>
                    <a:pt x="192" y="0"/>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7907" name="任意多边形 37906"/>
            <p:cNvSpPr/>
            <p:nvPr/>
          </p:nvSpPr>
          <p:spPr>
            <a:xfrm>
              <a:off x="1920" y="864"/>
              <a:ext cx="192" cy="576"/>
            </a:xfrm>
            <a:custGeom>
              <a:avLst/>
              <a:gdLst/>
              <a:ahLst/>
              <a:cxnLst/>
              <a:rect l="0" t="0" r="0" b="0"/>
              <a:pathLst>
                <a:path w="192" h="576">
                  <a:moveTo>
                    <a:pt x="0" y="0"/>
                  </a:moveTo>
                  <a:cubicBezTo>
                    <a:pt x="32" y="144"/>
                    <a:pt x="64" y="288"/>
                    <a:pt x="96" y="384"/>
                  </a:cubicBezTo>
                  <a:cubicBezTo>
                    <a:pt x="128" y="480"/>
                    <a:pt x="160" y="528"/>
                    <a:pt x="192" y="576"/>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7908" name="任意多边形 37907"/>
            <p:cNvSpPr/>
            <p:nvPr/>
          </p:nvSpPr>
          <p:spPr>
            <a:xfrm>
              <a:off x="2304" y="1440"/>
              <a:ext cx="192" cy="480"/>
            </a:xfrm>
            <a:custGeom>
              <a:avLst/>
              <a:gdLst/>
              <a:ahLst/>
              <a:cxnLst/>
              <a:rect l="0" t="0" r="0" b="0"/>
              <a:pathLst>
                <a:path w="192" h="480">
                  <a:moveTo>
                    <a:pt x="0" y="480"/>
                  </a:moveTo>
                  <a:cubicBezTo>
                    <a:pt x="32" y="352"/>
                    <a:pt x="64" y="224"/>
                    <a:pt x="96" y="144"/>
                  </a:cubicBezTo>
                  <a:cubicBezTo>
                    <a:pt x="128" y="64"/>
                    <a:pt x="160" y="32"/>
                    <a:pt x="192" y="0"/>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37909" name="直接连接符 37908"/>
            <p:cNvSpPr/>
            <p:nvPr/>
          </p:nvSpPr>
          <p:spPr>
            <a:xfrm>
              <a:off x="1920" y="864"/>
              <a:ext cx="0" cy="576"/>
            </a:xfrm>
            <a:prstGeom prst="line">
              <a:avLst/>
            </a:prstGeom>
            <a:ln w="19050" cap="flat" cmpd="sng">
              <a:solidFill>
                <a:schemeClr val="tx1"/>
              </a:solidFill>
              <a:prstDash val="solid"/>
              <a:headEnd type="none" w="med" len="med"/>
              <a:tailEnd type="none" w="med" len="med"/>
            </a:ln>
          </p:spPr>
        </p:sp>
        <p:sp>
          <p:nvSpPr>
            <p:cNvPr id="37910" name="直接连接符 37909"/>
            <p:cNvSpPr/>
            <p:nvPr/>
          </p:nvSpPr>
          <p:spPr>
            <a:xfrm flipV="1">
              <a:off x="2304" y="1440"/>
              <a:ext cx="0" cy="480"/>
            </a:xfrm>
            <a:prstGeom prst="line">
              <a:avLst/>
            </a:prstGeom>
            <a:ln w="19050" cap="flat" cmpd="sng">
              <a:solidFill>
                <a:schemeClr val="tx1"/>
              </a:solidFill>
              <a:prstDash val="solid"/>
              <a:headEnd type="none" w="med" len="med"/>
              <a:tailEnd type="none" w="med" len="med"/>
            </a:ln>
          </p:spPr>
        </p:sp>
        <p:sp>
          <p:nvSpPr>
            <p:cNvPr id="37911" name="矩形 37910"/>
            <p:cNvSpPr/>
            <p:nvPr/>
          </p:nvSpPr>
          <p:spPr>
            <a:xfrm>
              <a:off x="2592" y="1440"/>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t</a:t>
              </a:r>
            </a:p>
          </p:txBody>
        </p:sp>
        <p:sp>
          <p:nvSpPr>
            <p:cNvPr id="37912" name="矩形 37911"/>
            <p:cNvSpPr/>
            <p:nvPr/>
          </p:nvSpPr>
          <p:spPr>
            <a:xfrm>
              <a:off x="1814" y="1440"/>
              <a:ext cx="244" cy="288"/>
            </a:xfrm>
            <a:prstGeom prst="rect">
              <a:avLst/>
            </a:prstGeom>
            <a:noFill/>
            <a:ln w="9525">
              <a:noFill/>
            </a:ln>
          </p:spPr>
          <p:txBody>
            <a:bodyPr wrap="none" anchor="t">
              <a:spAutoFit/>
            </a:bodyPr>
            <a:lstStyle/>
            <a:p>
              <a:r>
                <a:rPr lang="en-US" altLang="zh-CN">
                  <a:latin typeface="Times New Roman" panose="02020603050405020304" pitchFamily="18" charset="0"/>
                </a:rPr>
                <a:t>T</a:t>
              </a:r>
            </a:p>
          </p:txBody>
        </p:sp>
        <p:sp>
          <p:nvSpPr>
            <p:cNvPr id="37913" name="矩形 37912"/>
            <p:cNvSpPr/>
            <p:nvPr/>
          </p:nvSpPr>
          <p:spPr>
            <a:xfrm>
              <a:off x="1104" y="624"/>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i</a:t>
              </a:r>
            </a:p>
          </p:txBody>
        </p:sp>
      </p:grpSp>
      <p:grpSp>
        <p:nvGrpSpPr>
          <p:cNvPr id="37914" name="组合 37913"/>
          <p:cNvGrpSpPr/>
          <p:nvPr/>
        </p:nvGrpSpPr>
        <p:grpSpPr>
          <a:xfrm>
            <a:off x="5054603" y="3997936"/>
            <a:ext cx="2646854" cy="1879326"/>
            <a:chOff x="3239" y="624"/>
            <a:chExt cx="1945" cy="1344"/>
          </a:xfrm>
        </p:grpSpPr>
        <p:sp>
          <p:nvSpPr>
            <p:cNvPr id="37915" name="直接连接符 37914"/>
            <p:cNvSpPr/>
            <p:nvPr/>
          </p:nvSpPr>
          <p:spPr>
            <a:xfrm flipV="1">
              <a:off x="3479" y="720"/>
              <a:ext cx="0" cy="1248"/>
            </a:xfrm>
            <a:prstGeom prst="line">
              <a:avLst/>
            </a:prstGeom>
            <a:ln w="9525" cap="flat" cmpd="sng">
              <a:solidFill>
                <a:schemeClr val="tx1"/>
              </a:solidFill>
              <a:prstDash val="solid"/>
              <a:headEnd type="none" w="med" len="med"/>
              <a:tailEnd type="triangle" w="med" len="med"/>
            </a:ln>
          </p:spPr>
        </p:sp>
        <p:sp>
          <p:nvSpPr>
            <p:cNvPr id="37916" name="直接连接符 37915"/>
            <p:cNvSpPr/>
            <p:nvPr/>
          </p:nvSpPr>
          <p:spPr>
            <a:xfrm>
              <a:off x="3239" y="1440"/>
              <a:ext cx="1920" cy="0"/>
            </a:xfrm>
            <a:prstGeom prst="line">
              <a:avLst/>
            </a:prstGeom>
            <a:ln w="9525" cap="flat" cmpd="sng">
              <a:solidFill>
                <a:schemeClr val="tx1"/>
              </a:solidFill>
              <a:prstDash val="solid"/>
              <a:headEnd type="none" w="med" len="med"/>
              <a:tailEnd type="triangle" w="med" len="med"/>
            </a:ln>
          </p:spPr>
        </p:sp>
        <p:sp>
          <p:nvSpPr>
            <p:cNvPr id="37917" name="矩形 37916"/>
            <p:cNvSpPr/>
            <p:nvPr/>
          </p:nvSpPr>
          <p:spPr>
            <a:xfrm>
              <a:off x="5015" y="1440"/>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t</a:t>
              </a:r>
            </a:p>
          </p:txBody>
        </p:sp>
        <p:sp>
          <p:nvSpPr>
            <p:cNvPr id="37918" name="直接连接符 37917"/>
            <p:cNvSpPr/>
            <p:nvPr/>
          </p:nvSpPr>
          <p:spPr>
            <a:xfrm>
              <a:off x="3484" y="1008"/>
              <a:ext cx="336" cy="0"/>
            </a:xfrm>
            <a:prstGeom prst="line">
              <a:avLst/>
            </a:prstGeom>
            <a:ln w="19050" cap="flat" cmpd="sng">
              <a:solidFill>
                <a:schemeClr val="tx1"/>
              </a:solidFill>
              <a:prstDash val="solid"/>
              <a:headEnd type="none" w="med" len="med"/>
              <a:tailEnd type="none" w="med" len="med"/>
            </a:ln>
          </p:spPr>
        </p:sp>
        <p:sp>
          <p:nvSpPr>
            <p:cNvPr id="37919" name="直接连接符 37918"/>
            <p:cNvSpPr/>
            <p:nvPr/>
          </p:nvSpPr>
          <p:spPr>
            <a:xfrm>
              <a:off x="3820" y="1008"/>
              <a:ext cx="0" cy="432"/>
            </a:xfrm>
            <a:prstGeom prst="line">
              <a:avLst/>
            </a:prstGeom>
            <a:ln w="19050" cap="flat" cmpd="sng">
              <a:solidFill>
                <a:schemeClr val="tx1"/>
              </a:solidFill>
              <a:prstDash val="solid"/>
              <a:headEnd type="none" w="med" len="med"/>
              <a:tailEnd type="none" w="med" len="med"/>
            </a:ln>
          </p:spPr>
        </p:sp>
        <p:sp>
          <p:nvSpPr>
            <p:cNvPr id="37920" name="直接连接符 37919"/>
            <p:cNvSpPr/>
            <p:nvPr/>
          </p:nvSpPr>
          <p:spPr>
            <a:xfrm>
              <a:off x="4224" y="1008"/>
              <a:ext cx="336" cy="0"/>
            </a:xfrm>
            <a:prstGeom prst="line">
              <a:avLst/>
            </a:prstGeom>
            <a:ln w="19050" cap="flat" cmpd="sng">
              <a:solidFill>
                <a:schemeClr val="tx1"/>
              </a:solidFill>
              <a:prstDash val="solid"/>
              <a:headEnd type="none" w="med" len="med"/>
              <a:tailEnd type="none" w="med" len="med"/>
            </a:ln>
          </p:spPr>
        </p:sp>
        <p:sp>
          <p:nvSpPr>
            <p:cNvPr id="37921" name="直接连接符 37920"/>
            <p:cNvSpPr/>
            <p:nvPr/>
          </p:nvSpPr>
          <p:spPr>
            <a:xfrm>
              <a:off x="4560" y="1008"/>
              <a:ext cx="0" cy="432"/>
            </a:xfrm>
            <a:prstGeom prst="line">
              <a:avLst/>
            </a:prstGeom>
            <a:ln w="19050" cap="flat" cmpd="sng">
              <a:solidFill>
                <a:schemeClr val="tx1"/>
              </a:solidFill>
              <a:prstDash val="solid"/>
              <a:headEnd type="none" w="med" len="med"/>
              <a:tailEnd type="none" w="med" len="med"/>
            </a:ln>
          </p:spPr>
        </p:sp>
        <p:sp>
          <p:nvSpPr>
            <p:cNvPr id="37922" name="直接连接符 37921"/>
            <p:cNvSpPr/>
            <p:nvPr/>
          </p:nvSpPr>
          <p:spPr>
            <a:xfrm>
              <a:off x="4224" y="1008"/>
              <a:ext cx="0" cy="432"/>
            </a:xfrm>
            <a:prstGeom prst="line">
              <a:avLst/>
            </a:prstGeom>
            <a:ln w="19050" cap="flat" cmpd="sng">
              <a:solidFill>
                <a:schemeClr val="tx1"/>
              </a:solidFill>
              <a:prstDash val="solid"/>
              <a:headEnd type="none" w="med" len="med"/>
              <a:tailEnd type="none" w="med" len="med"/>
            </a:ln>
          </p:spPr>
        </p:sp>
        <p:sp>
          <p:nvSpPr>
            <p:cNvPr id="37923" name="直接连接符 37922"/>
            <p:cNvSpPr/>
            <p:nvPr/>
          </p:nvSpPr>
          <p:spPr>
            <a:xfrm>
              <a:off x="3840" y="1440"/>
              <a:ext cx="384" cy="0"/>
            </a:xfrm>
            <a:prstGeom prst="line">
              <a:avLst/>
            </a:prstGeom>
            <a:ln w="19050" cap="flat" cmpd="sng">
              <a:solidFill>
                <a:schemeClr val="tx1"/>
              </a:solidFill>
              <a:prstDash val="solid"/>
              <a:headEnd type="none" w="med" len="med"/>
              <a:tailEnd type="none" w="med" len="med"/>
            </a:ln>
          </p:spPr>
        </p:sp>
        <p:sp>
          <p:nvSpPr>
            <p:cNvPr id="37924" name="矩形 37923"/>
            <p:cNvSpPr/>
            <p:nvPr/>
          </p:nvSpPr>
          <p:spPr>
            <a:xfrm>
              <a:off x="4114" y="1440"/>
              <a:ext cx="244" cy="288"/>
            </a:xfrm>
            <a:prstGeom prst="rect">
              <a:avLst/>
            </a:prstGeom>
            <a:noFill/>
            <a:ln w="9525">
              <a:noFill/>
            </a:ln>
          </p:spPr>
          <p:txBody>
            <a:bodyPr wrap="none" anchor="t">
              <a:spAutoFit/>
            </a:bodyPr>
            <a:lstStyle/>
            <a:p>
              <a:r>
                <a:rPr lang="en-US" altLang="zh-CN">
                  <a:latin typeface="Times New Roman" panose="02020603050405020304" pitchFamily="18" charset="0"/>
                </a:rPr>
                <a:t>T</a:t>
              </a:r>
            </a:p>
          </p:txBody>
        </p:sp>
        <p:sp>
          <p:nvSpPr>
            <p:cNvPr id="37925" name="矩形 37924"/>
            <p:cNvSpPr/>
            <p:nvPr/>
          </p:nvSpPr>
          <p:spPr>
            <a:xfrm>
              <a:off x="3527" y="624"/>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i</a:t>
              </a:r>
            </a:p>
          </p:txBody>
        </p:sp>
      </p:grpSp>
      <p:sp>
        <p:nvSpPr>
          <p:cNvPr id="37926" name="矩形 37925"/>
          <p:cNvSpPr/>
          <p:nvPr/>
        </p:nvSpPr>
        <p:spPr>
          <a:xfrm>
            <a:off x="792912" y="4491086"/>
            <a:ext cx="611188" cy="1200329"/>
          </a:xfrm>
          <a:prstGeom prst="rect">
            <a:avLst/>
          </a:prstGeom>
          <a:noFill/>
          <a:ln w="9525">
            <a:noFill/>
          </a:ln>
        </p:spPr>
        <p:txBody>
          <a:bodyPr>
            <a:spAutoFit/>
          </a:bodyPr>
          <a:lstStyle/>
          <a:p>
            <a:r>
              <a:rPr lang="zh-CN" altLang="en-US" dirty="0">
                <a:latin typeface="Times New Roman" panose="02020603050405020304" pitchFamily="18" charset="0"/>
              </a:rPr>
              <a:t>脉冲波</a:t>
            </a:r>
          </a:p>
        </p:txBody>
      </p:sp>
      <p:sp>
        <p:nvSpPr>
          <p:cNvPr id="37927" name="矩形 37926"/>
          <p:cNvSpPr/>
          <p:nvPr/>
        </p:nvSpPr>
        <p:spPr>
          <a:xfrm>
            <a:off x="4618660" y="4653831"/>
            <a:ext cx="511175" cy="822325"/>
          </a:xfrm>
          <a:prstGeom prst="rect">
            <a:avLst/>
          </a:prstGeom>
          <a:noFill/>
          <a:ln w="9525">
            <a:noFill/>
          </a:ln>
        </p:spPr>
        <p:txBody>
          <a:bodyPr>
            <a:spAutoFit/>
          </a:bodyPr>
          <a:lstStyle/>
          <a:p>
            <a:r>
              <a:rPr lang="zh-CN" altLang="en-US" dirty="0">
                <a:latin typeface="Times New Roman" panose="02020603050405020304" pitchFamily="18" charset="0"/>
              </a:rPr>
              <a:t>方波</a:t>
            </a:r>
          </a:p>
        </p:txBody>
      </p:sp>
      <p:sp>
        <p:nvSpPr>
          <p:cNvPr id="37928" name="动作按钮: 后退或前一项 37927">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7929" name="动作按钮: 前进或下一项 37928">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ox(in)">
                                      <p:cBhvr>
                                        <p:cTn id="7" dur="500"/>
                                        <p:tgtEl>
                                          <p:spTgt spid="378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7894"/>
                                        </p:tgtEl>
                                        <p:attrNameLst>
                                          <p:attrName>style.visibility</p:attrName>
                                        </p:attrNameLst>
                                      </p:cBhvr>
                                      <p:to>
                                        <p:strVal val="visible"/>
                                      </p:to>
                                    </p:set>
                                    <p:animEffect transition="in" filter="barn(outHorizontal)">
                                      <p:cBhvr>
                                        <p:cTn id="12" dur="500"/>
                                        <p:tgtEl>
                                          <p:spTgt spid="3789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37895"/>
                                        </p:tgtEl>
                                        <p:attrNameLst>
                                          <p:attrName>style.visibility</p:attrName>
                                        </p:attrNameLst>
                                      </p:cBhvr>
                                      <p:to>
                                        <p:strVal val="visible"/>
                                      </p:to>
                                    </p:set>
                                    <p:anim calcmode="lin" valueType="num">
                                      <p:cBhvr>
                                        <p:cTn id="17" dur="500" fill="hold"/>
                                        <p:tgtEl>
                                          <p:spTgt spid="37895"/>
                                        </p:tgtEl>
                                        <p:attrNameLst>
                                          <p:attrName>ppt_w</p:attrName>
                                        </p:attrNameLst>
                                      </p:cBhvr>
                                      <p:tavLst>
                                        <p:tav tm="0">
                                          <p:val>
                                            <p:fltVal val="0"/>
                                          </p:val>
                                        </p:tav>
                                        <p:tav tm="100000">
                                          <p:val>
                                            <p:strVal val="#ppt_w"/>
                                          </p:val>
                                        </p:tav>
                                      </p:tavLst>
                                    </p:anim>
                                    <p:anim calcmode="lin" valueType="num">
                                      <p:cBhvr>
                                        <p:cTn id="18" dur="500" fill="hold"/>
                                        <p:tgtEl>
                                          <p:spTgt spid="3789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900"/>
                                        </p:tgtEl>
                                        <p:attrNameLst>
                                          <p:attrName>style.visibility</p:attrName>
                                        </p:attrNameLst>
                                      </p:cBhvr>
                                      <p:to>
                                        <p:strVal val="visible"/>
                                      </p:to>
                                    </p:set>
                                    <p:anim calcmode="lin" valueType="num">
                                      <p:cBhvr additive="base">
                                        <p:cTn id="23" dur="500" fill="hold"/>
                                        <p:tgtEl>
                                          <p:spTgt spid="37900"/>
                                        </p:tgtEl>
                                        <p:attrNameLst>
                                          <p:attrName>ppt_x</p:attrName>
                                        </p:attrNameLst>
                                      </p:cBhvr>
                                      <p:tavLst>
                                        <p:tav tm="0">
                                          <p:val>
                                            <p:strVal val="0-#ppt_w/2"/>
                                          </p:val>
                                        </p:tav>
                                        <p:tav tm="100000">
                                          <p:val>
                                            <p:strVal val="#ppt_x"/>
                                          </p:val>
                                        </p:tav>
                                      </p:tavLst>
                                    </p:anim>
                                    <p:anim calcmode="lin" valueType="num">
                                      <p:cBhvr additive="base">
                                        <p:cTn id="24" dur="500" fill="hold"/>
                                        <p:tgtEl>
                                          <p:spTgt spid="3790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901"/>
                                        </p:tgtEl>
                                        <p:attrNameLst>
                                          <p:attrName>style.visibility</p:attrName>
                                        </p:attrNameLst>
                                      </p:cBhvr>
                                      <p:to>
                                        <p:strVal val="visible"/>
                                      </p:to>
                                    </p:set>
                                    <p:anim calcmode="lin" valueType="num">
                                      <p:cBhvr additive="base">
                                        <p:cTn id="29" dur="500" fill="hold"/>
                                        <p:tgtEl>
                                          <p:spTgt spid="37901"/>
                                        </p:tgtEl>
                                        <p:attrNameLst>
                                          <p:attrName>ppt_x</p:attrName>
                                        </p:attrNameLst>
                                      </p:cBhvr>
                                      <p:tavLst>
                                        <p:tav tm="0">
                                          <p:val>
                                            <p:strVal val="0-#ppt_w/2"/>
                                          </p:val>
                                        </p:tav>
                                        <p:tav tm="100000">
                                          <p:val>
                                            <p:strVal val="#ppt_x"/>
                                          </p:val>
                                        </p:tav>
                                      </p:tavLst>
                                    </p:anim>
                                    <p:anim calcmode="lin" valueType="num">
                                      <p:cBhvr additive="base">
                                        <p:cTn id="30" dur="500" fill="hold"/>
                                        <p:tgtEl>
                                          <p:spTgt spid="3790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37926"/>
                                        </p:tgtEl>
                                        <p:attrNameLst>
                                          <p:attrName>style.visibility</p:attrName>
                                        </p:attrNameLst>
                                      </p:cBhvr>
                                      <p:to>
                                        <p:strVal val="visible"/>
                                      </p:to>
                                    </p:set>
                                    <p:anim calcmode="lin" valueType="num">
                                      <p:cBhvr additive="base">
                                        <p:cTn id="34" dur="500" fill="hold"/>
                                        <p:tgtEl>
                                          <p:spTgt spid="37926"/>
                                        </p:tgtEl>
                                        <p:attrNameLst>
                                          <p:attrName>ppt_x</p:attrName>
                                        </p:attrNameLst>
                                      </p:cBhvr>
                                      <p:tavLst>
                                        <p:tav tm="0">
                                          <p:val>
                                            <p:strVal val="0-#ppt_w/2"/>
                                          </p:val>
                                        </p:tav>
                                        <p:tav tm="100000">
                                          <p:val>
                                            <p:strVal val="#ppt_x"/>
                                          </p:val>
                                        </p:tav>
                                      </p:tavLst>
                                    </p:anim>
                                    <p:anim calcmode="lin" valueType="num">
                                      <p:cBhvr additive="base">
                                        <p:cTn id="35" dur="500" fill="hold"/>
                                        <p:tgtEl>
                                          <p:spTgt spid="3792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7914"/>
                                        </p:tgtEl>
                                        <p:attrNameLst>
                                          <p:attrName>style.visibility</p:attrName>
                                        </p:attrNameLst>
                                      </p:cBhvr>
                                      <p:to>
                                        <p:strVal val="visible"/>
                                      </p:to>
                                    </p:set>
                                    <p:animEffect transition="in" filter="blinds(horizontal)">
                                      <p:cBhvr>
                                        <p:cTn id="40" dur="500"/>
                                        <p:tgtEl>
                                          <p:spTgt spid="379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7927"/>
                                        </p:tgtEl>
                                        <p:attrNameLst>
                                          <p:attrName>style.visibility</p:attrName>
                                        </p:attrNameLst>
                                      </p:cBhvr>
                                      <p:to>
                                        <p:strVal val="visible"/>
                                      </p:to>
                                    </p:set>
                                    <p:animEffect transition="in" filter="blinds(horizontal)">
                                      <p:cBhvr>
                                        <p:cTn id="43" dur="500"/>
                                        <p:tgtEl>
                                          <p:spTgt spid="3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4" grpId="0"/>
      <p:bldP spid="37895" grpId="0"/>
      <p:bldP spid="37900" grpId="0"/>
      <p:bldP spid="37926" grpId="0"/>
      <p:bldP spid="379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矩形 116741"/>
          <p:cNvSpPr/>
          <p:nvPr/>
        </p:nvSpPr>
        <p:spPr>
          <a:xfrm>
            <a:off x="555625" y="1512888"/>
            <a:ext cx="7845425" cy="1041400"/>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tab pos="447675" algn="l"/>
              </a:tabLst>
              <a:defRPr/>
            </a:pP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H</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(j</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随</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的变化关系就称为电路的</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频率响应特性</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，简称</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频率特性</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frequency characteristic</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grpSp>
        <p:nvGrpSpPr>
          <p:cNvPr id="116746" name="组合 116745"/>
          <p:cNvGrpSpPr/>
          <p:nvPr/>
        </p:nvGrpSpPr>
        <p:grpSpPr>
          <a:xfrm>
            <a:off x="381000" y="498475"/>
            <a:ext cx="8763000" cy="508000"/>
            <a:chOff x="154" y="346"/>
            <a:chExt cx="5520" cy="320"/>
          </a:xfrm>
        </p:grpSpPr>
        <p:sp>
          <p:nvSpPr>
            <p:cNvPr id="116741" name="矩形 116740"/>
            <p:cNvSpPr/>
            <p:nvPr/>
          </p:nvSpPr>
          <p:spPr>
            <a:xfrm>
              <a:off x="794" y="346"/>
              <a:ext cx="4880" cy="288"/>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随</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变化的规律可用曲线表示，称为电路的</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幅频特性</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曲线</a:t>
              </a:r>
              <a:endPar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graphicFrame>
          <p:nvGraphicFramePr>
            <p:cNvPr id="116744" name="对象 116743"/>
            <p:cNvGraphicFramePr/>
            <p:nvPr/>
          </p:nvGraphicFramePr>
          <p:xfrm>
            <a:off x="154" y="346"/>
            <a:ext cx="640" cy="320"/>
          </p:xfrm>
          <a:graphic>
            <a:graphicData uri="http://schemas.openxmlformats.org/presentationml/2006/ole">
              <mc:AlternateContent xmlns:mc="http://schemas.openxmlformats.org/markup-compatibility/2006">
                <mc:Choice xmlns:v="urn:schemas-microsoft-com:vml" Requires="v">
                  <p:oleObj spid="_x0000_s22682" r:id="rId3" imgW="508000" imgH="254000" progId="Equation.3">
                    <p:embed/>
                  </p:oleObj>
                </mc:Choice>
                <mc:Fallback>
                  <p:oleObj r:id="rId3" imgW="508000" imgH="254000" progId="Equation.3">
                    <p:embed/>
                    <p:pic>
                      <p:nvPicPr>
                        <p:cNvPr id="116744" name="对象 116743"/>
                        <p:cNvPicPr/>
                        <p:nvPr/>
                      </p:nvPicPr>
                      <p:blipFill>
                        <a:blip r:embed="rId4"/>
                        <a:stretch>
                          <a:fillRect/>
                        </a:stretch>
                      </p:blipFill>
                      <p:spPr>
                        <a:xfrm>
                          <a:off x="154" y="346"/>
                          <a:ext cx="640" cy="320"/>
                        </a:xfrm>
                        <a:prstGeom prst="rect">
                          <a:avLst/>
                        </a:prstGeom>
                        <a:noFill/>
                        <a:ln w="38100">
                          <a:noFill/>
                          <a:miter/>
                        </a:ln>
                      </p:spPr>
                    </p:pic>
                  </p:oleObj>
                </mc:Fallback>
              </mc:AlternateContent>
            </a:graphicData>
          </a:graphic>
        </p:graphicFrame>
      </p:grpSp>
      <p:grpSp>
        <p:nvGrpSpPr>
          <p:cNvPr id="116747" name="组合 116746"/>
          <p:cNvGrpSpPr/>
          <p:nvPr/>
        </p:nvGrpSpPr>
        <p:grpSpPr>
          <a:xfrm>
            <a:off x="381000" y="1055688"/>
            <a:ext cx="8763000" cy="457200"/>
            <a:chOff x="240" y="809"/>
            <a:chExt cx="5520" cy="288"/>
          </a:xfrm>
        </p:grpSpPr>
        <p:sp>
          <p:nvSpPr>
            <p:cNvPr id="116743" name="矩形 116742"/>
            <p:cNvSpPr/>
            <p:nvPr/>
          </p:nvSpPr>
          <p:spPr>
            <a:xfrm>
              <a:off x="687" y="809"/>
              <a:ext cx="5073" cy="288"/>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随</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变化的规律也可用曲线表示，称为电路的</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相频特性</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曲线</a:t>
              </a:r>
            </a:p>
          </p:txBody>
        </p:sp>
        <p:graphicFrame>
          <p:nvGraphicFramePr>
            <p:cNvPr id="116745" name="对象 116744"/>
            <p:cNvGraphicFramePr/>
            <p:nvPr/>
          </p:nvGraphicFramePr>
          <p:xfrm>
            <a:off x="240" y="841"/>
            <a:ext cx="447" cy="256"/>
          </p:xfrm>
          <a:graphic>
            <a:graphicData uri="http://schemas.openxmlformats.org/presentationml/2006/ole">
              <mc:AlternateContent xmlns:mc="http://schemas.openxmlformats.org/markup-compatibility/2006">
                <mc:Choice xmlns:v="urn:schemas-microsoft-com:vml" Requires="v">
                  <p:oleObj spid="_x0000_s22683" r:id="rId5" imgW="355600" imgH="203200" progId="Equation.3">
                    <p:embed/>
                  </p:oleObj>
                </mc:Choice>
                <mc:Fallback>
                  <p:oleObj r:id="rId5" imgW="355600" imgH="203200" progId="Equation.3">
                    <p:embed/>
                    <p:pic>
                      <p:nvPicPr>
                        <p:cNvPr id="116745" name="对象 116744"/>
                        <p:cNvPicPr/>
                        <p:nvPr/>
                      </p:nvPicPr>
                      <p:blipFill>
                        <a:blip r:embed="rId6"/>
                        <a:stretch>
                          <a:fillRect/>
                        </a:stretch>
                      </p:blipFill>
                      <p:spPr>
                        <a:xfrm>
                          <a:off x="240" y="841"/>
                          <a:ext cx="447" cy="256"/>
                        </a:xfrm>
                        <a:prstGeom prst="rect">
                          <a:avLst/>
                        </a:prstGeom>
                        <a:noFill/>
                        <a:ln w="38100">
                          <a:noFill/>
                          <a:miter/>
                        </a:ln>
                      </p:spPr>
                    </p:pic>
                  </p:oleObj>
                </mc:Fallback>
              </mc:AlternateContent>
            </a:graphicData>
          </a:graphic>
        </p:graphicFrame>
      </p:grpSp>
      <p:sp>
        <p:nvSpPr>
          <p:cNvPr id="116749" name="矩形 116748"/>
          <p:cNvSpPr/>
          <p:nvPr/>
        </p:nvSpPr>
        <p:spPr>
          <a:xfrm>
            <a:off x="381000" y="2743200"/>
            <a:ext cx="3462338"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几种常用的</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H</a:t>
            </a:r>
            <a:r>
              <a:rPr kumimoji="0" lang="en-US" altLang="zh-CN" sz="2400" b="1"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(j</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的形式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grpSp>
        <p:nvGrpSpPr>
          <p:cNvPr id="116750" name="组合 116749"/>
          <p:cNvGrpSpPr/>
          <p:nvPr/>
        </p:nvGrpSpPr>
        <p:grpSpPr>
          <a:xfrm>
            <a:off x="617538" y="3311525"/>
            <a:ext cx="3673475" cy="2427288"/>
            <a:chOff x="374" y="2064"/>
            <a:chExt cx="2314" cy="1529"/>
          </a:xfrm>
        </p:grpSpPr>
        <p:grpSp>
          <p:nvGrpSpPr>
            <p:cNvPr id="116751" name="组合 116750"/>
            <p:cNvGrpSpPr/>
            <p:nvPr/>
          </p:nvGrpSpPr>
          <p:grpSpPr>
            <a:xfrm>
              <a:off x="496" y="2064"/>
              <a:ext cx="1400" cy="816"/>
              <a:chOff x="496" y="2064"/>
              <a:chExt cx="1400" cy="816"/>
            </a:xfrm>
          </p:grpSpPr>
          <p:sp>
            <p:nvSpPr>
              <p:cNvPr id="116752" name="矩形 116751"/>
              <p:cNvSpPr/>
              <p:nvPr/>
            </p:nvSpPr>
            <p:spPr>
              <a:xfrm>
                <a:off x="1332" y="2064"/>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53" name="直接连接符 116752"/>
              <p:cNvSpPr/>
              <p:nvPr/>
            </p:nvSpPr>
            <p:spPr>
              <a:xfrm>
                <a:off x="708" y="2172"/>
                <a:ext cx="624" cy="0"/>
              </a:xfrm>
              <a:prstGeom prst="line">
                <a:avLst/>
              </a:prstGeom>
              <a:ln w="19050" cap="flat" cmpd="sng">
                <a:solidFill>
                  <a:schemeClr val="tx1"/>
                </a:solidFill>
                <a:prstDash val="solid"/>
                <a:headEnd type="none" w="med" len="med"/>
                <a:tailEnd type="none" w="med" len="med"/>
              </a:ln>
            </p:spPr>
          </p:sp>
          <p:sp>
            <p:nvSpPr>
              <p:cNvPr id="116754" name="直接连接符 116753"/>
              <p:cNvSpPr/>
              <p:nvPr/>
            </p:nvSpPr>
            <p:spPr>
              <a:xfrm>
                <a:off x="708" y="2748"/>
                <a:ext cx="624" cy="0"/>
              </a:xfrm>
              <a:prstGeom prst="line">
                <a:avLst/>
              </a:prstGeom>
              <a:ln w="19050" cap="flat" cmpd="sng">
                <a:solidFill>
                  <a:schemeClr val="tx1"/>
                </a:solidFill>
                <a:prstDash val="solid"/>
                <a:headEnd type="none" w="med" len="med"/>
                <a:tailEnd type="none" w="med" len="med"/>
              </a:ln>
            </p:spPr>
          </p:sp>
          <p:sp>
            <p:nvSpPr>
              <p:cNvPr id="116755" name="直接连接符 116754"/>
              <p:cNvSpPr/>
              <p:nvPr/>
            </p:nvSpPr>
            <p:spPr>
              <a:xfrm>
                <a:off x="708" y="2172"/>
                <a:ext cx="0" cy="576"/>
              </a:xfrm>
              <a:prstGeom prst="line">
                <a:avLst/>
              </a:prstGeom>
              <a:ln w="19050" cap="flat" cmpd="sng">
                <a:solidFill>
                  <a:schemeClr val="tx1"/>
                </a:solidFill>
                <a:prstDash val="solid"/>
                <a:headEnd type="none" w="med" len="med"/>
                <a:tailEnd type="none" w="med" len="med"/>
              </a:ln>
            </p:spPr>
          </p:sp>
          <p:grpSp>
            <p:nvGrpSpPr>
              <p:cNvPr id="116756" name="组合 116755"/>
              <p:cNvGrpSpPr/>
              <p:nvPr/>
            </p:nvGrpSpPr>
            <p:grpSpPr>
              <a:xfrm>
                <a:off x="564" y="2352"/>
                <a:ext cx="288" cy="288"/>
                <a:chOff x="2040" y="3625"/>
                <a:chExt cx="288" cy="288"/>
              </a:xfrm>
            </p:grpSpPr>
            <p:sp>
              <p:nvSpPr>
                <p:cNvPr id="116757" name="椭圆 116756"/>
                <p:cNvSpPr/>
                <p:nvPr/>
              </p:nvSpPr>
              <p:spPr>
                <a:xfrm>
                  <a:off x="2040" y="3625"/>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58" name="直接连接符 116757"/>
                <p:cNvSpPr/>
                <p:nvPr/>
              </p:nvSpPr>
              <p:spPr>
                <a:xfrm>
                  <a:off x="2040" y="3781"/>
                  <a:ext cx="288" cy="1"/>
                </a:xfrm>
                <a:prstGeom prst="line">
                  <a:avLst/>
                </a:prstGeom>
                <a:ln w="19050" cap="flat" cmpd="sng">
                  <a:solidFill>
                    <a:schemeClr val="tx1"/>
                  </a:solidFill>
                  <a:prstDash val="solid"/>
                  <a:headEnd type="none" w="med" len="med"/>
                  <a:tailEnd type="none" w="med" len="med"/>
                </a:ln>
              </p:spPr>
            </p:sp>
          </p:grpSp>
          <p:sp>
            <p:nvSpPr>
              <p:cNvPr id="116759" name="直接连接符 116758"/>
              <p:cNvSpPr/>
              <p:nvPr/>
            </p:nvSpPr>
            <p:spPr>
              <a:xfrm flipV="1">
                <a:off x="708" y="2243"/>
                <a:ext cx="0" cy="109"/>
              </a:xfrm>
              <a:prstGeom prst="line">
                <a:avLst/>
              </a:prstGeom>
              <a:ln w="9525" cap="flat" cmpd="sng">
                <a:solidFill>
                  <a:schemeClr val="tx1"/>
                </a:solidFill>
                <a:prstDash val="solid"/>
                <a:headEnd type="none" w="med" len="med"/>
                <a:tailEnd type="triangle" w="med" len="med"/>
              </a:ln>
            </p:spPr>
          </p:sp>
          <p:sp>
            <p:nvSpPr>
              <p:cNvPr id="116760" name="椭圆 116759"/>
              <p:cNvSpPr>
                <a:spLocks noChangeAspect="1"/>
              </p:cNvSpPr>
              <p:nvPr/>
            </p:nvSpPr>
            <p:spPr>
              <a:xfrm>
                <a:off x="996" y="2152"/>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61" name="椭圆 116760"/>
              <p:cNvSpPr>
                <a:spLocks noChangeAspect="1"/>
              </p:cNvSpPr>
              <p:nvPr/>
            </p:nvSpPr>
            <p:spPr>
              <a:xfrm>
                <a:off x="1008" y="2728"/>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62" name="文本框 116761"/>
              <p:cNvSpPr txBox="1"/>
              <p:nvPr/>
            </p:nvSpPr>
            <p:spPr>
              <a:xfrm>
                <a:off x="1476" y="2340"/>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graphicFrame>
            <p:nvGraphicFramePr>
              <p:cNvPr id="116763" name="对象 116762"/>
              <p:cNvGraphicFramePr/>
              <p:nvPr/>
            </p:nvGraphicFramePr>
            <p:xfrm>
              <a:off x="496" y="2136"/>
              <a:ext cx="152" cy="229"/>
            </p:xfrm>
            <a:graphic>
              <a:graphicData uri="http://schemas.openxmlformats.org/presentationml/2006/ole">
                <mc:AlternateContent xmlns:mc="http://schemas.openxmlformats.org/markup-compatibility/2006">
                  <mc:Choice xmlns:v="urn:schemas-microsoft-com:vml" Requires="v">
                    <p:oleObj spid="_x0000_s22684" r:id="rId7" imgW="127000" imgH="189865" progId="Equation.DSMT4">
                      <p:embed/>
                    </p:oleObj>
                  </mc:Choice>
                  <mc:Fallback>
                    <p:oleObj r:id="rId7" imgW="127000" imgH="189865" progId="Equation.DSMT4">
                      <p:embed/>
                      <p:pic>
                        <p:nvPicPr>
                          <p:cNvPr id="116763" name="对象 116762"/>
                          <p:cNvPicPr/>
                          <p:nvPr/>
                        </p:nvPicPr>
                        <p:blipFill>
                          <a:blip r:embed="rId8"/>
                          <a:stretch>
                            <a:fillRect/>
                          </a:stretch>
                        </p:blipFill>
                        <p:spPr>
                          <a:xfrm>
                            <a:off x="496" y="2136"/>
                            <a:ext cx="152" cy="229"/>
                          </a:xfrm>
                          <a:prstGeom prst="rect">
                            <a:avLst/>
                          </a:prstGeom>
                          <a:noFill/>
                          <a:ln w="38100">
                            <a:noFill/>
                            <a:miter/>
                          </a:ln>
                        </p:spPr>
                      </p:pic>
                    </p:oleObj>
                  </mc:Fallback>
                </mc:AlternateContent>
              </a:graphicData>
            </a:graphic>
          </p:graphicFrame>
          <p:graphicFrame>
            <p:nvGraphicFramePr>
              <p:cNvPr id="116764" name="对象 116763"/>
              <p:cNvGraphicFramePr/>
              <p:nvPr/>
            </p:nvGraphicFramePr>
            <p:xfrm>
              <a:off x="948" y="2376"/>
              <a:ext cx="198" cy="245"/>
            </p:xfrm>
            <a:graphic>
              <a:graphicData uri="http://schemas.openxmlformats.org/presentationml/2006/ole">
                <mc:AlternateContent xmlns:mc="http://schemas.openxmlformats.org/markup-compatibility/2006">
                  <mc:Choice xmlns:v="urn:schemas-microsoft-com:vml" Requires="v">
                    <p:oleObj spid="_x0000_s22685" r:id="rId9" imgW="165100" imgH="203200" progId="Equation.DSMT4">
                      <p:embed/>
                    </p:oleObj>
                  </mc:Choice>
                  <mc:Fallback>
                    <p:oleObj r:id="rId9" imgW="165100" imgH="203200" progId="Equation.DSMT4">
                      <p:embed/>
                      <p:pic>
                        <p:nvPicPr>
                          <p:cNvPr id="116764" name="对象 116763"/>
                          <p:cNvPicPr/>
                          <p:nvPr/>
                        </p:nvPicPr>
                        <p:blipFill>
                          <a:blip r:embed="rId10"/>
                          <a:stretch>
                            <a:fillRect/>
                          </a:stretch>
                        </p:blipFill>
                        <p:spPr>
                          <a:xfrm>
                            <a:off x="948" y="2376"/>
                            <a:ext cx="198" cy="245"/>
                          </a:xfrm>
                          <a:prstGeom prst="rect">
                            <a:avLst/>
                          </a:prstGeom>
                          <a:noFill/>
                          <a:ln w="38100">
                            <a:noFill/>
                            <a:miter/>
                          </a:ln>
                        </p:spPr>
                      </p:pic>
                    </p:oleObj>
                  </mc:Fallback>
                </mc:AlternateContent>
              </a:graphicData>
            </a:graphic>
          </p:graphicFrame>
          <p:sp>
            <p:nvSpPr>
              <p:cNvPr id="116765" name="文本框 116764"/>
              <p:cNvSpPr txBox="1"/>
              <p:nvPr/>
            </p:nvSpPr>
            <p:spPr>
              <a:xfrm>
                <a:off x="915" y="2509"/>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6766" name="文本框 116765"/>
              <p:cNvSpPr txBox="1"/>
              <p:nvPr/>
            </p:nvSpPr>
            <p:spPr>
              <a:xfrm>
                <a:off x="903" y="2131"/>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pSp>
        <p:graphicFrame>
          <p:nvGraphicFramePr>
            <p:cNvPr id="116767" name="对象 116766"/>
            <p:cNvGraphicFramePr/>
            <p:nvPr/>
          </p:nvGraphicFramePr>
          <p:xfrm>
            <a:off x="374" y="3090"/>
            <a:ext cx="2314" cy="503"/>
          </p:xfrm>
          <a:graphic>
            <a:graphicData uri="http://schemas.openxmlformats.org/presentationml/2006/ole">
              <mc:AlternateContent xmlns:mc="http://schemas.openxmlformats.org/markup-compatibility/2006">
                <mc:Choice xmlns:v="urn:schemas-microsoft-com:vml" Requires="v">
                  <p:oleObj spid="_x0000_s22686" r:id="rId11" imgW="2222500" imgH="419100" progId="Equation.DSMT4">
                    <p:embed/>
                  </p:oleObj>
                </mc:Choice>
                <mc:Fallback>
                  <p:oleObj r:id="rId11" imgW="2222500" imgH="419100" progId="Equation.DSMT4">
                    <p:embed/>
                    <p:pic>
                      <p:nvPicPr>
                        <p:cNvPr id="116767" name="对象 116766"/>
                        <p:cNvPicPr/>
                        <p:nvPr/>
                      </p:nvPicPr>
                      <p:blipFill>
                        <a:blip r:embed="rId12"/>
                        <a:stretch>
                          <a:fillRect/>
                        </a:stretch>
                      </p:blipFill>
                      <p:spPr>
                        <a:xfrm>
                          <a:off x="374" y="3090"/>
                          <a:ext cx="2314" cy="503"/>
                        </a:xfrm>
                        <a:prstGeom prst="rect">
                          <a:avLst/>
                        </a:prstGeom>
                        <a:noFill/>
                        <a:ln w="38100">
                          <a:noFill/>
                          <a:miter/>
                        </a:ln>
                      </p:spPr>
                    </p:pic>
                  </p:oleObj>
                </mc:Fallback>
              </mc:AlternateContent>
            </a:graphicData>
          </a:graphic>
        </p:graphicFrame>
      </p:grpSp>
      <p:grpSp>
        <p:nvGrpSpPr>
          <p:cNvPr id="116768" name="组合 116767"/>
          <p:cNvGrpSpPr/>
          <p:nvPr/>
        </p:nvGrpSpPr>
        <p:grpSpPr>
          <a:xfrm>
            <a:off x="4860032" y="3063874"/>
            <a:ext cx="3616325" cy="2665413"/>
            <a:chOff x="3314" y="1902"/>
            <a:chExt cx="2278" cy="1679"/>
          </a:xfrm>
        </p:grpSpPr>
        <p:grpSp>
          <p:nvGrpSpPr>
            <p:cNvPr id="116769" name="组合 116768"/>
            <p:cNvGrpSpPr/>
            <p:nvPr/>
          </p:nvGrpSpPr>
          <p:grpSpPr>
            <a:xfrm>
              <a:off x="3562" y="1902"/>
              <a:ext cx="1524" cy="978"/>
              <a:chOff x="3562" y="1902"/>
              <a:chExt cx="1524" cy="978"/>
            </a:xfrm>
          </p:grpSpPr>
          <p:sp>
            <p:nvSpPr>
              <p:cNvPr id="116770" name="椭圆 116769"/>
              <p:cNvSpPr/>
              <p:nvPr/>
            </p:nvSpPr>
            <p:spPr>
              <a:xfrm>
                <a:off x="3754" y="2352"/>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71" name="矩形 116770"/>
              <p:cNvSpPr/>
              <p:nvPr/>
            </p:nvSpPr>
            <p:spPr>
              <a:xfrm>
                <a:off x="4522" y="2064"/>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72" name="直接连接符 116771"/>
              <p:cNvSpPr/>
              <p:nvPr/>
            </p:nvSpPr>
            <p:spPr>
              <a:xfrm>
                <a:off x="3898" y="2172"/>
                <a:ext cx="624" cy="0"/>
              </a:xfrm>
              <a:prstGeom prst="line">
                <a:avLst/>
              </a:prstGeom>
              <a:ln w="19050" cap="flat" cmpd="sng">
                <a:solidFill>
                  <a:schemeClr val="tx1"/>
                </a:solidFill>
                <a:prstDash val="solid"/>
                <a:headEnd type="none" w="med" len="med"/>
                <a:tailEnd type="none" w="med" len="med"/>
              </a:ln>
            </p:spPr>
          </p:sp>
          <p:sp>
            <p:nvSpPr>
              <p:cNvPr id="116773" name="直接连接符 116772"/>
              <p:cNvSpPr/>
              <p:nvPr/>
            </p:nvSpPr>
            <p:spPr>
              <a:xfrm>
                <a:off x="3898" y="2748"/>
                <a:ext cx="624" cy="0"/>
              </a:xfrm>
              <a:prstGeom prst="line">
                <a:avLst/>
              </a:prstGeom>
              <a:ln w="19050" cap="flat" cmpd="sng">
                <a:solidFill>
                  <a:schemeClr val="tx1"/>
                </a:solidFill>
                <a:prstDash val="solid"/>
                <a:headEnd type="none" w="med" len="med"/>
                <a:tailEnd type="none" w="med" len="med"/>
              </a:ln>
            </p:spPr>
          </p:sp>
          <p:sp>
            <p:nvSpPr>
              <p:cNvPr id="116774" name="直接连接符 116773"/>
              <p:cNvSpPr/>
              <p:nvPr/>
            </p:nvSpPr>
            <p:spPr>
              <a:xfrm>
                <a:off x="3898" y="2172"/>
                <a:ext cx="0" cy="576"/>
              </a:xfrm>
              <a:prstGeom prst="line">
                <a:avLst/>
              </a:prstGeom>
              <a:ln w="19050" cap="flat" cmpd="sng">
                <a:solidFill>
                  <a:schemeClr val="tx1"/>
                </a:solidFill>
                <a:prstDash val="solid"/>
                <a:headEnd type="none" w="med" len="med"/>
                <a:tailEnd type="none" w="med" len="med"/>
              </a:ln>
            </p:spPr>
          </p:sp>
          <p:sp>
            <p:nvSpPr>
              <p:cNvPr id="116775" name="椭圆 116774"/>
              <p:cNvSpPr>
                <a:spLocks noChangeAspect="1"/>
              </p:cNvSpPr>
              <p:nvPr/>
            </p:nvSpPr>
            <p:spPr>
              <a:xfrm>
                <a:off x="4186" y="2152"/>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76" name="椭圆 116775"/>
              <p:cNvSpPr>
                <a:spLocks noChangeAspect="1"/>
              </p:cNvSpPr>
              <p:nvPr/>
            </p:nvSpPr>
            <p:spPr>
              <a:xfrm>
                <a:off x="4198" y="2728"/>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6777" name="文本框 116776"/>
              <p:cNvSpPr txBox="1"/>
              <p:nvPr/>
            </p:nvSpPr>
            <p:spPr>
              <a:xfrm>
                <a:off x="4666" y="2340"/>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graphicFrame>
            <p:nvGraphicFramePr>
              <p:cNvPr id="116778" name="对象 116777"/>
              <p:cNvGraphicFramePr/>
              <p:nvPr/>
            </p:nvGraphicFramePr>
            <p:xfrm>
              <a:off x="4014" y="1902"/>
              <a:ext cx="152" cy="229"/>
            </p:xfrm>
            <a:graphic>
              <a:graphicData uri="http://schemas.openxmlformats.org/presentationml/2006/ole">
                <mc:AlternateContent xmlns:mc="http://schemas.openxmlformats.org/markup-compatibility/2006">
                  <mc:Choice xmlns:v="urn:schemas-microsoft-com:vml" Requires="v">
                    <p:oleObj spid="_x0000_s22687" r:id="rId13" imgW="127000" imgH="189865" progId="Equation.DSMT4">
                      <p:embed/>
                    </p:oleObj>
                  </mc:Choice>
                  <mc:Fallback>
                    <p:oleObj r:id="rId13" imgW="127000" imgH="189865" progId="Equation.DSMT4">
                      <p:embed/>
                      <p:pic>
                        <p:nvPicPr>
                          <p:cNvPr id="116778" name="对象 116777"/>
                          <p:cNvPicPr/>
                          <p:nvPr/>
                        </p:nvPicPr>
                        <p:blipFill>
                          <a:blip r:embed="rId8"/>
                          <a:stretch>
                            <a:fillRect/>
                          </a:stretch>
                        </p:blipFill>
                        <p:spPr>
                          <a:xfrm>
                            <a:off x="4014" y="1902"/>
                            <a:ext cx="152" cy="229"/>
                          </a:xfrm>
                          <a:prstGeom prst="rect">
                            <a:avLst/>
                          </a:prstGeom>
                          <a:noFill/>
                          <a:ln w="38100">
                            <a:noFill/>
                            <a:miter/>
                          </a:ln>
                        </p:spPr>
                      </p:pic>
                    </p:oleObj>
                  </mc:Fallback>
                </mc:AlternateContent>
              </a:graphicData>
            </a:graphic>
          </p:graphicFrame>
          <p:graphicFrame>
            <p:nvGraphicFramePr>
              <p:cNvPr id="116779" name="对象 116778"/>
              <p:cNvGraphicFramePr/>
              <p:nvPr/>
            </p:nvGraphicFramePr>
            <p:xfrm>
              <a:off x="3562" y="2376"/>
              <a:ext cx="198" cy="245"/>
            </p:xfrm>
            <a:graphic>
              <a:graphicData uri="http://schemas.openxmlformats.org/presentationml/2006/ole">
                <mc:AlternateContent xmlns:mc="http://schemas.openxmlformats.org/markup-compatibility/2006">
                  <mc:Choice xmlns:v="urn:schemas-microsoft-com:vml" Requires="v">
                    <p:oleObj spid="_x0000_s22688" r:id="rId14" imgW="165100" imgH="203200" progId="Equation.DSMT4">
                      <p:embed/>
                    </p:oleObj>
                  </mc:Choice>
                  <mc:Fallback>
                    <p:oleObj r:id="rId14" imgW="165100" imgH="203200" progId="Equation.DSMT4">
                      <p:embed/>
                      <p:pic>
                        <p:nvPicPr>
                          <p:cNvPr id="116779" name="对象 116778"/>
                          <p:cNvPicPr/>
                          <p:nvPr/>
                        </p:nvPicPr>
                        <p:blipFill>
                          <a:blip r:embed="rId10"/>
                          <a:stretch>
                            <a:fillRect/>
                          </a:stretch>
                        </p:blipFill>
                        <p:spPr>
                          <a:xfrm>
                            <a:off x="3562" y="2376"/>
                            <a:ext cx="198" cy="245"/>
                          </a:xfrm>
                          <a:prstGeom prst="rect">
                            <a:avLst/>
                          </a:prstGeom>
                          <a:noFill/>
                          <a:ln w="38100">
                            <a:noFill/>
                            <a:miter/>
                          </a:ln>
                        </p:spPr>
                      </p:pic>
                    </p:oleObj>
                  </mc:Fallback>
                </mc:AlternateContent>
              </a:graphicData>
            </a:graphic>
          </p:graphicFrame>
          <p:sp>
            <p:nvSpPr>
              <p:cNvPr id="116780" name="文本框 116779"/>
              <p:cNvSpPr txBox="1"/>
              <p:nvPr/>
            </p:nvSpPr>
            <p:spPr>
              <a:xfrm>
                <a:off x="3709" y="2533"/>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6781" name="文本框 116780"/>
              <p:cNvSpPr txBox="1"/>
              <p:nvPr/>
            </p:nvSpPr>
            <p:spPr>
              <a:xfrm>
                <a:off x="3697" y="2131"/>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6782" name="直接连接符 116781"/>
              <p:cNvSpPr/>
              <p:nvPr/>
            </p:nvSpPr>
            <p:spPr>
              <a:xfrm>
                <a:off x="3924" y="2167"/>
                <a:ext cx="187" cy="0"/>
              </a:xfrm>
              <a:prstGeom prst="line">
                <a:avLst/>
              </a:prstGeom>
              <a:ln w="9525" cap="flat" cmpd="sng">
                <a:solidFill>
                  <a:schemeClr val="tx1"/>
                </a:solidFill>
                <a:prstDash val="solid"/>
                <a:headEnd type="none" w="med" len="med"/>
                <a:tailEnd type="triangle" w="med" len="med"/>
              </a:ln>
            </p:spPr>
          </p:sp>
        </p:grpSp>
        <p:graphicFrame>
          <p:nvGraphicFramePr>
            <p:cNvPr id="116783" name="对象 116782"/>
            <p:cNvGraphicFramePr/>
            <p:nvPr/>
          </p:nvGraphicFramePr>
          <p:xfrm>
            <a:off x="3314" y="3078"/>
            <a:ext cx="2278" cy="503"/>
          </p:xfrm>
          <a:graphic>
            <a:graphicData uri="http://schemas.openxmlformats.org/presentationml/2006/ole">
              <mc:AlternateContent xmlns:mc="http://schemas.openxmlformats.org/markup-compatibility/2006">
                <mc:Choice xmlns:v="urn:schemas-microsoft-com:vml" Requires="v">
                  <p:oleObj spid="_x0000_s22689" r:id="rId15" imgW="2222500" imgH="419100" progId="Equation.DSMT4">
                    <p:embed/>
                  </p:oleObj>
                </mc:Choice>
                <mc:Fallback>
                  <p:oleObj r:id="rId15" imgW="2222500" imgH="419100" progId="Equation.DSMT4">
                    <p:embed/>
                    <p:pic>
                      <p:nvPicPr>
                        <p:cNvPr id="116783" name="对象 116782"/>
                        <p:cNvPicPr/>
                        <p:nvPr/>
                      </p:nvPicPr>
                      <p:blipFill>
                        <a:blip r:embed="rId16"/>
                        <a:stretch>
                          <a:fillRect/>
                        </a:stretch>
                      </p:blipFill>
                      <p:spPr>
                        <a:xfrm>
                          <a:off x="3314" y="3078"/>
                          <a:ext cx="2278" cy="503"/>
                        </a:xfrm>
                        <a:prstGeom prst="rect">
                          <a:avLst/>
                        </a:prstGeom>
                        <a:noFill/>
                        <a:ln w="38100">
                          <a:noFill/>
                          <a:miter/>
                        </a:ln>
                      </p:spPr>
                    </p:pic>
                  </p:oleObj>
                </mc:Fallback>
              </mc:AlternateContent>
            </a:graphicData>
          </a:graphic>
        </p:graphicFrame>
      </p:grpSp>
      <p:sp>
        <p:nvSpPr>
          <p:cNvPr id="116784" name="矩形 116783"/>
          <p:cNvSpPr/>
          <p:nvPr/>
        </p:nvSpPr>
        <p:spPr>
          <a:xfrm>
            <a:off x="121395" y="5851323"/>
            <a:ext cx="9477274" cy="461665"/>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图</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和图</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b</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中的响应和激励都在同一对端钮上，称为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策动点函数</a:t>
            </a:r>
            <a:r>
              <a:rPr kumimoji="0" lang="en-US" altLang="zh-CN" sz="16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driving</a:t>
            </a:r>
            <a:r>
              <a:rPr kumimoji="0"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spTree>
    <p:extLst>
      <p:ext uri="{BB962C8B-B14F-4D97-AF65-F5344CB8AC3E}">
        <p14:creationId xmlns:p14="http://schemas.microsoft.com/office/powerpoint/2010/main" val="20577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6746"/>
                                        </p:tgtEl>
                                        <p:attrNameLst>
                                          <p:attrName>style.visibility</p:attrName>
                                        </p:attrNameLst>
                                      </p:cBhvr>
                                      <p:to>
                                        <p:strVal val="visible"/>
                                      </p:to>
                                    </p:set>
                                    <p:animEffect transition="in" filter="wipe(left)">
                                      <p:cBhvr>
                                        <p:cTn id="7" dur="500"/>
                                        <p:tgtEl>
                                          <p:spTgt spid="1167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747"/>
                                        </p:tgtEl>
                                        <p:attrNameLst>
                                          <p:attrName>style.visibility</p:attrName>
                                        </p:attrNameLst>
                                      </p:cBhvr>
                                      <p:to>
                                        <p:strVal val="visible"/>
                                      </p:to>
                                    </p:set>
                                    <p:animEffect transition="in" filter="blinds(horizontal)">
                                      <p:cBhvr>
                                        <p:cTn id="12" dur="500"/>
                                        <p:tgtEl>
                                          <p:spTgt spid="11674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6742"/>
                                        </p:tgtEl>
                                        <p:attrNameLst>
                                          <p:attrName>style.visibility</p:attrName>
                                        </p:attrNameLst>
                                      </p:cBhvr>
                                      <p:to>
                                        <p:strVal val="visible"/>
                                      </p:to>
                                    </p:set>
                                    <p:animEffect transition="in" filter="checkerboard(across)">
                                      <p:cBhvr>
                                        <p:cTn id="17" dur="500"/>
                                        <p:tgtEl>
                                          <p:spTgt spid="1167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749"/>
                                        </p:tgtEl>
                                        <p:attrNameLst>
                                          <p:attrName>style.visibility</p:attrName>
                                        </p:attrNameLst>
                                      </p:cBhvr>
                                      <p:to>
                                        <p:strVal val="visible"/>
                                      </p:to>
                                    </p:set>
                                    <p:animEffect transition="in" filter="blinds(horizontal)">
                                      <p:cBhvr>
                                        <p:cTn id="22" dur="500"/>
                                        <p:tgtEl>
                                          <p:spTgt spid="11674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6750"/>
                                        </p:tgtEl>
                                        <p:attrNameLst>
                                          <p:attrName>style.visibility</p:attrName>
                                        </p:attrNameLst>
                                      </p:cBhvr>
                                      <p:to>
                                        <p:strVal val="visible"/>
                                      </p:to>
                                    </p:set>
                                    <p:anim calcmode="lin" valueType="num">
                                      <p:cBhvr additive="base">
                                        <p:cTn id="27" dur="500" fill="hold"/>
                                        <p:tgtEl>
                                          <p:spTgt spid="116750"/>
                                        </p:tgtEl>
                                        <p:attrNameLst>
                                          <p:attrName>ppt_x</p:attrName>
                                        </p:attrNameLst>
                                      </p:cBhvr>
                                      <p:tavLst>
                                        <p:tav tm="0">
                                          <p:val>
                                            <p:strVal val="0-#ppt_w/2"/>
                                          </p:val>
                                        </p:tav>
                                        <p:tav tm="100000">
                                          <p:val>
                                            <p:strVal val="#ppt_x"/>
                                          </p:val>
                                        </p:tav>
                                      </p:tavLst>
                                    </p:anim>
                                    <p:anim calcmode="lin" valueType="num">
                                      <p:cBhvr additive="base">
                                        <p:cTn id="28" dur="500" fill="hold"/>
                                        <p:tgtEl>
                                          <p:spTgt spid="11675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6768"/>
                                        </p:tgtEl>
                                        <p:attrNameLst>
                                          <p:attrName>style.visibility</p:attrName>
                                        </p:attrNameLst>
                                      </p:cBhvr>
                                      <p:to>
                                        <p:strVal val="visible"/>
                                      </p:to>
                                    </p:set>
                                    <p:animEffect transition="in" filter="blinds(horizontal)">
                                      <p:cBhvr>
                                        <p:cTn id="33" dur="500"/>
                                        <p:tgtEl>
                                          <p:spTgt spid="11676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6784"/>
                                        </p:tgtEl>
                                        <p:attrNameLst>
                                          <p:attrName>style.visibility</p:attrName>
                                        </p:attrNameLst>
                                      </p:cBhvr>
                                      <p:to>
                                        <p:strVal val="visible"/>
                                      </p:to>
                                    </p:set>
                                    <p:anim calcmode="lin" valueType="num">
                                      <p:cBhvr additive="base">
                                        <p:cTn id="38" dur="500" fill="hold"/>
                                        <p:tgtEl>
                                          <p:spTgt spid="116784"/>
                                        </p:tgtEl>
                                        <p:attrNameLst>
                                          <p:attrName>ppt_x</p:attrName>
                                        </p:attrNameLst>
                                      </p:cBhvr>
                                      <p:tavLst>
                                        <p:tav tm="0">
                                          <p:val>
                                            <p:strVal val="#ppt_x"/>
                                          </p:val>
                                        </p:tav>
                                        <p:tav tm="100000">
                                          <p:val>
                                            <p:strVal val="#ppt_x"/>
                                          </p:val>
                                        </p:tav>
                                      </p:tavLst>
                                    </p:anim>
                                    <p:anim calcmode="lin" valueType="num">
                                      <p:cBhvr additive="base">
                                        <p:cTn id="39" dur="500" fill="hold"/>
                                        <p:tgtEl>
                                          <p:spTgt spid="1167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p:bldP spid="116749" grpId="0"/>
      <p:bldP spid="1167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动作按钮: 后退或前一项 55297"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299" name="动作按钮: 后退或前一项 55298"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55364" name="组合 55363"/>
          <p:cNvGrpSpPr/>
          <p:nvPr/>
        </p:nvGrpSpPr>
        <p:grpSpPr>
          <a:xfrm>
            <a:off x="563563" y="557213"/>
            <a:ext cx="4049712" cy="2425700"/>
            <a:chOff x="595" y="435"/>
            <a:chExt cx="2551" cy="1528"/>
          </a:xfrm>
        </p:grpSpPr>
        <p:sp>
          <p:nvSpPr>
            <p:cNvPr id="55323" name="椭圆 55322"/>
            <p:cNvSpPr/>
            <p:nvPr/>
          </p:nvSpPr>
          <p:spPr>
            <a:xfrm>
              <a:off x="850" y="747"/>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24" name="矩形 55323"/>
            <p:cNvSpPr/>
            <p:nvPr/>
          </p:nvSpPr>
          <p:spPr>
            <a:xfrm>
              <a:off x="1618" y="459"/>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25" name="直接连接符 55324"/>
            <p:cNvSpPr/>
            <p:nvPr/>
          </p:nvSpPr>
          <p:spPr>
            <a:xfrm>
              <a:off x="994" y="567"/>
              <a:ext cx="624" cy="0"/>
            </a:xfrm>
            <a:prstGeom prst="line">
              <a:avLst/>
            </a:prstGeom>
            <a:ln w="19050" cap="flat" cmpd="sng">
              <a:solidFill>
                <a:schemeClr val="tx1"/>
              </a:solidFill>
              <a:prstDash val="solid"/>
              <a:headEnd type="none" w="med" len="med"/>
              <a:tailEnd type="none" w="med" len="med"/>
            </a:ln>
          </p:spPr>
        </p:sp>
        <p:sp>
          <p:nvSpPr>
            <p:cNvPr id="55326" name="直接连接符 55325"/>
            <p:cNvSpPr/>
            <p:nvPr/>
          </p:nvSpPr>
          <p:spPr>
            <a:xfrm>
              <a:off x="994" y="1143"/>
              <a:ext cx="624" cy="0"/>
            </a:xfrm>
            <a:prstGeom prst="line">
              <a:avLst/>
            </a:prstGeom>
            <a:ln w="19050" cap="flat" cmpd="sng">
              <a:solidFill>
                <a:schemeClr val="tx1"/>
              </a:solidFill>
              <a:prstDash val="solid"/>
              <a:headEnd type="none" w="med" len="med"/>
              <a:tailEnd type="none" w="med" len="med"/>
            </a:ln>
          </p:spPr>
        </p:sp>
        <p:sp>
          <p:nvSpPr>
            <p:cNvPr id="55327" name="直接连接符 55326"/>
            <p:cNvSpPr/>
            <p:nvPr/>
          </p:nvSpPr>
          <p:spPr>
            <a:xfrm>
              <a:off x="994" y="567"/>
              <a:ext cx="0" cy="576"/>
            </a:xfrm>
            <a:prstGeom prst="line">
              <a:avLst/>
            </a:prstGeom>
            <a:ln w="19050" cap="flat" cmpd="sng">
              <a:solidFill>
                <a:schemeClr val="tx1"/>
              </a:solidFill>
              <a:prstDash val="solid"/>
              <a:headEnd type="none" w="med" len="med"/>
              <a:tailEnd type="none" w="med" len="med"/>
            </a:ln>
          </p:spPr>
        </p:sp>
        <p:sp>
          <p:nvSpPr>
            <p:cNvPr id="55328" name="椭圆 55327"/>
            <p:cNvSpPr>
              <a:spLocks noChangeAspect="1"/>
            </p:cNvSpPr>
            <p:nvPr/>
          </p:nvSpPr>
          <p:spPr>
            <a:xfrm>
              <a:off x="1282" y="547"/>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29" name="椭圆 55328"/>
            <p:cNvSpPr>
              <a:spLocks noChangeAspect="1"/>
            </p:cNvSpPr>
            <p:nvPr/>
          </p:nvSpPr>
          <p:spPr>
            <a:xfrm>
              <a:off x="1294" y="1123"/>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30" name="文本框 55329"/>
            <p:cNvSpPr txBox="1"/>
            <p:nvPr/>
          </p:nvSpPr>
          <p:spPr>
            <a:xfrm>
              <a:off x="1762" y="735"/>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graphicFrame>
          <p:nvGraphicFramePr>
            <p:cNvPr id="55332" name="对象 55331"/>
            <p:cNvGraphicFramePr/>
            <p:nvPr/>
          </p:nvGraphicFramePr>
          <p:xfrm>
            <a:off x="595" y="756"/>
            <a:ext cx="229" cy="276"/>
          </p:xfrm>
          <a:graphic>
            <a:graphicData uri="http://schemas.openxmlformats.org/presentationml/2006/ole">
              <mc:AlternateContent xmlns:mc="http://schemas.openxmlformats.org/markup-compatibility/2006">
                <mc:Choice xmlns:v="urn:schemas-microsoft-com:vml" Requires="v">
                  <p:oleObj spid="_x0000_s23770" r:id="rId5" imgW="190500" imgH="228600" progId="Equation.DSMT4">
                    <p:embed/>
                  </p:oleObj>
                </mc:Choice>
                <mc:Fallback>
                  <p:oleObj r:id="rId5" imgW="190500" imgH="228600" progId="Equation.DSMT4">
                    <p:embed/>
                    <p:pic>
                      <p:nvPicPr>
                        <p:cNvPr id="55332" name="对象 55331"/>
                        <p:cNvPicPr/>
                        <p:nvPr/>
                      </p:nvPicPr>
                      <p:blipFill>
                        <a:blip r:embed="rId6"/>
                        <a:stretch>
                          <a:fillRect/>
                        </a:stretch>
                      </p:blipFill>
                      <p:spPr>
                        <a:xfrm>
                          <a:off x="595" y="756"/>
                          <a:ext cx="229" cy="276"/>
                        </a:xfrm>
                        <a:prstGeom prst="rect">
                          <a:avLst/>
                        </a:prstGeom>
                        <a:noFill/>
                        <a:ln w="38100">
                          <a:noFill/>
                          <a:miter/>
                        </a:ln>
                      </p:spPr>
                    </p:pic>
                  </p:oleObj>
                </mc:Fallback>
              </mc:AlternateContent>
            </a:graphicData>
          </a:graphic>
        </p:graphicFrame>
        <p:sp>
          <p:nvSpPr>
            <p:cNvPr id="55333" name="文本框 55332"/>
            <p:cNvSpPr txBox="1"/>
            <p:nvPr/>
          </p:nvSpPr>
          <p:spPr>
            <a:xfrm>
              <a:off x="805" y="928"/>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55334" name="文本框 55333"/>
            <p:cNvSpPr txBox="1"/>
            <p:nvPr/>
          </p:nvSpPr>
          <p:spPr>
            <a:xfrm>
              <a:off x="793" y="526"/>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aphicFrame>
          <p:nvGraphicFramePr>
            <p:cNvPr id="55336" name="对象 55335"/>
            <p:cNvGraphicFramePr/>
            <p:nvPr/>
          </p:nvGraphicFramePr>
          <p:xfrm>
            <a:off x="816" y="1414"/>
            <a:ext cx="2330" cy="549"/>
          </p:xfrm>
          <a:graphic>
            <a:graphicData uri="http://schemas.openxmlformats.org/presentationml/2006/ole">
              <mc:AlternateContent xmlns:mc="http://schemas.openxmlformats.org/markup-compatibility/2006">
                <mc:Choice xmlns:v="urn:schemas-microsoft-com:vml" Requires="v">
                  <p:oleObj spid="_x0000_s23771" r:id="rId7" imgW="2273300" imgH="457200" progId="Equation.DSMT4">
                    <p:embed/>
                  </p:oleObj>
                </mc:Choice>
                <mc:Fallback>
                  <p:oleObj r:id="rId7" imgW="2273300" imgH="457200" progId="Equation.DSMT4">
                    <p:embed/>
                    <p:pic>
                      <p:nvPicPr>
                        <p:cNvPr id="55336" name="对象 55335"/>
                        <p:cNvPicPr/>
                        <p:nvPr/>
                      </p:nvPicPr>
                      <p:blipFill>
                        <a:blip r:embed="rId8"/>
                        <a:stretch>
                          <a:fillRect/>
                        </a:stretch>
                      </p:blipFill>
                      <p:spPr>
                        <a:xfrm>
                          <a:off x="816" y="1414"/>
                          <a:ext cx="2330" cy="549"/>
                        </a:xfrm>
                        <a:prstGeom prst="rect">
                          <a:avLst/>
                        </a:prstGeom>
                        <a:noFill/>
                        <a:ln w="38100">
                          <a:noFill/>
                          <a:miter/>
                        </a:ln>
                      </p:spPr>
                    </p:pic>
                  </p:oleObj>
                </mc:Fallback>
              </mc:AlternateContent>
            </a:graphicData>
          </a:graphic>
        </p:graphicFrame>
        <p:sp>
          <p:nvSpPr>
            <p:cNvPr id="55337" name="直接连接符 55336"/>
            <p:cNvSpPr/>
            <p:nvPr/>
          </p:nvSpPr>
          <p:spPr>
            <a:xfrm>
              <a:off x="2182" y="1111"/>
              <a:ext cx="506" cy="0"/>
            </a:xfrm>
            <a:prstGeom prst="line">
              <a:avLst/>
            </a:prstGeom>
            <a:ln w="19050" cap="flat" cmpd="sng">
              <a:solidFill>
                <a:schemeClr val="tx1"/>
              </a:solidFill>
              <a:prstDash val="solid"/>
              <a:headEnd type="none" w="med" len="med"/>
              <a:tailEnd type="none" w="med" len="med"/>
            </a:ln>
          </p:spPr>
        </p:sp>
        <p:sp>
          <p:nvSpPr>
            <p:cNvPr id="55339" name="直接连接符 55338"/>
            <p:cNvSpPr/>
            <p:nvPr/>
          </p:nvSpPr>
          <p:spPr>
            <a:xfrm>
              <a:off x="2182" y="574"/>
              <a:ext cx="506" cy="0"/>
            </a:xfrm>
            <a:prstGeom prst="line">
              <a:avLst/>
            </a:prstGeom>
            <a:ln w="19050" cap="flat" cmpd="sng">
              <a:solidFill>
                <a:schemeClr val="tx1"/>
              </a:solidFill>
              <a:prstDash val="solid"/>
              <a:headEnd type="none" w="med" len="med"/>
              <a:tailEnd type="none" w="med" len="med"/>
            </a:ln>
          </p:spPr>
        </p:sp>
        <p:sp>
          <p:nvSpPr>
            <p:cNvPr id="55340" name="椭圆 55339"/>
            <p:cNvSpPr>
              <a:spLocks noChangeAspect="1"/>
            </p:cNvSpPr>
            <p:nvPr/>
          </p:nvSpPr>
          <p:spPr>
            <a:xfrm>
              <a:off x="2640" y="562"/>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41" name="椭圆 55340"/>
            <p:cNvSpPr>
              <a:spLocks noChangeAspect="1"/>
            </p:cNvSpPr>
            <p:nvPr/>
          </p:nvSpPr>
          <p:spPr>
            <a:xfrm>
              <a:off x="2652" y="1103"/>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42" name="文本框 55341"/>
            <p:cNvSpPr txBox="1"/>
            <p:nvPr/>
          </p:nvSpPr>
          <p:spPr>
            <a:xfrm>
              <a:off x="2655" y="435"/>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55343" name="文本框 55342"/>
            <p:cNvSpPr txBox="1"/>
            <p:nvPr/>
          </p:nvSpPr>
          <p:spPr>
            <a:xfrm>
              <a:off x="2679" y="964"/>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aphicFrame>
          <p:nvGraphicFramePr>
            <p:cNvPr id="55344" name="对象 55343"/>
            <p:cNvGraphicFramePr/>
            <p:nvPr/>
          </p:nvGraphicFramePr>
          <p:xfrm>
            <a:off x="2701" y="717"/>
            <a:ext cx="244" cy="276"/>
          </p:xfrm>
          <a:graphic>
            <a:graphicData uri="http://schemas.openxmlformats.org/presentationml/2006/ole">
              <mc:AlternateContent xmlns:mc="http://schemas.openxmlformats.org/markup-compatibility/2006">
                <mc:Choice xmlns:v="urn:schemas-microsoft-com:vml" Requires="v">
                  <p:oleObj spid="_x0000_s23772" r:id="rId9" imgW="203200" imgH="228600" progId="Equation.DSMT4">
                    <p:embed/>
                  </p:oleObj>
                </mc:Choice>
                <mc:Fallback>
                  <p:oleObj r:id="rId9" imgW="203200" imgH="228600" progId="Equation.DSMT4">
                    <p:embed/>
                    <p:pic>
                      <p:nvPicPr>
                        <p:cNvPr id="55344" name="对象 55343"/>
                        <p:cNvPicPr/>
                        <p:nvPr/>
                      </p:nvPicPr>
                      <p:blipFill>
                        <a:blip r:embed="rId10"/>
                        <a:stretch>
                          <a:fillRect/>
                        </a:stretch>
                      </p:blipFill>
                      <p:spPr>
                        <a:xfrm>
                          <a:off x="2701" y="717"/>
                          <a:ext cx="244" cy="276"/>
                        </a:xfrm>
                        <a:prstGeom prst="rect">
                          <a:avLst/>
                        </a:prstGeom>
                        <a:noFill/>
                        <a:ln w="38100">
                          <a:noFill/>
                          <a:miter/>
                        </a:ln>
                      </p:spPr>
                    </p:pic>
                  </p:oleObj>
                </mc:Fallback>
              </mc:AlternateContent>
            </a:graphicData>
          </a:graphic>
        </p:graphicFrame>
      </p:grpSp>
      <p:grpSp>
        <p:nvGrpSpPr>
          <p:cNvPr id="55370" name="组合 55369"/>
          <p:cNvGrpSpPr/>
          <p:nvPr/>
        </p:nvGrpSpPr>
        <p:grpSpPr>
          <a:xfrm>
            <a:off x="4908550" y="595313"/>
            <a:ext cx="4005263" cy="2387600"/>
            <a:chOff x="716" y="2120"/>
            <a:chExt cx="2523" cy="1504"/>
          </a:xfrm>
        </p:grpSpPr>
        <p:sp>
          <p:nvSpPr>
            <p:cNvPr id="55346" name="矩形 55345"/>
            <p:cNvSpPr/>
            <p:nvPr/>
          </p:nvSpPr>
          <p:spPr>
            <a:xfrm>
              <a:off x="1724" y="2120"/>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47" name="直接连接符 55346"/>
            <p:cNvSpPr/>
            <p:nvPr/>
          </p:nvSpPr>
          <p:spPr>
            <a:xfrm>
              <a:off x="1100" y="2228"/>
              <a:ext cx="624" cy="0"/>
            </a:xfrm>
            <a:prstGeom prst="line">
              <a:avLst/>
            </a:prstGeom>
            <a:ln w="19050" cap="flat" cmpd="sng">
              <a:solidFill>
                <a:schemeClr val="tx1"/>
              </a:solidFill>
              <a:prstDash val="solid"/>
              <a:headEnd type="none" w="med" len="med"/>
              <a:tailEnd type="none" w="med" len="med"/>
            </a:ln>
          </p:spPr>
        </p:sp>
        <p:sp>
          <p:nvSpPr>
            <p:cNvPr id="55348" name="直接连接符 55347"/>
            <p:cNvSpPr/>
            <p:nvPr/>
          </p:nvSpPr>
          <p:spPr>
            <a:xfrm>
              <a:off x="1100" y="2804"/>
              <a:ext cx="624" cy="0"/>
            </a:xfrm>
            <a:prstGeom prst="line">
              <a:avLst/>
            </a:prstGeom>
            <a:ln w="19050" cap="flat" cmpd="sng">
              <a:solidFill>
                <a:schemeClr val="tx1"/>
              </a:solidFill>
              <a:prstDash val="solid"/>
              <a:headEnd type="none" w="med" len="med"/>
              <a:tailEnd type="none" w="med" len="med"/>
            </a:ln>
          </p:spPr>
        </p:sp>
        <p:sp>
          <p:nvSpPr>
            <p:cNvPr id="55349" name="直接连接符 55348"/>
            <p:cNvSpPr/>
            <p:nvPr/>
          </p:nvSpPr>
          <p:spPr>
            <a:xfrm>
              <a:off x="1100" y="2228"/>
              <a:ext cx="0" cy="576"/>
            </a:xfrm>
            <a:prstGeom prst="line">
              <a:avLst/>
            </a:prstGeom>
            <a:ln w="19050" cap="flat" cmpd="sng">
              <a:solidFill>
                <a:schemeClr val="tx1"/>
              </a:solidFill>
              <a:prstDash val="solid"/>
              <a:headEnd type="none" w="med" len="med"/>
              <a:tailEnd type="none" w="med" len="med"/>
            </a:ln>
          </p:spPr>
        </p:sp>
        <p:sp>
          <p:nvSpPr>
            <p:cNvPr id="55350" name="椭圆 55349"/>
            <p:cNvSpPr>
              <a:spLocks noChangeAspect="1"/>
            </p:cNvSpPr>
            <p:nvPr/>
          </p:nvSpPr>
          <p:spPr>
            <a:xfrm>
              <a:off x="1388" y="2208"/>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51" name="椭圆 55350"/>
            <p:cNvSpPr>
              <a:spLocks noChangeAspect="1"/>
            </p:cNvSpPr>
            <p:nvPr/>
          </p:nvSpPr>
          <p:spPr>
            <a:xfrm>
              <a:off x="1400" y="2784"/>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52" name="文本框 55351"/>
            <p:cNvSpPr txBox="1"/>
            <p:nvPr/>
          </p:nvSpPr>
          <p:spPr>
            <a:xfrm>
              <a:off x="1868" y="2396"/>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graphicFrame>
          <p:nvGraphicFramePr>
            <p:cNvPr id="55353" name="对象 55352"/>
            <p:cNvGraphicFramePr/>
            <p:nvPr/>
          </p:nvGraphicFramePr>
          <p:xfrm>
            <a:off x="716" y="2417"/>
            <a:ext cx="198" cy="276"/>
          </p:xfrm>
          <a:graphic>
            <a:graphicData uri="http://schemas.openxmlformats.org/presentationml/2006/ole">
              <mc:AlternateContent xmlns:mc="http://schemas.openxmlformats.org/markup-compatibility/2006">
                <mc:Choice xmlns:v="urn:schemas-microsoft-com:vml" Requires="v">
                  <p:oleObj spid="_x0000_s23773" r:id="rId11" imgW="165100" imgH="228600" progId="Equation.DSMT4">
                    <p:embed/>
                  </p:oleObj>
                </mc:Choice>
                <mc:Fallback>
                  <p:oleObj r:id="rId11" imgW="165100" imgH="228600" progId="Equation.DSMT4">
                    <p:embed/>
                    <p:pic>
                      <p:nvPicPr>
                        <p:cNvPr id="55353" name="对象 55352"/>
                        <p:cNvPicPr/>
                        <p:nvPr/>
                      </p:nvPicPr>
                      <p:blipFill>
                        <a:blip r:embed="rId12"/>
                        <a:stretch>
                          <a:fillRect/>
                        </a:stretch>
                      </p:blipFill>
                      <p:spPr>
                        <a:xfrm>
                          <a:off x="716" y="2417"/>
                          <a:ext cx="198" cy="276"/>
                        </a:xfrm>
                        <a:prstGeom prst="rect">
                          <a:avLst/>
                        </a:prstGeom>
                        <a:noFill/>
                        <a:ln w="38100">
                          <a:noFill/>
                          <a:miter/>
                        </a:ln>
                      </p:spPr>
                    </p:pic>
                  </p:oleObj>
                </mc:Fallback>
              </mc:AlternateContent>
            </a:graphicData>
          </a:graphic>
        </p:graphicFrame>
        <p:graphicFrame>
          <p:nvGraphicFramePr>
            <p:cNvPr id="55356" name="对象 55355"/>
            <p:cNvGraphicFramePr/>
            <p:nvPr/>
          </p:nvGraphicFramePr>
          <p:xfrm>
            <a:off x="935" y="3075"/>
            <a:ext cx="2304" cy="549"/>
          </p:xfrm>
          <a:graphic>
            <a:graphicData uri="http://schemas.openxmlformats.org/presentationml/2006/ole">
              <mc:AlternateContent xmlns:mc="http://schemas.openxmlformats.org/markup-compatibility/2006">
                <mc:Choice xmlns:v="urn:schemas-microsoft-com:vml" Requires="v">
                  <p:oleObj spid="_x0000_s23774" r:id="rId13" imgW="2247900" imgH="457200" progId="Equation.DSMT4">
                    <p:embed/>
                  </p:oleObj>
                </mc:Choice>
                <mc:Fallback>
                  <p:oleObj r:id="rId13" imgW="2247900" imgH="457200" progId="Equation.DSMT4">
                    <p:embed/>
                    <p:pic>
                      <p:nvPicPr>
                        <p:cNvPr id="55356" name="对象 55355"/>
                        <p:cNvPicPr/>
                        <p:nvPr/>
                      </p:nvPicPr>
                      <p:blipFill>
                        <a:blip r:embed="rId14"/>
                        <a:stretch>
                          <a:fillRect/>
                        </a:stretch>
                      </p:blipFill>
                      <p:spPr>
                        <a:xfrm>
                          <a:off x="935" y="3075"/>
                          <a:ext cx="2304" cy="549"/>
                        </a:xfrm>
                        <a:prstGeom prst="rect">
                          <a:avLst/>
                        </a:prstGeom>
                        <a:noFill/>
                        <a:ln w="38100">
                          <a:noFill/>
                          <a:miter/>
                        </a:ln>
                      </p:spPr>
                    </p:pic>
                  </p:oleObj>
                </mc:Fallback>
              </mc:AlternateContent>
            </a:graphicData>
          </a:graphic>
        </p:graphicFrame>
        <p:sp>
          <p:nvSpPr>
            <p:cNvPr id="55357" name="直接连接符 55356"/>
            <p:cNvSpPr/>
            <p:nvPr/>
          </p:nvSpPr>
          <p:spPr>
            <a:xfrm>
              <a:off x="2288" y="2772"/>
              <a:ext cx="506" cy="0"/>
            </a:xfrm>
            <a:prstGeom prst="line">
              <a:avLst/>
            </a:prstGeom>
            <a:ln w="19050" cap="flat" cmpd="sng">
              <a:solidFill>
                <a:schemeClr val="tx1"/>
              </a:solidFill>
              <a:prstDash val="solid"/>
              <a:headEnd type="none" w="med" len="med"/>
              <a:tailEnd type="none" w="med" len="med"/>
            </a:ln>
          </p:spPr>
        </p:sp>
        <p:sp>
          <p:nvSpPr>
            <p:cNvPr id="55358" name="直接连接符 55357"/>
            <p:cNvSpPr/>
            <p:nvPr/>
          </p:nvSpPr>
          <p:spPr>
            <a:xfrm>
              <a:off x="2288" y="2235"/>
              <a:ext cx="506" cy="0"/>
            </a:xfrm>
            <a:prstGeom prst="line">
              <a:avLst/>
            </a:prstGeom>
            <a:ln w="19050" cap="flat" cmpd="sng">
              <a:solidFill>
                <a:schemeClr val="tx1"/>
              </a:solidFill>
              <a:prstDash val="solid"/>
              <a:headEnd type="none" w="med" len="med"/>
              <a:tailEnd type="none" w="med" len="med"/>
            </a:ln>
          </p:spPr>
        </p:sp>
        <p:sp>
          <p:nvSpPr>
            <p:cNvPr id="55359" name="椭圆 55358"/>
            <p:cNvSpPr>
              <a:spLocks noChangeAspect="1"/>
            </p:cNvSpPr>
            <p:nvPr/>
          </p:nvSpPr>
          <p:spPr>
            <a:xfrm>
              <a:off x="2746" y="2223"/>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60" name="椭圆 55359"/>
            <p:cNvSpPr>
              <a:spLocks noChangeAspect="1"/>
            </p:cNvSpPr>
            <p:nvPr/>
          </p:nvSpPr>
          <p:spPr>
            <a:xfrm>
              <a:off x="2746" y="2752"/>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55363" name="对象 55362"/>
            <p:cNvGraphicFramePr/>
            <p:nvPr/>
          </p:nvGraphicFramePr>
          <p:xfrm>
            <a:off x="2494" y="2354"/>
            <a:ext cx="198" cy="276"/>
          </p:xfrm>
          <a:graphic>
            <a:graphicData uri="http://schemas.openxmlformats.org/presentationml/2006/ole">
              <mc:AlternateContent xmlns:mc="http://schemas.openxmlformats.org/markup-compatibility/2006">
                <mc:Choice xmlns:v="urn:schemas-microsoft-com:vml" Requires="v">
                  <p:oleObj spid="_x0000_s23775" r:id="rId15" imgW="165100" imgH="228600" progId="Equation.DSMT4">
                    <p:embed/>
                  </p:oleObj>
                </mc:Choice>
                <mc:Fallback>
                  <p:oleObj r:id="rId15" imgW="165100" imgH="228600" progId="Equation.DSMT4">
                    <p:embed/>
                    <p:pic>
                      <p:nvPicPr>
                        <p:cNvPr id="55363" name="对象 55362"/>
                        <p:cNvPicPr/>
                        <p:nvPr/>
                      </p:nvPicPr>
                      <p:blipFill>
                        <a:blip r:embed="rId16"/>
                        <a:stretch>
                          <a:fillRect/>
                        </a:stretch>
                      </p:blipFill>
                      <p:spPr>
                        <a:xfrm>
                          <a:off x="2494" y="2354"/>
                          <a:ext cx="198" cy="276"/>
                        </a:xfrm>
                        <a:prstGeom prst="rect">
                          <a:avLst/>
                        </a:prstGeom>
                        <a:noFill/>
                        <a:ln w="38100">
                          <a:noFill/>
                          <a:miter/>
                        </a:ln>
                      </p:spPr>
                    </p:pic>
                  </p:oleObj>
                </mc:Fallback>
              </mc:AlternateContent>
            </a:graphicData>
          </a:graphic>
        </p:graphicFrame>
        <p:sp>
          <p:nvSpPr>
            <p:cNvPr id="55345" name="椭圆 55344"/>
            <p:cNvSpPr/>
            <p:nvPr/>
          </p:nvSpPr>
          <p:spPr>
            <a:xfrm>
              <a:off x="956" y="2408"/>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01" name="直接连接符 55300"/>
            <p:cNvSpPr/>
            <p:nvPr/>
          </p:nvSpPr>
          <p:spPr>
            <a:xfrm>
              <a:off x="956" y="2564"/>
              <a:ext cx="288" cy="1"/>
            </a:xfrm>
            <a:prstGeom prst="line">
              <a:avLst/>
            </a:prstGeom>
            <a:ln w="19050" cap="flat" cmpd="sng">
              <a:solidFill>
                <a:schemeClr val="tx1"/>
              </a:solidFill>
              <a:prstDash val="solid"/>
              <a:headEnd type="none" w="med" len="med"/>
              <a:tailEnd type="none" w="med" len="med"/>
            </a:ln>
          </p:spPr>
        </p:sp>
        <p:sp>
          <p:nvSpPr>
            <p:cNvPr id="55365" name="直接连接符 55364"/>
            <p:cNvSpPr/>
            <p:nvPr/>
          </p:nvSpPr>
          <p:spPr>
            <a:xfrm flipV="1">
              <a:off x="1105" y="2307"/>
              <a:ext cx="0" cy="109"/>
            </a:xfrm>
            <a:prstGeom prst="line">
              <a:avLst/>
            </a:prstGeom>
            <a:ln w="9525" cap="flat" cmpd="sng">
              <a:solidFill>
                <a:schemeClr val="tx1"/>
              </a:solidFill>
              <a:prstDash val="solid"/>
              <a:headEnd type="none" w="med" len="med"/>
              <a:tailEnd type="triangle" w="med" len="med"/>
            </a:ln>
          </p:spPr>
        </p:sp>
        <p:sp>
          <p:nvSpPr>
            <p:cNvPr id="55366" name="直接连接符 55365"/>
            <p:cNvSpPr/>
            <p:nvPr/>
          </p:nvSpPr>
          <p:spPr>
            <a:xfrm>
              <a:off x="2785" y="2238"/>
              <a:ext cx="0" cy="510"/>
            </a:xfrm>
            <a:prstGeom prst="line">
              <a:avLst/>
            </a:prstGeom>
            <a:ln w="19050" cap="flat" cmpd="sng">
              <a:solidFill>
                <a:schemeClr val="tx1"/>
              </a:solidFill>
              <a:prstDash val="solid"/>
              <a:headEnd type="none" w="med" len="med"/>
              <a:tailEnd type="none" w="med" len="med"/>
            </a:ln>
          </p:spPr>
        </p:sp>
        <p:sp>
          <p:nvSpPr>
            <p:cNvPr id="55368" name="直接连接符 55367"/>
            <p:cNvSpPr/>
            <p:nvPr/>
          </p:nvSpPr>
          <p:spPr>
            <a:xfrm>
              <a:off x="2782" y="2428"/>
              <a:ext cx="0" cy="127"/>
            </a:xfrm>
            <a:prstGeom prst="line">
              <a:avLst/>
            </a:prstGeom>
            <a:ln w="9525" cap="flat" cmpd="sng">
              <a:solidFill>
                <a:schemeClr val="tx1"/>
              </a:solidFill>
              <a:prstDash val="solid"/>
              <a:headEnd type="none" w="med" len="med"/>
              <a:tailEnd type="triangle" w="med" len="med"/>
            </a:ln>
          </p:spPr>
        </p:sp>
      </p:grpSp>
      <p:grpSp>
        <p:nvGrpSpPr>
          <p:cNvPr id="55394" name="组合 55393"/>
          <p:cNvGrpSpPr/>
          <p:nvPr/>
        </p:nvGrpSpPr>
        <p:grpSpPr>
          <a:xfrm>
            <a:off x="587375" y="3302000"/>
            <a:ext cx="3902075" cy="2419350"/>
            <a:chOff x="754" y="1912"/>
            <a:chExt cx="2458" cy="1524"/>
          </a:xfrm>
        </p:grpSpPr>
        <p:sp>
          <p:nvSpPr>
            <p:cNvPr id="55372" name="矩形 55371"/>
            <p:cNvSpPr/>
            <p:nvPr/>
          </p:nvSpPr>
          <p:spPr>
            <a:xfrm>
              <a:off x="1762" y="1932"/>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73" name="直接连接符 55372"/>
            <p:cNvSpPr/>
            <p:nvPr/>
          </p:nvSpPr>
          <p:spPr>
            <a:xfrm>
              <a:off x="1138" y="2040"/>
              <a:ext cx="624" cy="0"/>
            </a:xfrm>
            <a:prstGeom prst="line">
              <a:avLst/>
            </a:prstGeom>
            <a:ln w="19050" cap="flat" cmpd="sng">
              <a:solidFill>
                <a:schemeClr val="tx1"/>
              </a:solidFill>
              <a:prstDash val="solid"/>
              <a:headEnd type="none" w="med" len="med"/>
              <a:tailEnd type="none" w="med" len="med"/>
            </a:ln>
          </p:spPr>
        </p:sp>
        <p:sp>
          <p:nvSpPr>
            <p:cNvPr id="55374" name="直接连接符 55373"/>
            <p:cNvSpPr/>
            <p:nvPr/>
          </p:nvSpPr>
          <p:spPr>
            <a:xfrm>
              <a:off x="1138" y="2616"/>
              <a:ext cx="624" cy="0"/>
            </a:xfrm>
            <a:prstGeom prst="line">
              <a:avLst/>
            </a:prstGeom>
            <a:ln w="19050" cap="flat" cmpd="sng">
              <a:solidFill>
                <a:schemeClr val="tx1"/>
              </a:solidFill>
              <a:prstDash val="solid"/>
              <a:headEnd type="none" w="med" len="med"/>
              <a:tailEnd type="none" w="med" len="med"/>
            </a:ln>
          </p:spPr>
        </p:sp>
        <p:sp>
          <p:nvSpPr>
            <p:cNvPr id="55375" name="直接连接符 55374"/>
            <p:cNvSpPr/>
            <p:nvPr/>
          </p:nvSpPr>
          <p:spPr>
            <a:xfrm>
              <a:off x="1138" y="2040"/>
              <a:ext cx="0" cy="576"/>
            </a:xfrm>
            <a:prstGeom prst="line">
              <a:avLst/>
            </a:prstGeom>
            <a:ln w="19050" cap="flat" cmpd="sng">
              <a:solidFill>
                <a:schemeClr val="tx1"/>
              </a:solidFill>
              <a:prstDash val="solid"/>
              <a:headEnd type="none" w="med" len="med"/>
              <a:tailEnd type="none" w="med" len="med"/>
            </a:ln>
          </p:spPr>
        </p:sp>
        <p:sp>
          <p:nvSpPr>
            <p:cNvPr id="55376" name="椭圆 55375"/>
            <p:cNvSpPr>
              <a:spLocks noChangeAspect="1"/>
            </p:cNvSpPr>
            <p:nvPr/>
          </p:nvSpPr>
          <p:spPr>
            <a:xfrm>
              <a:off x="1426" y="2020"/>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77" name="椭圆 55376"/>
            <p:cNvSpPr>
              <a:spLocks noChangeAspect="1"/>
            </p:cNvSpPr>
            <p:nvPr/>
          </p:nvSpPr>
          <p:spPr>
            <a:xfrm>
              <a:off x="1438" y="2596"/>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78" name="文本框 55377"/>
            <p:cNvSpPr txBox="1"/>
            <p:nvPr/>
          </p:nvSpPr>
          <p:spPr>
            <a:xfrm>
              <a:off x="1906" y="2208"/>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graphicFrame>
          <p:nvGraphicFramePr>
            <p:cNvPr id="55379" name="对象 55378"/>
            <p:cNvGraphicFramePr/>
            <p:nvPr/>
          </p:nvGraphicFramePr>
          <p:xfrm>
            <a:off x="754" y="2229"/>
            <a:ext cx="198" cy="276"/>
          </p:xfrm>
          <a:graphic>
            <a:graphicData uri="http://schemas.openxmlformats.org/presentationml/2006/ole">
              <mc:AlternateContent xmlns:mc="http://schemas.openxmlformats.org/markup-compatibility/2006">
                <mc:Choice xmlns:v="urn:schemas-microsoft-com:vml" Requires="v">
                  <p:oleObj spid="_x0000_s23776" r:id="rId17" imgW="165100" imgH="228600" progId="Equation.DSMT4">
                    <p:embed/>
                  </p:oleObj>
                </mc:Choice>
                <mc:Fallback>
                  <p:oleObj r:id="rId17" imgW="165100" imgH="228600" progId="Equation.DSMT4">
                    <p:embed/>
                    <p:pic>
                      <p:nvPicPr>
                        <p:cNvPr id="55379" name="对象 55378"/>
                        <p:cNvPicPr/>
                        <p:nvPr/>
                      </p:nvPicPr>
                      <p:blipFill>
                        <a:blip r:embed="rId12"/>
                        <a:stretch>
                          <a:fillRect/>
                        </a:stretch>
                      </p:blipFill>
                      <p:spPr>
                        <a:xfrm>
                          <a:off x="754" y="2229"/>
                          <a:ext cx="198" cy="276"/>
                        </a:xfrm>
                        <a:prstGeom prst="rect">
                          <a:avLst/>
                        </a:prstGeom>
                        <a:noFill/>
                        <a:ln w="38100">
                          <a:noFill/>
                          <a:miter/>
                        </a:ln>
                      </p:spPr>
                    </p:pic>
                  </p:oleObj>
                </mc:Fallback>
              </mc:AlternateContent>
            </a:graphicData>
          </a:graphic>
        </p:graphicFrame>
        <p:graphicFrame>
          <p:nvGraphicFramePr>
            <p:cNvPr id="55380" name="对象 55379"/>
            <p:cNvGraphicFramePr/>
            <p:nvPr/>
          </p:nvGraphicFramePr>
          <p:xfrm>
            <a:off x="1038" y="2887"/>
            <a:ext cx="2174" cy="549"/>
          </p:xfrm>
          <a:graphic>
            <a:graphicData uri="http://schemas.openxmlformats.org/presentationml/2006/ole">
              <mc:AlternateContent xmlns:mc="http://schemas.openxmlformats.org/markup-compatibility/2006">
                <mc:Choice xmlns:v="urn:schemas-microsoft-com:vml" Requires="v">
                  <p:oleObj spid="_x0000_s23777" r:id="rId18" imgW="2120900" imgH="457200" progId="Equation.DSMT4">
                    <p:embed/>
                  </p:oleObj>
                </mc:Choice>
                <mc:Fallback>
                  <p:oleObj r:id="rId18" imgW="2120900" imgH="457200" progId="Equation.DSMT4">
                    <p:embed/>
                    <p:pic>
                      <p:nvPicPr>
                        <p:cNvPr id="55380" name="对象 55379"/>
                        <p:cNvPicPr/>
                        <p:nvPr/>
                      </p:nvPicPr>
                      <p:blipFill>
                        <a:blip r:embed="rId19"/>
                        <a:stretch>
                          <a:fillRect/>
                        </a:stretch>
                      </p:blipFill>
                      <p:spPr>
                        <a:xfrm>
                          <a:off x="1038" y="2887"/>
                          <a:ext cx="2174" cy="549"/>
                        </a:xfrm>
                        <a:prstGeom prst="rect">
                          <a:avLst/>
                        </a:prstGeom>
                        <a:noFill/>
                        <a:ln w="38100">
                          <a:noFill/>
                          <a:miter/>
                        </a:ln>
                      </p:spPr>
                    </p:pic>
                  </p:oleObj>
                </mc:Fallback>
              </mc:AlternateContent>
            </a:graphicData>
          </a:graphic>
        </p:graphicFrame>
        <p:sp>
          <p:nvSpPr>
            <p:cNvPr id="55381" name="直接连接符 55380"/>
            <p:cNvSpPr/>
            <p:nvPr/>
          </p:nvSpPr>
          <p:spPr>
            <a:xfrm>
              <a:off x="2326" y="2584"/>
              <a:ext cx="506" cy="0"/>
            </a:xfrm>
            <a:prstGeom prst="line">
              <a:avLst/>
            </a:prstGeom>
            <a:ln w="19050" cap="flat" cmpd="sng">
              <a:solidFill>
                <a:schemeClr val="tx1"/>
              </a:solidFill>
              <a:prstDash val="solid"/>
              <a:headEnd type="none" w="med" len="med"/>
              <a:tailEnd type="none" w="med" len="med"/>
            </a:ln>
          </p:spPr>
        </p:sp>
        <p:sp>
          <p:nvSpPr>
            <p:cNvPr id="55382" name="直接连接符 55381"/>
            <p:cNvSpPr/>
            <p:nvPr/>
          </p:nvSpPr>
          <p:spPr>
            <a:xfrm>
              <a:off x="2326" y="2047"/>
              <a:ext cx="506" cy="0"/>
            </a:xfrm>
            <a:prstGeom prst="line">
              <a:avLst/>
            </a:prstGeom>
            <a:ln w="19050" cap="flat" cmpd="sng">
              <a:solidFill>
                <a:schemeClr val="tx1"/>
              </a:solidFill>
              <a:prstDash val="solid"/>
              <a:headEnd type="none" w="med" len="med"/>
              <a:tailEnd type="none" w="med" len="med"/>
            </a:ln>
          </p:spPr>
        </p:sp>
        <p:sp>
          <p:nvSpPr>
            <p:cNvPr id="55383" name="椭圆 55382"/>
            <p:cNvSpPr>
              <a:spLocks noChangeAspect="1"/>
            </p:cNvSpPr>
            <p:nvPr/>
          </p:nvSpPr>
          <p:spPr>
            <a:xfrm>
              <a:off x="2784" y="2035"/>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84" name="椭圆 55383"/>
            <p:cNvSpPr>
              <a:spLocks noChangeAspect="1"/>
            </p:cNvSpPr>
            <p:nvPr/>
          </p:nvSpPr>
          <p:spPr>
            <a:xfrm>
              <a:off x="2784" y="2564"/>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55385" name="对象 55384"/>
            <p:cNvGraphicFramePr/>
            <p:nvPr/>
          </p:nvGraphicFramePr>
          <p:xfrm>
            <a:off x="2821" y="2190"/>
            <a:ext cx="244" cy="276"/>
          </p:xfrm>
          <a:graphic>
            <a:graphicData uri="http://schemas.openxmlformats.org/presentationml/2006/ole">
              <mc:AlternateContent xmlns:mc="http://schemas.openxmlformats.org/markup-compatibility/2006">
                <mc:Choice xmlns:v="urn:schemas-microsoft-com:vml" Requires="v">
                  <p:oleObj spid="_x0000_s23778" r:id="rId20" imgW="203200" imgH="228600" progId="Equation.DSMT4">
                    <p:embed/>
                  </p:oleObj>
                </mc:Choice>
                <mc:Fallback>
                  <p:oleObj r:id="rId20" imgW="203200" imgH="228600" progId="Equation.DSMT4">
                    <p:embed/>
                    <p:pic>
                      <p:nvPicPr>
                        <p:cNvPr id="55385" name="对象 55384"/>
                        <p:cNvPicPr/>
                        <p:nvPr/>
                      </p:nvPicPr>
                      <p:blipFill>
                        <a:blip r:embed="rId10"/>
                        <a:stretch>
                          <a:fillRect/>
                        </a:stretch>
                      </p:blipFill>
                      <p:spPr>
                        <a:xfrm>
                          <a:off x="2821" y="2190"/>
                          <a:ext cx="244" cy="276"/>
                        </a:xfrm>
                        <a:prstGeom prst="rect">
                          <a:avLst/>
                        </a:prstGeom>
                        <a:noFill/>
                        <a:ln w="38100">
                          <a:noFill/>
                          <a:miter/>
                        </a:ln>
                      </p:spPr>
                    </p:pic>
                  </p:oleObj>
                </mc:Fallback>
              </mc:AlternateContent>
            </a:graphicData>
          </a:graphic>
        </p:graphicFrame>
        <p:sp>
          <p:nvSpPr>
            <p:cNvPr id="55386" name="椭圆 55385"/>
            <p:cNvSpPr/>
            <p:nvPr/>
          </p:nvSpPr>
          <p:spPr>
            <a:xfrm>
              <a:off x="994" y="2220"/>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87" name="直接连接符 55386"/>
            <p:cNvSpPr/>
            <p:nvPr/>
          </p:nvSpPr>
          <p:spPr>
            <a:xfrm>
              <a:off x="994" y="2376"/>
              <a:ext cx="288" cy="1"/>
            </a:xfrm>
            <a:prstGeom prst="line">
              <a:avLst/>
            </a:prstGeom>
            <a:ln w="19050" cap="flat" cmpd="sng">
              <a:solidFill>
                <a:schemeClr val="tx1"/>
              </a:solidFill>
              <a:prstDash val="solid"/>
              <a:headEnd type="none" w="med" len="med"/>
              <a:tailEnd type="none" w="med" len="med"/>
            </a:ln>
          </p:spPr>
        </p:sp>
        <p:sp>
          <p:nvSpPr>
            <p:cNvPr id="55388" name="直接连接符 55387"/>
            <p:cNvSpPr/>
            <p:nvPr/>
          </p:nvSpPr>
          <p:spPr>
            <a:xfrm flipV="1">
              <a:off x="1143" y="2119"/>
              <a:ext cx="0" cy="109"/>
            </a:xfrm>
            <a:prstGeom prst="line">
              <a:avLst/>
            </a:prstGeom>
            <a:ln w="9525" cap="flat" cmpd="sng">
              <a:solidFill>
                <a:schemeClr val="tx1"/>
              </a:solidFill>
              <a:prstDash val="solid"/>
              <a:headEnd type="none" w="med" len="med"/>
              <a:tailEnd type="triangle" w="med" len="med"/>
            </a:ln>
          </p:spPr>
        </p:sp>
        <p:sp>
          <p:nvSpPr>
            <p:cNvPr id="55392" name="文本框 55391"/>
            <p:cNvSpPr txBox="1"/>
            <p:nvPr/>
          </p:nvSpPr>
          <p:spPr>
            <a:xfrm>
              <a:off x="2823" y="1912"/>
              <a:ext cx="199"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55393" name="文本框 55392"/>
            <p:cNvSpPr txBox="1"/>
            <p:nvPr/>
          </p:nvSpPr>
          <p:spPr>
            <a:xfrm>
              <a:off x="2844" y="2412"/>
              <a:ext cx="199"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pSp>
      <p:grpSp>
        <p:nvGrpSpPr>
          <p:cNvPr id="55420" name="组合 55419"/>
          <p:cNvGrpSpPr/>
          <p:nvPr/>
        </p:nvGrpSpPr>
        <p:grpSpPr>
          <a:xfrm>
            <a:off x="4908550" y="3371850"/>
            <a:ext cx="3946525" cy="2387600"/>
            <a:chOff x="3092" y="2124"/>
            <a:chExt cx="2486" cy="1504"/>
          </a:xfrm>
        </p:grpSpPr>
        <p:graphicFrame>
          <p:nvGraphicFramePr>
            <p:cNvPr id="55404" name="对象 55403"/>
            <p:cNvGraphicFramePr/>
            <p:nvPr/>
          </p:nvGraphicFramePr>
          <p:xfrm>
            <a:off x="3092" y="2253"/>
            <a:ext cx="229" cy="276"/>
          </p:xfrm>
          <a:graphic>
            <a:graphicData uri="http://schemas.openxmlformats.org/presentationml/2006/ole">
              <mc:AlternateContent xmlns:mc="http://schemas.openxmlformats.org/markup-compatibility/2006">
                <mc:Choice xmlns:v="urn:schemas-microsoft-com:vml" Requires="v">
                  <p:oleObj spid="_x0000_s23779" r:id="rId21" imgW="190500" imgH="228600" progId="Equation.DSMT4">
                    <p:embed/>
                  </p:oleObj>
                </mc:Choice>
                <mc:Fallback>
                  <p:oleObj r:id="rId21" imgW="190500" imgH="228600" progId="Equation.DSMT4">
                    <p:embed/>
                    <p:pic>
                      <p:nvPicPr>
                        <p:cNvPr id="55404" name="对象 55403"/>
                        <p:cNvPicPr/>
                        <p:nvPr/>
                      </p:nvPicPr>
                      <p:blipFill>
                        <a:blip r:embed="rId6"/>
                        <a:stretch>
                          <a:fillRect/>
                        </a:stretch>
                      </p:blipFill>
                      <p:spPr>
                        <a:xfrm>
                          <a:off x="3092" y="2253"/>
                          <a:ext cx="229" cy="276"/>
                        </a:xfrm>
                        <a:prstGeom prst="rect">
                          <a:avLst/>
                        </a:prstGeom>
                        <a:noFill/>
                        <a:ln w="38100">
                          <a:noFill/>
                          <a:miter/>
                        </a:ln>
                      </p:spPr>
                    </p:pic>
                  </p:oleObj>
                </mc:Fallback>
              </mc:AlternateContent>
            </a:graphicData>
          </a:graphic>
        </p:graphicFrame>
        <p:grpSp>
          <p:nvGrpSpPr>
            <p:cNvPr id="55417" name="组合 55416"/>
            <p:cNvGrpSpPr/>
            <p:nvPr/>
          </p:nvGrpSpPr>
          <p:grpSpPr>
            <a:xfrm>
              <a:off x="3290" y="2124"/>
              <a:ext cx="2288" cy="1504"/>
              <a:chOff x="3290" y="1956"/>
              <a:chExt cx="2288" cy="1504"/>
            </a:xfrm>
          </p:grpSpPr>
          <p:sp>
            <p:nvSpPr>
              <p:cNvPr id="55396" name="椭圆 55395"/>
              <p:cNvSpPr/>
              <p:nvPr/>
            </p:nvSpPr>
            <p:spPr>
              <a:xfrm>
                <a:off x="3347" y="2244"/>
                <a:ext cx="288" cy="288"/>
              </a:xfrm>
              <a:prstGeom prst="ellipse">
                <a:avLst/>
              </a:prstGeom>
              <a:solidFill>
                <a:srgbClr val="FF9900"/>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97" name="矩形 55396"/>
              <p:cNvSpPr/>
              <p:nvPr/>
            </p:nvSpPr>
            <p:spPr>
              <a:xfrm>
                <a:off x="4115" y="1956"/>
                <a:ext cx="564" cy="816"/>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398" name="直接连接符 55397"/>
              <p:cNvSpPr/>
              <p:nvPr/>
            </p:nvSpPr>
            <p:spPr>
              <a:xfrm>
                <a:off x="3491" y="2064"/>
                <a:ext cx="624" cy="0"/>
              </a:xfrm>
              <a:prstGeom prst="line">
                <a:avLst/>
              </a:prstGeom>
              <a:ln w="19050" cap="flat" cmpd="sng">
                <a:solidFill>
                  <a:schemeClr val="tx1"/>
                </a:solidFill>
                <a:prstDash val="solid"/>
                <a:headEnd type="none" w="med" len="med"/>
                <a:tailEnd type="none" w="med" len="med"/>
              </a:ln>
            </p:spPr>
          </p:sp>
          <p:sp>
            <p:nvSpPr>
              <p:cNvPr id="55399" name="直接连接符 55398"/>
              <p:cNvSpPr/>
              <p:nvPr/>
            </p:nvSpPr>
            <p:spPr>
              <a:xfrm>
                <a:off x="3491" y="2640"/>
                <a:ext cx="624" cy="0"/>
              </a:xfrm>
              <a:prstGeom prst="line">
                <a:avLst/>
              </a:prstGeom>
              <a:ln w="19050" cap="flat" cmpd="sng">
                <a:solidFill>
                  <a:schemeClr val="tx1"/>
                </a:solidFill>
                <a:prstDash val="solid"/>
                <a:headEnd type="none" w="med" len="med"/>
                <a:tailEnd type="none" w="med" len="med"/>
              </a:ln>
            </p:spPr>
          </p:sp>
          <p:sp>
            <p:nvSpPr>
              <p:cNvPr id="55400" name="直接连接符 55399"/>
              <p:cNvSpPr/>
              <p:nvPr/>
            </p:nvSpPr>
            <p:spPr>
              <a:xfrm>
                <a:off x="3491" y="2064"/>
                <a:ext cx="0" cy="576"/>
              </a:xfrm>
              <a:prstGeom prst="line">
                <a:avLst/>
              </a:prstGeom>
              <a:ln w="19050" cap="flat" cmpd="sng">
                <a:solidFill>
                  <a:schemeClr val="tx1"/>
                </a:solidFill>
                <a:prstDash val="solid"/>
                <a:headEnd type="none" w="med" len="med"/>
                <a:tailEnd type="none" w="med" len="med"/>
              </a:ln>
            </p:spPr>
          </p:sp>
          <p:sp>
            <p:nvSpPr>
              <p:cNvPr id="55401" name="椭圆 55400"/>
              <p:cNvSpPr>
                <a:spLocks noChangeAspect="1"/>
              </p:cNvSpPr>
              <p:nvPr/>
            </p:nvSpPr>
            <p:spPr>
              <a:xfrm>
                <a:off x="3779" y="2044"/>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402" name="椭圆 55401"/>
              <p:cNvSpPr>
                <a:spLocks noChangeAspect="1"/>
              </p:cNvSpPr>
              <p:nvPr/>
            </p:nvSpPr>
            <p:spPr>
              <a:xfrm>
                <a:off x="3791" y="2620"/>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403" name="文本框 55402"/>
              <p:cNvSpPr txBox="1"/>
              <p:nvPr/>
            </p:nvSpPr>
            <p:spPr>
              <a:xfrm>
                <a:off x="4259" y="2232"/>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N</a:t>
                </a:r>
              </a:p>
            </p:txBody>
          </p:sp>
          <p:sp>
            <p:nvSpPr>
              <p:cNvPr id="55405" name="文本框 55404"/>
              <p:cNvSpPr txBox="1"/>
              <p:nvPr/>
            </p:nvSpPr>
            <p:spPr>
              <a:xfrm>
                <a:off x="3302" y="2425"/>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55406" name="文本框 55405"/>
              <p:cNvSpPr txBox="1"/>
              <p:nvPr/>
            </p:nvSpPr>
            <p:spPr>
              <a:xfrm>
                <a:off x="3290" y="2023"/>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aphicFrame>
            <p:nvGraphicFramePr>
              <p:cNvPr id="55407" name="对象 55406"/>
              <p:cNvGraphicFramePr/>
              <p:nvPr/>
            </p:nvGraphicFramePr>
            <p:xfrm>
              <a:off x="3378" y="2911"/>
              <a:ext cx="2200" cy="549"/>
            </p:xfrm>
            <a:graphic>
              <a:graphicData uri="http://schemas.openxmlformats.org/presentationml/2006/ole">
                <mc:AlternateContent xmlns:mc="http://schemas.openxmlformats.org/markup-compatibility/2006">
                  <mc:Choice xmlns:v="urn:schemas-microsoft-com:vml" Requires="v">
                    <p:oleObj spid="_x0000_s23780" r:id="rId22" imgW="2146300" imgH="457200" progId="Equation.DSMT4">
                      <p:embed/>
                    </p:oleObj>
                  </mc:Choice>
                  <mc:Fallback>
                    <p:oleObj r:id="rId22" imgW="2146300" imgH="457200" progId="Equation.DSMT4">
                      <p:embed/>
                      <p:pic>
                        <p:nvPicPr>
                          <p:cNvPr id="55407" name="对象 55406"/>
                          <p:cNvPicPr/>
                          <p:nvPr/>
                        </p:nvPicPr>
                        <p:blipFill>
                          <a:blip r:embed="rId23"/>
                          <a:stretch>
                            <a:fillRect/>
                          </a:stretch>
                        </p:blipFill>
                        <p:spPr>
                          <a:xfrm>
                            <a:off x="3378" y="2911"/>
                            <a:ext cx="2200" cy="549"/>
                          </a:xfrm>
                          <a:prstGeom prst="rect">
                            <a:avLst/>
                          </a:prstGeom>
                          <a:noFill/>
                          <a:ln w="38100">
                            <a:noFill/>
                            <a:miter/>
                          </a:ln>
                        </p:spPr>
                      </p:pic>
                    </p:oleObj>
                  </mc:Fallback>
                </mc:AlternateContent>
              </a:graphicData>
            </a:graphic>
          </p:graphicFrame>
          <p:sp>
            <p:nvSpPr>
              <p:cNvPr id="55408" name="直接连接符 55407"/>
              <p:cNvSpPr/>
              <p:nvPr/>
            </p:nvSpPr>
            <p:spPr>
              <a:xfrm>
                <a:off x="4679" y="2608"/>
                <a:ext cx="506" cy="0"/>
              </a:xfrm>
              <a:prstGeom prst="line">
                <a:avLst/>
              </a:prstGeom>
              <a:ln w="19050" cap="flat" cmpd="sng">
                <a:solidFill>
                  <a:schemeClr val="tx1"/>
                </a:solidFill>
                <a:prstDash val="solid"/>
                <a:headEnd type="none" w="med" len="med"/>
                <a:tailEnd type="none" w="med" len="med"/>
              </a:ln>
            </p:spPr>
          </p:sp>
          <p:sp>
            <p:nvSpPr>
              <p:cNvPr id="55409" name="直接连接符 55408"/>
              <p:cNvSpPr/>
              <p:nvPr/>
            </p:nvSpPr>
            <p:spPr>
              <a:xfrm>
                <a:off x="4679" y="2071"/>
                <a:ext cx="506" cy="0"/>
              </a:xfrm>
              <a:prstGeom prst="line">
                <a:avLst/>
              </a:prstGeom>
              <a:ln w="19050" cap="flat" cmpd="sng">
                <a:solidFill>
                  <a:schemeClr val="tx1"/>
                </a:solidFill>
                <a:prstDash val="solid"/>
                <a:headEnd type="none" w="med" len="med"/>
                <a:tailEnd type="none" w="med" len="med"/>
              </a:ln>
            </p:spPr>
          </p:sp>
          <p:sp>
            <p:nvSpPr>
              <p:cNvPr id="55410" name="椭圆 55409"/>
              <p:cNvSpPr>
                <a:spLocks noChangeAspect="1"/>
              </p:cNvSpPr>
              <p:nvPr/>
            </p:nvSpPr>
            <p:spPr>
              <a:xfrm>
                <a:off x="5137" y="2059"/>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5411" name="椭圆 55410"/>
              <p:cNvSpPr>
                <a:spLocks noChangeAspect="1"/>
              </p:cNvSpPr>
              <p:nvPr/>
            </p:nvSpPr>
            <p:spPr>
              <a:xfrm>
                <a:off x="5149" y="2600"/>
                <a:ext cx="39" cy="39"/>
              </a:xfrm>
              <a:prstGeom prst="ellipse">
                <a:avLst/>
              </a:prstGeom>
              <a:solidFill>
                <a:schemeClr val="bg1"/>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55414" name="对象 55413"/>
              <p:cNvGraphicFramePr/>
              <p:nvPr/>
            </p:nvGraphicFramePr>
            <p:xfrm>
              <a:off x="4908" y="2190"/>
              <a:ext cx="199" cy="276"/>
            </p:xfrm>
            <a:graphic>
              <a:graphicData uri="http://schemas.openxmlformats.org/presentationml/2006/ole">
                <mc:AlternateContent xmlns:mc="http://schemas.openxmlformats.org/markup-compatibility/2006">
                  <mc:Choice xmlns:v="urn:schemas-microsoft-com:vml" Requires="v">
                    <p:oleObj spid="_x0000_s23781" r:id="rId24" imgW="165100" imgH="228600" progId="Equation.DSMT4">
                      <p:embed/>
                    </p:oleObj>
                  </mc:Choice>
                  <mc:Fallback>
                    <p:oleObj r:id="rId24" imgW="165100" imgH="228600" progId="Equation.DSMT4">
                      <p:embed/>
                      <p:pic>
                        <p:nvPicPr>
                          <p:cNvPr id="55414" name="对象 55413"/>
                          <p:cNvPicPr/>
                          <p:nvPr/>
                        </p:nvPicPr>
                        <p:blipFill>
                          <a:blip r:embed="rId16"/>
                          <a:stretch>
                            <a:fillRect/>
                          </a:stretch>
                        </p:blipFill>
                        <p:spPr>
                          <a:xfrm>
                            <a:off x="4908" y="2190"/>
                            <a:ext cx="199" cy="276"/>
                          </a:xfrm>
                          <a:prstGeom prst="rect">
                            <a:avLst/>
                          </a:prstGeom>
                          <a:noFill/>
                          <a:ln w="38100">
                            <a:noFill/>
                            <a:miter/>
                          </a:ln>
                        </p:spPr>
                      </p:pic>
                    </p:oleObj>
                  </mc:Fallback>
                </mc:AlternateContent>
              </a:graphicData>
            </a:graphic>
          </p:graphicFrame>
          <p:sp>
            <p:nvSpPr>
              <p:cNvPr id="55415" name="直接连接符 55414"/>
              <p:cNvSpPr/>
              <p:nvPr/>
            </p:nvSpPr>
            <p:spPr>
              <a:xfrm>
                <a:off x="5173" y="2083"/>
                <a:ext cx="3" cy="533"/>
              </a:xfrm>
              <a:prstGeom prst="line">
                <a:avLst/>
              </a:prstGeom>
              <a:ln w="19050" cap="flat" cmpd="sng">
                <a:solidFill>
                  <a:schemeClr val="tx1"/>
                </a:solidFill>
                <a:prstDash val="solid"/>
                <a:headEnd type="none" w="med" len="med"/>
                <a:tailEnd type="none" w="med" len="med"/>
              </a:ln>
            </p:spPr>
          </p:sp>
          <p:sp>
            <p:nvSpPr>
              <p:cNvPr id="55416" name="直接连接符 55415"/>
              <p:cNvSpPr/>
              <p:nvPr/>
            </p:nvSpPr>
            <p:spPr>
              <a:xfrm>
                <a:off x="5170" y="2268"/>
                <a:ext cx="0" cy="127"/>
              </a:xfrm>
              <a:prstGeom prst="line">
                <a:avLst/>
              </a:prstGeom>
              <a:ln w="9525" cap="flat" cmpd="sng">
                <a:solidFill>
                  <a:schemeClr val="tx1"/>
                </a:solidFill>
                <a:prstDash val="solid"/>
                <a:headEnd type="none" w="med" len="med"/>
                <a:tailEnd type="triangle" w="med" len="med"/>
              </a:ln>
            </p:spPr>
          </p:sp>
        </p:grpSp>
      </p:grpSp>
      <p:sp>
        <p:nvSpPr>
          <p:cNvPr id="55419" name="矩形 55418"/>
          <p:cNvSpPr/>
          <p:nvPr/>
        </p:nvSpPr>
        <p:spPr>
          <a:xfrm>
            <a:off x="0" y="5867400"/>
            <a:ext cx="8991600"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上</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4</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图中响应和激励不在同一对端钮上，称为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转移函数或传输函数</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spTree>
    <p:extLst>
      <p:ext uri="{BB962C8B-B14F-4D97-AF65-F5344CB8AC3E}">
        <p14:creationId xmlns:p14="http://schemas.microsoft.com/office/powerpoint/2010/main" val="382979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364"/>
                                        </p:tgtEl>
                                        <p:attrNameLst>
                                          <p:attrName>style.visibility</p:attrName>
                                        </p:attrNameLst>
                                      </p:cBhvr>
                                      <p:to>
                                        <p:strVal val="visible"/>
                                      </p:to>
                                    </p:set>
                                    <p:anim calcmode="lin" valueType="num">
                                      <p:cBhvr additive="base">
                                        <p:cTn id="7" dur="500" fill="hold"/>
                                        <p:tgtEl>
                                          <p:spTgt spid="55364"/>
                                        </p:tgtEl>
                                        <p:attrNameLst>
                                          <p:attrName>ppt_x</p:attrName>
                                        </p:attrNameLst>
                                      </p:cBhvr>
                                      <p:tavLst>
                                        <p:tav tm="0">
                                          <p:val>
                                            <p:strVal val="0-#ppt_w/2"/>
                                          </p:val>
                                        </p:tav>
                                        <p:tav tm="100000">
                                          <p:val>
                                            <p:strVal val="#ppt_x"/>
                                          </p:val>
                                        </p:tav>
                                      </p:tavLst>
                                    </p:anim>
                                    <p:anim calcmode="lin" valueType="num">
                                      <p:cBhvr additive="base">
                                        <p:cTn id="8" dur="500" fill="hold"/>
                                        <p:tgtEl>
                                          <p:spTgt spid="553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5370"/>
                                        </p:tgtEl>
                                        <p:attrNameLst>
                                          <p:attrName>style.visibility</p:attrName>
                                        </p:attrNameLst>
                                      </p:cBhvr>
                                      <p:to>
                                        <p:strVal val="visible"/>
                                      </p:to>
                                    </p:set>
                                    <p:anim calcmode="lin" valueType="num">
                                      <p:cBhvr additive="base">
                                        <p:cTn id="13" dur="500" fill="hold"/>
                                        <p:tgtEl>
                                          <p:spTgt spid="55370"/>
                                        </p:tgtEl>
                                        <p:attrNameLst>
                                          <p:attrName>ppt_x</p:attrName>
                                        </p:attrNameLst>
                                      </p:cBhvr>
                                      <p:tavLst>
                                        <p:tav tm="0">
                                          <p:val>
                                            <p:strVal val="1+#ppt_w/2"/>
                                          </p:val>
                                        </p:tav>
                                        <p:tav tm="100000">
                                          <p:val>
                                            <p:strVal val="#ppt_x"/>
                                          </p:val>
                                        </p:tav>
                                      </p:tavLst>
                                    </p:anim>
                                    <p:anim calcmode="lin" valueType="num">
                                      <p:cBhvr additive="base">
                                        <p:cTn id="14" dur="500" fill="hold"/>
                                        <p:tgtEl>
                                          <p:spTgt spid="553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5394"/>
                                        </p:tgtEl>
                                        <p:attrNameLst>
                                          <p:attrName>style.visibility</p:attrName>
                                        </p:attrNameLst>
                                      </p:cBhvr>
                                      <p:to>
                                        <p:strVal val="visible"/>
                                      </p:to>
                                    </p:set>
                                    <p:anim calcmode="lin" valueType="num">
                                      <p:cBhvr additive="base">
                                        <p:cTn id="19" dur="500" fill="hold"/>
                                        <p:tgtEl>
                                          <p:spTgt spid="55394"/>
                                        </p:tgtEl>
                                        <p:attrNameLst>
                                          <p:attrName>ppt_x</p:attrName>
                                        </p:attrNameLst>
                                      </p:cBhvr>
                                      <p:tavLst>
                                        <p:tav tm="0">
                                          <p:val>
                                            <p:strVal val="0-#ppt_w/2"/>
                                          </p:val>
                                        </p:tav>
                                        <p:tav tm="100000">
                                          <p:val>
                                            <p:strVal val="#ppt_x"/>
                                          </p:val>
                                        </p:tav>
                                      </p:tavLst>
                                    </p:anim>
                                    <p:anim calcmode="lin" valueType="num">
                                      <p:cBhvr additive="base">
                                        <p:cTn id="20" dur="500" fill="hold"/>
                                        <p:tgtEl>
                                          <p:spTgt spid="5539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420"/>
                                        </p:tgtEl>
                                        <p:attrNameLst>
                                          <p:attrName>style.visibility</p:attrName>
                                        </p:attrNameLst>
                                      </p:cBhvr>
                                      <p:to>
                                        <p:strVal val="visible"/>
                                      </p:to>
                                    </p:set>
                                    <p:animEffect transition="in" filter="blinds(horizontal)">
                                      <p:cBhvr>
                                        <p:cTn id="25" dur="500"/>
                                        <p:tgtEl>
                                          <p:spTgt spid="5542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5419"/>
                                        </p:tgtEl>
                                        <p:attrNameLst>
                                          <p:attrName>style.visibility</p:attrName>
                                        </p:attrNameLst>
                                      </p:cBhvr>
                                      <p:to>
                                        <p:strVal val="visible"/>
                                      </p:to>
                                    </p:set>
                                    <p:anim calcmode="lin" valueType="num">
                                      <p:cBhvr additive="base">
                                        <p:cTn id="30" dur="500" fill="hold"/>
                                        <p:tgtEl>
                                          <p:spTgt spid="55419"/>
                                        </p:tgtEl>
                                        <p:attrNameLst>
                                          <p:attrName>ppt_x</p:attrName>
                                        </p:attrNameLst>
                                      </p:cBhvr>
                                      <p:tavLst>
                                        <p:tav tm="0">
                                          <p:val>
                                            <p:strVal val="#ppt_x"/>
                                          </p:val>
                                        </p:tav>
                                        <p:tav tm="100000">
                                          <p:val>
                                            <p:strVal val="#ppt_x"/>
                                          </p:val>
                                        </p:tav>
                                      </p:tavLst>
                                    </p:anim>
                                    <p:anim calcmode="lin" valueType="num">
                                      <p:cBhvr additive="base">
                                        <p:cTn id="31" dur="500" fill="hold"/>
                                        <p:tgtEl>
                                          <p:spTgt spid="55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动作按钮: 后退或前一项 53249"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3251" name="动作按钮: 后退或前一项 53250"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53320" name="标题 53319" descr="新闻纸"/>
          <p:cNvSpPr>
            <a:spLocks noGrp="1"/>
          </p:cNvSpPr>
          <p:nvPr>
            <p:ph type="title"/>
          </p:nvPr>
        </p:nvSpPr>
        <p:spPr>
          <a:xfrm>
            <a:off x="1752600" y="349250"/>
            <a:ext cx="5232400" cy="584775"/>
          </a:xfrm>
          <a:blipFill rotWithShape="0">
            <a:blip r:embed="rId4"/>
          </a:blipFill>
          <a:ln/>
          <a:effectLst>
            <a:prstShdw prst="shdw17" dist="17961" dir="2699999">
              <a:srgbClr val="F8F8F8">
                <a:gamma/>
                <a:shade val="60000"/>
                <a:invGamma/>
                <a:alpha val="100000"/>
              </a:srgbClr>
            </a:prstShdw>
          </a:effectLst>
        </p:spPr>
        <p:txBody>
          <a:bodyPr vert="horz" wrap="square" lIns="91440" tIns="45720" rIns="91440" bIns="45720" anchor="t">
            <a:spAutoFit/>
          </a:bodyPr>
          <a:lstStyle/>
          <a:p>
            <a:r>
              <a:rPr lang="en-US" altLang="zh-CN" sz="3200" b="1" dirty="0">
                <a:solidFill>
                  <a:schemeClr val="tx1"/>
                </a:solidFill>
              </a:rPr>
              <a:t>RC</a:t>
            </a:r>
            <a:r>
              <a:rPr lang="zh-CN" altLang="en-US" sz="3200" b="1" dirty="0">
                <a:solidFill>
                  <a:schemeClr val="tx1"/>
                </a:solidFill>
              </a:rPr>
              <a:t>选频电路的频率特性</a:t>
            </a:r>
          </a:p>
        </p:txBody>
      </p:sp>
      <p:sp>
        <p:nvSpPr>
          <p:cNvPr id="53322" name="矩形 53321"/>
          <p:cNvSpPr/>
          <p:nvPr/>
        </p:nvSpPr>
        <p:spPr>
          <a:xfrm>
            <a:off x="744538" y="1484313"/>
            <a:ext cx="8153400" cy="1516062"/>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全部由电阻元件组成的网络，由于电阻元件的电阻值与工作频率无关，所以这种网络在任何频率的信号源激励下产生的响应都与频率无关，不存在频率特性的问题。</a:t>
            </a:r>
          </a:p>
        </p:txBody>
      </p:sp>
      <p:sp>
        <p:nvSpPr>
          <p:cNvPr id="53323" name="矩形 53322"/>
          <p:cNvSpPr/>
          <p:nvPr/>
        </p:nvSpPr>
        <p:spPr>
          <a:xfrm>
            <a:off x="744538" y="4540250"/>
            <a:ext cx="7866062" cy="457200"/>
          </a:xfrm>
          <a:prstGeom prst="rect">
            <a:avLst/>
          </a:prstGeom>
          <a:noFill/>
          <a:ln w="19050">
            <a:noFill/>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凡是</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RL</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元件或</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元件组成的电路，都有频率特性问题</a:t>
            </a:r>
          </a:p>
        </p:txBody>
      </p:sp>
      <p:sp>
        <p:nvSpPr>
          <p:cNvPr id="53324" name="矩形 53323"/>
          <p:cNvSpPr/>
          <p:nvPr/>
        </p:nvSpPr>
        <p:spPr>
          <a:xfrm>
            <a:off x="744538" y="3208338"/>
            <a:ext cx="8153400" cy="1041400"/>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如果网络中有电抗元件，则由于电抗元件的电抗随频率而变，对不同频率信号的激励将产生不同的响应。</a:t>
            </a:r>
          </a:p>
        </p:txBody>
      </p:sp>
    </p:spTree>
    <p:extLst>
      <p:ext uri="{BB962C8B-B14F-4D97-AF65-F5344CB8AC3E}">
        <p14:creationId xmlns:p14="http://schemas.microsoft.com/office/powerpoint/2010/main" val="217009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322"/>
                                        </p:tgtEl>
                                        <p:attrNameLst>
                                          <p:attrName>style.visibility</p:attrName>
                                        </p:attrNameLst>
                                      </p:cBhvr>
                                      <p:to>
                                        <p:strVal val="visible"/>
                                      </p:to>
                                    </p:set>
                                    <p:animEffect transition="in" filter="blinds(horizontal)">
                                      <p:cBhvr>
                                        <p:cTn id="7" dur="500"/>
                                        <p:tgtEl>
                                          <p:spTgt spid="533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324"/>
                                        </p:tgtEl>
                                        <p:attrNameLst>
                                          <p:attrName>style.visibility</p:attrName>
                                        </p:attrNameLst>
                                      </p:cBhvr>
                                      <p:to>
                                        <p:strVal val="visible"/>
                                      </p:to>
                                    </p:set>
                                    <p:animEffect transition="in" filter="blinds(horizontal)">
                                      <p:cBhvr>
                                        <p:cTn id="12" dur="500"/>
                                        <p:tgtEl>
                                          <p:spTgt spid="5332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323"/>
                                        </p:tgtEl>
                                        <p:attrNameLst>
                                          <p:attrName>style.visibility</p:attrName>
                                        </p:attrNameLst>
                                      </p:cBhvr>
                                      <p:to>
                                        <p:strVal val="visible"/>
                                      </p:to>
                                    </p:set>
                                    <p:anim calcmode="lin" valueType="num">
                                      <p:cBhvr additive="base">
                                        <p:cTn id="17" dur="500" fill="hold"/>
                                        <p:tgtEl>
                                          <p:spTgt spid="53323"/>
                                        </p:tgtEl>
                                        <p:attrNameLst>
                                          <p:attrName>ppt_x</p:attrName>
                                        </p:attrNameLst>
                                      </p:cBhvr>
                                      <p:tavLst>
                                        <p:tav tm="0">
                                          <p:val>
                                            <p:strVal val="#ppt_x"/>
                                          </p:val>
                                        </p:tav>
                                        <p:tav tm="100000">
                                          <p:val>
                                            <p:strVal val="#ppt_x"/>
                                          </p:val>
                                        </p:tav>
                                      </p:tavLst>
                                    </p:anim>
                                    <p:anim calcmode="lin" valueType="num">
                                      <p:cBhvr additive="base">
                                        <p:cTn id="18" dur="500" fill="hold"/>
                                        <p:tgtEl>
                                          <p:spTgt spid="53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22" grpId="0"/>
      <p:bldP spid="53323" grpId="0"/>
      <p:bldP spid="533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矩形 119812" descr="蓝色面巾纸"/>
          <p:cNvSpPr/>
          <p:nvPr/>
        </p:nvSpPr>
        <p:spPr>
          <a:xfrm>
            <a:off x="1031875" y="501650"/>
            <a:ext cx="7507288" cy="519113"/>
          </a:xfrm>
          <a:prstGeom prst="rect">
            <a:avLst/>
          </a:prstGeom>
          <a:blipFill rotWithShape="1">
            <a:blip r:embed="rId3"/>
          </a:blip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8.4.1  RC</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低通滤波电路（</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Low-pass network</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9835" name="矩形 119834"/>
          <p:cNvSpPr/>
          <p:nvPr/>
        </p:nvSpPr>
        <p:spPr>
          <a:xfrm>
            <a:off x="974725" y="3371850"/>
            <a:ext cx="2727325" cy="457200"/>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低通滤波电路</a:t>
            </a:r>
          </a:p>
        </p:txBody>
      </p:sp>
      <p:sp>
        <p:nvSpPr>
          <p:cNvPr id="119838" name="矩形 119837"/>
          <p:cNvSpPr/>
          <p:nvPr/>
        </p:nvSpPr>
        <p:spPr>
          <a:xfrm>
            <a:off x="4560888" y="1652588"/>
            <a:ext cx="1485900"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网络函数 </a:t>
            </a:r>
          </a:p>
        </p:txBody>
      </p:sp>
      <p:graphicFrame>
        <p:nvGraphicFramePr>
          <p:cNvPr id="119839" name="对象 119838"/>
          <p:cNvGraphicFramePr/>
          <p:nvPr/>
        </p:nvGraphicFramePr>
        <p:xfrm>
          <a:off x="6316663" y="1309688"/>
          <a:ext cx="1238250" cy="914400"/>
        </p:xfrm>
        <a:graphic>
          <a:graphicData uri="http://schemas.openxmlformats.org/presentationml/2006/ole">
            <mc:AlternateContent xmlns:mc="http://schemas.openxmlformats.org/markup-compatibility/2006">
              <mc:Choice xmlns:v="urn:schemas-microsoft-com:vml" Requires="v">
                <p:oleObj spid="_x0000_s24698" r:id="rId4" imgW="622300" imgH="457200" progId="Equation.3">
                  <p:embed/>
                </p:oleObj>
              </mc:Choice>
              <mc:Fallback>
                <p:oleObj r:id="rId4" imgW="622300" imgH="457200" progId="Equation.3">
                  <p:embed/>
                  <p:pic>
                    <p:nvPicPr>
                      <p:cNvPr id="119839" name="对象 119838"/>
                      <p:cNvPicPr/>
                      <p:nvPr/>
                    </p:nvPicPr>
                    <p:blipFill>
                      <a:blip r:embed="rId5"/>
                      <a:stretch>
                        <a:fillRect/>
                      </a:stretch>
                    </p:blipFill>
                    <p:spPr>
                      <a:xfrm>
                        <a:off x="6316663" y="1309688"/>
                        <a:ext cx="1238250" cy="914400"/>
                      </a:xfrm>
                      <a:prstGeom prst="rect">
                        <a:avLst/>
                      </a:prstGeom>
                      <a:solidFill>
                        <a:srgbClr val="99CCFF"/>
                      </a:solidFill>
                      <a:ln w="38100">
                        <a:noFill/>
                        <a:miter/>
                      </a:ln>
                    </p:spPr>
                  </p:pic>
                </p:oleObj>
              </mc:Fallback>
            </mc:AlternateContent>
          </a:graphicData>
        </a:graphic>
      </p:graphicFrame>
      <p:grpSp>
        <p:nvGrpSpPr>
          <p:cNvPr id="119868" name="组合 119867"/>
          <p:cNvGrpSpPr/>
          <p:nvPr/>
        </p:nvGrpSpPr>
        <p:grpSpPr>
          <a:xfrm>
            <a:off x="793750" y="1195388"/>
            <a:ext cx="2822575" cy="2027237"/>
            <a:chOff x="500" y="753"/>
            <a:chExt cx="1778" cy="1277"/>
          </a:xfrm>
        </p:grpSpPr>
        <p:sp>
          <p:nvSpPr>
            <p:cNvPr id="119815" name="直接连接符 119814"/>
            <p:cNvSpPr/>
            <p:nvPr/>
          </p:nvSpPr>
          <p:spPr>
            <a:xfrm>
              <a:off x="614" y="1113"/>
              <a:ext cx="1439" cy="0"/>
            </a:xfrm>
            <a:prstGeom prst="line">
              <a:avLst/>
            </a:prstGeom>
            <a:ln w="19050" cap="flat" cmpd="sng">
              <a:solidFill>
                <a:schemeClr val="tx1"/>
              </a:solidFill>
              <a:prstDash val="solid"/>
              <a:headEnd type="none" w="med" len="med"/>
              <a:tailEnd type="none" w="med" len="med"/>
            </a:ln>
          </p:spPr>
        </p:sp>
        <p:grpSp>
          <p:nvGrpSpPr>
            <p:cNvPr id="119816" name="组合 119815"/>
            <p:cNvGrpSpPr/>
            <p:nvPr/>
          </p:nvGrpSpPr>
          <p:grpSpPr>
            <a:xfrm>
              <a:off x="1530" y="1509"/>
              <a:ext cx="288" cy="96"/>
              <a:chOff x="755" y="2784"/>
              <a:chExt cx="288" cy="96"/>
            </a:xfrm>
          </p:grpSpPr>
          <p:sp>
            <p:nvSpPr>
              <p:cNvPr id="119817" name="直接连接符 119816"/>
              <p:cNvSpPr/>
              <p:nvPr/>
            </p:nvSpPr>
            <p:spPr>
              <a:xfrm>
                <a:off x="755" y="2784"/>
                <a:ext cx="288" cy="0"/>
              </a:xfrm>
              <a:prstGeom prst="line">
                <a:avLst/>
              </a:prstGeom>
              <a:ln w="19050" cap="flat" cmpd="sng">
                <a:solidFill>
                  <a:schemeClr val="tx1"/>
                </a:solidFill>
                <a:prstDash val="solid"/>
                <a:headEnd type="none" w="med" len="med"/>
                <a:tailEnd type="none" w="med" len="med"/>
              </a:ln>
            </p:spPr>
          </p:sp>
          <p:sp>
            <p:nvSpPr>
              <p:cNvPr id="119818" name="直接连接符 119817"/>
              <p:cNvSpPr/>
              <p:nvPr/>
            </p:nvSpPr>
            <p:spPr>
              <a:xfrm>
                <a:off x="755" y="2880"/>
                <a:ext cx="288" cy="0"/>
              </a:xfrm>
              <a:prstGeom prst="line">
                <a:avLst/>
              </a:prstGeom>
              <a:ln w="19050" cap="flat" cmpd="sng">
                <a:solidFill>
                  <a:schemeClr val="tx1"/>
                </a:solidFill>
                <a:prstDash val="solid"/>
                <a:headEnd type="none" w="med" len="med"/>
                <a:tailEnd type="none" w="med" len="med"/>
              </a:ln>
            </p:spPr>
          </p:sp>
        </p:grpSp>
        <p:sp>
          <p:nvSpPr>
            <p:cNvPr id="119819" name="直接连接符 119818"/>
            <p:cNvSpPr/>
            <p:nvPr/>
          </p:nvSpPr>
          <p:spPr>
            <a:xfrm>
              <a:off x="1674" y="1113"/>
              <a:ext cx="0" cy="396"/>
            </a:xfrm>
            <a:prstGeom prst="line">
              <a:avLst/>
            </a:prstGeom>
            <a:ln w="19050" cap="flat" cmpd="sng">
              <a:solidFill>
                <a:schemeClr val="tx1"/>
              </a:solidFill>
              <a:prstDash val="solid"/>
              <a:headEnd type="none" w="med" len="med"/>
              <a:tailEnd type="none" w="med" len="med"/>
            </a:ln>
          </p:spPr>
        </p:sp>
        <p:sp>
          <p:nvSpPr>
            <p:cNvPr id="119820" name="直接连接符 119819"/>
            <p:cNvSpPr/>
            <p:nvPr/>
          </p:nvSpPr>
          <p:spPr>
            <a:xfrm>
              <a:off x="1674" y="1605"/>
              <a:ext cx="0" cy="396"/>
            </a:xfrm>
            <a:prstGeom prst="line">
              <a:avLst/>
            </a:prstGeom>
            <a:ln w="19050" cap="flat" cmpd="sng">
              <a:solidFill>
                <a:schemeClr val="tx1"/>
              </a:solidFill>
              <a:prstDash val="solid"/>
              <a:headEnd type="none" w="med" len="med"/>
              <a:tailEnd type="none" w="med" len="med"/>
            </a:ln>
          </p:spPr>
        </p:sp>
        <p:sp>
          <p:nvSpPr>
            <p:cNvPr id="119821" name="直接连接符 119820"/>
            <p:cNvSpPr/>
            <p:nvPr/>
          </p:nvSpPr>
          <p:spPr>
            <a:xfrm>
              <a:off x="614" y="2001"/>
              <a:ext cx="1439" cy="0"/>
            </a:xfrm>
            <a:prstGeom prst="line">
              <a:avLst/>
            </a:prstGeom>
            <a:ln w="19050" cap="flat" cmpd="sng">
              <a:solidFill>
                <a:schemeClr val="tx1"/>
              </a:solidFill>
              <a:prstDash val="solid"/>
              <a:headEnd type="none" w="med" len="med"/>
              <a:tailEnd type="none" w="med" len="med"/>
            </a:ln>
          </p:spPr>
        </p:sp>
        <p:sp>
          <p:nvSpPr>
            <p:cNvPr id="119822" name="椭圆 119821"/>
            <p:cNvSpPr>
              <a:spLocks noChangeAspect="1"/>
            </p:cNvSpPr>
            <p:nvPr/>
          </p:nvSpPr>
          <p:spPr>
            <a:xfrm>
              <a:off x="593" y="1089"/>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9823" name="椭圆 119822"/>
            <p:cNvSpPr>
              <a:spLocks noChangeAspect="1"/>
            </p:cNvSpPr>
            <p:nvPr/>
          </p:nvSpPr>
          <p:spPr>
            <a:xfrm>
              <a:off x="590" y="1978"/>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9824" name="椭圆 119823"/>
            <p:cNvSpPr>
              <a:spLocks noChangeAspect="1"/>
            </p:cNvSpPr>
            <p:nvPr/>
          </p:nvSpPr>
          <p:spPr>
            <a:xfrm>
              <a:off x="2041" y="1087"/>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9825" name="椭圆 119824"/>
            <p:cNvSpPr>
              <a:spLocks noChangeAspect="1"/>
            </p:cNvSpPr>
            <p:nvPr/>
          </p:nvSpPr>
          <p:spPr>
            <a:xfrm>
              <a:off x="2038" y="1978"/>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9826" name="矩形 119825"/>
            <p:cNvSpPr/>
            <p:nvPr/>
          </p:nvSpPr>
          <p:spPr>
            <a:xfrm>
              <a:off x="975" y="1041"/>
              <a:ext cx="336" cy="144"/>
            </a:xfrm>
            <a:prstGeom prst="rect">
              <a:avLst/>
            </a:prstGeom>
            <a:solidFill>
              <a:srgbClr val="33CC33"/>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19829" name="文本框 119828"/>
            <p:cNvSpPr txBox="1"/>
            <p:nvPr/>
          </p:nvSpPr>
          <p:spPr>
            <a:xfrm>
              <a:off x="500" y="1099"/>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9830" name="文本框 119829"/>
            <p:cNvSpPr txBox="1"/>
            <p:nvPr/>
          </p:nvSpPr>
          <p:spPr>
            <a:xfrm>
              <a:off x="512" y="1742"/>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9831" name="文本框 119830"/>
            <p:cNvSpPr txBox="1"/>
            <p:nvPr/>
          </p:nvSpPr>
          <p:spPr>
            <a:xfrm>
              <a:off x="1974" y="1089"/>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9832" name="文本框 119831"/>
            <p:cNvSpPr txBox="1"/>
            <p:nvPr/>
          </p:nvSpPr>
          <p:spPr>
            <a:xfrm>
              <a:off x="1990" y="1742"/>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19833" name="文本框 119832"/>
            <p:cNvSpPr txBox="1"/>
            <p:nvPr/>
          </p:nvSpPr>
          <p:spPr>
            <a:xfrm>
              <a:off x="951" y="753"/>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p>
          </p:txBody>
        </p:sp>
        <p:sp>
          <p:nvSpPr>
            <p:cNvPr id="119836" name="文本框 119835"/>
            <p:cNvSpPr txBox="1"/>
            <p:nvPr/>
          </p:nvSpPr>
          <p:spPr>
            <a:xfrm>
              <a:off x="1167" y="1408"/>
              <a:ext cx="288" cy="288"/>
            </a:xfrm>
            <a:prstGeom prst="rect">
              <a:avLst/>
            </a:prstGeom>
            <a:noFill/>
            <a:ln w="19050">
              <a:noFill/>
            </a:ln>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p>
          </p:txBody>
        </p:sp>
        <p:graphicFrame>
          <p:nvGraphicFramePr>
            <p:cNvPr id="119855" name="对象 119854"/>
            <p:cNvGraphicFramePr/>
            <p:nvPr/>
          </p:nvGraphicFramePr>
          <p:xfrm>
            <a:off x="2006" y="1453"/>
            <a:ext cx="256" cy="304"/>
          </p:xfrm>
          <a:graphic>
            <a:graphicData uri="http://schemas.openxmlformats.org/presentationml/2006/ole">
              <mc:AlternateContent xmlns:mc="http://schemas.openxmlformats.org/markup-compatibility/2006">
                <mc:Choice xmlns:v="urn:schemas-microsoft-com:vml" Requires="v">
                  <p:oleObj spid="_x0000_s24699" r:id="rId6" imgW="203200" imgH="241300" progId="Equation.3">
                    <p:embed/>
                  </p:oleObj>
                </mc:Choice>
                <mc:Fallback>
                  <p:oleObj r:id="rId6" imgW="203200" imgH="241300" progId="Equation.3">
                    <p:embed/>
                    <p:pic>
                      <p:nvPicPr>
                        <p:cNvPr id="119855" name="对象 119854"/>
                        <p:cNvPicPr/>
                        <p:nvPr/>
                      </p:nvPicPr>
                      <p:blipFill>
                        <a:blip r:embed="rId7"/>
                        <a:stretch>
                          <a:fillRect/>
                        </a:stretch>
                      </p:blipFill>
                      <p:spPr>
                        <a:xfrm>
                          <a:off x="2006" y="1453"/>
                          <a:ext cx="256" cy="304"/>
                        </a:xfrm>
                        <a:prstGeom prst="rect">
                          <a:avLst/>
                        </a:prstGeom>
                        <a:noFill/>
                        <a:ln w="38100">
                          <a:noFill/>
                          <a:miter/>
                        </a:ln>
                      </p:spPr>
                    </p:pic>
                  </p:oleObj>
                </mc:Fallback>
              </mc:AlternateContent>
            </a:graphicData>
          </a:graphic>
        </p:graphicFrame>
        <p:graphicFrame>
          <p:nvGraphicFramePr>
            <p:cNvPr id="119854" name="对象 119853"/>
            <p:cNvGraphicFramePr/>
            <p:nvPr/>
          </p:nvGraphicFramePr>
          <p:xfrm>
            <a:off x="560" y="1453"/>
            <a:ext cx="240" cy="304"/>
          </p:xfrm>
          <a:graphic>
            <a:graphicData uri="http://schemas.openxmlformats.org/presentationml/2006/ole">
              <mc:AlternateContent xmlns:mc="http://schemas.openxmlformats.org/markup-compatibility/2006">
                <mc:Choice xmlns:v="urn:schemas-microsoft-com:vml" Requires="v">
                  <p:oleObj spid="_x0000_s24700" r:id="rId8" imgW="190500" imgH="241300" progId="Equation.3">
                    <p:embed/>
                  </p:oleObj>
                </mc:Choice>
                <mc:Fallback>
                  <p:oleObj r:id="rId8" imgW="190500" imgH="241300" progId="Equation.3">
                    <p:embed/>
                    <p:pic>
                      <p:nvPicPr>
                        <p:cNvPr id="119854" name="对象 119853"/>
                        <p:cNvPicPr/>
                        <p:nvPr/>
                      </p:nvPicPr>
                      <p:blipFill>
                        <a:blip r:embed="rId9"/>
                        <a:stretch>
                          <a:fillRect/>
                        </a:stretch>
                      </p:blipFill>
                      <p:spPr>
                        <a:xfrm>
                          <a:off x="560" y="1453"/>
                          <a:ext cx="240" cy="304"/>
                        </a:xfrm>
                        <a:prstGeom prst="rect">
                          <a:avLst/>
                        </a:prstGeom>
                        <a:noFill/>
                        <a:ln w="38100">
                          <a:noFill/>
                          <a:miter/>
                        </a:ln>
                      </p:spPr>
                    </p:pic>
                  </p:oleObj>
                </mc:Fallback>
              </mc:AlternateContent>
            </a:graphicData>
          </a:graphic>
        </p:graphicFrame>
      </p:grpSp>
      <p:sp>
        <p:nvSpPr>
          <p:cNvPr id="119858" name="矩形 119857"/>
          <p:cNvSpPr/>
          <p:nvPr/>
        </p:nvSpPr>
        <p:spPr>
          <a:xfrm>
            <a:off x="0" y="3659188"/>
            <a:ext cx="219075" cy="26035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19861" name="组合 119860"/>
          <p:cNvGrpSpPr/>
          <p:nvPr/>
        </p:nvGrpSpPr>
        <p:grpSpPr>
          <a:xfrm>
            <a:off x="4560888" y="2492375"/>
            <a:ext cx="4368800" cy="1406525"/>
            <a:chOff x="2414" y="1752"/>
            <a:chExt cx="2752" cy="886"/>
          </a:xfrm>
        </p:grpSpPr>
        <p:sp>
          <p:nvSpPr>
            <p:cNvPr id="119843" name="矩形 119842"/>
            <p:cNvSpPr/>
            <p:nvPr/>
          </p:nvSpPr>
          <p:spPr>
            <a:xfrm>
              <a:off x="2414" y="1752"/>
              <a:ext cx="2752" cy="886"/>
            </a:xfrm>
            <a:prstGeom prst="rect">
              <a:avLst/>
            </a:prstGeom>
            <a:noFill/>
            <a:ln w="19050">
              <a:noFill/>
            </a:ln>
          </p:spPr>
          <p:txBody>
            <a:bodyPr anchor="ct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由于      和      不在网络的同一处所，即为网络的</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转移函数</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，也称为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电压传输函数</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graphicFrame>
          <p:nvGraphicFramePr>
            <p:cNvPr id="119859" name="对象 119858"/>
            <p:cNvGraphicFramePr/>
            <p:nvPr/>
          </p:nvGraphicFramePr>
          <p:xfrm>
            <a:off x="2848" y="1800"/>
            <a:ext cx="240" cy="304"/>
          </p:xfrm>
          <a:graphic>
            <a:graphicData uri="http://schemas.openxmlformats.org/presentationml/2006/ole">
              <mc:AlternateContent xmlns:mc="http://schemas.openxmlformats.org/markup-compatibility/2006">
                <mc:Choice xmlns:v="urn:schemas-microsoft-com:vml" Requires="v">
                  <p:oleObj spid="_x0000_s24701" r:id="rId10" imgW="190500" imgH="241300" progId="Equation.3">
                    <p:embed/>
                  </p:oleObj>
                </mc:Choice>
                <mc:Fallback>
                  <p:oleObj r:id="rId10" imgW="190500" imgH="241300" progId="Equation.3">
                    <p:embed/>
                    <p:pic>
                      <p:nvPicPr>
                        <p:cNvPr id="119859" name="对象 119858"/>
                        <p:cNvPicPr/>
                        <p:nvPr/>
                      </p:nvPicPr>
                      <p:blipFill>
                        <a:blip r:embed="rId9"/>
                        <a:stretch>
                          <a:fillRect/>
                        </a:stretch>
                      </p:blipFill>
                      <p:spPr>
                        <a:xfrm>
                          <a:off x="2848" y="1800"/>
                          <a:ext cx="240" cy="304"/>
                        </a:xfrm>
                        <a:prstGeom prst="rect">
                          <a:avLst/>
                        </a:prstGeom>
                        <a:noFill/>
                        <a:ln w="38100">
                          <a:noFill/>
                          <a:miter/>
                        </a:ln>
                      </p:spPr>
                    </p:pic>
                  </p:oleObj>
                </mc:Fallback>
              </mc:AlternateContent>
            </a:graphicData>
          </a:graphic>
        </p:graphicFrame>
        <p:graphicFrame>
          <p:nvGraphicFramePr>
            <p:cNvPr id="119860" name="对象 119859"/>
            <p:cNvGraphicFramePr/>
            <p:nvPr/>
          </p:nvGraphicFramePr>
          <p:xfrm>
            <a:off x="3368" y="1804"/>
            <a:ext cx="256" cy="304"/>
          </p:xfrm>
          <a:graphic>
            <a:graphicData uri="http://schemas.openxmlformats.org/presentationml/2006/ole">
              <mc:AlternateContent xmlns:mc="http://schemas.openxmlformats.org/markup-compatibility/2006">
                <mc:Choice xmlns:v="urn:schemas-microsoft-com:vml" Requires="v">
                  <p:oleObj spid="_x0000_s24702" r:id="rId11" imgW="203200" imgH="241300" progId="Equation.3">
                    <p:embed/>
                  </p:oleObj>
                </mc:Choice>
                <mc:Fallback>
                  <p:oleObj r:id="rId11" imgW="203200" imgH="241300" progId="Equation.3">
                    <p:embed/>
                    <p:pic>
                      <p:nvPicPr>
                        <p:cNvPr id="119860" name="对象 119859"/>
                        <p:cNvPicPr/>
                        <p:nvPr/>
                      </p:nvPicPr>
                      <p:blipFill>
                        <a:blip r:embed="rId7"/>
                        <a:stretch>
                          <a:fillRect/>
                        </a:stretch>
                      </p:blipFill>
                      <p:spPr>
                        <a:xfrm>
                          <a:off x="3368" y="1804"/>
                          <a:ext cx="256" cy="304"/>
                        </a:xfrm>
                        <a:prstGeom prst="rect">
                          <a:avLst/>
                        </a:prstGeom>
                        <a:noFill/>
                        <a:ln w="38100">
                          <a:noFill/>
                          <a:miter/>
                        </a:ln>
                      </p:spPr>
                    </p:pic>
                  </p:oleObj>
                </mc:Fallback>
              </mc:AlternateContent>
            </a:graphicData>
          </a:graphic>
        </p:graphicFrame>
      </p:grpSp>
      <p:sp>
        <p:nvSpPr>
          <p:cNvPr id="119862" name="矩形 119861"/>
          <p:cNvSpPr/>
          <p:nvPr/>
        </p:nvSpPr>
        <p:spPr>
          <a:xfrm>
            <a:off x="257175" y="2106682"/>
            <a:ext cx="536575" cy="707886"/>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激励</a:t>
            </a:r>
          </a:p>
        </p:txBody>
      </p:sp>
      <p:sp>
        <p:nvSpPr>
          <p:cNvPr id="119863" name="矩形 119862"/>
          <p:cNvSpPr/>
          <p:nvPr/>
        </p:nvSpPr>
        <p:spPr>
          <a:xfrm>
            <a:off x="3702050" y="2079625"/>
            <a:ext cx="492125" cy="7016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响应 </a:t>
            </a:r>
          </a:p>
        </p:txBody>
      </p:sp>
      <p:sp>
        <p:nvSpPr>
          <p:cNvPr id="119865" name="矩形 119864"/>
          <p:cNvSpPr/>
          <p:nvPr/>
        </p:nvSpPr>
        <p:spPr>
          <a:xfrm>
            <a:off x="528638" y="3919538"/>
            <a:ext cx="7331075" cy="457200"/>
          </a:xfrm>
          <a:prstGeom prst="rect">
            <a:avLst/>
          </a:prstGeom>
          <a:noFill/>
          <a:ln w="19050">
            <a:noFill/>
          </a:ln>
        </p:spPr>
        <p:txBody>
          <a:bodyPr wrap="none" anchor="t">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应用阻抗分压公式，得出这一</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电路的电压传输函数</a:t>
            </a:r>
          </a:p>
        </p:txBody>
      </p:sp>
      <p:graphicFrame>
        <p:nvGraphicFramePr>
          <p:cNvPr id="119864" name="对象 119863"/>
          <p:cNvGraphicFramePr/>
          <p:nvPr/>
        </p:nvGraphicFramePr>
        <p:xfrm>
          <a:off x="257175" y="4565650"/>
          <a:ext cx="6132513" cy="1511300"/>
        </p:xfrm>
        <a:graphic>
          <a:graphicData uri="http://schemas.openxmlformats.org/presentationml/2006/ole">
            <mc:AlternateContent xmlns:mc="http://schemas.openxmlformats.org/markup-compatibility/2006">
              <mc:Choice xmlns:v="urn:schemas-microsoft-com:vml" Requires="v">
                <p:oleObj spid="_x0000_s24703" r:id="rId12" imgW="3403600" imgH="838200" progId="Equation.3">
                  <p:embed/>
                </p:oleObj>
              </mc:Choice>
              <mc:Fallback>
                <p:oleObj r:id="rId12" imgW="3403600" imgH="838200" progId="Equation.3">
                  <p:embed/>
                  <p:pic>
                    <p:nvPicPr>
                      <p:cNvPr id="119864" name="对象 119863"/>
                      <p:cNvPicPr/>
                      <p:nvPr/>
                    </p:nvPicPr>
                    <p:blipFill>
                      <a:blip r:embed="rId13"/>
                      <a:stretch>
                        <a:fillRect/>
                      </a:stretch>
                    </p:blipFill>
                    <p:spPr>
                      <a:xfrm>
                        <a:off x="257175" y="4565650"/>
                        <a:ext cx="6132513" cy="1511300"/>
                      </a:xfrm>
                      <a:prstGeom prst="rect">
                        <a:avLst/>
                      </a:prstGeom>
                      <a:solidFill>
                        <a:srgbClr val="99CCFF"/>
                      </a:solidFill>
                      <a:ln w="38100">
                        <a:noFill/>
                        <a:miter/>
                      </a:ln>
                    </p:spPr>
                  </p:pic>
                </p:oleObj>
              </mc:Fallback>
            </mc:AlternateContent>
          </a:graphicData>
        </a:graphic>
      </p:graphicFrame>
      <p:sp>
        <p:nvSpPr>
          <p:cNvPr id="119867" name="矩形 119866"/>
          <p:cNvSpPr/>
          <p:nvPr/>
        </p:nvSpPr>
        <p:spPr>
          <a:xfrm>
            <a:off x="6492875" y="4565650"/>
            <a:ext cx="2122488" cy="1616075"/>
          </a:xfrm>
          <a:prstGeom prst="rect">
            <a:avLst/>
          </a:prstGeom>
          <a:noFill/>
          <a:ln w="19050">
            <a:noFill/>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b="1" i="0" u="none" strike="noStrike" kern="1200" cap="none" spc="0" normalizeH="0" baseline="-2500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r>
              <a:rPr kumimoji="0" lang="zh-CN"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称为</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电路的</a:t>
            </a: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自然（角）频率</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或</a:t>
            </a: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固有频率</a:t>
            </a:r>
            <a:r>
              <a:rPr kumimoji="0" lang="zh-CN"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natural frequency</a:t>
            </a:r>
            <a:r>
              <a:rPr kumimoji="0" lang="zh-CN"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Tree>
    <p:extLst>
      <p:ext uri="{BB962C8B-B14F-4D97-AF65-F5344CB8AC3E}">
        <p14:creationId xmlns:p14="http://schemas.microsoft.com/office/powerpoint/2010/main" val="427847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9868"/>
                                        </p:tgtEl>
                                        <p:attrNameLst>
                                          <p:attrName>style.visibility</p:attrName>
                                        </p:attrNameLst>
                                      </p:cBhvr>
                                      <p:to>
                                        <p:strVal val="visible"/>
                                      </p:to>
                                    </p:set>
                                    <p:animEffect transition="in" filter="blinds(horizontal)">
                                      <p:cBhvr>
                                        <p:cTn id="7" dur="500"/>
                                        <p:tgtEl>
                                          <p:spTgt spid="1198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9835"/>
                                        </p:tgtEl>
                                        <p:attrNameLst>
                                          <p:attrName>style.visibility</p:attrName>
                                        </p:attrNameLst>
                                      </p:cBhvr>
                                      <p:to>
                                        <p:strVal val="visible"/>
                                      </p:to>
                                    </p:set>
                                    <p:animEffect transition="in" filter="blinds(horizontal)">
                                      <p:cBhvr>
                                        <p:cTn id="10" dur="500"/>
                                        <p:tgtEl>
                                          <p:spTgt spid="1198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9862"/>
                                        </p:tgtEl>
                                        <p:attrNameLst>
                                          <p:attrName>style.visibility</p:attrName>
                                        </p:attrNameLst>
                                      </p:cBhvr>
                                      <p:to>
                                        <p:strVal val="visible"/>
                                      </p:to>
                                    </p:set>
                                    <p:anim calcmode="lin" valueType="num">
                                      <p:cBhvr additive="base">
                                        <p:cTn id="15" dur="500" fill="hold"/>
                                        <p:tgtEl>
                                          <p:spTgt spid="119862"/>
                                        </p:tgtEl>
                                        <p:attrNameLst>
                                          <p:attrName>ppt_x</p:attrName>
                                        </p:attrNameLst>
                                      </p:cBhvr>
                                      <p:tavLst>
                                        <p:tav tm="0">
                                          <p:val>
                                            <p:strVal val="0-#ppt_w/2"/>
                                          </p:val>
                                        </p:tav>
                                        <p:tav tm="100000">
                                          <p:val>
                                            <p:strVal val="#ppt_x"/>
                                          </p:val>
                                        </p:tav>
                                      </p:tavLst>
                                    </p:anim>
                                    <p:anim calcmode="lin" valueType="num">
                                      <p:cBhvr additive="base">
                                        <p:cTn id="16" dur="500" fill="hold"/>
                                        <p:tgtEl>
                                          <p:spTgt spid="11986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19863"/>
                                        </p:tgtEl>
                                        <p:attrNameLst>
                                          <p:attrName>style.visibility</p:attrName>
                                        </p:attrNameLst>
                                      </p:cBhvr>
                                      <p:to>
                                        <p:strVal val="visible"/>
                                      </p:to>
                                    </p:set>
                                    <p:anim calcmode="lin" valueType="num">
                                      <p:cBhvr additive="base">
                                        <p:cTn id="21" dur="500" fill="hold"/>
                                        <p:tgtEl>
                                          <p:spTgt spid="119863"/>
                                        </p:tgtEl>
                                        <p:attrNameLst>
                                          <p:attrName>ppt_x</p:attrName>
                                        </p:attrNameLst>
                                      </p:cBhvr>
                                      <p:tavLst>
                                        <p:tav tm="0">
                                          <p:val>
                                            <p:strVal val="1+#ppt_w/2"/>
                                          </p:val>
                                        </p:tav>
                                        <p:tav tm="100000">
                                          <p:val>
                                            <p:strVal val="#ppt_x"/>
                                          </p:val>
                                        </p:tav>
                                      </p:tavLst>
                                    </p:anim>
                                    <p:anim calcmode="lin" valueType="num">
                                      <p:cBhvr additive="base">
                                        <p:cTn id="22" dur="500" fill="hold"/>
                                        <p:tgtEl>
                                          <p:spTgt spid="11986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838"/>
                                        </p:tgtEl>
                                        <p:attrNameLst>
                                          <p:attrName>style.visibility</p:attrName>
                                        </p:attrNameLst>
                                      </p:cBhvr>
                                      <p:to>
                                        <p:strVal val="visible"/>
                                      </p:to>
                                    </p:set>
                                    <p:animEffect transition="in" filter="blinds(horizontal)">
                                      <p:cBhvr>
                                        <p:cTn id="27" dur="500"/>
                                        <p:tgtEl>
                                          <p:spTgt spid="119838"/>
                                        </p:tgtEl>
                                      </p:cBhvr>
                                    </p:animEffect>
                                  </p:childTnLst>
                                </p:cTn>
                              </p:par>
                              <p:par>
                                <p:cTn id="28" presetID="3" presetClass="entr" presetSubtype="10" fill="hold" nodeType="withEffect">
                                  <p:stCondLst>
                                    <p:cond delay="0"/>
                                  </p:stCondLst>
                                  <p:childTnLst>
                                    <p:set>
                                      <p:cBhvr>
                                        <p:cTn id="29" dur="1" fill="hold">
                                          <p:stCondLst>
                                            <p:cond delay="0"/>
                                          </p:stCondLst>
                                        </p:cTn>
                                        <p:tgtEl>
                                          <p:spTgt spid="119839"/>
                                        </p:tgtEl>
                                        <p:attrNameLst>
                                          <p:attrName>style.visibility</p:attrName>
                                        </p:attrNameLst>
                                      </p:cBhvr>
                                      <p:to>
                                        <p:strVal val="visible"/>
                                      </p:to>
                                    </p:set>
                                    <p:animEffect transition="in" filter="blinds(horizontal)">
                                      <p:cBhvr>
                                        <p:cTn id="30" dur="500"/>
                                        <p:tgtEl>
                                          <p:spTgt spid="11983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9861"/>
                                        </p:tgtEl>
                                        <p:attrNameLst>
                                          <p:attrName>style.visibility</p:attrName>
                                        </p:attrNameLst>
                                      </p:cBhvr>
                                      <p:to>
                                        <p:strVal val="visible"/>
                                      </p:to>
                                    </p:set>
                                    <p:animEffect transition="in" filter="blinds(horizontal)">
                                      <p:cBhvr>
                                        <p:cTn id="35" dur="500"/>
                                        <p:tgtEl>
                                          <p:spTgt spid="11986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9864"/>
                                        </p:tgtEl>
                                        <p:attrNameLst>
                                          <p:attrName>style.visibility</p:attrName>
                                        </p:attrNameLst>
                                      </p:cBhvr>
                                      <p:to>
                                        <p:strVal val="visible"/>
                                      </p:to>
                                    </p:set>
                                    <p:animEffect transition="in" filter="blinds(horizontal)">
                                      <p:cBhvr>
                                        <p:cTn id="40" dur="500"/>
                                        <p:tgtEl>
                                          <p:spTgt spid="11986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9865"/>
                                        </p:tgtEl>
                                        <p:attrNameLst>
                                          <p:attrName>style.visibility</p:attrName>
                                        </p:attrNameLst>
                                      </p:cBhvr>
                                      <p:to>
                                        <p:strVal val="visible"/>
                                      </p:to>
                                    </p:set>
                                    <p:animEffect transition="in" filter="blinds(horizontal)">
                                      <p:cBhvr>
                                        <p:cTn id="43" dur="500"/>
                                        <p:tgtEl>
                                          <p:spTgt spid="11986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19867"/>
                                        </p:tgtEl>
                                        <p:attrNameLst>
                                          <p:attrName>style.visibility</p:attrName>
                                        </p:attrNameLst>
                                      </p:cBhvr>
                                      <p:to>
                                        <p:strVal val="visible"/>
                                      </p:to>
                                    </p:set>
                                    <p:anim calcmode="lin" valueType="num">
                                      <p:cBhvr additive="base">
                                        <p:cTn id="48" dur="500" fill="hold"/>
                                        <p:tgtEl>
                                          <p:spTgt spid="119867"/>
                                        </p:tgtEl>
                                        <p:attrNameLst>
                                          <p:attrName>ppt_x</p:attrName>
                                        </p:attrNameLst>
                                      </p:cBhvr>
                                      <p:tavLst>
                                        <p:tav tm="0">
                                          <p:val>
                                            <p:strVal val="1+#ppt_w/2"/>
                                          </p:val>
                                        </p:tav>
                                        <p:tav tm="100000">
                                          <p:val>
                                            <p:strVal val="#ppt_x"/>
                                          </p:val>
                                        </p:tav>
                                      </p:tavLst>
                                    </p:anim>
                                    <p:anim calcmode="lin" valueType="num">
                                      <p:cBhvr additive="base">
                                        <p:cTn id="49" dur="500" fill="hold"/>
                                        <p:tgtEl>
                                          <p:spTgt spid="119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5" grpId="0"/>
      <p:bldP spid="119838" grpId="0"/>
      <p:bldP spid="119862" grpId="0"/>
      <p:bldP spid="119863" grpId="0"/>
      <p:bldP spid="119865" grpId="0"/>
      <p:bldP spid="11986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矩形 121860"/>
          <p:cNvSpPr/>
          <p:nvPr/>
        </p:nvSpPr>
        <p:spPr>
          <a:xfrm>
            <a:off x="7451725" y="1489075"/>
            <a:ext cx="1368425" cy="457200"/>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b="1" i="0" u="none" strike="noStrike" kern="1200" cap="none" spc="0" normalizeH="0" baseline="-2500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p>
        </p:txBody>
      </p:sp>
      <p:grpSp>
        <p:nvGrpSpPr>
          <p:cNvPr id="121867" name="组合 121866"/>
          <p:cNvGrpSpPr/>
          <p:nvPr/>
        </p:nvGrpSpPr>
        <p:grpSpPr>
          <a:xfrm>
            <a:off x="665163" y="333375"/>
            <a:ext cx="7062787" cy="1036638"/>
            <a:chOff x="354" y="251"/>
            <a:chExt cx="4449" cy="653"/>
          </a:xfrm>
        </p:grpSpPr>
        <p:grpSp>
          <p:nvGrpSpPr>
            <p:cNvPr id="121865" name="组合 121864"/>
            <p:cNvGrpSpPr/>
            <p:nvPr/>
          </p:nvGrpSpPr>
          <p:grpSpPr>
            <a:xfrm>
              <a:off x="354" y="251"/>
              <a:ext cx="4449" cy="288"/>
              <a:chOff x="354" y="260"/>
              <a:chExt cx="4449" cy="288"/>
            </a:xfrm>
          </p:grpSpPr>
          <p:sp>
            <p:nvSpPr>
              <p:cNvPr id="121863" name="矩形 121862"/>
              <p:cNvSpPr/>
              <p:nvPr/>
            </p:nvSpPr>
            <p:spPr>
              <a:xfrm>
                <a:off x="354" y="260"/>
                <a:ext cx="4449" cy="288"/>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的倒数</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具有时间的量纲              称为</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电路的</a:t>
                </a:r>
              </a:p>
            </p:txBody>
          </p:sp>
          <p:graphicFrame>
            <p:nvGraphicFramePr>
              <p:cNvPr id="121862" name="对象 121861"/>
              <p:cNvGraphicFramePr/>
              <p:nvPr/>
            </p:nvGraphicFramePr>
            <p:xfrm>
              <a:off x="2888" y="322"/>
              <a:ext cx="614" cy="224"/>
            </p:xfrm>
            <a:graphic>
              <a:graphicData uri="http://schemas.openxmlformats.org/presentationml/2006/ole">
                <mc:AlternateContent xmlns:mc="http://schemas.openxmlformats.org/markup-compatibility/2006">
                  <mc:Choice xmlns:v="urn:schemas-microsoft-com:vml" Requires="v">
                    <p:oleObj spid="_x0000_s25692" r:id="rId3" imgW="494665" imgH="177800" progId="Equation.3">
                      <p:embed/>
                    </p:oleObj>
                  </mc:Choice>
                  <mc:Fallback>
                    <p:oleObj r:id="rId3" imgW="494665" imgH="177800" progId="Equation.3">
                      <p:embed/>
                      <p:pic>
                        <p:nvPicPr>
                          <p:cNvPr id="121862" name="对象 121861"/>
                          <p:cNvPicPr/>
                          <p:nvPr/>
                        </p:nvPicPr>
                        <p:blipFill>
                          <a:blip r:embed="rId4"/>
                          <a:stretch>
                            <a:fillRect/>
                          </a:stretch>
                        </p:blipFill>
                        <p:spPr>
                          <a:xfrm>
                            <a:off x="2888" y="322"/>
                            <a:ext cx="614" cy="224"/>
                          </a:xfrm>
                          <a:prstGeom prst="rect">
                            <a:avLst/>
                          </a:prstGeom>
                          <a:noFill/>
                          <a:ln w="38100">
                            <a:noFill/>
                            <a:miter/>
                          </a:ln>
                        </p:spPr>
                      </p:pic>
                    </p:oleObj>
                  </mc:Fallback>
                </mc:AlternateContent>
              </a:graphicData>
            </a:graphic>
          </p:graphicFrame>
        </p:grpSp>
        <p:sp>
          <p:nvSpPr>
            <p:cNvPr id="121864" name="矩形 121863"/>
            <p:cNvSpPr/>
            <p:nvPr/>
          </p:nvSpPr>
          <p:spPr>
            <a:xfrm>
              <a:off x="465" y="616"/>
              <a:ext cx="3916" cy="288"/>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时间常数</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，是描述</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电路的一个重要参量。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grpSp>
      <p:graphicFrame>
        <p:nvGraphicFramePr>
          <p:cNvPr id="121868" name="对象 121867"/>
          <p:cNvGraphicFramePr/>
          <p:nvPr/>
        </p:nvGraphicFramePr>
        <p:xfrm>
          <a:off x="1009650" y="1379538"/>
          <a:ext cx="6132513" cy="1511300"/>
        </p:xfrm>
        <a:graphic>
          <a:graphicData uri="http://schemas.openxmlformats.org/presentationml/2006/ole">
            <mc:AlternateContent xmlns:mc="http://schemas.openxmlformats.org/markup-compatibility/2006">
              <mc:Choice xmlns:v="urn:schemas-microsoft-com:vml" Requires="v">
                <p:oleObj spid="_x0000_s25693" r:id="rId5" imgW="3403600" imgH="838200" progId="Equation.3">
                  <p:embed/>
                </p:oleObj>
              </mc:Choice>
              <mc:Fallback>
                <p:oleObj r:id="rId5" imgW="3403600" imgH="838200" progId="Equation.3">
                  <p:embed/>
                  <p:pic>
                    <p:nvPicPr>
                      <p:cNvPr id="121868" name="对象 121867"/>
                      <p:cNvPicPr/>
                      <p:nvPr/>
                    </p:nvPicPr>
                    <p:blipFill>
                      <a:blip r:embed="rId6"/>
                      <a:stretch>
                        <a:fillRect/>
                      </a:stretch>
                    </p:blipFill>
                    <p:spPr>
                      <a:xfrm>
                        <a:off x="1009650" y="1379538"/>
                        <a:ext cx="6132513" cy="151130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121870" name="矩形 121869"/>
          <p:cNvSpPr/>
          <p:nvPr/>
        </p:nvSpPr>
        <p:spPr>
          <a:xfrm>
            <a:off x="665163" y="2944813"/>
            <a:ext cx="2901950"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改写为指数形式：</a:t>
            </a:r>
          </a:p>
        </p:txBody>
      </p:sp>
      <p:graphicFrame>
        <p:nvGraphicFramePr>
          <p:cNvPr id="121869" name="对象 121868"/>
          <p:cNvGraphicFramePr/>
          <p:nvPr/>
        </p:nvGraphicFramePr>
        <p:xfrm>
          <a:off x="881063" y="3402013"/>
          <a:ext cx="6989762" cy="985837"/>
        </p:xfrm>
        <a:graphic>
          <a:graphicData uri="http://schemas.openxmlformats.org/presentationml/2006/ole">
            <mc:AlternateContent xmlns:mc="http://schemas.openxmlformats.org/markup-compatibility/2006">
              <mc:Choice xmlns:v="urn:schemas-microsoft-com:vml" Requires="v">
                <p:oleObj spid="_x0000_s25694" r:id="rId7" imgW="3848100" imgH="546100" progId="Equation.3">
                  <p:embed/>
                </p:oleObj>
              </mc:Choice>
              <mc:Fallback>
                <p:oleObj r:id="rId7" imgW="3848100" imgH="546100" progId="Equation.3">
                  <p:embed/>
                  <p:pic>
                    <p:nvPicPr>
                      <p:cNvPr id="121869" name="对象 121868"/>
                      <p:cNvPicPr/>
                      <p:nvPr/>
                    </p:nvPicPr>
                    <p:blipFill>
                      <a:blip r:embed="rId8"/>
                      <a:stretch>
                        <a:fillRect/>
                      </a:stretch>
                    </p:blipFill>
                    <p:spPr>
                      <a:xfrm>
                        <a:off x="881063" y="3402013"/>
                        <a:ext cx="6989762" cy="985837"/>
                      </a:xfrm>
                      <a:prstGeom prst="rect">
                        <a:avLst/>
                      </a:prstGeom>
                      <a:solidFill>
                        <a:srgbClr val="99CCFF"/>
                      </a:solidFill>
                      <a:ln w="38100">
                        <a:noFill/>
                        <a:miter/>
                      </a:ln>
                    </p:spPr>
                  </p:pic>
                </p:oleObj>
              </mc:Fallback>
            </mc:AlternateContent>
          </a:graphicData>
        </a:graphic>
      </p:graphicFrame>
      <p:sp>
        <p:nvSpPr>
          <p:cNvPr id="121871" name="矩形 121870"/>
          <p:cNvSpPr/>
          <p:nvPr/>
        </p:nvSpPr>
        <p:spPr>
          <a:xfrm>
            <a:off x="841375" y="4730750"/>
            <a:ext cx="1525588" cy="457200"/>
          </a:xfrm>
          <a:prstGeom prst="rect">
            <a:avLst/>
          </a:prstGeom>
          <a:noFill/>
          <a:ln w="25400" cap="flat" cmpd="sng">
            <a:solidFill>
              <a:srgbClr val="FF00FF"/>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幅频特性</a:t>
            </a:r>
          </a:p>
        </p:txBody>
      </p:sp>
      <p:sp>
        <p:nvSpPr>
          <p:cNvPr id="121872" name="矩形 121871"/>
          <p:cNvSpPr/>
          <p:nvPr/>
        </p:nvSpPr>
        <p:spPr>
          <a:xfrm>
            <a:off x="881063" y="5926138"/>
            <a:ext cx="1485900" cy="457200"/>
          </a:xfrm>
          <a:prstGeom prst="rect">
            <a:avLst/>
          </a:prstGeom>
          <a:noFill/>
          <a:ln w="25400" cap="flat" cmpd="sng">
            <a:solidFill>
              <a:srgbClr val="FF00FF"/>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相频特性 </a:t>
            </a:r>
          </a:p>
        </p:txBody>
      </p:sp>
      <p:sp>
        <p:nvSpPr>
          <p:cNvPr id="121874" name="矩形 121873"/>
          <p:cNvSpPr/>
          <p:nvPr/>
        </p:nvSpPr>
        <p:spPr>
          <a:xfrm>
            <a:off x="0" y="2819400"/>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21873" name="对象 121872"/>
          <p:cNvGraphicFramePr/>
          <p:nvPr/>
        </p:nvGraphicFramePr>
        <p:xfrm>
          <a:off x="2560638" y="4578350"/>
          <a:ext cx="5621337" cy="1576388"/>
        </p:xfrm>
        <a:graphic>
          <a:graphicData uri="http://schemas.openxmlformats.org/presentationml/2006/ole">
            <mc:AlternateContent xmlns:mc="http://schemas.openxmlformats.org/markup-compatibility/2006">
              <mc:Choice xmlns:v="urn:schemas-microsoft-com:vml" Requires="v">
                <p:oleObj spid="_x0000_s25695" r:id="rId9" imgW="3124200" imgH="876300" progId="Equation.3">
                  <p:embed/>
                </p:oleObj>
              </mc:Choice>
              <mc:Fallback>
                <p:oleObj r:id="rId9" imgW="3124200" imgH="876300" progId="Equation.3">
                  <p:embed/>
                  <p:pic>
                    <p:nvPicPr>
                      <p:cNvPr id="121873" name="对象 121872"/>
                      <p:cNvPicPr/>
                      <p:nvPr/>
                    </p:nvPicPr>
                    <p:blipFill>
                      <a:blip r:embed="rId10"/>
                      <a:stretch>
                        <a:fillRect/>
                      </a:stretch>
                    </p:blipFill>
                    <p:spPr>
                      <a:xfrm>
                        <a:off x="2560638" y="4578350"/>
                        <a:ext cx="5621337" cy="1576388"/>
                      </a:xfrm>
                      <a:prstGeom prst="rect">
                        <a:avLst/>
                      </a:prstGeom>
                      <a:noFill/>
                      <a:ln w="38100">
                        <a:noFill/>
                        <a:miter/>
                      </a:ln>
                    </p:spPr>
                  </p:pic>
                </p:oleObj>
              </mc:Fallback>
            </mc:AlternateContent>
          </a:graphicData>
        </a:graphic>
      </p:graphicFrame>
      <p:graphicFrame>
        <p:nvGraphicFramePr>
          <p:cNvPr id="121875" name="对象 121874"/>
          <p:cNvGraphicFramePr/>
          <p:nvPr/>
        </p:nvGraphicFramePr>
        <p:xfrm>
          <a:off x="2973388" y="5686425"/>
          <a:ext cx="2398712" cy="936625"/>
        </p:xfrm>
        <a:graphic>
          <a:graphicData uri="http://schemas.openxmlformats.org/presentationml/2006/ole">
            <mc:AlternateContent xmlns:mc="http://schemas.openxmlformats.org/markup-compatibility/2006">
              <mc:Choice xmlns:v="urn:schemas-microsoft-com:vml" Requires="v">
                <p:oleObj spid="_x0000_s25696" r:id="rId11" imgW="1332865" imgH="520700" progId="Equation.3">
                  <p:embed/>
                </p:oleObj>
              </mc:Choice>
              <mc:Fallback>
                <p:oleObj r:id="rId11" imgW="1332865" imgH="520700" progId="Equation.3">
                  <p:embed/>
                  <p:pic>
                    <p:nvPicPr>
                      <p:cNvPr id="121875" name="对象 121874"/>
                      <p:cNvPicPr/>
                      <p:nvPr/>
                    </p:nvPicPr>
                    <p:blipFill>
                      <a:blip r:embed="rId12"/>
                      <a:stretch>
                        <a:fillRect/>
                      </a:stretch>
                    </p:blipFill>
                    <p:spPr>
                      <a:xfrm>
                        <a:off x="2973388" y="5686425"/>
                        <a:ext cx="2398712" cy="93662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25342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68"/>
                                        </p:tgtEl>
                                        <p:attrNameLst>
                                          <p:attrName>style.visibility</p:attrName>
                                        </p:attrNameLst>
                                      </p:cBhvr>
                                      <p:to>
                                        <p:strVal val="visible"/>
                                      </p:to>
                                    </p:set>
                                    <p:animEffect transition="in" filter="blinds(horizontal)">
                                      <p:cBhvr>
                                        <p:cTn id="7" dur="500"/>
                                        <p:tgtEl>
                                          <p:spTgt spid="12186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1861"/>
                                        </p:tgtEl>
                                        <p:attrNameLst>
                                          <p:attrName>style.visibility</p:attrName>
                                        </p:attrNameLst>
                                      </p:cBhvr>
                                      <p:to>
                                        <p:strVal val="visible"/>
                                      </p:to>
                                    </p:set>
                                    <p:animEffect transition="in" filter="blinds(horizontal)">
                                      <p:cBhvr>
                                        <p:cTn id="10" dur="500"/>
                                        <p:tgtEl>
                                          <p:spTgt spid="1218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870"/>
                                        </p:tgtEl>
                                        <p:attrNameLst>
                                          <p:attrName>style.visibility</p:attrName>
                                        </p:attrNameLst>
                                      </p:cBhvr>
                                      <p:to>
                                        <p:strVal val="visible"/>
                                      </p:to>
                                    </p:set>
                                    <p:animEffect transition="in" filter="blinds(horizontal)">
                                      <p:cBhvr>
                                        <p:cTn id="13" dur="500"/>
                                        <p:tgtEl>
                                          <p:spTgt spid="12187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1869"/>
                                        </p:tgtEl>
                                        <p:attrNameLst>
                                          <p:attrName>style.visibility</p:attrName>
                                        </p:attrNameLst>
                                      </p:cBhvr>
                                      <p:to>
                                        <p:strVal val="visible"/>
                                      </p:to>
                                    </p:set>
                                    <p:animEffect transition="in" filter="blinds(horizontal)">
                                      <p:cBhvr>
                                        <p:cTn id="18" dur="500"/>
                                        <p:tgtEl>
                                          <p:spTgt spid="12186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1871"/>
                                        </p:tgtEl>
                                        <p:attrNameLst>
                                          <p:attrName>style.visibility</p:attrName>
                                        </p:attrNameLst>
                                      </p:cBhvr>
                                      <p:to>
                                        <p:strVal val="visible"/>
                                      </p:to>
                                    </p:set>
                                    <p:animEffect transition="in" filter="checkerboard(across)">
                                      <p:cBhvr>
                                        <p:cTn id="23" dur="500"/>
                                        <p:tgtEl>
                                          <p:spTgt spid="121871"/>
                                        </p:tgtEl>
                                      </p:cBhvr>
                                    </p:animEffect>
                                  </p:childTnLst>
                                </p:cTn>
                              </p:par>
                              <p:par>
                                <p:cTn id="24" presetID="5" presetClass="entr" presetSubtype="10" fill="hold" nodeType="withEffect">
                                  <p:stCondLst>
                                    <p:cond delay="0"/>
                                  </p:stCondLst>
                                  <p:childTnLst>
                                    <p:set>
                                      <p:cBhvr>
                                        <p:cTn id="25" dur="1" fill="hold">
                                          <p:stCondLst>
                                            <p:cond delay="0"/>
                                          </p:stCondLst>
                                        </p:cTn>
                                        <p:tgtEl>
                                          <p:spTgt spid="121873"/>
                                        </p:tgtEl>
                                        <p:attrNameLst>
                                          <p:attrName>style.visibility</p:attrName>
                                        </p:attrNameLst>
                                      </p:cBhvr>
                                      <p:to>
                                        <p:strVal val="visible"/>
                                      </p:to>
                                    </p:set>
                                    <p:animEffect transition="in" filter="checkerboard(across)">
                                      <p:cBhvr>
                                        <p:cTn id="26" dur="500"/>
                                        <p:tgtEl>
                                          <p:spTgt spid="12187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21872"/>
                                        </p:tgtEl>
                                        <p:attrNameLst>
                                          <p:attrName>style.visibility</p:attrName>
                                        </p:attrNameLst>
                                      </p:cBhvr>
                                      <p:to>
                                        <p:strVal val="visible"/>
                                      </p:to>
                                    </p:set>
                                    <p:animEffect transition="in" filter="checkerboard(across)">
                                      <p:cBhvr>
                                        <p:cTn id="31" dur="500"/>
                                        <p:tgtEl>
                                          <p:spTgt spid="121872"/>
                                        </p:tgtEl>
                                      </p:cBhvr>
                                    </p:animEffect>
                                  </p:childTnLst>
                                </p:cTn>
                              </p:par>
                              <p:par>
                                <p:cTn id="32" presetID="5" presetClass="entr" presetSubtype="10" fill="hold" nodeType="withEffect">
                                  <p:stCondLst>
                                    <p:cond delay="0"/>
                                  </p:stCondLst>
                                  <p:childTnLst>
                                    <p:set>
                                      <p:cBhvr>
                                        <p:cTn id="33" dur="1" fill="hold">
                                          <p:stCondLst>
                                            <p:cond delay="0"/>
                                          </p:stCondLst>
                                        </p:cTn>
                                        <p:tgtEl>
                                          <p:spTgt spid="121875"/>
                                        </p:tgtEl>
                                        <p:attrNameLst>
                                          <p:attrName>style.visibility</p:attrName>
                                        </p:attrNameLst>
                                      </p:cBhvr>
                                      <p:to>
                                        <p:strVal val="visible"/>
                                      </p:to>
                                    </p:set>
                                    <p:animEffect transition="in" filter="checkerboard(across)">
                                      <p:cBhvr>
                                        <p:cTn id="34" dur="500"/>
                                        <p:tgtEl>
                                          <p:spTgt spid="121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p:bldP spid="121870" grpId="0"/>
      <p:bldP spid="121871" grpId="0" animBg="1"/>
      <p:bldP spid="12187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矩形 122884"/>
          <p:cNvSpPr/>
          <p:nvPr/>
        </p:nvSpPr>
        <p:spPr>
          <a:xfrm>
            <a:off x="171450" y="277813"/>
            <a:ext cx="8742363" cy="10414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取频率的相对值</a:t>
            </a: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Verdana" panose="020B0604030504040204" pitchFamily="34"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b="1" i="0" u="none" strike="noStrike" kern="1200" cap="none" spc="0" normalizeH="0" baseline="-2500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为</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，分别计算 </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sym typeface="Symbol" panose="05050102010706020507" pitchFamily="18" charset="2"/>
              </a:rPr>
              <a:t>H</a:t>
            </a:r>
            <a:r>
              <a:rPr kumimoji="0" lang="en-US" altLang="zh-CN" sz="2400" b="1" i="0" u="none" strike="noStrike" kern="1200" cap="none" spc="0" normalizeH="0" baseline="0" noProof="0" dirty="0" err="1">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a:t>
            </a:r>
            <a:r>
              <a:rPr kumimoji="0" lang="en-US" altLang="zh-CN" sz="2400" b="1" i="1" u="none" strike="noStrike" kern="1200" cap="none" spc="0" normalizeH="0" baseline="0" noProof="0" dirty="0" err="1">
                <a:ln>
                  <a:noFill/>
                </a:ln>
                <a:solidFill>
                  <a:srgbClr val="000000"/>
                </a:solidFill>
                <a:effectLst/>
                <a:uLnTx/>
                <a:uFillTx/>
                <a:latin typeface="Times New Roman" panose="02020603050405020304" pitchFamily="18" charset="0"/>
                <a:ea typeface="楷体_GB2312" pitchFamily="49" charset="-122"/>
                <a:cs typeface="+mn-cs"/>
                <a:sym typeface="Symbol" panose="05050102010706020507" pitchFamily="18" charset="2"/>
              </a:rPr>
              <a:t>jw</a:t>
            </a:r>
            <a:r>
              <a:rPr kumimoji="0" lang="en-US" altLang="zh-CN" sz="24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和</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，根据数据绘制的</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电路的幅频与相频特性曲线</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p>
        </p:txBody>
      </p:sp>
      <p:grpSp>
        <p:nvGrpSpPr>
          <p:cNvPr id="123060" name="组合 123059"/>
          <p:cNvGrpSpPr/>
          <p:nvPr/>
        </p:nvGrpSpPr>
        <p:grpSpPr>
          <a:xfrm>
            <a:off x="1336675" y="1433513"/>
            <a:ext cx="2722563" cy="1847850"/>
            <a:chOff x="1869" y="1554"/>
            <a:chExt cx="1715" cy="1164"/>
          </a:xfrm>
        </p:grpSpPr>
        <p:sp>
          <p:nvSpPr>
            <p:cNvPr id="123024" name="直接连接符 123023"/>
            <p:cNvSpPr/>
            <p:nvPr/>
          </p:nvSpPr>
          <p:spPr>
            <a:xfrm flipV="1">
              <a:off x="2194" y="1782"/>
              <a:ext cx="1" cy="836"/>
            </a:xfrm>
            <a:prstGeom prst="line">
              <a:avLst/>
            </a:prstGeom>
            <a:ln w="14288" cap="flat" cmpd="sng">
              <a:solidFill>
                <a:srgbClr val="000000"/>
              </a:solidFill>
              <a:prstDash val="solid"/>
              <a:headEnd type="none" w="med" len="med"/>
              <a:tailEnd type="none" w="med" len="med"/>
            </a:ln>
          </p:spPr>
        </p:sp>
        <p:sp>
          <p:nvSpPr>
            <p:cNvPr id="123025" name="任意多边形 123024"/>
            <p:cNvSpPr/>
            <p:nvPr/>
          </p:nvSpPr>
          <p:spPr>
            <a:xfrm>
              <a:off x="2161" y="1686"/>
              <a:ext cx="66" cy="101"/>
            </a:xfrm>
            <a:custGeom>
              <a:avLst/>
              <a:gdLst/>
              <a:ahLst/>
              <a:cxnLst/>
              <a:rect l="0" t="0" r="0" b="0"/>
              <a:pathLst>
                <a:path w="66" h="101">
                  <a:moveTo>
                    <a:pt x="66" y="101"/>
                  </a:moveTo>
                  <a:lnTo>
                    <a:pt x="33" y="0"/>
                  </a:lnTo>
                  <a:lnTo>
                    <a:pt x="0" y="101"/>
                  </a:lnTo>
                  <a:lnTo>
                    <a:pt x="66"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26" name="直接连接符 123025"/>
            <p:cNvSpPr/>
            <p:nvPr/>
          </p:nvSpPr>
          <p:spPr>
            <a:xfrm>
              <a:off x="2020" y="2470"/>
              <a:ext cx="1282" cy="1"/>
            </a:xfrm>
            <a:prstGeom prst="line">
              <a:avLst/>
            </a:prstGeom>
            <a:ln w="14288" cap="flat" cmpd="sng">
              <a:solidFill>
                <a:srgbClr val="000000"/>
              </a:solidFill>
              <a:prstDash val="solid"/>
              <a:headEnd type="none" w="med" len="med"/>
              <a:tailEnd type="none" w="med" len="med"/>
            </a:ln>
          </p:spPr>
        </p:sp>
        <p:sp>
          <p:nvSpPr>
            <p:cNvPr id="123027" name="任意多边形 123026"/>
            <p:cNvSpPr/>
            <p:nvPr/>
          </p:nvSpPr>
          <p:spPr>
            <a:xfrm>
              <a:off x="3300" y="2437"/>
              <a:ext cx="99" cy="66"/>
            </a:xfrm>
            <a:custGeom>
              <a:avLst/>
              <a:gdLst/>
              <a:ahLst/>
              <a:cxnLst/>
              <a:rect l="0" t="0" r="0" b="0"/>
              <a:pathLst>
                <a:path w="99" h="66">
                  <a:moveTo>
                    <a:pt x="0" y="66"/>
                  </a:moveTo>
                  <a:lnTo>
                    <a:pt x="99" y="34"/>
                  </a:lnTo>
                  <a:lnTo>
                    <a:pt x="0" y="0"/>
                  </a:lnTo>
                  <a:lnTo>
                    <a:pt x="0" y="66"/>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28" name="矩形 123027"/>
            <p:cNvSpPr/>
            <p:nvPr/>
          </p:nvSpPr>
          <p:spPr>
            <a:xfrm>
              <a:off x="2255" y="1554"/>
              <a:ext cx="100"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29" name="矩形 123028"/>
            <p:cNvSpPr/>
            <p:nvPr/>
          </p:nvSpPr>
          <p:spPr>
            <a:xfrm>
              <a:off x="2357" y="1626"/>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0" name="矩形 123029"/>
            <p:cNvSpPr/>
            <p:nvPr/>
          </p:nvSpPr>
          <p:spPr>
            <a:xfrm>
              <a:off x="2412" y="1554"/>
              <a:ext cx="25"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1" name="矩形 123030"/>
            <p:cNvSpPr/>
            <p:nvPr/>
          </p:nvSpPr>
          <p:spPr>
            <a:xfrm>
              <a:off x="2095" y="2508"/>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2" name="任意多边形 123031"/>
            <p:cNvSpPr/>
            <p:nvPr/>
          </p:nvSpPr>
          <p:spPr>
            <a:xfrm>
              <a:off x="2202" y="1930"/>
              <a:ext cx="906" cy="362"/>
            </a:xfrm>
            <a:custGeom>
              <a:avLst/>
              <a:gdLst/>
              <a:ahLst/>
              <a:cxnLst/>
              <a:rect l="0" t="0" r="0" b="0"/>
              <a:pathLst>
                <a:path w="906" h="362">
                  <a:moveTo>
                    <a:pt x="0" y="0"/>
                  </a:moveTo>
                  <a:lnTo>
                    <a:pt x="29" y="8"/>
                  </a:lnTo>
                  <a:lnTo>
                    <a:pt x="57" y="16"/>
                  </a:lnTo>
                  <a:lnTo>
                    <a:pt x="85" y="22"/>
                  </a:lnTo>
                  <a:lnTo>
                    <a:pt x="112" y="30"/>
                  </a:lnTo>
                  <a:lnTo>
                    <a:pt x="138" y="38"/>
                  </a:lnTo>
                  <a:lnTo>
                    <a:pt x="163" y="46"/>
                  </a:lnTo>
                  <a:lnTo>
                    <a:pt x="188" y="54"/>
                  </a:lnTo>
                  <a:lnTo>
                    <a:pt x="213" y="63"/>
                  </a:lnTo>
                  <a:lnTo>
                    <a:pt x="236" y="71"/>
                  </a:lnTo>
                  <a:lnTo>
                    <a:pt x="260" y="80"/>
                  </a:lnTo>
                  <a:lnTo>
                    <a:pt x="284" y="90"/>
                  </a:lnTo>
                  <a:lnTo>
                    <a:pt x="307" y="99"/>
                  </a:lnTo>
                  <a:lnTo>
                    <a:pt x="329" y="111"/>
                  </a:lnTo>
                  <a:lnTo>
                    <a:pt x="352" y="121"/>
                  </a:lnTo>
                  <a:lnTo>
                    <a:pt x="376" y="133"/>
                  </a:lnTo>
                  <a:lnTo>
                    <a:pt x="398" y="145"/>
                  </a:lnTo>
                  <a:lnTo>
                    <a:pt x="411" y="157"/>
                  </a:lnTo>
                  <a:lnTo>
                    <a:pt x="426" y="168"/>
                  </a:lnTo>
                  <a:lnTo>
                    <a:pt x="439" y="180"/>
                  </a:lnTo>
                  <a:lnTo>
                    <a:pt x="454" y="189"/>
                  </a:lnTo>
                  <a:lnTo>
                    <a:pt x="469" y="199"/>
                  </a:lnTo>
                  <a:lnTo>
                    <a:pt x="485" y="207"/>
                  </a:lnTo>
                  <a:lnTo>
                    <a:pt x="500" y="215"/>
                  </a:lnTo>
                  <a:lnTo>
                    <a:pt x="516" y="223"/>
                  </a:lnTo>
                  <a:lnTo>
                    <a:pt x="532" y="230"/>
                  </a:lnTo>
                  <a:lnTo>
                    <a:pt x="548" y="236"/>
                  </a:lnTo>
                  <a:lnTo>
                    <a:pt x="565" y="243"/>
                  </a:lnTo>
                  <a:lnTo>
                    <a:pt x="582" y="249"/>
                  </a:lnTo>
                  <a:lnTo>
                    <a:pt x="599" y="255"/>
                  </a:lnTo>
                  <a:lnTo>
                    <a:pt x="616" y="260"/>
                  </a:lnTo>
                  <a:lnTo>
                    <a:pt x="650" y="270"/>
                  </a:lnTo>
                  <a:lnTo>
                    <a:pt x="684" y="279"/>
                  </a:lnTo>
                  <a:lnTo>
                    <a:pt x="718" y="290"/>
                  </a:lnTo>
                  <a:lnTo>
                    <a:pt x="752" y="299"/>
                  </a:lnTo>
                  <a:lnTo>
                    <a:pt x="785" y="309"/>
                  </a:lnTo>
                  <a:lnTo>
                    <a:pt x="801" y="315"/>
                  </a:lnTo>
                  <a:lnTo>
                    <a:pt x="817" y="320"/>
                  </a:lnTo>
                  <a:lnTo>
                    <a:pt x="832" y="326"/>
                  </a:lnTo>
                  <a:lnTo>
                    <a:pt x="848" y="333"/>
                  </a:lnTo>
                  <a:lnTo>
                    <a:pt x="863" y="339"/>
                  </a:lnTo>
                  <a:lnTo>
                    <a:pt x="878" y="346"/>
                  </a:lnTo>
                  <a:lnTo>
                    <a:pt x="891" y="354"/>
                  </a:lnTo>
                  <a:lnTo>
                    <a:pt x="906" y="362"/>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3" name="矩形 123032"/>
            <p:cNvSpPr/>
            <p:nvPr/>
          </p:nvSpPr>
          <p:spPr>
            <a:xfrm>
              <a:off x="2098" y="1859"/>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4" name="矩形 123033"/>
            <p:cNvSpPr/>
            <p:nvPr/>
          </p:nvSpPr>
          <p:spPr>
            <a:xfrm>
              <a:off x="1869" y="2019"/>
              <a:ext cx="30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5" name="任意多边形 123034"/>
            <p:cNvSpPr>
              <a:spLocks noEditPoints="1"/>
            </p:cNvSpPr>
            <p:nvPr/>
          </p:nvSpPr>
          <p:spPr>
            <a:xfrm>
              <a:off x="2199" y="2074"/>
              <a:ext cx="394" cy="3"/>
            </a:xfrm>
            <a:custGeom>
              <a:avLst/>
              <a:gdLst/>
              <a:ahLst/>
              <a:cxnLst/>
              <a:rect l="0" t="0" r="0" b="0"/>
              <a:pathLst>
                <a:path w="394" h="3">
                  <a:moveTo>
                    <a:pt x="3" y="0"/>
                  </a:moveTo>
                  <a:lnTo>
                    <a:pt x="24" y="0"/>
                  </a:lnTo>
                  <a:lnTo>
                    <a:pt x="25" y="0"/>
                  </a:lnTo>
                  <a:lnTo>
                    <a:pt x="25" y="1"/>
                  </a:lnTo>
                  <a:lnTo>
                    <a:pt x="25" y="2"/>
                  </a:lnTo>
                  <a:lnTo>
                    <a:pt x="24" y="3"/>
                  </a:lnTo>
                  <a:lnTo>
                    <a:pt x="3" y="3"/>
                  </a:lnTo>
                  <a:lnTo>
                    <a:pt x="1" y="2"/>
                  </a:lnTo>
                  <a:lnTo>
                    <a:pt x="0" y="1"/>
                  </a:lnTo>
                  <a:lnTo>
                    <a:pt x="1" y="0"/>
                  </a:lnTo>
                  <a:lnTo>
                    <a:pt x="3" y="0"/>
                  </a:lnTo>
                  <a:lnTo>
                    <a:pt x="3" y="0"/>
                  </a:lnTo>
                  <a:close/>
                  <a:moveTo>
                    <a:pt x="39" y="0"/>
                  </a:moveTo>
                  <a:lnTo>
                    <a:pt x="60" y="0"/>
                  </a:lnTo>
                  <a:lnTo>
                    <a:pt x="61" y="0"/>
                  </a:lnTo>
                  <a:lnTo>
                    <a:pt x="61" y="1"/>
                  </a:lnTo>
                  <a:lnTo>
                    <a:pt x="61" y="2"/>
                  </a:lnTo>
                  <a:lnTo>
                    <a:pt x="60" y="3"/>
                  </a:lnTo>
                  <a:lnTo>
                    <a:pt x="39" y="3"/>
                  </a:lnTo>
                  <a:lnTo>
                    <a:pt x="38" y="2"/>
                  </a:lnTo>
                  <a:lnTo>
                    <a:pt x="38" y="1"/>
                  </a:lnTo>
                  <a:lnTo>
                    <a:pt x="38" y="0"/>
                  </a:lnTo>
                  <a:lnTo>
                    <a:pt x="39" y="0"/>
                  </a:lnTo>
                  <a:lnTo>
                    <a:pt x="39" y="0"/>
                  </a:lnTo>
                  <a:close/>
                  <a:moveTo>
                    <a:pt x="76" y="0"/>
                  </a:moveTo>
                  <a:lnTo>
                    <a:pt x="98" y="0"/>
                  </a:lnTo>
                  <a:lnTo>
                    <a:pt x="99" y="0"/>
                  </a:lnTo>
                  <a:lnTo>
                    <a:pt x="99" y="1"/>
                  </a:lnTo>
                  <a:lnTo>
                    <a:pt x="99" y="2"/>
                  </a:lnTo>
                  <a:lnTo>
                    <a:pt x="98" y="3"/>
                  </a:lnTo>
                  <a:lnTo>
                    <a:pt x="76" y="3"/>
                  </a:lnTo>
                  <a:lnTo>
                    <a:pt x="75" y="2"/>
                  </a:lnTo>
                  <a:lnTo>
                    <a:pt x="74" y="1"/>
                  </a:lnTo>
                  <a:lnTo>
                    <a:pt x="75" y="0"/>
                  </a:lnTo>
                  <a:lnTo>
                    <a:pt x="76" y="0"/>
                  </a:lnTo>
                  <a:lnTo>
                    <a:pt x="76" y="0"/>
                  </a:lnTo>
                  <a:close/>
                  <a:moveTo>
                    <a:pt x="112" y="0"/>
                  </a:moveTo>
                  <a:lnTo>
                    <a:pt x="134" y="0"/>
                  </a:lnTo>
                  <a:lnTo>
                    <a:pt x="135" y="0"/>
                  </a:lnTo>
                  <a:lnTo>
                    <a:pt x="135" y="1"/>
                  </a:lnTo>
                  <a:lnTo>
                    <a:pt x="135" y="2"/>
                  </a:lnTo>
                  <a:lnTo>
                    <a:pt x="134" y="3"/>
                  </a:lnTo>
                  <a:lnTo>
                    <a:pt x="112" y="3"/>
                  </a:lnTo>
                  <a:lnTo>
                    <a:pt x="111" y="2"/>
                  </a:lnTo>
                  <a:lnTo>
                    <a:pt x="111" y="1"/>
                  </a:lnTo>
                  <a:lnTo>
                    <a:pt x="111" y="0"/>
                  </a:lnTo>
                  <a:lnTo>
                    <a:pt x="112" y="0"/>
                  </a:lnTo>
                  <a:lnTo>
                    <a:pt x="112" y="0"/>
                  </a:lnTo>
                  <a:close/>
                  <a:moveTo>
                    <a:pt x="150" y="0"/>
                  </a:moveTo>
                  <a:lnTo>
                    <a:pt x="171" y="0"/>
                  </a:lnTo>
                  <a:lnTo>
                    <a:pt x="173" y="0"/>
                  </a:lnTo>
                  <a:lnTo>
                    <a:pt x="173" y="1"/>
                  </a:lnTo>
                  <a:lnTo>
                    <a:pt x="173" y="2"/>
                  </a:lnTo>
                  <a:lnTo>
                    <a:pt x="171" y="3"/>
                  </a:lnTo>
                  <a:lnTo>
                    <a:pt x="150" y="3"/>
                  </a:lnTo>
                  <a:lnTo>
                    <a:pt x="149" y="2"/>
                  </a:lnTo>
                  <a:lnTo>
                    <a:pt x="148" y="1"/>
                  </a:lnTo>
                  <a:lnTo>
                    <a:pt x="149" y="0"/>
                  </a:lnTo>
                  <a:lnTo>
                    <a:pt x="150" y="0"/>
                  </a:lnTo>
                  <a:lnTo>
                    <a:pt x="150" y="0"/>
                  </a:lnTo>
                  <a:close/>
                  <a:moveTo>
                    <a:pt x="186" y="0"/>
                  </a:moveTo>
                  <a:lnTo>
                    <a:pt x="208" y="0"/>
                  </a:lnTo>
                  <a:lnTo>
                    <a:pt x="209" y="0"/>
                  </a:lnTo>
                  <a:lnTo>
                    <a:pt x="209" y="1"/>
                  </a:lnTo>
                  <a:lnTo>
                    <a:pt x="209" y="2"/>
                  </a:lnTo>
                  <a:lnTo>
                    <a:pt x="208" y="3"/>
                  </a:lnTo>
                  <a:lnTo>
                    <a:pt x="186" y="3"/>
                  </a:lnTo>
                  <a:lnTo>
                    <a:pt x="185" y="2"/>
                  </a:lnTo>
                  <a:lnTo>
                    <a:pt x="185" y="1"/>
                  </a:lnTo>
                  <a:lnTo>
                    <a:pt x="185" y="0"/>
                  </a:lnTo>
                  <a:lnTo>
                    <a:pt x="186" y="0"/>
                  </a:lnTo>
                  <a:lnTo>
                    <a:pt x="186" y="0"/>
                  </a:lnTo>
                  <a:close/>
                  <a:moveTo>
                    <a:pt x="224" y="0"/>
                  </a:moveTo>
                  <a:lnTo>
                    <a:pt x="245" y="0"/>
                  </a:lnTo>
                  <a:lnTo>
                    <a:pt x="246" y="0"/>
                  </a:lnTo>
                  <a:lnTo>
                    <a:pt x="246" y="1"/>
                  </a:lnTo>
                  <a:lnTo>
                    <a:pt x="246" y="2"/>
                  </a:lnTo>
                  <a:lnTo>
                    <a:pt x="245" y="3"/>
                  </a:lnTo>
                  <a:lnTo>
                    <a:pt x="224" y="3"/>
                  </a:lnTo>
                  <a:lnTo>
                    <a:pt x="222" y="2"/>
                  </a:lnTo>
                  <a:lnTo>
                    <a:pt x="221" y="1"/>
                  </a:lnTo>
                  <a:lnTo>
                    <a:pt x="222" y="0"/>
                  </a:lnTo>
                  <a:lnTo>
                    <a:pt x="224" y="0"/>
                  </a:lnTo>
                  <a:lnTo>
                    <a:pt x="224" y="0"/>
                  </a:lnTo>
                  <a:close/>
                  <a:moveTo>
                    <a:pt x="260" y="0"/>
                  </a:moveTo>
                  <a:lnTo>
                    <a:pt x="281" y="0"/>
                  </a:lnTo>
                  <a:lnTo>
                    <a:pt x="282" y="0"/>
                  </a:lnTo>
                  <a:lnTo>
                    <a:pt x="284" y="1"/>
                  </a:lnTo>
                  <a:lnTo>
                    <a:pt x="282" y="2"/>
                  </a:lnTo>
                  <a:lnTo>
                    <a:pt x="281" y="3"/>
                  </a:lnTo>
                  <a:lnTo>
                    <a:pt x="260" y="3"/>
                  </a:lnTo>
                  <a:lnTo>
                    <a:pt x="259" y="2"/>
                  </a:lnTo>
                  <a:lnTo>
                    <a:pt x="259" y="1"/>
                  </a:lnTo>
                  <a:lnTo>
                    <a:pt x="259" y="0"/>
                  </a:lnTo>
                  <a:lnTo>
                    <a:pt x="260" y="0"/>
                  </a:lnTo>
                  <a:lnTo>
                    <a:pt x="260" y="0"/>
                  </a:lnTo>
                  <a:close/>
                  <a:moveTo>
                    <a:pt x="297" y="0"/>
                  </a:moveTo>
                  <a:lnTo>
                    <a:pt x="319" y="0"/>
                  </a:lnTo>
                  <a:lnTo>
                    <a:pt x="320" y="0"/>
                  </a:lnTo>
                  <a:lnTo>
                    <a:pt x="320" y="1"/>
                  </a:lnTo>
                  <a:lnTo>
                    <a:pt x="320" y="2"/>
                  </a:lnTo>
                  <a:lnTo>
                    <a:pt x="319" y="3"/>
                  </a:lnTo>
                  <a:lnTo>
                    <a:pt x="297" y="3"/>
                  </a:lnTo>
                  <a:lnTo>
                    <a:pt x="296" y="2"/>
                  </a:lnTo>
                  <a:lnTo>
                    <a:pt x="295" y="1"/>
                  </a:lnTo>
                  <a:lnTo>
                    <a:pt x="296" y="0"/>
                  </a:lnTo>
                  <a:lnTo>
                    <a:pt x="297" y="0"/>
                  </a:lnTo>
                  <a:lnTo>
                    <a:pt x="297" y="0"/>
                  </a:lnTo>
                  <a:close/>
                  <a:moveTo>
                    <a:pt x="333" y="0"/>
                  </a:moveTo>
                  <a:lnTo>
                    <a:pt x="355" y="0"/>
                  </a:lnTo>
                  <a:lnTo>
                    <a:pt x="356" y="0"/>
                  </a:lnTo>
                  <a:lnTo>
                    <a:pt x="357" y="1"/>
                  </a:lnTo>
                  <a:lnTo>
                    <a:pt x="356" y="2"/>
                  </a:lnTo>
                  <a:lnTo>
                    <a:pt x="355" y="3"/>
                  </a:lnTo>
                  <a:lnTo>
                    <a:pt x="333" y="3"/>
                  </a:lnTo>
                  <a:lnTo>
                    <a:pt x="332" y="2"/>
                  </a:lnTo>
                  <a:lnTo>
                    <a:pt x="332" y="1"/>
                  </a:lnTo>
                  <a:lnTo>
                    <a:pt x="332" y="0"/>
                  </a:lnTo>
                  <a:lnTo>
                    <a:pt x="333" y="0"/>
                  </a:lnTo>
                  <a:lnTo>
                    <a:pt x="333" y="0"/>
                  </a:lnTo>
                  <a:close/>
                  <a:moveTo>
                    <a:pt x="371" y="0"/>
                  </a:moveTo>
                  <a:lnTo>
                    <a:pt x="392" y="0"/>
                  </a:lnTo>
                  <a:lnTo>
                    <a:pt x="394" y="0"/>
                  </a:lnTo>
                  <a:lnTo>
                    <a:pt x="394" y="1"/>
                  </a:lnTo>
                  <a:lnTo>
                    <a:pt x="394" y="2"/>
                  </a:lnTo>
                  <a:lnTo>
                    <a:pt x="392" y="3"/>
                  </a:lnTo>
                  <a:lnTo>
                    <a:pt x="371" y="3"/>
                  </a:lnTo>
                  <a:lnTo>
                    <a:pt x="370" y="2"/>
                  </a:lnTo>
                  <a:lnTo>
                    <a:pt x="369" y="1"/>
                  </a:lnTo>
                  <a:lnTo>
                    <a:pt x="370" y="0"/>
                  </a:lnTo>
                  <a:lnTo>
                    <a:pt x="371" y="0"/>
                  </a:lnTo>
                  <a:lnTo>
                    <a:pt x="371"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6" name="任意多边形 123035"/>
            <p:cNvSpPr>
              <a:spLocks noEditPoints="1"/>
            </p:cNvSpPr>
            <p:nvPr/>
          </p:nvSpPr>
          <p:spPr>
            <a:xfrm>
              <a:off x="2598" y="2088"/>
              <a:ext cx="4" cy="388"/>
            </a:xfrm>
            <a:custGeom>
              <a:avLst/>
              <a:gdLst/>
              <a:ahLst/>
              <a:cxnLst/>
              <a:rect l="0" t="0" r="0" b="0"/>
              <a:pathLst>
                <a:path w="4" h="388">
                  <a:moveTo>
                    <a:pt x="4" y="1"/>
                  </a:moveTo>
                  <a:lnTo>
                    <a:pt x="4" y="23"/>
                  </a:lnTo>
                  <a:lnTo>
                    <a:pt x="4" y="24"/>
                  </a:lnTo>
                  <a:lnTo>
                    <a:pt x="2" y="24"/>
                  </a:lnTo>
                  <a:lnTo>
                    <a:pt x="1" y="24"/>
                  </a:lnTo>
                  <a:lnTo>
                    <a:pt x="0" y="23"/>
                  </a:lnTo>
                  <a:lnTo>
                    <a:pt x="0" y="1"/>
                  </a:lnTo>
                  <a:lnTo>
                    <a:pt x="1" y="0"/>
                  </a:lnTo>
                  <a:lnTo>
                    <a:pt x="2" y="0"/>
                  </a:lnTo>
                  <a:lnTo>
                    <a:pt x="4" y="0"/>
                  </a:lnTo>
                  <a:lnTo>
                    <a:pt x="4" y="1"/>
                  </a:lnTo>
                  <a:lnTo>
                    <a:pt x="4" y="1"/>
                  </a:lnTo>
                  <a:close/>
                  <a:moveTo>
                    <a:pt x="4" y="39"/>
                  </a:moveTo>
                  <a:lnTo>
                    <a:pt x="4" y="60"/>
                  </a:lnTo>
                  <a:lnTo>
                    <a:pt x="4" y="60"/>
                  </a:lnTo>
                  <a:lnTo>
                    <a:pt x="2" y="61"/>
                  </a:lnTo>
                  <a:lnTo>
                    <a:pt x="1" y="60"/>
                  </a:lnTo>
                  <a:lnTo>
                    <a:pt x="0" y="60"/>
                  </a:lnTo>
                  <a:lnTo>
                    <a:pt x="0" y="39"/>
                  </a:lnTo>
                  <a:lnTo>
                    <a:pt x="1" y="38"/>
                  </a:lnTo>
                  <a:lnTo>
                    <a:pt x="2" y="37"/>
                  </a:lnTo>
                  <a:lnTo>
                    <a:pt x="4" y="38"/>
                  </a:lnTo>
                  <a:lnTo>
                    <a:pt x="4" y="39"/>
                  </a:lnTo>
                  <a:lnTo>
                    <a:pt x="4" y="39"/>
                  </a:lnTo>
                  <a:close/>
                  <a:moveTo>
                    <a:pt x="4" y="75"/>
                  </a:moveTo>
                  <a:lnTo>
                    <a:pt x="4" y="97"/>
                  </a:lnTo>
                  <a:lnTo>
                    <a:pt x="4" y="98"/>
                  </a:lnTo>
                  <a:lnTo>
                    <a:pt x="2" y="98"/>
                  </a:lnTo>
                  <a:lnTo>
                    <a:pt x="1" y="98"/>
                  </a:lnTo>
                  <a:lnTo>
                    <a:pt x="0" y="97"/>
                  </a:lnTo>
                  <a:lnTo>
                    <a:pt x="0" y="75"/>
                  </a:lnTo>
                  <a:lnTo>
                    <a:pt x="1" y="74"/>
                  </a:lnTo>
                  <a:lnTo>
                    <a:pt x="2" y="74"/>
                  </a:lnTo>
                  <a:lnTo>
                    <a:pt x="4" y="74"/>
                  </a:lnTo>
                  <a:lnTo>
                    <a:pt x="4" y="75"/>
                  </a:lnTo>
                  <a:lnTo>
                    <a:pt x="4" y="75"/>
                  </a:lnTo>
                  <a:close/>
                  <a:moveTo>
                    <a:pt x="4" y="112"/>
                  </a:moveTo>
                  <a:lnTo>
                    <a:pt x="4" y="134"/>
                  </a:lnTo>
                  <a:lnTo>
                    <a:pt x="4" y="134"/>
                  </a:lnTo>
                  <a:lnTo>
                    <a:pt x="2" y="135"/>
                  </a:lnTo>
                  <a:lnTo>
                    <a:pt x="1" y="134"/>
                  </a:lnTo>
                  <a:lnTo>
                    <a:pt x="0" y="134"/>
                  </a:lnTo>
                  <a:lnTo>
                    <a:pt x="0" y="112"/>
                  </a:lnTo>
                  <a:lnTo>
                    <a:pt x="1" y="111"/>
                  </a:lnTo>
                  <a:lnTo>
                    <a:pt x="2" y="110"/>
                  </a:lnTo>
                  <a:lnTo>
                    <a:pt x="4" y="111"/>
                  </a:lnTo>
                  <a:lnTo>
                    <a:pt x="4" y="112"/>
                  </a:lnTo>
                  <a:lnTo>
                    <a:pt x="4" y="112"/>
                  </a:lnTo>
                  <a:close/>
                  <a:moveTo>
                    <a:pt x="4" y="149"/>
                  </a:moveTo>
                  <a:lnTo>
                    <a:pt x="4" y="170"/>
                  </a:lnTo>
                  <a:lnTo>
                    <a:pt x="4" y="171"/>
                  </a:lnTo>
                  <a:lnTo>
                    <a:pt x="2" y="171"/>
                  </a:lnTo>
                  <a:lnTo>
                    <a:pt x="1" y="171"/>
                  </a:lnTo>
                  <a:lnTo>
                    <a:pt x="0" y="170"/>
                  </a:lnTo>
                  <a:lnTo>
                    <a:pt x="0" y="149"/>
                  </a:lnTo>
                  <a:lnTo>
                    <a:pt x="1" y="148"/>
                  </a:lnTo>
                  <a:lnTo>
                    <a:pt x="2" y="148"/>
                  </a:lnTo>
                  <a:lnTo>
                    <a:pt x="4" y="148"/>
                  </a:lnTo>
                  <a:lnTo>
                    <a:pt x="4" y="149"/>
                  </a:lnTo>
                  <a:lnTo>
                    <a:pt x="4" y="149"/>
                  </a:lnTo>
                  <a:close/>
                  <a:moveTo>
                    <a:pt x="4" y="186"/>
                  </a:moveTo>
                  <a:lnTo>
                    <a:pt x="4" y="208"/>
                  </a:lnTo>
                  <a:lnTo>
                    <a:pt x="4" y="208"/>
                  </a:lnTo>
                  <a:lnTo>
                    <a:pt x="2" y="209"/>
                  </a:lnTo>
                  <a:lnTo>
                    <a:pt x="1" y="208"/>
                  </a:lnTo>
                  <a:lnTo>
                    <a:pt x="0" y="208"/>
                  </a:lnTo>
                  <a:lnTo>
                    <a:pt x="0" y="186"/>
                  </a:lnTo>
                  <a:lnTo>
                    <a:pt x="1" y="185"/>
                  </a:lnTo>
                  <a:lnTo>
                    <a:pt x="2" y="184"/>
                  </a:lnTo>
                  <a:lnTo>
                    <a:pt x="4" y="185"/>
                  </a:lnTo>
                  <a:lnTo>
                    <a:pt x="4" y="186"/>
                  </a:lnTo>
                  <a:lnTo>
                    <a:pt x="4" y="186"/>
                  </a:lnTo>
                  <a:close/>
                  <a:moveTo>
                    <a:pt x="4" y="222"/>
                  </a:moveTo>
                  <a:lnTo>
                    <a:pt x="4" y="244"/>
                  </a:lnTo>
                  <a:lnTo>
                    <a:pt x="4" y="245"/>
                  </a:lnTo>
                  <a:lnTo>
                    <a:pt x="2" y="245"/>
                  </a:lnTo>
                  <a:lnTo>
                    <a:pt x="1" y="245"/>
                  </a:lnTo>
                  <a:lnTo>
                    <a:pt x="0" y="244"/>
                  </a:lnTo>
                  <a:lnTo>
                    <a:pt x="0" y="222"/>
                  </a:lnTo>
                  <a:lnTo>
                    <a:pt x="1" y="221"/>
                  </a:lnTo>
                  <a:lnTo>
                    <a:pt x="2" y="221"/>
                  </a:lnTo>
                  <a:lnTo>
                    <a:pt x="4" y="221"/>
                  </a:lnTo>
                  <a:lnTo>
                    <a:pt x="4" y="222"/>
                  </a:lnTo>
                  <a:lnTo>
                    <a:pt x="4" y="222"/>
                  </a:lnTo>
                  <a:close/>
                  <a:moveTo>
                    <a:pt x="4" y="260"/>
                  </a:moveTo>
                  <a:lnTo>
                    <a:pt x="4" y="281"/>
                  </a:lnTo>
                  <a:lnTo>
                    <a:pt x="4" y="282"/>
                  </a:lnTo>
                  <a:lnTo>
                    <a:pt x="2" y="282"/>
                  </a:lnTo>
                  <a:lnTo>
                    <a:pt x="1" y="282"/>
                  </a:lnTo>
                  <a:lnTo>
                    <a:pt x="0" y="281"/>
                  </a:lnTo>
                  <a:lnTo>
                    <a:pt x="0" y="260"/>
                  </a:lnTo>
                  <a:lnTo>
                    <a:pt x="1" y="259"/>
                  </a:lnTo>
                  <a:lnTo>
                    <a:pt x="2" y="257"/>
                  </a:lnTo>
                  <a:lnTo>
                    <a:pt x="4" y="259"/>
                  </a:lnTo>
                  <a:lnTo>
                    <a:pt x="4" y="260"/>
                  </a:lnTo>
                  <a:lnTo>
                    <a:pt x="4" y="260"/>
                  </a:lnTo>
                  <a:close/>
                  <a:moveTo>
                    <a:pt x="4" y="296"/>
                  </a:moveTo>
                  <a:lnTo>
                    <a:pt x="4" y="317"/>
                  </a:lnTo>
                  <a:lnTo>
                    <a:pt x="4" y="319"/>
                  </a:lnTo>
                  <a:lnTo>
                    <a:pt x="2" y="319"/>
                  </a:lnTo>
                  <a:lnTo>
                    <a:pt x="1" y="319"/>
                  </a:lnTo>
                  <a:lnTo>
                    <a:pt x="0" y="317"/>
                  </a:lnTo>
                  <a:lnTo>
                    <a:pt x="0" y="296"/>
                  </a:lnTo>
                  <a:lnTo>
                    <a:pt x="1" y="295"/>
                  </a:lnTo>
                  <a:lnTo>
                    <a:pt x="2" y="295"/>
                  </a:lnTo>
                  <a:lnTo>
                    <a:pt x="4" y="295"/>
                  </a:lnTo>
                  <a:lnTo>
                    <a:pt x="4" y="296"/>
                  </a:lnTo>
                  <a:lnTo>
                    <a:pt x="4" y="296"/>
                  </a:lnTo>
                  <a:close/>
                  <a:moveTo>
                    <a:pt x="4" y="333"/>
                  </a:moveTo>
                  <a:lnTo>
                    <a:pt x="4" y="355"/>
                  </a:lnTo>
                  <a:lnTo>
                    <a:pt x="4" y="356"/>
                  </a:lnTo>
                  <a:lnTo>
                    <a:pt x="2" y="356"/>
                  </a:lnTo>
                  <a:lnTo>
                    <a:pt x="1" y="356"/>
                  </a:lnTo>
                  <a:lnTo>
                    <a:pt x="0" y="355"/>
                  </a:lnTo>
                  <a:lnTo>
                    <a:pt x="0" y="333"/>
                  </a:lnTo>
                  <a:lnTo>
                    <a:pt x="1" y="332"/>
                  </a:lnTo>
                  <a:lnTo>
                    <a:pt x="2" y="331"/>
                  </a:lnTo>
                  <a:lnTo>
                    <a:pt x="4" y="332"/>
                  </a:lnTo>
                  <a:lnTo>
                    <a:pt x="4" y="333"/>
                  </a:lnTo>
                  <a:lnTo>
                    <a:pt x="4" y="333"/>
                  </a:lnTo>
                  <a:close/>
                  <a:moveTo>
                    <a:pt x="4" y="370"/>
                  </a:moveTo>
                  <a:lnTo>
                    <a:pt x="4" y="385"/>
                  </a:lnTo>
                  <a:lnTo>
                    <a:pt x="4" y="387"/>
                  </a:lnTo>
                  <a:lnTo>
                    <a:pt x="2" y="388"/>
                  </a:lnTo>
                  <a:lnTo>
                    <a:pt x="1" y="387"/>
                  </a:lnTo>
                  <a:lnTo>
                    <a:pt x="0" y="385"/>
                  </a:lnTo>
                  <a:lnTo>
                    <a:pt x="0" y="370"/>
                  </a:lnTo>
                  <a:lnTo>
                    <a:pt x="1" y="368"/>
                  </a:lnTo>
                  <a:lnTo>
                    <a:pt x="2" y="368"/>
                  </a:lnTo>
                  <a:lnTo>
                    <a:pt x="4" y="368"/>
                  </a:lnTo>
                  <a:lnTo>
                    <a:pt x="4" y="370"/>
                  </a:lnTo>
                  <a:lnTo>
                    <a:pt x="4" y="37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7" name="矩形 123036"/>
            <p:cNvSpPr/>
            <p:nvPr/>
          </p:nvSpPr>
          <p:spPr>
            <a:xfrm>
              <a:off x="2570" y="2490"/>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38" name="直接连接符 123037"/>
            <p:cNvSpPr/>
            <p:nvPr/>
          </p:nvSpPr>
          <p:spPr>
            <a:xfrm>
              <a:off x="3398" y="2497"/>
              <a:ext cx="186" cy="1"/>
            </a:xfrm>
            <a:prstGeom prst="line">
              <a:avLst/>
            </a:prstGeom>
            <a:ln w="11113" cap="flat" cmpd="sng">
              <a:solidFill>
                <a:srgbClr val="000000"/>
              </a:solidFill>
              <a:prstDash val="solid"/>
              <a:headEnd type="none" w="med" len="med"/>
              <a:tailEnd type="none" w="med" len="med"/>
            </a:ln>
          </p:spPr>
        </p:sp>
        <p:sp>
          <p:nvSpPr>
            <p:cNvPr id="123039" name="矩形 123038"/>
            <p:cNvSpPr/>
            <p:nvPr/>
          </p:nvSpPr>
          <p:spPr>
            <a:xfrm>
              <a:off x="3514" y="2612"/>
              <a:ext cx="44" cy="10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1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0" name="矩形 123039"/>
            <p:cNvSpPr/>
            <p:nvPr/>
          </p:nvSpPr>
          <p:spPr>
            <a:xfrm>
              <a:off x="3397" y="2501"/>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1" name="矩形 123040"/>
            <p:cNvSpPr/>
            <p:nvPr/>
          </p:nvSpPr>
          <p:spPr>
            <a:xfrm>
              <a:off x="3429" y="2285"/>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3061" name="组合 123060"/>
          <p:cNvGrpSpPr/>
          <p:nvPr/>
        </p:nvGrpSpPr>
        <p:grpSpPr>
          <a:xfrm>
            <a:off x="5745163" y="1266825"/>
            <a:ext cx="2263775" cy="1809750"/>
            <a:chOff x="3977" y="1499"/>
            <a:chExt cx="1426" cy="1140"/>
          </a:xfrm>
        </p:grpSpPr>
        <p:sp>
          <p:nvSpPr>
            <p:cNvPr id="123042" name="直接连接符 123041"/>
            <p:cNvSpPr/>
            <p:nvPr/>
          </p:nvSpPr>
          <p:spPr>
            <a:xfrm flipV="1">
              <a:off x="4212" y="1784"/>
              <a:ext cx="1" cy="836"/>
            </a:xfrm>
            <a:prstGeom prst="line">
              <a:avLst/>
            </a:prstGeom>
            <a:ln w="14288" cap="flat" cmpd="sng">
              <a:solidFill>
                <a:srgbClr val="000000"/>
              </a:solidFill>
              <a:prstDash val="solid"/>
              <a:headEnd type="none" w="med" len="med"/>
              <a:tailEnd type="none" w="med" len="med"/>
            </a:ln>
          </p:spPr>
        </p:sp>
        <p:sp>
          <p:nvSpPr>
            <p:cNvPr id="123043" name="任意多边形 123042"/>
            <p:cNvSpPr/>
            <p:nvPr/>
          </p:nvSpPr>
          <p:spPr>
            <a:xfrm>
              <a:off x="4180" y="1687"/>
              <a:ext cx="66" cy="101"/>
            </a:xfrm>
            <a:custGeom>
              <a:avLst/>
              <a:gdLst/>
              <a:ahLst/>
              <a:cxnLst/>
              <a:rect l="0" t="0" r="0" b="0"/>
              <a:pathLst>
                <a:path w="66" h="101">
                  <a:moveTo>
                    <a:pt x="66" y="101"/>
                  </a:moveTo>
                  <a:lnTo>
                    <a:pt x="32" y="0"/>
                  </a:lnTo>
                  <a:lnTo>
                    <a:pt x="0" y="101"/>
                  </a:lnTo>
                  <a:lnTo>
                    <a:pt x="66"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4" name="直接连接符 123043"/>
            <p:cNvSpPr/>
            <p:nvPr/>
          </p:nvSpPr>
          <p:spPr>
            <a:xfrm>
              <a:off x="4066" y="1969"/>
              <a:ext cx="1029" cy="1"/>
            </a:xfrm>
            <a:prstGeom prst="line">
              <a:avLst/>
            </a:prstGeom>
            <a:ln w="14288" cap="flat" cmpd="sng">
              <a:solidFill>
                <a:srgbClr val="000000"/>
              </a:solidFill>
              <a:prstDash val="solid"/>
              <a:headEnd type="none" w="med" len="med"/>
              <a:tailEnd type="none" w="med" len="med"/>
            </a:ln>
          </p:spPr>
        </p:sp>
        <p:sp>
          <p:nvSpPr>
            <p:cNvPr id="123045" name="任意多边形 123044"/>
            <p:cNvSpPr/>
            <p:nvPr/>
          </p:nvSpPr>
          <p:spPr>
            <a:xfrm>
              <a:off x="5091" y="1938"/>
              <a:ext cx="100" cy="65"/>
            </a:xfrm>
            <a:custGeom>
              <a:avLst/>
              <a:gdLst/>
              <a:ahLst/>
              <a:cxnLst/>
              <a:rect l="0" t="0" r="0" b="0"/>
              <a:pathLst>
                <a:path w="100" h="65">
                  <a:moveTo>
                    <a:pt x="0" y="65"/>
                  </a:moveTo>
                  <a:lnTo>
                    <a:pt x="100" y="34"/>
                  </a:lnTo>
                  <a:lnTo>
                    <a:pt x="0" y="0"/>
                  </a:lnTo>
                  <a:lnTo>
                    <a:pt x="0" y="6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6" name="矩形 123045"/>
            <p:cNvSpPr/>
            <p:nvPr/>
          </p:nvSpPr>
          <p:spPr>
            <a:xfrm>
              <a:off x="4042" y="1827"/>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7" name="任意多边形 123046"/>
            <p:cNvSpPr>
              <a:spLocks noEditPoints="1"/>
            </p:cNvSpPr>
            <p:nvPr/>
          </p:nvSpPr>
          <p:spPr>
            <a:xfrm>
              <a:off x="4208" y="2259"/>
              <a:ext cx="320" cy="4"/>
            </a:xfrm>
            <a:custGeom>
              <a:avLst/>
              <a:gdLst/>
              <a:ahLst/>
              <a:cxnLst/>
              <a:rect l="0" t="0" r="0" b="0"/>
              <a:pathLst>
                <a:path w="320" h="4">
                  <a:moveTo>
                    <a:pt x="3" y="0"/>
                  </a:moveTo>
                  <a:lnTo>
                    <a:pt x="24" y="0"/>
                  </a:lnTo>
                  <a:lnTo>
                    <a:pt x="25" y="0"/>
                  </a:lnTo>
                  <a:lnTo>
                    <a:pt x="25" y="1"/>
                  </a:lnTo>
                  <a:lnTo>
                    <a:pt x="25" y="3"/>
                  </a:lnTo>
                  <a:lnTo>
                    <a:pt x="24" y="4"/>
                  </a:lnTo>
                  <a:lnTo>
                    <a:pt x="3" y="4"/>
                  </a:lnTo>
                  <a:lnTo>
                    <a:pt x="2" y="3"/>
                  </a:lnTo>
                  <a:lnTo>
                    <a:pt x="0" y="1"/>
                  </a:lnTo>
                  <a:lnTo>
                    <a:pt x="2" y="0"/>
                  </a:lnTo>
                  <a:lnTo>
                    <a:pt x="3" y="0"/>
                  </a:lnTo>
                  <a:lnTo>
                    <a:pt x="3" y="0"/>
                  </a:lnTo>
                  <a:close/>
                  <a:moveTo>
                    <a:pt x="39" y="0"/>
                  </a:moveTo>
                  <a:lnTo>
                    <a:pt x="60" y="0"/>
                  </a:lnTo>
                  <a:lnTo>
                    <a:pt x="62" y="0"/>
                  </a:lnTo>
                  <a:lnTo>
                    <a:pt x="63" y="1"/>
                  </a:lnTo>
                  <a:lnTo>
                    <a:pt x="62" y="3"/>
                  </a:lnTo>
                  <a:lnTo>
                    <a:pt x="60" y="4"/>
                  </a:lnTo>
                  <a:lnTo>
                    <a:pt x="39" y="4"/>
                  </a:lnTo>
                  <a:lnTo>
                    <a:pt x="38" y="3"/>
                  </a:lnTo>
                  <a:lnTo>
                    <a:pt x="38" y="1"/>
                  </a:lnTo>
                  <a:lnTo>
                    <a:pt x="38" y="0"/>
                  </a:lnTo>
                  <a:lnTo>
                    <a:pt x="39" y="0"/>
                  </a:lnTo>
                  <a:lnTo>
                    <a:pt x="39" y="0"/>
                  </a:lnTo>
                  <a:close/>
                  <a:moveTo>
                    <a:pt x="76" y="0"/>
                  </a:moveTo>
                  <a:lnTo>
                    <a:pt x="98" y="0"/>
                  </a:lnTo>
                  <a:lnTo>
                    <a:pt x="99" y="0"/>
                  </a:lnTo>
                  <a:lnTo>
                    <a:pt x="99" y="1"/>
                  </a:lnTo>
                  <a:lnTo>
                    <a:pt x="99" y="3"/>
                  </a:lnTo>
                  <a:lnTo>
                    <a:pt x="98" y="4"/>
                  </a:lnTo>
                  <a:lnTo>
                    <a:pt x="76" y="4"/>
                  </a:lnTo>
                  <a:lnTo>
                    <a:pt x="75" y="3"/>
                  </a:lnTo>
                  <a:lnTo>
                    <a:pt x="74" y="1"/>
                  </a:lnTo>
                  <a:lnTo>
                    <a:pt x="75" y="0"/>
                  </a:lnTo>
                  <a:lnTo>
                    <a:pt x="76" y="0"/>
                  </a:lnTo>
                  <a:lnTo>
                    <a:pt x="76" y="0"/>
                  </a:lnTo>
                  <a:close/>
                  <a:moveTo>
                    <a:pt x="113" y="0"/>
                  </a:moveTo>
                  <a:lnTo>
                    <a:pt x="134" y="0"/>
                  </a:lnTo>
                  <a:lnTo>
                    <a:pt x="135" y="0"/>
                  </a:lnTo>
                  <a:lnTo>
                    <a:pt x="136" y="1"/>
                  </a:lnTo>
                  <a:lnTo>
                    <a:pt x="135" y="3"/>
                  </a:lnTo>
                  <a:lnTo>
                    <a:pt x="134" y="4"/>
                  </a:lnTo>
                  <a:lnTo>
                    <a:pt x="113" y="4"/>
                  </a:lnTo>
                  <a:lnTo>
                    <a:pt x="111" y="3"/>
                  </a:lnTo>
                  <a:lnTo>
                    <a:pt x="111" y="1"/>
                  </a:lnTo>
                  <a:lnTo>
                    <a:pt x="111" y="0"/>
                  </a:lnTo>
                  <a:lnTo>
                    <a:pt x="113" y="0"/>
                  </a:lnTo>
                  <a:lnTo>
                    <a:pt x="113" y="0"/>
                  </a:lnTo>
                  <a:close/>
                  <a:moveTo>
                    <a:pt x="150" y="0"/>
                  </a:moveTo>
                  <a:lnTo>
                    <a:pt x="171" y="0"/>
                  </a:lnTo>
                  <a:lnTo>
                    <a:pt x="173" y="0"/>
                  </a:lnTo>
                  <a:lnTo>
                    <a:pt x="173" y="1"/>
                  </a:lnTo>
                  <a:lnTo>
                    <a:pt x="173" y="3"/>
                  </a:lnTo>
                  <a:lnTo>
                    <a:pt x="171" y="4"/>
                  </a:lnTo>
                  <a:lnTo>
                    <a:pt x="150" y="4"/>
                  </a:lnTo>
                  <a:lnTo>
                    <a:pt x="149" y="3"/>
                  </a:lnTo>
                  <a:lnTo>
                    <a:pt x="148" y="1"/>
                  </a:lnTo>
                  <a:lnTo>
                    <a:pt x="149" y="0"/>
                  </a:lnTo>
                  <a:lnTo>
                    <a:pt x="150" y="0"/>
                  </a:lnTo>
                  <a:lnTo>
                    <a:pt x="150" y="0"/>
                  </a:lnTo>
                  <a:close/>
                  <a:moveTo>
                    <a:pt x="186" y="0"/>
                  </a:moveTo>
                  <a:lnTo>
                    <a:pt x="208" y="0"/>
                  </a:lnTo>
                  <a:lnTo>
                    <a:pt x="209" y="0"/>
                  </a:lnTo>
                  <a:lnTo>
                    <a:pt x="210" y="1"/>
                  </a:lnTo>
                  <a:lnTo>
                    <a:pt x="209" y="3"/>
                  </a:lnTo>
                  <a:lnTo>
                    <a:pt x="208" y="4"/>
                  </a:lnTo>
                  <a:lnTo>
                    <a:pt x="186" y="4"/>
                  </a:lnTo>
                  <a:lnTo>
                    <a:pt x="185" y="3"/>
                  </a:lnTo>
                  <a:lnTo>
                    <a:pt x="185" y="1"/>
                  </a:lnTo>
                  <a:lnTo>
                    <a:pt x="185" y="0"/>
                  </a:lnTo>
                  <a:lnTo>
                    <a:pt x="186" y="0"/>
                  </a:lnTo>
                  <a:lnTo>
                    <a:pt x="186" y="0"/>
                  </a:lnTo>
                  <a:close/>
                  <a:moveTo>
                    <a:pt x="224" y="0"/>
                  </a:moveTo>
                  <a:lnTo>
                    <a:pt x="245" y="0"/>
                  </a:lnTo>
                  <a:lnTo>
                    <a:pt x="246" y="0"/>
                  </a:lnTo>
                  <a:lnTo>
                    <a:pt x="246" y="1"/>
                  </a:lnTo>
                  <a:lnTo>
                    <a:pt x="246" y="3"/>
                  </a:lnTo>
                  <a:lnTo>
                    <a:pt x="245" y="4"/>
                  </a:lnTo>
                  <a:lnTo>
                    <a:pt x="224" y="4"/>
                  </a:lnTo>
                  <a:lnTo>
                    <a:pt x="222" y="3"/>
                  </a:lnTo>
                  <a:lnTo>
                    <a:pt x="221" y="1"/>
                  </a:lnTo>
                  <a:lnTo>
                    <a:pt x="222" y="0"/>
                  </a:lnTo>
                  <a:lnTo>
                    <a:pt x="224" y="0"/>
                  </a:lnTo>
                  <a:lnTo>
                    <a:pt x="224" y="0"/>
                  </a:lnTo>
                  <a:close/>
                  <a:moveTo>
                    <a:pt x="260" y="0"/>
                  </a:moveTo>
                  <a:lnTo>
                    <a:pt x="281" y="0"/>
                  </a:lnTo>
                  <a:lnTo>
                    <a:pt x="283" y="0"/>
                  </a:lnTo>
                  <a:lnTo>
                    <a:pt x="284" y="1"/>
                  </a:lnTo>
                  <a:lnTo>
                    <a:pt x="283" y="3"/>
                  </a:lnTo>
                  <a:lnTo>
                    <a:pt x="281" y="4"/>
                  </a:lnTo>
                  <a:lnTo>
                    <a:pt x="260" y="4"/>
                  </a:lnTo>
                  <a:lnTo>
                    <a:pt x="259" y="3"/>
                  </a:lnTo>
                  <a:lnTo>
                    <a:pt x="259" y="1"/>
                  </a:lnTo>
                  <a:lnTo>
                    <a:pt x="259" y="0"/>
                  </a:lnTo>
                  <a:lnTo>
                    <a:pt x="260" y="0"/>
                  </a:lnTo>
                  <a:lnTo>
                    <a:pt x="260" y="0"/>
                  </a:lnTo>
                  <a:close/>
                  <a:moveTo>
                    <a:pt x="297" y="0"/>
                  </a:moveTo>
                  <a:lnTo>
                    <a:pt x="319" y="0"/>
                  </a:lnTo>
                  <a:lnTo>
                    <a:pt x="320" y="0"/>
                  </a:lnTo>
                  <a:lnTo>
                    <a:pt x="320" y="1"/>
                  </a:lnTo>
                  <a:lnTo>
                    <a:pt x="320" y="3"/>
                  </a:lnTo>
                  <a:lnTo>
                    <a:pt x="319" y="4"/>
                  </a:lnTo>
                  <a:lnTo>
                    <a:pt x="297" y="4"/>
                  </a:lnTo>
                  <a:lnTo>
                    <a:pt x="296" y="3"/>
                  </a:lnTo>
                  <a:lnTo>
                    <a:pt x="295" y="1"/>
                  </a:lnTo>
                  <a:lnTo>
                    <a:pt x="296" y="0"/>
                  </a:lnTo>
                  <a:lnTo>
                    <a:pt x="297" y="0"/>
                  </a:lnTo>
                  <a:lnTo>
                    <a:pt x="297"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8" name="任意多边形 123047"/>
            <p:cNvSpPr>
              <a:spLocks noEditPoints="1"/>
            </p:cNvSpPr>
            <p:nvPr/>
          </p:nvSpPr>
          <p:spPr>
            <a:xfrm>
              <a:off x="4535" y="1969"/>
              <a:ext cx="3" cy="279"/>
            </a:xfrm>
            <a:custGeom>
              <a:avLst/>
              <a:gdLst/>
              <a:ahLst/>
              <a:cxnLst/>
              <a:rect l="0" t="0" r="0" b="0"/>
              <a:pathLst>
                <a:path w="3" h="279">
                  <a:moveTo>
                    <a:pt x="3" y="1"/>
                  </a:moveTo>
                  <a:lnTo>
                    <a:pt x="3" y="23"/>
                  </a:lnTo>
                  <a:lnTo>
                    <a:pt x="3" y="24"/>
                  </a:lnTo>
                  <a:lnTo>
                    <a:pt x="2" y="25"/>
                  </a:lnTo>
                  <a:lnTo>
                    <a:pt x="1" y="24"/>
                  </a:lnTo>
                  <a:lnTo>
                    <a:pt x="0" y="23"/>
                  </a:lnTo>
                  <a:lnTo>
                    <a:pt x="0" y="1"/>
                  </a:lnTo>
                  <a:lnTo>
                    <a:pt x="1" y="0"/>
                  </a:lnTo>
                  <a:lnTo>
                    <a:pt x="2" y="0"/>
                  </a:lnTo>
                  <a:lnTo>
                    <a:pt x="3" y="0"/>
                  </a:lnTo>
                  <a:lnTo>
                    <a:pt x="3" y="1"/>
                  </a:lnTo>
                  <a:lnTo>
                    <a:pt x="3" y="1"/>
                  </a:lnTo>
                  <a:close/>
                  <a:moveTo>
                    <a:pt x="3" y="39"/>
                  </a:moveTo>
                  <a:lnTo>
                    <a:pt x="3" y="60"/>
                  </a:lnTo>
                  <a:lnTo>
                    <a:pt x="3" y="61"/>
                  </a:lnTo>
                  <a:lnTo>
                    <a:pt x="2" y="61"/>
                  </a:lnTo>
                  <a:lnTo>
                    <a:pt x="1" y="61"/>
                  </a:lnTo>
                  <a:lnTo>
                    <a:pt x="0" y="60"/>
                  </a:lnTo>
                  <a:lnTo>
                    <a:pt x="0" y="39"/>
                  </a:lnTo>
                  <a:lnTo>
                    <a:pt x="1" y="38"/>
                  </a:lnTo>
                  <a:lnTo>
                    <a:pt x="2" y="37"/>
                  </a:lnTo>
                  <a:lnTo>
                    <a:pt x="3" y="38"/>
                  </a:lnTo>
                  <a:lnTo>
                    <a:pt x="3" y="39"/>
                  </a:lnTo>
                  <a:lnTo>
                    <a:pt x="3" y="39"/>
                  </a:lnTo>
                  <a:close/>
                  <a:moveTo>
                    <a:pt x="3" y="75"/>
                  </a:moveTo>
                  <a:lnTo>
                    <a:pt x="3" y="97"/>
                  </a:lnTo>
                  <a:lnTo>
                    <a:pt x="3" y="98"/>
                  </a:lnTo>
                  <a:lnTo>
                    <a:pt x="2" y="99"/>
                  </a:lnTo>
                  <a:lnTo>
                    <a:pt x="1" y="98"/>
                  </a:lnTo>
                  <a:lnTo>
                    <a:pt x="0" y="97"/>
                  </a:lnTo>
                  <a:lnTo>
                    <a:pt x="0" y="75"/>
                  </a:lnTo>
                  <a:lnTo>
                    <a:pt x="1" y="74"/>
                  </a:lnTo>
                  <a:lnTo>
                    <a:pt x="2" y="74"/>
                  </a:lnTo>
                  <a:lnTo>
                    <a:pt x="3" y="74"/>
                  </a:lnTo>
                  <a:lnTo>
                    <a:pt x="3" y="75"/>
                  </a:lnTo>
                  <a:lnTo>
                    <a:pt x="3" y="75"/>
                  </a:lnTo>
                  <a:close/>
                  <a:moveTo>
                    <a:pt x="3" y="112"/>
                  </a:moveTo>
                  <a:lnTo>
                    <a:pt x="3" y="134"/>
                  </a:lnTo>
                  <a:lnTo>
                    <a:pt x="3" y="135"/>
                  </a:lnTo>
                  <a:lnTo>
                    <a:pt x="2" y="135"/>
                  </a:lnTo>
                  <a:lnTo>
                    <a:pt x="1" y="135"/>
                  </a:lnTo>
                  <a:lnTo>
                    <a:pt x="0" y="134"/>
                  </a:lnTo>
                  <a:lnTo>
                    <a:pt x="0" y="112"/>
                  </a:lnTo>
                  <a:lnTo>
                    <a:pt x="1" y="111"/>
                  </a:lnTo>
                  <a:lnTo>
                    <a:pt x="2" y="110"/>
                  </a:lnTo>
                  <a:lnTo>
                    <a:pt x="3" y="111"/>
                  </a:lnTo>
                  <a:lnTo>
                    <a:pt x="3" y="112"/>
                  </a:lnTo>
                  <a:lnTo>
                    <a:pt x="3" y="112"/>
                  </a:lnTo>
                  <a:close/>
                  <a:moveTo>
                    <a:pt x="3" y="149"/>
                  </a:moveTo>
                  <a:lnTo>
                    <a:pt x="3" y="170"/>
                  </a:lnTo>
                  <a:lnTo>
                    <a:pt x="3" y="171"/>
                  </a:lnTo>
                  <a:lnTo>
                    <a:pt x="2" y="172"/>
                  </a:lnTo>
                  <a:lnTo>
                    <a:pt x="1" y="171"/>
                  </a:lnTo>
                  <a:lnTo>
                    <a:pt x="0" y="170"/>
                  </a:lnTo>
                  <a:lnTo>
                    <a:pt x="0" y="149"/>
                  </a:lnTo>
                  <a:lnTo>
                    <a:pt x="1" y="148"/>
                  </a:lnTo>
                  <a:lnTo>
                    <a:pt x="2" y="148"/>
                  </a:lnTo>
                  <a:lnTo>
                    <a:pt x="3" y="148"/>
                  </a:lnTo>
                  <a:lnTo>
                    <a:pt x="3" y="149"/>
                  </a:lnTo>
                  <a:lnTo>
                    <a:pt x="3" y="149"/>
                  </a:lnTo>
                  <a:close/>
                  <a:moveTo>
                    <a:pt x="3" y="186"/>
                  </a:moveTo>
                  <a:lnTo>
                    <a:pt x="3" y="208"/>
                  </a:lnTo>
                  <a:lnTo>
                    <a:pt x="3" y="209"/>
                  </a:lnTo>
                  <a:lnTo>
                    <a:pt x="2" y="209"/>
                  </a:lnTo>
                  <a:lnTo>
                    <a:pt x="1" y="209"/>
                  </a:lnTo>
                  <a:lnTo>
                    <a:pt x="0" y="208"/>
                  </a:lnTo>
                  <a:lnTo>
                    <a:pt x="0" y="186"/>
                  </a:lnTo>
                  <a:lnTo>
                    <a:pt x="1" y="185"/>
                  </a:lnTo>
                  <a:lnTo>
                    <a:pt x="2" y="184"/>
                  </a:lnTo>
                  <a:lnTo>
                    <a:pt x="3" y="185"/>
                  </a:lnTo>
                  <a:lnTo>
                    <a:pt x="3" y="186"/>
                  </a:lnTo>
                  <a:lnTo>
                    <a:pt x="3" y="186"/>
                  </a:lnTo>
                  <a:close/>
                  <a:moveTo>
                    <a:pt x="3" y="222"/>
                  </a:moveTo>
                  <a:lnTo>
                    <a:pt x="3" y="244"/>
                  </a:lnTo>
                  <a:lnTo>
                    <a:pt x="3" y="245"/>
                  </a:lnTo>
                  <a:lnTo>
                    <a:pt x="2" y="246"/>
                  </a:lnTo>
                  <a:lnTo>
                    <a:pt x="1" y="245"/>
                  </a:lnTo>
                  <a:lnTo>
                    <a:pt x="0" y="244"/>
                  </a:lnTo>
                  <a:lnTo>
                    <a:pt x="0" y="222"/>
                  </a:lnTo>
                  <a:lnTo>
                    <a:pt x="1" y="221"/>
                  </a:lnTo>
                  <a:lnTo>
                    <a:pt x="2" y="221"/>
                  </a:lnTo>
                  <a:lnTo>
                    <a:pt x="3" y="221"/>
                  </a:lnTo>
                  <a:lnTo>
                    <a:pt x="3" y="222"/>
                  </a:lnTo>
                  <a:lnTo>
                    <a:pt x="3" y="222"/>
                  </a:lnTo>
                  <a:close/>
                  <a:moveTo>
                    <a:pt x="3" y="260"/>
                  </a:moveTo>
                  <a:lnTo>
                    <a:pt x="3" y="277"/>
                  </a:lnTo>
                  <a:lnTo>
                    <a:pt x="3" y="278"/>
                  </a:lnTo>
                  <a:lnTo>
                    <a:pt x="2" y="279"/>
                  </a:lnTo>
                  <a:lnTo>
                    <a:pt x="1" y="278"/>
                  </a:lnTo>
                  <a:lnTo>
                    <a:pt x="0" y="277"/>
                  </a:lnTo>
                  <a:lnTo>
                    <a:pt x="0" y="260"/>
                  </a:lnTo>
                  <a:lnTo>
                    <a:pt x="1" y="259"/>
                  </a:lnTo>
                  <a:lnTo>
                    <a:pt x="2" y="257"/>
                  </a:lnTo>
                  <a:lnTo>
                    <a:pt x="3" y="259"/>
                  </a:lnTo>
                  <a:lnTo>
                    <a:pt x="3" y="260"/>
                  </a:lnTo>
                  <a:lnTo>
                    <a:pt x="3" y="26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49" name="矩形 123048"/>
            <p:cNvSpPr/>
            <p:nvPr/>
          </p:nvSpPr>
          <p:spPr>
            <a:xfrm>
              <a:off x="4506" y="1822"/>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0" name="直接连接符 123049"/>
            <p:cNvSpPr/>
            <p:nvPr/>
          </p:nvSpPr>
          <p:spPr>
            <a:xfrm>
              <a:off x="5217" y="1997"/>
              <a:ext cx="186" cy="1"/>
            </a:xfrm>
            <a:prstGeom prst="line">
              <a:avLst/>
            </a:prstGeom>
            <a:ln w="11113" cap="flat" cmpd="sng">
              <a:solidFill>
                <a:srgbClr val="000000"/>
              </a:solidFill>
              <a:prstDash val="solid"/>
              <a:headEnd type="none" w="med" len="med"/>
              <a:tailEnd type="none" w="med" len="med"/>
            </a:ln>
          </p:spPr>
        </p:sp>
        <p:sp>
          <p:nvSpPr>
            <p:cNvPr id="123051" name="矩形 123050"/>
            <p:cNvSpPr/>
            <p:nvPr/>
          </p:nvSpPr>
          <p:spPr>
            <a:xfrm>
              <a:off x="5305" y="2112"/>
              <a:ext cx="44" cy="10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1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2" name="矩形 123051"/>
            <p:cNvSpPr/>
            <p:nvPr/>
          </p:nvSpPr>
          <p:spPr>
            <a:xfrm>
              <a:off x="5189" y="2000"/>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3" name="矩形 123052"/>
            <p:cNvSpPr/>
            <p:nvPr/>
          </p:nvSpPr>
          <p:spPr>
            <a:xfrm>
              <a:off x="5220" y="1785"/>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4" name="任意多边形 123053"/>
            <p:cNvSpPr/>
            <p:nvPr/>
          </p:nvSpPr>
          <p:spPr>
            <a:xfrm>
              <a:off x="4211" y="1970"/>
              <a:ext cx="652" cy="327"/>
            </a:xfrm>
            <a:custGeom>
              <a:avLst/>
              <a:gdLst/>
              <a:ahLst/>
              <a:cxnLst/>
              <a:rect l="0" t="0" r="0" b="0"/>
              <a:pathLst>
                <a:path w="652" h="327">
                  <a:moveTo>
                    <a:pt x="0" y="0"/>
                  </a:moveTo>
                  <a:lnTo>
                    <a:pt x="0" y="10"/>
                  </a:lnTo>
                  <a:lnTo>
                    <a:pt x="1" y="17"/>
                  </a:lnTo>
                  <a:lnTo>
                    <a:pt x="1" y="25"/>
                  </a:lnTo>
                  <a:lnTo>
                    <a:pt x="3" y="34"/>
                  </a:lnTo>
                  <a:lnTo>
                    <a:pt x="4" y="42"/>
                  </a:lnTo>
                  <a:lnTo>
                    <a:pt x="6" y="50"/>
                  </a:lnTo>
                  <a:lnTo>
                    <a:pt x="10" y="58"/>
                  </a:lnTo>
                  <a:lnTo>
                    <a:pt x="12" y="66"/>
                  </a:lnTo>
                  <a:lnTo>
                    <a:pt x="17" y="74"/>
                  </a:lnTo>
                  <a:lnTo>
                    <a:pt x="20" y="82"/>
                  </a:lnTo>
                  <a:lnTo>
                    <a:pt x="25" y="90"/>
                  </a:lnTo>
                  <a:lnTo>
                    <a:pt x="29" y="98"/>
                  </a:lnTo>
                  <a:lnTo>
                    <a:pt x="34" y="105"/>
                  </a:lnTo>
                  <a:lnTo>
                    <a:pt x="39" y="113"/>
                  </a:lnTo>
                  <a:lnTo>
                    <a:pt x="45" y="121"/>
                  </a:lnTo>
                  <a:lnTo>
                    <a:pt x="51" y="127"/>
                  </a:lnTo>
                  <a:lnTo>
                    <a:pt x="57" y="135"/>
                  </a:lnTo>
                  <a:lnTo>
                    <a:pt x="64" y="142"/>
                  </a:lnTo>
                  <a:lnTo>
                    <a:pt x="71" y="149"/>
                  </a:lnTo>
                  <a:lnTo>
                    <a:pt x="78" y="156"/>
                  </a:lnTo>
                  <a:lnTo>
                    <a:pt x="86" y="162"/>
                  </a:lnTo>
                  <a:lnTo>
                    <a:pt x="94" y="169"/>
                  </a:lnTo>
                  <a:lnTo>
                    <a:pt x="103" y="176"/>
                  </a:lnTo>
                  <a:lnTo>
                    <a:pt x="111" y="183"/>
                  </a:lnTo>
                  <a:lnTo>
                    <a:pt x="120" y="190"/>
                  </a:lnTo>
                  <a:lnTo>
                    <a:pt x="129" y="195"/>
                  </a:lnTo>
                  <a:lnTo>
                    <a:pt x="139" y="202"/>
                  </a:lnTo>
                  <a:lnTo>
                    <a:pt x="148" y="208"/>
                  </a:lnTo>
                  <a:lnTo>
                    <a:pt x="158" y="215"/>
                  </a:lnTo>
                  <a:lnTo>
                    <a:pt x="168" y="220"/>
                  </a:lnTo>
                  <a:lnTo>
                    <a:pt x="190" y="232"/>
                  </a:lnTo>
                  <a:lnTo>
                    <a:pt x="213" y="242"/>
                  </a:lnTo>
                  <a:lnTo>
                    <a:pt x="236" y="252"/>
                  </a:lnTo>
                  <a:lnTo>
                    <a:pt x="261" y="262"/>
                  </a:lnTo>
                  <a:lnTo>
                    <a:pt x="287" y="271"/>
                  </a:lnTo>
                  <a:lnTo>
                    <a:pt x="314" y="279"/>
                  </a:lnTo>
                  <a:lnTo>
                    <a:pt x="341" y="287"/>
                  </a:lnTo>
                  <a:lnTo>
                    <a:pt x="369" y="295"/>
                  </a:lnTo>
                  <a:lnTo>
                    <a:pt x="397" y="301"/>
                  </a:lnTo>
                  <a:lnTo>
                    <a:pt x="428" y="307"/>
                  </a:lnTo>
                  <a:lnTo>
                    <a:pt x="457" y="312"/>
                  </a:lnTo>
                  <a:lnTo>
                    <a:pt x="489" y="316"/>
                  </a:lnTo>
                  <a:lnTo>
                    <a:pt x="521" y="320"/>
                  </a:lnTo>
                  <a:lnTo>
                    <a:pt x="553" y="323"/>
                  </a:lnTo>
                  <a:lnTo>
                    <a:pt x="585" y="326"/>
                  </a:lnTo>
                  <a:lnTo>
                    <a:pt x="618" y="327"/>
                  </a:lnTo>
                  <a:lnTo>
                    <a:pt x="652" y="327"/>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5" name="矩形 123054"/>
            <p:cNvSpPr/>
            <p:nvPr/>
          </p:nvSpPr>
          <p:spPr>
            <a:xfrm>
              <a:off x="3977" y="2186"/>
              <a:ext cx="1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-45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6" name="矩形 123055"/>
            <p:cNvSpPr/>
            <p:nvPr/>
          </p:nvSpPr>
          <p:spPr>
            <a:xfrm>
              <a:off x="4151" y="2182"/>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7" name="矩形 123056"/>
            <p:cNvSpPr/>
            <p:nvPr/>
          </p:nvSpPr>
          <p:spPr>
            <a:xfrm>
              <a:off x="3977" y="2495"/>
              <a:ext cx="1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-90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8" name="矩形 123057"/>
            <p:cNvSpPr/>
            <p:nvPr/>
          </p:nvSpPr>
          <p:spPr>
            <a:xfrm>
              <a:off x="4151" y="249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59" name="矩形 123058"/>
            <p:cNvSpPr/>
            <p:nvPr/>
          </p:nvSpPr>
          <p:spPr>
            <a:xfrm>
              <a:off x="4263" y="1499"/>
              <a:ext cx="92"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3062" name="矩形 123061"/>
          <p:cNvSpPr/>
          <p:nvPr/>
        </p:nvSpPr>
        <p:spPr>
          <a:xfrm>
            <a:off x="334963" y="1666875"/>
            <a:ext cx="830262" cy="12827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幅频特性曲线</a:t>
            </a:r>
            <a:r>
              <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p>
        </p:txBody>
      </p:sp>
      <p:sp>
        <p:nvSpPr>
          <p:cNvPr id="123063" name="矩形 123062"/>
          <p:cNvSpPr/>
          <p:nvPr/>
        </p:nvSpPr>
        <p:spPr>
          <a:xfrm>
            <a:off x="4699000" y="1608138"/>
            <a:ext cx="742950" cy="12827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相频特性曲线</a:t>
            </a:r>
            <a:r>
              <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p>
        </p:txBody>
      </p:sp>
      <p:sp>
        <p:nvSpPr>
          <p:cNvPr id="123073" name="矩形 123072"/>
          <p:cNvSpPr/>
          <p:nvPr/>
        </p:nvSpPr>
        <p:spPr>
          <a:xfrm>
            <a:off x="511175" y="3281363"/>
            <a:ext cx="7537450" cy="457200"/>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通过这一网络</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输出电压的幅值随信号频率的升高而降低</a:t>
            </a:r>
          </a:p>
        </p:txBody>
      </p:sp>
      <p:grpSp>
        <p:nvGrpSpPr>
          <p:cNvPr id="123076" name="组合 123075"/>
          <p:cNvGrpSpPr/>
          <p:nvPr/>
        </p:nvGrpSpPr>
        <p:grpSpPr>
          <a:xfrm>
            <a:off x="614363" y="3738563"/>
            <a:ext cx="7623175" cy="1322387"/>
            <a:chOff x="387" y="2355"/>
            <a:chExt cx="4802" cy="833"/>
          </a:xfrm>
        </p:grpSpPr>
        <p:grpSp>
          <p:nvGrpSpPr>
            <p:cNvPr id="123067" name="组合 123066"/>
            <p:cNvGrpSpPr/>
            <p:nvPr/>
          </p:nvGrpSpPr>
          <p:grpSpPr>
            <a:xfrm>
              <a:off x="3946" y="2692"/>
              <a:ext cx="246" cy="496"/>
              <a:chOff x="1892" y="2546"/>
              <a:chExt cx="246" cy="496"/>
            </a:xfrm>
          </p:grpSpPr>
          <p:sp>
            <p:nvSpPr>
              <p:cNvPr id="123068" name="任意多边形 123067"/>
              <p:cNvSpPr/>
              <p:nvPr/>
            </p:nvSpPr>
            <p:spPr>
              <a:xfrm>
                <a:off x="1907" y="2805"/>
                <a:ext cx="216" cy="194"/>
              </a:xfrm>
              <a:custGeom>
                <a:avLst/>
                <a:gdLst/>
                <a:ahLst/>
                <a:cxnLst/>
                <a:rect l="0" t="0" r="0" b="0"/>
                <a:pathLst>
                  <a:path w="455" h="405">
                    <a:moveTo>
                      <a:pt x="0" y="274"/>
                    </a:moveTo>
                    <a:lnTo>
                      <a:pt x="39" y="252"/>
                    </a:lnTo>
                    <a:lnTo>
                      <a:pt x="132" y="405"/>
                    </a:lnTo>
                    <a:lnTo>
                      <a:pt x="234" y="0"/>
                    </a:lnTo>
                    <a:lnTo>
                      <a:pt x="455" y="0"/>
                    </a:lnTo>
                  </a:path>
                </a:pathLst>
              </a:custGeom>
              <a:noFill/>
              <a:ln w="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69" name="任意多边形 123068"/>
              <p:cNvSpPr/>
              <p:nvPr/>
            </p:nvSpPr>
            <p:spPr>
              <a:xfrm>
                <a:off x="1906" y="2801"/>
                <a:ext cx="217" cy="198"/>
              </a:xfrm>
              <a:custGeom>
                <a:avLst/>
                <a:gdLst/>
                <a:ahLst/>
                <a:cxnLst/>
                <a:rect l="0" t="0" r="0" b="0"/>
                <a:pathLst>
                  <a:path w="653" h="593">
                    <a:moveTo>
                      <a:pt x="0" y="398"/>
                    </a:moveTo>
                    <a:lnTo>
                      <a:pt x="76" y="357"/>
                    </a:lnTo>
                    <a:lnTo>
                      <a:pt x="194" y="535"/>
                    </a:lnTo>
                    <a:lnTo>
                      <a:pt x="328" y="0"/>
                    </a:lnTo>
                    <a:lnTo>
                      <a:pt x="653" y="0"/>
                    </a:lnTo>
                    <a:lnTo>
                      <a:pt x="653" y="27"/>
                    </a:lnTo>
                    <a:lnTo>
                      <a:pt x="348" y="27"/>
                    </a:lnTo>
                    <a:lnTo>
                      <a:pt x="207" y="593"/>
                    </a:lnTo>
                    <a:lnTo>
                      <a:pt x="180" y="593"/>
                    </a:lnTo>
                    <a:lnTo>
                      <a:pt x="46" y="391"/>
                    </a:lnTo>
                    <a:lnTo>
                      <a:pt x="9" y="414"/>
                    </a:lnTo>
                    <a:lnTo>
                      <a:pt x="0" y="398"/>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70" name="直接连接符 123069"/>
              <p:cNvSpPr/>
              <p:nvPr/>
            </p:nvSpPr>
            <p:spPr>
              <a:xfrm>
                <a:off x="1892" y="2778"/>
                <a:ext cx="246" cy="1"/>
              </a:xfrm>
              <a:prstGeom prst="line">
                <a:avLst/>
              </a:prstGeom>
              <a:ln w="14288" cap="flat" cmpd="sng">
                <a:solidFill>
                  <a:srgbClr val="000000"/>
                </a:solidFill>
                <a:prstDash val="solid"/>
                <a:headEnd type="none" w="med" len="med"/>
                <a:tailEnd type="none" w="med" len="med"/>
              </a:ln>
            </p:spPr>
          </p:sp>
          <p:sp>
            <p:nvSpPr>
              <p:cNvPr id="123071" name="矩形 123070"/>
              <p:cNvSpPr/>
              <p:nvPr/>
            </p:nvSpPr>
            <p:spPr>
              <a:xfrm>
                <a:off x="1969" y="2546"/>
                <a:ext cx="92" cy="221"/>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72" name="矩形 123071"/>
              <p:cNvSpPr/>
              <p:nvPr/>
            </p:nvSpPr>
            <p:spPr>
              <a:xfrm>
                <a:off x="2026" y="2821"/>
                <a:ext cx="92" cy="221"/>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3074" name="矩形 123073"/>
            <p:cNvSpPr/>
            <p:nvPr/>
          </p:nvSpPr>
          <p:spPr>
            <a:xfrm>
              <a:off x="387" y="2355"/>
              <a:ext cx="4802" cy="748"/>
            </a:xfrm>
            <a:prstGeom prst="rect">
              <a:avLst/>
            </a:prstGeom>
            <a:noFill/>
            <a:ln w="19050">
              <a:noFill/>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即直流情况下，输出电压最高；当 </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1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，即</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1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时，输出电压降低为直流情况下的       即</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70.7%</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grpSp>
      <p:grpSp>
        <p:nvGrpSpPr>
          <p:cNvPr id="123083" name="组合 123082"/>
          <p:cNvGrpSpPr/>
          <p:nvPr/>
        </p:nvGrpSpPr>
        <p:grpSpPr>
          <a:xfrm>
            <a:off x="511175" y="4984752"/>
            <a:ext cx="8093076" cy="1641476"/>
            <a:chOff x="322" y="3140"/>
            <a:chExt cx="5098" cy="1034"/>
          </a:xfrm>
        </p:grpSpPr>
        <p:sp>
          <p:nvSpPr>
            <p:cNvPr id="123075" name="矩形 123074"/>
            <p:cNvSpPr/>
            <p:nvPr/>
          </p:nvSpPr>
          <p:spPr>
            <a:xfrm>
              <a:off x="322" y="3209"/>
              <a:ext cx="5098" cy="965"/>
            </a:xfrm>
            <a:prstGeom prst="rect">
              <a:avLst/>
            </a:prstGeom>
            <a:noFill/>
            <a:ln w="19050">
              <a:noFill/>
            </a:ln>
          </p:spPr>
          <p:txBody>
            <a:bodyPr wrap="square" anchor="ctr">
              <a:spAutoFit/>
            </a:bodyPr>
            <a:lstStyle/>
            <a:p>
              <a:pPr lvl="0" eaLnBrk="1" hangingPunct="1">
                <a:lnSpc>
                  <a:spcPct val="130000"/>
                </a:lnSpc>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由于功率与电压的平方成正比，电压降低为         ，功率将降低一半，因此这一频率常被称为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半功率</a:t>
              </a:r>
              <a:r>
                <a:rPr lang="zh-CN" altLang="en-US" dirty="0">
                  <a:solidFill>
                    <a:srgbClr val="FF3300"/>
                  </a:solidFill>
                  <a:cs typeface="Times New Roman" panose="02020603050405020304" pitchFamily="18" charset="0"/>
                  <a:sym typeface="Wingdings" panose="05000000000000000000" pitchFamily="2" charset="2"/>
                </a:rPr>
                <a:t>频率 或  截止频率</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，而幅频特性曲线上的这一点被称为</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半功率点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Wingdings" panose="05000000000000000000" pitchFamily="2" charset="2"/>
              </a:endParaRPr>
            </a:p>
          </p:txBody>
        </p:sp>
        <p:grpSp>
          <p:nvGrpSpPr>
            <p:cNvPr id="123077" name="组合 123076"/>
            <p:cNvGrpSpPr/>
            <p:nvPr/>
          </p:nvGrpSpPr>
          <p:grpSpPr>
            <a:xfrm>
              <a:off x="4142" y="3140"/>
              <a:ext cx="246" cy="496"/>
              <a:chOff x="1892" y="2546"/>
              <a:chExt cx="246" cy="496"/>
            </a:xfrm>
          </p:grpSpPr>
          <p:sp>
            <p:nvSpPr>
              <p:cNvPr id="123078" name="任意多边形 123077"/>
              <p:cNvSpPr/>
              <p:nvPr/>
            </p:nvSpPr>
            <p:spPr>
              <a:xfrm>
                <a:off x="1907" y="2805"/>
                <a:ext cx="216" cy="194"/>
              </a:xfrm>
              <a:custGeom>
                <a:avLst/>
                <a:gdLst/>
                <a:ahLst/>
                <a:cxnLst/>
                <a:rect l="0" t="0" r="0" b="0"/>
                <a:pathLst>
                  <a:path w="455" h="405">
                    <a:moveTo>
                      <a:pt x="0" y="274"/>
                    </a:moveTo>
                    <a:lnTo>
                      <a:pt x="39" y="252"/>
                    </a:lnTo>
                    <a:lnTo>
                      <a:pt x="132" y="405"/>
                    </a:lnTo>
                    <a:lnTo>
                      <a:pt x="234" y="0"/>
                    </a:lnTo>
                    <a:lnTo>
                      <a:pt x="455" y="0"/>
                    </a:lnTo>
                  </a:path>
                </a:pathLst>
              </a:custGeom>
              <a:noFill/>
              <a:ln w="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79" name="任意多边形 123078"/>
              <p:cNvSpPr/>
              <p:nvPr/>
            </p:nvSpPr>
            <p:spPr>
              <a:xfrm>
                <a:off x="1906" y="2801"/>
                <a:ext cx="217" cy="198"/>
              </a:xfrm>
              <a:custGeom>
                <a:avLst/>
                <a:gdLst/>
                <a:ahLst/>
                <a:cxnLst/>
                <a:rect l="0" t="0" r="0" b="0"/>
                <a:pathLst>
                  <a:path w="653" h="593">
                    <a:moveTo>
                      <a:pt x="0" y="398"/>
                    </a:moveTo>
                    <a:lnTo>
                      <a:pt x="76" y="357"/>
                    </a:lnTo>
                    <a:lnTo>
                      <a:pt x="194" y="535"/>
                    </a:lnTo>
                    <a:lnTo>
                      <a:pt x="328" y="0"/>
                    </a:lnTo>
                    <a:lnTo>
                      <a:pt x="653" y="0"/>
                    </a:lnTo>
                    <a:lnTo>
                      <a:pt x="653" y="27"/>
                    </a:lnTo>
                    <a:lnTo>
                      <a:pt x="348" y="27"/>
                    </a:lnTo>
                    <a:lnTo>
                      <a:pt x="207" y="593"/>
                    </a:lnTo>
                    <a:lnTo>
                      <a:pt x="180" y="593"/>
                    </a:lnTo>
                    <a:lnTo>
                      <a:pt x="46" y="391"/>
                    </a:lnTo>
                    <a:lnTo>
                      <a:pt x="9" y="414"/>
                    </a:lnTo>
                    <a:lnTo>
                      <a:pt x="0" y="398"/>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80" name="直接连接符 123079"/>
              <p:cNvSpPr/>
              <p:nvPr/>
            </p:nvSpPr>
            <p:spPr>
              <a:xfrm>
                <a:off x="1892" y="2778"/>
                <a:ext cx="246" cy="1"/>
              </a:xfrm>
              <a:prstGeom prst="line">
                <a:avLst/>
              </a:prstGeom>
              <a:ln w="14288" cap="flat" cmpd="sng">
                <a:solidFill>
                  <a:srgbClr val="000000"/>
                </a:solidFill>
                <a:prstDash val="solid"/>
                <a:headEnd type="none" w="med" len="med"/>
                <a:tailEnd type="none" w="med" len="med"/>
              </a:ln>
            </p:spPr>
          </p:sp>
          <p:sp>
            <p:nvSpPr>
              <p:cNvPr id="123081" name="矩形 123080"/>
              <p:cNvSpPr/>
              <p:nvPr/>
            </p:nvSpPr>
            <p:spPr>
              <a:xfrm>
                <a:off x="1969" y="2546"/>
                <a:ext cx="92" cy="221"/>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3082" name="矩形 123081"/>
              <p:cNvSpPr/>
              <p:nvPr/>
            </p:nvSpPr>
            <p:spPr>
              <a:xfrm>
                <a:off x="2026" y="2821"/>
                <a:ext cx="92" cy="221"/>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spTree>
    <p:extLst>
      <p:ext uri="{BB962C8B-B14F-4D97-AF65-F5344CB8AC3E}">
        <p14:creationId xmlns:p14="http://schemas.microsoft.com/office/powerpoint/2010/main" val="19682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062"/>
                                        </p:tgtEl>
                                        <p:attrNameLst>
                                          <p:attrName>style.visibility</p:attrName>
                                        </p:attrNameLst>
                                      </p:cBhvr>
                                      <p:to>
                                        <p:strVal val="visible"/>
                                      </p:to>
                                    </p:set>
                                    <p:anim calcmode="lin" valueType="num">
                                      <p:cBhvr additive="base">
                                        <p:cTn id="7" dur="500" fill="hold"/>
                                        <p:tgtEl>
                                          <p:spTgt spid="123062"/>
                                        </p:tgtEl>
                                        <p:attrNameLst>
                                          <p:attrName>ppt_x</p:attrName>
                                        </p:attrNameLst>
                                      </p:cBhvr>
                                      <p:tavLst>
                                        <p:tav tm="0">
                                          <p:val>
                                            <p:strVal val="0-#ppt_w/2"/>
                                          </p:val>
                                        </p:tav>
                                        <p:tav tm="100000">
                                          <p:val>
                                            <p:strVal val="#ppt_x"/>
                                          </p:val>
                                        </p:tav>
                                      </p:tavLst>
                                    </p:anim>
                                    <p:anim calcmode="lin" valueType="num">
                                      <p:cBhvr additive="base">
                                        <p:cTn id="8" dur="500" fill="hold"/>
                                        <p:tgtEl>
                                          <p:spTgt spid="12306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3060"/>
                                        </p:tgtEl>
                                        <p:attrNameLst>
                                          <p:attrName>style.visibility</p:attrName>
                                        </p:attrNameLst>
                                      </p:cBhvr>
                                      <p:to>
                                        <p:strVal val="visible"/>
                                      </p:to>
                                    </p:set>
                                    <p:anim calcmode="lin" valueType="num">
                                      <p:cBhvr additive="base">
                                        <p:cTn id="11" dur="500" fill="hold"/>
                                        <p:tgtEl>
                                          <p:spTgt spid="123060"/>
                                        </p:tgtEl>
                                        <p:attrNameLst>
                                          <p:attrName>ppt_x</p:attrName>
                                        </p:attrNameLst>
                                      </p:cBhvr>
                                      <p:tavLst>
                                        <p:tav tm="0">
                                          <p:val>
                                            <p:strVal val="0-#ppt_w/2"/>
                                          </p:val>
                                        </p:tav>
                                        <p:tav tm="100000">
                                          <p:val>
                                            <p:strVal val="#ppt_x"/>
                                          </p:val>
                                        </p:tav>
                                      </p:tavLst>
                                    </p:anim>
                                    <p:anim calcmode="lin" valueType="num">
                                      <p:cBhvr additive="base">
                                        <p:cTn id="12" dur="500" fill="hold"/>
                                        <p:tgtEl>
                                          <p:spTgt spid="1230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3063"/>
                                        </p:tgtEl>
                                        <p:attrNameLst>
                                          <p:attrName>style.visibility</p:attrName>
                                        </p:attrNameLst>
                                      </p:cBhvr>
                                      <p:to>
                                        <p:strVal val="visible"/>
                                      </p:to>
                                    </p:set>
                                    <p:anim calcmode="lin" valueType="num">
                                      <p:cBhvr additive="base">
                                        <p:cTn id="17" dur="500" fill="hold"/>
                                        <p:tgtEl>
                                          <p:spTgt spid="123063"/>
                                        </p:tgtEl>
                                        <p:attrNameLst>
                                          <p:attrName>ppt_x</p:attrName>
                                        </p:attrNameLst>
                                      </p:cBhvr>
                                      <p:tavLst>
                                        <p:tav tm="0">
                                          <p:val>
                                            <p:strVal val="1+#ppt_w/2"/>
                                          </p:val>
                                        </p:tav>
                                        <p:tav tm="100000">
                                          <p:val>
                                            <p:strVal val="#ppt_x"/>
                                          </p:val>
                                        </p:tav>
                                      </p:tavLst>
                                    </p:anim>
                                    <p:anim calcmode="lin" valueType="num">
                                      <p:cBhvr additive="base">
                                        <p:cTn id="18" dur="500" fill="hold"/>
                                        <p:tgtEl>
                                          <p:spTgt spid="123063"/>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23061"/>
                                        </p:tgtEl>
                                        <p:attrNameLst>
                                          <p:attrName>style.visibility</p:attrName>
                                        </p:attrNameLst>
                                      </p:cBhvr>
                                      <p:to>
                                        <p:strVal val="visible"/>
                                      </p:to>
                                    </p:set>
                                    <p:anim calcmode="lin" valueType="num">
                                      <p:cBhvr additive="base">
                                        <p:cTn id="21" dur="500" fill="hold"/>
                                        <p:tgtEl>
                                          <p:spTgt spid="123061"/>
                                        </p:tgtEl>
                                        <p:attrNameLst>
                                          <p:attrName>ppt_x</p:attrName>
                                        </p:attrNameLst>
                                      </p:cBhvr>
                                      <p:tavLst>
                                        <p:tav tm="0">
                                          <p:val>
                                            <p:strVal val="1+#ppt_w/2"/>
                                          </p:val>
                                        </p:tav>
                                        <p:tav tm="100000">
                                          <p:val>
                                            <p:strVal val="#ppt_x"/>
                                          </p:val>
                                        </p:tav>
                                      </p:tavLst>
                                    </p:anim>
                                    <p:anim calcmode="lin" valueType="num">
                                      <p:cBhvr additive="base">
                                        <p:cTn id="22" dur="500" fill="hold"/>
                                        <p:tgtEl>
                                          <p:spTgt spid="12306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3073"/>
                                        </p:tgtEl>
                                        <p:attrNameLst>
                                          <p:attrName>style.visibility</p:attrName>
                                        </p:attrNameLst>
                                      </p:cBhvr>
                                      <p:to>
                                        <p:strVal val="visible"/>
                                      </p:to>
                                    </p:set>
                                    <p:animEffect transition="in" filter="blinds(horizontal)">
                                      <p:cBhvr>
                                        <p:cTn id="27" dur="500"/>
                                        <p:tgtEl>
                                          <p:spTgt spid="1230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3076"/>
                                        </p:tgtEl>
                                        <p:attrNameLst>
                                          <p:attrName>style.visibility</p:attrName>
                                        </p:attrNameLst>
                                      </p:cBhvr>
                                      <p:to>
                                        <p:strVal val="visible"/>
                                      </p:to>
                                    </p:set>
                                    <p:animEffect transition="in" filter="blinds(horizontal)">
                                      <p:cBhvr>
                                        <p:cTn id="32" dur="500"/>
                                        <p:tgtEl>
                                          <p:spTgt spid="12307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3083"/>
                                        </p:tgtEl>
                                        <p:attrNameLst>
                                          <p:attrName>style.visibility</p:attrName>
                                        </p:attrNameLst>
                                      </p:cBhvr>
                                      <p:to>
                                        <p:strVal val="visible"/>
                                      </p:to>
                                    </p:set>
                                    <p:animEffect transition="in" filter="checkerboard(across)">
                                      <p:cBhvr>
                                        <p:cTn id="37" dur="500"/>
                                        <p:tgtEl>
                                          <p:spTgt spid="12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62" grpId="0"/>
      <p:bldP spid="123063" grpId="0"/>
      <p:bldP spid="1230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932" name="组合 124931"/>
          <p:cNvGrpSpPr/>
          <p:nvPr/>
        </p:nvGrpSpPr>
        <p:grpSpPr>
          <a:xfrm>
            <a:off x="2081213" y="277813"/>
            <a:ext cx="2722562" cy="1847850"/>
            <a:chOff x="1869" y="1554"/>
            <a:chExt cx="1715" cy="1164"/>
          </a:xfrm>
        </p:grpSpPr>
        <p:sp>
          <p:nvSpPr>
            <p:cNvPr id="124933" name="直接连接符 124932"/>
            <p:cNvSpPr/>
            <p:nvPr/>
          </p:nvSpPr>
          <p:spPr>
            <a:xfrm flipV="1">
              <a:off x="2194" y="1782"/>
              <a:ext cx="1" cy="836"/>
            </a:xfrm>
            <a:prstGeom prst="line">
              <a:avLst/>
            </a:prstGeom>
            <a:ln w="14288" cap="flat" cmpd="sng">
              <a:solidFill>
                <a:srgbClr val="000000"/>
              </a:solidFill>
              <a:prstDash val="solid"/>
              <a:headEnd type="none" w="med" len="med"/>
              <a:tailEnd type="none" w="med" len="med"/>
            </a:ln>
          </p:spPr>
        </p:sp>
        <p:sp>
          <p:nvSpPr>
            <p:cNvPr id="124934" name="任意多边形 124933"/>
            <p:cNvSpPr/>
            <p:nvPr/>
          </p:nvSpPr>
          <p:spPr>
            <a:xfrm>
              <a:off x="2161" y="1686"/>
              <a:ext cx="66" cy="101"/>
            </a:xfrm>
            <a:custGeom>
              <a:avLst/>
              <a:gdLst/>
              <a:ahLst/>
              <a:cxnLst/>
              <a:rect l="0" t="0" r="0" b="0"/>
              <a:pathLst>
                <a:path w="66" h="101">
                  <a:moveTo>
                    <a:pt x="66" y="101"/>
                  </a:moveTo>
                  <a:lnTo>
                    <a:pt x="33" y="0"/>
                  </a:lnTo>
                  <a:lnTo>
                    <a:pt x="0" y="101"/>
                  </a:lnTo>
                  <a:lnTo>
                    <a:pt x="66"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35" name="直接连接符 124934"/>
            <p:cNvSpPr/>
            <p:nvPr/>
          </p:nvSpPr>
          <p:spPr>
            <a:xfrm>
              <a:off x="2020" y="2470"/>
              <a:ext cx="1282" cy="1"/>
            </a:xfrm>
            <a:prstGeom prst="line">
              <a:avLst/>
            </a:prstGeom>
            <a:ln w="14288" cap="flat" cmpd="sng">
              <a:solidFill>
                <a:srgbClr val="000000"/>
              </a:solidFill>
              <a:prstDash val="solid"/>
              <a:headEnd type="none" w="med" len="med"/>
              <a:tailEnd type="none" w="med" len="med"/>
            </a:ln>
          </p:spPr>
        </p:sp>
        <p:sp>
          <p:nvSpPr>
            <p:cNvPr id="124936" name="任意多边形 124935"/>
            <p:cNvSpPr/>
            <p:nvPr/>
          </p:nvSpPr>
          <p:spPr>
            <a:xfrm>
              <a:off x="3300" y="2437"/>
              <a:ext cx="99" cy="66"/>
            </a:xfrm>
            <a:custGeom>
              <a:avLst/>
              <a:gdLst/>
              <a:ahLst/>
              <a:cxnLst/>
              <a:rect l="0" t="0" r="0" b="0"/>
              <a:pathLst>
                <a:path w="99" h="66">
                  <a:moveTo>
                    <a:pt x="0" y="66"/>
                  </a:moveTo>
                  <a:lnTo>
                    <a:pt x="99" y="34"/>
                  </a:lnTo>
                  <a:lnTo>
                    <a:pt x="0" y="0"/>
                  </a:lnTo>
                  <a:lnTo>
                    <a:pt x="0" y="66"/>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37" name="矩形 124936"/>
            <p:cNvSpPr/>
            <p:nvPr/>
          </p:nvSpPr>
          <p:spPr>
            <a:xfrm>
              <a:off x="2255" y="1554"/>
              <a:ext cx="100"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38" name="矩形 124937"/>
            <p:cNvSpPr/>
            <p:nvPr/>
          </p:nvSpPr>
          <p:spPr>
            <a:xfrm>
              <a:off x="2357" y="1626"/>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39" name="矩形 124938"/>
            <p:cNvSpPr/>
            <p:nvPr/>
          </p:nvSpPr>
          <p:spPr>
            <a:xfrm>
              <a:off x="2412" y="1554"/>
              <a:ext cx="25"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0" name="矩形 124939"/>
            <p:cNvSpPr/>
            <p:nvPr/>
          </p:nvSpPr>
          <p:spPr>
            <a:xfrm>
              <a:off x="2095" y="2508"/>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1" name="任意多边形 124940"/>
            <p:cNvSpPr/>
            <p:nvPr/>
          </p:nvSpPr>
          <p:spPr>
            <a:xfrm>
              <a:off x="2202" y="1930"/>
              <a:ext cx="906" cy="362"/>
            </a:xfrm>
            <a:custGeom>
              <a:avLst/>
              <a:gdLst/>
              <a:ahLst/>
              <a:cxnLst/>
              <a:rect l="0" t="0" r="0" b="0"/>
              <a:pathLst>
                <a:path w="906" h="362">
                  <a:moveTo>
                    <a:pt x="0" y="0"/>
                  </a:moveTo>
                  <a:lnTo>
                    <a:pt x="29" y="8"/>
                  </a:lnTo>
                  <a:lnTo>
                    <a:pt x="57" y="16"/>
                  </a:lnTo>
                  <a:lnTo>
                    <a:pt x="85" y="22"/>
                  </a:lnTo>
                  <a:lnTo>
                    <a:pt x="112" y="30"/>
                  </a:lnTo>
                  <a:lnTo>
                    <a:pt x="138" y="38"/>
                  </a:lnTo>
                  <a:lnTo>
                    <a:pt x="163" y="46"/>
                  </a:lnTo>
                  <a:lnTo>
                    <a:pt x="188" y="54"/>
                  </a:lnTo>
                  <a:lnTo>
                    <a:pt x="213" y="63"/>
                  </a:lnTo>
                  <a:lnTo>
                    <a:pt x="236" y="71"/>
                  </a:lnTo>
                  <a:lnTo>
                    <a:pt x="260" y="80"/>
                  </a:lnTo>
                  <a:lnTo>
                    <a:pt x="284" y="90"/>
                  </a:lnTo>
                  <a:lnTo>
                    <a:pt x="307" y="99"/>
                  </a:lnTo>
                  <a:lnTo>
                    <a:pt x="329" y="111"/>
                  </a:lnTo>
                  <a:lnTo>
                    <a:pt x="352" y="121"/>
                  </a:lnTo>
                  <a:lnTo>
                    <a:pt x="376" y="133"/>
                  </a:lnTo>
                  <a:lnTo>
                    <a:pt x="398" y="145"/>
                  </a:lnTo>
                  <a:lnTo>
                    <a:pt x="411" y="157"/>
                  </a:lnTo>
                  <a:lnTo>
                    <a:pt x="426" y="168"/>
                  </a:lnTo>
                  <a:lnTo>
                    <a:pt x="439" y="180"/>
                  </a:lnTo>
                  <a:lnTo>
                    <a:pt x="454" y="189"/>
                  </a:lnTo>
                  <a:lnTo>
                    <a:pt x="469" y="199"/>
                  </a:lnTo>
                  <a:lnTo>
                    <a:pt x="485" y="207"/>
                  </a:lnTo>
                  <a:lnTo>
                    <a:pt x="500" y="215"/>
                  </a:lnTo>
                  <a:lnTo>
                    <a:pt x="516" y="223"/>
                  </a:lnTo>
                  <a:lnTo>
                    <a:pt x="532" y="230"/>
                  </a:lnTo>
                  <a:lnTo>
                    <a:pt x="548" y="236"/>
                  </a:lnTo>
                  <a:lnTo>
                    <a:pt x="565" y="243"/>
                  </a:lnTo>
                  <a:lnTo>
                    <a:pt x="582" y="249"/>
                  </a:lnTo>
                  <a:lnTo>
                    <a:pt x="599" y="255"/>
                  </a:lnTo>
                  <a:lnTo>
                    <a:pt x="616" y="260"/>
                  </a:lnTo>
                  <a:lnTo>
                    <a:pt x="650" y="270"/>
                  </a:lnTo>
                  <a:lnTo>
                    <a:pt x="684" y="279"/>
                  </a:lnTo>
                  <a:lnTo>
                    <a:pt x="718" y="290"/>
                  </a:lnTo>
                  <a:lnTo>
                    <a:pt x="752" y="299"/>
                  </a:lnTo>
                  <a:lnTo>
                    <a:pt x="785" y="309"/>
                  </a:lnTo>
                  <a:lnTo>
                    <a:pt x="801" y="315"/>
                  </a:lnTo>
                  <a:lnTo>
                    <a:pt x="817" y="320"/>
                  </a:lnTo>
                  <a:lnTo>
                    <a:pt x="832" y="326"/>
                  </a:lnTo>
                  <a:lnTo>
                    <a:pt x="848" y="333"/>
                  </a:lnTo>
                  <a:lnTo>
                    <a:pt x="863" y="339"/>
                  </a:lnTo>
                  <a:lnTo>
                    <a:pt x="878" y="346"/>
                  </a:lnTo>
                  <a:lnTo>
                    <a:pt x="891" y="354"/>
                  </a:lnTo>
                  <a:lnTo>
                    <a:pt x="906" y="362"/>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2" name="矩形 124941"/>
            <p:cNvSpPr/>
            <p:nvPr/>
          </p:nvSpPr>
          <p:spPr>
            <a:xfrm>
              <a:off x="2098" y="1859"/>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3" name="矩形 124942"/>
            <p:cNvSpPr/>
            <p:nvPr/>
          </p:nvSpPr>
          <p:spPr>
            <a:xfrm>
              <a:off x="1869" y="2019"/>
              <a:ext cx="30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4" name="任意多边形 124943"/>
            <p:cNvSpPr>
              <a:spLocks noEditPoints="1"/>
            </p:cNvSpPr>
            <p:nvPr/>
          </p:nvSpPr>
          <p:spPr>
            <a:xfrm>
              <a:off x="2199" y="2074"/>
              <a:ext cx="394" cy="3"/>
            </a:xfrm>
            <a:custGeom>
              <a:avLst/>
              <a:gdLst/>
              <a:ahLst/>
              <a:cxnLst/>
              <a:rect l="0" t="0" r="0" b="0"/>
              <a:pathLst>
                <a:path w="394" h="3">
                  <a:moveTo>
                    <a:pt x="3" y="0"/>
                  </a:moveTo>
                  <a:lnTo>
                    <a:pt x="24" y="0"/>
                  </a:lnTo>
                  <a:lnTo>
                    <a:pt x="25" y="0"/>
                  </a:lnTo>
                  <a:lnTo>
                    <a:pt x="25" y="1"/>
                  </a:lnTo>
                  <a:lnTo>
                    <a:pt x="25" y="2"/>
                  </a:lnTo>
                  <a:lnTo>
                    <a:pt x="24" y="3"/>
                  </a:lnTo>
                  <a:lnTo>
                    <a:pt x="3" y="3"/>
                  </a:lnTo>
                  <a:lnTo>
                    <a:pt x="1" y="2"/>
                  </a:lnTo>
                  <a:lnTo>
                    <a:pt x="0" y="1"/>
                  </a:lnTo>
                  <a:lnTo>
                    <a:pt x="1" y="0"/>
                  </a:lnTo>
                  <a:lnTo>
                    <a:pt x="3" y="0"/>
                  </a:lnTo>
                  <a:lnTo>
                    <a:pt x="3" y="0"/>
                  </a:lnTo>
                  <a:close/>
                  <a:moveTo>
                    <a:pt x="39" y="0"/>
                  </a:moveTo>
                  <a:lnTo>
                    <a:pt x="60" y="0"/>
                  </a:lnTo>
                  <a:lnTo>
                    <a:pt x="61" y="0"/>
                  </a:lnTo>
                  <a:lnTo>
                    <a:pt x="61" y="1"/>
                  </a:lnTo>
                  <a:lnTo>
                    <a:pt x="61" y="2"/>
                  </a:lnTo>
                  <a:lnTo>
                    <a:pt x="60" y="3"/>
                  </a:lnTo>
                  <a:lnTo>
                    <a:pt x="39" y="3"/>
                  </a:lnTo>
                  <a:lnTo>
                    <a:pt x="38" y="2"/>
                  </a:lnTo>
                  <a:lnTo>
                    <a:pt x="38" y="1"/>
                  </a:lnTo>
                  <a:lnTo>
                    <a:pt x="38" y="0"/>
                  </a:lnTo>
                  <a:lnTo>
                    <a:pt x="39" y="0"/>
                  </a:lnTo>
                  <a:lnTo>
                    <a:pt x="39" y="0"/>
                  </a:lnTo>
                  <a:close/>
                  <a:moveTo>
                    <a:pt x="76" y="0"/>
                  </a:moveTo>
                  <a:lnTo>
                    <a:pt x="98" y="0"/>
                  </a:lnTo>
                  <a:lnTo>
                    <a:pt x="99" y="0"/>
                  </a:lnTo>
                  <a:lnTo>
                    <a:pt x="99" y="1"/>
                  </a:lnTo>
                  <a:lnTo>
                    <a:pt x="99" y="2"/>
                  </a:lnTo>
                  <a:lnTo>
                    <a:pt x="98" y="3"/>
                  </a:lnTo>
                  <a:lnTo>
                    <a:pt x="76" y="3"/>
                  </a:lnTo>
                  <a:lnTo>
                    <a:pt x="75" y="2"/>
                  </a:lnTo>
                  <a:lnTo>
                    <a:pt x="74" y="1"/>
                  </a:lnTo>
                  <a:lnTo>
                    <a:pt x="75" y="0"/>
                  </a:lnTo>
                  <a:lnTo>
                    <a:pt x="76" y="0"/>
                  </a:lnTo>
                  <a:lnTo>
                    <a:pt x="76" y="0"/>
                  </a:lnTo>
                  <a:close/>
                  <a:moveTo>
                    <a:pt x="112" y="0"/>
                  </a:moveTo>
                  <a:lnTo>
                    <a:pt x="134" y="0"/>
                  </a:lnTo>
                  <a:lnTo>
                    <a:pt x="135" y="0"/>
                  </a:lnTo>
                  <a:lnTo>
                    <a:pt x="135" y="1"/>
                  </a:lnTo>
                  <a:lnTo>
                    <a:pt x="135" y="2"/>
                  </a:lnTo>
                  <a:lnTo>
                    <a:pt x="134" y="3"/>
                  </a:lnTo>
                  <a:lnTo>
                    <a:pt x="112" y="3"/>
                  </a:lnTo>
                  <a:lnTo>
                    <a:pt x="111" y="2"/>
                  </a:lnTo>
                  <a:lnTo>
                    <a:pt x="111" y="1"/>
                  </a:lnTo>
                  <a:lnTo>
                    <a:pt x="111" y="0"/>
                  </a:lnTo>
                  <a:lnTo>
                    <a:pt x="112" y="0"/>
                  </a:lnTo>
                  <a:lnTo>
                    <a:pt x="112" y="0"/>
                  </a:lnTo>
                  <a:close/>
                  <a:moveTo>
                    <a:pt x="150" y="0"/>
                  </a:moveTo>
                  <a:lnTo>
                    <a:pt x="171" y="0"/>
                  </a:lnTo>
                  <a:lnTo>
                    <a:pt x="173" y="0"/>
                  </a:lnTo>
                  <a:lnTo>
                    <a:pt x="173" y="1"/>
                  </a:lnTo>
                  <a:lnTo>
                    <a:pt x="173" y="2"/>
                  </a:lnTo>
                  <a:lnTo>
                    <a:pt x="171" y="3"/>
                  </a:lnTo>
                  <a:lnTo>
                    <a:pt x="150" y="3"/>
                  </a:lnTo>
                  <a:lnTo>
                    <a:pt x="149" y="2"/>
                  </a:lnTo>
                  <a:lnTo>
                    <a:pt x="148" y="1"/>
                  </a:lnTo>
                  <a:lnTo>
                    <a:pt x="149" y="0"/>
                  </a:lnTo>
                  <a:lnTo>
                    <a:pt x="150" y="0"/>
                  </a:lnTo>
                  <a:lnTo>
                    <a:pt x="150" y="0"/>
                  </a:lnTo>
                  <a:close/>
                  <a:moveTo>
                    <a:pt x="186" y="0"/>
                  </a:moveTo>
                  <a:lnTo>
                    <a:pt x="208" y="0"/>
                  </a:lnTo>
                  <a:lnTo>
                    <a:pt x="209" y="0"/>
                  </a:lnTo>
                  <a:lnTo>
                    <a:pt x="209" y="1"/>
                  </a:lnTo>
                  <a:lnTo>
                    <a:pt x="209" y="2"/>
                  </a:lnTo>
                  <a:lnTo>
                    <a:pt x="208" y="3"/>
                  </a:lnTo>
                  <a:lnTo>
                    <a:pt x="186" y="3"/>
                  </a:lnTo>
                  <a:lnTo>
                    <a:pt x="185" y="2"/>
                  </a:lnTo>
                  <a:lnTo>
                    <a:pt x="185" y="1"/>
                  </a:lnTo>
                  <a:lnTo>
                    <a:pt x="185" y="0"/>
                  </a:lnTo>
                  <a:lnTo>
                    <a:pt x="186" y="0"/>
                  </a:lnTo>
                  <a:lnTo>
                    <a:pt x="186" y="0"/>
                  </a:lnTo>
                  <a:close/>
                  <a:moveTo>
                    <a:pt x="224" y="0"/>
                  </a:moveTo>
                  <a:lnTo>
                    <a:pt x="245" y="0"/>
                  </a:lnTo>
                  <a:lnTo>
                    <a:pt x="246" y="0"/>
                  </a:lnTo>
                  <a:lnTo>
                    <a:pt x="246" y="1"/>
                  </a:lnTo>
                  <a:lnTo>
                    <a:pt x="246" y="2"/>
                  </a:lnTo>
                  <a:lnTo>
                    <a:pt x="245" y="3"/>
                  </a:lnTo>
                  <a:lnTo>
                    <a:pt x="224" y="3"/>
                  </a:lnTo>
                  <a:lnTo>
                    <a:pt x="222" y="2"/>
                  </a:lnTo>
                  <a:lnTo>
                    <a:pt x="221" y="1"/>
                  </a:lnTo>
                  <a:lnTo>
                    <a:pt x="222" y="0"/>
                  </a:lnTo>
                  <a:lnTo>
                    <a:pt x="224" y="0"/>
                  </a:lnTo>
                  <a:lnTo>
                    <a:pt x="224" y="0"/>
                  </a:lnTo>
                  <a:close/>
                  <a:moveTo>
                    <a:pt x="260" y="0"/>
                  </a:moveTo>
                  <a:lnTo>
                    <a:pt x="281" y="0"/>
                  </a:lnTo>
                  <a:lnTo>
                    <a:pt x="282" y="0"/>
                  </a:lnTo>
                  <a:lnTo>
                    <a:pt x="284" y="1"/>
                  </a:lnTo>
                  <a:lnTo>
                    <a:pt x="282" y="2"/>
                  </a:lnTo>
                  <a:lnTo>
                    <a:pt x="281" y="3"/>
                  </a:lnTo>
                  <a:lnTo>
                    <a:pt x="260" y="3"/>
                  </a:lnTo>
                  <a:lnTo>
                    <a:pt x="259" y="2"/>
                  </a:lnTo>
                  <a:lnTo>
                    <a:pt x="259" y="1"/>
                  </a:lnTo>
                  <a:lnTo>
                    <a:pt x="259" y="0"/>
                  </a:lnTo>
                  <a:lnTo>
                    <a:pt x="260" y="0"/>
                  </a:lnTo>
                  <a:lnTo>
                    <a:pt x="260" y="0"/>
                  </a:lnTo>
                  <a:close/>
                  <a:moveTo>
                    <a:pt x="297" y="0"/>
                  </a:moveTo>
                  <a:lnTo>
                    <a:pt x="319" y="0"/>
                  </a:lnTo>
                  <a:lnTo>
                    <a:pt x="320" y="0"/>
                  </a:lnTo>
                  <a:lnTo>
                    <a:pt x="320" y="1"/>
                  </a:lnTo>
                  <a:lnTo>
                    <a:pt x="320" y="2"/>
                  </a:lnTo>
                  <a:lnTo>
                    <a:pt x="319" y="3"/>
                  </a:lnTo>
                  <a:lnTo>
                    <a:pt x="297" y="3"/>
                  </a:lnTo>
                  <a:lnTo>
                    <a:pt x="296" y="2"/>
                  </a:lnTo>
                  <a:lnTo>
                    <a:pt x="295" y="1"/>
                  </a:lnTo>
                  <a:lnTo>
                    <a:pt x="296" y="0"/>
                  </a:lnTo>
                  <a:lnTo>
                    <a:pt x="297" y="0"/>
                  </a:lnTo>
                  <a:lnTo>
                    <a:pt x="297" y="0"/>
                  </a:lnTo>
                  <a:close/>
                  <a:moveTo>
                    <a:pt x="333" y="0"/>
                  </a:moveTo>
                  <a:lnTo>
                    <a:pt x="355" y="0"/>
                  </a:lnTo>
                  <a:lnTo>
                    <a:pt x="356" y="0"/>
                  </a:lnTo>
                  <a:lnTo>
                    <a:pt x="357" y="1"/>
                  </a:lnTo>
                  <a:lnTo>
                    <a:pt x="356" y="2"/>
                  </a:lnTo>
                  <a:lnTo>
                    <a:pt x="355" y="3"/>
                  </a:lnTo>
                  <a:lnTo>
                    <a:pt x="333" y="3"/>
                  </a:lnTo>
                  <a:lnTo>
                    <a:pt x="332" y="2"/>
                  </a:lnTo>
                  <a:lnTo>
                    <a:pt x="332" y="1"/>
                  </a:lnTo>
                  <a:lnTo>
                    <a:pt x="332" y="0"/>
                  </a:lnTo>
                  <a:lnTo>
                    <a:pt x="333" y="0"/>
                  </a:lnTo>
                  <a:lnTo>
                    <a:pt x="333" y="0"/>
                  </a:lnTo>
                  <a:close/>
                  <a:moveTo>
                    <a:pt x="371" y="0"/>
                  </a:moveTo>
                  <a:lnTo>
                    <a:pt x="392" y="0"/>
                  </a:lnTo>
                  <a:lnTo>
                    <a:pt x="394" y="0"/>
                  </a:lnTo>
                  <a:lnTo>
                    <a:pt x="394" y="1"/>
                  </a:lnTo>
                  <a:lnTo>
                    <a:pt x="394" y="2"/>
                  </a:lnTo>
                  <a:lnTo>
                    <a:pt x="392" y="3"/>
                  </a:lnTo>
                  <a:lnTo>
                    <a:pt x="371" y="3"/>
                  </a:lnTo>
                  <a:lnTo>
                    <a:pt x="370" y="2"/>
                  </a:lnTo>
                  <a:lnTo>
                    <a:pt x="369" y="1"/>
                  </a:lnTo>
                  <a:lnTo>
                    <a:pt x="370" y="0"/>
                  </a:lnTo>
                  <a:lnTo>
                    <a:pt x="371" y="0"/>
                  </a:lnTo>
                  <a:lnTo>
                    <a:pt x="371"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5" name="任意多边形 124944"/>
            <p:cNvSpPr>
              <a:spLocks noEditPoints="1"/>
            </p:cNvSpPr>
            <p:nvPr/>
          </p:nvSpPr>
          <p:spPr>
            <a:xfrm>
              <a:off x="2598" y="2088"/>
              <a:ext cx="4" cy="388"/>
            </a:xfrm>
            <a:custGeom>
              <a:avLst/>
              <a:gdLst/>
              <a:ahLst/>
              <a:cxnLst/>
              <a:rect l="0" t="0" r="0" b="0"/>
              <a:pathLst>
                <a:path w="4" h="388">
                  <a:moveTo>
                    <a:pt x="4" y="1"/>
                  </a:moveTo>
                  <a:lnTo>
                    <a:pt x="4" y="23"/>
                  </a:lnTo>
                  <a:lnTo>
                    <a:pt x="4" y="24"/>
                  </a:lnTo>
                  <a:lnTo>
                    <a:pt x="2" y="24"/>
                  </a:lnTo>
                  <a:lnTo>
                    <a:pt x="1" y="24"/>
                  </a:lnTo>
                  <a:lnTo>
                    <a:pt x="0" y="23"/>
                  </a:lnTo>
                  <a:lnTo>
                    <a:pt x="0" y="1"/>
                  </a:lnTo>
                  <a:lnTo>
                    <a:pt x="1" y="0"/>
                  </a:lnTo>
                  <a:lnTo>
                    <a:pt x="2" y="0"/>
                  </a:lnTo>
                  <a:lnTo>
                    <a:pt x="4" y="0"/>
                  </a:lnTo>
                  <a:lnTo>
                    <a:pt x="4" y="1"/>
                  </a:lnTo>
                  <a:lnTo>
                    <a:pt x="4" y="1"/>
                  </a:lnTo>
                  <a:close/>
                  <a:moveTo>
                    <a:pt x="4" y="39"/>
                  </a:moveTo>
                  <a:lnTo>
                    <a:pt x="4" y="60"/>
                  </a:lnTo>
                  <a:lnTo>
                    <a:pt x="4" y="60"/>
                  </a:lnTo>
                  <a:lnTo>
                    <a:pt x="2" y="61"/>
                  </a:lnTo>
                  <a:lnTo>
                    <a:pt x="1" y="60"/>
                  </a:lnTo>
                  <a:lnTo>
                    <a:pt x="0" y="60"/>
                  </a:lnTo>
                  <a:lnTo>
                    <a:pt x="0" y="39"/>
                  </a:lnTo>
                  <a:lnTo>
                    <a:pt x="1" y="38"/>
                  </a:lnTo>
                  <a:lnTo>
                    <a:pt x="2" y="37"/>
                  </a:lnTo>
                  <a:lnTo>
                    <a:pt x="4" y="38"/>
                  </a:lnTo>
                  <a:lnTo>
                    <a:pt x="4" y="39"/>
                  </a:lnTo>
                  <a:lnTo>
                    <a:pt x="4" y="39"/>
                  </a:lnTo>
                  <a:close/>
                  <a:moveTo>
                    <a:pt x="4" y="75"/>
                  </a:moveTo>
                  <a:lnTo>
                    <a:pt x="4" y="97"/>
                  </a:lnTo>
                  <a:lnTo>
                    <a:pt x="4" y="98"/>
                  </a:lnTo>
                  <a:lnTo>
                    <a:pt x="2" y="98"/>
                  </a:lnTo>
                  <a:lnTo>
                    <a:pt x="1" y="98"/>
                  </a:lnTo>
                  <a:lnTo>
                    <a:pt x="0" y="97"/>
                  </a:lnTo>
                  <a:lnTo>
                    <a:pt x="0" y="75"/>
                  </a:lnTo>
                  <a:lnTo>
                    <a:pt x="1" y="74"/>
                  </a:lnTo>
                  <a:lnTo>
                    <a:pt x="2" y="74"/>
                  </a:lnTo>
                  <a:lnTo>
                    <a:pt x="4" y="74"/>
                  </a:lnTo>
                  <a:lnTo>
                    <a:pt x="4" y="75"/>
                  </a:lnTo>
                  <a:lnTo>
                    <a:pt x="4" y="75"/>
                  </a:lnTo>
                  <a:close/>
                  <a:moveTo>
                    <a:pt x="4" y="112"/>
                  </a:moveTo>
                  <a:lnTo>
                    <a:pt x="4" y="134"/>
                  </a:lnTo>
                  <a:lnTo>
                    <a:pt x="4" y="134"/>
                  </a:lnTo>
                  <a:lnTo>
                    <a:pt x="2" y="135"/>
                  </a:lnTo>
                  <a:lnTo>
                    <a:pt x="1" y="134"/>
                  </a:lnTo>
                  <a:lnTo>
                    <a:pt x="0" y="134"/>
                  </a:lnTo>
                  <a:lnTo>
                    <a:pt x="0" y="112"/>
                  </a:lnTo>
                  <a:lnTo>
                    <a:pt x="1" y="111"/>
                  </a:lnTo>
                  <a:lnTo>
                    <a:pt x="2" y="110"/>
                  </a:lnTo>
                  <a:lnTo>
                    <a:pt x="4" y="111"/>
                  </a:lnTo>
                  <a:lnTo>
                    <a:pt x="4" y="112"/>
                  </a:lnTo>
                  <a:lnTo>
                    <a:pt x="4" y="112"/>
                  </a:lnTo>
                  <a:close/>
                  <a:moveTo>
                    <a:pt x="4" y="149"/>
                  </a:moveTo>
                  <a:lnTo>
                    <a:pt x="4" y="170"/>
                  </a:lnTo>
                  <a:lnTo>
                    <a:pt x="4" y="171"/>
                  </a:lnTo>
                  <a:lnTo>
                    <a:pt x="2" y="171"/>
                  </a:lnTo>
                  <a:lnTo>
                    <a:pt x="1" y="171"/>
                  </a:lnTo>
                  <a:lnTo>
                    <a:pt x="0" y="170"/>
                  </a:lnTo>
                  <a:lnTo>
                    <a:pt x="0" y="149"/>
                  </a:lnTo>
                  <a:lnTo>
                    <a:pt x="1" y="148"/>
                  </a:lnTo>
                  <a:lnTo>
                    <a:pt x="2" y="148"/>
                  </a:lnTo>
                  <a:lnTo>
                    <a:pt x="4" y="148"/>
                  </a:lnTo>
                  <a:lnTo>
                    <a:pt x="4" y="149"/>
                  </a:lnTo>
                  <a:lnTo>
                    <a:pt x="4" y="149"/>
                  </a:lnTo>
                  <a:close/>
                  <a:moveTo>
                    <a:pt x="4" y="186"/>
                  </a:moveTo>
                  <a:lnTo>
                    <a:pt x="4" y="208"/>
                  </a:lnTo>
                  <a:lnTo>
                    <a:pt x="4" y="208"/>
                  </a:lnTo>
                  <a:lnTo>
                    <a:pt x="2" y="209"/>
                  </a:lnTo>
                  <a:lnTo>
                    <a:pt x="1" y="208"/>
                  </a:lnTo>
                  <a:lnTo>
                    <a:pt x="0" y="208"/>
                  </a:lnTo>
                  <a:lnTo>
                    <a:pt x="0" y="186"/>
                  </a:lnTo>
                  <a:lnTo>
                    <a:pt x="1" y="185"/>
                  </a:lnTo>
                  <a:lnTo>
                    <a:pt x="2" y="184"/>
                  </a:lnTo>
                  <a:lnTo>
                    <a:pt x="4" y="185"/>
                  </a:lnTo>
                  <a:lnTo>
                    <a:pt x="4" y="186"/>
                  </a:lnTo>
                  <a:lnTo>
                    <a:pt x="4" y="186"/>
                  </a:lnTo>
                  <a:close/>
                  <a:moveTo>
                    <a:pt x="4" y="222"/>
                  </a:moveTo>
                  <a:lnTo>
                    <a:pt x="4" y="244"/>
                  </a:lnTo>
                  <a:lnTo>
                    <a:pt x="4" y="245"/>
                  </a:lnTo>
                  <a:lnTo>
                    <a:pt x="2" y="245"/>
                  </a:lnTo>
                  <a:lnTo>
                    <a:pt x="1" y="245"/>
                  </a:lnTo>
                  <a:lnTo>
                    <a:pt x="0" y="244"/>
                  </a:lnTo>
                  <a:lnTo>
                    <a:pt x="0" y="222"/>
                  </a:lnTo>
                  <a:lnTo>
                    <a:pt x="1" y="221"/>
                  </a:lnTo>
                  <a:lnTo>
                    <a:pt x="2" y="221"/>
                  </a:lnTo>
                  <a:lnTo>
                    <a:pt x="4" y="221"/>
                  </a:lnTo>
                  <a:lnTo>
                    <a:pt x="4" y="222"/>
                  </a:lnTo>
                  <a:lnTo>
                    <a:pt x="4" y="222"/>
                  </a:lnTo>
                  <a:close/>
                  <a:moveTo>
                    <a:pt x="4" y="260"/>
                  </a:moveTo>
                  <a:lnTo>
                    <a:pt x="4" y="281"/>
                  </a:lnTo>
                  <a:lnTo>
                    <a:pt x="4" y="282"/>
                  </a:lnTo>
                  <a:lnTo>
                    <a:pt x="2" y="282"/>
                  </a:lnTo>
                  <a:lnTo>
                    <a:pt x="1" y="282"/>
                  </a:lnTo>
                  <a:lnTo>
                    <a:pt x="0" y="281"/>
                  </a:lnTo>
                  <a:lnTo>
                    <a:pt x="0" y="260"/>
                  </a:lnTo>
                  <a:lnTo>
                    <a:pt x="1" y="259"/>
                  </a:lnTo>
                  <a:lnTo>
                    <a:pt x="2" y="257"/>
                  </a:lnTo>
                  <a:lnTo>
                    <a:pt x="4" y="259"/>
                  </a:lnTo>
                  <a:lnTo>
                    <a:pt x="4" y="260"/>
                  </a:lnTo>
                  <a:lnTo>
                    <a:pt x="4" y="260"/>
                  </a:lnTo>
                  <a:close/>
                  <a:moveTo>
                    <a:pt x="4" y="296"/>
                  </a:moveTo>
                  <a:lnTo>
                    <a:pt x="4" y="317"/>
                  </a:lnTo>
                  <a:lnTo>
                    <a:pt x="4" y="319"/>
                  </a:lnTo>
                  <a:lnTo>
                    <a:pt x="2" y="319"/>
                  </a:lnTo>
                  <a:lnTo>
                    <a:pt x="1" y="319"/>
                  </a:lnTo>
                  <a:lnTo>
                    <a:pt x="0" y="317"/>
                  </a:lnTo>
                  <a:lnTo>
                    <a:pt x="0" y="296"/>
                  </a:lnTo>
                  <a:lnTo>
                    <a:pt x="1" y="295"/>
                  </a:lnTo>
                  <a:lnTo>
                    <a:pt x="2" y="295"/>
                  </a:lnTo>
                  <a:lnTo>
                    <a:pt x="4" y="295"/>
                  </a:lnTo>
                  <a:lnTo>
                    <a:pt x="4" y="296"/>
                  </a:lnTo>
                  <a:lnTo>
                    <a:pt x="4" y="296"/>
                  </a:lnTo>
                  <a:close/>
                  <a:moveTo>
                    <a:pt x="4" y="333"/>
                  </a:moveTo>
                  <a:lnTo>
                    <a:pt x="4" y="355"/>
                  </a:lnTo>
                  <a:lnTo>
                    <a:pt x="4" y="356"/>
                  </a:lnTo>
                  <a:lnTo>
                    <a:pt x="2" y="356"/>
                  </a:lnTo>
                  <a:lnTo>
                    <a:pt x="1" y="356"/>
                  </a:lnTo>
                  <a:lnTo>
                    <a:pt x="0" y="355"/>
                  </a:lnTo>
                  <a:lnTo>
                    <a:pt x="0" y="333"/>
                  </a:lnTo>
                  <a:lnTo>
                    <a:pt x="1" y="332"/>
                  </a:lnTo>
                  <a:lnTo>
                    <a:pt x="2" y="331"/>
                  </a:lnTo>
                  <a:lnTo>
                    <a:pt x="4" y="332"/>
                  </a:lnTo>
                  <a:lnTo>
                    <a:pt x="4" y="333"/>
                  </a:lnTo>
                  <a:lnTo>
                    <a:pt x="4" y="333"/>
                  </a:lnTo>
                  <a:close/>
                  <a:moveTo>
                    <a:pt x="4" y="370"/>
                  </a:moveTo>
                  <a:lnTo>
                    <a:pt x="4" y="385"/>
                  </a:lnTo>
                  <a:lnTo>
                    <a:pt x="4" y="387"/>
                  </a:lnTo>
                  <a:lnTo>
                    <a:pt x="2" y="388"/>
                  </a:lnTo>
                  <a:lnTo>
                    <a:pt x="1" y="387"/>
                  </a:lnTo>
                  <a:lnTo>
                    <a:pt x="0" y="385"/>
                  </a:lnTo>
                  <a:lnTo>
                    <a:pt x="0" y="370"/>
                  </a:lnTo>
                  <a:lnTo>
                    <a:pt x="1" y="368"/>
                  </a:lnTo>
                  <a:lnTo>
                    <a:pt x="2" y="368"/>
                  </a:lnTo>
                  <a:lnTo>
                    <a:pt x="4" y="368"/>
                  </a:lnTo>
                  <a:lnTo>
                    <a:pt x="4" y="370"/>
                  </a:lnTo>
                  <a:lnTo>
                    <a:pt x="4" y="37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6" name="矩形 124945"/>
            <p:cNvSpPr/>
            <p:nvPr/>
          </p:nvSpPr>
          <p:spPr>
            <a:xfrm>
              <a:off x="2570" y="2490"/>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7" name="直接连接符 124946"/>
            <p:cNvSpPr/>
            <p:nvPr/>
          </p:nvSpPr>
          <p:spPr>
            <a:xfrm>
              <a:off x="3398" y="2497"/>
              <a:ext cx="186" cy="1"/>
            </a:xfrm>
            <a:prstGeom prst="line">
              <a:avLst/>
            </a:prstGeom>
            <a:ln w="11113" cap="flat" cmpd="sng">
              <a:solidFill>
                <a:srgbClr val="000000"/>
              </a:solidFill>
              <a:prstDash val="solid"/>
              <a:headEnd type="none" w="med" len="med"/>
              <a:tailEnd type="none" w="med" len="med"/>
            </a:ln>
          </p:spPr>
        </p:sp>
        <p:sp>
          <p:nvSpPr>
            <p:cNvPr id="124948" name="矩形 124947"/>
            <p:cNvSpPr/>
            <p:nvPr/>
          </p:nvSpPr>
          <p:spPr>
            <a:xfrm>
              <a:off x="3514" y="2612"/>
              <a:ext cx="44" cy="10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1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49" name="矩形 124948"/>
            <p:cNvSpPr/>
            <p:nvPr/>
          </p:nvSpPr>
          <p:spPr>
            <a:xfrm>
              <a:off x="3397" y="2501"/>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4950" name="矩形 124949"/>
            <p:cNvSpPr/>
            <p:nvPr/>
          </p:nvSpPr>
          <p:spPr>
            <a:xfrm>
              <a:off x="3429" y="2285"/>
              <a:ext cx="104"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4970" name="矩形 124969"/>
          <p:cNvSpPr/>
          <p:nvPr/>
        </p:nvSpPr>
        <p:spPr>
          <a:xfrm>
            <a:off x="1079500" y="511175"/>
            <a:ext cx="830263" cy="12827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幅频特性曲线</a:t>
            </a:r>
            <a:r>
              <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rPr>
              <a:t> </a:t>
            </a:r>
          </a:p>
        </p:txBody>
      </p:sp>
      <p:sp>
        <p:nvSpPr>
          <p:cNvPr id="124973" name="矩形 124972"/>
          <p:cNvSpPr/>
          <p:nvPr/>
        </p:nvSpPr>
        <p:spPr>
          <a:xfrm>
            <a:off x="509588" y="2287588"/>
            <a:ext cx="7967662" cy="1990725"/>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当</a:t>
            </a:r>
            <a:r>
              <a:rPr kumimoji="0"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400" b="1" i="1"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输出电压幅值不小于其最大幅值的</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70.7%</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，被认为</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能顺利通过</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这一网络。当</a:t>
            </a:r>
            <a:r>
              <a:rPr kumimoji="0"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时，输出电压幅值将降低到其最大幅值的</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70.7%</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以下，即被认为是</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不能顺利通过</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这一网络</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因此这一网络被称为</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低通滤波器</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
        <p:nvSpPr>
          <p:cNvPr id="124975" name="矩形 124974"/>
          <p:cNvSpPr/>
          <p:nvPr/>
        </p:nvSpPr>
        <p:spPr>
          <a:xfrm>
            <a:off x="692150" y="4511675"/>
            <a:ext cx="6375400" cy="566738"/>
          </a:xfrm>
          <a:prstGeom prst="rect">
            <a:avLst/>
          </a:prstGeom>
          <a:noFill/>
          <a:ln w="19050">
            <a:noFill/>
          </a:ln>
        </p:spPr>
        <p:txBody>
          <a:bodyPr wrap="none"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频率</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这一范围称为它的</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通带</a:t>
            </a:r>
            <a:r>
              <a:rPr kumimoji="0" lang="zh-CN" altLang="en-US"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pass-band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24977" name="矩形 124976"/>
          <p:cNvSpPr/>
          <p:nvPr/>
        </p:nvSpPr>
        <p:spPr>
          <a:xfrm>
            <a:off x="692150" y="5260975"/>
            <a:ext cx="6481763" cy="566738"/>
          </a:xfrm>
          <a:prstGeom prst="rect">
            <a:avLst/>
          </a:prstGeom>
          <a:noFill/>
          <a:ln w="19050">
            <a:noFill/>
          </a:ln>
        </p:spPr>
        <p:txBody>
          <a:bodyPr wrap="none" anchor="t">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这一频率范围称为它的</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阻带</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stop-band</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Tree>
    <p:extLst>
      <p:ext uri="{BB962C8B-B14F-4D97-AF65-F5344CB8AC3E}">
        <p14:creationId xmlns:p14="http://schemas.microsoft.com/office/powerpoint/2010/main" val="266545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73"/>
                                        </p:tgtEl>
                                        <p:attrNameLst>
                                          <p:attrName>style.visibility</p:attrName>
                                        </p:attrNameLst>
                                      </p:cBhvr>
                                      <p:to>
                                        <p:strVal val="visible"/>
                                      </p:to>
                                    </p:set>
                                    <p:animEffect transition="in" filter="blinds(horizontal)">
                                      <p:cBhvr>
                                        <p:cTn id="7" dur="500"/>
                                        <p:tgtEl>
                                          <p:spTgt spid="1249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4975"/>
                                        </p:tgtEl>
                                        <p:attrNameLst>
                                          <p:attrName>style.visibility</p:attrName>
                                        </p:attrNameLst>
                                      </p:cBhvr>
                                      <p:to>
                                        <p:strVal val="visible"/>
                                      </p:to>
                                    </p:set>
                                    <p:anim calcmode="lin" valueType="num">
                                      <p:cBhvr additive="base">
                                        <p:cTn id="12" dur="500" fill="hold"/>
                                        <p:tgtEl>
                                          <p:spTgt spid="124975"/>
                                        </p:tgtEl>
                                        <p:attrNameLst>
                                          <p:attrName>ppt_x</p:attrName>
                                        </p:attrNameLst>
                                      </p:cBhvr>
                                      <p:tavLst>
                                        <p:tav tm="0">
                                          <p:val>
                                            <p:strVal val="0-#ppt_w/2"/>
                                          </p:val>
                                        </p:tav>
                                        <p:tav tm="100000">
                                          <p:val>
                                            <p:strVal val="#ppt_x"/>
                                          </p:val>
                                        </p:tav>
                                      </p:tavLst>
                                    </p:anim>
                                    <p:anim calcmode="lin" valueType="num">
                                      <p:cBhvr additive="base">
                                        <p:cTn id="13" dur="500" fill="hold"/>
                                        <p:tgtEl>
                                          <p:spTgt spid="1249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4977"/>
                                        </p:tgtEl>
                                        <p:attrNameLst>
                                          <p:attrName>style.visibility</p:attrName>
                                        </p:attrNameLst>
                                      </p:cBhvr>
                                      <p:to>
                                        <p:strVal val="visible"/>
                                      </p:to>
                                    </p:set>
                                    <p:anim calcmode="lin" valueType="num">
                                      <p:cBhvr additive="base">
                                        <p:cTn id="18" dur="500" fill="hold"/>
                                        <p:tgtEl>
                                          <p:spTgt spid="124977"/>
                                        </p:tgtEl>
                                        <p:attrNameLst>
                                          <p:attrName>ppt_x</p:attrName>
                                        </p:attrNameLst>
                                      </p:cBhvr>
                                      <p:tavLst>
                                        <p:tav tm="0">
                                          <p:val>
                                            <p:strVal val="0-#ppt_w/2"/>
                                          </p:val>
                                        </p:tav>
                                        <p:tav tm="100000">
                                          <p:val>
                                            <p:strVal val="#ppt_x"/>
                                          </p:val>
                                        </p:tav>
                                      </p:tavLst>
                                    </p:anim>
                                    <p:anim calcmode="lin" valueType="num">
                                      <p:cBhvr additive="base">
                                        <p:cTn id="19" dur="500" fill="hold"/>
                                        <p:tgtEl>
                                          <p:spTgt spid="1249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73" grpId="0"/>
      <p:bldP spid="124975" grpId="0"/>
      <p:bldP spid="1249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80" name="组合 126979"/>
          <p:cNvGrpSpPr/>
          <p:nvPr/>
        </p:nvGrpSpPr>
        <p:grpSpPr>
          <a:xfrm>
            <a:off x="796925" y="1814513"/>
            <a:ext cx="2114550" cy="1620837"/>
            <a:chOff x="15" y="1968"/>
            <a:chExt cx="1332" cy="1021"/>
          </a:xfrm>
        </p:grpSpPr>
        <p:sp>
          <p:nvSpPr>
            <p:cNvPr id="126981" name="矩形 126980"/>
            <p:cNvSpPr/>
            <p:nvPr/>
          </p:nvSpPr>
          <p:spPr>
            <a:xfrm>
              <a:off x="244" y="2114"/>
              <a:ext cx="195" cy="76"/>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82" name="矩形 126981"/>
            <p:cNvSpPr/>
            <p:nvPr/>
          </p:nvSpPr>
          <p:spPr>
            <a:xfrm>
              <a:off x="244" y="2114"/>
              <a:ext cx="195" cy="76"/>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83" name="直接连接符 126982"/>
            <p:cNvSpPr/>
            <p:nvPr/>
          </p:nvSpPr>
          <p:spPr>
            <a:xfrm>
              <a:off x="518" y="2475"/>
              <a:ext cx="196" cy="1"/>
            </a:xfrm>
            <a:prstGeom prst="line">
              <a:avLst/>
            </a:prstGeom>
            <a:ln w="20638" cap="flat" cmpd="sng">
              <a:solidFill>
                <a:srgbClr val="000000"/>
              </a:solidFill>
              <a:prstDash val="solid"/>
              <a:headEnd type="none" w="med" len="med"/>
              <a:tailEnd type="none" w="med" len="med"/>
            </a:ln>
          </p:spPr>
        </p:sp>
        <p:sp>
          <p:nvSpPr>
            <p:cNvPr id="126984" name="直接连接符 126983"/>
            <p:cNvSpPr/>
            <p:nvPr/>
          </p:nvSpPr>
          <p:spPr>
            <a:xfrm>
              <a:off x="518" y="2540"/>
              <a:ext cx="196" cy="1"/>
            </a:xfrm>
            <a:prstGeom prst="line">
              <a:avLst/>
            </a:prstGeom>
            <a:ln w="20638" cap="flat" cmpd="sng">
              <a:solidFill>
                <a:srgbClr val="000000"/>
              </a:solidFill>
              <a:prstDash val="solid"/>
              <a:headEnd type="none" w="med" len="med"/>
              <a:tailEnd type="none" w="med" len="med"/>
            </a:ln>
          </p:spPr>
        </p:sp>
        <p:sp>
          <p:nvSpPr>
            <p:cNvPr id="126985" name="直接连接符 126984"/>
            <p:cNvSpPr/>
            <p:nvPr/>
          </p:nvSpPr>
          <p:spPr>
            <a:xfrm>
              <a:off x="518" y="2475"/>
              <a:ext cx="196" cy="1"/>
            </a:xfrm>
            <a:prstGeom prst="line">
              <a:avLst/>
            </a:prstGeom>
            <a:ln w="20638" cap="flat" cmpd="sng">
              <a:solidFill>
                <a:srgbClr val="000000"/>
              </a:solidFill>
              <a:prstDash val="solid"/>
              <a:headEnd type="none" w="med" len="med"/>
              <a:tailEnd type="none" w="med" len="med"/>
            </a:ln>
          </p:spPr>
        </p:sp>
        <p:sp>
          <p:nvSpPr>
            <p:cNvPr id="126986" name="直接连接符 126985"/>
            <p:cNvSpPr/>
            <p:nvPr/>
          </p:nvSpPr>
          <p:spPr>
            <a:xfrm>
              <a:off x="518" y="2540"/>
              <a:ext cx="196" cy="1"/>
            </a:xfrm>
            <a:prstGeom prst="line">
              <a:avLst/>
            </a:prstGeom>
            <a:ln w="20638" cap="flat" cmpd="sng">
              <a:solidFill>
                <a:srgbClr val="000000"/>
              </a:solidFill>
              <a:prstDash val="solid"/>
              <a:headEnd type="none" w="med" len="med"/>
              <a:tailEnd type="none" w="med" len="med"/>
            </a:ln>
          </p:spPr>
        </p:sp>
        <p:sp>
          <p:nvSpPr>
            <p:cNvPr id="126987" name="直接连接符 126986"/>
            <p:cNvSpPr/>
            <p:nvPr/>
          </p:nvSpPr>
          <p:spPr>
            <a:xfrm>
              <a:off x="616" y="2551"/>
              <a:ext cx="1" cy="278"/>
            </a:xfrm>
            <a:prstGeom prst="line">
              <a:avLst/>
            </a:prstGeom>
            <a:ln w="14288" cap="flat" cmpd="sng">
              <a:solidFill>
                <a:srgbClr val="000000"/>
              </a:solidFill>
              <a:prstDash val="solid"/>
              <a:headEnd type="none" w="med" len="med"/>
              <a:tailEnd type="none" w="med" len="med"/>
            </a:ln>
          </p:spPr>
        </p:sp>
        <p:sp>
          <p:nvSpPr>
            <p:cNvPr id="126988" name="直接连接符 126987"/>
            <p:cNvSpPr/>
            <p:nvPr/>
          </p:nvSpPr>
          <p:spPr>
            <a:xfrm>
              <a:off x="616" y="2152"/>
              <a:ext cx="1" cy="317"/>
            </a:xfrm>
            <a:prstGeom prst="line">
              <a:avLst/>
            </a:prstGeom>
            <a:ln w="14288" cap="flat" cmpd="sng">
              <a:solidFill>
                <a:srgbClr val="000000"/>
              </a:solidFill>
              <a:prstDash val="solid"/>
              <a:headEnd type="none" w="med" len="med"/>
              <a:tailEnd type="none" w="med" len="med"/>
            </a:ln>
          </p:spPr>
        </p:sp>
        <p:sp>
          <p:nvSpPr>
            <p:cNvPr id="126989" name="矩形 126988"/>
            <p:cNvSpPr/>
            <p:nvPr/>
          </p:nvSpPr>
          <p:spPr>
            <a:xfrm>
              <a:off x="366" y="2461"/>
              <a:ext cx="75"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C</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0" name="矩形 126989"/>
            <p:cNvSpPr/>
            <p:nvPr/>
          </p:nvSpPr>
          <p:spPr>
            <a:xfrm>
              <a:off x="293" y="2222"/>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1" name="直接连接符 126990"/>
            <p:cNvSpPr/>
            <p:nvPr/>
          </p:nvSpPr>
          <p:spPr>
            <a:xfrm>
              <a:off x="439" y="2152"/>
              <a:ext cx="696" cy="1"/>
            </a:xfrm>
            <a:prstGeom prst="line">
              <a:avLst/>
            </a:prstGeom>
            <a:ln w="14288" cap="flat" cmpd="sng">
              <a:solidFill>
                <a:srgbClr val="000000"/>
              </a:solidFill>
              <a:prstDash val="solid"/>
              <a:headEnd type="none" w="med" len="med"/>
              <a:tailEnd type="none" w="med" len="med"/>
            </a:ln>
          </p:spPr>
        </p:sp>
        <p:sp>
          <p:nvSpPr>
            <p:cNvPr id="126992" name="直接连接符 126991"/>
            <p:cNvSpPr/>
            <p:nvPr/>
          </p:nvSpPr>
          <p:spPr>
            <a:xfrm>
              <a:off x="88" y="2152"/>
              <a:ext cx="156" cy="1"/>
            </a:xfrm>
            <a:prstGeom prst="line">
              <a:avLst/>
            </a:prstGeom>
            <a:ln w="14288" cap="flat" cmpd="sng">
              <a:solidFill>
                <a:srgbClr val="000000"/>
              </a:solidFill>
              <a:prstDash val="solid"/>
              <a:headEnd type="none" w="med" len="med"/>
              <a:tailEnd type="none" w="med" len="med"/>
            </a:ln>
          </p:spPr>
        </p:sp>
        <p:sp>
          <p:nvSpPr>
            <p:cNvPr id="126993" name="直接连接符 126992"/>
            <p:cNvSpPr/>
            <p:nvPr/>
          </p:nvSpPr>
          <p:spPr>
            <a:xfrm>
              <a:off x="88" y="2832"/>
              <a:ext cx="1047" cy="1"/>
            </a:xfrm>
            <a:prstGeom prst="line">
              <a:avLst/>
            </a:prstGeom>
            <a:ln w="14288" cap="flat" cmpd="sng">
              <a:solidFill>
                <a:srgbClr val="000000"/>
              </a:solidFill>
              <a:prstDash val="solid"/>
              <a:headEnd type="none" w="med" len="med"/>
              <a:tailEnd type="none" w="med" len="med"/>
            </a:ln>
          </p:spPr>
        </p:sp>
        <p:sp>
          <p:nvSpPr>
            <p:cNvPr id="126994" name="任意多边形 126993"/>
            <p:cNvSpPr/>
            <p:nvPr/>
          </p:nvSpPr>
          <p:spPr>
            <a:xfrm>
              <a:off x="52" y="2813"/>
              <a:ext cx="36" cy="37"/>
            </a:xfrm>
            <a:custGeom>
              <a:avLst/>
              <a:gdLst/>
              <a:ahLst/>
              <a:cxnLst/>
              <a:rect l="0" t="0" r="0" b="0"/>
              <a:pathLst>
                <a:path w="36" h="37">
                  <a:moveTo>
                    <a:pt x="0" y="19"/>
                  </a:moveTo>
                  <a:lnTo>
                    <a:pt x="0" y="15"/>
                  </a:lnTo>
                  <a:lnTo>
                    <a:pt x="1" y="12"/>
                  </a:lnTo>
                  <a:lnTo>
                    <a:pt x="2" y="8"/>
                  </a:lnTo>
                  <a:lnTo>
                    <a:pt x="4" y="6"/>
                  </a:lnTo>
                  <a:lnTo>
                    <a:pt x="8" y="4"/>
                  </a:lnTo>
                  <a:lnTo>
                    <a:pt x="11" y="3"/>
                  </a:lnTo>
                  <a:lnTo>
                    <a:pt x="14" y="2"/>
                  </a:lnTo>
                  <a:lnTo>
                    <a:pt x="18" y="0"/>
                  </a:lnTo>
                  <a:lnTo>
                    <a:pt x="21" y="2"/>
                  </a:lnTo>
                  <a:lnTo>
                    <a:pt x="25" y="3"/>
                  </a:lnTo>
                  <a:lnTo>
                    <a:pt x="28" y="4"/>
                  </a:lnTo>
                  <a:lnTo>
                    <a:pt x="30" y="6"/>
                  </a:lnTo>
                  <a:lnTo>
                    <a:pt x="33" y="8"/>
                  </a:lnTo>
                  <a:lnTo>
                    <a:pt x="35" y="12"/>
                  </a:lnTo>
                  <a:lnTo>
                    <a:pt x="35" y="15"/>
                  </a:lnTo>
                  <a:lnTo>
                    <a:pt x="36" y="19"/>
                  </a:lnTo>
                  <a:lnTo>
                    <a:pt x="36" y="19"/>
                  </a:lnTo>
                  <a:lnTo>
                    <a:pt x="35" y="22"/>
                  </a:lnTo>
                  <a:lnTo>
                    <a:pt x="35" y="25"/>
                  </a:lnTo>
                  <a:lnTo>
                    <a:pt x="33" y="29"/>
                  </a:lnTo>
                  <a:lnTo>
                    <a:pt x="30" y="32"/>
                  </a:lnTo>
                  <a:lnTo>
                    <a:pt x="28" y="35"/>
                  </a:lnTo>
                  <a:lnTo>
                    <a:pt x="25" y="36"/>
                  </a:lnTo>
                  <a:lnTo>
                    <a:pt x="21" y="37"/>
                  </a:lnTo>
                  <a:lnTo>
                    <a:pt x="18" y="37"/>
                  </a:lnTo>
                  <a:lnTo>
                    <a:pt x="14" y="37"/>
                  </a:lnTo>
                  <a:lnTo>
                    <a:pt x="11" y="36"/>
                  </a:lnTo>
                  <a:lnTo>
                    <a:pt x="8" y="35"/>
                  </a:lnTo>
                  <a:lnTo>
                    <a:pt x="4" y="32"/>
                  </a:lnTo>
                  <a:lnTo>
                    <a:pt x="2" y="29"/>
                  </a:lnTo>
                  <a:lnTo>
                    <a:pt x="1" y="25"/>
                  </a:lnTo>
                  <a:lnTo>
                    <a:pt x="0" y="22"/>
                  </a:lnTo>
                  <a:lnTo>
                    <a:pt x="0" y="19"/>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5" name="任意多边形 126994"/>
            <p:cNvSpPr/>
            <p:nvPr/>
          </p:nvSpPr>
          <p:spPr>
            <a:xfrm>
              <a:off x="52" y="2813"/>
              <a:ext cx="36" cy="37"/>
            </a:xfrm>
            <a:custGeom>
              <a:avLst/>
              <a:gdLst/>
              <a:ahLst/>
              <a:cxnLst/>
              <a:rect l="0" t="0" r="0" b="0"/>
              <a:pathLst>
                <a:path w="36" h="37">
                  <a:moveTo>
                    <a:pt x="0" y="19"/>
                  </a:moveTo>
                  <a:lnTo>
                    <a:pt x="0" y="15"/>
                  </a:lnTo>
                  <a:lnTo>
                    <a:pt x="1" y="12"/>
                  </a:lnTo>
                  <a:lnTo>
                    <a:pt x="2" y="8"/>
                  </a:lnTo>
                  <a:lnTo>
                    <a:pt x="4" y="6"/>
                  </a:lnTo>
                  <a:lnTo>
                    <a:pt x="8" y="4"/>
                  </a:lnTo>
                  <a:lnTo>
                    <a:pt x="11" y="3"/>
                  </a:lnTo>
                  <a:lnTo>
                    <a:pt x="14" y="2"/>
                  </a:lnTo>
                  <a:lnTo>
                    <a:pt x="18" y="0"/>
                  </a:lnTo>
                  <a:lnTo>
                    <a:pt x="21" y="2"/>
                  </a:lnTo>
                  <a:lnTo>
                    <a:pt x="25" y="3"/>
                  </a:lnTo>
                  <a:lnTo>
                    <a:pt x="28" y="4"/>
                  </a:lnTo>
                  <a:lnTo>
                    <a:pt x="30" y="6"/>
                  </a:lnTo>
                  <a:lnTo>
                    <a:pt x="33" y="8"/>
                  </a:lnTo>
                  <a:lnTo>
                    <a:pt x="35" y="12"/>
                  </a:lnTo>
                  <a:lnTo>
                    <a:pt x="35" y="15"/>
                  </a:lnTo>
                  <a:lnTo>
                    <a:pt x="36" y="19"/>
                  </a:lnTo>
                  <a:lnTo>
                    <a:pt x="36" y="19"/>
                  </a:lnTo>
                  <a:lnTo>
                    <a:pt x="35" y="22"/>
                  </a:lnTo>
                  <a:lnTo>
                    <a:pt x="35" y="25"/>
                  </a:lnTo>
                  <a:lnTo>
                    <a:pt x="33" y="29"/>
                  </a:lnTo>
                  <a:lnTo>
                    <a:pt x="30" y="32"/>
                  </a:lnTo>
                  <a:lnTo>
                    <a:pt x="28" y="35"/>
                  </a:lnTo>
                  <a:lnTo>
                    <a:pt x="25" y="36"/>
                  </a:lnTo>
                  <a:lnTo>
                    <a:pt x="21" y="37"/>
                  </a:lnTo>
                  <a:lnTo>
                    <a:pt x="18" y="37"/>
                  </a:lnTo>
                  <a:lnTo>
                    <a:pt x="14" y="37"/>
                  </a:lnTo>
                  <a:lnTo>
                    <a:pt x="11" y="36"/>
                  </a:lnTo>
                  <a:lnTo>
                    <a:pt x="8" y="35"/>
                  </a:lnTo>
                  <a:lnTo>
                    <a:pt x="4" y="32"/>
                  </a:lnTo>
                  <a:lnTo>
                    <a:pt x="2" y="29"/>
                  </a:lnTo>
                  <a:lnTo>
                    <a:pt x="1" y="25"/>
                  </a:lnTo>
                  <a:lnTo>
                    <a:pt x="0" y="22"/>
                  </a:lnTo>
                  <a:lnTo>
                    <a:pt x="0" y="19"/>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6" name="任意多边形 126995"/>
            <p:cNvSpPr/>
            <p:nvPr/>
          </p:nvSpPr>
          <p:spPr>
            <a:xfrm>
              <a:off x="52" y="2139"/>
              <a:ext cx="36" cy="37"/>
            </a:xfrm>
            <a:custGeom>
              <a:avLst/>
              <a:gdLst/>
              <a:ahLst/>
              <a:cxnLst/>
              <a:rect l="0" t="0" r="0" b="0"/>
              <a:pathLst>
                <a:path w="36" h="37">
                  <a:moveTo>
                    <a:pt x="0" y="18"/>
                  </a:moveTo>
                  <a:lnTo>
                    <a:pt x="0" y="15"/>
                  </a:lnTo>
                  <a:lnTo>
                    <a:pt x="1" y="12"/>
                  </a:lnTo>
                  <a:lnTo>
                    <a:pt x="2" y="8"/>
                  </a:lnTo>
                  <a:lnTo>
                    <a:pt x="4" y="6"/>
                  </a:lnTo>
                  <a:lnTo>
                    <a:pt x="8" y="4"/>
                  </a:lnTo>
                  <a:lnTo>
                    <a:pt x="11" y="2"/>
                  </a:lnTo>
                  <a:lnTo>
                    <a:pt x="14" y="1"/>
                  </a:lnTo>
                  <a:lnTo>
                    <a:pt x="18" y="0"/>
                  </a:lnTo>
                  <a:lnTo>
                    <a:pt x="21" y="1"/>
                  </a:lnTo>
                  <a:lnTo>
                    <a:pt x="25" y="2"/>
                  </a:lnTo>
                  <a:lnTo>
                    <a:pt x="28" y="4"/>
                  </a:lnTo>
                  <a:lnTo>
                    <a:pt x="30" y="6"/>
                  </a:lnTo>
                  <a:lnTo>
                    <a:pt x="33" y="8"/>
                  </a:lnTo>
                  <a:lnTo>
                    <a:pt x="35" y="12"/>
                  </a:lnTo>
                  <a:lnTo>
                    <a:pt x="35" y="15"/>
                  </a:lnTo>
                  <a:lnTo>
                    <a:pt x="36" y="18"/>
                  </a:lnTo>
                  <a:lnTo>
                    <a:pt x="36" y="18"/>
                  </a:lnTo>
                  <a:lnTo>
                    <a:pt x="35" y="22"/>
                  </a:lnTo>
                  <a:lnTo>
                    <a:pt x="35" y="25"/>
                  </a:lnTo>
                  <a:lnTo>
                    <a:pt x="33" y="29"/>
                  </a:lnTo>
                  <a:lnTo>
                    <a:pt x="30" y="32"/>
                  </a:lnTo>
                  <a:lnTo>
                    <a:pt x="28" y="34"/>
                  </a:lnTo>
                  <a:lnTo>
                    <a:pt x="25" y="36"/>
                  </a:lnTo>
                  <a:lnTo>
                    <a:pt x="21" y="37"/>
                  </a:lnTo>
                  <a:lnTo>
                    <a:pt x="18" y="37"/>
                  </a:lnTo>
                  <a:lnTo>
                    <a:pt x="14" y="37"/>
                  </a:lnTo>
                  <a:lnTo>
                    <a:pt x="11" y="36"/>
                  </a:lnTo>
                  <a:lnTo>
                    <a:pt x="8" y="34"/>
                  </a:lnTo>
                  <a:lnTo>
                    <a:pt x="4" y="32"/>
                  </a:lnTo>
                  <a:lnTo>
                    <a:pt x="2" y="29"/>
                  </a:lnTo>
                  <a:lnTo>
                    <a:pt x="1" y="25"/>
                  </a:lnTo>
                  <a:lnTo>
                    <a:pt x="0" y="22"/>
                  </a:lnTo>
                  <a:lnTo>
                    <a:pt x="0" y="18"/>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7" name="任意多边形 126996"/>
            <p:cNvSpPr/>
            <p:nvPr/>
          </p:nvSpPr>
          <p:spPr>
            <a:xfrm>
              <a:off x="52" y="2139"/>
              <a:ext cx="36" cy="37"/>
            </a:xfrm>
            <a:custGeom>
              <a:avLst/>
              <a:gdLst/>
              <a:ahLst/>
              <a:cxnLst/>
              <a:rect l="0" t="0" r="0" b="0"/>
              <a:pathLst>
                <a:path w="36" h="37">
                  <a:moveTo>
                    <a:pt x="0" y="18"/>
                  </a:moveTo>
                  <a:lnTo>
                    <a:pt x="0" y="15"/>
                  </a:lnTo>
                  <a:lnTo>
                    <a:pt x="1" y="12"/>
                  </a:lnTo>
                  <a:lnTo>
                    <a:pt x="2" y="8"/>
                  </a:lnTo>
                  <a:lnTo>
                    <a:pt x="4" y="6"/>
                  </a:lnTo>
                  <a:lnTo>
                    <a:pt x="8" y="4"/>
                  </a:lnTo>
                  <a:lnTo>
                    <a:pt x="11" y="2"/>
                  </a:lnTo>
                  <a:lnTo>
                    <a:pt x="14" y="1"/>
                  </a:lnTo>
                  <a:lnTo>
                    <a:pt x="18" y="0"/>
                  </a:lnTo>
                  <a:lnTo>
                    <a:pt x="21" y="1"/>
                  </a:lnTo>
                  <a:lnTo>
                    <a:pt x="25" y="2"/>
                  </a:lnTo>
                  <a:lnTo>
                    <a:pt x="28" y="4"/>
                  </a:lnTo>
                  <a:lnTo>
                    <a:pt x="30" y="6"/>
                  </a:lnTo>
                  <a:lnTo>
                    <a:pt x="33" y="8"/>
                  </a:lnTo>
                  <a:lnTo>
                    <a:pt x="35" y="12"/>
                  </a:lnTo>
                  <a:lnTo>
                    <a:pt x="35" y="15"/>
                  </a:lnTo>
                  <a:lnTo>
                    <a:pt x="36" y="18"/>
                  </a:lnTo>
                  <a:lnTo>
                    <a:pt x="36" y="18"/>
                  </a:lnTo>
                  <a:lnTo>
                    <a:pt x="35" y="22"/>
                  </a:lnTo>
                  <a:lnTo>
                    <a:pt x="35" y="25"/>
                  </a:lnTo>
                  <a:lnTo>
                    <a:pt x="33" y="29"/>
                  </a:lnTo>
                  <a:lnTo>
                    <a:pt x="30" y="32"/>
                  </a:lnTo>
                  <a:lnTo>
                    <a:pt x="28" y="34"/>
                  </a:lnTo>
                  <a:lnTo>
                    <a:pt x="25" y="36"/>
                  </a:lnTo>
                  <a:lnTo>
                    <a:pt x="21" y="37"/>
                  </a:lnTo>
                  <a:lnTo>
                    <a:pt x="18" y="37"/>
                  </a:lnTo>
                  <a:lnTo>
                    <a:pt x="14" y="37"/>
                  </a:lnTo>
                  <a:lnTo>
                    <a:pt x="11" y="36"/>
                  </a:lnTo>
                  <a:lnTo>
                    <a:pt x="8" y="34"/>
                  </a:lnTo>
                  <a:lnTo>
                    <a:pt x="4" y="32"/>
                  </a:lnTo>
                  <a:lnTo>
                    <a:pt x="2" y="29"/>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998" name="直接连接符 126997"/>
            <p:cNvSpPr/>
            <p:nvPr/>
          </p:nvSpPr>
          <p:spPr>
            <a:xfrm>
              <a:off x="52" y="2225"/>
              <a:ext cx="46" cy="1"/>
            </a:xfrm>
            <a:prstGeom prst="line">
              <a:avLst/>
            </a:prstGeom>
            <a:ln w="14288" cap="flat" cmpd="sng">
              <a:solidFill>
                <a:srgbClr val="000000"/>
              </a:solidFill>
              <a:prstDash val="solid"/>
              <a:headEnd type="none" w="med" len="med"/>
              <a:tailEnd type="none" w="med" len="med"/>
            </a:ln>
          </p:spPr>
        </p:sp>
        <p:sp>
          <p:nvSpPr>
            <p:cNvPr id="126999" name="直接连接符 126998"/>
            <p:cNvSpPr/>
            <p:nvPr/>
          </p:nvSpPr>
          <p:spPr>
            <a:xfrm>
              <a:off x="76" y="2202"/>
              <a:ext cx="1" cy="47"/>
            </a:xfrm>
            <a:prstGeom prst="line">
              <a:avLst/>
            </a:prstGeom>
            <a:ln w="14288" cap="flat" cmpd="sng">
              <a:solidFill>
                <a:srgbClr val="000000"/>
              </a:solidFill>
              <a:prstDash val="solid"/>
              <a:headEnd type="none" w="med" len="med"/>
              <a:tailEnd type="none" w="med" len="med"/>
            </a:ln>
          </p:spPr>
        </p:sp>
        <p:sp>
          <p:nvSpPr>
            <p:cNvPr id="127000" name="直接连接符 126999"/>
            <p:cNvSpPr/>
            <p:nvPr/>
          </p:nvSpPr>
          <p:spPr>
            <a:xfrm>
              <a:off x="1209" y="2200"/>
              <a:ext cx="48" cy="1"/>
            </a:xfrm>
            <a:prstGeom prst="line">
              <a:avLst/>
            </a:prstGeom>
            <a:ln w="14288" cap="flat" cmpd="sng">
              <a:solidFill>
                <a:srgbClr val="000000"/>
              </a:solidFill>
              <a:prstDash val="solid"/>
              <a:headEnd type="none" w="med" len="med"/>
              <a:tailEnd type="none" w="med" len="med"/>
            </a:ln>
          </p:spPr>
        </p:sp>
        <p:sp>
          <p:nvSpPr>
            <p:cNvPr id="127001" name="直接连接符 127000"/>
            <p:cNvSpPr/>
            <p:nvPr/>
          </p:nvSpPr>
          <p:spPr>
            <a:xfrm>
              <a:off x="1233" y="2177"/>
              <a:ext cx="1" cy="46"/>
            </a:xfrm>
            <a:prstGeom prst="line">
              <a:avLst/>
            </a:prstGeom>
            <a:ln w="14288" cap="flat" cmpd="sng">
              <a:solidFill>
                <a:srgbClr val="000000"/>
              </a:solidFill>
              <a:prstDash val="solid"/>
              <a:headEnd type="none" w="med" len="med"/>
              <a:tailEnd type="none" w="med" len="med"/>
            </a:ln>
          </p:spPr>
        </p:sp>
        <p:sp>
          <p:nvSpPr>
            <p:cNvPr id="127002" name="直接连接符 127001"/>
            <p:cNvSpPr/>
            <p:nvPr/>
          </p:nvSpPr>
          <p:spPr>
            <a:xfrm>
              <a:off x="1209" y="2770"/>
              <a:ext cx="49" cy="1"/>
            </a:xfrm>
            <a:prstGeom prst="line">
              <a:avLst/>
            </a:prstGeom>
            <a:ln w="14288" cap="flat" cmpd="sng">
              <a:solidFill>
                <a:srgbClr val="000000"/>
              </a:solidFill>
              <a:prstDash val="solid"/>
              <a:headEnd type="none" w="med" len="med"/>
              <a:tailEnd type="none" w="med" len="med"/>
            </a:ln>
          </p:spPr>
        </p:sp>
        <p:sp>
          <p:nvSpPr>
            <p:cNvPr id="127003" name="直接连接符 127002"/>
            <p:cNvSpPr/>
            <p:nvPr/>
          </p:nvSpPr>
          <p:spPr>
            <a:xfrm>
              <a:off x="39" y="2759"/>
              <a:ext cx="49" cy="1"/>
            </a:xfrm>
            <a:prstGeom prst="line">
              <a:avLst/>
            </a:prstGeom>
            <a:ln w="14288" cap="flat" cmpd="sng">
              <a:solidFill>
                <a:srgbClr val="000000"/>
              </a:solidFill>
              <a:prstDash val="solid"/>
              <a:headEnd type="none" w="med" len="med"/>
              <a:tailEnd type="none" w="med" len="med"/>
            </a:ln>
          </p:spPr>
        </p:sp>
        <p:sp>
          <p:nvSpPr>
            <p:cNvPr id="127004" name="矩形 127003"/>
            <p:cNvSpPr/>
            <p:nvPr/>
          </p:nvSpPr>
          <p:spPr>
            <a:xfrm>
              <a:off x="15" y="2408"/>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05" name="矩形 127004"/>
            <p:cNvSpPr/>
            <p:nvPr/>
          </p:nvSpPr>
          <p:spPr>
            <a:xfrm>
              <a:off x="98" y="2481"/>
              <a:ext cx="22"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i</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06" name="矩形 127005"/>
            <p:cNvSpPr/>
            <p:nvPr/>
          </p:nvSpPr>
          <p:spPr>
            <a:xfrm>
              <a:off x="58" y="2296"/>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07" name="矩形 127006"/>
            <p:cNvSpPr/>
            <p:nvPr/>
          </p:nvSpPr>
          <p:spPr>
            <a:xfrm>
              <a:off x="1223" y="2437"/>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08" name="矩形 127007"/>
            <p:cNvSpPr/>
            <p:nvPr/>
          </p:nvSpPr>
          <p:spPr>
            <a:xfrm>
              <a:off x="1307" y="251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o</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09" name="矩形 127008"/>
            <p:cNvSpPr/>
            <p:nvPr/>
          </p:nvSpPr>
          <p:spPr>
            <a:xfrm>
              <a:off x="1267" y="2326"/>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10" name="矩形 127009"/>
            <p:cNvSpPr/>
            <p:nvPr/>
          </p:nvSpPr>
          <p:spPr>
            <a:xfrm>
              <a:off x="1099" y="2406"/>
              <a:ext cx="75" cy="194"/>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11" name="矩形 127010"/>
            <p:cNvSpPr/>
            <p:nvPr/>
          </p:nvSpPr>
          <p:spPr>
            <a:xfrm>
              <a:off x="1099" y="2406"/>
              <a:ext cx="75" cy="194"/>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12" name="直接连接符 127011"/>
            <p:cNvSpPr/>
            <p:nvPr/>
          </p:nvSpPr>
          <p:spPr>
            <a:xfrm>
              <a:off x="1137" y="2151"/>
              <a:ext cx="1" cy="255"/>
            </a:xfrm>
            <a:prstGeom prst="line">
              <a:avLst/>
            </a:prstGeom>
            <a:ln w="14288" cap="flat" cmpd="sng">
              <a:solidFill>
                <a:srgbClr val="000000"/>
              </a:solidFill>
              <a:prstDash val="solid"/>
              <a:headEnd type="none" w="med" len="med"/>
              <a:tailEnd type="none" w="med" len="med"/>
            </a:ln>
          </p:spPr>
        </p:sp>
        <p:sp>
          <p:nvSpPr>
            <p:cNvPr id="127013" name="直接连接符 127012"/>
            <p:cNvSpPr/>
            <p:nvPr/>
          </p:nvSpPr>
          <p:spPr>
            <a:xfrm>
              <a:off x="1137" y="2600"/>
              <a:ext cx="1" cy="228"/>
            </a:xfrm>
            <a:prstGeom prst="line">
              <a:avLst/>
            </a:prstGeom>
            <a:ln w="14288" cap="flat" cmpd="sng">
              <a:solidFill>
                <a:srgbClr val="000000"/>
              </a:solidFill>
              <a:prstDash val="solid"/>
              <a:headEnd type="none" w="med" len="med"/>
              <a:tailEnd type="none" w="med" len="med"/>
            </a:ln>
          </p:spPr>
        </p:sp>
        <p:sp>
          <p:nvSpPr>
            <p:cNvPr id="127014" name="矩形 127013"/>
            <p:cNvSpPr/>
            <p:nvPr/>
          </p:nvSpPr>
          <p:spPr>
            <a:xfrm>
              <a:off x="916" y="2422"/>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15" name="矩形 127014"/>
            <p:cNvSpPr/>
            <p:nvPr/>
          </p:nvSpPr>
          <p:spPr>
            <a:xfrm>
              <a:off x="987" y="2495"/>
              <a:ext cx="49"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16" name="矩形 127015"/>
            <p:cNvSpPr/>
            <p:nvPr/>
          </p:nvSpPr>
          <p:spPr>
            <a:xfrm>
              <a:off x="183" y="1968"/>
              <a:ext cx="623" cy="1021"/>
            </a:xfrm>
            <a:prstGeom prst="rect">
              <a:avLst/>
            </a:prstGeom>
            <a:noFill/>
            <a:ln w="4763"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7018" name="矩形 127017"/>
          <p:cNvSpPr/>
          <p:nvPr/>
        </p:nvSpPr>
        <p:spPr>
          <a:xfrm>
            <a:off x="368300" y="328613"/>
            <a:ext cx="7958138" cy="566737"/>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当</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低通滤波电路</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接负载电阻</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时，</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与电容并联</a:t>
            </a:r>
          </a:p>
        </p:txBody>
      </p:sp>
      <p:graphicFrame>
        <p:nvGraphicFramePr>
          <p:cNvPr id="127020" name="对象 127019"/>
          <p:cNvGraphicFramePr/>
          <p:nvPr/>
        </p:nvGraphicFramePr>
        <p:xfrm>
          <a:off x="4022725" y="1681163"/>
          <a:ext cx="4181475" cy="2244725"/>
        </p:xfrm>
        <a:graphic>
          <a:graphicData uri="http://schemas.openxmlformats.org/presentationml/2006/ole">
            <mc:AlternateContent xmlns:mc="http://schemas.openxmlformats.org/markup-compatibility/2006">
              <mc:Choice xmlns:v="urn:schemas-microsoft-com:vml" Requires="v">
                <p:oleObj spid="_x0000_s26716" r:id="rId3" imgW="2324100" imgH="1244600" progId="Equation.3">
                  <p:embed/>
                </p:oleObj>
              </mc:Choice>
              <mc:Fallback>
                <p:oleObj r:id="rId3" imgW="2324100" imgH="1244600" progId="Equation.3">
                  <p:embed/>
                  <p:pic>
                    <p:nvPicPr>
                      <p:cNvPr id="127020" name="对象 127019"/>
                      <p:cNvPicPr/>
                      <p:nvPr/>
                    </p:nvPicPr>
                    <p:blipFill>
                      <a:blip r:embed="rId4"/>
                      <a:stretch>
                        <a:fillRect/>
                      </a:stretch>
                    </p:blipFill>
                    <p:spPr>
                      <a:xfrm>
                        <a:off x="4022725" y="1681163"/>
                        <a:ext cx="4181475" cy="2244725"/>
                      </a:xfrm>
                      <a:prstGeom prst="rect">
                        <a:avLst/>
                      </a:prstGeom>
                      <a:solidFill>
                        <a:srgbClr val="99CCFF"/>
                      </a:solidFill>
                      <a:ln w="38100">
                        <a:noFill/>
                        <a:miter/>
                      </a:ln>
                    </p:spPr>
                  </p:pic>
                </p:oleObj>
              </mc:Fallback>
            </mc:AlternateContent>
          </a:graphicData>
        </a:graphic>
      </p:graphicFrame>
      <p:sp>
        <p:nvSpPr>
          <p:cNvPr id="127025" name="矩形 127024"/>
          <p:cNvSpPr/>
          <p:nvPr/>
        </p:nvSpPr>
        <p:spPr>
          <a:xfrm>
            <a:off x="609600" y="4130675"/>
            <a:ext cx="490538"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令</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7033" name="组合 127032"/>
          <p:cNvGrpSpPr/>
          <p:nvPr/>
        </p:nvGrpSpPr>
        <p:grpSpPr>
          <a:xfrm>
            <a:off x="1323975" y="3954463"/>
            <a:ext cx="4071938" cy="781050"/>
            <a:chOff x="834" y="2041"/>
            <a:chExt cx="2565" cy="492"/>
          </a:xfrm>
        </p:grpSpPr>
        <p:graphicFrame>
          <p:nvGraphicFramePr>
            <p:cNvPr id="127024" name="对象 127023"/>
            <p:cNvGraphicFramePr/>
            <p:nvPr/>
          </p:nvGraphicFramePr>
          <p:xfrm>
            <a:off x="834" y="2041"/>
            <a:ext cx="893" cy="489"/>
          </p:xfrm>
          <a:graphic>
            <a:graphicData uri="http://schemas.openxmlformats.org/presentationml/2006/ole">
              <mc:AlternateContent xmlns:mc="http://schemas.openxmlformats.org/markup-compatibility/2006">
                <mc:Choice xmlns:v="urn:schemas-microsoft-com:vml" Requires="v">
                  <p:oleObj spid="_x0000_s26717" r:id="rId5" imgW="787400" imgH="431800" progId="Equation.3">
                    <p:embed/>
                  </p:oleObj>
                </mc:Choice>
                <mc:Fallback>
                  <p:oleObj r:id="rId5" imgW="787400" imgH="431800" progId="Equation.3">
                    <p:embed/>
                    <p:pic>
                      <p:nvPicPr>
                        <p:cNvPr id="127024" name="对象 127023"/>
                        <p:cNvPicPr/>
                        <p:nvPr/>
                      </p:nvPicPr>
                      <p:blipFill>
                        <a:blip r:embed="rId6"/>
                        <a:stretch>
                          <a:fillRect/>
                        </a:stretch>
                      </p:blipFill>
                      <p:spPr>
                        <a:xfrm>
                          <a:off x="834" y="2041"/>
                          <a:ext cx="893" cy="489"/>
                        </a:xfrm>
                        <a:prstGeom prst="rect">
                          <a:avLst/>
                        </a:prstGeom>
                        <a:noFill/>
                        <a:ln w="38100">
                          <a:noFill/>
                          <a:miter/>
                        </a:ln>
                      </p:spPr>
                    </p:pic>
                  </p:oleObj>
                </mc:Fallback>
              </mc:AlternateContent>
            </a:graphicData>
          </a:graphic>
        </p:graphicFrame>
        <p:graphicFrame>
          <p:nvGraphicFramePr>
            <p:cNvPr id="127023" name="对象 127022"/>
            <p:cNvGraphicFramePr/>
            <p:nvPr/>
          </p:nvGraphicFramePr>
          <p:xfrm>
            <a:off x="1843" y="2053"/>
            <a:ext cx="691" cy="446"/>
          </p:xfrm>
          <a:graphic>
            <a:graphicData uri="http://schemas.openxmlformats.org/presentationml/2006/ole">
              <mc:AlternateContent xmlns:mc="http://schemas.openxmlformats.org/markup-compatibility/2006">
                <mc:Choice xmlns:v="urn:schemas-microsoft-com:vml" Requires="v">
                  <p:oleObj spid="_x0000_s26718" r:id="rId7" imgW="609600" imgH="393700" progId="Equation.3">
                    <p:embed/>
                  </p:oleObj>
                </mc:Choice>
                <mc:Fallback>
                  <p:oleObj r:id="rId7" imgW="609600" imgH="393700" progId="Equation.3">
                    <p:embed/>
                    <p:pic>
                      <p:nvPicPr>
                        <p:cNvPr id="127023" name="对象 127022"/>
                        <p:cNvPicPr/>
                        <p:nvPr/>
                      </p:nvPicPr>
                      <p:blipFill>
                        <a:blip r:embed="rId8"/>
                        <a:stretch>
                          <a:fillRect/>
                        </a:stretch>
                      </p:blipFill>
                      <p:spPr>
                        <a:xfrm>
                          <a:off x="1843" y="2053"/>
                          <a:ext cx="691" cy="446"/>
                        </a:xfrm>
                        <a:prstGeom prst="rect">
                          <a:avLst/>
                        </a:prstGeom>
                        <a:noFill/>
                        <a:ln w="38100">
                          <a:noFill/>
                          <a:miter/>
                        </a:ln>
                      </p:spPr>
                    </p:pic>
                  </p:oleObj>
                </mc:Fallback>
              </mc:AlternateContent>
            </a:graphicData>
          </a:graphic>
        </p:graphicFrame>
        <p:graphicFrame>
          <p:nvGraphicFramePr>
            <p:cNvPr id="127022" name="对象 127021"/>
            <p:cNvGraphicFramePr/>
            <p:nvPr/>
          </p:nvGraphicFramePr>
          <p:xfrm>
            <a:off x="2680" y="2044"/>
            <a:ext cx="719" cy="489"/>
          </p:xfrm>
          <a:graphic>
            <a:graphicData uri="http://schemas.openxmlformats.org/presentationml/2006/ole">
              <mc:AlternateContent xmlns:mc="http://schemas.openxmlformats.org/markup-compatibility/2006">
                <mc:Choice xmlns:v="urn:schemas-microsoft-com:vml" Requires="v">
                  <p:oleObj spid="_x0000_s26719" r:id="rId9" imgW="635000" imgH="431800" progId="Equation.3">
                    <p:embed/>
                  </p:oleObj>
                </mc:Choice>
                <mc:Fallback>
                  <p:oleObj r:id="rId9" imgW="635000" imgH="431800" progId="Equation.3">
                    <p:embed/>
                    <p:pic>
                      <p:nvPicPr>
                        <p:cNvPr id="127022" name="对象 127021"/>
                        <p:cNvPicPr/>
                        <p:nvPr/>
                      </p:nvPicPr>
                      <p:blipFill>
                        <a:blip r:embed="rId10"/>
                        <a:stretch>
                          <a:fillRect/>
                        </a:stretch>
                      </p:blipFill>
                      <p:spPr>
                        <a:xfrm>
                          <a:off x="2680" y="2044"/>
                          <a:ext cx="719" cy="489"/>
                        </a:xfrm>
                        <a:prstGeom prst="rect">
                          <a:avLst/>
                        </a:prstGeom>
                        <a:noFill/>
                        <a:ln w="38100">
                          <a:noFill/>
                          <a:miter/>
                        </a:ln>
                      </p:spPr>
                    </p:pic>
                  </p:oleObj>
                </mc:Fallback>
              </mc:AlternateContent>
            </a:graphicData>
          </a:graphic>
        </p:graphicFrame>
      </p:grpSp>
      <p:graphicFrame>
        <p:nvGraphicFramePr>
          <p:cNvPr id="127031" name="对象 127030"/>
          <p:cNvGraphicFramePr/>
          <p:nvPr/>
        </p:nvGraphicFramePr>
        <p:xfrm>
          <a:off x="796925" y="4960938"/>
          <a:ext cx="7529513" cy="1457325"/>
        </p:xfrm>
        <a:graphic>
          <a:graphicData uri="http://schemas.openxmlformats.org/presentationml/2006/ole">
            <mc:AlternateContent xmlns:mc="http://schemas.openxmlformats.org/markup-compatibility/2006">
              <mc:Choice xmlns:v="urn:schemas-microsoft-com:vml" Requires="v">
                <p:oleObj spid="_x0000_s26720" r:id="rId11" imgW="4178300" imgH="812800" progId="Equation.3">
                  <p:embed/>
                </p:oleObj>
              </mc:Choice>
              <mc:Fallback>
                <p:oleObj r:id="rId11" imgW="4178300" imgH="812800" progId="Equation.3">
                  <p:embed/>
                  <p:pic>
                    <p:nvPicPr>
                      <p:cNvPr id="127031" name="对象 127030"/>
                      <p:cNvPicPr/>
                      <p:nvPr/>
                    </p:nvPicPr>
                    <p:blipFill>
                      <a:blip r:embed="rId12"/>
                      <a:stretch>
                        <a:fillRect/>
                      </a:stretch>
                    </p:blipFill>
                    <p:spPr>
                      <a:xfrm>
                        <a:off x="796925" y="4960938"/>
                        <a:ext cx="7529513" cy="1457325"/>
                      </a:xfrm>
                      <a:prstGeom prst="rect">
                        <a:avLst/>
                      </a:prstGeom>
                      <a:solidFill>
                        <a:srgbClr val="99CCFF"/>
                      </a:solidFill>
                      <a:ln w="38100">
                        <a:noFill/>
                        <a:miter/>
                      </a:ln>
                    </p:spPr>
                  </p:pic>
                </p:oleObj>
              </mc:Fallback>
            </mc:AlternateContent>
          </a:graphicData>
        </a:graphic>
      </p:graphicFrame>
      <p:sp>
        <p:nvSpPr>
          <p:cNvPr id="127034" name="下箭头 127033"/>
          <p:cNvSpPr/>
          <p:nvPr/>
        </p:nvSpPr>
        <p:spPr>
          <a:xfrm>
            <a:off x="6211888" y="4130675"/>
            <a:ext cx="276225" cy="604838"/>
          </a:xfrm>
          <a:prstGeom prst="downArrow">
            <a:avLst>
              <a:gd name="adj1" fmla="val 50000"/>
              <a:gd name="adj2" fmla="val 54741"/>
            </a:avLst>
          </a:prstGeom>
          <a:solidFill>
            <a:srgbClr val="FF00FF"/>
          </a:solidFill>
          <a:ln w="19050" cap="flat" cmpd="sng">
            <a:solidFill>
              <a:schemeClr val="tx1"/>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7035" name="矩形 127034"/>
          <p:cNvSpPr/>
          <p:nvPr/>
        </p:nvSpPr>
        <p:spPr>
          <a:xfrm>
            <a:off x="2936875" y="1052513"/>
            <a:ext cx="2635250" cy="457200"/>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电压传输函数为：</a:t>
            </a:r>
          </a:p>
        </p:txBody>
      </p:sp>
    </p:spTree>
    <p:extLst>
      <p:ext uri="{BB962C8B-B14F-4D97-AF65-F5344CB8AC3E}">
        <p14:creationId xmlns:p14="http://schemas.microsoft.com/office/powerpoint/2010/main" val="276735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6980"/>
                                        </p:tgtEl>
                                        <p:attrNameLst>
                                          <p:attrName>style.visibility</p:attrName>
                                        </p:attrNameLst>
                                      </p:cBhvr>
                                      <p:to>
                                        <p:strVal val="visible"/>
                                      </p:to>
                                    </p:set>
                                    <p:anim calcmode="lin" valueType="num">
                                      <p:cBhvr additive="base">
                                        <p:cTn id="7" dur="500" fill="hold"/>
                                        <p:tgtEl>
                                          <p:spTgt spid="126980"/>
                                        </p:tgtEl>
                                        <p:attrNameLst>
                                          <p:attrName>ppt_x</p:attrName>
                                        </p:attrNameLst>
                                      </p:cBhvr>
                                      <p:tavLst>
                                        <p:tav tm="0">
                                          <p:val>
                                            <p:strVal val="0-#ppt_w/2"/>
                                          </p:val>
                                        </p:tav>
                                        <p:tav tm="100000">
                                          <p:val>
                                            <p:strVal val="#ppt_x"/>
                                          </p:val>
                                        </p:tav>
                                      </p:tavLst>
                                    </p:anim>
                                    <p:anim calcmode="lin" valueType="num">
                                      <p:cBhvr additive="base">
                                        <p:cTn id="8" dur="500" fill="hold"/>
                                        <p:tgtEl>
                                          <p:spTgt spid="1269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7035"/>
                                        </p:tgtEl>
                                        <p:attrNameLst>
                                          <p:attrName>style.visibility</p:attrName>
                                        </p:attrNameLst>
                                      </p:cBhvr>
                                      <p:to>
                                        <p:strVal val="visible"/>
                                      </p:to>
                                    </p:set>
                                    <p:animEffect transition="in" filter="blinds(horizontal)">
                                      <p:cBhvr>
                                        <p:cTn id="13" dur="500"/>
                                        <p:tgtEl>
                                          <p:spTgt spid="127035"/>
                                        </p:tgtEl>
                                      </p:cBhvr>
                                    </p:animEffect>
                                  </p:childTnLst>
                                </p:cTn>
                              </p:par>
                              <p:par>
                                <p:cTn id="14" presetID="3" presetClass="entr" presetSubtype="10" fill="hold" nodeType="withEffect">
                                  <p:stCondLst>
                                    <p:cond delay="0"/>
                                  </p:stCondLst>
                                  <p:childTnLst>
                                    <p:set>
                                      <p:cBhvr>
                                        <p:cTn id="15" dur="1" fill="hold">
                                          <p:stCondLst>
                                            <p:cond delay="0"/>
                                          </p:stCondLst>
                                        </p:cTn>
                                        <p:tgtEl>
                                          <p:spTgt spid="127020"/>
                                        </p:tgtEl>
                                        <p:attrNameLst>
                                          <p:attrName>style.visibility</p:attrName>
                                        </p:attrNameLst>
                                      </p:cBhvr>
                                      <p:to>
                                        <p:strVal val="visible"/>
                                      </p:to>
                                    </p:set>
                                    <p:animEffect transition="in" filter="blinds(horizontal)">
                                      <p:cBhvr>
                                        <p:cTn id="16" dur="500"/>
                                        <p:tgtEl>
                                          <p:spTgt spid="1270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27033"/>
                                        </p:tgtEl>
                                        <p:attrNameLst>
                                          <p:attrName>style.visibility</p:attrName>
                                        </p:attrNameLst>
                                      </p:cBhvr>
                                      <p:to>
                                        <p:strVal val="visible"/>
                                      </p:to>
                                    </p:set>
                                    <p:anim calcmode="lin" valueType="num">
                                      <p:cBhvr additive="base">
                                        <p:cTn id="21" dur="500" fill="hold"/>
                                        <p:tgtEl>
                                          <p:spTgt spid="127033"/>
                                        </p:tgtEl>
                                        <p:attrNameLst>
                                          <p:attrName>ppt_x</p:attrName>
                                        </p:attrNameLst>
                                      </p:cBhvr>
                                      <p:tavLst>
                                        <p:tav tm="0">
                                          <p:val>
                                            <p:strVal val="0-#ppt_w/2"/>
                                          </p:val>
                                        </p:tav>
                                        <p:tav tm="100000">
                                          <p:val>
                                            <p:strVal val="#ppt_x"/>
                                          </p:val>
                                        </p:tav>
                                      </p:tavLst>
                                    </p:anim>
                                    <p:anim calcmode="lin" valueType="num">
                                      <p:cBhvr additive="base">
                                        <p:cTn id="22" dur="500" fill="hold"/>
                                        <p:tgtEl>
                                          <p:spTgt spid="12703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7025"/>
                                        </p:tgtEl>
                                        <p:attrNameLst>
                                          <p:attrName>style.visibility</p:attrName>
                                        </p:attrNameLst>
                                      </p:cBhvr>
                                      <p:to>
                                        <p:strVal val="visible"/>
                                      </p:to>
                                    </p:set>
                                    <p:anim calcmode="lin" valueType="num">
                                      <p:cBhvr additive="base">
                                        <p:cTn id="25" dur="500" fill="hold"/>
                                        <p:tgtEl>
                                          <p:spTgt spid="127025"/>
                                        </p:tgtEl>
                                        <p:attrNameLst>
                                          <p:attrName>ppt_x</p:attrName>
                                        </p:attrNameLst>
                                      </p:cBhvr>
                                      <p:tavLst>
                                        <p:tav tm="0">
                                          <p:val>
                                            <p:strVal val="0-#ppt_w/2"/>
                                          </p:val>
                                        </p:tav>
                                        <p:tav tm="100000">
                                          <p:val>
                                            <p:strVal val="#ppt_x"/>
                                          </p:val>
                                        </p:tav>
                                      </p:tavLst>
                                    </p:anim>
                                    <p:anim calcmode="lin" valueType="num">
                                      <p:cBhvr additive="base">
                                        <p:cTn id="26" dur="500" fill="hold"/>
                                        <p:tgtEl>
                                          <p:spTgt spid="1270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7034"/>
                                        </p:tgtEl>
                                        <p:attrNameLst>
                                          <p:attrName>style.visibility</p:attrName>
                                        </p:attrNameLst>
                                      </p:cBhvr>
                                      <p:to>
                                        <p:strVal val="visible"/>
                                      </p:to>
                                    </p:set>
                                    <p:animEffect transition="in" filter="blinds(horizontal)">
                                      <p:cBhvr>
                                        <p:cTn id="31" dur="500"/>
                                        <p:tgtEl>
                                          <p:spTgt spid="127034"/>
                                        </p:tgtEl>
                                      </p:cBhvr>
                                    </p:animEffect>
                                  </p:childTnLst>
                                </p:cTn>
                              </p:par>
                              <p:par>
                                <p:cTn id="32" presetID="3" presetClass="entr" presetSubtype="10" fill="hold" nodeType="withEffect">
                                  <p:stCondLst>
                                    <p:cond delay="0"/>
                                  </p:stCondLst>
                                  <p:childTnLst>
                                    <p:set>
                                      <p:cBhvr>
                                        <p:cTn id="33" dur="1" fill="hold">
                                          <p:stCondLst>
                                            <p:cond delay="0"/>
                                          </p:stCondLst>
                                        </p:cTn>
                                        <p:tgtEl>
                                          <p:spTgt spid="127031"/>
                                        </p:tgtEl>
                                        <p:attrNameLst>
                                          <p:attrName>style.visibility</p:attrName>
                                        </p:attrNameLst>
                                      </p:cBhvr>
                                      <p:to>
                                        <p:strVal val="visible"/>
                                      </p:to>
                                    </p:set>
                                    <p:animEffect transition="in" filter="blinds(horizontal)">
                                      <p:cBhvr>
                                        <p:cTn id="34" dur="500"/>
                                        <p:tgtEl>
                                          <p:spTgt spid="127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25" grpId="0"/>
      <p:bldP spid="1270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094" name="组合 126093"/>
          <p:cNvGrpSpPr/>
          <p:nvPr/>
        </p:nvGrpSpPr>
        <p:grpSpPr>
          <a:xfrm>
            <a:off x="938213" y="2705100"/>
            <a:ext cx="3471862" cy="2239963"/>
            <a:chOff x="1185" y="1694"/>
            <a:chExt cx="2187" cy="1411"/>
          </a:xfrm>
        </p:grpSpPr>
        <p:sp>
          <p:nvSpPr>
            <p:cNvPr id="125996" name="矩形 125995"/>
            <p:cNvSpPr/>
            <p:nvPr/>
          </p:nvSpPr>
          <p:spPr>
            <a:xfrm>
              <a:off x="1185" y="2213"/>
              <a:ext cx="27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5997" name="直接连接符 125996"/>
            <p:cNvSpPr/>
            <p:nvPr/>
          </p:nvSpPr>
          <p:spPr>
            <a:xfrm flipV="1">
              <a:off x="1554" y="1926"/>
              <a:ext cx="1" cy="1089"/>
            </a:xfrm>
            <a:prstGeom prst="line">
              <a:avLst/>
            </a:prstGeom>
            <a:ln w="14288" cap="flat" cmpd="sng">
              <a:solidFill>
                <a:srgbClr val="000000"/>
              </a:solidFill>
              <a:prstDash val="solid"/>
              <a:headEnd type="none" w="med" len="med"/>
              <a:tailEnd type="none" w="med" len="med"/>
            </a:ln>
          </p:spPr>
        </p:sp>
        <p:sp>
          <p:nvSpPr>
            <p:cNvPr id="125998" name="任意多边形 125997"/>
            <p:cNvSpPr/>
            <p:nvPr/>
          </p:nvSpPr>
          <p:spPr>
            <a:xfrm>
              <a:off x="1511" y="1801"/>
              <a:ext cx="86" cy="131"/>
            </a:xfrm>
            <a:custGeom>
              <a:avLst/>
              <a:gdLst/>
              <a:ahLst/>
              <a:cxnLst/>
              <a:rect l="0" t="0" r="0" b="0"/>
              <a:pathLst>
                <a:path w="86" h="131">
                  <a:moveTo>
                    <a:pt x="86" y="131"/>
                  </a:moveTo>
                  <a:lnTo>
                    <a:pt x="43" y="0"/>
                  </a:lnTo>
                  <a:lnTo>
                    <a:pt x="0" y="131"/>
                  </a:lnTo>
                  <a:lnTo>
                    <a:pt x="86" y="13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5999" name="直接连接符 125998"/>
            <p:cNvSpPr/>
            <p:nvPr/>
          </p:nvSpPr>
          <p:spPr>
            <a:xfrm>
              <a:off x="1327" y="2820"/>
              <a:ext cx="1676" cy="1"/>
            </a:xfrm>
            <a:prstGeom prst="line">
              <a:avLst/>
            </a:prstGeom>
            <a:ln w="14288" cap="flat" cmpd="sng">
              <a:solidFill>
                <a:srgbClr val="000000"/>
              </a:solidFill>
              <a:prstDash val="solid"/>
              <a:headEnd type="none" w="med" len="med"/>
              <a:tailEnd type="none" w="med" len="med"/>
            </a:ln>
          </p:spPr>
        </p:sp>
        <p:sp>
          <p:nvSpPr>
            <p:cNvPr id="126000" name="任意多边形 125999"/>
            <p:cNvSpPr/>
            <p:nvPr/>
          </p:nvSpPr>
          <p:spPr>
            <a:xfrm>
              <a:off x="2999" y="2778"/>
              <a:ext cx="131" cy="87"/>
            </a:xfrm>
            <a:custGeom>
              <a:avLst/>
              <a:gdLst/>
              <a:ahLst/>
              <a:cxnLst/>
              <a:rect l="0" t="0" r="0" b="0"/>
              <a:pathLst>
                <a:path w="131" h="87">
                  <a:moveTo>
                    <a:pt x="0" y="87"/>
                  </a:moveTo>
                  <a:lnTo>
                    <a:pt x="131" y="45"/>
                  </a:lnTo>
                  <a:lnTo>
                    <a:pt x="0" y="0"/>
                  </a:lnTo>
                  <a:lnTo>
                    <a:pt x="0" y="8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6088" name="组合 126087"/>
            <p:cNvGrpSpPr/>
            <p:nvPr/>
          </p:nvGrpSpPr>
          <p:grpSpPr>
            <a:xfrm>
              <a:off x="1635" y="1694"/>
              <a:ext cx="191" cy="169"/>
              <a:chOff x="1635" y="1694"/>
              <a:chExt cx="191" cy="169"/>
            </a:xfrm>
          </p:grpSpPr>
          <p:sp>
            <p:nvSpPr>
              <p:cNvPr id="126001" name="矩形 126000"/>
              <p:cNvSpPr/>
              <p:nvPr/>
            </p:nvSpPr>
            <p:spPr>
              <a:xfrm>
                <a:off x="1635" y="1694"/>
                <a:ext cx="100"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2" name="矩形 126001"/>
              <p:cNvSpPr/>
              <p:nvPr/>
            </p:nvSpPr>
            <p:spPr>
              <a:xfrm>
                <a:off x="1745" y="1767"/>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3" name="矩形 126002"/>
              <p:cNvSpPr/>
              <p:nvPr/>
            </p:nvSpPr>
            <p:spPr>
              <a:xfrm>
                <a:off x="1801" y="1694"/>
                <a:ext cx="25"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6004" name="矩形 126003"/>
            <p:cNvSpPr/>
            <p:nvPr/>
          </p:nvSpPr>
          <p:spPr>
            <a:xfrm>
              <a:off x="1433" y="2893"/>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5" name="任意多边形 126004"/>
            <p:cNvSpPr/>
            <p:nvPr/>
          </p:nvSpPr>
          <p:spPr>
            <a:xfrm>
              <a:off x="1564" y="2119"/>
              <a:ext cx="1185" cy="471"/>
            </a:xfrm>
            <a:custGeom>
              <a:avLst/>
              <a:gdLst/>
              <a:ahLst/>
              <a:cxnLst/>
              <a:rect l="0" t="0" r="0" b="0"/>
              <a:pathLst>
                <a:path w="1185" h="471">
                  <a:moveTo>
                    <a:pt x="0" y="0"/>
                  </a:moveTo>
                  <a:lnTo>
                    <a:pt x="19" y="4"/>
                  </a:lnTo>
                  <a:lnTo>
                    <a:pt x="38" y="9"/>
                  </a:lnTo>
                  <a:lnTo>
                    <a:pt x="57" y="15"/>
                  </a:lnTo>
                  <a:lnTo>
                    <a:pt x="75" y="19"/>
                  </a:lnTo>
                  <a:lnTo>
                    <a:pt x="111" y="29"/>
                  </a:lnTo>
                  <a:lnTo>
                    <a:pt x="146" y="38"/>
                  </a:lnTo>
                  <a:lnTo>
                    <a:pt x="181" y="49"/>
                  </a:lnTo>
                  <a:lnTo>
                    <a:pt x="214" y="59"/>
                  </a:lnTo>
                  <a:lnTo>
                    <a:pt x="247" y="70"/>
                  </a:lnTo>
                  <a:lnTo>
                    <a:pt x="279" y="81"/>
                  </a:lnTo>
                  <a:lnTo>
                    <a:pt x="310" y="92"/>
                  </a:lnTo>
                  <a:lnTo>
                    <a:pt x="341" y="104"/>
                  </a:lnTo>
                  <a:lnTo>
                    <a:pt x="372" y="117"/>
                  </a:lnTo>
                  <a:lnTo>
                    <a:pt x="402" y="130"/>
                  </a:lnTo>
                  <a:lnTo>
                    <a:pt x="431" y="143"/>
                  </a:lnTo>
                  <a:lnTo>
                    <a:pt x="461" y="157"/>
                  </a:lnTo>
                  <a:lnTo>
                    <a:pt x="491" y="173"/>
                  </a:lnTo>
                  <a:lnTo>
                    <a:pt x="521" y="188"/>
                  </a:lnTo>
                  <a:lnTo>
                    <a:pt x="539" y="204"/>
                  </a:lnTo>
                  <a:lnTo>
                    <a:pt x="556" y="218"/>
                  </a:lnTo>
                  <a:lnTo>
                    <a:pt x="576" y="233"/>
                  </a:lnTo>
                  <a:lnTo>
                    <a:pt x="594" y="246"/>
                  </a:lnTo>
                  <a:lnTo>
                    <a:pt x="615" y="258"/>
                  </a:lnTo>
                  <a:lnTo>
                    <a:pt x="634" y="270"/>
                  </a:lnTo>
                  <a:lnTo>
                    <a:pt x="655" y="280"/>
                  </a:lnTo>
                  <a:lnTo>
                    <a:pt x="675" y="289"/>
                  </a:lnTo>
                  <a:lnTo>
                    <a:pt x="697" y="299"/>
                  </a:lnTo>
                  <a:lnTo>
                    <a:pt x="718" y="307"/>
                  </a:lnTo>
                  <a:lnTo>
                    <a:pt x="739" y="315"/>
                  </a:lnTo>
                  <a:lnTo>
                    <a:pt x="761" y="323"/>
                  </a:lnTo>
                  <a:lnTo>
                    <a:pt x="784" y="331"/>
                  </a:lnTo>
                  <a:lnTo>
                    <a:pt x="806" y="338"/>
                  </a:lnTo>
                  <a:lnTo>
                    <a:pt x="850" y="350"/>
                  </a:lnTo>
                  <a:lnTo>
                    <a:pt x="895" y="363"/>
                  </a:lnTo>
                  <a:lnTo>
                    <a:pt x="940" y="376"/>
                  </a:lnTo>
                  <a:lnTo>
                    <a:pt x="983" y="388"/>
                  </a:lnTo>
                  <a:lnTo>
                    <a:pt x="1005" y="395"/>
                  </a:lnTo>
                  <a:lnTo>
                    <a:pt x="1027" y="402"/>
                  </a:lnTo>
                  <a:lnTo>
                    <a:pt x="1047" y="409"/>
                  </a:lnTo>
                  <a:lnTo>
                    <a:pt x="1069" y="417"/>
                  </a:lnTo>
                  <a:lnTo>
                    <a:pt x="1090" y="423"/>
                  </a:lnTo>
                  <a:lnTo>
                    <a:pt x="1109" y="432"/>
                  </a:lnTo>
                  <a:lnTo>
                    <a:pt x="1128" y="440"/>
                  </a:lnTo>
                  <a:lnTo>
                    <a:pt x="1148" y="451"/>
                  </a:lnTo>
                  <a:lnTo>
                    <a:pt x="1166" y="460"/>
                  </a:lnTo>
                  <a:lnTo>
                    <a:pt x="1185" y="471"/>
                  </a:lnTo>
                </a:path>
              </a:pathLst>
            </a:custGeom>
            <a:noFill/>
            <a:ln w="25400" cap="flat" cmpd="sng">
              <a:solidFill>
                <a:srgbClr val="0000FF"/>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6" name="矩形 126005"/>
            <p:cNvSpPr/>
            <p:nvPr/>
          </p:nvSpPr>
          <p:spPr>
            <a:xfrm>
              <a:off x="1336" y="2006"/>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7" name="任意多边形 126006"/>
            <p:cNvSpPr>
              <a:spLocks noEditPoints="1"/>
            </p:cNvSpPr>
            <p:nvPr/>
          </p:nvSpPr>
          <p:spPr>
            <a:xfrm>
              <a:off x="1563" y="2305"/>
              <a:ext cx="524" cy="4"/>
            </a:xfrm>
            <a:custGeom>
              <a:avLst/>
              <a:gdLst/>
              <a:ahLst/>
              <a:cxnLst/>
              <a:rect l="0" t="0" r="0" b="0"/>
              <a:pathLst>
                <a:path w="524" h="4">
                  <a:moveTo>
                    <a:pt x="1" y="0"/>
                  </a:moveTo>
                  <a:lnTo>
                    <a:pt x="23" y="0"/>
                  </a:lnTo>
                  <a:lnTo>
                    <a:pt x="24" y="0"/>
                  </a:lnTo>
                  <a:lnTo>
                    <a:pt x="24" y="2"/>
                  </a:lnTo>
                  <a:lnTo>
                    <a:pt x="24" y="3"/>
                  </a:lnTo>
                  <a:lnTo>
                    <a:pt x="23" y="4"/>
                  </a:lnTo>
                  <a:lnTo>
                    <a:pt x="1" y="4"/>
                  </a:lnTo>
                  <a:lnTo>
                    <a:pt x="0" y="3"/>
                  </a:lnTo>
                  <a:lnTo>
                    <a:pt x="0" y="2"/>
                  </a:lnTo>
                  <a:lnTo>
                    <a:pt x="0" y="0"/>
                  </a:lnTo>
                  <a:lnTo>
                    <a:pt x="1" y="0"/>
                  </a:lnTo>
                  <a:lnTo>
                    <a:pt x="1" y="0"/>
                  </a:lnTo>
                  <a:close/>
                  <a:moveTo>
                    <a:pt x="38" y="0"/>
                  </a:moveTo>
                  <a:lnTo>
                    <a:pt x="59" y="0"/>
                  </a:lnTo>
                  <a:lnTo>
                    <a:pt x="60" y="0"/>
                  </a:lnTo>
                  <a:lnTo>
                    <a:pt x="62" y="2"/>
                  </a:lnTo>
                  <a:lnTo>
                    <a:pt x="60" y="3"/>
                  </a:lnTo>
                  <a:lnTo>
                    <a:pt x="59" y="4"/>
                  </a:lnTo>
                  <a:lnTo>
                    <a:pt x="38" y="4"/>
                  </a:lnTo>
                  <a:lnTo>
                    <a:pt x="36" y="3"/>
                  </a:lnTo>
                  <a:lnTo>
                    <a:pt x="36" y="2"/>
                  </a:lnTo>
                  <a:lnTo>
                    <a:pt x="36" y="0"/>
                  </a:lnTo>
                  <a:lnTo>
                    <a:pt x="38" y="0"/>
                  </a:lnTo>
                  <a:lnTo>
                    <a:pt x="38" y="0"/>
                  </a:lnTo>
                  <a:close/>
                  <a:moveTo>
                    <a:pt x="75" y="0"/>
                  </a:moveTo>
                  <a:lnTo>
                    <a:pt x="97" y="0"/>
                  </a:lnTo>
                  <a:lnTo>
                    <a:pt x="98" y="0"/>
                  </a:lnTo>
                  <a:lnTo>
                    <a:pt x="98" y="2"/>
                  </a:lnTo>
                  <a:lnTo>
                    <a:pt x="98" y="3"/>
                  </a:lnTo>
                  <a:lnTo>
                    <a:pt x="97" y="4"/>
                  </a:lnTo>
                  <a:lnTo>
                    <a:pt x="75" y="4"/>
                  </a:lnTo>
                  <a:lnTo>
                    <a:pt x="74" y="3"/>
                  </a:lnTo>
                  <a:lnTo>
                    <a:pt x="74" y="2"/>
                  </a:lnTo>
                  <a:lnTo>
                    <a:pt x="74" y="0"/>
                  </a:lnTo>
                  <a:lnTo>
                    <a:pt x="75" y="0"/>
                  </a:lnTo>
                  <a:lnTo>
                    <a:pt x="75" y="0"/>
                  </a:lnTo>
                  <a:close/>
                  <a:moveTo>
                    <a:pt x="112" y="0"/>
                  </a:moveTo>
                  <a:lnTo>
                    <a:pt x="134" y="0"/>
                  </a:lnTo>
                  <a:lnTo>
                    <a:pt x="135" y="0"/>
                  </a:lnTo>
                  <a:lnTo>
                    <a:pt x="136" y="2"/>
                  </a:lnTo>
                  <a:lnTo>
                    <a:pt x="135" y="3"/>
                  </a:lnTo>
                  <a:lnTo>
                    <a:pt x="134" y="4"/>
                  </a:lnTo>
                  <a:lnTo>
                    <a:pt x="112" y="4"/>
                  </a:lnTo>
                  <a:lnTo>
                    <a:pt x="112" y="3"/>
                  </a:lnTo>
                  <a:lnTo>
                    <a:pt x="111" y="2"/>
                  </a:lnTo>
                  <a:lnTo>
                    <a:pt x="112" y="0"/>
                  </a:lnTo>
                  <a:lnTo>
                    <a:pt x="112" y="0"/>
                  </a:lnTo>
                  <a:lnTo>
                    <a:pt x="112" y="0"/>
                  </a:lnTo>
                  <a:close/>
                  <a:moveTo>
                    <a:pt x="150" y="0"/>
                  </a:moveTo>
                  <a:lnTo>
                    <a:pt x="171" y="0"/>
                  </a:lnTo>
                  <a:lnTo>
                    <a:pt x="173" y="0"/>
                  </a:lnTo>
                  <a:lnTo>
                    <a:pt x="173" y="2"/>
                  </a:lnTo>
                  <a:lnTo>
                    <a:pt x="173" y="3"/>
                  </a:lnTo>
                  <a:lnTo>
                    <a:pt x="171" y="4"/>
                  </a:lnTo>
                  <a:lnTo>
                    <a:pt x="150" y="4"/>
                  </a:lnTo>
                  <a:lnTo>
                    <a:pt x="149" y="3"/>
                  </a:lnTo>
                  <a:lnTo>
                    <a:pt x="149" y="2"/>
                  </a:lnTo>
                  <a:lnTo>
                    <a:pt x="149" y="0"/>
                  </a:lnTo>
                  <a:lnTo>
                    <a:pt x="150" y="0"/>
                  </a:lnTo>
                  <a:lnTo>
                    <a:pt x="150" y="0"/>
                  </a:lnTo>
                  <a:close/>
                  <a:moveTo>
                    <a:pt x="188" y="0"/>
                  </a:moveTo>
                  <a:lnTo>
                    <a:pt x="208" y="0"/>
                  </a:lnTo>
                  <a:lnTo>
                    <a:pt x="209" y="0"/>
                  </a:lnTo>
                  <a:lnTo>
                    <a:pt x="210" y="2"/>
                  </a:lnTo>
                  <a:lnTo>
                    <a:pt x="209" y="3"/>
                  </a:lnTo>
                  <a:lnTo>
                    <a:pt x="208" y="4"/>
                  </a:lnTo>
                  <a:lnTo>
                    <a:pt x="188" y="4"/>
                  </a:lnTo>
                  <a:lnTo>
                    <a:pt x="186" y="3"/>
                  </a:lnTo>
                  <a:lnTo>
                    <a:pt x="185" y="2"/>
                  </a:lnTo>
                  <a:lnTo>
                    <a:pt x="186" y="0"/>
                  </a:lnTo>
                  <a:lnTo>
                    <a:pt x="188" y="0"/>
                  </a:lnTo>
                  <a:lnTo>
                    <a:pt x="188" y="0"/>
                  </a:lnTo>
                  <a:close/>
                  <a:moveTo>
                    <a:pt x="224" y="0"/>
                  </a:moveTo>
                  <a:lnTo>
                    <a:pt x="246" y="0"/>
                  </a:lnTo>
                  <a:lnTo>
                    <a:pt x="247" y="0"/>
                  </a:lnTo>
                  <a:lnTo>
                    <a:pt x="247" y="2"/>
                  </a:lnTo>
                  <a:lnTo>
                    <a:pt x="247" y="3"/>
                  </a:lnTo>
                  <a:lnTo>
                    <a:pt x="246" y="4"/>
                  </a:lnTo>
                  <a:lnTo>
                    <a:pt x="224" y="4"/>
                  </a:lnTo>
                  <a:lnTo>
                    <a:pt x="223" y="3"/>
                  </a:lnTo>
                  <a:lnTo>
                    <a:pt x="223" y="2"/>
                  </a:lnTo>
                  <a:lnTo>
                    <a:pt x="223" y="0"/>
                  </a:lnTo>
                  <a:lnTo>
                    <a:pt x="224" y="0"/>
                  </a:lnTo>
                  <a:lnTo>
                    <a:pt x="224" y="0"/>
                  </a:lnTo>
                  <a:close/>
                  <a:moveTo>
                    <a:pt x="262" y="0"/>
                  </a:moveTo>
                  <a:lnTo>
                    <a:pt x="284" y="0"/>
                  </a:lnTo>
                  <a:lnTo>
                    <a:pt x="284" y="0"/>
                  </a:lnTo>
                  <a:lnTo>
                    <a:pt x="285" y="2"/>
                  </a:lnTo>
                  <a:lnTo>
                    <a:pt x="284" y="3"/>
                  </a:lnTo>
                  <a:lnTo>
                    <a:pt x="284" y="4"/>
                  </a:lnTo>
                  <a:lnTo>
                    <a:pt x="262" y="4"/>
                  </a:lnTo>
                  <a:lnTo>
                    <a:pt x="261" y="3"/>
                  </a:lnTo>
                  <a:lnTo>
                    <a:pt x="260" y="2"/>
                  </a:lnTo>
                  <a:lnTo>
                    <a:pt x="261" y="0"/>
                  </a:lnTo>
                  <a:lnTo>
                    <a:pt x="262" y="0"/>
                  </a:lnTo>
                  <a:lnTo>
                    <a:pt x="262" y="0"/>
                  </a:lnTo>
                  <a:close/>
                  <a:moveTo>
                    <a:pt x="299" y="0"/>
                  </a:moveTo>
                  <a:lnTo>
                    <a:pt x="320" y="0"/>
                  </a:lnTo>
                  <a:lnTo>
                    <a:pt x="321" y="0"/>
                  </a:lnTo>
                  <a:lnTo>
                    <a:pt x="321" y="2"/>
                  </a:lnTo>
                  <a:lnTo>
                    <a:pt x="321" y="3"/>
                  </a:lnTo>
                  <a:lnTo>
                    <a:pt x="320" y="4"/>
                  </a:lnTo>
                  <a:lnTo>
                    <a:pt x="299" y="4"/>
                  </a:lnTo>
                  <a:lnTo>
                    <a:pt x="297" y="3"/>
                  </a:lnTo>
                  <a:lnTo>
                    <a:pt x="297" y="2"/>
                  </a:lnTo>
                  <a:lnTo>
                    <a:pt x="297" y="0"/>
                  </a:lnTo>
                  <a:lnTo>
                    <a:pt x="299" y="0"/>
                  </a:lnTo>
                  <a:lnTo>
                    <a:pt x="299" y="0"/>
                  </a:lnTo>
                  <a:close/>
                  <a:moveTo>
                    <a:pt x="336" y="0"/>
                  </a:moveTo>
                  <a:lnTo>
                    <a:pt x="358" y="0"/>
                  </a:lnTo>
                  <a:lnTo>
                    <a:pt x="358" y="0"/>
                  </a:lnTo>
                  <a:lnTo>
                    <a:pt x="359" y="2"/>
                  </a:lnTo>
                  <a:lnTo>
                    <a:pt x="358" y="3"/>
                  </a:lnTo>
                  <a:lnTo>
                    <a:pt x="358" y="4"/>
                  </a:lnTo>
                  <a:lnTo>
                    <a:pt x="336" y="4"/>
                  </a:lnTo>
                  <a:lnTo>
                    <a:pt x="335" y="3"/>
                  </a:lnTo>
                  <a:lnTo>
                    <a:pt x="334" y="2"/>
                  </a:lnTo>
                  <a:lnTo>
                    <a:pt x="335" y="0"/>
                  </a:lnTo>
                  <a:lnTo>
                    <a:pt x="336" y="0"/>
                  </a:lnTo>
                  <a:lnTo>
                    <a:pt x="336" y="0"/>
                  </a:lnTo>
                  <a:close/>
                  <a:moveTo>
                    <a:pt x="373" y="0"/>
                  </a:moveTo>
                  <a:lnTo>
                    <a:pt x="395" y="0"/>
                  </a:lnTo>
                  <a:lnTo>
                    <a:pt x="396" y="0"/>
                  </a:lnTo>
                  <a:lnTo>
                    <a:pt x="396" y="2"/>
                  </a:lnTo>
                  <a:lnTo>
                    <a:pt x="396" y="3"/>
                  </a:lnTo>
                  <a:lnTo>
                    <a:pt x="395" y="4"/>
                  </a:lnTo>
                  <a:lnTo>
                    <a:pt x="373" y="4"/>
                  </a:lnTo>
                  <a:lnTo>
                    <a:pt x="372" y="3"/>
                  </a:lnTo>
                  <a:lnTo>
                    <a:pt x="372" y="2"/>
                  </a:lnTo>
                  <a:lnTo>
                    <a:pt x="372" y="0"/>
                  </a:lnTo>
                  <a:lnTo>
                    <a:pt x="373" y="0"/>
                  </a:lnTo>
                  <a:lnTo>
                    <a:pt x="373" y="0"/>
                  </a:lnTo>
                  <a:close/>
                  <a:moveTo>
                    <a:pt x="411" y="0"/>
                  </a:moveTo>
                  <a:lnTo>
                    <a:pt x="432" y="0"/>
                  </a:lnTo>
                  <a:lnTo>
                    <a:pt x="432" y="0"/>
                  </a:lnTo>
                  <a:lnTo>
                    <a:pt x="434" y="2"/>
                  </a:lnTo>
                  <a:lnTo>
                    <a:pt x="432" y="3"/>
                  </a:lnTo>
                  <a:lnTo>
                    <a:pt x="432" y="4"/>
                  </a:lnTo>
                  <a:lnTo>
                    <a:pt x="411" y="4"/>
                  </a:lnTo>
                  <a:lnTo>
                    <a:pt x="410" y="3"/>
                  </a:lnTo>
                  <a:lnTo>
                    <a:pt x="408" y="2"/>
                  </a:lnTo>
                  <a:lnTo>
                    <a:pt x="410" y="0"/>
                  </a:lnTo>
                  <a:lnTo>
                    <a:pt x="411" y="0"/>
                  </a:lnTo>
                  <a:lnTo>
                    <a:pt x="411" y="0"/>
                  </a:lnTo>
                  <a:close/>
                  <a:moveTo>
                    <a:pt x="447" y="0"/>
                  </a:moveTo>
                  <a:lnTo>
                    <a:pt x="469" y="0"/>
                  </a:lnTo>
                  <a:lnTo>
                    <a:pt x="470" y="0"/>
                  </a:lnTo>
                  <a:lnTo>
                    <a:pt x="470" y="2"/>
                  </a:lnTo>
                  <a:lnTo>
                    <a:pt x="470" y="3"/>
                  </a:lnTo>
                  <a:lnTo>
                    <a:pt x="469" y="4"/>
                  </a:lnTo>
                  <a:lnTo>
                    <a:pt x="447" y="4"/>
                  </a:lnTo>
                  <a:lnTo>
                    <a:pt x="446" y="3"/>
                  </a:lnTo>
                  <a:lnTo>
                    <a:pt x="446" y="2"/>
                  </a:lnTo>
                  <a:lnTo>
                    <a:pt x="446" y="0"/>
                  </a:lnTo>
                  <a:lnTo>
                    <a:pt x="447" y="0"/>
                  </a:lnTo>
                  <a:lnTo>
                    <a:pt x="447" y="0"/>
                  </a:lnTo>
                  <a:close/>
                  <a:moveTo>
                    <a:pt x="485" y="0"/>
                  </a:moveTo>
                  <a:lnTo>
                    <a:pt x="507" y="0"/>
                  </a:lnTo>
                  <a:lnTo>
                    <a:pt x="507" y="0"/>
                  </a:lnTo>
                  <a:lnTo>
                    <a:pt x="508" y="2"/>
                  </a:lnTo>
                  <a:lnTo>
                    <a:pt x="507" y="3"/>
                  </a:lnTo>
                  <a:lnTo>
                    <a:pt x="507" y="4"/>
                  </a:lnTo>
                  <a:lnTo>
                    <a:pt x="485" y="4"/>
                  </a:lnTo>
                  <a:lnTo>
                    <a:pt x="484" y="3"/>
                  </a:lnTo>
                  <a:lnTo>
                    <a:pt x="483" y="2"/>
                  </a:lnTo>
                  <a:lnTo>
                    <a:pt x="484" y="0"/>
                  </a:lnTo>
                  <a:lnTo>
                    <a:pt x="485" y="0"/>
                  </a:lnTo>
                  <a:lnTo>
                    <a:pt x="485" y="0"/>
                  </a:lnTo>
                  <a:close/>
                  <a:moveTo>
                    <a:pt x="522" y="0"/>
                  </a:moveTo>
                  <a:lnTo>
                    <a:pt x="522" y="0"/>
                  </a:lnTo>
                  <a:lnTo>
                    <a:pt x="523" y="0"/>
                  </a:lnTo>
                  <a:lnTo>
                    <a:pt x="524" y="2"/>
                  </a:lnTo>
                  <a:lnTo>
                    <a:pt x="523" y="3"/>
                  </a:lnTo>
                  <a:lnTo>
                    <a:pt x="522" y="4"/>
                  </a:lnTo>
                  <a:lnTo>
                    <a:pt x="522" y="4"/>
                  </a:lnTo>
                  <a:lnTo>
                    <a:pt x="521" y="3"/>
                  </a:lnTo>
                  <a:lnTo>
                    <a:pt x="521" y="2"/>
                  </a:lnTo>
                  <a:lnTo>
                    <a:pt x="521" y="0"/>
                  </a:lnTo>
                  <a:lnTo>
                    <a:pt x="522" y="0"/>
                  </a:lnTo>
                  <a:lnTo>
                    <a:pt x="522"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8" name="任意多边形 126007"/>
            <p:cNvSpPr>
              <a:spLocks noEditPoints="1"/>
            </p:cNvSpPr>
            <p:nvPr/>
          </p:nvSpPr>
          <p:spPr>
            <a:xfrm>
              <a:off x="2084" y="2325"/>
              <a:ext cx="3" cy="502"/>
            </a:xfrm>
            <a:custGeom>
              <a:avLst/>
              <a:gdLst/>
              <a:ahLst/>
              <a:cxnLst/>
              <a:rect l="0" t="0" r="0" b="0"/>
              <a:pathLst>
                <a:path w="3" h="502">
                  <a:moveTo>
                    <a:pt x="3" y="1"/>
                  </a:moveTo>
                  <a:lnTo>
                    <a:pt x="3" y="23"/>
                  </a:lnTo>
                  <a:lnTo>
                    <a:pt x="2" y="24"/>
                  </a:lnTo>
                  <a:lnTo>
                    <a:pt x="1" y="24"/>
                  </a:lnTo>
                  <a:lnTo>
                    <a:pt x="0" y="24"/>
                  </a:lnTo>
                  <a:lnTo>
                    <a:pt x="0" y="23"/>
                  </a:lnTo>
                  <a:lnTo>
                    <a:pt x="0" y="1"/>
                  </a:lnTo>
                  <a:lnTo>
                    <a:pt x="0" y="0"/>
                  </a:lnTo>
                  <a:lnTo>
                    <a:pt x="1" y="0"/>
                  </a:lnTo>
                  <a:lnTo>
                    <a:pt x="2" y="0"/>
                  </a:lnTo>
                  <a:lnTo>
                    <a:pt x="3" y="1"/>
                  </a:lnTo>
                  <a:lnTo>
                    <a:pt x="3" y="1"/>
                  </a:lnTo>
                  <a:close/>
                  <a:moveTo>
                    <a:pt x="3" y="39"/>
                  </a:moveTo>
                  <a:lnTo>
                    <a:pt x="3" y="59"/>
                  </a:lnTo>
                  <a:lnTo>
                    <a:pt x="2" y="60"/>
                  </a:lnTo>
                  <a:lnTo>
                    <a:pt x="1" y="61"/>
                  </a:lnTo>
                  <a:lnTo>
                    <a:pt x="0" y="60"/>
                  </a:lnTo>
                  <a:lnTo>
                    <a:pt x="0" y="59"/>
                  </a:lnTo>
                  <a:lnTo>
                    <a:pt x="0" y="39"/>
                  </a:lnTo>
                  <a:lnTo>
                    <a:pt x="0" y="37"/>
                  </a:lnTo>
                  <a:lnTo>
                    <a:pt x="1" y="36"/>
                  </a:lnTo>
                  <a:lnTo>
                    <a:pt x="2" y="37"/>
                  </a:lnTo>
                  <a:lnTo>
                    <a:pt x="3" y="39"/>
                  </a:lnTo>
                  <a:lnTo>
                    <a:pt x="3" y="39"/>
                  </a:lnTo>
                  <a:close/>
                  <a:moveTo>
                    <a:pt x="3" y="75"/>
                  </a:moveTo>
                  <a:lnTo>
                    <a:pt x="3" y="97"/>
                  </a:lnTo>
                  <a:lnTo>
                    <a:pt x="2" y="98"/>
                  </a:lnTo>
                  <a:lnTo>
                    <a:pt x="1" y="98"/>
                  </a:lnTo>
                  <a:lnTo>
                    <a:pt x="0" y="98"/>
                  </a:lnTo>
                  <a:lnTo>
                    <a:pt x="0" y="97"/>
                  </a:lnTo>
                  <a:lnTo>
                    <a:pt x="0" y="75"/>
                  </a:lnTo>
                  <a:lnTo>
                    <a:pt x="0" y="74"/>
                  </a:lnTo>
                  <a:lnTo>
                    <a:pt x="1" y="74"/>
                  </a:lnTo>
                  <a:lnTo>
                    <a:pt x="2" y="74"/>
                  </a:lnTo>
                  <a:lnTo>
                    <a:pt x="3" y="75"/>
                  </a:lnTo>
                  <a:lnTo>
                    <a:pt x="3" y="75"/>
                  </a:lnTo>
                  <a:close/>
                  <a:moveTo>
                    <a:pt x="3" y="113"/>
                  </a:moveTo>
                  <a:lnTo>
                    <a:pt x="3" y="134"/>
                  </a:lnTo>
                  <a:lnTo>
                    <a:pt x="2" y="134"/>
                  </a:lnTo>
                  <a:lnTo>
                    <a:pt x="1" y="135"/>
                  </a:lnTo>
                  <a:lnTo>
                    <a:pt x="0" y="134"/>
                  </a:lnTo>
                  <a:lnTo>
                    <a:pt x="0" y="134"/>
                  </a:lnTo>
                  <a:lnTo>
                    <a:pt x="0" y="113"/>
                  </a:lnTo>
                  <a:lnTo>
                    <a:pt x="0" y="111"/>
                  </a:lnTo>
                  <a:lnTo>
                    <a:pt x="1" y="110"/>
                  </a:lnTo>
                  <a:lnTo>
                    <a:pt x="2" y="111"/>
                  </a:lnTo>
                  <a:lnTo>
                    <a:pt x="3" y="113"/>
                  </a:lnTo>
                  <a:lnTo>
                    <a:pt x="3" y="113"/>
                  </a:lnTo>
                  <a:close/>
                  <a:moveTo>
                    <a:pt x="3" y="149"/>
                  </a:moveTo>
                  <a:lnTo>
                    <a:pt x="3" y="171"/>
                  </a:lnTo>
                  <a:lnTo>
                    <a:pt x="2" y="172"/>
                  </a:lnTo>
                  <a:lnTo>
                    <a:pt x="1" y="172"/>
                  </a:lnTo>
                  <a:lnTo>
                    <a:pt x="0" y="172"/>
                  </a:lnTo>
                  <a:lnTo>
                    <a:pt x="0" y="171"/>
                  </a:lnTo>
                  <a:lnTo>
                    <a:pt x="0" y="149"/>
                  </a:lnTo>
                  <a:lnTo>
                    <a:pt x="0" y="148"/>
                  </a:lnTo>
                  <a:lnTo>
                    <a:pt x="1" y="148"/>
                  </a:lnTo>
                  <a:lnTo>
                    <a:pt x="2" y="148"/>
                  </a:lnTo>
                  <a:lnTo>
                    <a:pt x="3" y="149"/>
                  </a:lnTo>
                  <a:lnTo>
                    <a:pt x="3" y="149"/>
                  </a:lnTo>
                  <a:close/>
                  <a:moveTo>
                    <a:pt x="3" y="187"/>
                  </a:moveTo>
                  <a:lnTo>
                    <a:pt x="3" y="208"/>
                  </a:lnTo>
                  <a:lnTo>
                    <a:pt x="2" y="208"/>
                  </a:lnTo>
                  <a:lnTo>
                    <a:pt x="1" y="209"/>
                  </a:lnTo>
                  <a:lnTo>
                    <a:pt x="0" y="208"/>
                  </a:lnTo>
                  <a:lnTo>
                    <a:pt x="0" y="208"/>
                  </a:lnTo>
                  <a:lnTo>
                    <a:pt x="0" y="187"/>
                  </a:lnTo>
                  <a:lnTo>
                    <a:pt x="0" y="185"/>
                  </a:lnTo>
                  <a:lnTo>
                    <a:pt x="1" y="184"/>
                  </a:lnTo>
                  <a:lnTo>
                    <a:pt x="2" y="185"/>
                  </a:lnTo>
                  <a:lnTo>
                    <a:pt x="3" y="187"/>
                  </a:lnTo>
                  <a:lnTo>
                    <a:pt x="3" y="187"/>
                  </a:lnTo>
                  <a:close/>
                  <a:moveTo>
                    <a:pt x="3" y="223"/>
                  </a:moveTo>
                  <a:lnTo>
                    <a:pt x="3" y="245"/>
                  </a:lnTo>
                  <a:lnTo>
                    <a:pt x="2" y="246"/>
                  </a:lnTo>
                  <a:lnTo>
                    <a:pt x="1" y="246"/>
                  </a:lnTo>
                  <a:lnTo>
                    <a:pt x="0" y="246"/>
                  </a:lnTo>
                  <a:lnTo>
                    <a:pt x="0" y="245"/>
                  </a:lnTo>
                  <a:lnTo>
                    <a:pt x="0" y="223"/>
                  </a:lnTo>
                  <a:lnTo>
                    <a:pt x="0" y="222"/>
                  </a:lnTo>
                  <a:lnTo>
                    <a:pt x="1" y="222"/>
                  </a:lnTo>
                  <a:lnTo>
                    <a:pt x="2" y="222"/>
                  </a:lnTo>
                  <a:lnTo>
                    <a:pt x="3" y="223"/>
                  </a:lnTo>
                  <a:lnTo>
                    <a:pt x="3" y="223"/>
                  </a:lnTo>
                  <a:close/>
                  <a:moveTo>
                    <a:pt x="3" y="261"/>
                  </a:moveTo>
                  <a:lnTo>
                    <a:pt x="3" y="282"/>
                  </a:lnTo>
                  <a:lnTo>
                    <a:pt x="2" y="282"/>
                  </a:lnTo>
                  <a:lnTo>
                    <a:pt x="1" y="283"/>
                  </a:lnTo>
                  <a:lnTo>
                    <a:pt x="0" y="282"/>
                  </a:lnTo>
                  <a:lnTo>
                    <a:pt x="0" y="282"/>
                  </a:lnTo>
                  <a:lnTo>
                    <a:pt x="0" y="261"/>
                  </a:lnTo>
                  <a:lnTo>
                    <a:pt x="0" y="259"/>
                  </a:lnTo>
                  <a:lnTo>
                    <a:pt x="1" y="258"/>
                  </a:lnTo>
                  <a:lnTo>
                    <a:pt x="2" y="259"/>
                  </a:lnTo>
                  <a:lnTo>
                    <a:pt x="3" y="261"/>
                  </a:lnTo>
                  <a:lnTo>
                    <a:pt x="3" y="261"/>
                  </a:lnTo>
                  <a:close/>
                  <a:moveTo>
                    <a:pt x="3" y="297"/>
                  </a:moveTo>
                  <a:lnTo>
                    <a:pt x="3" y="319"/>
                  </a:lnTo>
                  <a:lnTo>
                    <a:pt x="2" y="320"/>
                  </a:lnTo>
                  <a:lnTo>
                    <a:pt x="1" y="320"/>
                  </a:lnTo>
                  <a:lnTo>
                    <a:pt x="0" y="320"/>
                  </a:lnTo>
                  <a:lnTo>
                    <a:pt x="0" y="319"/>
                  </a:lnTo>
                  <a:lnTo>
                    <a:pt x="0" y="297"/>
                  </a:lnTo>
                  <a:lnTo>
                    <a:pt x="0" y="296"/>
                  </a:lnTo>
                  <a:lnTo>
                    <a:pt x="1" y="296"/>
                  </a:lnTo>
                  <a:lnTo>
                    <a:pt x="2" y="296"/>
                  </a:lnTo>
                  <a:lnTo>
                    <a:pt x="3" y="297"/>
                  </a:lnTo>
                  <a:lnTo>
                    <a:pt x="3" y="297"/>
                  </a:lnTo>
                  <a:close/>
                  <a:moveTo>
                    <a:pt x="3" y="335"/>
                  </a:moveTo>
                  <a:lnTo>
                    <a:pt x="3" y="356"/>
                  </a:lnTo>
                  <a:lnTo>
                    <a:pt x="2" y="356"/>
                  </a:lnTo>
                  <a:lnTo>
                    <a:pt x="1" y="357"/>
                  </a:lnTo>
                  <a:lnTo>
                    <a:pt x="0" y="356"/>
                  </a:lnTo>
                  <a:lnTo>
                    <a:pt x="0" y="356"/>
                  </a:lnTo>
                  <a:lnTo>
                    <a:pt x="0" y="335"/>
                  </a:lnTo>
                  <a:lnTo>
                    <a:pt x="0" y="334"/>
                  </a:lnTo>
                  <a:lnTo>
                    <a:pt x="1" y="332"/>
                  </a:lnTo>
                  <a:lnTo>
                    <a:pt x="2" y="334"/>
                  </a:lnTo>
                  <a:lnTo>
                    <a:pt x="3" y="335"/>
                  </a:lnTo>
                  <a:lnTo>
                    <a:pt x="3" y="335"/>
                  </a:lnTo>
                  <a:close/>
                  <a:moveTo>
                    <a:pt x="3" y="371"/>
                  </a:moveTo>
                  <a:lnTo>
                    <a:pt x="3" y="393"/>
                  </a:lnTo>
                  <a:lnTo>
                    <a:pt x="2" y="394"/>
                  </a:lnTo>
                  <a:lnTo>
                    <a:pt x="1" y="394"/>
                  </a:lnTo>
                  <a:lnTo>
                    <a:pt x="0" y="394"/>
                  </a:lnTo>
                  <a:lnTo>
                    <a:pt x="0" y="393"/>
                  </a:lnTo>
                  <a:lnTo>
                    <a:pt x="0" y="371"/>
                  </a:lnTo>
                  <a:lnTo>
                    <a:pt x="0" y="370"/>
                  </a:lnTo>
                  <a:lnTo>
                    <a:pt x="1" y="370"/>
                  </a:lnTo>
                  <a:lnTo>
                    <a:pt x="2" y="370"/>
                  </a:lnTo>
                  <a:lnTo>
                    <a:pt x="3" y="371"/>
                  </a:lnTo>
                  <a:lnTo>
                    <a:pt x="3" y="371"/>
                  </a:lnTo>
                  <a:close/>
                  <a:moveTo>
                    <a:pt x="3" y="409"/>
                  </a:moveTo>
                  <a:lnTo>
                    <a:pt x="3" y="430"/>
                  </a:lnTo>
                  <a:lnTo>
                    <a:pt x="2" y="430"/>
                  </a:lnTo>
                  <a:lnTo>
                    <a:pt x="1" y="431"/>
                  </a:lnTo>
                  <a:lnTo>
                    <a:pt x="0" y="430"/>
                  </a:lnTo>
                  <a:lnTo>
                    <a:pt x="0" y="430"/>
                  </a:lnTo>
                  <a:lnTo>
                    <a:pt x="0" y="409"/>
                  </a:lnTo>
                  <a:lnTo>
                    <a:pt x="0" y="408"/>
                  </a:lnTo>
                  <a:lnTo>
                    <a:pt x="1" y="406"/>
                  </a:lnTo>
                  <a:lnTo>
                    <a:pt x="2" y="408"/>
                  </a:lnTo>
                  <a:lnTo>
                    <a:pt x="3" y="409"/>
                  </a:lnTo>
                  <a:lnTo>
                    <a:pt x="3" y="409"/>
                  </a:lnTo>
                  <a:close/>
                  <a:moveTo>
                    <a:pt x="3" y="445"/>
                  </a:moveTo>
                  <a:lnTo>
                    <a:pt x="3" y="467"/>
                  </a:lnTo>
                  <a:lnTo>
                    <a:pt x="2" y="468"/>
                  </a:lnTo>
                  <a:lnTo>
                    <a:pt x="1" y="468"/>
                  </a:lnTo>
                  <a:lnTo>
                    <a:pt x="0" y="468"/>
                  </a:lnTo>
                  <a:lnTo>
                    <a:pt x="0" y="467"/>
                  </a:lnTo>
                  <a:lnTo>
                    <a:pt x="0" y="445"/>
                  </a:lnTo>
                  <a:lnTo>
                    <a:pt x="0" y="444"/>
                  </a:lnTo>
                  <a:lnTo>
                    <a:pt x="1" y="444"/>
                  </a:lnTo>
                  <a:lnTo>
                    <a:pt x="2" y="444"/>
                  </a:lnTo>
                  <a:lnTo>
                    <a:pt x="3" y="445"/>
                  </a:lnTo>
                  <a:lnTo>
                    <a:pt x="3" y="445"/>
                  </a:lnTo>
                  <a:close/>
                  <a:moveTo>
                    <a:pt x="3" y="483"/>
                  </a:moveTo>
                  <a:lnTo>
                    <a:pt x="3" y="501"/>
                  </a:lnTo>
                  <a:lnTo>
                    <a:pt x="2" y="502"/>
                  </a:lnTo>
                  <a:lnTo>
                    <a:pt x="1" y="502"/>
                  </a:lnTo>
                  <a:lnTo>
                    <a:pt x="0" y="502"/>
                  </a:lnTo>
                  <a:lnTo>
                    <a:pt x="0" y="501"/>
                  </a:lnTo>
                  <a:lnTo>
                    <a:pt x="0" y="483"/>
                  </a:lnTo>
                  <a:lnTo>
                    <a:pt x="0" y="482"/>
                  </a:lnTo>
                  <a:lnTo>
                    <a:pt x="1" y="480"/>
                  </a:lnTo>
                  <a:lnTo>
                    <a:pt x="2" y="482"/>
                  </a:lnTo>
                  <a:lnTo>
                    <a:pt x="3" y="483"/>
                  </a:lnTo>
                  <a:lnTo>
                    <a:pt x="3" y="483"/>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09" name="矩形 126008"/>
            <p:cNvSpPr/>
            <p:nvPr/>
          </p:nvSpPr>
          <p:spPr>
            <a:xfrm>
              <a:off x="2056" y="2843"/>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6089" name="组合 126088"/>
            <p:cNvGrpSpPr/>
            <p:nvPr/>
          </p:nvGrpSpPr>
          <p:grpSpPr>
            <a:xfrm>
              <a:off x="3126" y="2580"/>
              <a:ext cx="246" cy="525"/>
              <a:chOff x="3126" y="2580"/>
              <a:chExt cx="246" cy="525"/>
            </a:xfrm>
          </p:grpSpPr>
          <p:sp>
            <p:nvSpPr>
              <p:cNvPr id="126010" name="直接连接符 126009"/>
              <p:cNvSpPr/>
              <p:nvPr/>
            </p:nvSpPr>
            <p:spPr>
              <a:xfrm>
                <a:off x="3129" y="2856"/>
                <a:ext cx="243" cy="1"/>
              </a:xfrm>
              <a:prstGeom prst="line">
                <a:avLst/>
              </a:prstGeom>
              <a:ln w="12700" cap="flat" cmpd="sng">
                <a:solidFill>
                  <a:srgbClr val="000000"/>
                </a:solidFill>
                <a:prstDash val="solid"/>
                <a:headEnd type="none" w="med" len="med"/>
                <a:tailEnd type="none" w="med" len="med"/>
              </a:ln>
            </p:spPr>
          </p:sp>
          <p:sp>
            <p:nvSpPr>
              <p:cNvPr id="126011" name="矩形 126010"/>
              <p:cNvSpPr/>
              <p:nvPr/>
            </p:nvSpPr>
            <p:spPr>
              <a:xfrm>
                <a:off x="3269" y="2980"/>
                <a:ext cx="52"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2" name="矩形 126011"/>
              <p:cNvSpPr/>
              <p:nvPr/>
            </p:nvSpPr>
            <p:spPr>
              <a:xfrm>
                <a:off x="3126" y="2862"/>
                <a:ext cx="115" cy="20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1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3" name="矩形 126012"/>
              <p:cNvSpPr/>
              <p:nvPr/>
            </p:nvSpPr>
            <p:spPr>
              <a:xfrm>
                <a:off x="3167" y="2580"/>
                <a:ext cx="115" cy="20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1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6014" name="任意多边形 126013"/>
            <p:cNvSpPr/>
            <p:nvPr/>
          </p:nvSpPr>
          <p:spPr>
            <a:xfrm>
              <a:off x="1564" y="2342"/>
              <a:ext cx="1185" cy="282"/>
            </a:xfrm>
            <a:custGeom>
              <a:avLst/>
              <a:gdLst/>
              <a:ahLst/>
              <a:cxnLst/>
              <a:rect l="0" t="0" r="0" b="0"/>
              <a:pathLst>
                <a:path w="1185" h="282">
                  <a:moveTo>
                    <a:pt x="0" y="0"/>
                  </a:moveTo>
                  <a:lnTo>
                    <a:pt x="19" y="2"/>
                  </a:lnTo>
                  <a:lnTo>
                    <a:pt x="38" y="6"/>
                  </a:lnTo>
                  <a:lnTo>
                    <a:pt x="57" y="9"/>
                  </a:lnTo>
                  <a:lnTo>
                    <a:pt x="75" y="11"/>
                  </a:lnTo>
                  <a:lnTo>
                    <a:pt x="111" y="17"/>
                  </a:lnTo>
                  <a:lnTo>
                    <a:pt x="146" y="24"/>
                  </a:lnTo>
                  <a:lnTo>
                    <a:pt x="181" y="30"/>
                  </a:lnTo>
                  <a:lnTo>
                    <a:pt x="214" y="35"/>
                  </a:lnTo>
                  <a:lnTo>
                    <a:pt x="247" y="42"/>
                  </a:lnTo>
                  <a:lnTo>
                    <a:pt x="279" y="49"/>
                  </a:lnTo>
                  <a:lnTo>
                    <a:pt x="310" y="56"/>
                  </a:lnTo>
                  <a:lnTo>
                    <a:pt x="341" y="63"/>
                  </a:lnTo>
                  <a:lnTo>
                    <a:pt x="372" y="69"/>
                  </a:lnTo>
                  <a:lnTo>
                    <a:pt x="402" y="77"/>
                  </a:lnTo>
                  <a:lnTo>
                    <a:pt x="431" y="85"/>
                  </a:lnTo>
                  <a:lnTo>
                    <a:pt x="461" y="94"/>
                  </a:lnTo>
                  <a:lnTo>
                    <a:pt x="491" y="104"/>
                  </a:lnTo>
                  <a:lnTo>
                    <a:pt x="521" y="113"/>
                  </a:lnTo>
                  <a:lnTo>
                    <a:pt x="539" y="123"/>
                  </a:lnTo>
                  <a:lnTo>
                    <a:pt x="556" y="131"/>
                  </a:lnTo>
                  <a:lnTo>
                    <a:pt x="576" y="140"/>
                  </a:lnTo>
                  <a:lnTo>
                    <a:pt x="594" y="147"/>
                  </a:lnTo>
                  <a:lnTo>
                    <a:pt x="615" y="155"/>
                  </a:lnTo>
                  <a:lnTo>
                    <a:pt x="634" y="162"/>
                  </a:lnTo>
                  <a:lnTo>
                    <a:pt x="655" y="167"/>
                  </a:lnTo>
                  <a:lnTo>
                    <a:pt x="675" y="174"/>
                  </a:lnTo>
                  <a:lnTo>
                    <a:pt x="697" y="179"/>
                  </a:lnTo>
                  <a:lnTo>
                    <a:pt x="718" y="184"/>
                  </a:lnTo>
                  <a:lnTo>
                    <a:pt x="739" y="189"/>
                  </a:lnTo>
                  <a:lnTo>
                    <a:pt x="761" y="194"/>
                  </a:lnTo>
                  <a:lnTo>
                    <a:pt x="806" y="203"/>
                  </a:lnTo>
                  <a:lnTo>
                    <a:pt x="850" y="211"/>
                  </a:lnTo>
                  <a:lnTo>
                    <a:pt x="895" y="219"/>
                  </a:lnTo>
                  <a:lnTo>
                    <a:pt x="940" y="225"/>
                  </a:lnTo>
                  <a:lnTo>
                    <a:pt x="983" y="233"/>
                  </a:lnTo>
                  <a:lnTo>
                    <a:pt x="1027" y="241"/>
                  </a:lnTo>
                  <a:lnTo>
                    <a:pt x="1047" y="245"/>
                  </a:lnTo>
                  <a:lnTo>
                    <a:pt x="1069" y="249"/>
                  </a:lnTo>
                  <a:lnTo>
                    <a:pt x="1090" y="254"/>
                  </a:lnTo>
                  <a:lnTo>
                    <a:pt x="1109" y="260"/>
                  </a:lnTo>
                  <a:lnTo>
                    <a:pt x="1128" y="264"/>
                  </a:lnTo>
                  <a:lnTo>
                    <a:pt x="1148" y="270"/>
                  </a:lnTo>
                  <a:lnTo>
                    <a:pt x="1166" y="277"/>
                  </a:lnTo>
                  <a:lnTo>
                    <a:pt x="1185" y="282"/>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5" name="任意多边形 126014"/>
            <p:cNvSpPr/>
            <p:nvPr/>
          </p:nvSpPr>
          <p:spPr>
            <a:xfrm>
              <a:off x="1564" y="2436"/>
              <a:ext cx="1185" cy="236"/>
            </a:xfrm>
            <a:custGeom>
              <a:avLst/>
              <a:gdLst/>
              <a:ahLst/>
              <a:cxnLst/>
              <a:rect l="0" t="0" r="0" b="0"/>
              <a:pathLst>
                <a:path w="1185" h="236">
                  <a:moveTo>
                    <a:pt x="0" y="0"/>
                  </a:moveTo>
                  <a:lnTo>
                    <a:pt x="19" y="3"/>
                  </a:lnTo>
                  <a:lnTo>
                    <a:pt x="38" y="5"/>
                  </a:lnTo>
                  <a:lnTo>
                    <a:pt x="57" y="7"/>
                  </a:lnTo>
                  <a:lnTo>
                    <a:pt x="75" y="10"/>
                  </a:lnTo>
                  <a:lnTo>
                    <a:pt x="111" y="14"/>
                  </a:lnTo>
                  <a:lnTo>
                    <a:pt x="146" y="20"/>
                  </a:lnTo>
                  <a:lnTo>
                    <a:pt x="181" y="24"/>
                  </a:lnTo>
                  <a:lnTo>
                    <a:pt x="214" y="30"/>
                  </a:lnTo>
                  <a:lnTo>
                    <a:pt x="247" y="36"/>
                  </a:lnTo>
                  <a:lnTo>
                    <a:pt x="279" y="40"/>
                  </a:lnTo>
                  <a:lnTo>
                    <a:pt x="310" y="46"/>
                  </a:lnTo>
                  <a:lnTo>
                    <a:pt x="341" y="53"/>
                  </a:lnTo>
                  <a:lnTo>
                    <a:pt x="372" y="59"/>
                  </a:lnTo>
                  <a:lnTo>
                    <a:pt x="402" y="65"/>
                  </a:lnTo>
                  <a:lnTo>
                    <a:pt x="431" y="72"/>
                  </a:lnTo>
                  <a:lnTo>
                    <a:pt x="461" y="79"/>
                  </a:lnTo>
                  <a:lnTo>
                    <a:pt x="491" y="86"/>
                  </a:lnTo>
                  <a:lnTo>
                    <a:pt x="521" y="94"/>
                  </a:lnTo>
                  <a:lnTo>
                    <a:pt x="539" y="102"/>
                  </a:lnTo>
                  <a:lnTo>
                    <a:pt x="556" y="110"/>
                  </a:lnTo>
                  <a:lnTo>
                    <a:pt x="576" y="117"/>
                  </a:lnTo>
                  <a:lnTo>
                    <a:pt x="594" y="123"/>
                  </a:lnTo>
                  <a:lnTo>
                    <a:pt x="615" y="129"/>
                  </a:lnTo>
                  <a:lnTo>
                    <a:pt x="634" y="135"/>
                  </a:lnTo>
                  <a:lnTo>
                    <a:pt x="655" y="141"/>
                  </a:lnTo>
                  <a:lnTo>
                    <a:pt x="675" y="145"/>
                  </a:lnTo>
                  <a:lnTo>
                    <a:pt x="697" y="150"/>
                  </a:lnTo>
                  <a:lnTo>
                    <a:pt x="718" y="154"/>
                  </a:lnTo>
                  <a:lnTo>
                    <a:pt x="761" y="162"/>
                  </a:lnTo>
                  <a:lnTo>
                    <a:pt x="806" y="169"/>
                  </a:lnTo>
                  <a:lnTo>
                    <a:pt x="850" y="176"/>
                  </a:lnTo>
                  <a:lnTo>
                    <a:pt x="895" y="182"/>
                  </a:lnTo>
                  <a:lnTo>
                    <a:pt x="940" y="188"/>
                  </a:lnTo>
                  <a:lnTo>
                    <a:pt x="983" y="194"/>
                  </a:lnTo>
                  <a:lnTo>
                    <a:pt x="1027" y="201"/>
                  </a:lnTo>
                  <a:lnTo>
                    <a:pt x="1047" y="204"/>
                  </a:lnTo>
                  <a:lnTo>
                    <a:pt x="1069" y="209"/>
                  </a:lnTo>
                  <a:lnTo>
                    <a:pt x="1090" y="212"/>
                  </a:lnTo>
                  <a:lnTo>
                    <a:pt x="1109" y="217"/>
                  </a:lnTo>
                  <a:lnTo>
                    <a:pt x="1128" y="220"/>
                  </a:lnTo>
                  <a:lnTo>
                    <a:pt x="1148" y="226"/>
                  </a:lnTo>
                  <a:lnTo>
                    <a:pt x="1166" y="230"/>
                  </a:lnTo>
                  <a:lnTo>
                    <a:pt x="1185" y="236"/>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6" name="任意多边形 126015"/>
            <p:cNvSpPr/>
            <p:nvPr/>
          </p:nvSpPr>
          <p:spPr>
            <a:xfrm>
              <a:off x="1564" y="2530"/>
              <a:ext cx="1185" cy="189"/>
            </a:xfrm>
            <a:custGeom>
              <a:avLst/>
              <a:gdLst/>
              <a:ahLst/>
              <a:cxnLst/>
              <a:rect l="0" t="0" r="0" b="0"/>
              <a:pathLst>
                <a:path w="1185" h="189">
                  <a:moveTo>
                    <a:pt x="0" y="0"/>
                  </a:moveTo>
                  <a:lnTo>
                    <a:pt x="19" y="2"/>
                  </a:lnTo>
                  <a:lnTo>
                    <a:pt x="38" y="4"/>
                  </a:lnTo>
                  <a:lnTo>
                    <a:pt x="57" y="7"/>
                  </a:lnTo>
                  <a:lnTo>
                    <a:pt x="75" y="8"/>
                  </a:lnTo>
                  <a:lnTo>
                    <a:pt x="111" y="12"/>
                  </a:lnTo>
                  <a:lnTo>
                    <a:pt x="146" y="16"/>
                  </a:lnTo>
                  <a:lnTo>
                    <a:pt x="181" y="20"/>
                  </a:lnTo>
                  <a:lnTo>
                    <a:pt x="214" y="24"/>
                  </a:lnTo>
                  <a:lnTo>
                    <a:pt x="247" y="28"/>
                  </a:lnTo>
                  <a:lnTo>
                    <a:pt x="279" y="33"/>
                  </a:lnTo>
                  <a:lnTo>
                    <a:pt x="310" y="37"/>
                  </a:lnTo>
                  <a:lnTo>
                    <a:pt x="341" y="42"/>
                  </a:lnTo>
                  <a:lnTo>
                    <a:pt x="372" y="48"/>
                  </a:lnTo>
                  <a:lnTo>
                    <a:pt x="402" y="52"/>
                  </a:lnTo>
                  <a:lnTo>
                    <a:pt x="431" y="58"/>
                  </a:lnTo>
                  <a:lnTo>
                    <a:pt x="461" y="64"/>
                  </a:lnTo>
                  <a:lnTo>
                    <a:pt x="491" y="69"/>
                  </a:lnTo>
                  <a:lnTo>
                    <a:pt x="521" y="76"/>
                  </a:lnTo>
                  <a:lnTo>
                    <a:pt x="539" y="82"/>
                  </a:lnTo>
                  <a:lnTo>
                    <a:pt x="556" y="88"/>
                  </a:lnTo>
                  <a:lnTo>
                    <a:pt x="576" y="93"/>
                  </a:lnTo>
                  <a:lnTo>
                    <a:pt x="594" y="99"/>
                  </a:lnTo>
                  <a:lnTo>
                    <a:pt x="615" y="103"/>
                  </a:lnTo>
                  <a:lnTo>
                    <a:pt x="634" y="108"/>
                  </a:lnTo>
                  <a:lnTo>
                    <a:pt x="655" y="113"/>
                  </a:lnTo>
                  <a:lnTo>
                    <a:pt x="675" y="116"/>
                  </a:lnTo>
                  <a:lnTo>
                    <a:pt x="697" y="121"/>
                  </a:lnTo>
                  <a:lnTo>
                    <a:pt x="718" y="124"/>
                  </a:lnTo>
                  <a:lnTo>
                    <a:pt x="761" y="130"/>
                  </a:lnTo>
                  <a:lnTo>
                    <a:pt x="806" y="135"/>
                  </a:lnTo>
                  <a:lnTo>
                    <a:pt x="850" y="141"/>
                  </a:lnTo>
                  <a:lnTo>
                    <a:pt x="895" y="146"/>
                  </a:lnTo>
                  <a:lnTo>
                    <a:pt x="940" y="151"/>
                  </a:lnTo>
                  <a:lnTo>
                    <a:pt x="983" y="156"/>
                  </a:lnTo>
                  <a:lnTo>
                    <a:pt x="1027" y="162"/>
                  </a:lnTo>
                  <a:lnTo>
                    <a:pt x="1047" y="164"/>
                  </a:lnTo>
                  <a:lnTo>
                    <a:pt x="1069" y="167"/>
                  </a:lnTo>
                  <a:lnTo>
                    <a:pt x="1090" y="170"/>
                  </a:lnTo>
                  <a:lnTo>
                    <a:pt x="1109" y="173"/>
                  </a:lnTo>
                  <a:lnTo>
                    <a:pt x="1128" y="176"/>
                  </a:lnTo>
                  <a:lnTo>
                    <a:pt x="1148" y="181"/>
                  </a:lnTo>
                  <a:lnTo>
                    <a:pt x="1166" y="184"/>
                  </a:lnTo>
                  <a:lnTo>
                    <a:pt x="1185" y="189"/>
                  </a:lnTo>
                </a:path>
              </a:pathLst>
            </a:custGeom>
            <a:noFill/>
            <a:ln w="25400" cap="flat" cmpd="sng">
              <a:solidFill>
                <a:srgbClr val="FF00FF"/>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7" name="矩形 126016"/>
            <p:cNvSpPr/>
            <p:nvPr/>
          </p:nvSpPr>
          <p:spPr>
            <a:xfrm>
              <a:off x="1313" y="2345"/>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8" name="矩形 126017"/>
            <p:cNvSpPr/>
            <p:nvPr/>
          </p:nvSpPr>
          <p:spPr>
            <a:xfrm>
              <a:off x="1246" y="2534"/>
              <a:ext cx="21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0.25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19" name="直接连接符 126018"/>
            <p:cNvSpPr/>
            <p:nvPr/>
          </p:nvSpPr>
          <p:spPr>
            <a:xfrm flipH="1">
              <a:off x="1498" y="2342"/>
              <a:ext cx="66" cy="1"/>
            </a:xfrm>
            <a:prstGeom prst="line">
              <a:avLst/>
            </a:prstGeom>
            <a:ln w="4763" cap="flat" cmpd="sng">
              <a:solidFill>
                <a:srgbClr val="000000"/>
              </a:solidFill>
              <a:prstDash val="solid"/>
              <a:headEnd type="none" w="med" len="med"/>
              <a:tailEnd type="none" w="med" len="med"/>
            </a:ln>
          </p:spPr>
        </p:sp>
        <p:sp>
          <p:nvSpPr>
            <p:cNvPr id="126020" name="直接连接符 126019"/>
            <p:cNvSpPr/>
            <p:nvPr/>
          </p:nvSpPr>
          <p:spPr>
            <a:xfrm flipH="1">
              <a:off x="1501" y="2436"/>
              <a:ext cx="63" cy="1"/>
            </a:xfrm>
            <a:prstGeom prst="line">
              <a:avLst/>
            </a:prstGeom>
            <a:ln w="4763" cap="flat" cmpd="sng">
              <a:solidFill>
                <a:srgbClr val="000000"/>
              </a:solidFill>
              <a:prstDash val="solid"/>
              <a:headEnd type="none" w="med" len="med"/>
              <a:tailEnd type="none" w="med" len="med"/>
            </a:ln>
          </p:spPr>
        </p:sp>
        <p:sp>
          <p:nvSpPr>
            <p:cNvPr id="126021" name="直接连接符 126020"/>
            <p:cNvSpPr/>
            <p:nvPr/>
          </p:nvSpPr>
          <p:spPr>
            <a:xfrm flipH="1">
              <a:off x="1494" y="2624"/>
              <a:ext cx="70" cy="1"/>
            </a:xfrm>
            <a:prstGeom prst="line">
              <a:avLst/>
            </a:prstGeom>
            <a:ln w="4763" cap="flat" cmpd="sng">
              <a:solidFill>
                <a:srgbClr val="000000"/>
              </a:solidFill>
              <a:prstDash val="solid"/>
              <a:headEnd type="none" w="med" len="med"/>
              <a:tailEnd type="none" w="med" len="med"/>
            </a:ln>
          </p:spPr>
        </p:sp>
        <p:grpSp>
          <p:nvGrpSpPr>
            <p:cNvPr id="126090" name="组合 126089"/>
            <p:cNvGrpSpPr/>
            <p:nvPr/>
          </p:nvGrpSpPr>
          <p:grpSpPr>
            <a:xfrm>
              <a:off x="1754" y="1987"/>
              <a:ext cx="302" cy="173"/>
              <a:chOff x="1754" y="1987"/>
              <a:chExt cx="302" cy="173"/>
            </a:xfrm>
          </p:grpSpPr>
          <p:sp>
            <p:nvSpPr>
              <p:cNvPr id="126022" name="矩形 126021"/>
              <p:cNvSpPr/>
              <p:nvPr/>
            </p:nvSpPr>
            <p:spPr>
              <a:xfrm>
                <a:off x="1754" y="198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3" name="矩形 126022"/>
              <p:cNvSpPr/>
              <p:nvPr/>
            </p:nvSpPr>
            <p:spPr>
              <a:xfrm>
                <a:off x="1834" y="206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4" name="矩形 126023"/>
              <p:cNvSpPr/>
              <p:nvPr/>
            </p:nvSpPr>
            <p:spPr>
              <a:xfrm>
                <a:off x="1873" y="1987"/>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5" name="矩形 126024"/>
              <p:cNvSpPr/>
              <p:nvPr/>
            </p:nvSpPr>
            <p:spPr>
              <a:xfrm>
                <a:off x="1937" y="198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6" name="矩形 126025"/>
              <p:cNvSpPr/>
              <p:nvPr/>
            </p:nvSpPr>
            <p:spPr>
              <a:xfrm>
                <a:off x="2016" y="206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6091" name="组合 126090"/>
            <p:cNvGrpSpPr/>
            <p:nvPr/>
          </p:nvGrpSpPr>
          <p:grpSpPr>
            <a:xfrm>
              <a:off x="2242" y="2187"/>
              <a:ext cx="447" cy="175"/>
              <a:chOff x="2242" y="2187"/>
              <a:chExt cx="447" cy="175"/>
            </a:xfrm>
          </p:grpSpPr>
          <p:sp>
            <p:nvSpPr>
              <p:cNvPr id="126027" name="矩形 126026"/>
              <p:cNvSpPr/>
              <p:nvPr/>
            </p:nvSpPr>
            <p:spPr>
              <a:xfrm>
                <a:off x="2242" y="218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8" name="矩形 126027"/>
              <p:cNvSpPr/>
              <p:nvPr/>
            </p:nvSpPr>
            <p:spPr>
              <a:xfrm>
                <a:off x="2322" y="226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29" name="矩形 126028"/>
              <p:cNvSpPr/>
              <p:nvPr/>
            </p:nvSpPr>
            <p:spPr>
              <a:xfrm>
                <a:off x="2361" y="2187"/>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0" name="矩形 126029"/>
              <p:cNvSpPr/>
              <p:nvPr/>
            </p:nvSpPr>
            <p:spPr>
              <a:xfrm>
                <a:off x="2425" y="2200"/>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1" name="矩形 126030"/>
              <p:cNvSpPr/>
              <p:nvPr/>
            </p:nvSpPr>
            <p:spPr>
              <a:xfrm>
                <a:off x="2570" y="218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2" name="矩形 126031"/>
              <p:cNvSpPr/>
              <p:nvPr/>
            </p:nvSpPr>
            <p:spPr>
              <a:xfrm>
                <a:off x="2649" y="226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6093" name="组合 126092"/>
            <p:cNvGrpSpPr/>
            <p:nvPr/>
          </p:nvGrpSpPr>
          <p:grpSpPr>
            <a:xfrm>
              <a:off x="1590" y="2570"/>
              <a:ext cx="361" cy="174"/>
              <a:chOff x="1590" y="2570"/>
              <a:chExt cx="361" cy="174"/>
            </a:xfrm>
          </p:grpSpPr>
          <p:sp>
            <p:nvSpPr>
              <p:cNvPr id="126033" name="矩形 126032"/>
              <p:cNvSpPr/>
              <p:nvPr/>
            </p:nvSpPr>
            <p:spPr>
              <a:xfrm>
                <a:off x="1590" y="2570"/>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4" name="矩形 126033"/>
              <p:cNvSpPr/>
              <p:nvPr/>
            </p:nvSpPr>
            <p:spPr>
              <a:xfrm>
                <a:off x="1670" y="264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5" name="矩形 126034"/>
              <p:cNvSpPr/>
              <p:nvPr/>
            </p:nvSpPr>
            <p:spPr>
              <a:xfrm>
                <a:off x="1709" y="2570"/>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6" name="矩形 126035"/>
              <p:cNvSpPr/>
              <p:nvPr/>
            </p:nvSpPr>
            <p:spPr>
              <a:xfrm>
                <a:off x="1831" y="2570"/>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7" name="矩形 126036"/>
              <p:cNvSpPr/>
              <p:nvPr/>
            </p:nvSpPr>
            <p:spPr>
              <a:xfrm>
                <a:off x="1911" y="264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6092" name="组合 126091"/>
            <p:cNvGrpSpPr/>
            <p:nvPr/>
          </p:nvGrpSpPr>
          <p:grpSpPr>
            <a:xfrm>
              <a:off x="2134" y="2652"/>
              <a:ext cx="360" cy="175"/>
              <a:chOff x="2134" y="2652"/>
              <a:chExt cx="360" cy="175"/>
            </a:xfrm>
          </p:grpSpPr>
          <p:sp>
            <p:nvSpPr>
              <p:cNvPr id="126038" name="矩形 126037"/>
              <p:cNvSpPr/>
              <p:nvPr/>
            </p:nvSpPr>
            <p:spPr>
              <a:xfrm>
                <a:off x="2134" y="265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39" name="矩形 126038"/>
              <p:cNvSpPr/>
              <p:nvPr/>
            </p:nvSpPr>
            <p:spPr>
              <a:xfrm>
                <a:off x="2214" y="273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40" name="矩形 126039"/>
              <p:cNvSpPr/>
              <p:nvPr/>
            </p:nvSpPr>
            <p:spPr>
              <a:xfrm>
                <a:off x="2253" y="2652"/>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41" name="矩形 126040"/>
              <p:cNvSpPr/>
              <p:nvPr/>
            </p:nvSpPr>
            <p:spPr>
              <a:xfrm>
                <a:off x="2374" y="265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42" name="矩形 126041"/>
              <p:cNvSpPr/>
              <p:nvPr/>
            </p:nvSpPr>
            <p:spPr>
              <a:xfrm>
                <a:off x="2454" y="273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6043" name="直接连接符 126042"/>
            <p:cNvSpPr/>
            <p:nvPr/>
          </p:nvSpPr>
          <p:spPr>
            <a:xfrm flipV="1">
              <a:off x="2145" y="2333"/>
              <a:ext cx="147" cy="146"/>
            </a:xfrm>
            <a:prstGeom prst="line">
              <a:avLst/>
            </a:prstGeom>
            <a:ln w="25400" cap="flat" cmpd="sng">
              <a:solidFill>
                <a:srgbClr val="FF0000"/>
              </a:solidFill>
              <a:prstDash val="solid"/>
              <a:headEnd type="none" w="med" len="med"/>
              <a:tailEnd type="none" w="med" len="med"/>
            </a:ln>
          </p:spPr>
        </p:sp>
        <p:sp>
          <p:nvSpPr>
            <p:cNvPr id="126044" name="直接连接符 126043"/>
            <p:cNvSpPr/>
            <p:nvPr/>
          </p:nvSpPr>
          <p:spPr>
            <a:xfrm flipH="1">
              <a:off x="1691" y="2457"/>
              <a:ext cx="37" cy="153"/>
            </a:xfrm>
            <a:prstGeom prst="line">
              <a:avLst/>
            </a:prstGeom>
            <a:ln w="4763" cap="flat" cmpd="sng">
              <a:solidFill>
                <a:srgbClr val="000000"/>
              </a:solidFill>
              <a:prstDash val="solid"/>
              <a:headEnd type="none" w="med" len="med"/>
              <a:tailEnd type="none" w="med" len="med"/>
            </a:ln>
          </p:spPr>
        </p:sp>
      </p:grpSp>
      <p:grpSp>
        <p:nvGrpSpPr>
          <p:cNvPr id="126099" name="组合 126098"/>
          <p:cNvGrpSpPr/>
          <p:nvPr/>
        </p:nvGrpSpPr>
        <p:grpSpPr>
          <a:xfrm>
            <a:off x="5345113" y="2571750"/>
            <a:ext cx="2921000" cy="2241550"/>
            <a:chOff x="3525" y="1698"/>
            <a:chExt cx="1840" cy="1412"/>
          </a:xfrm>
        </p:grpSpPr>
        <p:sp>
          <p:nvSpPr>
            <p:cNvPr id="126045" name="直接连接符 126044"/>
            <p:cNvSpPr/>
            <p:nvPr/>
          </p:nvSpPr>
          <p:spPr>
            <a:xfrm flipV="1">
              <a:off x="3804" y="1995"/>
              <a:ext cx="1" cy="1115"/>
            </a:xfrm>
            <a:prstGeom prst="line">
              <a:avLst/>
            </a:prstGeom>
            <a:ln w="14288" cap="flat" cmpd="sng">
              <a:solidFill>
                <a:srgbClr val="000000"/>
              </a:solidFill>
              <a:prstDash val="solid"/>
              <a:headEnd type="none" w="med" len="med"/>
              <a:tailEnd type="none" w="med" len="med"/>
            </a:ln>
          </p:spPr>
        </p:sp>
        <p:sp>
          <p:nvSpPr>
            <p:cNvPr id="126046" name="任意多边形 126045"/>
            <p:cNvSpPr/>
            <p:nvPr/>
          </p:nvSpPr>
          <p:spPr>
            <a:xfrm>
              <a:off x="3760" y="1866"/>
              <a:ext cx="90" cy="134"/>
            </a:xfrm>
            <a:custGeom>
              <a:avLst/>
              <a:gdLst/>
              <a:ahLst/>
              <a:cxnLst/>
              <a:rect l="0" t="0" r="0" b="0"/>
              <a:pathLst>
                <a:path w="90" h="134">
                  <a:moveTo>
                    <a:pt x="90" y="134"/>
                  </a:moveTo>
                  <a:lnTo>
                    <a:pt x="44" y="0"/>
                  </a:lnTo>
                  <a:lnTo>
                    <a:pt x="0" y="134"/>
                  </a:lnTo>
                  <a:lnTo>
                    <a:pt x="90" y="134"/>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47" name="直接连接符 126046"/>
            <p:cNvSpPr/>
            <p:nvPr/>
          </p:nvSpPr>
          <p:spPr>
            <a:xfrm>
              <a:off x="3608" y="2243"/>
              <a:ext cx="1378" cy="1"/>
            </a:xfrm>
            <a:prstGeom prst="line">
              <a:avLst/>
            </a:prstGeom>
            <a:ln w="14288" cap="flat" cmpd="sng">
              <a:solidFill>
                <a:srgbClr val="000000"/>
              </a:solidFill>
              <a:prstDash val="solid"/>
              <a:headEnd type="none" w="med" len="med"/>
              <a:tailEnd type="none" w="med" len="med"/>
            </a:ln>
          </p:spPr>
        </p:sp>
        <p:sp>
          <p:nvSpPr>
            <p:cNvPr id="126048" name="任意多边形 126047"/>
            <p:cNvSpPr/>
            <p:nvPr/>
          </p:nvSpPr>
          <p:spPr>
            <a:xfrm>
              <a:off x="4983" y="2200"/>
              <a:ext cx="132" cy="87"/>
            </a:xfrm>
            <a:custGeom>
              <a:avLst/>
              <a:gdLst/>
              <a:ahLst/>
              <a:cxnLst/>
              <a:rect l="0" t="0" r="0" b="0"/>
              <a:pathLst>
                <a:path w="132" h="87">
                  <a:moveTo>
                    <a:pt x="0" y="87"/>
                  </a:moveTo>
                  <a:lnTo>
                    <a:pt x="132" y="45"/>
                  </a:lnTo>
                  <a:lnTo>
                    <a:pt x="0" y="0"/>
                  </a:lnTo>
                  <a:lnTo>
                    <a:pt x="0" y="8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49" name="矩形 126048"/>
            <p:cNvSpPr/>
            <p:nvPr/>
          </p:nvSpPr>
          <p:spPr>
            <a:xfrm>
              <a:off x="3585" y="2075"/>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0" name="任意多边形 126049"/>
            <p:cNvSpPr>
              <a:spLocks noEditPoints="1"/>
            </p:cNvSpPr>
            <p:nvPr/>
          </p:nvSpPr>
          <p:spPr>
            <a:xfrm>
              <a:off x="3795" y="2664"/>
              <a:ext cx="433" cy="2"/>
            </a:xfrm>
            <a:custGeom>
              <a:avLst/>
              <a:gdLst/>
              <a:ahLst/>
              <a:cxnLst/>
              <a:rect l="0" t="0" r="0" b="0"/>
              <a:pathLst>
                <a:path w="433" h="2">
                  <a:moveTo>
                    <a:pt x="1" y="0"/>
                  </a:moveTo>
                  <a:lnTo>
                    <a:pt x="23" y="0"/>
                  </a:lnTo>
                  <a:lnTo>
                    <a:pt x="24" y="0"/>
                  </a:lnTo>
                  <a:lnTo>
                    <a:pt x="25" y="1"/>
                  </a:lnTo>
                  <a:lnTo>
                    <a:pt x="24" y="2"/>
                  </a:lnTo>
                  <a:lnTo>
                    <a:pt x="23" y="2"/>
                  </a:lnTo>
                  <a:lnTo>
                    <a:pt x="1" y="2"/>
                  </a:lnTo>
                  <a:lnTo>
                    <a:pt x="0" y="2"/>
                  </a:lnTo>
                  <a:lnTo>
                    <a:pt x="0" y="1"/>
                  </a:lnTo>
                  <a:lnTo>
                    <a:pt x="0" y="0"/>
                  </a:lnTo>
                  <a:lnTo>
                    <a:pt x="1" y="0"/>
                  </a:lnTo>
                  <a:lnTo>
                    <a:pt x="1" y="0"/>
                  </a:lnTo>
                  <a:close/>
                  <a:moveTo>
                    <a:pt x="39" y="0"/>
                  </a:moveTo>
                  <a:lnTo>
                    <a:pt x="60" y="0"/>
                  </a:lnTo>
                  <a:lnTo>
                    <a:pt x="61" y="0"/>
                  </a:lnTo>
                  <a:lnTo>
                    <a:pt x="61" y="1"/>
                  </a:lnTo>
                  <a:lnTo>
                    <a:pt x="61" y="2"/>
                  </a:lnTo>
                  <a:lnTo>
                    <a:pt x="60" y="2"/>
                  </a:lnTo>
                  <a:lnTo>
                    <a:pt x="39" y="2"/>
                  </a:lnTo>
                  <a:lnTo>
                    <a:pt x="37" y="2"/>
                  </a:lnTo>
                  <a:lnTo>
                    <a:pt x="37" y="1"/>
                  </a:lnTo>
                  <a:lnTo>
                    <a:pt x="37" y="0"/>
                  </a:lnTo>
                  <a:lnTo>
                    <a:pt x="39" y="0"/>
                  </a:lnTo>
                  <a:lnTo>
                    <a:pt x="39" y="0"/>
                  </a:lnTo>
                  <a:close/>
                  <a:moveTo>
                    <a:pt x="75" y="0"/>
                  </a:moveTo>
                  <a:lnTo>
                    <a:pt x="97" y="0"/>
                  </a:lnTo>
                  <a:lnTo>
                    <a:pt x="98" y="0"/>
                  </a:lnTo>
                  <a:lnTo>
                    <a:pt x="99" y="1"/>
                  </a:lnTo>
                  <a:lnTo>
                    <a:pt x="98" y="2"/>
                  </a:lnTo>
                  <a:lnTo>
                    <a:pt x="97" y="2"/>
                  </a:lnTo>
                  <a:lnTo>
                    <a:pt x="75" y="2"/>
                  </a:lnTo>
                  <a:lnTo>
                    <a:pt x="74" y="2"/>
                  </a:lnTo>
                  <a:lnTo>
                    <a:pt x="74" y="1"/>
                  </a:lnTo>
                  <a:lnTo>
                    <a:pt x="74" y="0"/>
                  </a:lnTo>
                  <a:lnTo>
                    <a:pt x="75" y="0"/>
                  </a:lnTo>
                  <a:lnTo>
                    <a:pt x="75" y="0"/>
                  </a:lnTo>
                  <a:close/>
                  <a:moveTo>
                    <a:pt x="113" y="0"/>
                  </a:moveTo>
                  <a:lnTo>
                    <a:pt x="135" y="0"/>
                  </a:lnTo>
                  <a:lnTo>
                    <a:pt x="136" y="0"/>
                  </a:lnTo>
                  <a:lnTo>
                    <a:pt x="136" y="1"/>
                  </a:lnTo>
                  <a:lnTo>
                    <a:pt x="136" y="2"/>
                  </a:lnTo>
                  <a:lnTo>
                    <a:pt x="135" y="2"/>
                  </a:lnTo>
                  <a:lnTo>
                    <a:pt x="113" y="2"/>
                  </a:lnTo>
                  <a:lnTo>
                    <a:pt x="112" y="2"/>
                  </a:lnTo>
                  <a:lnTo>
                    <a:pt x="112" y="1"/>
                  </a:lnTo>
                  <a:lnTo>
                    <a:pt x="112" y="0"/>
                  </a:lnTo>
                  <a:lnTo>
                    <a:pt x="113" y="0"/>
                  </a:lnTo>
                  <a:lnTo>
                    <a:pt x="113" y="0"/>
                  </a:lnTo>
                  <a:close/>
                  <a:moveTo>
                    <a:pt x="150" y="0"/>
                  </a:moveTo>
                  <a:lnTo>
                    <a:pt x="171" y="0"/>
                  </a:lnTo>
                  <a:lnTo>
                    <a:pt x="172" y="0"/>
                  </a:lnTo>
                  <a:lnTo>
                    <a:pt x="174" y="1"/>
                  </a:lnTo>
                  <a:lnTo>
                    <a:pt x="172" y="2"/>
                  </a:lnTo>
                  <a:lnTo>
                    <a:pt x="171" y="2"/>
                  </a:lnTo>
                  <a:lnTo>
                    <a:pt x="150" y="2"/>
                  </a:lnTo>
                  <a:lnTo>
                    <a:pt x="148" y="2"/>
                  </a:lnTo>
                  <a:lnTo>
                    <a:pt x="148" y="1"/>
                  </a:lnTo>
                  <a:lnTo>
                    <a:pt x="148" y="0"/>
                  </a:lnTo>
                  <a:lnTo>
                    <a:pt x="150" y="0"/>
                  </a:lnTo>
                  <a:lnTo>
                    <a:pt x="150" y="0"/>
                  </a:lnTo>
                  <a:close/>
                  <a:moveTo>
                    <a:pt x="187" y="0"/>
                  </a:moveTo>
                  <a:lnTo>
                    <a:pt x="209" y="0"/>
                  </a:lnTo>
                  <a:lnTo>
                    <a:pt x="210" y="0"/>
                  </a:lnTo>
                  <a:lnTo>
                    <a:pt x="210" y="1"/>
                  </a:lnTo>
                  <a:lnTo>
                    <a:pt x="210" y="2"/>
                  </a:lnTo>
                  <a:lnTo>
                    <a:pt x="209" y="2"/>
                  </a:lnTo>
                  <a:lnTo>
                    <a:pt x="187" y="2"/>
                  </a:lnTo>
                  <a:lnTo>
                    <a:pt x="186" y="2"/>
                  </a:lnTo>
                  <a:lnTo>
                    <a:pt x="186" y="1"/>
                  </a:lnTo>
                  <a:lnTo>
                    <a:pt x="186" y="0"/>
                  </a:lnTo>
                  <a:lnTo>
                    <a:pt x="187" y="0"/>
                  </a:lnTo>
                  <a:lnTo>
                    <a:pt x="187" y="0"/>
                  </a:lnTo>
                  <a:close/>
                  <a:moveTo>
                    <a:pt x="225" y="0"/>
                  </a:moveTo>
                  <a:lnTo>
                    <a:pt x="246" y="0"/>
                  </a:lnTo>
                  <a:lnTo>
                    <a:pt x="247" y="0"/>
                  </a:lnTo>
                  <a:lnTo>
                    <a:pt x="248" y="1"/>
                  </a:lnTo>
                  <a:lnTo>
                    <a:pt x="247" y="2"/>
                  </a:lnTo>
                  <a:lnTo>
                    <a:pt x="246" y="2"/>
                  </a:lnTo>
                  <a:lnTo>
                    <a:pt x="225" y="2"/>
                  </a:lnTo>
                  <a:lnTo>
                    <a:pt x="224" y="2"/>
                  </a:lnTo>
                  <a:lnTo>
                    <a:pt x="223" y="1"/>
                  </a:lnTo>
                  <a:lnTo>
                    <a:pt x="224" y="0"/>
                  </a:lnTo>
                  <a:lnTo>
                    <a:pt x="225" y="0"/>
                  </a:lnTo>
                  <a:lnTo>
                    <a:pt x="225" y="0"/>
                  </a:lnTo>
                  <a:close/>
                  <a:moveTo>
                    <a:pt x="262" y="0"/>
                  </a:moveTo>
                  <a:lnTo>
                    <a:pt x="283" y="0"/>
                  </a:lnTo>
                  <a:lnTo>
                    <a:pt x="285" y="0"/>
                  </a:lnTo>
                  <a:lnTo>
                    <a:pt x="285" y="1"/>
                  </a:lnTo>
                  <a:lnTo>
                    <a:pt x="285" y="2"/>
                  </a:lnTo>
                  <a:lnTo>
                    <a:pt x="283" y="2"/>
                  </a:lnTo>
                  <a:lnTo>
                    <a:pt x="262" y="2"/>
                  </a:lnTo>
                  <a:lnTo>
                    <a:pt x="261" y="2"/>
                  </a:lnTo>
                  <a:lnTo>
                    <a:pt x="261" y="1"/>
                  </a:lnTo>
                  <a:lnTo>
                    <a:pt x="261" y="0"/>
                  </a:lnTo>
                  <a:lnTo>
                    <a:pt x="262" y="0"/>
                  </a:lnTo>
                  <a:lnTo>
                    <a:pt x="262" y="0"/>
                  </a:lnTo>
                  <a:close/>
                  <a:moveTo>
                    <a:pt x="299" y="0"/>
                  </a:moveTo>
                  <a:lnTo>
                    <a:pt x="320" y="0"/>
                  </a:lnTo>
                  <a:lnTo>
                    <a:pt x="321" y="0"/>
                  </a:lnTo>
                  <a:lnTo>
                    <a:pt x="322" y="1"/>
                  </a:lnTo>
                  <a:lnTo>
                    <a:pt x="321" y="2"/>
                  </a:lnTo>
                  <a:lnTo>
                    <a:pt x="320" y="2"/>
                  </a:lnTo>
                  <a:lnTo>
                    <a:pt x="299" y="2"/>
                  </a:lnTo>
                  <a:lnTo>
                    <a:pt x="298" y="2"/>
                  </a:lnTo>
                  <a:lnTo>
                    <a:pt x="297" y="1"/>
                  </a:lnTo>
                  <a:lnTo>
                    <a:pt x="298" y="0"/>
                  </a:lnTo>
                  <a:lnTo>
                    <a:pt x="299" y="0"/>
                  </a:lnTo>
                  <a:lnTo>
                    <a:pt x="299" y="0"/>
                  </a:lnTo>
                  <a:close/>
                  <a:moveTo>
                    <a:pt x="336" y="0"/>
                  </a:moveTo>
                  <a:lnTo>
                    <a:pt x="358" y="0"/>
                  </a:lnTo>
                  <a:lnTo>
                    <a:pt x="359" y="0"/>
                  </a:lnTo>
                  <a:lnTo>
                    <a:pt x="359" y="1"/>
                  </a:lnTo>
                  <a:lnTo>
                    <a:pt x="359" y="2"/>
                  </a:lnTo>
                  <a:lnTo>
                    <a:pt x="358" y="2"/>
                  </a:lnTo>
                  <a:lnTo>
                    <a:pt x="336" y="2"/>
                  </a:lnTo>
                  <a:lnTo>
                    <a:pt x="335" y="2"/>
                  </a:lnTo>
                  <a:lnTo>
                    <a:pt x="335" y="1"/>
                  </a:lnTo>
                  <a:lnTo>
                    <a:pt x="335" y="0"/>
                  </a:lnTo>
                  <a:lnTo>
                    <a:pt x="336" y="0"/>
                  </a:lnTo>
                  <a:lnTo>
                    <a:pt x="336" y="0"/>
                  </a:lnTo>
                  <a:close/>
                  <a:moveTo>
                    <a:pt x="374" y="0"/>
                  </a:moveTo>
                  <a:lnTo>
                    <a:pt x="396" y="0"/>
                  </a:lnTo>
                  <a:lnTo>
                    <a:pt x="396" y="0"/>
                  </a:lnTo>
                  <a:lnTo>
                    <a:pt x="397" y="1"/>
                  </a:lnTo>
                  <a:lnTo>
                    <a:pt x="396" y="2"/>
                  </a:lnTo>
                  <a:lnTo>
                    <a:pt x="396" y="2"/>
                  </a:lnTo>
                  <a:lnTo>
                    <a:pt x="374" y="2"/>
                  </a:lnTo>
                  <a:lnTo>
                    <a:pt x="373" y="2"/>
                  </a:lnTo>
                  <a:lnTo>
                    <a:pt x="372" y="1"/>
                  </a:lnTo>
                  <a:lnTo>
                    <a:pt x="373" y="0"/>
                  </a:lnTo>
                  <a:lnTo>
                    <a:pt x="374" y="0"/>
                  </a:lnTo>
                  <a:lnTo>
                    <a:pt x="374" y="0"/>
                  </a:lnTo>
                  <a:close/>
                  <a:moveTo>
                    <a:pt x="411" y="0"/>
                  </a:moveTo>
                  <a:lnTo>
                    <a:pt x="432" y="0"/>
                  </a:lnTo>
                  <a:lnTo>
                    <a:pt x="433" y="0"/>
                  </a:lnTo>
                  <a:lnTo>
                    <a:pt x="433" y="1"/>
                  </a:lnTo>
                  <a:lnTo>
                    <a:pt x="433" y="2"/>
                  </a:lnTo>
                  <a:lnTo>
                    <a:pt x="432" y="2"/>
                  </a:lnTo>
                  <a:lnTo>
                    <a:pt x="411" y="2"/>
                  </a:lnTo>
                  <a:lnTo>
                    <a:pt x="409" y="2"/>
                  </a:lnTo>
                  <a:lnTo>
                    <a:pt x="409" y="1"/>
                  </a:lnTo>
                  <a:lnTo>
                    <a:pt x="409" y="0"/>
                  </a:lnTo>
                  <a:lnTo>
                    <a:pt x="411" y="0"/>
                  </a:lnTo>
                  <a:lnTo>
                    <a:pt x="411"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1" name="任意多边形 126050"/>
            <p:cNvSpPr>
              <a:spLocks noEditPoints="1"/>
            </p:cNvSpPr>
            <p:nvPr/>
          </p:nvSpPr>
          <p:spPr>
            <a:xfrm>
              <a:off x="4238" y="2243"/>
              <a:ext cx="3" cy="416"/>
            </a:xfrm>
            <a:custGeom>
              <a:avLst/>
              <a:gdLst/>
              <a:ahLst/>
              <a:cxnLst/>
              <a:rect l="0" t="0" r="0" b="0"/>
              <a:pathLst>
                <a:path w="3" h="416">
                  <a:moveTo>
                    <a:pt x="3" y="1"/>
                  </a:moveTo>
                  <a:lnTo>
                    <a:pt x="3" y="23"/>
                  </a:lnTo>
                  <a:lnTo>
                    <a:pt x="2" y="24"/>
                  </a:lnTo>
                  <a:lnTo>
                    <a:pt x="2" y="24"/>
                  </a:lnTo>
                  <a:lnTo>
                    <a:pt x="1" y="24"/>
                  </a:lnTo>
                  <a:lnTo>
                    <a:pt x="0" y="23"/>
                  </a:lnTo>
                  <a:lnTo>
                    <a:pt x="0" y="1"/>
                  </a:lnTo>
                  <a:lnTo>
                    <a:pt x="1" y="0"/>
                  </a:lnTo>
                  <a:lnTo>
                    <a:pt x="2" y="0"/>
                  </a:lnTo>
                  <a:lnTo>
                    <a:pt x="2" y="0"/>
                  </a:lnTo>
                  <a:lnTo>
                    <a:pt x="3" y="1"/>
                  </a:lnTo>
                  <a:lnTo>
                    <a:pt x="3" y="1"/>
                  </a:lnTo>
                  <a:close/>
                  <a:moveTo>
                    <a:pt x="3" y="39"/>
                  </a:moveTo>
                  <a:lnTo>
                    <a:pt x="3" y="60"/>
                  </a:lnTo>
                  <a:lnTo>
                    <a:pt x="2" y="60"/>
                  </a:lnTo>
                  <a:lnTo>
                    <a:pt x="2" y="61"/>
                  </a:lnTo>
                  <a:lnTo>
                    <a:pt x="1" y="60"/>
                  </a:lnTo>
                  <a:lnTo>
                    <a:pt x="0" y="60"/>
                  </a:lnTo>
                  <a:lnTo>
                    <a:pt x="0" y="39"/>
                  </a:lnTo>
                  <a:lnTo>
                    <a:pt x="1" y="37"/>
                  </a:lnTo>
                  <a:lnTo>
                    <a:pt x="2" y="36"/>
                  </a:lnTo>
                  <a:lnTo>
                    <a:pt x="2" y="37"/>
                  </a:lnTo>
                  <a:lnTo>
                    <a:pt x="3" y="39"/>
                  </a:lnTo>
                  <a:lnTo>
                    <a:pt x="3" y="39"/>
                  </a:lnTo>
                  <a:close/>
                  <a:moveTo>
                    <a:pt x="3" y="75"/>
                  </a:moveTo>
                  <a:lnTo>
                    <a:pt x="3" y="97"/>
                  </a:lnTo>
                  <a:lnTo>
                    <a:pt x="2" y="98"/>
                  </a:lnTo>
                  <a:lnTo>
                    <a:pt x="2" y="98"/>
                  </a:lnTo>
                  <a:lnTo>
                    <a:pt x="1" y="98"/>
                  </a:lnTo>
                  <a:lnTo>
                    <a:pt x="0" y="97"/>
                  </a:lnTo>
                  <a:lnTo>
                    <a:pt x="0" y="75"/>
                  </a:lnTo>
                  <a:lnTo>
                    <a:pt x="1" y="74"/>
                  </a:lnTo>
                  <a:lnTo>
                    <a:pt x="2" y="74"/>
                  </a:lnTo>
                  <a:lnTo>
                    <a:pt x="2" y="74"/>
                  </a:lnTo>
                  <a:lnTo>
                    <a:pt x="3" y="75"/>
                  </a:lnTo>
                  <a:lnTo>
                    <a:pt x="3" y="75"/>
                  </a:lnTo>
                  <a:close/>
                  <a:moveTo>
                    <a:pt x="3" y="113"/>
                  </a:moveTo>
                  <a:lnTo>
                    <a:pt x="3" y="134"/>
                  </a:lnTo>
                  <a:lnTo>
                    <a:pt x="2" y="134"/>
                  </a:lnTo>
                  <a:lnTo>
                    <a:pt x="2" y="135"/>
                  </a:lnTo>
                  <a:lnTo>
                    <a:pt x="1" y="134"/>
                  </a:lnTo>
                  <a:lnTo>
                    <a:pt x="0" y="134"/>
                  </a:lnTo>
                  <a:lnTo>
                    <a:pt x="0" y="113"/>
                  </a:lnTo>
                  <a:lnTo>
                    <a:pt x="1" y="111"/>
                  </a:lnTo>
                  <a:lnTo>
                    <a:pt x="2" y="110"/>
                  </a:lnTo>
                  <a:lnTo>
                    <a:pt x="2" y="111"/>
                  </a:lnTo>
                  <a:lnTo>
                    <a:pt x="3" y="113"/>
                  </a:lnTo>
                  <a:lnTo>
                    <a:pt x="3" y="113"/>
                  </a:lnTo>
                  <a:close/>
                  <a:moveTo>
                    <a:pt x="3" y="149"/>
                  </a:moveTo>
                  <a:lnTo>
                    <a:pt x="3" y="171"/>
                  </a:lnTo>
                  <a:lnTo>
                    <a:pt x="2" y="172"/>
                  </a:lnTo>
                  <a:lnTo>
                    <a:pt x="2" y="172"/>
                  </a:lnTo>
                  <a:lnTo>
                    <a:pt x="1" y="172"/>
                  </a:lnTo>
                  <a:lnTo>
                    <a:pt x="0" y="171"/>
                  </a:lnTo>
                  <a:lnTo>
                    <a:pt x="0" y="149"/>
                  </a:lnTo>
                  <a:lnTo>
                    <a:pt x="1" y="148"/>
                  </a:lnTo>
                  <a:lnTo>
                    <a:pt x="2" y="148"/>
                  </a:lnTo>
                  <a:lnTo>
                    <a:pt x="2" y="148"/>
                  </a:lnTo>
                  <a:lnTo>
                    <a:pt x="3" y="149"/>
                  </a:lnTo>
                  <a:lnTo>
                    <a:pt x="3" y="149"/>
                  </a:lnTo>
                  <a:close/>
                  <a:moveTo>
                    <a:pt x="3" y="187"/>
                  </a:moveTo>
                  <a:lnTo>
                    <a:pt x="3" y="208"/>
                  </a:lnTo>
                  <a:lnTo>
                    <a:pt x="2" y="208"/>
                  </a:lnTo>
                  <a:lnTo>
                    <a:pt x="2" y="209"/>
                  </a:lnTo>
                  <a:lnTo>
                    <a:pt x="1" y="208"/>
                  </a:lnTo>
                  <a:lnTo>
                    <a:pt x="0" y="208"/>
                  </a:lnTo>
                  <a:lnTo>
                    <a:pt x="0" y="187"/>
                  </a:lnTo>
                  <a:lnTo>
                    <a:pt x="1" y="185"/>
                  </a:lnTo>
                  <a:lnTo>
                    <a:pt x="2" y="184"/>
                  </a:lnTo>
                  <a:lnTo>
                    <a:pt x="2" y="185"/>
                  </a:lnTo>
                  <a:lnTo>
                    <a:pt x="3" y="187"/>
                  </a:lnTo>
                  <a:lnTo>
                    <a:pt x="3" y="187"/>
                  </a:lnTo>
                  <a:close/>
                  <a:moveTo>
                    <a:pt x="3" y="223"/>
                  </a:moveTo>
                  <a:lnTo>
                    <a:pt x="3" y="245"/>
                  </a:lnTo>
                  <a:lnTo>
                    <a:pt x="2" y="246"/>
                  </a:lnTo>
                  <a:lnTo>
                    <a:pt x="2" y="246"/>
                  </a:lnTo>
                  <a:lnTo>
                    <a:pt x="1" y="246"/>
                  </a:lnTo>
                  <a:lnTo>
                    <a:pt x="0" y="245"/>
                  </a:lnTo>
                  <a:lnTo>
                    <a:pt x="0" y="223"/>
                  </a:lnTo>
                  <a:lnTo>
                    <a:pt x="1" y="222"/>
                  </a:lnTo>
                  <a:lnTo>
                    <a:pt x="2" y="222"/>
                  </a:lnTo>
                  <a:lnTo>
                    <a:pt x="2" y="222"/>
                  </a:lnTo>
                  <a:lnTo>
                    <a:pt x="3" y="223"/>
                  </a:lnTo>
                  <a:lnTo>
                    <a:pt x="3" y="223"/>
                  </a:lnTo>
                  <a:close/>
                  <a:moveTo>
                    <a:pt x="3" y="261"/>
                  </a:moveTo>
                  <a:lnTo>
                    <a:pt x="3" y="282"/>
                  </a:lnTo>
                  <a:lnTo>
                    <a:pt x="2" y="283"/>
                  </a:lnTo>
                  <a:lnTo>
                    <a:pt x="2" y="283"/>
                  </a:lnTo>
                  <a:lnTo>
                    <a:pt x="1" y="283"/>
                  </a:lnTo>
                  <a:lnTo>
                    <a:pt x="0" y="282"/>
                  </a:lnTo>
                  <a:lnTo>
                    <a:pt x="0" y="261"/>
                  </a:lnTo>
                  <a:lnTo>
                    <a:pt x="1" y="259"/>
                  </a:lnTo>
                  <a:lnTo>
                    <a:pt x="2" y="258"/>
                  </a:lnTo>
                  <a:lnTo>
                    <a:pt x="2" y="259"/>
                  </a:lnTo>
                  <a:lnTo>
                    <a:pt x="3" y="261"/>
                  </a:lnTo>
                  <a:lnTo>
                    <a:pt x="3" y="261"/>
                  </a:lnTo>
                  <a:close/>
                  <a:moveTo>
                    <a:pt x="3" y="297"/>
                  </a:moveTo>
                  <a:lnTo>
                    <a:pt x="3" y="319"/>
                  </a:lnTo>
                  <a:lnTo>
                    <a:pt x="2" y="320"/>
                  </a:lnTo>
                  <a:lnTo>
                    <a:pt x="2" y="321"/>
                  </a:lnTo>
                  <a:lnTo>
                    <a:pt x="1" y="320"/>
                  </a:lnTo>
                  <a:lnTo>
                    <a:pt x="0" y="319"/>
                  </a:lnTo>
                  <a:lnTo>
                    <a:pt x="0" y="297"/>
                  </a:lnTo>
                  <a:lnTo>
                    <a:pt x="1" y="296"/>
                  </a:lnTo>
                  <a:lnTo>
                    <a:pt x="2" y="296"/>
                  </a:lnTo>
                  <a:lnTo>
                    <a:pt x="2" y="296"/>
                  </a:lnTo>
                  <a:lnTo>
                    <a:pt x="3" y="297"/>
                  </a:lnTo>
                  <a:lnTo>
                    <a:pt x="3" y="297"/>
                  </a:lnTo>
                  <a:close/>
                  <a:moveTo>
                    <a:pt x="3" y="335"/>
                  </a:moveTo>
                  <a:lnTo>
                    <a:pt x="3" y="356"/>
                  </a:lnTo>
                  <a:lnTo>
                    <a:pt x="2" y="357"/>
                  </a:lnTo>
                  <a:lnTo>
                    <a:pt x="2" y="357"/>
                  </a:lnTo>
                  <a:lnTo>
                    <a:pt x="1" y="357"/>
                  </a:lnTo>
                  <a:lnTo>
                    <a:pt x="0" y="356"/>
                  </a:lnTo>
                  <a:lnTo>
                    <a:pt x="0" y="335"/>
                  </a:lnTo>
                  <a:lnTo>
                    <a:pt x="1" y="334"/>
                  </a:lnTo>
                  <a:lnTo>
                    <a:pt x="2" y="332"/>
                  </a:lnTo>
                  <a:lnTo>
                    <a:pt x="2" y="334"/>
                  </a:lnTo>
                  <a:lnTo>
                    <a:pt x="3" y="335"/>
                  </a:lnTo>
                  <a:lnTo>
                    <a:pt x="3" y="335"/>
                  </a:lnTo>
                  <a:close/>
                  <a:moveTo>
                    <a:pt x="3" y="371"/>
                  </a:moveTo>
                  <a:lnTo>
                    <a:pt x="3" y="393"/>
                  </a:lnTo>
                  <a:lnTo>
                    <a:pt x="2" y="394"/>
                  </a:lnTo>
                  <a:lnTo>
                    <a:pt x="2" y="395"/>
                  </a:lnTo>
                  <a:lnTo>
                    <a:pt x="1" y="394"/>
                  </a:lnTo>
                  <a:lnTo>
                    <a:pt x="0" y="393"/>
                  </a:lnTo>
                  <a:lnTo>
                    <a:pt x="0" y="371"/>
                  </a:lnTo>
                  <a:lnTo>
                    <a:pt x="1" y="370"/>
                  </a:lnTo>
                  <a:lnTo>
                    <a:pt x="2" y="370"/>
                  </a:lnTo>
                  <a:lnTo>
                    <a:pt x="2" y="370"/>
                  </a:lnTo>
                  <a:lnTo>
                    <a:pt x="3" y="371"/>
                  </a:lnTo>
                  <a:lnTo>
                    <a:pt x="3" y="371"/>
                  </a:lnTo>
                  <a:close/>
                  <a:moveTo>
                    <a:pt x="3" y="409"/>
                  </a:moveTo>
                  <a:lnTo>
                    <a:pt x="3" y="414"/>
                  </a:lnTo>
                  <a:lnTo>
                    <a:pt x="2" y="416"/>
                  </a:lnTo>
                  <a:lnTo>
                    <a:pt x="2" y="416"/>
                  </a:lnTo>
                  <a:lnTo>
                    <a:pt x="1" y="416"/>
                  </a:lnTo>
                  <a:lnTo>
                    <a:pt x="0" y="414"/>
                  </a:lnTo>
                  <a:lnTo>
                    <a:pt x="0" y="409"/>
                  </a:lnTo>
                  <a:lnTo>
                    <a:pt x="1" y="408"/>
                  </a:lnTo>
                  <a:lnTo>
                    <a:pt x="2" y="406"/>
                  </a:lnTo>
                  <a:lnTo>
                    <a:pt x="2" y="408"/>
                  </a:lnTo>
                  <a:lnTo>
                    <a:pt x="3" y="409"/>
                  </a:lnTo>
                  <a:lnTo>
                    <a:pt x="3" y="409"/>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2" name="矩形 126051"/>
            <p:cNvSpPr/>
            <p:nvPr/>
          </p:nvSpPr>
          <p:spPr>
            <a:xfrm>
              <a:off x="4209" y="2041"/>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6095" name="组合 126094"/>
            <p:cNvGrpSpPr/>
            <p:nvPr/>
          </p:nvGrpSpPr>
          <p:grpSpPr>
            <a:xfrm>
              <a:off x="5113" y="1962"/>
              <a:ext cx="252" cy="472"/>
              <a:chOff x="5113" y="1962"/>
              <a:chExt cx="252" cy="472"/>
            </a:xfrm>
          </p:grpSpPr>
          <p:sp>
            <p:nvSpPr>
              <p:cNvPr id="126053" name="直接连接符 126052"/>
              <p:cNvSpPr/>
              <p:nvPr/>
            </p:nvSpPr>
            <p:spPr>
              <a:xfrm>
                <a:off x="5115" y="2192"/>
                <a:ext cx="250" cy="1"/>
              </a:xfrm>
              <a:prstGeom prst="line">
                <a:avLst/>
              </a:prstGeom>
              <a:ln w="12700" cap="flat" cmpd="sng">
                <a:solidFill>
                  <a:srgbClr val="000000"/>
                </a:solidFill>
                <a:prstDash val="solid"/>
                <a:headEnd type="none" w="med" len="med"/>
                <a:tailEnd type="none" w="med" len="med"/>
              </a:ln>
            </p:spPr>
          </p:sp>
          <p:sp>
            <p:nvSpPr>
              <p:cNvPr id="126054" name="矩形 126053"/>
              <p:cNvSpPr/>
              <p:nvPr/>
            </p:nvSpPr>
            <p:spPr>
              <a:xfrm>
                <a:off x="5269" y="2319"/>
                <a:ext cx="48" cy="11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5" name="矩形 126054"/>
              <p:cNvSpPr/>
              <p:nvPr/>
            </p:nvSpPr>
            <p:spPr>
              <a:xfrm>
                <a:off x="5113" y="2197"/>
                <a:ext cx="115" cy="20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1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6" name="矩形 126055"/>
              <p:cNvSpPr/>
              <p:nvPr/>
            </p:nvSpPr>
            <p:spPr>
              <a:xfrm>
                <a:off x="5155" y="1962"/>
                <a:ext cx="115" cy="20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1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6057" name="任意多边形 126056"/>
            <p:cNvSpPr/>
            <p:nvPr/>
          </p:nvSpPr>
          <p:spPr>
            <a:xfrm>
              <a:off x="3801" y="2244"/>
              <a:ext cx="900" cy="559"/>
            </a:xfrm>
            <a:custGeom>
              <a:avLst/>
              <a:gdLst/>
              <a:ahLst/>
              <a:cxnLst/>
              <a:rect l="0" t="0" r="0" b="0"/>
              <a:pathLst>
                <a:path w="900" h="559">
                  <a:moveTo>
                    <a:pt x="0" y="0"/>
                  </a:moveTo>
                  <a:lnTo>
                    <a:pt x="3" y="18"/>
                  </a:lnTo>
                  <a:lnTo>
                    <a:pt x="7" y="38"/>
                  </a:lnTo>
                  <a:lnTo>
                    <a:pt x="14" y="57"/>
                  </a:lnTo>
                  <a:lnTo>
                    <a:pt x="23" y="76"/>
                  </a:lnTo>
                  <a:lnTo>
                    <a:pt x="35" y="96"/>
                  </a:lnTo>
                  <a:lnTo>
                    <a:pt x="47" y="115"/>
                  </a:lnTo>
                  <a:lnTo>
                    <a:pt x="62" y="136"/>
                  </a:lnTo>
                  <a:lnTo>
                    <a:pt x="79" y="155"/>
                  </a:lnTo>
                  <a:lnTo>
                    <a:pt x="98" y="175"/>
                  </a:lnTo>
                  <a:lnTo>
                    <a:pt x="118" y="195"/>
                  </a:lnTo>
                  <a:lnTo>
                    <a:pt x="140" y="215"/>
                  </a:lnTo>
                  <a:lnTo>
                    <a:pt x="164" y="235"/>
                  </a:lnTo>
                  <a:lnTo>
                    <a:pt x="189" y="254"/>
                  </a:lnTo>
                  <a:lnTo>
                    <a:pt x="217" y="273"/>
                  </a:lnTo>
                  <a:lnTo>
                    <a:pt x="245" y="293"/>
                  </a:lnTo>
                  <a:lnTo>
                    <a:pt x="275" y="312"/>
                  </a:lnTo>
                  <a:lnTo>
                    <a:pt x="306" y="331"/>
                  </a:lnTo>
                  <a:lnTo>
                    <a:pt x="338" y="350"/>
                  </a:lnTo>
                  <a:lnTo>
                    <a:pt x="372" y="368"/>
                  </a:lnTo>
                  <a:lnTo>
                    <a:pt x="407" y="386"/>
                  </a:lnTo>
                  <a:lnTo>
                    <a:pt x="443" y="403"/>
                  </a:lnTo>
                  <a:lnTo>
                    <a:pt x="481" y="420"/>
                  </a:lnTo>
                  <a:lnTo>
                    <a:pt x="519" y="436"/>
                  </a:lnTo>
                  <a:lnTo>
                    <a:pt x="558" y="452"/>
                  </a:lnTo>
                  <a:lnTo>
                    <a:pt x="598" y="468"/>
                  </a:lnTo>
                  <a:lnTo>
                    <a:pt x="639" y="483"/>
                  </a:lnTo>
                  <a:lnTo>
                    <a:pt x="681" y="498"/>
                  </a:lnTo>
                  <a:lnTo>
                    <a:pt x="724" y="511"/>
                  </a:lnTo>
                  <a:lnTo>
                    <a:pt x="811" y="536"/>
                  </a:lnTo>
                  <a:lnTo>
                    <a:pt x="855" y="548"/>
                  </a:lnTo>
                  <a:lnTo>
                    <a:pt x="900" y="559"/>
                  </a:lnTo>
                </a:path>
              </a:pathLst>
            </a:custGeom>
            <a:noFill/>
            <a:ln w="25400" cap="flat" cmpd="sng">
              <a:solidFill>
                <a:srgbClr val="0000FF">
                  <a:alpha val="100000"/>
                </a:srgb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8" name="矩形 126057"/>
            <p:cNvSpPr/>
            <p:nvPr/>
          </p:nvSpPr>
          <p:spPr>
            <a:xfrm>
              <a:off x="3567" y="2592"/>
              <a:ext cx="1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-45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59" name="矩形 126058"/>
            <p:cNvSpPr/>
            <p:nvPr/>
          </p:nvSpPr>
          <p:spPr>
            <a:xfrm>
              <a:off x="3723" y="258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0" name="矩形 126059"/>
            <p:cNvSpPr/>
            <p:nvPr/>
          </p:nvSpPr>
          <p:spPr>
            <a:xfrm>
              <a:off x="3525" y="2938"/>
              <a:ext cx="1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-90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1" name="矩形 126060"/>
            <p:cNvSpPr/>
            <p:nvPr/>
          </p:nvSpPr>
          <p:spPr>
            <a:xfrm>
              <a:off x="3700" y="2933"/>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2" name="矩形 126061"/>
            <p:cNvSpPr/>
            <p:nvPr/>
          </p:nvSpPr>
          <p:spPr>
            <a:xfrm>
              <a:off x="3891" y="1698"/>
              <a:ext cx="126" cy="25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6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3" name="任意多边形 126062"/>
            <p:cNvSpPr/>
            <p:nvPr/>
          </p:nvSpPr>
          <p:spPr>
            <a:xfrm>
              <a:off x="3808" y="2260"/>
              <a:ext cx="893" cy="422"/>
            </a:xfrm>
            <a:custGeom>
              <a:avLst/>
              <a:gdLst/>
              <a:ahLst/>
              <a:cxnLst/>
              <a:rect l="0" t="0" r="0" b="0"/>
              <a:pathLst>
                <a:path w="893" h="422">
                  <a:moveTo>
                    <a:pt x="0" y="0"/>
                  </a:moveTo>
                  <a:lnTo>
                    <a:pt x="7" y="12"/>
                  </a:lnTo>
                  <a:lnTo>
                    <a:pt x="15" y="25"/>
                  </a:lnTo>
                  <a:lnTo>
                    <a:pt x="26" y="39"/>
                  </a:lnTo>
                  <a:lnTo>
                    <a:pt x="37" y="52"/>
                  </a:lnTo>
                  <a:lnTo>
                    <a:pt x="51" y="66"/>
                  </a:lnTo>
                  <a:lnTo>
                    <a:pt x="67" y="81"/>
                  </a:lnTo>
                  <a:lnTo>
                    <a:pt x="84" y="94"/>
                  </a:lnTo>
                  <a:lnTo>
                    <a:pt x="102" y="109"/>
                  </a:lnTo>
                  <a:lnTo>
                    <a:pt x="123" y="123"/>
                  </a:lnTo>
                  <a:lnTo>
                    <a:pt x="145" y="138"/>
                  </a:lnTo>
                  <a:lnTo>
                    <a:pt x="167" y="153"/>
                  </a:lnTo>
                  <a:lnTo>
                    <a:pt x="193" y="167"/>
                  </a:lnTo>
                  <a:lnTo>
                    <a:pt x="219" y="181"/>
                  </a:lnTo>
                  <a:lnTo>
                    <a:pt x="246" y="196"/>
                  </a:lnTo>
                  <a:lnTo>
                    <a:pt x="275" y="211"/>
                  </a:lnTo>
                  <a:lnTo>
                    <a:pt x="304" y="224"/>
                  </a:lnTo>
                  <a:lnTo>
                    <a:pt x="335" y="239"/>
                  </a:lnTo>
                  <a:lnTo>
                    <a:pt x="367" y="253"/>
                  </a:lnTo>
                  <a:lnTo>
                    <a:pt x="400" y="268"/>
                  </a:lnTo>
                  <a:lnTo>
                    <a:pt x="434" y="281"/>
                  </a:lnTo>
                  <a:lnTo>
                    <a:pt x="468" y="295"/>
                  </a:lnTo>
                  <a:lnTo>
                    <a:pt x="504" y="309"/>
                  </a:lnTo>
                  <a:lnTo>
                    <a:pt x="541" y="321"/>
                  </a:lnTo>
                  <a:lnTo>
                    <a:pt x="577" y="334"/>
                  </a:lnTo>
                  <a:lnTo>
                    <a:pt x="654" y="359"/>
                  </a:lnTo>
                  <a:lnTo>
                    <a:pt x="732" y="381"/>
                  </a:lnTo>
                  <a:lnTo>
                    <a:pt x="812" y="403"/>
                  </a:lnTo>
                  <a:lnTo>
                    <a:pt x="893" y="422"/>
                  </a:lnTo>
                </a:path>
              </a:pathLst>
            </a:custGeom>
            <a:noFill/>
            <a:ln w="25400" cap="flat" cmpd="sng">
              <a:solidFill>
                <a:srgbClr val="FF0000">
                  <a:alpha val="100000"/>
                </a:srgb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4" name="任意多边形 126063"/>
            <p:cNvSpPr/>
            <p:nvPr/>
          </p:nvSpPr>
          <p:spPr>
            <a:xfrm>
              <a:off x="3808" y="2243"/>
              <a:ext cx="893" cy="355"/>
            </a:xfrm>
            <a:custGeom>
              <a:avLst/>
              <a:gdLst/>
              <a:ahLst/>
              <a:cxnLst/>
              <a:rect l="0" t="0" r="0" b="0"/>
              <a:pathLst>
                <a:path w="893" h="355">
                  <a:moveTo>
                    <a:pt x="0" y="0"/>
                  </a:moveTo>
                  <a:lnTo>
                    <a:pt x="8" y="8"/>
                  </a:lnTo>
                  <a:lnTo>
                    <a:pt x="19" y="18"/>
                  </a:lnTo>
                  <a:lnTo>
                    <a:pt x="30" y="27"/>
                  </a:lnTo>
                  <a:lnTo>
                    <a:pt x="44" y="37"/>
                  </a:lnTo>
                  <a:lnTo>
                    <a:pt x="59" y="48"/>
                  </a:lnTo>
                  <a:lnTo>
                    <a:pt x="76" y="59"/>
                  </a:lnTo>
                  <a:lnTo>
                    <a:pt x="94" y="69"/>
                  </a:lnTo>
                  <a:lnTo>
                    <a:pt x="114" y="81"/>
                  </a:lnTo>
                  <a:lnTo>
                    <a:pt x="135" y="92"/>
                  </a:lnTo>
                  <a:lnTo>
                    <a:pt x="157" y="103"/>
                  </a:lnTo>
                  <a:lnTo>
                    <a:pt x="181" y="115"/>
                  </a:lnTo>
                  <a:lnTo>
                    <a:pt x="206" y="126"/>
                  </a:lnTo>
                  <a:lnTo>
                    <a:pt x="233" y="139"/>
                  </a:lnTo>
                  <a:lnTo>
                    <a:pt x="260" y="150"/>
                  </a:lnTo>
                  <a:lnTo>
                    <a:pt x="290" y="163"/>
                  </a:lnTo>
                  <a:lnTo>
                    <a:pt x="320" y="174"/>
                  </a:lnTo>
                  <a:lnTo>
                    <a:pt x="351" y="187"/>
                  </a:lnTo>
                  <a:lnTo>
                    <a:pt x="381" y="199"/>
                  </a:lnTo>
                  <a:lnTo>
                    <a:pt x="415" y="211"/>
                  </a:lnTo>
                  <a:lnTo>
                    <a:pt x="448" y="223"/>
                  </a:lnTo>
                  <a:lnTo>
                    <a:pt x="482" y="234"/>
                  </a:lnTo>
                  <a:lnTo>
                    <a:pt x="517" y="246"/>
                  </a:lnTo>
                  <a:lnTo>
                    <a:pt x="589" y="270"/>
                  </a:lnTo>
                  <a:lnTo>
                    <a:pt x="663" y="293"/>
                  </a:lnTo>
                  <a:lnTo>
                    <a:pt x="739" y="314"/>
                  </a:lnTo>
                  <a:lnTo>
                    <a:pt x="815" y="335"/>
                  </a:lnTo>
                  <a:lnTo>
                    <a:pt x="893" y="355"/>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5" name="任意多边形 126064"/>
            <p:cNvSpPr/>
            <p:nvPr/>
          </p:nvSpPr>
          <p:spPr>
            <a:xfrm>
              <a:off x="3808" y="2217"/>
              <a:ext cx="893" cy="254"/>
            </a:xfrm>
            <a:custGeom>
              <a:avLst/>
              <a:gdLst/>
              <a:ahLst/>
              <a:cxnLst/>
              <a:rect l="0" t="0" r="0" b="0"/>
              <a:pathLst>
                <a:path w="893" h="254">
                  <a:moveTo>
                    <a:pt x="0" y="0"/>
                  </a:moveTo>
                  <a:lnTo>
                    <a:pt x="10" y="8"/>
                  </a:lnTo>
                  <a:lnTo>
                    <a:pt x="20" y="16"/>
                  </a:lnTo>
                  <a:lnTo>
                    <a:pt x="32" y="24"/>
                  </a:lnTo>
                  <a:lnTo>
                    <a:pt x="46" y="32"/>
                  </a:lnTo>
                  <a:lnTo>
                    <a:pt x="62" y="40"/>
                  </a:lnTo>
                  <a:lnTo>
                    <a:pt x="79" y="47"/>
                  </a:lnTo>
                  <a:lnTo>
                    <a:pt x="98" y="57"/>
                  </a:lnTo>
                  <a:lnTo>
                    <a:pt x="118" y="65"/>
                  </a:lnTo>
                  <a:lnTo>
                    <a:pt x="140" y="74"/>
                  </a:lnTo>
                  <a:lnTo>
                    <a:pt x="163" y="82"/>
                  </a:lnTo>
                  <a:lnTo>
                    <a:pt x="187" y="91"/>
                  </a:lnTo>
                  <a:lnTo>
                    <a:pt x="212" y="99"/>
                  </a:lnTo>
                  <a:lnTo>
                    <a:pt x="238" y="108"/>
                  </a:lnTo>
                  <a:lnTo>
                    <a:pt x="266" y="117"/>
                  </a:lnTo>
                  <a:lnTo>
                    <a:pt x="296" y="125"/>
                  </a:lnTo>
                  <a:lnTo>
                    <a:pt x="325" y="134"/>
                  </a:lnTo>
                  <a:lnTo>
                    <a:pt x="356" y="142"/>
                  </a:lnTo>
                  <a:lnTo>
                    <a:pt x="387" y="151"/>
                  </a:lnTo>
                  <a:lnTo>
                    <a:pt x="420" y="159"/>
                  </a:lnTo>
                  <a:lnTo>
                    <a:pt x="454" y="168"/>
                  </a:lnTo>
                  <a:lnTo>
                    <a:pt x="522" y="184"/>
                  </a:lnTo>
                  <a:lnTo>
                    <a:pt x="593" y="200"/>
                  </a:lnTo>
                  <a:lnTo>
                    <a:pt x="666" y="215"/>
                  </a:lnTo>
                  <a:lnTo>
                    <a:pt x="741" y="229"/>
                  </a:lnTo>
                  <a:lnTo>
                    <a:pt x="816" y="242"/>
                  </a:lnTo>
                  <a:lnTo>
                    <a:pt x="893" y="254"/>
                  </a:lnTo>
                </a:path>
              </a:pathLst>
            </a:custGeom>
            <a:noFill/>
            <a:ln w="25400" cap="flat" cmpd="sng">
              <a:solidFill>
                <a:srgbClr val="FF00FF">
                  <a:alpha val="100000"/>
                </a:srgb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6098" name="组合 126097"/>
            <p:cNvGrpSpPr/>
            <p:nvPr/>
          </p:nvGrpSpPr>
          <p:grpSpPr>
            <a:xfrm>
              <a:off x="4647" y="2798"/>
              <a:ext cx="302" cy="174"/>
              <a:chOff x="4647" y="2798"/>
              <a:chExt cx="302" cy="174"/>
            </a:xfrm>
          </p:grpSpPr>
          <p:sp>
            <p:nvSpPr>
              <p:cNvPr id="126066" name="矩形 126065"/>
              <p:cNvSpPr/>
              <p:nvPr/>
            </p:nvSpPr>
            <p:spPr>
              <a:xfrm>
                <a:off x="4647" y="279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7" name="矩形 126066"/>
              <p:cNvSpPr/>
              <p:nvPr/>
            </p:nvSpPr>
            <p:spPr>
              <a:xfrm>
                <a:off x="4727" y="287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8" name="矩形 126067"/>
              <p:cNvSpPr/>
              <p:nvPr/>
            </p:nvSpPr>
            <p:spPr>
              <a:xfrm>
                <a:off x="4766" y="2798"/>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69" name="矩形 126068"/>
              <p:cNvSpPr/>
              <p:nvPr/>
            </p:nvSpPr>
            <p:spPr>
              <a:xfrm>
                <a:off x="4830" y="279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0" name="矩形 126069"/>
              <p:cNvSpPr/>
              <p:nvPr/>
            </p:nvSpPr>
            <p:spPr>
              <a:xfrm>
                <a:off x="4909" y="287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3333FF"/>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6097" name="组合 126096"/>
            <p:cNvGrpSpPr/>
            <p:nvPr/>
          </p:nvGrpSpPr>
          <p:grpSpPr>
            <a:xfrm>
              <a:off x="4758" y="2643"/>
              <a:ext cx="449" cy="173"/>
              <a:chOff x="4758" y="2643"/>
              <a:chExt cx="449" cy="173"/>
            </a:xfrm>
          </p:grpSpPr>
          <p:sp>
            <p:nvSpPr>
              <p:cNvPr id="126071" name="矩形 126070"/>
              <p:cNvSpPr/>
              <p:nvPr/>
            </p:nvSpPr>
            <p:spPr>
              <a:xfrm>
                <a:off x="4758" y="2643"/>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2" name="矩形 126071"/>
              <p:cNvSpPr/>
              <p:nvPr/>
            </p:nvSpPr>
            <p:spPr>
              <a:xfrm>
                <a:off x="4838" y="272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3" name="矩形 126072"/>
              <p:cNvSpPr/>
              <p:nvPr/>
            </p:nvSpPr>
            <p:spPr>
              <a:xfrm>
                <a:off x="4877" y="2643"/>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4" name="矩形 126073"/>
              <p:cNvSpPr/>
              <p:nvPr/>
            </p:nvSpPr>
            <p:spPr>
              <a:xfrm>
                <a:off x="4941" y="2656"/>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5" name="矩形 126074"/>
              <p:cNvSpPr/>
              <p:nvPr/>
            </p:nvSpPr>
            <p:spPr>
              <a:xfrm>
                <a:off x="5087" y="2643"/>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6" name="矩形 126075"/>
              <p:cNvSpPr/>
              <p:nvPr/>
            </p:nvSpPr>
            <p:spPr>
              <a:xfrm>
                <a:off x="5167" y="272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6077" name="矩形 126076"/>
            <p:cNvSpPr/>
            <p:nvPr/>
          </p:nvSpPr>
          <p:spPr>
            <a:xfrm>
              <a:off x="4740" y="249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8" name="矩形 126077"/>
            <p:cNvSpPr/>
            <p:nvPr/>
          </p:nvSpPr>
          <p:spPr>
            <a:xfrm>
              <a:off x="4820" y="257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79" name="矩形 126078"/>
            <p:cNvSpPr/>
            <p:nvPr/>
          </p:nvSpPr>
          <p:spPr>
            <a:xfrm>
              <a:off x="4859" y="2497"/>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0" name="矩形 126079"/>
            <p:cNvSpPr/>
            <p:nvPr/>
          </p:nvSpPr>
          <p:spPr>
            <a:xfrm>
              <a:off x="4980" y="249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1" name="矩形 126080"/>
            <p:cNvSpPr/>
            <p:nvPr/>
          </p:nvSpPr>
          <p:spPr>
            <a:xfrm>
              <a:off x="5060" y="257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6096" name="组合 126095"/>
            <p:cNvGrpSpPr/>
            <p:nvPr/>
          </p:nvGrpSpPr>
          <p:grpSpPr>
            <a:xfrm>
              <a:off x="4729" y="2315"/>
              <a:ext cx="360" cy="173"/>
              <a:chOff x="4729" y="2315"/>
              <a:chExt cx="360" cy="173"/>
            </a:xfrm>
          </p:grpSpPr>
          <p:sp>
            <p:nvSpPr>
              <p:cNvPr id="126082" name="矩形 126081"/>
              <p:cNvSpPr/>
              <p:nvPr/>
            </p:nvSpPr>
            <p:spPr>
              <a:xfrm>
                <a:off x="4729" y="231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3" name="矩形 126082"/>
              <p:cNvSpPr/>
              <p:nvPr/>
            </p:nvSpPr>
            <p:spPr>
              <a:xfrm>
                <a:off x="4809" y="2392"/>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4" name="矩形 126083"/>
              <p:cNvSpPr/>
              <p:nvPr/>
            </p:nvSpPr>
            <p:spPr>
              <a:xfrm>
                <a:off x="4846" y="2315"/>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5" name="矩形 126084"/>
              <p:cNvSpPr/>
              <p:nvPr/>
            </p:nvSpPr>
            <p:spPr>
              <a:xfrm>
                <a:off x="4969" y="231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6086" name="矩形 126085"/>
              <p:cNvSpPr/>
              <p:nvPr/>
            </p:nvSpPr>
            <p:spPr>
              <a:xfrm>
                <a:off x="5049" y="2392"/>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66FF"/>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FF66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graphicFrame>
        <p:nvGraphicFramePr>
          <p:cNvPr id="126100" name="对象 126099"/>
          <p:cNvGraphicFramePr/>
          <p:nvPr/>
        </p:nvGraphicFramePr>
        <p:xfrm>
          <a:off x="736600" y="388938"/>
          <a:ext cx="7529513" cy="1457325"/>
        </p:xfrm>
        <a:graphic>
          <a:graphicData uri="http://schemas.openxmlformats.org/presentationml/2006/ole">
            <mc:AlternateContent xmlns:mc="http://schemas.openxmlformats.org/markup-compatibility/2006">
              <mc:Choice xmlns:v="urn:schemas-microsoft-com:vml" Requires="v">
                <p:oleObj spid="_x0000_s27668" r:id="rId3" imgW="4178300" imgH="812800" progId="Equation.3">
                  <p:embed/>
                </p:oleObj>
              </mc:Choice>
              <mc:Fallback>
                <p:oleObj r:id="rId3" imgW="4178300" imgH="812800" progId="Equation.3">
                  <p:embed/>
                  <p:pic>
                    <p:nvPicPr>
                      <p:cNvPr id="126100" name="对象 126099"/>
                      <p:cNvPicPr/>
                      <p:nvPr/>
                    </p:nvPicPr>
                    <p:blipFill>
                      <a:blip r:embed="rId4"/>
                      <a:stretch>
                        <a:fillRect/>
                      </a:stretch>
                    </p:blipFill>
                    <p:spPr>
                      <a:xfrm>
                        <a:off x="736600" y="388938"/>
                        <a:ext cx="7529513" cy="1457325"/>
                      </a:xfrm>
                      <a:prstGeom prst="rect">
                        <a:avLst/>
                      </a:prstGeom>
                      <a:noFill/>
                      <a:ln w="25400" cap="flat" cmpd="sng">
                        <a:solidFill>
                          <a:srgbClr val="969696"/>
                        </a:solidFill>
                        <a:prstDash val="solid"/>
                        <a:miter/>
                        <a:headEnd type="none" w="med" len="med"/>
                        <a:tailEnd type="none" w="med" len="med"/>
                      </a:ln>
                    </p:spPr>
                  </p:pic>
                </p:oleObj>
              </mc:Fallback>
            </mc:AlternateContent>
          </a:graphicData>
        </a:graphic>
      </p:graphicFrame>
      <p:sp>
        <p:nvSpPr>
          <p:cNvPr id="126101" name="矩形 126100"/>
          <p:cNvSpPr/>
          <p:nvPr/>
        </p:nvSpPr>
        <p:spPr>
          <a:xfrm>
            <a:off x="742950" y="2166938"/>
            <a:ext cx="1409700"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幅频特性</a:t>
            </a:r>
          </a:p>
        </p:txBody>
      </p:sp>
      <p:sp>
        <p:nvSpPr>
          <p:cNvPr id="126102" name="矩形 126101"/>
          <p:cNvSpPr/>
          <p:nvPr/>
        </p:nvSpPr>
        <p:spPr>
          <a:xfrm>
            <a:off x="5472113" y="2114550"/>
            <a:ext cx="1409700" cy="457200"/>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相频特性</a:t>
            </a:r>
          </a:p>
        </p:txBody>
      </p:sp>
      <p:sp>
        <p:nvSpPr>
          <p:cNvPr id="126104" name="矩形 126103"/>
          <p:cNvSpPr/>
          <p:nvPr/>
        </p:nvSpPr>
        <p:spPr>
          <a:xfrm>
            <a:off x="392113" y="5010150"/>
            <a:ext cx="8116887" cy="1516063"/>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显然</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低通滤波器用于整流电源的滤波，</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负载对输出直流电压的高低影响很大</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负载加重</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负载电阻减小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）时，</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输出直流电压明显降低</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，对交流的滤除作用也相对减小。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spTree>
    <p:extLst>
      <p:ext uri="{BB962C8B-B14F-4D97-AF65-F5344CB8AC3E}">
        <p14:creationId xmlns:p14="http://schemas.microsoft.com/office/powerpoint/2010/main" val="78280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101"/>
                                        </p:tgtEl>
                                        <p:attrNameLst>
                                          <p:attrName>style.visibility</p:attrName>
                                        </p:attrNameLst>
                                      </p:cBhvr>
                                      <p:to>
                                        <p:strVal val="visible"/>
                                      </p:to>
                                    </p:set>
                                    <p:anim calcmode="lin" valueType="num">
                                      <p:cBhvr additive="base">
                                        <p:cTn id="7" dur="500" fill="hold"/>
                                        <p:tgtEl>
                                          <p:spTgt spid="126101"/>
                                        </p:tgtEl>
                                        <p:attrNameLst>
                                          <p:attrName>ppt_x</p:attrName>
                                        </p:attrNameLst>
                                      </p:cBhvr>
                                      <p:tavLst>
                                        <p:tav tm="0">
                                          <p:val>
                                            <p:strVal val="0-#ppt_w/2"/>
                                          </p:val>
                                        </p:tav>
                                        <p:tav tm="100000">
                                          <p:val>
                                            <p:strVal val="#ppt_x"/>
                                          </p:val>
                                        </p:tav>
                                      </p:tavLst>
                                    </p:anim>
                                    <p:anim calcmode="lin" valueType="num">
                                      <p:cBhvr additive="base">
                                        <p:cTn id="8" dur="500" fill="hold"/>
                                        <p:tgtEl>
                                          <p:spTgt spid="12610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6094"/>
                                        </p:tgtEl>
                                        <p:attrNameLst>
                                          <p:attrName>style.visibility</p:attrName>
                                        </p:attrNameLst>
                                      </p:cBhvr>
                                      <p:to>
                                        <p:strVal val="visible"/>
                                      </p:to>
                                    </p:set>
                                    <p:anim calcmode="lin" valueType="num">
                                      <p:cBhvr additive="base">
                                        <p:cTn id="11" dur="500" fill="hold"/>
                                        <p:tgtEl>
                                          <p:spTgt spid="126094"/>
                                        </p:tgtEl>
                                        <p:attrNameLst>
                                          <p:attrName>ppt_x</p:attrName>
                                        </p:attrNameLst>
                                      </p:cBhvr>
                                      <p:tavLst>
                                        <p:tav tm="0">
                                          <p:val>
                                            <p:strVal val="0-#ppt_w/2"/>
                                          </p:val>
                                        </p:tav>
                                        <p:tav tm="100000">
                                          <p:val>
                                            <p:strVal val="#ppt_x"/>
                                          </p:val>
                                        </p:tav>
                                      </p:tavLst>
                                    </p:anim>
                                    <p:anim calcmode="lin" valueType="num">
                                      <p:cBhvr additive="base">
                                        <p:cTn id="12" dur="500" fill="hold"/>
                                        <p:tgtEl>
                                          <p:spTgt spid="12609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6102"/>
                                        </p:tgtEl>
                                        <p:attrNameLst>
                                          <p:attrName>style.visibility</p:attrName>
                                        </p:attrNameLst>
                                      </p:cBhvr>
                                      <p:to>
                                        <p:strVal val="visible"/>
                                      </p:to>
                                    </p:set>
                                    <p:anim calcmode="lin" valueType="num">
                                      <p:cBhvr additive="base">
                                        <p:cTn id="17" dur="500" fill="hold"/>
                                        <p:tgtEl>
                                          <p:spTgt spid="126102"/>
                                        </p:tgtEl>
                                        <p:attrNameLst>
                                          <p:attrName>ppt_x</p:attrName>
                                        </p:attrNameLst>
                                      </p:cBhvr>
                                      <p:tavLst>
                                        <p:tav tm="0">
                                          <p:val>
                                            <p:strVal val="1+#ppt_w/2"/>
                                          </p:val>
                                        </p:tav>
                                        <p:tav tm="100000">
                                          <p:val>
                                            <p:strVal val="#ppt_x"/>
                                          </p:val>
                                        </p:tav>
                                      </p:tavLst>
                                    </p:anim>
                                    <p:anim calcmode="lin" valueType="num">
                                      <p:cBhvr additive="base">
                                        <p:cTn id="18" dur="500" fill="hold"/>
                                        <p:tgtEl>
                                          <p:spTgt spid="12610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26099"/>
                                        </p:tgtEl>
                                        <p:attrNameLst>
                                          <p:attrName>style.visibility</p:attrName>
                                        </p:attrNameLst>
                                      </p:cBhvr>
                                      <p:to>
                                        <p:strVal val="visible"/>
                                      </p:to>
                                    </p:set>
                                    <p:anim calcmode="lin" valueType="num">
                                      <p:cBhvr additive="base">
                                        <p:cTn id="21" dur="500" fill="hold"/>
                                        <p:tgtEl>
                                          <p:spTgt spid="126099"/>
                                        </p:tgtEl>
                                        <p:attrNameLst>
                                          <p:attrName>ppt_x</p:attrName>
                                        </p:attrNameLst>
                                      </p:cBhvr>
                                      <p:tavLst>
                                        <p:tav tm="0">
                                          <p:val>
                                            <p:strVal val="1+#ppt_w/2"/>
                                          </p:val>
                                        </p:tav>
                                        <p:tav tm="100000">
                                          <p:val>
                                            <p:strVal val="#ppt_x"/>
                                          </p:val>
                                        </p:tav>
                                      </p:tavLst>
                                    </p:anim>
                                    <p:anim calcmode="lin" valueType="num">
                                      <p:cBhvr additive="base">
                                        <p:cTn id="22" dur="500" fill="hold"/>
                                        <p:tgtEl>
                                          <p:spTgt spid="12609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6104"/>
                                        </p:tgtEl>
                                        <p:attrNameLst>
                                          <p:attrName>style.visibility</p:attrName>
                                        </p:attrNameLst>
                                      </p:cBhvr>
                                      <p:to>
                                        <p:strVal val="visible"/>
                                      </p:to>
                                    </p:set>
                                    <p:anim calcmode="lin" valueType="num">
                                      <p:cBhvr additive="base">
                                        <p:cTn id="27" dur="500" fill="hold"/>
                                        <p:tgtEl>
                                          <p:spTgt spid="126104"/>
                                        </p:tgtEl>
                                        <p:attrNameLst>
                                          <p:attrName>ppt_x</p:attrName>
                                        </p:attrNameLst>
                                      </p:cBhvr>
                                      <p:tavLst>
                                        <p:tav tm="0">
                                          <p:val>
                                            <p:strVal val="#ppt_x"/>
                                          </p:val>
                                        </p:tav>
                                        <p:tav tm="100000">
                                          <p:val>
                                            <p:strVal val="#ppt_x"/>
                                          </p:val>
                                        </p:tav>
                                      </p:tavLst>
                                    </p:anim>
                                    <p:anim calcmode="lin" valueType="num">
                                      <p:cBhvr additive="base">
                                        <p:cTn id="28" dur="500" fill="hold"/>
                                        <p:tgtEl>
                                          <p:spTgt spid="126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01" grpId="0"/>
      <p:bldP spid="126102" grpId="0"/>
      <p:bldP spid="12610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矩形 129027" descr="蓝色面巾纸"/>
          <p:cNvSpPr/>
          <p:nvPr/>
        </p:nvSpPr>
        <p:spPr>
          <a:xfrm>
            <a:off x="835025" y="304800"/>
            <a:ext cx="7656513" cy="519113"/>
          </a:xfrm>
          <a:prstGeom prst="rect">
            <a:avLst/>
          </a:prstGeom>
          <a:blipFill rotWithShape="1">
            <a:blip r:embed="rId3"/>
          </a:blip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447675" algn="l"/>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8.4.2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高通滤波电路（</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high-pass network</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grpSp>
        <p:nvGrpSpPr>
          <p:cNvPr id="129149" name="组合 129148"/>
          <p:cNvGrpSpPr/>
          <p:nvPr/>
        </p:nvGrpSpPr>
        <p:grpSpPr>
          <a:xfrm>
            <a:off x="585788" y="3162300"/>
            <a:ext cx="3205162" cy="1728788"/>
            <a:chOff x="1930" y="1317"/>
            <a:chExt cx="2019" cy="1089"/>
          </a:xfrm>
        </p:grpSpPr>
        <p:grpSp>
          <p:nvGrpSpPr>
            <p:cNvPr id="129147" name="组合 129146"/>
            <p:cNvGrpSpPr/>
            <p:nvPr/>
          </p:nvGrpSpPr>
          <p:grpSpPr>
            <a:xfrm>
              <a:off x="2309" y="1644"/>
              <a:ext cx="988" cy="518"/>
              <a:chOff x="2309" y="1644"/>
              <a:chExt cx="988" cy="518"/>
            </a:xfrm>
          </p:grpSpPr>
          <p:sp>
            <p:nvSpPr>
              <p:cNvPr id="129095" name="任意多边形 129094"/>
              <p:cNvSpPr/>
              <p:nvPr/>
            </p:nvSpPr>
            <p:spPr>
              <a:xfrm>
                <a:off x="2735" y="1806"/>
                <a:ext cx="5" cy="26"/>
              </a:xfrm>
              <a:custGeom>
                <a:avLst/>
                <a:gdLst/>
                <a:ahLst/>
                <a:cxnLst/>
                <a:rect l="0" t="0" r="0" b="0"/>
                <a:pathLst>
                  <a:path w="5" h="26">
                    <a:moveTo>
                      <a:pt x="5" y="2"/>
                    </a:moveTo>
                    <a:lnTo>
                      <a:pt x="5" y="25"/>
                    </a:lnTo>
                    <a:lnTo>
                      <a:pt x="4" y="26"/>
                    </a:lnTo>
                    <a:lnTo>
                      <a:pt x="4" y="26"/>
                    </a:lnTo>
                    <a:lnTo>
                      <a:pt x="1" y="26"/>
                    </a:lnTo>
                    <a:lnTo>
                      <a:pt x="0" y="25"/>
                    </a:lnTo>
                    <a:lnTo>
                      <a:pt x="0" y="2"/>
                    </a:lnTo>
                    <a:lnTo>
                      <a:pt x="1" y="1"/>
                    </a:lnTo>
                    <a:lnTo>
                      <a:pt x="4" y="0"/>
                    </a:lnTo>
                    <a:lnTo>
                      <a:pt x="4" y="1"/>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6" name="任意多边形 129105"/>
              <p:cNvSpPr/>
              <p:nvPr/>
            </p:nvSpPr>
            <p:spPr>
              <a:xfrm>
                <a:off x="2309" y="1644"/>
                <a:ext cx="988" cy="518"/>
              </a:xfrm>
              <a:custGeom>
                <a:avLst/>
                <a:gdLst/>
                <a:ahLst/>
                <a:cxnLst/>
                <a:rect l="0" t="0" r="0" b="0"/>
                <a:pathLst>
                  <a:path w="988" h="518">
                    <a:moveTo>
                      <a:pt x="0" y="518"/>
                    </a:moveTo>
                    <a:lnTo>
                      <a:pt x="0" y="496"/>
                    </a:lnTo>
                    <a:lnTo>
                      <a:pt x="3" y="474"/>
                    </a:lnTo>
                    <a:lnTo>
                      <a:pt x="10" y="452"/>
                    </a:lnTo>
                    <a:lnTo>
                      <a:pt x="18" y="430"/>
                    </a:lnTo>
                    <a:lnTo>
                      <a:pt x="28" y="408"/>
                    </a:lnTo>
                    <a:lnTo>
                      <a:pt x="42" y="387"/>
                    </a:lnTo>
                    <a:lnTo>
                      <a:pt x="57" y="365"/>
                    </a:lnTo>
                    <a:lnTo>
                      <a:pt x="75" y="345"/>
                    </a:lnTo>
                    <a:lnTo>
                      <a:pt x="94" y="323"/>
                    </a:lnTo>
                    <a:lnTo>
                      <a:pt x="115" y="303"/>
                    </a:lnTo>
                    <a:lnTo>
                      <a:pt x="139" y="284"/>
                    </a:lnTo>
                    <a:lnTo>
                      <a:pt x="165" y="262"/>
                    </a:lnTo>
                    <a:lnTo>
                      <a:pt x="192" y="243"/>
                    </a:lnTo>
                    <a:lnTo>
                      <a:pt x="222" y="225"/>
                    </a:lnTo>
                    <a:lnTo>
                      <a:pt x="252" y="206"/>
                    </a:lnTo>
                    <a:lnTo>
                      <a:pt x="285" y="189"/>
                    </a:lnTo>
                    <a:lnTo>
                      <a:pt x="320" y="171"/>
                    </a:lnTo>
                    <a:lnTo>
                      <a:pt x="355" y="155"/>
                    </a:lnTo>
                    <a:lnTo>
                      <a:pt x="392" y="138"/>
                    </a:lnTo>
                    <a:lnTo>
                      <a:pt x="432" y="123"/>
                    </a:lnTo>
                    <a:lnTo>
                      <a:pt x="472" y="109"/>
                    </a:lnTo>
                    <a:lnTo>
                      <a:pt x="513" y="94"/>
                    </a:lnTo>
                    <a:lnTo>
                      <a:pt x="556" y="80"/>
                    </a:lnTo>
                    <a:lnTo>
                      <a:pt x="600" y="68"/>
                    </a:lnTo>
                    <a:lnTo>
                      <a:pt x="646" y="57"/>
                    </a:lnTo>
                    <a:lnTo>
                      <a:pt x="692" y="45"/>
                    </a:lnTo>
                    <a:lnTo>
                      <a:pt x="738" y="35"/>
                    </a:lnTo>
                    <a:lnTo>
                      <a:pt x="787" y="26"/>
                    </a:lnTo>
                    <a:lnTo>
                      <a:pt x="836" y="18"/>
                    </a:lnTo>
                    <a:lnTo>
                      <a:pt x="885" y="12"/>
                    </a:lnTo>
                    <a:lnTo>
                      <a:pt x="936" y="5"/>
                    </a:lnTo>
                    <a:lnTo>
                      <a:pt x="988" y="0"/>
                    </a:lnTo>
                  </a:path>
                </a:pathLst>
              </a:custGeom>
              <a:noFill/>
              <a:ln w="27051"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29145" name="组合 129144"/>
            <p:cNvGrpSpPr/>
            <p:nvPr/>
          </p:nvGrpSpPr>
          <p:grpSpPr>
            <a:xfrm>
              <a:off x="1930" y="1317"/>
              <a:ext cx="2019" cy="1089"/>
              <a:chOff x="1930" y="1317"/>
              <a:chExt cx="2019" cy="1089"/>
            </a:xfrm>
          </p:grpSpPr>
          <p:sp>
            <p:nvSpPr>
              <p:cNvPr id="129068" name="矩形 129067"/>
              <p:cNvSpPr/>
              <p:nvPr/>
            </p:nvSpPr>
            <p:spPr>
              <a:xfrm>
                <a:off x="3948" y="1603"/>
                <a:ext cx="1" cy="23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4" name="直接连接符 129073"/>
              <p:cNvSpPr/>
              <p:nvPr/>
            </p:nvSpPr>
            <p:spPr>
              <a:xfrm flipV="1">
                <a:off x="2304" y="1442"/>
                <a:ext cx="1" cy="888"/>
              </a:xfrm>
              <a:prstGeom prst="line">
                <a:avLst/>
              </a:prstGeom>
              <a:ln w="15875" cap="flat" cmpd="sng">
                <a:solidFill>
                  <a:srgbClr val="000000"/>
                </a:solidFill>
                <a:prstDash val="solid"/>
                <a:headEnd type="none" w="med" len="med"/>
                <a:tailEnd type="none" w="med" len="med"/>
              </a:ln>
            </p:spPr>
          </p:sp>
          <p:sp>
            <p:nvSpPr>
              <p:cNvPr id="129075" name="任意多边形 129074"/>
              <p:cNvSpPr/>
              <p:nvPr/>
            </p:nvSpPr>
            <p:spPr>
              <a:xfrm>
                <a:off x="2269" y="1339"/>
                <a:ext cx="71" cy="107"/>
              </a:xfrm>
              <a:custGeom>
                <a:avLst/>
                <a:gdLst/>
                <a:ahLst/>
                <a:cxnLst/>
                <a:rect l="0" t="0" r="0" b="0"/>
                <a:pathLst>
                  <a:path w="71" h="107">
                    <a:moveTo>
                      <a:pt x="71" y="107"/>
                    </a:moveTo>
                    <a:lnTo>
                      <a:pt x="35" y="0"/>
                    </a:lnTo>
                    <a:lnTo>
                      <a:pt x="0" y="107"/>
                    </a:lnTo>
                    <a:lnTo>
                      <a:pt x="71" y="107"/>
                    </a:lnTo>
                    <a:lnTo>
                      <a:pt x="71" y="107"/>
                    </a:lnTo>
                    <a:lnTo>
                      <a:pt x="71" y="10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6" name="直接连接符 129075"/>
              <p:cNvSpPr/>
              <p:nvPr/>
            </p:nvSpPr>
            <p:spPr>
              <a:xfrm>
                <a:off x="2120" y="2173"/>
                <a:ext cx="1280" cy="1"/>
              </a:xfrm>
              <a:prstGeom prst="line">
                <a:avLst/>
              </a:prstGeom>
              <a:ln w="15875" cap="flat" cmpd="sng">
                <a:solidFill>
                  <a:srgbClr val="000000"/>
                </a:solidFill>
                <a:prstDash val="solid"/>
                <a:headEnd type="none" w="med" len="med"/>
                <a:tailEnd type="none" w="med" len="med"/>
              </a:ln>
            </p:spPr>
          </p:sp>
          <p:sp>
            <p:nvSpPr>
              <p:cNvPr id="129077" name="任意多边形 129076"/>
              <p:cNvSpPr/>
              <p:nvPr/>
            </p:nvSpPr>
            <p:spPr>
              <a:xfrm>
                <a:off x="3400" y="2137"/>
                <a:ext cx="107" cy="70"/>
              </a:xfrm>
              <a:custGeom>
                <a:avLst/>
                <a:gdLst/>
                <a:ahLst/>
                <a:cxnLst/>
                <a:rect l="0" t="0" r="0" b="0"/>
                <a:pathLst>
                  <a:path w="107" h="70">
                    <a:moveTo>
                      <a:pt x="0" y="70"/>
                    </a:moveTo>
                    <a:lnTo>
                      <a:pt x="107" y="36"/>
                    </a:lnTo>
                    <a:lnTo>
                      <a:pt x="0" y="0"/>
                    </a:lnTo>
                    <a:lnTo>
                      <a:pt x="0" y="70"/>
                    </a:lnTo>
                    <a:lnTo>
                      <a:pt x="0" y="70"/>
                    </a:lnTo>
                    <a:lnTo>
                      <a:pt x="0" y="7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8" name="矩形 129077"/>
              <p:cNvSpPr/>
              <p:nvPr/>
            </p:nvSpPr>
            <p:spPr>
              <a:xfrm>
                <a:off x="2199" y="2215"/>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9" name="矩形 129078"/>
              <p:cNvSpPr/>
              <p:nvPr/>
            </p:nvSpPr>
            <p:spPr>
              <a:xfrm>
                <a:off x="2204" y="1525"/>
                <a:ext cx="6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ËÎÌå"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0" name="矩形 129079"/>
              <p:cNvSpPr/>
              <p:nvPr/>
            </p:nvSpPr>
            <p:spPr>
              <a:xfrm>
                <a:off x="1930" y="1694"/>
                <a:ext cx="301"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ËÎÌå" charset="0"/>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1" name="任意多边形 129080"/>
              <p:cNvSpPr>
                <a:spLocks noEditPoints="1"/>
              </p:cNvSpPr>
              <p:nvPr/>
            </p:nvSpPr>
            <p:spPr>
              <a:xfrm>
                <a:off x="2311" y="1752"/>
                <a:ext cx="419" cy="3"/>
              </a:xfrm>
              <a:custGeom>
                <a:avLst/>
                <a:gdLst/>
                <a:ahLst/>
                <a:cxnLst/>
                <a:rect l="0" t="0" r="0" b="0"/>
                <a:pathLst>
                  <a:path w="419" h="3">
                    <a:moveTo>
                      <a:pt x="3" y="0"/>
                    </a:moveTo>
                    <a:lnTo>
                      <a:pt x="25" y="0"/>
                    </a:lnTo>
                    <a:lnTo>
                      <a:pt x="25" y="0"/>
                    </a:lnTo>
                    <a:lnTo>
                      <a:pt x="26" y="1"/>
                    </a:lnTo>
                    <a:lnTo>
                      <a:pt x="25" y="2"/>
                    </a:lnTo>
                    <a:lnTo>
                      <a:pt x="25" y="3"/>
                    </a:lnTo>
                    <a:lnTo>
                      <a:pt x="3" y="3"/>
                    </a:lnTo>
                    <a:lnTo>
                      <a:pt x="1" y="2"/>
                    </a:lnTo>
                    <a:lnTo>
                      <a:pt x="0" y="1"/>
                    </a:lnTo>
                    <a:lnTo>
                      <a:pt x="1" y="0"/>
                    </a:lnTo>
                    <a:lnTo>
                      <a:pt x="3" y="0"/>
                    </a:lnTo>
                    <a:lnTo>
                      <a:pt x="3" y="0"/>
                    </a:lnTo>
                    <a:lnTo>
                      <a:pt x="3" y="0"/>
                    </a:lnTo>
                    <a:lnTo>
                      <a:pt x="3" y="0"/>
                    </a:lnTo>
                    <a:close/>
                    <a:moveTo>
                      <a:pt x="41" y="0"/>
                    </a:moveTo>
                    <a:lnTo>
                      <a:pt x="64" y="0"/>
                    </a:lnTo>
                    <a:lnTo>
                      <a:pt x="65" y="0"/>
                    </a:lnTo>
                    <a:lnTo>
                      <a:pt x="65" y="1"/>
                    </a:lnTo>
                    <a:lnTo>
                      <a:pt x="65" y="2"/>
                    </a:lnTo>
                    <a:lnTo>
                      <a:pt x="64" y="3"/>
                    </a:lnTo>
                    <a:lnTo>
                      <a:pt x="41" y="3"/>
                    </a:lnTo>
                    <a:lnTo>
                      <a:pt x="40" y="2"/>
                    </a:lnTo>
                    <a:lnTo>
                      <a:pt x="40" y="1"/>
                    </a:lnTo>
                    <a:lnTo>
                      <a:pt x="40" y="0"/>
                    </a:lnTo>
                    <a:lnTo>
                      <a:pt x="41" y="0"/>
                    </a:lnTo>
                    <a:lnTo>
                      <a:pt x="41" y="0"/>
                    </a:lnTo>
                    <a:lnTo>
                      <a:pt x="41" y="0"/>
                    </a:lnTo>
                    <a:lnTo>
                      <a:pt x="41" y="0"/>
                    </a:lnTo>
                    <a:close/>
                    <a:moveTo>
                      <a:pt x="81" y="0"/>
                    </a:moveTo>
                    <a:lnTo>
                      <a:pt x="103" y="0"/>
                    </a:lnTo>
                    <a:lnTo>
                      <a:pt x="103" y="0"/>
                    </a:lnTo>
                    <a:lnTo>
                      <a:pt x="104" y="1"/>
                    </a:lnTo>
                    <a:lnTo>
                      <a:pt x="103" y="2"/>
                    </a:lnTo>
                    <a:lnTo>
                      <a:pt x="103" y="3"/>
                    </a:lnTo>
                    <a:lnTo>
                      <a:pt x="81" y="3"/>
                    </a:lnTo>
                    <a:lnTo>
                      <a:pt x="79" y="2"/>
                    </a:lnTo>
                    <a:lnTo>
                      <a:pt x="78" y="1"/>
                    </a:lnTo>
                    <a:lnTo>
                      <a:pt x="79" y="0"/>
                    </a:lnTo>
                    <a:lnTo>
                      <a:pt x="81" y="0"/>
                    </a:lnTo>
                    <a:lnTo>
                      <a:pt x="81" y="0"/>
                    </a:lnTo>
                    <a:lnTo>
                      <a:pt x="81" y="0"/>
                    </a:lnTo>
                    <a:lnTo>
                      <a:pt x="81" y="0"/>
                    </a:lnTo>
                    <a:close/>
                    <a:moveTo>
                      <a:pt x="119" y="0"/>
                    </a:moveTo>
                    <a:lnTo>
                      <a:pt x="143" y="0"/>
                    </a:lnTo>
                    <a:lnTo>
                      <a:pt x="144" y="0"/>
                    </a:lnTo>
                    <a:lnTo>
                      <a:pt x="144" y="1"/>
                    </a:lnTo>
                    <a:lnTo>
                      <a:pt x="144" y="2"/>
                    </a:lnTo>
                    <a:lnTo>
                      <a:pt x="143" y="3"/>
                    </a:lnTo>
                    <a:lnTo>
                      <a:pt x="119" y="3"/>
                    </a:lnTo>
                    <a:lnTo>
                      <a:pt x="118" y="2"/>
                    </a:lnTo>
                    <a:lnTo>
                      <a:pt x="118" y="1"/>
                    </a:lnTo>
                    <a:lnTo>
                      <a:pt x="118" y="0"/>
                    </a:lnTo>
                    <a:lnTo>
                      <a:pt x="119" y="0"/>
                    </a:lnTo>
                    <a:lnTo>
                      <a:pt x="119" y="0"/>
                    </a:lnTo>
                    <a:lnTo>
                      <a:pt x="119" y="0"/>
                    </a:lnTo>
                    <a:lnTo>
                      <a:pt x="119" y="0"/>
                    </a:lnTo>
                    <a:close/>
                    <a:moveTo>
                      <a:pt x="160" y="0"/>
                    </a:moveTo>
                    <a:lnTo>
                      <a:pt x="182" y="0"/>
                    </a:lnTo>
                    <a:lnTo>
                      <a:pt x="182" y="0"/>
                    </a:lnTo>
                    <a:lnTo>
                      <a:pt x="183" y="1"/>
                    </a:lnTo>
                    <a:lnTo>
                      <a:pt x="182" y="2"/>
                    </a:lnTo>
                    <a:lnTo>
                      <a:pt x="182" y="3"/>
                    </a:lnTo>
                    <a:lnTo>
                      <a:pt x="160" y="3"/>
                    </a:lnTo>
                    <a:lnTo>
                      <a:pt x="157" y="2"/>
                    </a:lnTo>
                    <a:lnTo>
                      <a:pt x="156" y="1"/>
                    </a:lnTo>
                    <a:lnTo>
                      <a:pt x="157" y="0"/>
                    </a:lnTo>
                    <a:lnTo>
                      <a:pt x="160" y="0"/>
                    </a:lnTo>
                    <a:lnTo>
                      <a:pt x="160" y="0"/>
                    </a:lnTo>
                    <a:lnTo>
                      <a:pt x="160" y="0"/>
                    </a:lnTo>
                    <a:lnTo>
                      <a:pt x="160" y="0"/>
                    </a:lnTo>
                    <a:close/>
                    <a:moveTo>
                      <a:pt x="198" y="0"/>
                    </a:moveTo>
                    <a:lnTo>
                      <a:pt x="221" y="0"/>
                    </a:lnTo>
                    <a:lnTo>
                      <a:pt x="222" y="0"/>
                    </a:lnTo>
                    <a:lnTo>
                      <a:pt x="222" y="1"/>
                    </a:lnTo>
                    <a:lnTo>
                      <a:pt x="222" y="2"/>
                    </a:lnTo>
                    <a:lnTo>
                      <a:pt x="221" y="3"/>
                    </a:lnTo>
                    <a:lnTo>
                      <a:pt x="198" y="3"/>
                    </a:lnTo>
                    <a:lnTo>
                      <a:pt x="197" y="2"/>
                    </a:lnTo>
                    <a:lnTo>
                      <a:pt x="197" y="1"/>
                    </a:lnTo>
                    <a:lnTo>
                      <a:pt x="197" y="0"/>
                    </a:lnTo>
                    <a:lnTo>
                      <a:pt x="198" y="0"/>
                    </a:lnTo>
                    <a:lnTo>
                      <a:pt x="198" y="0"/>
                    </a:lnTo>
                    <a:lnTo>
                      <a:pt x="198" y="0"/>
                    </a:lnTo>
                    <a:lnTo>
                      <a:pt x="198" y="0"/>
                    </a:lnTo>
                    <a:close/>
                    <a:moveTo>
                      <a:pt x="238" y="0"/>
                    </a:moveTo>
                    <a:lnTo>
                      <a:pt x="260" y="0"/>
                    </a:lnTo>
                    <a:lnTo>
                      <a:pt x="261" y="0"/>
                    </a:lnTo>
                    <a:lnTo>
                      <a:pt x="261" y="1"/>
                    </a:lnTo>
                    <a:lnTo>
                      <a:pt x="261" y="2"/>
                    </a:lnTo>
                    <a:lnTo>
                      <a:pt x="260" y="3"/>
                    </a:lnTo>
                    <a:lnTo>
                      <a:pt x="238" y="3"/>
                    </a:lnTo>
                    <a:lnTo>
                      <a:pt x="237" y="2"/>
                    </a:lnTo>
                    <a:lnTo>
                      <a:pt x="235" y="1"/>
                    </a:lnTo>
                    <a:lnTo>
                      <a:pt x="237" y="0"/>
                    </a:lnTo>
                    <a:lnTo>
                      <a:pt x="238" y="0"/>
                    </a:lnTo>
                    <a:lnTo>
                      <a:pt x="238" y="0"/>
                    </a:lnTo>
                    <a:lnTo>
                      <a:pt x="238" y="0"/>
                    </a:lnTo>
                    <a:lnTo>
                      <a:pt x="238" y="0"/>
                    </a:lnTo>
                    <a:close/>
                    <a:moveTo>
                      <a:pt x="276" y="0"/>
                    </a:moveTo>
                    <a:lnTo>
                      <a:pt x="299" y="0"/>
                    </a:lnTo>
                    <a:lnTo>
                      <a:pt x="300" y="0"/>
                    </a:lnTo>
                    <a:lnTo>
                      <a:pt x="300" y="1"/>
                    </a:lnTo>
                    <a:lnTo>
                      <a:pt x="300" y="2"/>
                    </a:lnTo>
                    <a:lnTo>
                      <a:pt x="299" y="3"/>
                    </a:lnTo>
                    <a:lnTo>
                      <a:pt x="276" y="3"/>
                    </a:lnTo>
                    <a:lnTo>
                      <a:pt x="275" y="2"/>
                    </a:lnTo>
                    <a:lnTo>
                      <a:pt x="275" y="1"/>
                    </a:lnTo>
                    <a:lnTo>
                      <a:pt x="275" y="0"/>
                    </a:lnTo>
                    <a:lnTo>
                      <a:pt x="276" y="0"/>
                    </a:lnTo>
                    <a:lnTo>
                      <a:pt x="276" y="0"/>
                    </a:lnTo>
                    <a:lnTo>
                      <a:pt x="276" y="0"/>
                    </a:lnTo>
                    <a:lnTo>
                      <a:pt x="276" y="0"/>
                    </a:lnTo>
                    <a:close/>
                    <a:moveTo>
                      <a:pt x="316" y="0"/>
                    </a:moveTo>
                    <a:lnTo>
                      <a:pt x="340" y="0"/>
                    </a:lnTo>
                    <a:lnTo>
                      <a:pt x="341" y="0"/>
                    </a:lnTo>
                    <a:lnTo>
                      <a:pt x="341" y="1"/>
                    </a:lnTo>
                    <a:lnTo>
                      <a:pt x="341" y="2"/>
                    </a:lnTo>
                    <a:lnTo>
                      <a:pt x="340" y="3"/>
                    </a:lnTo>
                    <a:lnTo>
                      <a:pt x="316" y="3"/>
                    </a:lnTo>
                    <a:lnTo>
                      <a:pt x="315" y="2"/>
                    </a:lnTo>
                    <a:lnTo>
                      <a:pt x="314" y="1"/>
                    </a:lnTo>
                    <a:lnTo>
                      <a:pt x="315" y="0"/>
                    </a:lnTo>
                    <a:lnTo>
                      <a:pt x="316" y="0"/>
                    </a:lnTo>
                    <a:lnTo>
                      <a:pt x="316" y="0"/>
                    </a:lnTo>
                    <a:lnTo>
                      <a:pt x="316" y="0"/>
                    </a:lnTo>
                    <a:lnTo>
                      <a:pt x="316" y="0"/>
                    </a:lnTo>
                    <a:close/>
                    <a:moveTo>
                      <a:pt x="354" y="0"/>
                    </a:moveTo>
                    <a:lnTo>
                      <a:pt x="378" y="0"/>
                    </a:lnTo>
                    <a:lnTo>
                      <a:pt x="379" y="0"/>
                    </a:lnTo>
                    <a:lnTo>
                      <a:pt x="380" y="1"/>
                    </a:lnTo>
                    <a:lnTo>
                      <a:pt x="379" y="2"/>
                    </a:lnTo>
                    <a:lnTo>
                      <a:pt x="378" y="3"/>
                    </a:lnTo>
                    <a:lnTo>
                      <a:pt x="354" y="3"/>
                    </a:lnTo>
                    <a:lnTo>
                      <a:pt x="353" y="2"/>
                    </a:lnTo>
                    <a:lnTo>
                      <a:pt x="353" y="1"/>
                    </a:lnTo>
                    <a:lnTo>
                      <a:pt x="353" y="0"/>
                    </a:lnTo>
                    <a:lnTo>
                      <a:pt x="354" y="0"/>
                    </a:lnTo>
                    <a:lnTo>
                      <a:pt x="354" y="0"/>
                    </a:lnTo>
                    <a:lnTo>
                      <a:pt x="354" y="0"/>
                    </a:lnTo>
                    <a:lnTo>
                      <a:pt x="354" y="0"/>
                    </a:lnTo>
                    <a:close/>
                    <a:moveTo>
                      <a:pt x="395" y="0"/>
                    </a:moveTo>
                    <a:lnTo>
                      <a:pt x="418" y="0"/>
                    </a:lnTo>
                    <a:lnTo>
                      <a:pt x="419" y="0"/>
                    </a:lnTo>
                    <a:lnTo>
                      <a:pt x="419" y="1"/>
                    </a:lnTo>
                    <a:lnTo>
                      <a:pt x="419" y="2"/>
                    </a:lnTo>
                    <a:lnTo>
                      <a:pt x="418" y="3"/>
                    </a:lnTo>
                    <a:lnTo>
                      <a:pt x="395" y="3"/>
                    </a:lnTo>
                    <a:lnTo>
                      <a:pt x="394" y="2"/>
                    </a:lnTo>
                    <a:lnTo>
                      <a:pt x="393" y="1"/>
                    </a:lnTo>
                    <a:lnTo>
                      <a:pt x="394" y="0"/>
                    </a:lnTo>
                    <a:lnTo>
                      <a:pt x="395" y="0"/>
                    </a:lnTo>
                    <a:lnTo>
                      <a:pt x="395" y="0"/>
                    </a:lnTo>
                    <a:lnTo>
                      <a:pt x="395" y="0"/>
                    </a:lnTo>
                    <a:lnTo>
                      <a:pt x="395"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2" name="任意多边形 129081"/>
              <p:cNvSpPr/>
              <p:nvPr/>
            </p:nvSpPr>
            <p:spPr>
              <a:xfrm>
                <a:off x="2311" y="1752"/>
                <a:ext cx="26" cy="3"/>
              </a:xfrm>
              <a:custGeom>
                <a:avLst/>
                <a:gdLst/>
                <a:ahLst/>
                <a:cxnLst/>
                <a:rect l="0" t="0" r="0" b="0"/>
                <a:pathLst>
                  <a:path w="26" h="3">
                    <a:moveTo>
                      <a:pt x="3" y="0"/>
                    </a:moveTo>
                    <a:lnTo>
                      <a:pt x="25" y="0"/>
                    </a:lnTo>
                    <a:lnTo>
                      <a:pt x="25" y="0"/>
                    </a:lnTo>
                    <a:lnTo>
                      <a:pt x="26" y="1"/>
                    </a:lnTo>
                    <a:lnTo>
                      <a:pt x="25" y="2"/>
                    </a:lnTo>
                    <a:lnTo>
                      <a:pt x="25" y="3"/>
                    </a:lnTo>
                    <a:lnTo>
                      <a:pt x="3" y="3"/>
                    </a:lnTo>
                    <a:lnTo>
                      <a:pt x="1" y="2"/>
                    </a:lnTo>
                    <a:lnTo>
                      <a:pt x="0" y="1"/>
                    </a:lnTo>
                    <a:lnTo>
                      <a:pt x="1" y="0"/>
                    </a:lnTo>
                    <a:lnTo>
                      <a:pt x="3" y="0"/>
                    </a:lnTo>
                    <a:lnTo>
                      <a:pt x="3" y="0"/>
                    </a:lnTo>
                    <a:lnTo>
                      <a:pt x="3" y="0"/>
                    </a:lnTo>
                    <a:lnTo>
                      <a:pt x="3"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3" name="任意多边形 129082"/>
              <p:cNvSpPr/>
              <p:nvPr/>
            </p:nvSpPr>
            <p:spPr>
              <a:xfrm>
                <a:off x="2351" y="1752"/>
                <a:ext cx="25" cy="3"/>
              </a:xfrm>
              <a:custGeom>
                <a:avLst/>
                <a:gdLst/>
                <a:ahLst/>
                <a:cxnLst/>
                <a:rect l="0" t="0" r="0" b="0"/>
                <a:pathLst>
                  <a:path w="25" h="3">
                    <a:moveTo>
                      <a:pt x="1" y="0"/>
                    </a:moveTo>
                    <a:lnTo>
                      <a:pt x="24" y="0"/>
                    </a:lnTo>
                    <a:lnTo>
                      <a:pt x="25" y="0"/>
                    </a:lnTo>
                    <a:lnTo>
                      <a:pt x="25" y="1"/>
                    </a:lnTo>
                    <a:lnTo>
                      <a:pt x="25" y="2"/>
                    </a:lnTo>
                    <a:lnTo>
                      <a:pt x="24" y="3"/>
                    </a:lnTo>
                    <a:lnTo>
                      <a:pt x="1" y="3"/>
                    </a:lnTo>
                    <a:lnTo>
                      <a:pt x="0" y="2"/>
                    </a:lnTo>
                    <a:lnTo>
                      <a:pt x="0" y="1"/>
                    </a:lnTo>
                    <a:lnTo>
                      <a:pt x="0" y="0"/>
                    </a:lnTo>
                    <a:lnTo>
                      <a:pt x="1" y="0"/>
                    </a:lnTo>
                    <a:lnTo>
                      <a:pt x="1" y="0"/>
                    </a:lnTo>
                    <a:lnTo>
                      <a:pt x="1" y="0"/>
                    </a:lnTo>
                    <a:lnTo>
                      <a:pt x="1"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4" name="任意多边形 129083"/>
              <p:cNvSpPr/>
              <p:nvPr/>
            </p:nvSpPr>
            <p:spPr>
              <a:xfrm>
                <a:off x="2389" y="1752"/>
                <a:ext cx="26" cy="3"/>
              </a:xfrm>
              <a:custGeom>
                <a:avLst/>
                <a:gdLst/>
                <a:ahLst/>
                <a:cxnLst/>
                <a:rect l="0" t="0" r="0" b="0"/>
                <a:pathLst>
                  <a:path w="26" h="3">
                    <a:moveTo>
                      <a:pt x="3" y="0"/>
                    </a:moveTo>
                    <a:lnTo>
                      <a:pt x="25" y="0"/>
                    </a:lnTo>
                    <a:lnTo>
                      <a:pt x="25" y="0"/>
                    </a:lnTo>
                    <a:lnTo>
                      <a:pt x="26" y="1"/>
                    </a:lnTo>
                    <a:lnTo>
                      <a:pt x="25" y="2"/>
                    </a:lnTo>
                    <a:lnTo>
                      <a:pt x="25" y="3"/>
                    </a:lnTo>
                    <a:lnTo>
                      <a:pt x="3" y="3"/>
                    </a:lnTo>
                    <a:lnTo>
                      <a:pt x="1" y="2"/>
                    </a:lnTo>
                    <a:lnTo>
                      <a:pt x="0" y="1"/>
                    </a:lnTo>
                    <a:lnTo>
                      <a:pt x="1" y="0"/>
                    </a:lnTo>
                    <a:lnTo>
                      <a:pt x="3" y="0"/>
                    </a:lnTo>
                    <a:lnTo>
                      <a:pt x="3" y="0"/>
                    </a:lnTo>
                    <a:lnTo>
                      <a:pt x="3" y="0"/>
                    </a:lnTo>
                    <a:lnTo>
                      <a:pt x="3"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5" name="任意多边形 129084"/>
              <p:cNvSpPr/>
              <p:nvPr/>
            </p:nvSpPr>
            <p:spPr>
              <a:xfrm>
                <a:off x="2429" y="1752"/>
                <a:ext cx="26" cy="3"/>
              </a:xfrm>
              <a:custGeom>
                <a:avLst/>
                <a:gdLst/>
                <a:ahLst/>
                <a:cxnLst/>
                <a:rect l="0" t="0" r="0" b="0"/>
                <a:pathLst>
                  <a:path w="26" h="3">
                    <a:moveTo>
                      <a:pt x="1" y="0"/>
                    </a:moveTo>
                    <a:lnTo>
                      <a:pt x="25" y="0"/>
                    </a:lnTo>
                    <a:lnTo>
                      <a:pt x="26" y="0"/>
                    </a:lnTo>
                    <a:lnTo>
                      <a:pt x="26" y="1"/>
                    </a:lnTo>
                    <a:lnTo>
                      <a:pt x="26" y="2"/>
                    </a:lnTo>
                    <a:lnTo>
                      <a:pt x="25" y="3"/>
                    </a:lnTo>
                    <a:lnTo>
                      <a:pt x="1" y="3"/>
                    </a:lnTo>
                    <a:lnTo>
                      <a:pt x="0" y="2"/>
                    </a:lnTo>
                    <a:lnTo>
                      <a:pt x="0" y="1"/>
                    </a:lnTo>
                    <a:lnTo>
                      <a:pt x="0" y="0"/>
                    </a:lnTo>
                    <a:lnTo>
                      <a:pt x="1" y="0"/>
                    </a:lnTo>
                    <a:lnTo>
                      <a:pt x="1" y="0"/>
                    </a:lnTo>
                    <a:lnTo>
                      <a:pt x="1" y="0"/>
                    </a:lnTo>
                    <a:lnTo>
                      <a:pt x="1"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6" name="任意多边形 129085"/>
              <p:cNvSpPr/>
              <p:nvPr/>
            </p:nvSpPr>
            <p:spPr>
              <a:xfrm>
                <a:off x="2467" y="1752"/>
                <a:ext cx="27" cy="3"/>
              </a:xfrm>
              <a:custGeom>
                <a:avLst/>
                <a:gdLst/>
                <a:ahLst/>
                <a:cxnLst/>
                <a:rect l="0" t="0" r="0" b="0"/>
                <a:pathLst>
                  <a:path w="27" h="3">
                    <a:moveTo>
                      <a:pt x="4" y="0"/>
                    </a:moveTo>
                    <a:lnTo>
                      <a:pt x="26" y="0"/>
                    </a:lnTo>
                    <a:lnTo>
                      <a:pt x="26" y="0"/>
                    </a:lnTo>
                    <a:lnTo>
                      <a:pt x="27" y="1"/>
                    </a:lnTo>
                    <a:lnTo>
                      <a:pt x="26" y="2"/>
                    </a:lnTo>
                    <a:lnTo>
                      <a:pt x="26" y="3"/>
                    </a:lnTo>
                    <a:lnTo>
                      <a:pt x="4" y="3"/>
                    </a:lnTo>
                    <a:lnTo>
                      <a:pt x="1" y="2"/>
                    </a:lnTo>
                    <a:lnTo>
                      <a:pt x="0" y="1"/>
                    </a:lnTo>
                    <a:lnTo>
                      <a:pt x="1" y="0"/>
                    </a:lnTo>
                    <a:lnTo>
                      <a:pt x="4" y="0"/>
                    </a:lnTo>
                    <a:lnTo>
                      <a:pt x="4" y="0"/>
                    </a:lnTo>
                    <a:lnTo>
                      <a:pt x="4" y="0"/>
                    </a:lnTo>
                    <a:lnTo>
                      <a:pt x="4"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7" name="任意多边形 129086"/>
              <p:cNvSpPr/>
              <p:nvPr/>
            </p:nvSpPr>
            <p:spPr>
              <a:xfrm>
                <a:off x="2508" y="1752"/>
                <a:ext cx="25" cy="3"/>
              </a:xfrm>
              <a:custGeom>
                <a:avLst/>
                <a:gdLst/>
                <a:ahLst/>
                <a:cxnLst/>
                <a:rect l="0" t="0" r="0" b="0"/>
                <a:pathLst>
                  <a:path w="25" h="3">
                    <a:moveTo>
                      <a:pt x="1" y="0"/>
                    </a:moveTo>
                    <a:lnTo>
                      <a:pt x="24" y="0"/>
                    </a:lnTo>
                    <a:lnTo>
                      <a:pt x="25" y="0"/>
                    </a:lnTo>
                    <a:lnTo>
                      <a:pt x="25" y="1"/>
                    </a:lnTo>
                    <a:lnTo>
                      <a:pt x="25" y="2"/>
                    </a:lnTo>
                    <a:lnTo>
                      <a:pt x="24" y="3"/>
                    </a:lnTo>
                    <a:lnTo>
                      <a:pt x="1" y="3"/>
                    </a:lnTo>
                    <a:lnTo>
                      <a:pt x="0" y="2"/>
                    </a:lnTo>
                    <a:lnTo>
                      <a:pt x="0" y="1"/>
                    </a:lnTo>
                    <a:lnTo>
                      <a:pt x="0" y="0"/>
                    </a:lnTo>
                    <a:lnTo>
                      <a:pt x="1" y="0"/>
                    </a:lnTo>
                    <a:lnTo>
                      <a:pt x="1" y="0"/>
                    </a:lnTo>
                    <a:lnTo>
                      <a:pt x="1" y="0"/>
                    </a:lnTo>
                    <a:lnTo>
                      <a:pt x="1"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8" name="任意多边形 129087"/>
              <p:cNvSpPr/>
              <p:nvPr/>
            </p:nvSpPr>
            <p:spPr>
              <a:xfrm>
                <a:off x="2546" y="1752"/>
                <a:ext cx="26" cy="3"/>
              </a:xfrm>
              <a:custGeom>
                <a:avLst/>
                <a:gdLst/>
                <a:ahLst/>
                <a:cxnLst/>
                <a:rect l="0" t="0" r="0" b="0"/>
                <a:pathLst>
                  <a:path w="26" h="3">
                    <a:moveTo>
                      <a:pt x="3" y="0"/>
                    </a:moveTo>
                    <a:lnTo>
                      <a:pt x="25" y="0"/>
                    </a:lnTo>
                    <a:lnTo>
                      <a:pt x="26" y="0"/>
                    </a:lnTo>
                    <a:lnTo>
                      <a:pt x="26" y="1"/>
                    </a:lnTo>
                    <a:lnTo>
                      <a:pt x="26" y="2"/>
                    </a:lnTo>
                    <a:lnTo>
                      <a:pt x="25" y="3"/>
                    </a:lnTo>
                    <a:lnTo>
                      <a:pt x="3" y="3"/>
                    </a:lnTo>
                    <a:lnTo>
                      <a:pt x="2" y="2"/>
                    </a:lnTo>
                    <a:lnTo>
                      <a:pt x="0" y="1"/>
                    </a:lnTo>
                    <a:lnTo>
                      <a:pt x="2" y="0"/>
                    </a:lnTo>
                    <a:lnTo>
                      <a:pt x="3" y="0"/>
                    </a:lnTo>
                    <a:lnTo>
                      <a:pt x="3" y="0"/>
                    </a:lnTo>
                    <a:lnTo>
                      <a:pt x="3" y="0"/>
                    </a:lnTo>
                    <a:lnTo>
                      <a:pt x="3"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89" name="任意多边形 129088"/>
              <p:cNvSpPr/>
              <p:nvPr/>
            </p:nvSpPr>
            <p:spPr>
              <a:xfrm>
                <a:off x="2586" y="1752"/>
                <a:ext cx="25" cy="3"/>
              </a:xfrm>
              <a:custGeom>
                <a:avLst/>
                <a:gdLst/>
                <a:ahLst/>
                <a:cxnLst/>
                <a:rect l="0" t="0" r="0" b="0"/>
                <a:pathLst>
                  <a:path w="25" h="3">
                    <a:moveTo>
                      <a:pt x="1" y="0"/>
                    </a:moveTo>
                    <a:lnTo>
                      <a:pt x="24" y="0"/>
                    </a:lnTo>
                    <a:lnTo>
                      <a:pt x="25" y="0"/>
                    </a:lnTo>
                    <a:lnTo>
                      <a:pt x="25" y="1"/>
                    </a:lnTo>
                    <a:lnTo>
                      <a:pt x="25" y="2"/>
                    </a:lnTo>
                    <a:lnTo>
                      <a:pt x="24" y="3"/>
                    </a:lnTo>
                    <a:lnTo>
                      <a:pt x="1" y="3"/>
                    </a:lnTo>
                    <a:lnTo>
                      <a:pt x="0" y="2"/>
                    </a:lnTo>
                    <a:lnTo>
                      <a:pt x="0" y="1"/>
                    </a:lnTo>
                    <a:lnTo>
                      <a:pt x="0" y="0"/>
                    </a:lnTo>
                    <a:lnTo>
                      <a:pt x="1" y="0"/>
                    </a:lnTo>
                    <a:lnTo>
                      <a:pt x="1" y="0"/>
                    </a:lnTo>
                    <a:lnTo>
                      <a:pt x="1" y="0"/>
                    </a:lnTo>
                    <a:lnTo>
                      <a:pt x="1"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0" name="任意多边形 129089"/>
              <p:cNvSpPr/>
              <p:nvPr/>
            </p:nvSpPr>
            <p:spPr>
              <a:xfrm>
                <a:off x="2625" y="1752"/>
                <a:ext cx="27" cy="3"/>
              </a:xfrm>
              <a:custGeom>
                <a:avLst/>
                <a:gdLst/>
                <a:ahLst/>
                <a:cxnLst/>
                <a:rect l="0" t="0" r="0" b="0"/>
                <a:pathLst>
                  <a:path w="27" h="3">
                    <a:moveTo>
                      <a:pt x="2" y="0"/>
                    </a:moveTo>
                    <a:lnTo>
                      <a:pt x="26" y="0"/>
                    </a:lnTo>
                    <a:lnTo>
                      <a:pt x="27" y="0"/>
                    </a:lnTo>
                    <a:lnTo>
                      <a:pt x="27" y="1"/>
                    </a:lnTo>
                    <a:lnTo>
                      <a:pt x="27" y="2"/>
                    </a:lnTo>
                    <a:lnTo>
                      <a:pt x="26" y="3"/>
                    </a:lnTo>
                    <a:lnTo>
                      <a:pt x="2" y="3"/>
                    </a:lnTo>
                    <a:lnTo>
                      <a:pt x="1" y="2"/>
                    </a:lnTo>
                    <a:lnTo>
                      <a:pt x="0" y="1"/>
                    </a:lnTo>
                    <a:lnTo>
                      <a:pt x="1" y="0"/>
                    </a:lnTo>
                    <a:lnTo>
                      <a:pt x="2" y="0"/>
                    </a:lnTo>
                    <a:lnTo>
                      <a:pt x="2" y="0"/>
                    </a:lnTo>
                    <a:lnTo>
                      <a:pt x="2" y="0"/>
                    </a:lnTo>
                    <a:lnTo>
                      <a:pt x="2"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1" name="任意多边形 129090"/>
              <p:cNvSpPr/>
              <p:nvPr/>
            </p:nvSpPr>
            <p:spPr>
              <a:xfrm>
                <a:off x="2664" y="1752"/>
                <a:ext cx="27" cy="3"/>
              </a:xfrm>
              <a:custGeom>
                <a:avLst/>
                <a:gdLst/>
                <a:ahLst/>
                <a:cxnLst/>
                <a:rect l="0" t="0" r="0" b="0"/>
                <a:pathLst>
                  <a:path w="27" h="3">
                    <a:moveTo>
                      <a:pt x="1" y="0"/>
                    </a:moveTo>
                    <a:lnTo>
                      <a:pt x="25" y="0"/>
                    </a:lnTo>
                    <a:lnTo>
                      <a:pt x="26" y="0"/>
                    </a:lnTo>
                    <a:lnTo>
                      <a:pt x="27" y="1"/>
                    </a:lnTo>
                    <a:lnTo>
                      <a:pt x="26" y="2"/>
                    </a:lnTo>
                    <a:lnTo>
                      <a:pt x="25" y="3"/>
                    </a:lnTo>
                    <a:lnTo>
                      <a:pt x="1" y="3"/>
                    </a:lnTo>
                    <a:lnTo>
                      <a:pt x="0" y="2"/>
                    </a:lnTo>
                    <a:lnTo>
                      <a:pt x="0" y="1"/>
                    </a:lnTo>
                    <a:lnTo>
                      <a:pt x="0" y="0"/>
                    </a:lnTo>
                    <a:lnTo>
                      <a:pt x="1" y="0"/>
                    </a:lnTo>
                    <a:lnTo>
                      <a:pt x="1" y="0"/>
                    </a:lnTo>
                    <a:lnTo>
                      <a:pt x="1" y="0"/>
                    </a:lnTo>
                    <a:lnTo>
                      <a:pt x="1"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2" name="任意多边形 129091"/>
              <p:cNvSpPr/>
              <p:nvPr/>
            </p:nvSpPr>
            <p:spPr>
              <a:xfrm>
                <a:off x="2704" y="1752"/>
                <a:ext cx="26" cy="3"/>
              </a:xfrm>
              <a:custGeom>
                <a:avLst/>
                <a:gdLst/>
                <a:ahLst/>
                <a:cxnLst/>
                <a:rect l="0" t="0" r="0" b="0"/>
                <a:pathLst>
                  <a:path w="26" h="3">
                    <a:moveTo>
                      <a:pt x="2" y="0"/>
                    </a:moveTo>
                    <a:lnTo>
                      <a:pt x="25" y="0"/>
                    </a:lnTo>
                    <a:lnTo>
                      <a:pt x="26" y="0"/>
                    </a:lnTo>
                    <a:lnTo>
                      <a:pt x="26" y="1"/>
                    </a:lnTo>
                    <a:lnTo>
                      <a:pt x="26" y="2"/>
                    </a:lnTo>
                    <a:lnTo>
                      <a:pt x="25" y="3"/>
                    </a:lnTo>
                    <a:lnTo>
                      <a:pt x="2" y="3"/>
                    </a:lnTo>
                    <a:lnTo>
                      <a:pt x="1" y="2"/>
                    </a:lnTo>
                    <a:lnTo>
                      <a:pt x="0" y="1"/>
                    </a:lnTo>
                    <a:lnTo>
                      <a:pt x="1" y="0"/>
                    </a:lnTo>
                    <a:lnTo>
                      <a:pt x="2" y="0"/>
                    </a:lnTo>
                    <a:lnTo>
                      <a:pt x="2" y="0"/>
                    </a:lnTo>
                    <a:lnTo>
                      <a:pt x="2" y="0"/>
                    </a:lnTo>
                    <a:lnTo>
                      <a:pt x="2" y="0"/>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3" name="任意多边形 129092"/>
              <p:cNvSpPr>
                <a:spLocks noEditPoints="1"/>
              </p:cNvSpPr>
              <p:nvPr/>
            </p:nvSpPr>
            <p:spPr>
              <a:xfrm>
                <a:off x="2735" y="1767"/>
                <a:ext cx="5" cy="412"/>
              </a:xfrm>
              <a:custGeom>
                <a:avLst/>
                <a:gdLst/>
                <a:ahLst/>
                <a:cxnLst/>
                <a:rect l="0" t="0" r="0" b="0"/>
                <a:pathLst>
                  <a:path w="5" h="412">
                    <a:moveTo>
                      <a:pt x="5" y="2"/>
                    </a:moveTo>
                    <a:lnTo>
                      <a:pt x="5" y="24"/>
                    </a:lnTo>
                    <a:lnTo>
                      <a:pt x="4" y="25"/>
                    </a:lnTo>
                    <a:lnTo>
                      <a:pt x="4" y="26"/>
                    </a:lnTo>
                    <a:lnTo>
                      <a:pt x="1" y="25"/>
                    </a:lnTo>
                    <a:lnTo>
                      <a:pt x="0" y="24"/>
                    </a:lnTo>
                    <a:lnTo>
                      <a:pt x="0" y="2"/>
                    </a:lnTo>
                    <a:lnTo>
                      <a:pt x="1" y="0"/>
                    </a:lnTo>
                    <a:lnTo>
                      <a:pt x="4" y="0"/>
                    </a:lnTo>
                    <a:lnTo>
                      <a:pt x="4" y="0"/>
                    </a:lnTo>
                    <a:lnTo>
                      <a:pt x="5" y="2"/>
                    </a:lnTo>
                    <a:lnTo>
                      <a:pt x="5" y="2"/>
                    </a:lnTo>
                    <a:lnTo>
                      <a:pt x="5" y="2"/>
                    </a:lnTo>
                    <a:lnTo>
                      <a:pt x="5" y="2"/>
                    </a:lnTo>
                    <a:close/>
                    <a:moveTo>
                      <a:pt x="5" y="41"/>
                    </a:moveTo>
                    <a:lnTo>
                      <a:pt x="5" y="64"/>
                    </a:lnTo>
                    <a:lnTo>
                      <a:pt x="4" y="65"/>
                    </a:lnTo>
                    <a:lnTo>
                      <a:pt x="4" y="65"/>
                    </a:lnTo>
                    <a:lnTo>
                      <a:pt x="1" y="65"/>
                    </a:lnTo>
                    <a:lnTo>
                      <a:pt x="0" y="64"/>
                    </a:lnTo>
                    <a:lnTo>
                      <a:pt x="0" y="41"/>
                    </a:lnTo>
                    <a:lnTo>
                      <a:pt x="1" y="40"/>
                    </a:lnTo>
                    <a:lnTo>
                      <a:pt x="4" y="39"/>
                    </a:lnTo>
                    <a:lnTo>
                      <a:pt x="4" y="40"/>
                    </a:lnTo>
                    <a:lnTo>
                      <a:pt x="5" y="41"/>
                    </a:lnTo>
                    <a:lnTo>
                      <a:pt x="5" y="41"/>
                    </a:lnTo>
                    <a:lnTo>
                      <a:pt x="5" y="41"/>
                    </a:lnTo>
                    <a:lnTo>
                      <a:pt x="5" y="41"/>
                    </a:lnTo>
                    <a:close/>
                    <a:moveTo>
                      <a:pt x="5" y="80"/>
                    </a:moveTo>
                    <a:lnTo>
                      <a:pt x="5" y="102"/>
                    </a:lnTo>
                    <a:lnTo>
                      <a:pt x="4" y="103"/>
                    </a:lnTo>
                    <a:lnTo>
                      <a:pt x="4" y="104"/>
                    </a:lnTo>
                    <a:lnTo>
                      <a:pt x="1" y="103"/>
                    </a:lnTo>
                    <a:lnTo>
                      <a:pt x="0" y="102"/>
                    </a:lnTo>
                    <a:lnTo>
                      <a:pt x="0" y="80"/>
                    </a:lnTo>
                    <a:lnTo>
                      <a:pt x="1" y="78"/>
                    </a:lnTo>
                    <a:lnTo>
                      <a:pt x="4" y="78"/>
                    </a:lnTo>
                    <a:lnTo>
                      <a:pt x="4" y="78"/>
                    </a:lnTo>
                    <a:lnTo>
                      <a:pt x="5" y="80"/>
                    </a:lnTo>
                    <a:lnTo>
                      <a:pt x="5" y="80"/>
                    </a:lnTo>
                    <a:lnTo>
                      <a:pt x="5" y="80"/>
                    </a:lnTo>
                    <a:lnTo>
                      <a:pt x="5" y="80"/>
                    </a:lnTo>
                    <a:close/>
                    <a:moveTo>
                      <a:pt x="5" y="119"/>
                    </a:moveTo>
                    <a:lnTo>
                      <a:pt x="5" y="142"/>
                    </a:lnTo>
                    <a:lnTo>
                      <a:pt x="4" y="143"/>
                    </a:lnTo>
                    <a:lnTo>
                      <a:pt x="4" y="143"/>
                    </a:lnTo>
                    <a:lnTo>
                      <a:pt x="1" y="143"/>
                    </a:lnTo>
                    <a:lnTo>
                      <a:pt x="0" y="142"/>
                    </a:lnTo>
                    <a:lnTo>
                      <a:pt x="0" y="119"/>
                    </a:lnTo>
                    <a:lnTo>
                      <a:pt x="1" y="118"/>
                    </a:lnTo>
                    <a:lnTo>
                      <a:pt x="4" y="117"/>
                    </a:lnTo>
                    <a:lnTo>
                      <a:pt x="4" y="118"/>
                    </a:lnTo>
                    <a:lnTo>
                      <a:pt x="5" y="119"/>
                    </a:lnTo>
                    <a:lnTo>
                      <a:pt x="5" y="119"/>
                    </a:lnTo>
                    <a:lnTo>
                      <a:pt x="5" y="119"/>
                    </a:lnTo>
                    <a:lnTo>
                      <a:pt x="5" y="119"/>
                    </a:lnTo>
                    <a:close/>
                    <a:moveTo>
                      <a:pt x="5" y="158"/>
                    </a:moveTo>
                    <a:lnTo>
                      <a:pt x="5" y="180"/>
                    </a:lnTo>
                    <a:lnTo>
                      <a:pt x="4" y="181"/>
                    </a:lnTo>
                    <a:lnTo>
                      <a:pt x="4" y="182"/>
                    </a:lnTo>
                    <a:lnTo>
                      <a:pt x="1" y="181"/>
                    </a:lnTo>
                    <a:lnTo>
                      <a:pt x="0" y="180"/>
                    </a:lnTo>
                    <a:lnTo>
                      <a:pt x="0" y="158"/>
                    </a:lnTo>
                    <a:lnTo>
                      <a:pt x="1" y="156"/>
                    </a:lnTo>
                    <a:lnTo>
                      <a:pt x="4" y="156"/>
                    </a:lnTo>
                    <a:lnTo>
                      <a:pt x="4" y="156"/>
                    </a:lnTo>
                    <a:lnTo>
                      <a:pt x="5" y="158"/>
                    </a:lnTo>
                    <a:lnTo>
                      <a:pt x="5" y="158"/>
                    </a:lnTo>
                    <a:lnTo>
                      <a:pt x="5" y="158"/>
                    </a:lnTo>
                    <a:lnTo>
                      <a:pt x="5" y="158"/>
                    </a:lnTo>
                    <a:close/>
                    <a:moveTo>
                      <a:pt x="5" y="198"/>
                    </a:moveTo>
                    <a:lnTo>
                      <a:pt x="5" y="221"/>
                    </a:lnTo>
                    <a:lnTo>
                      <a:pt x="4" y="222"/>
                    </a:lnTo>
                    <a:lnTo>
                      <a:pt x="4" y="222"/>
                    </a:lnTo>
                    <a:lnTo>
                      <a:pt x="1" y="222"/>
                    </a:lnTo>
                    <a:lnTo>
                      <a:pt x="0" y="221"/>
                    </a:lnTo>
                    <a:lnTo>
                      <a:pt x="0" y="198"/>
                    </a:lnTo>
                    <a:lnTo>
                      <a:pt x="1" y="197"/>
                    </a:lnTo>
                    <a:lnTo>
                      <a:pt x="4" y="196"/>
                    </a:lnTo>
                    <a:lnTo>
                      <a:pt x="4" y="197"/>
                    </a:lnTo>
                    <a:lnTo>
                      <a:pt x="5" y="198"/>
                    </a:lnTo>
                    <a:lnTo>
                      <a:pt x="5" y="198"/>
                    </a:lnTo>
                    <a:lnTo>
                      <a:pt x="5" y="198"/>
                    </a:lnTo>
                    <a:lnTo>
                      <a:pt x="5" y="198"/>
                    </a:lnTo>
                    <a:close/>
                    <a:moveTo>
                      <a:pt x="5" y="237"/>
                    </a:moveTo>
                    <a:lnTo>
                      <a:pt x="5" y="259"/>
                    </a:lnTo>
                    <a:lnTo>
                      <a:pt x="4" y="260"/>
                    </a:lnTo>
                    <a:lnTo>
                      <a:pt x="4" y="261"/>
                    </a:lnTo>
                    <a:lnTo>
                      <a:pt x="1" y="260"/>
                    </a:lnTo>
                    <a:lnTo>
                      <a:pt x="0" y="259"/>
                    </a:lnTo>
                    <a:lnTo>
                      <a:pt x="0" y="237"/>
                    </a:lnTo>
                    <a:lnTo>
                      <a:pt x="1" y="235"/>
                    </a:lnTo>
                    <a:lnTo>
                      <a:pt x="4" y="235"/>
                    </a:lnTo>
                    <a:lnTo>
                      <a:pt x="4" y="235"/>
                    </a:lnTo>
                    <a:lnTo>
                      <a:pt x="5" y="237"/>
                    </a:lnTo>
                    <a:lnTo>
                      <a:pt x="5" y="237"/>
                    </a:lnTo>
                    <a:lnTo>
                      <a:pt x="5" y="237"/>
                    </a:lnTo>
                    <a:lnTo>
                      <a:pt x="5" y="237"/>
                    </a:lnTo>
                    <a:close/>
                    <a:moveTo>
                      <a:pt x="5" y="276"/>
                    </a:moveTo>
                    <a:lnTo>
                      <a:pt x="5" y="299"/>
                    </a:lnTo>
                    <a:lnTo>
                      <a:pt x="4" y="300"/>
                    </a:lnTo>
                    <a:lnTo>
                      <a:pt x="4" y="300"/>
                    </a:lnTo>
                    <a:lnTo>
                      <a:pt x="1" y="300"/>
                    </a:lnTo>
                    <a:lnTo>
                      <a:pt x="0" y="299"/>
                    </a:lnTo>
                    <a:lnTo>
                      <a:pt x="0" y="276"/>
                    </a:lnTo>
                    <a:lnTo>
                      <a:pt x="1" y="275"/>
                    </a:lnTo>
                    <a:lnTo>
                      <a:pt x="4" y="275"/>
                    </a:lnTo>
                    <a:lnTo>
                      <a:pt x="4" y="275"/>
                    </a:lnTo>
                    <a:lnTo>
                      <a:pt x="5" y="276"/>
                    </a:lnTo>
                    <a:lnTo>
                      <a:pt x="5" y="276"/>
                    </a:lnTo>
                    <a:lnTo>
                      <a:pt x="5" y="276"/>
                    </a:lnTo>
                    <a:lnTo>
                      <a:pt x="5" y="276"/>
                    </a:lnTo>
                    <a:close/>
                    <a:moveTo>
                      <a:pt x="5" y="315"/>
                    </a:moveTo>
                    <a:lnTo>
                      <a:pt x="5" y="337"/>
                    </a:lnTo>
                    <a:lnTo>
                      <a:pt x="4" y="339"/>
                    </a:lnTo>
                    <a:lnTo>
                      <a:pt x="4" y="341"/>
                    </a:lnTo>
                    <a:lnTo>
                      <a:pt x="1" y="339"/>
                    </a:lnTo>
                    <a:lnTo>
                      <a:pt x="0" y="337"/>
                    </a:lnTo>
                    <a:lnTo>
                      <a:pt x="0" y="315"/>
                    </a:lnTo>
                    <a:lnTo>
                      <a:pt x="1" y="313"/>
                    </a:lnTo>
                    <a:lnTo>
                      <a:pt x="4" y="313"/>
                    </a:lnTo>
                    <a:lnTo>
                      <a:pt x="4" y="313"/>
                    </a:lnTo>
                    <a:lnTo>
                      <a:pt x="5" y="315"/>
                    </a:lnTo>
                    <a:lnTo>
                      <a:pt x="5" y="315"/>
                    </a:lnTo>
                    <a:lnTo>
                      <a:pt x="5" y="315"/>
                    </a:lnTo>
                    <a:lnTo>
                      <a:pt x="5" y="315"/>
                    </a:lnTo>
                    <a:close/>
                    <a:moveTo>
                      <a:pt x="5" y="354"/>
                    </a:moveTo>
                    <a:lnTo>
                      <a:pt x="5" y="378"/>
                    </a:lnTo>
                    <a:lnTo>
                      <a:pt x="4" y="379"/>
                    </a:lnTo>
                    <a:lnTo>
                      <a:pt x="4" y="379"/>
                    </a:lnTo>
                    <a:lnTo>
                      <a:pt x="1" y="379"/>
                    </a:lnTo>
                    <a:lnTo>
                      <a:pt x="0" y="378"/>
                    </a:lnTo>
                    <a:lnTo>
                      <a:pt x="0" y="354"/>
                    </a:lnTo>
                    <a:lnTo>
                      <a:pt x="1" y="353"/>
                    </a:lnTo>
                    <a:lnTo>
                      <a:pt x="4" y="353"/>
                    </a:lnTo>
                    <a:lnTo>
                      <a:pt x="4" y="353"/>
                    </a:lnTo>
                    <a:lnTo>
                      <a:pt x="5" y="354"/>
                    </a:lnTo>
                    <a:lnTo>
                      <a:pt x="5" y="354"/>
                    </a:lnTo>
                    <a:lnTo>
                      <a:pt x="5" y="354"/>
                    </a:lnTo>
                    <a:lnTo>
                      <a:pt x="5" y="354"/>
                    </a:lnTo>
                    <a:close/>
                    <a:moveTo>
                      <a:pt x="5" y="393"/>
                    </a:moveTo>
                    <a:lnTo>
                      <a:pt x="5" y="410"/>
                    </a:lnTo>
                    <a:lnTo>
                      <a:pt x="4" y="411"/>
                    </a:lnTo>
                    <a:lnTo>
                      <a:pt x="4" y="412"/>
                    </a:lnTo>
                    <a:lnTo>
                      <a:pt x="1" y="411"/>
                    </a:lnTo>
                    <a:lnTo>
                      <a:pt x="0" y="410"/>
                    </a:lnTo>
                    <a:lnTo>
                      <a:pt x="0" y="393"/>
                    </a:lnTo>
                    <a:lnTo>
                      <a:pt x="1" y="391"/>
                    </a:lnTo>
                    <a:lnTo>
                      <a:pt x="4" y="391"/>
                    </a:lnTo>
                    <a:lnTo>
                      <a:pt x="4" y="391"/>
                    </a:lnTo>
                    <a:lnTo>
                      <a:pt x="5" y="393"/>
                    </a:lnTo>
                    <a:lnTo>
                      <a:pt x="5" y="393"/>
                    </a:lnTo>
                    <a:lnTo>
                      <a:pt x="5" y="393"/>
                    </a:lnTo>
                    <a:lnTo>
                      <a:pt x="5" y="393"/>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4" name="任意多边形 129093"/>
              <p:cNvSpPr/>
              <p:nvPr/>
            </p:nvSpPr>
            <p:spPr>
              <a:xfrm>
                <a:off x="2735" y="1767"/>
                <a:ext cx="5" cy="26"/>
              </a:xfrm>
              <a:custGeom>
                <a:avLst/>
                <a:gdLst/>
                <a:ahLst/>
                <a:cxnLst/>
                <a:rect l="0" t="0" r="0" b="0"/>
                <a:pathLst>
                  <a:path w="5" h="26">
                    <a:moveTo>
                      <a:pt x="5" y="2"/>
                    </a:moveTo>
                    <a:lnTo>
                      <a:pt x="5" y="24"/>
                    </a:lnTo>
                    <a:lnTo>
                      <a:pt x="4" y="25"/>
                    </a:lnTo>
                    <a:lnTo>
                      <a:pt x="4" y="26"/>
                    </a:lnTo>
                    <a:lnTo>
                      <a:pt x="1" y="25"/>
                    </a:lnTo>
                    <a:lnTo>
                      <a:pt x="0" y="24"/>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6" name="任意多边形 129095"/>
              <p:cNvSpPr/>
              <p:nvPr/>
            </p:nvSpPr>
            <p:spPr>
              <a:xfrm>
                <a:off x="2735" y="1845"/>
                <a:ext cx="5" cy="26"/>
              </a:xfrm>
              <a:custGeom>
                <a:avLst/>
                <a:gdLst/>
                <a:ahLst/>
                <a:cxnLst/>
                <a:rect l="0" t="0" r="0" b="0"/>
                <a:pathLst>
                  <a:path w="5" h="26">
                    <a:moveTo>
                      <a:pt x="5" y="2"/>
                    </a:moveTo>
                    <a:lnTo>
                      <a:pt x="5" y="24"/>
                    </a:lnTo>
                    <a:lnTo>
                      <a:pt x="4" y="25"/>
                    </a:lnTo>
                    <a:lnTo>
                      <a:pt x="4" y="26"/>
                    </a:lnTo>
                    <a:lnTo>
                      <a:pt x="1" y="25"/>
                    </a:lnTo>
                    <a:lnTo>
                      <a:pt x="0" y="24"/>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7" name="任意多边形 129096"/>
              <p:cNvSpPr/>
              <p:nvPr/>
            </p:nvSpPr>
            <p:spPr>
              <a:xfrm>
                <a:off x="2735" y="1884"/>
                <a:ext cx="5" cy="26"/>
              </a:xfrm>
              <a:custGeom>
                <a:avLst/>
                <a:gdLst/>
                <a:ahLst/>
                <a:cxnLst/>
                <a:rect l="0" t="0" r="0" b="0"/>
                <a:pathLst>
                  <a:path w="5" h="26">
                    <a:moveTo>
                      <a:pt x="5" y="2"/>
                    </a:moveTo>
                    <a:lnTo>
                      <a:pt x="5" y="25"/>
                    </a:lnTo>
                    <a:lnTo>
                      <a:pt x="4" y="26"/>
                    </a:lnTo>
                    <a:lnTo>
                      <a:pt x="4" y="26"/>
                    </a:lnTo>
                    <a:lnTo>
                      <a:pt x="1" y="26"/>
                    </a:lnTo>
                    <a:lnTo>
                      <a:pt x="0" y="25"/>
                    </a:lnTo>
                    <a:lnTo>
                      <a:pt x="0" y="2"/>
                    </a:lnTo>
                    <a:lnTo>
                      <a:pt x="1" y="1"/>
                    </a:lnTo>
                    <a:lnTo>
                      <a:pt x="4" y="0"/>
                    </a:lnTo>
                    <a:lnTo>
                      <a:pt x="4" y="1"/>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8" name="任意多边形 129097"/>
              <p:cNvSpPr/>
              <p:nvPr/>
            </p:nvSpPr>
            <p:spPr>
              <a:xfrm>
                <a:off x="2735" y="1923"/>
                <a:ext cx="5" cy="26"/>
              </a:xfrm>
              <a:custGeom>
                <a:avLst/>
                <a:gdLst/>
                <a:ahLst/>
                <a:cxnLst/>
                <a:rect l="0" t="0" r="0" b="0"/>
                <a:pathLst>
                  <a:path w="5" h="26">
                    <a:moveTo>
                      <a:pt x="5" y="2"/>
                    </a:moveTo>
                    <a:lnTo>
                      <a:pt x="5" y="24"/>
                    </a:lnTo>
                    <a:lnTo>
                      <a:pt x="4" y="25"/>
                    </a:lnTo>
                    <a:lnTo>
                      <a:pt x="4" y="26"/>
                    </a:lnTo>
                    <a:lnTo>
                      <a:pt x="1" y="25"/>
                    </a:lnTo>
                    <a:lnTo>
                      <a:pt x="0" y="24"/>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99" name="任意多边形 129098"/>
              <p:cNvSpPr/>
              <p:nvPr/>
            </p:nvSpPr>
            <p:spPr>
              <a:xfrm>
                <a:off x="2735" y="1963"/>
                <a:ext cx="5" cy="26"/>
              </a:xfrm>
              <a:custGeom>
                <a:avLst/>
                <a:gdLst/>
                <a:ahLst/>
                <a:cxnLst/>
                <a:rect l="0" t="0" r="0" b="0"/>
                <a:pathLst>
                  <a:path w="5" h="26">
                    <a:moveTo>
                      <a:pt x="5" y="2"/>
                    </a:moveTo>
                    <a:lnTo>
                      <a:pt x="5" y="25"/>
                    </a:lnTo>
                    <a:lnTo>
                      <a:pt x="4" y="26"/>
                    </a:lnTo>
                    <a:lnTo>
                      <a:pt x="4" y="26"/>
                    </a:lnTo>
                    <a:lnTo>
                      <a:pt x="1" y="26"/>
                    </a:lnTo>
                    <a:lnTo>
                      <a:pt x="0" y="25"/>
                    </a:lnTo>
                    <a:lnTo>
                      <a:pt x="0" y="2"/>
                    </a:lnTo>
                    <a:lnTo>
                      <a:pt x="1" y="1"/>
                    </a:lnTo>
                    <a:lnTo>
                      <a:pt x="4" y="0"/>
                    </a:lnTo>
                    <a:lnTo>
                      <a:pt x="4" y="1"/>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0" name="任意多边形 129099"/>
              <p:cNvSpPr/>
              <p:nvPr/>
            </p:nvSpPr>
            <p:spPr>
              <a:xfrm>
                <a:off x="2735" y="2002"/>
                <a:ext cx="5" cy="26"/>
              </a:xfrm>
              <a:custGeom>
                <a:avLst/>
                <a:gdLst/>
                <a:ahLst/>
                <a:cxnLst/>
                <a:rect l="0" t="0" r="0" b="0"/>
                <a:pathLst>
                  <a:path w="5" h="26">
                    <a:moveTo>
                      <a:pt x="5" y="2"/>
                    </a:moveTo>
                    <a:lnTo>
                      <a:pt x="5" y="24"/>
                    </a:lnTo>
                    <a:lnTo>
                      <a:pt x="4" y="25"/>
                    </a:lnTo>
                    <a:lnTo>
                      <a:pt x="4" y="26"/>
                    </a:lnTo>
                    <a:lnTo>
                      <a:pt x="1" y="25"/>
                    </a:lnTo>
                    <a:lnTo>
                      <a:pt x="0" y="24"/>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1" name="任意多边形 129100"/>
              <p:cNvSpPr/>
              <p:nvPr/>
            </p:nvSpPr>
            <p:spPr>
              <a:xfrm>
                <a:off x="2735" y="2042"/>
                <a:ext cx="5" cy="25"/>
              </a:xfrm>
              <a:custGeom>
                <a:avLst/>
                <a:gdLst/>
                <a:ahLst/>
                <a:cxnLst/>
                <a:rect l="0" t="0" r="0" b="0"/>
                <a:pathLst>
                  <a:path w="5" h="25">
                    <a:moveTo>
                      <a:pt x="5" y="1"/>
                    </a:moveTo>
                    <a:lnTo>
                      <a:pt x="5" y="24"/>
                    </a:lnTo>
                    <a:lnTo>
                      <a:pt x="4" y="25"/>
                    </a:lnTo>
                    <a:lnTo>
                      <a:pt x="4" y="25"/>
                    </a:lnTo>
                    <a:lnTo>
                      <a:pt x="1" y="25"/>
                    </a:lnTo>
                    <a:lnTo>
                      <a:pt x="0" y="24"/>
                    </a:lnTo>
                    <a:lnTo>
                      <a:pt x="0" y="1"/>
                    </a:lnTo>
                    <a:lnTo>
                      <a:pt x="1" y="0"/>
                    </a:lnTo>
                    <a:lnTo>
                      <a:pt x="4" y="0"/>
                    </a:lnTo>
                    <a:lnTo>
                      <a:pt x="4" y="0"/>
                    </a:lnTo>
                    <a:lnTo>
                      <a:pt x="5" y="1"/>
                    </a:lnTo>
                    <a:lnTo>
                      <a:pt x="5" y="1"/>
                    </a:lnTo>
                    <a:lnTo>
                      <a:pt x="5" y="1"/>
                    </a:lnTo>
                    <a:lnTo>
                      <a:pt x="5" y="1"/>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2" name="任意多边形 129101"/>
              <p:cNvSpPr/>
              <p:nvPr/>
            </p:nvSpPr>
            <p:spPr>
              <a:xfrm>
                <a:off x="2735" y="2080"/>
                <a:ext cx="5" cy="28"/>
              </a:xfrm>
              <a:custGeom>
                <a:avLst/>
                <a:gdLst/>
                <a:ahLst/>
                <a:cxnLst/>
                <a:rect l="0" t="0" r="0" b="0"/>
                <a:pathLst>
                  <a:path w="5" h="28">
                    <a:moveTo>
                      <a:pt x="5" y="2"/>
                    </a:moveTo>
                    <a:lnTo>
                      <a:pt x="5" y="24"/>
                    </a:lnTo>
                    <a:lnTo>
                      <a:pt x="4" y="26"/>
                    </a:lnTo>
                    <a:lnTo>
                      <a:pt x="4" y="28"/>
                    </a:lnTo>
                    <a:lnTo>
                      <a:pt x="1" y="26"/>
                    </a:lnTo>
                    <a:lnTo>
                      <a:pt x="0" y="24"/>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3" name="任意多边形 129102"/>
              <p:cNvSpPr/>
              <p:nvPr/>
            </p:nvSpPr>
            <p:spPr>
              <a:xfrm>
                <a:off x="2735" y="2120"/>
                <a:ext cx="5" cy="26"/>
              </a:xfrm>
              <a:custGeom>
                <a:avLst/>
                <a:gdLst/>
                <a:ahLst/>
                <a:cxnLst/>
                <a:rect l="0" t="0" r="0" b="0"/>
                <a:pathLst>
                  <a:path w="5" h="26">
                    <a:moveTo>
                      <a:pt x="5" y="1"/>
                    </a:moveTo>
                    <a:lnTo>
                      <a:pt x="5" y="25"/>
                    </a:lnTo>
                    <a:lnTo>
                      <a:pt x="4" y="26"/>
                    </a:lnTo>
                    <a:lnTo>
                      <a:pt x="4" y="26"/>
                    </a:lnTo>
                    <a:lnTo>
                      <a:pt x="1" y="26"/>
                    </a:lnTo>
                    <a:lnTo>
                      <a:pt x="0" y="25"/>
                    </a:lnTo>
                    <a:lnTo>
                      <a:pt x="0" y="1"/>
                    </a:lnTo>
                    <a:lnTo>
                      <a:pt x="1" y="0"/>
                    </a:lnTo>
                    <a:lnTo>
                      <a:pt x="4" y="0"/>
                    </a:lnTo>
                    <a:lnTo>
                      <a:pt x="4" y="0"/>
                    </a:lnTo>
                    <a:lnTo>
                      <a:pt x="5" y="1"/>
                    </a:lnTo>
                    <a:lnTo>
                      <a:pt x="5" y="1"/>
                    </a:lnTo>
                    <a:lnTo>
                      <a:pt x="5" y="1"/>
                    </a:lnTo>
                    <a:lnTo>
                      <a:pt x="5" y="1"/>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4" name="任意多边形 129103"/>
              <p:cNvSpPr/>
              <p:nvPr/>
            </p:nvSpPr>
            <p:spPr>
              <a:xfrm>
                <a:off x="2735" y="2158"/>
                <a:ext cx="5" cy="21"/>
              </a:xfrm>
              <a:custGeom>
                <a:avLst/>
                <a:gdLst/>
                <a:ahLst/>
                <a:cxnLst/>
                <a:rect l="0" t="0" r="0" b="0"/>
                <a:pathLst>
                  <a:path w="5" h="21">
                    <a:moveTo>
                      <a:pt x="5" y="2"/>
                    </a:moveTo>
                    <a:lnTo>
                      <a:pt x="5" y="19"/>
                    </a:lnTo>
                    <a:lnTo>
                      <a:pt x="4" y="20"/>
                    </a:lnTo>
                    <a:lnTo>
                      <a:pt x="4" y="21"/>
                    </a:lnTo>
                    <a:lnTo>
                      <a:pt x="1" y="20"/>
                    </a:lnTo>
                    <a:lnTo>
                      <a:pt x="0" y="19"/>
                    </a:lnTo>
                    <a:lnTo>
                      <a:pt x="0" y="2"/>
                    </a:lnTo>
                    <a:lnTo>
                      <a:pt x="1" y="0"/>
                    </a:lnTo>
                    <a:lnTo>
                      <a:pt x="4" y="0"/>
                    </a:lnTo>
                    <a:lnTo>
                      <a:pt x="4" y="0"/>
                    </a:lnTo>
                    <a:lnTo>
                      <a:pt x="5" y="2"/>
                    </a:lnTo>
                    <a:lnTo>
                      <a:pt x="5" y="2"/>
                    </a:lnTo>
                    <a:lnTo>
                      <a:pt x="5" y="2"/>
                    </a:lnTo>
                    <a:lnTo>
                      <a:pt x="5" y="2"/>
                    </a:lnTo>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5" name="矩形 129104"/>
              <p:cNvSpPr/>
              <p:nvPr/>
            </p:nvSpPr>
            <p:spPr>
              <a:xfrm>
                <a:off x="2706" y="2196"/>
                <a:ext cx="6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ËÎÌå"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7" name="任意多边形 129106"/>
              <p:cNvSpPr>
                <a:spLocks noEditPoints="1"/>
              </p:cNvSpPr>
              <p:nvPr/>
            </p:nvSpPr>
            <p:spPr>
              <a:xfrm>
                <a:off x="2307" y="1565"/>
                <a:ext cx="1123" cy="3"/>
              </a:xfrm>
              <a:custGeom>
                <a:avLst/>
                <a:gdLst/>
                <a:ahLst/>
                <a:cxnLst/>
                <a:rect l="0" t="0" r="0" b="0"/>
                <a:pathLst>
                  <a:path w="1123" h="3">
                    <a:moveTo>
                      <a:pt x="2" y="0"/>
                    </a:moveTo>
                    <a:lnTo>
                      <a:pt x="25" y="0"/>
                    </a:lnTo>
                    <a:lnTo>
                      <a:pt x="26" y="1"/>
                    </a:lnTo>
                    <a:lnTo>
                      <a:pt x="26" y="1"/>
                    </a:lnTo>
                    <a:lnTo>
                      <a:pt x="26" y="2"/>
                    </a:lnTo>
                    <a:lnTo>
                      <a:pt x="26" y="2"/>
                    </a:lnTo>
                    <a:lnTo>
                      <a:pt x="26" y="3"/>
                    </a:lnTo>
                    <a:lnTo>
                      <a:pt x="25" y="3"/>
                    </a:lnTo>
                    <a:lnTo>
                      <a:pt x="2" y="3"/>
                    </a:lnTo>
                    <a:lnTo>
                      <a:pt x="1" y="3"/>
                    </a:lnTo>
                    <a:lnTo>
                      <a:pt x="0" y="2"/>
                    </a:lnTo>
                    <a:lnTo>
                      <a:pt x="1" y="1"/>
                    </a:lnTo>
                    <a:lnTo>
                      <a:pt x="2" y="0"/>
                    </a:lnTo>
                    <a:lnTo>
                      <a:pt x="2" y="0"/>
                    </a:lnTo>
                    <a:lnTo>
                      <a:pt x="2" y="0"/>
                    </a:lnTo>
                    <a:close/>
                    <a:moveTo>
                      <a:pt x="40" y="0"/>
                    </a:moveTo>
                    <a:lnTo>
                      <a:pt x="64" y="0"/>
                    </a:lnTo>
                    <a:lnTo>
                      <a:pt x="65" y="1"/>
                    </a:lnTo>
                    <a:lnTo>
                      <a:pt x="65" y="2"/>
                    </a:lnTo>
                    <a:lnTo>
                      <a:pt x="65" y="3"/>
                    </a:lnTo>
                    <a:lnTo>
                      <a:pt x="64" y="3"/>
                    </a:lnTo>
                    <a:lnTo>
                      <a:pt x="40" y="3"/>
                    </a:lnTo>
                    <a:lnTo>
                      <a:pt x="39" y="3"/>
                    </a:lnTo>
                    <a:lnTo>
                      <a:pt x="39" y="2"/>
                    </a:lnTo>
                    <a:lnTo>
                      <a:pt x="39" y="1"/>
                    </a:lnTo>
                    <a:lnTo>
                      <a:pt x="40" y="0"/>
                    </a:lnTo>
                    <a:lnTo>
                      <a:pt x="40" y="0"/>
                    </a:lnTo>
                    <a:lnTo>
                      <a:pt x="40" y="0"/>
                    </a:lnTo>
                    <a:close/>
                    <a:moveTo>
                      <a:pt x="80" y="0"/>
                    </a:moveTo>
                    <a:lnTo>
                      <a:pt x="103" y="0"/>
                    </a:lnTo>
                    <a:lnTo>
                      <a:pt x="104" y="1"/>
                    </a:lnTo>
                    <a:lnTo>
                      <a:pt x="105" y="2"/>
                    </a:lnTo>
                    <a:lnTo>
                      <a:pt x="104" y="3"/>
                    </a:lnTo>
                    <a:lnTo>
                      <a:pt x="103" y="3"/>
                    </a:lnTo>
                    <a:lnTo>
                      <a:pt x="80" y="3"/>
                    </a:lnTo>
                    <a:lnTo>
                      <a:pt x="79" y="3"/>
                    </a:lnTo>
                    <a:lnTo>
                      <a:pt x="79" y="2"/>
                    </a:lnTo>
                    <a:lnTo>
                      <a:pt x="79" y="2"/>
                    </a:lnTo>
                    <a:lnTo>
                      <a:pt x="79" y="1"/>
                    </a:lnTo>
                    <a:lnTo>
                      <a:pt x="79" y="1"/>
                    </a:lnTo>
                    <a:lnTo>
                      <a:pt x="80" y="0"/>
                    </a:lnTo>
                    <a:lnTo>
                      <a:pt x="80" y="0"/>
                    </a:lnTo>
                    <a:lnTo>
                      <a:pt x="80" y="0"/>
                    </a:lnTo>
                    <a:close/>
                    <a:moveTo>
                      <a:pt x="120" y="0"/>
                    </a:moveTo>
                    <a:lnTo>
                      <a:pt x="142" y="0"/>
                    </a:lnTo>
                    <a:lnTo>
                      <a:pt x="143" y="1"/>
                    </a:lnTo>
                    <a:lnTo>
                      <a:pt x="143" y="2"/>
                    </a:lnTo>
                    <a:lnTo>
                      <a:pt x="143" y="3"/>
                    </a:lnTo>
                    <a:lnTo>
                      <a:pt x="142" y="3"/>
                    </a:lnTo>
                    <a:lnTo>
                      <a:pt x="120" y="3"/>
                    </a:lnTo>
                    <a:lnTo>
                      <a:pt x="118" y="3"/>
                    </a:lnTo>
                    <a:lnTo>
                      <a:pt x="117" y="2"/>
                    </a:lnTo>
                    <a:lnTo>
                      <a:pt x="118" y="1"/>
                    </a:lnTo>
                    <a:lnTo>
                      <a:pt x="120" y="0"/>
                    </a:lnTo>
                    <a:lnTo>
                      <a:pt x="120" y="0"/>
                    </a:lnTo>
                    <a:lnTo>
                      <a:pt x="120" y="0"/>
                    </a:lnTo>
                    <a:close/>
                    <a:moveTo>
                      <a:pt x="158" y="0"/>
                    </a:moveTo>
                    <a:lnTo>
                      <a:pt x="182" y="0"/>
                    </a:lnTo>
                    <a:lnTo>
                      <a:pt x="183" y="1"/>
                    </a:lnTo>
                    <a:lnTo>
                      <a:pt x="183" y="2"/>
                    </a:lnTo>
                    <a:lnTo>
                      <a:pt x="183" y="3"/>
                    </a:lnTo>
                    <a:lnTo>
                      <a:pt x="182" y="3"/>
                    </a:lnTo>
                    <a:lnTo>
                      <a:pt x="158" y="3"/>
                    </a:lnTo>
                    <a:lnTo>
                      <a:pt x="157" y="3"/>
                    </a:lnTo>
                    <a:lnTo>
                      <a:pt x="157" y="2"/>
                    </a:lnTo>
                    <a:lnTo>
                      <a:pt x="157" y="1"/>
                    </a:lnTo>
                    <a:lnTo>
                      <a:pt x="158" y="0"/>
                    </a:lnTo>
                    <a:lnTo>
                      <a:pt x="158" y="0"/>
                    </a:lnTo>
                    <a:lnTo>
                      <a:pt x="158" y="0"/>
                    </a:lnTo>
                    <a:close/>
                    <a:moveTo>
                      <a:pt x="198" y="0"/>
                    </a:moveTo>
                    <a:lnTo>
                      <a:pt x="220" y="0"/>
                    </a:lnTo>
                    <a:lnTo>
                      <a:pt x="221" y="1"/>
                    </a:lnTo>
                    <a:lnTo>
                      <a:pt x="223" y="2"/>
                    </a:lnTo>
                    <a:lnTo>
                      <a:pt x="221" y="3"/>
                    </a:lnTo>
                    <a:lnTo>
                      <a:pt x="220" y="3"/>
                    </a:lnTo>
                    <a:lnTo>
                      <a:pt x="198" y="3"/>
                    </a:lnTo>
                    <a:lnTo>
                      <a:pt x="197" y="3"/>
                    </a:lnTo>
                    <a:lnTo>
                      <a:pt x="197" y="2"/>
                    </a:lnTo>
                    <a:lnTo>
                      <a:pt x="197" y="1"/>
                    </a:lnTo>
                    <a:lnTo>
                      <a:pt x="198" y="0"/>
                    </a:lnTo>
                    <a:lnTo>
                      <a:pt x="198" y="0"/>
                    </a:lnTo>
                    <a:lnTo>
                      <a:pt x="198" y="0"/>
                    </a:lnTo>
                    <a:close/>
                    <a:moveTo>
                      <a:pt x="237" y="0"/>
                    </a:moveTo>
                    <a:lnTo>
                      <a:pt x="260" y="0"/>
                    </a:lnTo>
                    <a:lnTo>
                      <a:pt x="261" y="1"/>
                    </a:lnTo>
                    <a:lnTo>
                      <a:pt x="261" y="2"/>
                    </a:lnTo>
                    <a:lnTo>
                      <a:pt x="261" y="3"/>
                    </a:lnTo>
                    <a:lnTo>
                      <a:pt x="260" y="3"/>
                    </a:lnTo>
                    <a:lnTo>
                      <a:pt x="237" y="3"/>
                    </a:lnTo>
                    <a:lnTo>
                      <a:pt x="236" y="3"/>
                    </a:lnTo>
                    <a:lnTo>
                      <a:pt x="235" y="2"/>
                    </a:lnTo>
                    <a:lnTo>
                      <a:pt x="236" y="1"/>
                    </a:lnTo>
                    <a:lnTo>
                      <a:pt x="237" y="0"/>
                    </a:lnTo>
                    <a:lnTo>
                      <a:pt x="237" y="0"/>
                    </a:lnTo>
                    <a:lnTo>
                      <a:pt x="237" y="0"/>
                    </a:lnTo>
                    <a:close/>
                    <a:moveTo>
                      <a:pt x="276" y="0"/>
                    </a:moveTo>
                    <a:lnTo>
                      <a:pt x="299" y="0"/>
                    </a:lnTo>
                    <a:lnTo>
                      <a:pt x="301" y="1"/>
                    </a:lnTo>
                    <a:lnTo>
                      <a:pt x="301" y="1"/>
                    </a:lnTo>
                    <a:lnTo>
                      <a:pt x="301" y="2"/>
                    </a:lnTo>
                    <a:lnTo>
                      <a:pt x="301" y="2"/>
                    </a:lnTo>
                    <a:lnTo>
                      <a:pt x="301" y="3"/>
                    </a:lnTo>
                    <a:lnTo>
                      <a:pt x="299" y="3"/>
                    </a:lnTo>
                    <a:lnTo>
                      <a:pt x="276" y="3"/>
                    </a:lnTo>
                    <a:lnTo>
                      <a:pt x="275" y="3"/>
                    </a:lnTo>
                    <a:lnTo>
                      <a:pt x="275" y="2"/>
                    </a:lnTo>
                    <a:lnTo>
                      <a:pt x="275" y="1"/>
                    </a:lnTo>
                    <a:lnTo>
                      <a:pt x="276" y="0"/>
                    </a:lnTo>
                    <a:lnTo>
                      <a:pt x="276" y="0"/>
                    </a:lnTo>
                    <a:lnTo>
                      <a:pt x="276" y="0"/>
                    </a:lnTo>
                    <a:close/>
                    <a:moveTo>
                      <a:pt x="315" y="0"/>
                    </a:moveTo>
                    <a:lnTo>
                      <a:pt x="338" y="0"/>
                    </a:lnTo>
                    <a:lnTo>
                      <a:pt x="339" y="1"/>
                    </a:lnTo>
                    <a:lnTo>
                      <a:pt x="340" y="2"/>
                    </a:lnTo>
                    <a:lnTo>
                      <a:pt x="339" y="3"/>
                    </a:lnTo>
                    <a:lnTo>
                      <a:pt x="338" y="3"/>
                    </a:lnTo>
                    <a:lnTo>
                      <a:pt x="315" y="3"/>
                    </a:lnTo>
                    <a:lnTo>
                      <a:pt x="314" y="3"/>
                    </a:lnTo>
                    <a:lnTo>
                      <a:pt x="314" y="2"/>
                    </a:lnTo>
                    <a:lnTo>
                      <a:pt x="314" y="1"/>
                    </a:lnTo>
                    <a:lnTo>
                      <a:pt x="315" y="0"/>
                    </a:lnTo>
                    <a:lnTo>
                      <a:pt x="315" y="0"/>
                    </a:lnTo>
                    <a:lnTo>
                      <a:pt x="315" y="0"/>
                    </a:lnTo>
                    <a:close/>
                    <a:moveTo>
                      <a:pt x="355" y="0"/>
                    </a:moveTo>
                    <a:lnTo>
                      <a:pt x="377" y="0"/>
                    </a:lnTo>
                    <a:lnTo>
                      <a:pt x="379" y="1"/>
                    </a:lnTo>
                    <a:lnTo>
                      <a:pt x="379" y="2"/>
                    </a:lnTo>
                    <a:lnTo>
                      <a:pt x="379" y="3"/>
                    </a:lnTo>
                    <a:lnTo>
                      <a:pt x="377" y="3"/>
                    </a:lnTo>
                    <a:lnTo>
                      <a:pt x="355" y="3"/>
                    </a:lnTo>
                    <a:lnTo>
                      <a:pt x="354" y="3"/>
                    </a:lnTo>
                    <a:lnTo>
                      <a:pt x="353" y="2"/>
                    </a:lnTo>
                    <a:lnTo>
                      <a:pt x="353" y="2"/>
                    </a:lnTo>
                    <a:lnTo>
                      <a:pt x="353" y="1"/>
                    </a:lnTo>
                    <a:lnTo>
                      <a:pt x="354" y="1"/>
                    </a:lnTo>
                    <a:lnTo>
                      <a:pt x="355" y="0"/>
                    </a:lnTo>
                    <a:lnTo>
                      <a:pt x="355" y="0"/>
                    </a:lnTo>
                    <a:lnTo>
                      <a:pt x="355" y="0"/>
                    </a:lnTo>
                    <a:close/>
                    <a:moveTo>
                      <a:pt x="393" y="0"/>
                    </a:moveTo>
                    <a:lnTo>
                      <a:pt x="417" y="0"/>
                    </a:lnTo>
                    <a:lnTo>
                      <a:pt x="418" y="1"/>
                    </a:lnTo>
                    <a:lnTo>
                      <a:pt x="418" y="2"/>
                    </a:lnTo>
                    <a:lnTo>
                      <a:pt x="418" y="3"/>
                    </a:lnTo>
                    <a:lnTo>
                      <a:pt x="417" y="3"/>
                    </a:lnTo>
                    <a:lnTo>
                      <a:pt x="393" y="3"/>
                    </a:lnTo>
                    <a:lnTo>
                      <a:pt x="392" y="3"/>
                    </a:lnTo>
                    <a:lnTo>
                      <a:pt x="392" y="2"/>
                    </a:lnTo>
                    <a:lnTo>
                      <a:pt x="392" y="1"/>
                    </a:lnTo>
                    <a:lnTo>
                      <a:pt x="393" y="0"/>
                    </a:lnTo>
                    <a:lnTo>
                      <a:pt x="393" y="0"/>
                    </a:lnTo>
                    <a:lnTo>
                      <a:pt x="393" y="0"/>
                    </a:lnTo>
                    <a:close/>
                    <a:moveTo>
                      <a:pt x="433" y="0"/>
                    </a:moveTo>
                    <a:lnTo>
                      <a:pt x="455" y="0"/>
                    </a:lnTo>
                    <a:lnTo>
                      <a:pt x="457" y="1"/>
                    </a:lnTo>
                    <a:lnTo>
                      <a:pt x="458" y="2"/>
                    </a:lnTo>
                    <a:lnTo>
                      <a:pt x="457" y="3"/>
                    </a:lnTo>
                    <a:lnTo>
                      <a:pt x="455" y="3"/>
                    </a:lnTo>
                    <a:lnTo>
                      <a:pt x="433" y="3"/>
                    </a:lnTo>
                    <a:lnTo>
                      <a:pt x="432" y="3"/>
                    </a:lnTo>
                    <a:lnTo>
                      <a:pt x="432" y="2"/>
                    </a:lnTo>
                    <a:lnTo>
                      <a:pt x="432" y="2"/>
                    </a:lnTo>
                    <a:lnTo>
                      <a:pt x="432" y="1"/>
                    </a:lnTo>
                    <a:lnTo>
                      <a:pt x="432" y="1"/>
                    </a:lnTo>
                    <a:lnTo>
                      <a:pt x="433" y="0"/>
                    </a:lnTo>
                    <a:lnTo>
                      <a:pt x="433" y="0"/>
                    </a:lnTo>
                    <a:lnTo>
                      <a:pt x="433" y="0"/>
                    </a:lnTo>
                    <a:close/>
                    <a:moveTo>
                      <a:pt x="472" y="0"/>
                    </a:moveTo>
                    <a:lnTo>
                      <a:pt x="495" y="0"/>
                    </a:lnTo>
                    <a:lnTo>
                      <a:pt x="496" y="1"/>
                    </a:lnTo>
                    <a:lnTo>
                      <a:pt x="497" y="2"/>
                    </a:lnTo>
                    <a:lnTo>
                      <a:pt x="496" y="3"/>
                    </a:lnTo>
                    <a:lnTo>
                      <a:pt x="495" y="3"/>
                    </a:lnTo>
                    <a:lnTo>
                      <a:pt x="472" y="3"/>
                    </a:lnTo>
                    <a:lnTo>
                      <a:pt x="471" y="3"/>
                    </a:lnTo>
                    <a:lnTo>
                      <a:pt x="470" y="2"/>
                    </a:lnTo>
                    <a:lnTo>
                      <a:pt x="471" y="1"/>
                    </a:lnTo>
                    <a:lnTo>
                      <a:pt x="472" y="0"/>
                    </a:lnTo>
                    <a:lnTo>
                      <a:pt x="472" y="0"/>
                    </a:lnTo>
                    <a:lnTo>
                      <a:pt x="472" y="0"/>
                    </a:lnTo>
                    <a:close/>
                    <a:moveTo>
                      <a:pt x="512" y="0"/>
                    </a:moveTo>
                    <a:lnTo>
                      <a:pt x="535" y="0"/>
                    </a:lnTo>
                    <a:lnTo>
                      <a:pt x="536" y="1"/>
                    </a:lnTo>
                    <a:lnTo>
                      <a:pt x="536" y="2"/>
                    </a:lnTo>
                    <a:lnTo>
                      <a:pt x="536" y="3"/>
                    </a:lnTo>
                    <a:lnTo>
                      <a:pt x="535" y="3"/>
                    </a:lnTo>
                    <a:lnTo>
                      <a:pt x="512" y="3"/>
                    </a:lnTo>
                    <a:lnTo>
                      <a:pt x="510" y="3"/>
                    </a:lnTo>
                    <a:lnTo>
                      <a:pt x="510" y="2"/>
                    </a:lnTo>
                    <a:lnTo>
                      <a:pt x="510" y="1"/>
                    </a:lnTo>
                    <a:lnTo>
                      <a:pt x="512" y="0"/>
                    </a:lnTo>
                    <a:lnTo>
                      <a:pt x="512" y="0"/>
                    </a:lnTo>
                    <a:lnTo>
                      <a:pt x="512" y="0"/>
                    </a:lnTo>
                    <a:close/>
                    <a:moveTo>
                      <a:pt x="550" y="0"/>
                    </a:moveTo>
                    <a:lnTo>
                      <a:pt x="573" y="0"/>
                    </a:lnTo>
                    <a:lnTo>
                      <a:pt x="574" y="1"/>
                    </a:lnTo>
                    <a:lnTo>
                      <a:pt x="575" y="1"/>
                    </a:lnTo>
                    <a:lnTo>
                      <a:pt x="575" y="2"/>
                    </a:lnTo>
                    <a:lnTo>
                      <a:pt x="575" y="2"/>
                    </a:lnTo>
                    <a:lnTo>
                      <a:pt x="574" y="3"/>
                    </a:lnTo>
                    <a:lnTo>
                      <a:pt x="573" y="3"/>
                    </a:lnTo>
                    <a:lnTo>
                      <a:pt x="550" y="3"/>
                    </a:lnTo>
                    <a:lnTo>
                      <a:pt x="549" y="3"/>
                    </a:lnTo>
                    <a:lnTo>
                      <a:pt x="549" y="2"/>
                    </a:lnTo>
                    <a:lnTo>
                      <a:pt x="549" y="1"/>
                    </a:lnTo>
                    <a:lnTo>
                      <a:pt x="550" y="0"/>
                    </a:lnTo>
                    <a:lnTo>
                      <a:pt x="550" y="0"/>
                    </a:lnTo>
                    <a:lnTo>
                      <a:pt x="550" y="0"/>
                    </a:lnTo>
                    <a:close/>
                    <a:moveTo>
                      <a:pt x="590" y="0"/>
                    </a:moveTo>
                    <a:lnTo>
                      <a:pt x="613" y="0"/>
                    </a:lnTo>
                    <a:lnTo>
                      <a:pt x="614" y="1"/>
                    </a:lnTo>
                    <a:lnTo>
                      <a:pt x="615" y="2"/>
                    </a:lnTo>
                    <a:lnTo>
                      <a:pt x="614" y="3"/>
                    </a:lnTo>
                    <a:lnTo>
                      <a:pt x="613" y="3"/>
                    </a:lnTo>
                    <a:lnTo>
                      <a:pt x="590" y="3"/>
                    </a:lnTo>
                    <a:lnTo>
                      <a:pt x="589" y="3"/>
                    </a:lnTo>
                    <a:lnTo>
                      <a:pt x="588" y="2"/>
                    </a:lnTo>
                    <a:lnTo>
                      <a:pt x="589" y="1"/>
                    </a:lnTo>
                    <a:lnTo>
                      <a:pt x="590" y="0"/>
                    </a:lnTo>
                    <a:lnTo>
                      <a:pt x="590" y="0"/>
                    </a:lnTo>
                    <a:lnTo>
                      <a:pt x="590" y="0"/>
                    </a:lnTo>
                    <a:close/>
                    <a:moveTo>
                      <a:pt x="630" y="0"/>
                    </a:moveTo>
                    <a:lnTo>
                      <a:pt x="652" y="0"/>
                    </a:lnTo>
                    <a:lnTo>
                      <a:pt x="653" y="1"/>
                    </a:lnTo>
                    <a:lnTo>
                      <a:pt x="653" y="2"/>
                    </a:lnTo>
                    <a:lnTo>
                      <a:pt x="653" y="3"/>
                    </a:lnTo>
                    <a:lnTo>
                      <a:pt x="652" y="3"/>
                    </a:lnTo>
                    <a:lnTo>
                      <a:pt x="630" y="3"/>
                    </a:lnTo>
                    <a:lnTo>
                      <a:pt x="629" y="3"/>
                    </a:lnTo>
                    <a:lnTo>
                      <a:pt x="627" y="2"/>
                    </a:lnTo>
                    <a:lnTo>
                      <a:pt x="629" y="1"/>
                    </a:lnTo>
                    <a:lnTo>
                      <a:pt x="630" y="0"/>
                    </a:lnTo>
                    <a:lnTo>
                      <a:pt x="630" y="0"/>
                    </a:lnTo>
                    <a:lnTo>
                      <a:pt x="630" y="0"/>
                    </a:lnTo>
                    <a:close/>
                    <a:moveTo>
                      <a:pt x="668" y="0"/>
                    </a:moveTo>
                    <a:lnTo>
                      <a:pt x="691" y="0"/>
                    </a:lnTo>
                    <a:lnTo>
                      <a:pt x="692" y="1"/>
                    </a:lnTo>
                    <a:lnTo>
                      <a:pt x="693" y="2"/>
                    </a:lnTo>
                    <a:lnTo>
                      <a:pt x="692" y="3"/>
                    </a:lnTo>
                    <a:lnTo>
                      <a:pt x="691" y="3"/>
                    </a:lnTo>
                    <a:lnTo>
                      <a:pt x="668" y="3"/>
                    </a:lnTo>
                    <a:lnTo>
                      <a:pt x="667" y="3"/>
                    </a:lnTo>
                    <a:lnTo>
                      <a:pt x="667" y="2"/>
                    </a:lnTo>
                    <a:lnTo>
                      <a:pt x="667" y="1"/>
                    </a:lnTo>
                    <a:lnTo>
                      <a:pt x="668" y="0"/>
                    </a:lnTo>
                    <a:lnTo>
                      <a:pt x="668" y="0"/>
                    </a:lnTo>
                    <a:lnTo>
                      <a:pt x="668" y="0"/>
                    </a:lnTo>
                    <a:close/>
                    <a:moveTo>
                      <a:pt x="708" y="0"/>
                    </a:moveTo>
                    <a:lnTo>
                      <a:pt x="730" y="0"/>
                    </a:lnTo>
                    <a:lnTo>
                      <a:pt x="731" y="1"/>
                    </a:lnTo>
                    <a:lnTo>
                      <a:pt x="733" y="2"/>
                    </a:lnTo>
                    <a:lnTo>
                      <a:pt x="731" y="3"/>
                    </a:lnTo>
                    <a:lnTo>
                      <a:pt x="730" y="3"/>
                    </a:lnTo>
                    <a:lnTo>
                      <a:pt x="708" y="3"/>
                    </a:lnTo>
                    <a:lnTo>
                      <a:pt x="707" y="3"/>
                    </a:lnTo>
                    <a:lnTo>
                      <a:pt x="707" y="2"/>
                    </a:lnTo>
                    <a:lnTo>
                      <a:pt x="705" y="2"/>
                    </a:lnTo>
                    <a:lnTo>
                      <a:pt x="707" y="1"/>
                    </a:lnTo>
                    <a:lnTo>
                      <a:pt x="707" y="1"/>
                    </a:lnTo>
                    <a:lnTo>
                      <a:pt x="708" y="0"/>
                    </a:lnTo>
                    <a:lnTo>
                      <a:pt x="708" y="0"/>
                    </a:lnTo>
                    <a:lnTo>
                      <a:pt x="708" y="0"/>
                    </a:lnTo>
                    <a:close/>
                    <a:moveTo>
                      <a:pt x="747" y="0"/>
                    </a:moveTo>
                    <a:lnTo>
                      <a:pt x="770" y="0"/>
                    </a:lnTo>
                    <a:lnTo>
                      <a:pt x="771" y="1"/>
                    </a:lnTo>
                    <a:lnTo>
                      <a:pt x="771" y="2"/>
                    </a:lnTo>
                    <a:lnTo>
                      <a:pt x="771" y="3"/>
                    </a:lnTo>
                    <a:lnTo>
                      <a:pt x="770" y="3"/>
                    </a:lnTo>
                    <a:lnTo>
                      <a:pt x="747" y="3"/>
                    </a:lnTo>
                    <a:lnTo>
                      <a:pt x="746" y="3"/>
                    </a:lnTo>
                    <a:lnTo>
                      <a:pt x="745" y="2"/>
                    </a:lnTo>
                    <a:lnTo>
                      <a:pt x="746" y="1"/>
                    </a:lnTo>
                    <a:lnTo>
                      <a:pt x="747" y="0"/>
                    </a:lnTo>
                    <a:lnTo>
                      <a:pt x="747" y="0"/>
                    </a:lnTo>
                    <a:lnTo>
                      <a:pt x="747" y="0"/>
                    </a:lnTo>
                    <a:close/>
                    <a:moveTo>
                      <a:pt x="786" y="0"/>
                    </a:moveTo>
                    <a:lnTo>
                      <a:pt x="809" y="0"/>
                    </a:lnTo>
                    <a:lnTo>
                      <a:pt x="809" y="1"/>
                    </a:lnTo>
                    <a:lnTo>
                      <a:pt x="811" y="2"/>
                    </a:lnTo>
                    <a:lnTo>
                      <a:pt x="809" y="3"/>
                    </a:lnTo>
                    <a:lnTo>
                      <a:pt x="809" y="3"/>
                    </a:lnTo>
                    <a:lnTo>
                      <a:pt x="786" y="3"/>
                    </a:lnTo>
                    <a:lnTo>
                      <a:pt x="785" y="3"/>
                    </a:lnTo>
                    <a:lnTo>
                      <a:pt x="785" y="2"/>
                    </a:lnTo>
                    <a:lnTo>
                      <a:pt x="785" y="1"/>
                    </a:lnTo>
                    <a:lnTo>
                      <a:pt x="786" y="0"/>
                    </a:lnTo>
                    <a:lnTo>
                      <a:pt x="786" y="0"/>
                    </a:lnTo>
                    <a:lnTo>
                      <a:pt x="786" y="0"/>
                    </a:lnTo>
                    <a:close/>
                    <a:moveTo>
                      <a:pt x="825" y="0"/>
                    </a:moveTo>
                    <a:lnTo>
                      <a:pt x="848" y="0"/>
                    </a:lnTo>
                    <a:lnTo>
                      <a:pt x="849" y="1"/>
                    </a:lnTo>
                    <a:lnTo>
                      <a:pt x="850" y="1"/>
                    </a:lnTo>
                    <a:lnTo>
                      <a:pt x="850" y="2"/>
                    </a:lnTo>
                    <a:lnTo>
                      <a:pt x="850" y="2"/>
                    </a:lnTo>
                    <a:lnTo>
                      <a:pt x="849" y="3"/>
                    </a:lnTo>
                    <a:lnTo>
                      <a:pt x="848" y="3"/>
                    </a:lnTo>
                    <a:lnTo>
                      <a:pt x="825" y="3"/>
                    </a:lnTo>
                    <a:lnTo>
                      <a:pt x="824" y="3"/>
                    </a:lnTo>
                    <a:lnTo>
                      <a:pt x="824" y="2"/>
                    </a:lnTo>
                    <a:lnTo>
                      <a:pt x="824" y="1"/>
                    </a:lnTo>
                    <a:lnTo>
                      <a:pt x="825" y="0"/>
                    </a:lnTo>
                    <a:lnTo>
                      <a:pt x="825" y="0"/>
                    </a:lnTo>
                    <a:lnTo>
                      <a:pt x="825" y="0"/>
                    </a:lnTo>
                    <a:close/>
                    <a:moveTo>
                      <a:pt x="865" y="0"/>
                    </a:moveTo>
                    <a:lnTo>
                      <a:pt x="887" y="0"/>
                    </a:lnTo>
                    <a:lnTo>
                      <a:pt x="889" y="1"/>
                    </a:lnTo>
                    <a:lnTo>
                      <a:pt x="889" y="2"/>
                    </a:lnTo>
                    <a:lnTo>
                      <a:pt x="889" y="3"/>
                    </a:lnTo>
                    <a:lnTo>
                      <a:pt x="887" y="3"/>
                    </a:lnTo>
                    <a:lnTo>
                      <a:pt x="865" y="3"/>
                    </a:lnTo>
                    <a:lnTo>
                      <a:pt x="864" y="3"/>
                    </a:lnTo>
                    <a:lnTo>
                      <a:pt x="863" y="2"/>
                    </a:lnTo>
                    <a:lnTo>
                      <a:pt x="864" y="1"/>
                    </a:lnTo>
                    <a:lnTo>
                      <a:pt x="865" y="0"/>
                    </a:lnTo>
                    <a:lnTo>
                      <a:pt x="865" y="0"/>
                    </a:lnTo>
                    <a:lnTo>
                      <a:pt x="865" y="0"/>
                    </a:lnTo>
                    <a:close/>
                    <a:moveTo>
                      <a:pt x="903" y="0"/>
                    </a:moveTo>
                    <a:lnTo>
                      <a:pt x="927" y="0"/>
                    </a:lnTo>
                    <a:lnTo>
                      <a:pt x="928" y="1"/>
                    </a:lnTo>
                    <a:lnTo>
                      <a:pt x="928" y="1"/>
                    </a:lnTo>
                    <a:lnTo>
                      <a:pt x="928" y="2"/>
                    </a:lnTo>
                    <a:lnTo>
                      <a:pt x="928" y="2"/>
                    </a:lnTo>
                    <a:lnTo>
                      <a:pt x="928" y="3"/>
                    </a:lnTo>
                    <a:lnTo>
                      <a:pt x="927" y="3"/>
                    </a:lnTo>
                    <a:lnTo>
                      <a:pt x="903" y="3"/>
                    </a:lnTo>
                    <a:lnTo>
                      <a:pt x="902" y="3"/>
                    </a:lnTo>
                    <a:lnTo>
                      <a:pt x="902" y="2"/>
                    </a:lnTo>
                    <a:lnTo>
                      <a:pt x="902" y="1"/>
                    </a:lnTo>
                    <a:lnTo>
                      <a:pt x="903" y="0"/>
                    </a:lnTo>
                    <a:lnTo>
                      <a:pt x="903" y="0"/>
                    </a:lnTo>
                    <a:lnTo>
                      <a:pt x="903" y="0"/>
                    </a:lnTo>
                    <a:close/>
                    <a:moveTo>
                      <a:pt x="943" y="0"/>
                    </a:moveTo>
                    <a:lnTo>
                      <a:pt x="966" y="0"/>
                    </a:lnTo>
                    <a:lnTo>
                      <a:pt x="967" y="1"/>
                    </a:lnTo>
                    <a:lnTo>
                      <a:pt x="968" y="2"/>
                    </a:lnTo>
                    <a:lnTo>
                      <a:pt x="967" y="3"/>
                    </a:lnTo>
                    <a:lnTo>
                      <a:pt x="966" y="3"/>
                    </a:lnTo>
                    <a:lnTo>
                      <a:pt x="943" y="3"/>
                    </a:lnTo>
                    <a:lnTo>
                      <a:pt x="942" y="3"/>
                    </a:lnTo>
                    <a:lnTo>
                      <a:pt x="942" y="2"/>
                    </a:lnTo>
                    <a:lnTo>
                      <a:pt x="942" y="1"/>
                    </a:lnTo>
                    <a:lnTo>
                      <a:pt x="943" y="0"/>
                    </a:lnTo>
                    <a:lnTo>
                      <a:pt x="943" y="0"/>
                    </a:lnTo>
                    <a:lnTo>
                      <a:pt x="943" y="0"/>
                    </a:lnTo>
                    <a:close/>
                    <a:moveTo>
                      <a:pt x="982" y="0"/>
                    </a:moveTo>
                    <a:lnTo>
                      <a:pt x="1005" y="0"/>
                    </a:lnTo>
                    <a:lnTo>
                      <a:pt x="1006" y="1"/>
                    </a:lnTo>
                    <a:lnTo>
                      <a:pt x="1006" y="2"/>
                    </a:lnTo>
                    <a:lnTo>
                      <a:pt x="1006" y="3"/>
                    </a:lnTo>
                    <a:lnTo>
                      <a:pt x="1005" y="3"/>
                    </a:lnTo>
                    <a:lnTo>
                      <a:pt x="982" y="3"/>
                    </a:lnTo>
                    <a:lnTo>
                      <a:pt x="981" y="3"/>
                    </a:lnTo>
                    <a:lnTo>
                      <a:pt x="980" y="2"/>
                    </a:lnTo>
                    <a:lnTo>
                      <a:pt x="980" y="2"/>
                    </a:lnTo>
                    <a:lnTo>
                      <a:pt x="980" y="1"/>
                    </a:lnTo>
                    <a:lnTo>
                      <a:pt x="981" y="1"/>
                    </a:lnTo>
                    <a:lnTo>
                      <a:pt x="982" y="0"/>
                    </a:lnTo>
                    <a:lnTo>
                      <a:pt x="982" y="0"/>
                    </a:lnTo>
                    <a:lnTo>
                      <a:pt x="982" y="0"/>
                    </a:lnTo>
                    <a:close/>
                    <a:moveTo>
                      <a:pt x="1021" y="0"/>
                    </a:moveTo>
                    <a:lnTo>
                      <a:pt x="1045" y="0"/>
                    </a:lnTo>
                    <a:lnTo>
                      <a:pt x="1046" y="1"/>
                    </a:lnTo>
                    <a:lnTo>
                      <a:pt x="1046" y="2"/>
                    </a:lnTo>
                    <a:lnTo>
                      <a:pt x="1046" y="3"/>
                    </a:lnTo>
                    <a:lnTo>
                      <a:pt x="1045" y="3"/>
                    </a:lnTo>
                    <a:lnTo>
                      <a:pt x="1021" y="3"/>
                    </a:lnTo>
                    <a:lnTo>
                      <a:pt x="1020" y="3"/>
                    </a:lnTo>
                    <a:lnTo>
                      <a:pt x="1020" y="2"/>
                    </a:lnTo>
                    <a:lnTo>
                      <a:pt x="1020" y="1"/>
                    </a:lnTo>
                    <a:lnTo>
                      <a:pt x="1021" y="0"/>
                    </a:lnTo>
                    <a:lnTo>
                      <a:pt x="1021" y="0"/>
                    </a:lnTo>
                    <a:lnTo>
                      <a:pt x="1021" y="0"/>
                    </a:lnTo>
                    <a:close/>
                    <a:moveTo>
                      <a:pt x="1061" y="0"/>
                    </a:moveTo>
                    <a:lnTo>
                      <a:pt x="1083" y="0"/>
                    </a:lnTo>
                    <a:lnTo>
                      <a:pt x="1084" y="1"/>
                    </a:lnTo>
                    <a:lnTo>
                      <a:pt x="1085" y="2"/>
                    </a:lnTo>
                    <a:lnTo>
                      <a:pt x="1084" y="3"/>
                    </a:lnTo>
                    <a:lnTo>
                      <a:pt x="1083" y="3"/>
                    </a:lnTo>
                    <a:lnTo>
                      <a:pt x="1061" y="3"/>
                    </a:lnTo>
                    <a:lnTo>
                      <a:pt x="1059" y="3"/>
                    </a:lnTo>
                    <a:lnTo>
                      <a:pt x="1059" y="2"/>
                    </a:lnTo>
                    <a:lnTo>
                      <a:pt x="1059" y="2"/>
                    </a:lnTo>
                    <a:lnTo>
                      <a:pt x="1059" y="1"/>
                    </a:lnTo>
                    <a:lnTo>
                      <a:pt x="1059" y="1"/>
                    </a:lnTo>
                    <a:lnTo>
                      <a:pt x="1061" y="0"/>
                    </a:lnTo>
                    <a:lnTo>
                      <a:pt x="1061" y="0"/>
                    </a:lnTo>
                    <a:lnTo>
                      <a:pt x="1061" y="0"/>
                    </a:lnTo>
                    <a:close/>
                    <a:moveTo>
                      <a:pt x="1100" y="0"/>
                    </a:moveTo>
                    <a:lnTo>
                      <a:pt x="1122" y="0"/>
                    </a:lnTo>
                    <a:lnTo>
                      <a:pt x="1123" y="1"/>
                    </a:lnTo>
                    <a:lnTo>
                      <a:pt x="1123" y="1"/>
                    </a:lnTo>
                    <a:lnTo>
                      <a:pt x="1123" y="2"/>
                    </a:lnTo>
                    <a:lnTo>
                      <a:pt x="1123" y="2"/>
                    </a:lnTo>
                    <a:lnTo>
                      <a:pt x="1123" y="3"/>
                    </a:lnTo>
                    <a:lnTo>
                      <a:pt x="1122" y="3"/>
                    </a:lnTo>
                    <a:lnTo>
                      <a:pt x="1100" y="3"/>
                    </a:lnTo>
                    <a:lnTo>
                      <a:pt x="1099" y="3"/>
                    </a:lnTo>
                    <a:lnTo>
                      <a:pt x="1098" y="2"/>
                    </a:lnTo>
                    <a:lnTo>
                      <a:pt x="1099" y="1"/>
                    </a:lnTo>
                    <a:lnTo>
                      <a:pt x="1100" y="0"/>
                    </a:lnTo>
                    <a:lnTo>
                      <a:pt x="1100" y="0"/>
                    </a:lnTo>
                    <a:lnTo>
                      <a:pt x="1100"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8" name="任意多边形 129107"/>
              <p:cNvSpPr/>
              <p:nvPr/>
            </p:nvSpPr>
            <p:spPr>
              <a:xfrm>
                <a:off x="2307" y="1565"/>
                <a:ext cx="26" cy="3"/>
              </a:xfrm>
              <a:custGeom>
                <a:avLst/>
                <a:gdLst/>
                <a:ahLst/>
                <a:cxnLst/>
                <a:rect l="0" t="0" r="0" b="0"/>
                <a:pathLst>
                  <a:path w="26" h="3">
                    <a:moveTo>
                      <a:pt x="2" y="0"/>
                    </a:moveTo>
                    <a:lnTo>
                      <a:pt x="25" y="0"/>
                    </a:lnTo>
                    <a:lnTo>
                      <a:pt x="26" y="1"/>
                    </a:lnTo>
                    <a:lnTo>
                      <a:pt x="26" y="1"/>
                    </a:lnTo>
                    <a:lnTo>
                      <a:pt x="26" y="2"/>
                    </a:lnTo>
                    <a:lnTo>
                      <a:pt x="26" y="2"/>
                    </a:lnTo>
                    <a:lnTo>
                      <a:pt x="26" y="3"/>
                    </a:lnTo>
                    <a:lnTo>
                      <a:pt x="25"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09" name="任意多边形 129108"/>
              <p:cNvSpPr/>
              <p:nvPr/>
            </p:nvSpPr>
            <p:spPr>
              <a:xfrm>
                <a:off x="2346" y="1565"/>
                <a:ext cx="26" cy="3"/>
              </a:xfrm>
              <a:custGeom>
                <a:avLst/>
                <a:gdLst/>
                <a:ahLst/>
                <a:cxnLst/>
                <a:rect l="0" t="0" r="0" b="0"/>
                <a:pathLst>
                  <a:path w="26" h="3">
                    <a:moveTo>
                      <a:pt x="1" y="0"/>
                    </a:moveTo>
                    <a:lnTo>
                      <a:pt x="25" y="0"/>
                    </a:lnTo>
                    <a:lnTo>
                      <a:pt x="26" y="1"/>
                    </a:lnTo>
                    <a:lnTo>
                      <a:pt x="26" y="2"/>
                    </a:lnTo>
                    <a:lnTo>
                      <a:pt x="26" y="3"/>
                    </a:lnTo>
                    <a:lnTo>
                      <a:pt x="25"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0" name="任意多边形 129109"/>
              <p:cNvSpPr/>
              <p:nvPr/>
            </p:nvSpPr>
            <p:spPr>
              <a:xfrm>
                <a:off x="2386" y="1565"/>
                <a:ext cx="26" cy="3"/>
              </a:xfrm>
              <a:custGeom>
                <a:avLst/>
                <a:gdLst/>
                <a:ahLst/>
                <a:cxnLst/>
                <a:rect l="0" t="0" r="0" b="0"/>
                <a:pathLst>
                  <a:path w="26" h="3">
                    <a:moveTo>
                      <a:pt x="1" y="0"/>
                    </a:moveTo>
                    <a:lnTo>
                      <a:pt x="24" y="0"/>
                    </a:lnTo>
                    <a:lnTo>
                      <a:pt x="25" y="1"/>
                    </a:lnTo>
                    <a:lnTo>
                      <a:pt x="26" y="2"/>
                    </a:lnTo>
                    <a:lnTo>
                      <a:pt x="25" y="3"/>
                    </a:lnTo>
                    <a:lnTo>
                      <a:pt x="24" y="3"/>
                    </a:lnTo>
                    <a:lnTo>
                      <a:pt x="1" y="3"/>
                    </a:lnTo>
                    <a:lnTo>
                      <a:pt x="0" y="3"/>
                    </a:lnTo>
                    <a:lnTo>
                      <a:pt x="0" y="2"/>
                    </a:lnTo>
                    <a:lnTo>
                      <a:pt x="0" y="2"/>
                    </a:lnTo>
                    <a:lnTo>
                      <a:pt x="0" y="1"/>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1" name="任意多边形 129110"/>
              <p:cNvSpPr/>
              <p:nvPr/>
            </p:nvSpPr>
            <p:spPr>
              <a:xfrm>
                <a:off x="2424" y="1565"/>
                <a:ext cx="26" cy="3"/>
              </a:xfrm>
              <a:custGeom>
                <a:avLst/>
                <a:gdLst/>
                <a:ahLst/>
                <a:cxnLst/>
                <a:rect l="0" t="0" r="0" b="0"/>
                <a:pathLst>
                  <a:path w="26" h="3">
                    <a:moveTo>
                      <a:pt x="3" y="0"/>
                    </a:moveTo>
                    <a:lnTo>
                      <a:pt x="25" y="0"/>
                    </a:lnTo>
                    <a:lnTo>
                      <a:pt x="26" y="1"/>
                    </a:lnTo>
                    <a:lnTo>
                      <a:pt x="26" y="2"/>
                    </a:lnTo>
                    <a:lnTo>
                      <a:pt x="26" y="3"/>
                    </a:lnTo>
                    <a:lnTo>
                      <a:pt x="25" y="3"/>
                    </a:lnTo>
                    <a:lnTo>
                      <a:pt x="3" y="3"/>
                    </a:lnTo>
                    <a:lnTo>
                      <a:pt x="1" y="3"/>
                    </a:lnTo>
                    <a:lnTo>
                      <a:pt x="0" y="2"/>
                    </a:lnTo>
                    <a:lnTo>
                      <a:pt x="1" y="1"/>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2" name="任意多边形 129111"/>
              <p:cNvSpPr/>
              <p:nvPr/>
            </p:nvSpPr>
            <p:spPr>
              <a:xfrm>
                <a:off x="2464" y="1565"/>
                <a:ext cx="26" cy="3"/>
              </a:xfrm>
              <a:custGeom>
                <a:avLst/>
                <a:gdLst/>
                <a:ahLst/>
                <a:cxnLst/>
                <a:rect l="0" t="0" r="0" b="0"/>
                <a:pathLst>
                  <a:path w="26" h="3">
                    <a:moveTo>
                      <a:pt x="1" y="0"/>
                    </a:moveTo>
                    <a:lnTo>
                      <a:pt x="25" y="0"/>
                    </a:lnTo>
                    <a:lnTo>
                      <a:pt x="26" y="1"/>
                    </a:lnTo>
                    <a:lnTo>
                      <a:pt x="26" y="2"/>
                    </a:lnTo>
                    <a:lnTo>
                      <a:pt x="26" y="3"/>
                    </a:lnTo>
                    <a:lnTo>
                      <a:pt x="25"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3" name="任意多边形 129112"/>
              <p:cNvSpPr/>
              <p:nvPr/>
            </p:nvSpPr>
            <p:spPr>
              <a:xfrm>
                <a:off x="2504" y="1565"/>
                <a:ext cx="26" cy="3"/>
              </a:xfrm>
              <a:custGeom>
                <a:avLst/>
                <a:gdLst/>
                <a:ahLst/>
                <a:cxnLst/>
                <a:rect l="0" t="0" r="0" b="0"/>
                <a:pathLst>
                  <a:path w="26" h="3">
                    <a:moveTo>
                      <a:pt x="1" y="0"/>
                    </a:moveTo>
                    <a:lnTo>
                      <a:pt x="23" y="0"/>
                    </a:lnTo>
                    <a:lnTo>
                      <a:pt x="24" y="1"/>
                    </a:lnTo>
                    <a:lnTo>
                      <a:pt x="26" y="2"/>
                    </a:lnTo>
                    <a:lnTo>
                      <a:pt x="24" y="3"/>
                    </a:lnTo>
                    <a:lnTo>
                      <a:pt x="23"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4" name="任意多边形 129113"/>
              <p:cNvSpPr/>
              <p:nvPr/>
            </p:nvSpPr>
            <p:spPr>
              <a:xfrm>
                <a:off x="2542" y="1565"/>
                <a:ext cx="26" cy="3"/>
              </a:xfrm>
              <a:custGeom>
                <a:avLst/>
                <a:gdLst/>
                <a:ahLst/>
                <a:cxnLst/>
                <a:rect l="0" t="0" r="0" b="0"/>
                <a:pathLst>
                  <a:path w="26" h="3">
                    <a:moveTo>
                      <a:pt x="2" y="0"/>
                    </a:moveTo>
                    <a:lnTo>
                      <a:pt x="25" y="0"/>
                    </a:lnTo>
                    <a:lnTo>
                      <a:pt x="26" y="1"/>
                    </a:lnTo>
                    <a:lnTo>
                      <a:pt x="26" y="2"/>
                    </a:lnTo>
                    <a:lnTo>
                      <a:pt x="26" y="3"/>
                    </a:lnTo>
                    <a:lnTo>
                      <a:pt x="25"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5" name="任意多边形 129114"/>
              <p:cNvSpPr/>
              <p:nvPr/>
            </p:nvSpPr>
            <p:spPr>
              <a:xfrm>
                <a:off x="2582" y="1565"/>
                <a:ext cx="26" cy="3"/>
              </a:xfrm>
              <a:custGeom>
                <a:avLst/>
                <a:gdLst/>
                <a:ahLst/>
                <a:cxnLst/>
                <a:rect l="0" t="0" r="0" b="0"/>
                <a:pathLst>
                  <a:path w="26" h="3">
                    <a:moveTo>
                      <a:pt x="1" y="0"/>
                    </a:moveTo>
                    <a:lnTo>
                      <a:pt x="24" y="0"/>
                    </a:lnTo>
                    <a:lnTo>
                      <a:pt x="26" y="1"/>
                    </a:lnTo>
                    <a:lnTo>
                      <a:pt x="26" y="1"/>
                    </a:lnTo>
                    <a:lnTo>
                      <a:pt x="26" y="2"/>
                    </a:lnTo>
                    <a:lnTo>
                      <a:pt x="26" y="2"/>
                    </a:lnTo>
                    <a:lnTo>
                      <a:pt x="26"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6" name="任意多边形 129115"/>
              <p:cNvSpPr/>
              <p:nvPr/>
            </p:nvSpPr>
            <p:spPr>
              <a:xfrm>
                <a:off x="2621" y="1565"/>
                <a:ext cx="26" cy="3"/>
              </a:xfrm>
              <a:custGeom>
                <a:avLst/>
                <a:gdLst/>
                <a:ahLst/>
                <a:cxnLst/>
                <a:rect l="0" t="0" r="0" b="0"/>
                <a:pathLst>
                  <a:path w="26" h="3">
                    <a:moveTo>
                      <a:pt x="1" y="0"/>
                    </a:moveTo>
                    <a:lnTo>
                      <a:pt x="24" y="0"/>
                    </a:lnTo>
                    <a:lnTo>
                      <a:pt x="25" y="1"/>
                    </a:lnTo>
                    <a:lnTo>
                      <a:pt x="26" y="2"/>
                    </a:lnTo>
                    <a:lnTo>
                      <a:pt x="25"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7" name="任意多边形 129116"/>
              <p:cNvSpPr/>
              <p:nvPr/>
            </p:nvSpPr>
            <p:spPr>
              <a:xfrm>
                <a:off x="2660" y="1565"/>
                <a:ext cx="26" cy="3"/>
              </a:xfrm>
              <a:custGeom>
                <a:avLst/>
                <a:gdLst/>
                <a:ahLst/>
                <a:cxnLst/>
                <a:rect l="0" t="0" r="0" b="0"/>
                <a:pathLst>
                  <a:path w="26" h="3">
                    <a:moveTo>
                      <a:pt x="2" y="0"/>
                    </a:moveTo>
                    <a:lnTo>
                      <a:pt x="24" y="0"/>
                    </a:lnTo>
                    <a:lnTo>
                      <a:pt x="26" y="1"/>
                    </a:lnTo>
                    <a:lnTo>
                      <a:pt x="26" y="2"/>
                    </a:lnTo>
                    <a:lnTo>
                      <a:pt x="26" y="3"/>
                    </a:lnTo>
                    <a:lnTo>
                      <a:pt x="24" y="3"/>
                    </a:lnTo>
                    <a:lnTo>
                      <a:pt x="2" y="3"/>
                    </a:lnTo>
                    <a:lnTo>
                      <a:pt x="1" y="3"/>
                    </a:lnTo>
                    <a:lnTo>
                      <a:pt x="0" y="2"/>
                    </a:lnTo>
                    <a:lnTo>
                      <a:pt x="0" y="2"/>
                    </a:lnTo>
                    <a:lnTo>
                      <a:pt x="0" y="1"/>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8" name="任意多边形 129117"/>
              <p:cNvSpPr/>
              <p:nvPr/>
            </p:nvSpPr>
            <p:spPr>
              <a:xfrm>
                <a:off x="2699" y="1565"/>
                <a:ext cx="26" cy="3"/>
              </a:xfrm>
              <a:custGeom>
                <a:avLst/>
                <a:gdLst/>
                <a:ahLst/>
                <a:cxnLst/>
                <a:rect l="0" t="0" r="0" b="0"/>
                <a:pathLst>
                  <a:path w="26" h="3">
                    <a:moveTo>
                      <a:pt x="1" y="0"/>
                    </a:moveTo>
                    <a:lnTo>
                      <a:pt x="25" y="0"/>
                    </a:lnTo>
                    <a:lnTo>
                      <a:pt x="26" y="1"/>
                    </a:lnTo>
                    <a:lnTo>
                      <a:pt x="26" y="2"/>
                    </a:lnTo>
                    <a:lnTo>
                      <a:pt x="26" y="3"/>
                    </a:lnTo>
                    <a:lnTo>
                      <a:pt x="25"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19" name="任意多边形 129118"/>
              <p:cNvSpPr/>
              <p:nvPr/>
            </p:nvSpPr>
            <p:spPr>
              <a:xfrm>
                <a:off x="2739" y="1565"/>
                <a:ext cx="26" cy="3"/>
              </a:xfrm>
              <a:custGeom>
                <a:avLst/>
                <a:gdLst/>
                <a:ahLst/>
                <a:cxnLst/>
                <a:rect l="0" t="0" r="0" b="0"/>
                <a:pathLst>
                  <a:path w="26" h="3">
                    <a:moveTo>
                      <a:pt x="1" y="0"/>
                    </a:moveTo>
                    <a:lnTo>
                      <a:pt x="23" y="0"/>
                    </a:lnTo>
                    <a:lnTo>
                      <a:pt x="25" y="1"/>
                    </a:lnTo>
                    <a:lnTo>
                      <a:pt x="26" y="2"/>
                    </a:lnTo>
                    <a:lnTo>
                      <a:pt x="25" y="3"/>
                    </a:lnTo>
                    <a:lnTo>
                      <a:pt x="23" y="3"/>
                    </a:lnTo>
                    <a:lnTo>
                      <a:pt x="1" y="3"/>
                    </a:lnTo>
                    <a:lnTo>
                      <a:pt x="0" y="3"/>
                    </a:lnTo>
                    <a:lnTo>
                      <a:pt x="0" y="2"/>
                    </a:lnTo>
                    <a:lnTo>
                      <a:pt x="0" y="2"/>
                    </a:lnTo>
                    <a:lnTo>
                      <a:pt x="0" y="1"/>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0" name="任意多边形 129119"/>
              <p:cNvSpPr/>
              <p:nvPr/>
            </p:nvSpPr>
            <p:spPr>
              <a:xfrm>
                <a:off x="2777" y="1565"/>
                <a:ext cx="27" cy="3"/>
              </a:xfrm>
              <a:custGeom>
                <a:avLst/>
                <a:gdLst/>
                <a:ahLst/>
                <a:cxnLst/>
                <a:rect l="0" t="0" r="0" b="0"/>
                <a:pathLst>
                  <a:path w="27" h="3">
                    <a:moveTo>
                      <a:pt x="2" y="0"/>
                    </a:moveTo>
                    <a:lnTo>
                      <a:pt x="25" y="0"/>
                    </a:lnTo>
                    <a:lnTo>
                      <a:pt x="26" y="1"/>
                    </a:lnTo>
                    <a:lnTo>
                      <a:pt x="27" y="2"/>
                    </a:lnTo>
                    <a:lnTo>
                      <a:pt x="26" y="3"/>
                    </a:lnTo>
                    <a:lnTo>
                      <a:pt x="25"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1" name="任意多边形 129120"/>
              <p:cNvSpPr/>
              <p:nvPr/>
            </p:nvSpPr>
            <p:spPr>
              <a:xfrm>
                <a:off x="2817" y="1565"/>
                <a:ext cx="26" cy="3"/>
              </a:xfrm>
              <a:custGeom>
                <a:avLst/>
                <a:gdLst/>
                <a:ahLst/>
                <a:cxnLst/>
                <a:rect l="0" t="0" r="0" b="0"/>
                <a:pathLst>
                  <a:path w="26" h="3">
                    <a:moveTo>
                      <a:pt x="2" y="0"/>
                    </a:moveTo>
                    <a:lnTo>
                      <a:pt x="25" y="0"/>
                    </a:lnTo>
                    <a:lnTo>
                      <a:pt x="26" y="1"/>
                    </a:lnTo>
                    <a:lnTo>
                      <a:pt x="26" y="2"/>
                    </a:lnTo>
                    <a:lnTo>
                      <a:pt x="26" y="3"/>
                    </a:lnTo>
                    <a:lnTo>
                      <a:pt x="25" y="3"/>
                    </a:lnTo>
                    <a:lnTo>
                      <a:pt x="2" y="3"/>
                    </a:lnTo>
                    <a:lnTo>
                      <a:pt x="0" y="3"/>
                    </a:lnTo>
                    <a:lnTo>
                      <a:pt x="0" y="2"/>
                    </a:lnTo>
                    <a:lnTo>
                      <a:pt x="0"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2" name="任意多边形 129121"/>
              <p:cNvSpPr/>
              <p:nvPr/>
            </p:nvSpPr>
            <p:spPr>
              <a:xfrm>
                <a:off x="2856" y="1565"/>
                <a:ext cx="26" cy="3"/>
              </a:xfrm>
              <a:custGeom>
                <a:avLst/>
                <a:gdLst/>
                <a:ahLst/>
                <a:cxnLst/>
                <a:rect l="0" t="0" r="0" b="0"/>
                <a:pathLst>
                  <a:path w="26" h="3">
                    <a:moveTo>
                      <a:pt x="1" y="0"/>
                    </a:moveTo>
                    <a:lnTo>
                      <a:pt x="24" y="0"/>
                    </a:lnTo>
                    <a:lnTo>
                      <a:pt x="25" y="1"/>
                    </a:lnTo>
                    <a:lnTo>
                      <a:pt x="26" y="1"/>
                    </a:lnTo>
                    <a:lnTo>
                      <a:pt x="26" y="2"/>
                    </a:lnTo>
                    <a:lnTo>
                      <a:pt x="26" y="2"/>
                    </a:lnTo>
                    <a:lnTo>
                      <a:pt x="25"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3" name="任意多边形 129122"/>
              <p:cNvSpPr/>
              <p:nvPr/>
            </p:nvSpPr>
            <p:spPr>
              <a:xfrm>
                <a:off x="2895" y="1565"/>
                <a:ext cx="27" cy="3"/>
              </a:xfrm>
              <a:custGeom>
                <a:avLst/>
                <a:gdLst/>
                <a:ahLst/>
                <a:cxnLst/>
                <a:rect l="0" t="0" r="0" b="0"/>
                <a:pathLst>
                  <a:path w="27" h="3">
                    <a:moveTo>
                      <a:pt x="2" y="0"/>
                    </a:moveTo>
                    <a:lnTo>
                      <a:pt x="25" y="0"/>
                    </a:lnTo>
                    <a:lnTo>
                      <a:pt x="26" y="1"/>
                    </a:lnTo>
                    <a:lnTo>
                      <a:pt x="27" y="2"/>
                    </a:lnTo>
                    <a:lnTo>
                      <a:pt x="26" y="3"/>
                    </a:lnTo>
                    <a:lnTo>
                      <a:pt x="25"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4" name="任意多边形 129123"/>
              <p:cNvSpPr/>
              <p:nvPr/>
            </p:nvSpPr>
            <p:spPr>
              <a:xfrm>
                <a:off x="2934" y="1565"/>
                <a:ext cx="26" cy="3"/>
              </a:xfrm>
              <a:custGeom>
                <a:avLst/>
                <a:gdLst/>
                <a:ahLst/>
                <a:cxnLst/>
                <a:rect l="0" t="0" r="0" b="0"/>
                <a:pathLst>
                  <a:path w="26" h="3">
                    <a:moveTo>
                      <a:pt x="3" y="0"/>
                    </a:moveTo>
                    <a:lnTo>
                      <a:pt x="25" y="0"/>
                    </a:lnTo>
                    <a:lnTo>
                      <a:pt x="26" y="1"/>
                    </a:lnTo>
                    <a:lnTo>
                      <a:pt x="26" y="2"/>
                    </a:lnTo>
                    <a:lnTo>
                      <a:pt x="26" y="3"/>
                    </a:lnTo>
                    <a:lnTo>
                      <a:pt x="25" y="3"/>
                    </a:lnTo>
                    <a:lnTo>
                      <a:pt x="3" y="3"/>
                    </a:lnTo>
                    <a:lnTo>
                      <a:pt x="2" y="3"/>
                    </a:lnTo>
                    <a:lnTo>
                      <a:pt x="0" y="2"/>
                    </a:lnTo>
                    <a:lnTo>
                      <a:pt x="2" y="1"/>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5" name="任意多边形 129124"/>
              <p:cNvSpPr/>
              <p:nvPr/>
            </p:nvSpPr>
            <p:spPr>
              <a:xfrm>
                <a:off x="2974" y="1565"/>
                <a:ext cx="26" cy="3"/>
              </a:xfrm>
              <a:custGeom>
                <a:avLst/>
                <a:gdLst/>
                <a:ahLst/>
                <a:cxnLst/>
                <a:rect l="0" t="0" r="0" b="0"/>
                <a:pathLst>
                  <a:path w="26" h="3">
                    <a:moveTo>
                      <a:pt x="1" y="0"/>
                    </a:moveTo>
                    <a:lnTo>
                      <a:pt x="24" y="0"/>
                    </a:lnTo>
                    <a:lnTo>
                      <a:pt x="25" y="1"/>
                    </a:lnTo>
                    <a:lnTo>
                      <a:pt x="26" y="2"/>
                    </a:lnTo>
                    <a:lnTo>
                      <a:pt x="25"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6" name="任意多边形 129125"/>
              <p:cNvSpPr/>
              <p:nvPr/>
            </p:nvSpPr>
            <p:spPr>
              <a:xfrm>
                <a:off x="3012" y="1565"/>
                <a:ext cx="28" cy="3"/>
              </a:xfrm>
              <a:custGeom>
                <a:avLst/>
                <a:gdLst/>
                <a:ahLst/>
                <a:cxnLst/>
                <a:rect l="0" t="0" r="0" b="0"/>
                <a:pathLst>
                  <a:path w="28" h="3">
                    <a:moveTo>
                      <a:pt x="3" y="0"/>
                    </a:moveTo>
                    <a:lnTo>
                      <a:pt x="25" y="0"/>
                    </a:lnTo>
                    <a:lnTo>
                      <a:pt x="26" y="1"/>
                    </a:lnTo>
                    <a:lnTo>
                      <a:pt x="28" y="2"/>
                    </a:lnTo>
                    <a:lnTo>
                      <a:pt x="26" y="3"/>
                    </a:lnTo>
                    <a:lnTo>
                      <a:pt x="25" y="3"/>
                    </a:lnTo>
                    <a:lnTo>
                      <a:pt x="3" y="3"/>
                    </a:lnTo>
                    <a:lnTo>
                      <a:pt x="2" y="3"/>
                    </a:lnTo>
                    <a:lnTo>
                      <a:pt x="2" y="2"/>
                    </a:lnTo>
                    <a:lnTo>
                      <a:pt x="0" y="2"/>
                    </a:lnTo>
                    <a:lnTo>
                      <a:pt x="2" y="1"/>
                    </a:lnTo>
                    <a:lnTo>
                      <a:pt x="2" y="1"/>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7" name="任意多边形 129126"/>
              <p:cNvSpPr/>
              <p:nvPr/>
            </p:nvSpPr>
            <p:spPr>
              <a:xfrm>
                <a:off x="3052" y="1565"/>
                <a:ext cx="26" cy="3"/>
              </a:xfrm>
              <a:custGeom>
                <a:avLst/>
                <a:gdLst/>
                <a:ahLst/>
                <a:cxnLst/>
                <a:rect l="0" t="0" r="0" b="0"/>
                <a:pathLst>
                  <a:path w="26" h="3">
                    <a:moveTo>
                      <a:pt x="2" y="0"/>
                    </a:moveTo>
                    <a:lnTo>
                      <a:pt x="25" y="0"/>
                    </a:lnTo>
                    <a:lnTo>
                      <a:pt x="26" y="1"/>
                    </a:lnTo>
                    <a:lnTo>
                      <a:pt x="26" y="2"/>
                    </a:lnTo>
                    <a:lnTo>
                      <a:pt x="26" y="3"/>
                    </a:lnTo>
                    <a:lnTo>
                      <a:pt x="25"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8" name="任意多边形 129127"/>
              <p:cNvSpPr/>
              <p:nvPr/>
            </p:nvSpPr>
            <p:spPr>
              <a:xfrm>
                <a:off x="3092" y="1565"/>
                <a:ext cx="26" cy="3"/>
              </a:xfrm>
              <a:custGeom>
                <a:avLst/>
                <a:gdLst/>
                <a:ahLst/>
                <a:cxnLst/>
                <a:rect l="0" t="0" r="0" b="0"/>
                <a:pathLst>
                  <a:path w="26" h="3">
                    <a:moveTo>
                      <a:pt x="1" y="0"/>
                    </a:moveTo>
                    <a:lnTo>
                      <a:pt x="24" y="0"/>
                    </a:lnTo>
                    <a:lnTo>
                      <a:pt x="24" y="1"/>
                    </a:lnTo>
                    <a:lnTo>
                      <a:pt x="26" y="2"/>
                    </a:lnTo>
                    <a:lnTo>
                      <a:pt x="24"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29" name="任意多边形 129128"/>
              <p:cNvSpPr/>
              <p:nvPr/>
            </p:nvSpPr>
            <p:spPr>
              <a:xfrm>
                <a:off x="3131" y="1565"/>
                <a:ext cx="26" cy="3"/>
              </a:xfrm>
              <a:custGeom>
                <a:avLst/>
                <a:gdLst/>
                <a:ahLst/>
                <a:cxnLst/>
                <a:rect l="0" t="0" r="0" b="0"/>
                <a:pathLst>
                  <a:path w="26" h="3">
                    <a:moveTo>
                      <a:pt x="1" y="0"/>
                    </a:moveTo>
                    <a:lnTo>
                      <a:pt x="24" y="0"/>
                    </a:lnTo>
                    <a:lnTo>
                      <a:pt x="25" y="1"/>
                    </a:lnTo>
                    <a:lnTo>
                      <a:pt x="26" y="1"/>
                    </a:lnTo>
                    <a:lnTo>
                      <a:pt x="26" y="2"/>
                    </a:lnTo>
                    <a:lnTo>
                      <a:pt x="26" y="2"/>
                    </a:lnTo>
                    <a:lnTo>
                      <a:pt x="25"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0" name="任意多边形 129129"/>
              <p:cNvSpPr/>
              <p:nvPr/>
            </p:nvSpPr>
            <p:spPr>
              <a:xfrm>
                <a:off x="3170" y="1565"/>
                <a:ext cx="26" cy="3"/>
              </a:xfrm>
              <a:custGeom>
                <a:avLst/>
                <a:gdLst/>
                <a:ahLst/>
                <a:cxnLst/>
                <a:rect l="0" t="0" r="0" b="0"/>
                <a:pathLst>
                  <a:path w="26" h="3">
                    <a:moveTo>
                      <a:pt x="2" y="0"/>
                    </a:moveTo>
                    <a:lnTo>
                      <a:pt x="24" y="0"/>
                    </a:lnTo>
                    <a:lnTo>
                      <a:pt x="26" y="1"/>
                    </a:lnTo>
                    <a:lnTo>
                      <a:pt x="26" y="2"/>
                    </a:lnTo>
                    <a:lnTo>
                      <a:pt x="26" y="3"/>
                    </a:lnTo>
                    <a:lnTo>
                      <a:pt x="24"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1" name="任意多边形 129130"/>
              <p:cNvSpPr/>
              <p:nvPr/>
            </p:nvSpPr>
            <p:spPr>
              <a:xfrm>
                <a:off x="3209" y="1565"/>
                <a:ext cx="26" cy="3"/>
              </a:xfrm>
              <a:custGeom>
                <a:avLst/>
                <a:gdLst/>
                <a:ahLst/>
                <a:cxnLst/>
                <a:rect l="0" t="0" r="0" b="0"/>
                <a:pathLst>
                  <a:path w="26" h="3">
                    <a:moveTo>
                      <a:pt x="1" y="0"/>
                    </a:moveTo>
                    <a:lnTo>
                      <a:pt x="25" y="0"/>
                    </a:lnTo>
                    <a:lnTo>
                      <a:pt x="26" y="1"/>
                    </a:lnTo>
                    <a:lnTo>
                      <a:pt x="26" y="1"/>
                    </a:lnTo>
                    <a:lnTo>
                      <a:pt x="26" y="2"/>
                    </a:lnTo>
                    <a:lnTo>
                      <a:pt x="26" y="2"/>
                    </a:lnTo>
                    <a:lnTo>
                      <a:pt x="26" y="3"/>
                    </a:lnTo>
                    <a:lnTo>
                      <a:pt x="25"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2" name="任意多边形 129131"/>
              <p:cNvSpPr/>
              <p:nvPr/>
            </p:nvSpPr>
            <p:spPr>
              <a:xfrm>
                <a:off x="3249" y="1565"/>
                <a:ext cx="26" cy="3"/>
              </a:xfrm>
              <a:custGeom>
                <a:avLst/>
                <a:gdLst/>
                <a:ahLst/>
                <a:cxnLst/>
                <a:rect l="0" t="0" r="0" b="0"/>
                <a:pathLst>
                  <a:path w="26" h="3">
                    <a:moveTo>
                      <a:pt x="1" y="0"/>
                    </a:moveTo>
                    <a:lnTo>
                      <a:pt x="24" y="0"/>
                    </a:lnTo>
                    <a:lnTo>
                      <a:pt x="25" y="1"/>
                    </a:lnTo>
                    <a:lnTo>
                      <a:pt x="26" y="2"/>
                    </a:lnTo>
                    <a:lnTo>
                      <a:pt x="25" y="3"/>
                    </a:lnTo>
                    <a:lnTo>
                      <a:pt x="24"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3" name="任意多边形 129132"/>
              <p:cNvSpPr/>
              <p:nvPr/>
            </p:nvSpPr>
            <p:spPr>
              <a:xfrm>
                <a:off x="3287" y="1565"/>
                <a:ext cx="26" cy="3"/>
              </a:xfrm>
              <a:custGeom>
                <a:avLst/>
                <a:gdLst/>
                <a:ahLst/>
                <a:cxnLst/>
                <a:rect l="0" t="0" r="0" b="0"/>
                <a:pathLst>
                  <a:path w="26" h="3">
                    <a:moveTo>
                      <a:pt x="2" y="0"/>
                    </a:moveTo>
                    <a:lnTo>
                      <a:pt x="25" y="0"/>
                    </a:lnTo>
                    <a:lnTo>
                      <a:pt x="26" y="1"/>
                    </a:lnTo>
                    <a:lnTo>
                      <a:pt x="26" y="2"/>
                    </a:lnTo>
                    <a:lnTo>
                      <a:pt x="26" y="3"/>
                    </a:lnTo>
                    <a:lnTo>
                      <a:pt x="25" y="3"/>
                    </a:lnTo>
                    <a:lnTo>
                      <a:pt x="2" y="3"/>
                    </a:lnTo>
                    <a:lnTo>
                      <a:pt x="1" y="3"/>
                    </a:lnTo>
                    <a:lnTo>
                      <a:pt x="0" y="2"/>
                    </a:lnTo>
                    <a:lnTo>
                      <a:pt x="0" y="2"/>
                    </a:lnTo>
                    <a:lnTo>
                      <a:pt x="0" y="1"/>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4" name="任意多边形 129133"/>
              <p:cNvSpPr/>
              <p:nvPr/>
            </p:nvSpPr>
            <p:spPr>
              <a:xfrm>
                <a:off x="3327" y="1565"/>
                <a:ext cx="26" cy="3"/>
              </a:xfrm>
              <a:custGeom>
                <a:avLst/>
                <a:gdLst/>
                <a:ahLst/>
                <a:cxnLst/>
                <a:rect l="0" t="0" r="0" b="0"/>
                <a:pathLst>
                  <a:path w="26" h="3">
                    <a:moveTo>
                      <a:pt x="1" y="0"/>
                    </a:moveTo>
                    <a:lnTo>
                      <a:pt x="25" y="0"/>
                    </a:lnTo>
                    <a:lnTo>
                      <a:pt x="26" y="1"/>
                    </a:lnTo>
                    <a:lnTo>
                      <a:pt x="26" y="2"/>
                    </a:lnTo>
                    <a:lnTo>
                      <a:pt x="26" y="3"/>
                    </a:lnTo>
                    <a:lnTo>
                      <a:pt x="25" y="3"/>
                    </a:lnTo>
                    <a:lnTo>
                      <a:pt x="1" y="3"/>
                    </a:lnTo>
                    <a:lnTo>
                      <a:pt x="0" y="3"/>
                    </a:lnTo>
                    <a:lnTo>
                      <a:pt x="0" y="2"/>
                    </a:lnTo>
                    <a:lnTo>
                      <a:pt x="0" y="1"/>
                    </a:lnTo>
                    <a:lnTo>
                      <a:pt x="1" y="0"/>
                    </a:lnTo>
                    <a:lnTo>
                      <a:pt x="1" y="0"/>
                    </a:lnTo>
                    <a:lnTo>
                      <a:pt x="1"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5" name="任意多边形 129134"/>
              <p:cNvSpPr/>
              <p:nvPr/>
            </p:nvSpPr>
            <p:spPr>
              <a:xfrm>
                <a:off x="3366" y="1565"/>
                <a:ext cx="26" cy="3"/>
              </a:xfrm>
              <a:custGeom>
                <a:avLst/>
                <a:gdLst/>
                <a:ahLst/>
                <a:cxnLst/>
                <a:rect l="0" t="0" r="0" b="0"/>
                <a:pathLst>
                  <a:path w="26" h="3">
                    <a:moveTo>
                      <a:pt x="2" y="0"/>
                    </a:moveTo>
                    <a:lnTo>
                      <a:pt x="24" y="0"/>
                    </a:lnTo>
                    <a:lnTo>
                      <a:pt x="25" y="1"/>
                    </a:lnTo>
                    <a:lnTo>
                      <a:pt x="26" y="2"/>
                    </a:lnTo>
                    <a:lnTo>
                      <a:pt x="25" y="3"/>
                    </a:lnTo>
                    <a:lnTo>
                      <a:pt x="24" y="3"/>
                    </a:lnTo>
                    <a:lnTo>
                      <a:pt x="2" y="3"/>
                    </a:lnTo>
                    <a:lnTo>
                      <a:pt x="0" y="3"/>
                    </a:lnTo>
                    <a:lnTo>
                      <a:pt x="0" y="2"/>
                    </a:lnTo>
                    <a:lnTo>
                      <a:pt x="0" y="2"/>
                    </a:lnTo>
                    <a:lnTo>
                      <a:pt x="0" y="1"/>
                    </a:lnTo>
                    <a:lnTo>
                      <a:pt x="0"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6" name="任意多边形 129135"/>
              <p:cNvSpPr/>
              <p:nvPr/>
            </p:nvSpPr>
            <p:spPr>
              <a:xfrm>
                <a:off x="3405" y="1565"/>
                <a:ext cx="25" cy="3"/>
              </a:xfrm>
              <a:custGeom>
                <a:avLst/>
                <a:gdLst/>
                <a:ahLst/>
                <a:cxnLst/>
                <a:rect l="0" t="0" r="0" b="0"/>
                <a:pathLst>
                  <a:path w="25" h="3">
                    <a:moveTo>
                      <a:pt x="2" y="0"/>
                    </a:moveTo>
                    <a:lnTo>
                      <a:pt x="24" y="0"/>
                    </a:lnTo>
                    <a:lnTo>
                      <a:pt x="25" y="1"/>
                    </a:lnTo>
                    <a:lnTo>
                      <a:pt x="25" y="1"/>
                    </a:lnTo>
                    <a:lnTo>
                      <a:pt x="25" y="2"/>
                    </a:lnTo>
                    <a:lnTo>
                      <a:pt x="25" y="2"/>
                    </a:lnTo>
                    <a:lnTo>
                      <a:pt x="25" y="3"/>
                    </a:lnTo>
                    <a:lnTo>
                      <a:pt x="24" y="3"/>
                    </a:lnTo>
                    <a:lnTo>
                      <a:pt x="2" y="3"/>
                    </a:lnTo>
                    <a:lnTo>
                      <a:pt x="1" y="3"/>
                    </a:lnTo>
                    <a:lnTo>
                      <a:pt x="0" y="2"/>
                    </a:lnTo>
                    <a:lnTo>
                      <a:pt x="1" y="1"/>
                    </a:lnTo>
                    <a:lnTo>
                      <a:pt x="2" y="0"/>
                    </a:lnTo>
                    <a:lnTo>
                      <a:pt x="2" y="0"/>
                    </a:lnTo>
                    <a:lnTo>
                      <a:pt x="2"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7" name="矩形 129136"/>
              <p:cNvSpPr/>
              <p:nvPr/>
            </p:nvSpPr>
            <p:spPr>
              <a:xfrm>
                <a:off x="2377" y="1317"/>
                <a:ext cx="10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8" name="矩形 129137"/>
              <p:cNvSpPr/>
              <p:nvPr/>
            </p:nvSpPr>
            <p:spPr>
              <a:xfrm>
                <a:off x="2485" y="1395"/>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39" name="矩形 129138"/>
              <p:cNvSpPr/>
              <p:nvPr/>
            </p:nvSpPr>
            <p:spPr>
              <a:xfrm>
                <a:off x="2544" y="1317"/>
                <a:ext cx="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40" name="直接连接符 129139"/>
              <p:cNvSpPr/>
              <p:nvPr/>
            </p:nvSpPr>
            <p:spPr>
              <a:xfrm>
                <a:off x="3578" y="2253"/>
                <a:ext cx="131" cy="1"/>
              </a:xfrm>
              <a:prstGeom prst="line">
                <a:avLst/>
              </a:prstGeom>
              <a:ln w="11113" cap="flat" cmpd="sng">
                <a:solidFill>
                  <a:srgbClr val="000000"/>
                </a:solidFill>
                <a:prstDash val="solid"/>
                <a:headEnd type="none" w="med" len="med"/>
                <a:tailEnd type="none" w="med" len="med"/>
              </a:ln>
            </p:spPr>
          </p:sp>
          <p:sp>
            <p:nvSpPr>
              <p:cNvPr id="129141" name="矩形 129140"/>
              <p:cNvSpPr/>
              <p:nvPr/>
            </p:nvSpPr>
            <p:spPr>
              <a:xfrm>
                <a:off x="3577" y="222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42" name="矩形 129141"/>
              <p:cNvSpPr/>
              <p:nvPr/>
            </p:nvSpPr>
            <p:spPr>
              <a:xfrm>
                <a:off x="3662" y="231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143" name="矩形 129142"/>
              <p:cNvSpPr/>
              <p:nvPr/>
            </p:nvSpPr>
            <p:spPr>
              <a:xfrm>
                <a:off x="3597" y="2083"/>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grpSp>
        <p:nvGrpSpPr>
          <p:cNvPr id="129151" name="组合 129150"/>
          <p:cNvGrpSpPr/>
          <p:nvPr/>
        </p:nvGrpSpPr>
        <p:grpSpPr>
          <a:xfrm>
            <a:off x="714375" y="4937125"/>
            <a:ext cx="2314575" cy="1676400"/>
            <a:chOff x="3872" y="1300"/>
            <a:chExt cx="1458" cy="1056"/>
          </a:xfrm>
        </p:grpSpPr>
        <p:grpSp>
          <p:nvGrpSpPr>
            <p:cNvPr id="129148" name="组合 129147"/>
            <p:cNvGrpSpPr/>
            <p:nvPr/>
          </p:nvGrpSpPr>
          <p:grpSpPr>
            <a:xfrm>
              <a:off x="3978" y="1300"/>
              <a:ext cx="1352" cy="1056"/>
              <a:chOff x="3978" y="1300"/>
              <a:chExt cx="1352" cy="1056"/>
            </a:xfrm>
          </p:grpSpPr>
          <p:sp>
            <p:nvSpPr>
              <p:cNvPr id="129066" name="任意多边形 129065"/>
              <p:cNvSpPr/>
              <p:nvPr/>
            </p:nvSpPr>
            <p:spPr>
              <a:xfrm>
                <a:off x="4156" y="1687"/>
                <a:ext cx="696" cy="347"/>
              </a:xfrm>
              <a:custGeom>
                <a:avLst/>
                <a:gdLst/>
                <a:ahLst/>
                <a:cxnLst/>
                <a:rect l="0" t="0" r="0" b="0"/>
                <a:pathLst>
                  <a:path w="696" h="347">
                    <a:moveTo>
                      <a:pt x="0" y="0"/>
                    </a:moveTo>
                    <a:lnTo>
                      <a:pt x="0" y="10"/>
                    </a:lnTo>
                    <a:lnTo>
                      <a:pt x="1" y="18"/>
                    </a:lnTo>
                    <a:lnTo>
                      <a:pt x="1" y="27"/>
                    </a:lnTo>
                    <a:lnTo>
                      <a:pt x="3" y="36"/>
                    </a:lnTo>
                    <a:lnTo>
                      <a:pt x="4" y="45"/>
                    </a:lnTo>
                    <a:lnTo>
                      <a:pt x="7" y="53"/>
                    </a:lnTo>
                    <a:lnTo>
                      <a:pt x="10" y="61"/>
                    </a:lnTo>
                    <a:lnTo>
                      <a:pt x="12" y="70"/>
                    </a:lnTo>
                    <a:lnTo>
                      <a:pt x="18" y="78"/>
                    </a:lnTo>
                    <a:lnTo>
                      <a:pt x="21" y="87"/>
                    </a:lnTo>
                    <a:lnTo>
                      <a:pt x="26" y="95"/>
                    </a:lnTo>
                    <a:lnTo>
                      <a:pt x="30" y="104"/>
                    </a:lnTo>
                    <a:lnTo>
                      <a:pt x="36" y="112"/>
                    </a:lnTo>
                    <a:lnTo>
                      <a:pt x="42" y="120"/>
                    </a:lnTo>
                    <a:lnTo>
                      <a:pt x="47" y="128"/>
                    </a:lnTo>
                    <a:lnTo>
                      <a:pt x="54" y="135"/>
                    </a:lnTo>
                    <a:lnTo>
                      <a:pt x="61" y="144"/>
                    </a:lnTo>
                    <a:lnTo>
                      <a:pt x="69" y="150"/>
                    </a:lnTo>
                    <a:lnTo>
                      <a:pt x="76" y="158"/>
                    </a:lnTo>
                    <a:lnTo>
                      <a:pt x="82" y="166"/>
                    </a:lnTo>
                    <a:lnTo>
                      <a:pt x="91" y="173"/>
                    </a:lnTo>
                    <a:lnTo>
                      <a:pt x="99" y="181"/>
                    </a:lnTo>
                    <a:lnTo>
                      <a:pt x="108" y="188"/>
                    </a:lnTo>
                    <a:lnTo>
                      <a:pt x="117" y="193"/>
                    </a:lnTo>
                    <a:lnTo>
                      <a:pt x="128" y="201"/>
                    </a:lnTo>
                    <a:lnTo>
                      <a:pt x="137" y="208"/>
                    </a:lnTo>
                    <a:lnTo>
                      <a:pt x="148" y="214"/>
                    </a:lnTo>
                    <a:lnTo>
                      <a:pt x="158" y="222"/>
                    </a:lnTo>
                    <a:lnTo>
                      <a:pt x="168" y="227"/>
                    </a:lnTo>
                    <a:lnTo>
                      <a:pt x="180" y="234"/>
                    </a:lnTo>
                    <a:lnTo>
                      <a:pt x="202" y="247"/>
                    </a:lnTo>
                    <a:lnTo>
                      <a:pt x="226" y="258"/>
                    </a:lnTo>
                    <a:lnTo>
                      <a:pt x="252" y="269"/>
                    </a:lnTo>
                    <a:lnTo>
                      <a:pt x="278" y="279"/>
                    </a:lnTo>
                    <a:lnTo>
                      <a:pt x="306" y="288"/>
                    </a:lnTo>
                    <a:lnTo>
                      <a:pt x="333" y="299"/>
                    </a:lnTo>
                    <a:lnTo>
                      <a:pt x="363" y="305"/>
                    </a:lnTo>
                    <a:lnTo>
                      <a:pt x="393" y="314"/>
                    </a:lnTo>
                    <a:lnTo>
                      <a:pt x="423" y="321"/>
                    </a:lnTo>
                    <a:lnTo>
                      <a:pt x="457" y="327"/>
                    </a:lnTo>
                    <a:lnTo>
                      <a:pt x="488" y="332"/>
                    </a:lnTo>
                    <a:lnTo>
                      <a:pt x="522" y="337"/>
                    </a:lnTo>
                    <a:lnTo>
                      <a:pt x="556" y="340"/>
                    </a:lnTo>
                    <a:lnTo>
                      <a:pt x="590" y="344"/>
                    </a:lnTo>
                    <a:lnTo>
                      <a:pt x="625" y="346"/>
                    </a:lnTo>
                    <a:lnTo>
                      <a:pt x="660" y="347"/>
                    </a:lnTo>
                    <a:lnTo>
                      <a:pt x="696" y="347"/>
                    </a:lnTo>
                  </a:path>
                </a:pathLst>
              </a:custGeom>
              <a:noFill/>
              <a:ln w="27051" cap="flat" cmpd="sng">
                <a:solidFill>
                  <a:srgbClr val="FF0000">
                    <a:alpha val="100000"/>
                  </a:srgb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29146" name="组合 129145"/>
              <p:cNvGrpSpPr/>
              <p:nvPr/>
            </p:nvGrpSpPr>
            <p:grpSpPr>
              <a:xfrm>
                <a:off x="3978" y="1300"/>
                <a:ext cx="1352" cy="1056"/>
                <a:chOff x="3978" y="1300"/>
                <a:chExt cx="1352" cy="1056"/>
              </a:xfrm>
            </p:grpSpPr>
            <p:sp>
              <p:nvSpPr>
                <p:cNvPr id="129061" name="直接连接符 129060"/>
                <p:cNvSpPr/>
                <p:nvPr/>
              </p:nvSpPr>
              <p:spPr>
                <a:xfrm flipV="1">
                  <a:off x="4156" y="1467"/>
                  <a:ext cx="1" cy="889"/>
                </a:xfrm>
                <a:prstGeom prst="line">
                  <a:avLst/>
                </a:prstGeom>
                <a:ln w="15875" cap="flat" cmpd="sng">
                  <a:solidFill>
                    <a:srgbClr val="000000"/>
                  </a:solidFill>
                  <a:prstDash val="solid"/>
                  <a:headEnd type="none" w="med" len="med"/>
                  <a:tailEnd type="none" w="med" len="med"/>
                </a:ln>
              </p:spPr>
            </p:sp>
            <p:sp>
              <p:nvSpPr>
                <p:cNvPr id="129062" name="任意多边形 129061"/>
                <p:cNvSpPr/>
                <p:nvPr/>
              </p:nvSpPr>
              <p:spPr>
                <a:xfrm>
                  <a:off x="4122" y="1364"/>
                  <a:ext cx="70" cy="107"/>
                </a:xfrm>
                <a:custGeom>
                  <a:avLst/>
                  <a:gdLst/>
                  <a:ahLst/>
                  <a:cxnLst/>
                  <a:rect l="0" t="0" r="0" b="0"/>
                  <a:pathLst>
                    <a:path w="70" h="107">
                      <a:moveTo>
                        <a:pt x="70" y="107"/>
                      </a:moveTo>
                      <a:lnTo>
                        <a:pt x="34" y="0"/>
                      </a:lnTo>
                      <a:lnTo>
                        <a:pt x="0" y="107"/>
                      </a:lnTo>
                      <a:lnTo>
                        <a:pt x="70" y="107"/>
                      </a:lnTo>
                      <a:lnTo>
                        <a:pt x="70" y="107"/>
                      </a:lnTo>
                      <a:lnTo>
                        <a:pt x="70" y="10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63" name="直接连接符 129062"/>
                <p:cNvSpPr/>
                <p:nvPr/>
              </p:nvSpPr>
              <p:spPr>
                <a:xfrm>
                  <a:off x="3978" y="2168"/>
                  <a:ext cx="1097" cy="1"/>
                </a:xfrm>
                <a:prstGeom prst="line">
                  <a:avLst/>
                </a:prstGeom>
                <a:ln w="15875" cap="flat" cmpd="sng">
                  <a:solidFill>
                    <a:srgbClr val="000000"/>
                  </a:solidFill>
                  <a:prstDash val="solid"/>
                  <a:headEnd type="none" w="med" len="med"/>
                  <a:tailEnd type="none" w="med" len="med"/>
                </a:ln>
              </p:spPr>
            </p:sp>
            <p:sp>
              <p:nvSpPr>
                <p:cNvPr id="129064" name="任意多边形 129063"/>
                <p:cNvSpPr/>
                <p:nvPr/>
              </p:nvSpPr>
              <p:spPr>
                <a:xfrm>
                  <a:off x="5072" y="2134"/>
                  <a:ext cx="106" cy="70"/>
                </a:xfrm>
                <a:custGeom>
                  <a:avLst/>
                  <a:gdLst/>
                  <a:ahLst/>
                  <a:cxnLst/>
                  <a:rect l="0" t="0" r="0" b="0"/>
                  <a:pathLst>
                    <a:path w="106" h="70">
                      <a:moveTo>
                        <a:pt x="0" y="70"/>
                      </a:moveTo>
                      <a:lnTo>
                        <a:pt x="106" y="36"/>
                      </a:lnTo>
                      <a:lnTo>
                        <a:pt x="0" y="0"/>
                      </a:lnTo>
                      <a:lnTo>
                        <a:pt x="0" y="70"/>
                      </a:lnTo>
                      <a:lnTo>
                        <a:pt x="0" y="70"/>
                      </a:lnTo>
                      <a:lnTo>
                        <a:pt x="0" y="7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65" name="矩形 129064"/>
                <p:cNvSpPr/>
                <p:nvPr/>
              </p:nvSpPr>
              <p:spPr>
                <a:xfrm>
                  <a:off x="4180" y="2207"/>
                  <a:ext cx="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67" name="矩形 129066"/>
                <p:cNvSpPr/>
                <p:nvPr/>
              </p:nvSpPr>
              <p:spPr>
                <a:xfrm>
                  <a:off x="4256" y="1300"/>
                  <a:ext cx="97" cy="19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69" name="矩形 129068"/>
                <p:cNvSpPr/>
                <p:nvPr/>
              </p:nvSpPr>
              <p:spPr>
                <a:xfrm>
                  <a:off x="4070" y="1597"/>
                  <a:ext cx="44"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ËÎÌå"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0" name="直接连接符 129069"/>
                <p:cNvSpPr/>
                <p:nvPr/>
              </p:nvSpPr>
              <p:spPr>
                <a:xfrm>
                  <a:off x="5198" y="2194"/>
                  <a:ext cx="132" cy="1"/>
                </a:xfrm>
                <a:prstGeom prst="line">
                  <a:avLst/>
                </a:prstGeom>
                <a:ln w="12700" cap="flat" cmpd="sng">
                  <a:solidFill>
                    <a:srgbClr val="000000"/>
                  </a:solidFill>
                  <a:prstDash val="solid"/>
                  <a:headEnd type="none" w="med" len="med"/>
                  <a:tailEnd type="none" w="med" len="med"/>
                </a:ln>
              </p:spPr>
            </p:sp>
            <p:sp>
              <p:nvSpPr>
                <p:cNvPr id="129071" name="矩形 129070"/>
                <p:cNvSpPr/>
                <p:nvPr/>
              </p:nvSpPr>
              <p:spPr>
                <a:xfrm>
                  <a:off x="5198" y="216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2" name="矩形 129071"/>
                <p:cNvSpPr/>
                <p:nvPr/>
              </p:nvSpPr>
              <p:spPr>
                <a:xfrm>
                  <a:off x="5282" y="2249"/>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73" name="矩形 129072"/>
                <p:cNvSpPr/>
                <p:nvPr/>
              </p:nvSpPr>
              <p:spPr>
                <a:xfrm>
                  <a:off x="5219" y="2023"/>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sp>
          <p:nvSpPr>
            <p:cNvPr id="129150" name="矩形 129149"/>
            <p:cNvSpPr/>
            <p:nvPr/>
          </p:nvSpPr>
          <p:spPr>
            <a:xfrm>
              <a:off x="3872" y="1591"/>
              <a:ext cx="250" cy="202"/>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ËÎÌå" charset="0"/>
                  <a:ea typeface="宋体" panose="02010600030101010101" pitchFamily="2" charset="-122"/>
                  <a:cs typeface="+mn-cs"/>
                  <a:sym typeface="Wingdings" panose="05000000000000000000" pitchFamily="2" charset="2"/>
                </a:rPr>
                <a:t>90</a:t>
              </a:r>
            </a:p>
          </p:txBody>
        </p:sp>
      </p:grpSp>
      <p:sp>
        <p:nvSpPr>
          <p:cNvPr id="129152" name="矩形 129151"/>
          <p:cNvSpPr/>
          <p:nvPr/>
        </p:nvSpPr>
        <p:spPr>
          <a:xfrm>
            <a:off x="133350" y="841375"/>
            <a:ext cx="509588" cy="2195513"/>
          </a:xfrm>
          <a:prstGeom prst="rect">
            <a:avLst/>
          </a:prstGeom>
          <a:noFill/>
          <a:ln w="19050">
            <a:noFill/>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高通滤波电路</a:t>
            </a:r>
          </a:p>
        </p:txBody>
      </p:sp>
      <p:grpSp>
        <p:nvGrpSpPr>
          <p:cNvPr id="129155" name="组合 129154"/>
          <p:cNvGrpSpPr/>
          <p:nvPr/>
        </p:nvGrpSpPr>
        <p:grpSpPr>
          <a:xfrm>
            <a:off x="869950" y="1068388"/>
            <a:ext cx="1577975" cy="1771650"/>
            <a:chOff x="851" y="874"/>
            <a:chExt cx="994" cy="1116"/>
          </a:xfrm>
        </p:grpSpPr>
        <p:grpSp>
          <p:nvGrpSpPr>
            <p:cNvPr id="129144" name="组合 129143"/>
            <p:cNvGrpSpPr/>
            <p:nvPr/>
          </p:nvGrpSpPr>
          <p:grpSpPr>
            <a:xfrm>
              <a:off x="851" y="1114"/>
              <a:ext cx="994" cy="876"/>
              <a:chOff x="701" y="1408"/>
              <a:chExt cx="994" cy="876"/>
            </a:xfrm>
          </p:grpSpPr>
          <p:sp>
            <p:nvSpPr>
              <p:cNvPr id="129033" name="矩形 129032"/>
              <p:cNvSpPr/>
              <p:nvPr/>
            </p:nvSpPr>
            <p:spPr>
              <a:xfrm>
                <a:off x="987" y="1641"/>
                <a:ext cx="1" cy="23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34" name="矩形 129033"/>
              <p:cNvSpPr/>
              <p:nvPr/>
            </p:nvSpPr>
            <p:spPr>
              <a:xfrm>
                <a:off x="1221" y="1828"/>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35" name="直接连接符 129034"/>
              <p:cNvSpPr/>
              <p:nvPr/>
            </p:nvSpPr>
            <p:spPr>
              <a:xfrm>
                <a:off x="795" y="2255"/>
                <a:ext cx="811" cy="1"/>
              </a:xfrm>
              <a:prstGeom prst="line">
                <a:avLst/>
              </a:prstGeom>
              <a:ln w="15875" cap="flat" cmpd="sng">
                <a:solidFill>
                  <a:srgbClr val="000000"/>
                </a:solidFill>
                <a:prstDash val="solid"/>
                <a:headEnd type="none" w="med" len="med"/>
                <a:tailEnd type="none" w="med" len="med"/>
              </a:ln>
            </p:spPr>
          </p:sp>
          <p:sp>
            <p:nvSpPr>
              <p:cNvPr id="129036" name="任意多边形 129035"/>
              <p:cNvSpPr/>
              <p:nvPr/>
            </p:nvSpPr>
            <p:spPr>
              <a:xfrm>
                <a:off x="756" y="2246"/>
                <a:ext cx="39" cy="38"/>
              </a:xfrm>
              <a:custGeom>
                <a:avLst/>
                <a:gdLst/>
                <a:ahLst/>
                <a:cxnLst/>
                <a:rect l="0" t="0" r="0" b="0"/>
                <a:pathLst>
                  <a:path w="39" h="38">
                    <a:moveTo>
                      <a:pt x="0" y="19"/>
                    </a:moveTo>
                    <a:lnTo>
                      <a:pt x="0" y="15"/>
                    </a:lnTo>
                    <a:lnTo>
                      <a:pt x="1" y="12"/>
                    </a:lnTo>
                    <a:lnTo>
                      <a:pt x="3" y="9"/>
                    </a:lnTo>
                    <a:lnTo>
                      <a:pt x="5" y="5"/>
                    </a:lnTo>
                    <a:lnTo>
                      <a:pt x="8" y="3"/>
                    </a:lnTo>
                    <a:lnTo>
                      <a:pt x="10" y="1"/>
                    </a:lnTo>
                    <a:lnTo>
                      <a:pt x="14" y="0"/>
                    </a:lnTo>
                    <a:lnTo>
                      <a:pt x="19" y="0"/>
                    </a:lnTo>
                    <a:lnTo>
                      <a:pt x="23" y="0"/>
                    </a:lnTo>
                    <a:lnTo>
                      <a:pt x="26" y="1"/>
                    </a:lnTo>
                    <a:lnTo>
                      <a:pt x="30" y="3"/>
                    </a:lnTo>
                    <a:lnTo>
                      <a:pt x="32" y="5"/>
                    </a:lnTo>
                    <a:lnTo>
                      <a:pt x="35" y="9"/>
                    </a:lnTo>
                    <a:lnTo>
                      <a:pt x="36" y="12"/>
                    </a:lnTo>
                    <a:lnTo>
                      <a:pt x="38" y="15"/>
                    </a:lnTo>
                    <a:lnTo>
                      <a:pt x="39" y="19"/>
                    </a:lnTo>
                    <a:lnTo>
                      <a:pt x="39" y="19"/>
                    </a:lnTo>
                    <a:lnTo>
                      <a:pt x="38" y="22"/>
                    </a:lnTo>
                    <a:lnTo>
                      <a:pt x="36" y="27"/>
                    </a:lnTo>
                    <a:lnTo>
                      <a:pt x="35" y="30"/>
                    </a:lnTo>
                    <a:lnTo>
                      <a:pt x="32" y="32"/>
                    </a:lnTo>
                    <a:lnTo>
                      <a:pt x="30" y="35"/>
                    </a:lnTo>
                    <a:lnTo>
                      <a:pt x="26" y="37"/>
                    </a:lnTo>
                    <a:lnTo>
                      <a:pt x="23" y="38"/>
                    </a:lnTo>
                    <a:lnTo>
                      <a:pt x="19" y="38"/>
                    </a:lnTo>
                    <a:lnTo>
                      <a:pt x="14" y="38"/>
                    </a:lnTo>
                    <a:lnTo>
                      <a:pt x="10" y="37"/>
                    </a:lnTo>
                    <a:lnTo>
                      <a:pt x="8" y="35"/>
                    </a:lnTo>
                    <a:lnTo>
                      <a:pt x="5" y="32"/>
                    </a:lnTo>
                    <a:lnTo>
                      <a:pt x="3" y="30"/>
                    </a:lnTo>
                    <a:lnTo>
                      <a:pt x="1" y="27"/>
                    </a:lnTo>
                    <a:lnTo>
                      <a:pt x="0" y="22"/>
                    </a:lnTo>
                    <a:lnTo>
                      <a:pt x="0" y="19"/>
                    </a:lnTo>
                  </a:path>
                </a:pathLst>
              </a:custGeom>
              <a:noFill/>
              <a:ln w="15875"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37" name="任意多边形 129036"/>
              <p:cNvSpPr/>
              <p:nvPr/>
            </p:nvSpPr>
            <p:spPr>
              <a:xfrm>
                <a:off x="1606" y="1492"/>
                <a:ext cx="38" cy="38"/>
              </a:xfrm>
              <a:custGeom>
                <a:avLst/>
                <a:gdLst/>
                <a:ahLst/>
                <a:cxnLst/>
                <a:rect l="0" t="0" r="0" b="0"/>
                <a:pathLst>
                  <a:path w="38" h="38">
                    <a:moveTo>
                      <a:pt x="0" y="19"/>
                    </a:moveTo>
                    <a:lnTo>
                      <a:pt x="0" y="14"/>
                    </a:lnTo>
                    <a:lnTo>
                      <a:pt x="1" y="11"/>
                    </a:lnTo>
                    <a:lnTo>
                      <a:pt x="2" y="8"/>
                    </a:lnTo>
                    <a:lnTo>
                      <a:pt x="4" y="5"/>
                    </a:lnTo>
                    <a:lnTo>
                      <a:pt x="7" y="3"/>
                    </a:lnTo>
                    <a:lnTo>
                      <a:pt x="10" y="1"/>
                    </a:lnTo>
                    <a:lnTo>
                      <a:pt x="13" y="0"/>
                    </a:lnTo>
                    <a:lnTo>
                      <a:pt x="19" y="0"/>
                    </a:lnTo>
                    <a:lnTo>
                      <a:pt x="22" y="0"/>
                    </a:lnTo>
                    <a:lnTo>
                      <a:pt x="26" y="1"/>
                    </a:lnTo>
                    <a:lnTo>
                      <a:pt x="29" y="3"/>
                    </a:lnTo>
                    <a:lnTo>
                      <a:pt x="31" y="5"/>
                    </a:lnTo>
                    <a:lnTo>
                      <a:pt x="35" y="8"/>
                    </a:lnTo>
                    <a:lnTo>
                      <a:pt x="36" y="11"/>
                    </a:lnTo>
                    <a:lnTo>
                      <a:pt x="37" y="14"/>
                    </a:lnTo>
                    <a:lnTo>
                      <a:pt x="38" y="19"/>
                    </a:lnTo>
                    <a:lnTo>
                      <a:pt x="38" y="19"/>
                    </a:lnTo>
                    <a:lnTo>
                      <a:pt x="37" y="22"/>
                    </a:lnTo>
                    <a:lnTo>
                      <a:pt x="36" y="26"/>
                    </a:lnTo>
                    <a:lnTo>
                      <a:pt x="35" y="29"/>
                    </a:lnTo>
                    <a:lnTo>
                      <a:pt x="31" y="31"/>
                    </a:lnTo>
                    <a:lnTo>
                      <a:pt x="29" y="34"/>
                    </a:lnTo>
                    <a:lnTo>
                      <a:pt x="26" y="37"/>
                    </a:lnTo>
                    <a:lnTo>
                      <a:pt x="22" y="38"/>
                    </a:lnTo>
                    <a:lnTo>
                      <a:pt x="19" y="38"/>
                    </a:lnTo>
                    <a:lnTo>
                      <a:pt x="13" y="38"/>
                    </a:lnTo>
                    <a:lnTo>
                      <a:pt x="10" y="37"/>
                    </a:lnTo>
                    <a:lnTo>
                      <a:pt x="7" y="34"/>
                    </a:lnTo>
                    <a:lnTo>
                      <a:pt x="4" y="31"/>
                    </a:lnTo>
                    <a:lnTo>
                      <a:pt x="2" y="29"/>
                    </a:lnTo>
                    <a:lnTo>
                      <a:pt x="1" y="26"/>
                    </a:lnTo>
                    <a:lnTo>
                      <a:pt x="0" y="22"/>
                    </a:lnTo>
                    <a:lnTo>
                      <a:pt x="0" y="19"/>
                    </a:lnTo>
                  </a:path>
                </a:pathLst>
              </a:custGeom>
              <a:noFill/>
              <a:ln w="15875"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38" name="任意多边形 129037"/>
              <p:cNvSpPr/>
              <p:nvPr/>
            </p:nvSpPr>
            <p:spPr>
              <a:xfrm>
                <a:off x="1606" y="2226"/>
                <a:ext cx="38" cy="39"/>
              </a:xfrm>
              <a:custGeom>
                <a:avLst/>
                <a:gdLst/>
                <a:ahLst/>
                <a:cxnLst/>
                <a:rect l="0" t="0" r="0" b="0"/>
                <a:pathLst>
                  <a:path w="38" h="39">
                    <a:moveTo>
                      <a:pt x="0" y="20"/>
                    </a:moveTo>
                    <a:lnTo>
                      <a:pt x="0" y="16"/>
                    </a:lnTo>
                    <a:lnTo>
                      <a:pt x="1" y="13"/>
                    </a:lnTo>
                    <a:lnTo>
                      <a:pt x="2" y="9"/>
                    </a:lnTo>
                    <a:lnTo>
                      <a:pt x="4" y="6"/>
                    </a:lnTo>
                    <a:lnTo>
                      <a:pt x="7" y="4"/>
                    </a:lnTo>
                    <a:lnTo>
                      <a:pt x="10" y="1"/>
                    </a:lnTo>
                    <a:lnTo>
                      <a:pt x="13" y="0"/>
                    </a:lnTo>
                    <a:lnTo>
                      <a:pt x="19" y="0"/>
                    </a:lnTo>
                    <a:lnTo>
                      <a:pt x="22" y="0"/>
                    </a:lnTo>
                    <a:lnTo>
                      <a:pt x="26" y="1"/>
                    </a:lnTo>
                    <a:lnTo>
                      <a:pt x="29" y="4"/>
                    </a:lnTo>
                    <a:lnTo>
                      <a:pt x="31" y="6"/>
                    </a:lnTo>
                    <a:lnTo>
                      <a:pt x="35" y="9"/>
                    </a:lnTo>
                    <a:lnTo>
                      <a:pt x="36" y="13"/>
                    </a:lnTo>
                    <a:lnTo>
                      <a:pt x="37" y="16"/>
                    </a:lnTo>
                    <a:lnTo>
                      <a:pt x="38" y="20"/>
                    </a:lnTo>
                    <a:lnTo>
                      <a:pt x="38" y="20"/>
                    </a:lnTo>
                    <a:lnTo>
                      <a:pt x="37" y="23"/>
                    </a:lnTo>
                    <a:lnTo>
                      <a:pt x="36" y="27"/>
                    </a:lnTo>
                    <a:lnTo>
                      <a:pt x="35" y="31"/>
                    </a:lnTo>
                    <a:lnTo>
                      <a:pt x="31" y="33"/>
                    </a:lnTo>
                    <a:lnTo>
                      <a:pt x="29" y="35"/>
                    </a:lnTo>
                    <a:lnTo>
                      <a:pt x="26" y="38"/>
                    </a:lnTo>
                    <a:lnTo>
                      <a:pt x="22" y="39"/>
                    </a:lnTo>
                    <a:lnTo>
                      <a:pt x="19" y="39"/>
                    </a:lnTo>
                    <a:lnTo>
                      <a:pt x="13" y="39"/>
                    </a:lnTo>
                    <a:lnTo>
                      <a:pt x="10" y="38"/>
                    </a:lnTo>
                    <a:lnTo>
                      <a:pt x="7" y="35"/>
                    </a:lnTo>
                    <a:lnTo>
                      <a:pt x="4" y="33"/>
                    </a:lnTo>
                    <a:lnTo>
                      <a:pt x="2" y="31"/>
                    </a:lnTo>
                    <a:lnTo>
                      <a:pt x="1" y="27"/>
                    </a:lnTo>
                    <a:lnTo>
                      <a:pt x="0" y="23"/>
                    </a:lnTo>
                    <a:lnTo>
                      <a:pt x="0" y="20"/>
                    </a:lnTo>
                  </a:path>
                </a:pathLst>
              </a:custGeom>
              <a:noFill/>
              <a:ln w="15875"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39" name="直接连接符 129038"/>
              <p:cNvSpPr/>
              <p:nvPr/>
            </p:nvSpPr>
            <p:spPr>
              <a:xfrm>
                <a:off x="1606" y="1589"/>
                <a:ext cx="49" cy="1"/>
              </a:xfrm>
              <a:prstGeom prst="line">
                <a:avLst/>
              </a:prstGeom>
              <a:ln w="15875" cap="flat" cmpd="sng">
                <a:solidFill>
                  <a:srgbClr val="000000"/>
                </a:solidFill>
                <a:prstDash val="solid"/>
                <a:headEnd type="none" w="med" len="med"/>
                <a:tailEnd type="none" w="med" len="med"/>
              </a:ln>
            </p:spPr>
          </p:sp>
          <p:sp>
            <p:nvSpPr>
              <p:cNvPr id="129040" name="直接连接符 129039"/>
              <p:cNvSpPr/>
              <p:nvPr/>
            </p:nvSpPr>
            <p:spPr>
              <a:xfrm>
                <a:off x="1628" y="1564"/>
                <a:ext cx="1" cy="50"/>
              </a:xfrm>
              <a:prstGeom prst="line">
                <a:avLst/>
              </a:prstGeom>
              <a:ln w="15875" cap="flat" cmpd="sng">
                <a:solidFill>
                  <a:srgbClr val="000000"/>
                </a:solidFill>
                <a:prstDash val="solid"/>
                <a:headEnd type="none" w="med" len="med"/>
                <a:tailEnd type="none" w="med" len="med"/>
              </a:ln>
            </p:spPr>
          </p:sp>
          <p:sp>
            <p:nvSpPr>
              <p:cNvPr id="129041" name="直接连接符 129040"/>
              <p:cNvSpPr/>
              <p:nvPr/>
            </p:nvSpPr>
            <p:spPr>
              <a:xfrm>
                <a:off x="1606" y="2169"/>
                <a:ext cx="50" cy="1"/>
              </a:xfrm>
              <a:prstGeom prst="line">
                <a:avLst/>
              </a:prstGeom>
              <a:ln w="15875" cap="flat" cmpd="sng">
                <a:solidFill>
                  <a:srgbClr val="000000"/>
                </a:solidFill>
                <a:prstDash val="solid"/>
                <a:headEnd type="none" w="med" len="med"/>
                <a:tailEnd type="none" w="med" len="med"/>
              </a:ln>
            </p:spPr>
          </p:sp>
          <p:sp>
            <p:nvSpPr>
              <p:cNvPr id="129042" name="直接连接符 129041"/>
              <p:cNvSpPr/>
              <p:nvPr/>
            </p:nvSpPr>
            <p:spPr>
              <a:xfrm>
                <a:off x="743" y="2169"/>
                <a:ext cx="52" cy="1"/>
              </a:xfrm>
              <a:prstGeom prst="line">
                <a:avLst/>
              </a:prstGeom>
              <a:ln w="15875" cap="flat" cmpd="sng">
                <a:solidFill>
                  <a:srgbClr val="000000"/>
                </a:solidFill>
                <a:prstDash val="solid"/>
                <a:headEnd type="none" w="med" len="med"/>
                <a:tailEnd type="none" w="med" len="med"/>
              </a:ln>
            </p:spPr>
          </p:sp>
          <p:sp>
            <p:nvSpPr>
              <p:cNvPr id="129043" name="直接连接符 129042"/>
              <p:cNvSpPr/>
              <p:nvPr/>
            </p:nvSpPr>
            <p:spPr>
              <a:xfrm flipV="1">
                <a:off x="1037" y="1408"/>
                <a:ext cx="1" cy="206"/>
              </a:xfrm>
              <a:prstGeom prst="line">
                <a:avLst/>
              </a:prstGeom>
              <a:ln w="22225" cap="flat" cmpd="sng">
                <a:solidFill>
                  <a:srgbClr val="000000"/>
                </a:solidFill>
                <a:prstDash val="solid"/>
                <a:headEnd type="none" w="med" len="med"/>
                <a:tailEnd type="none" w="med" len="med"/>
              </a:ln>
            </p:spPr>
          </p:sp>
          <p:sp>
            <p:nvSpPr>
              <p:cNvPr id="129044" name="直接连接符 129043"/>
              <p:cNvSpPr/>
              <p:nvPr/>
            </p:nvSpPr>
            <p:spPr>
              <a:xfrm flipV="1">
                <a:off x="1106" y="1408"/>
                <a:ext cx="1" cy="206"/>
              </a:xfrm>
              <a:prstGeom prst="line">
                <a:avLst/>
              </a:prstGeom>
              <a:ln w="22225" cap="flat" cmpd="sng">
                <a:solidFill>
                  <a:srgbClr val="000000"/>
                </a:solidFill>
                <a:prstDash val="solid"/>
                <a:headEnd type="none" w="med" len="med"/>
                <a:tailEnd type="none" w="med" len="med"/>
              </a:ln>
            </p:spPr>
          </p:sp>
          <p:sp>
            <p:nvSpPr>
              <p:cNvPr id="129045" name="直接连接符 129044"/>
              <p:cNvSpPr/>
              <p:nvPr/>
            </p:nvSpPr>
            <p:spPr>
              <a:xfrm>
                <a:off x="1118" y="1511"/>
                <a:ext cx="488" cy="1"/>
              </a:xfrm>
              <a:prstGeom prst="line">
                <a:avLst/>
              </a:prstGeom>
              <a:ln w="15875" cap="flat" cmpd="sng">
                <a:solidFill>
                  <a:srgbClr val="000000"/>
                </a:solidFill>
                <a:prstDash val="solid"/>
                <a:headEnd type="none" w="med" len="med"/>
                <a:tailEnd type="none" w="med" len="med"/>
              </a:ln>
            </p:spPr>
          </p:sp>
          <p:sp>
            <p:nvSpPr>
              <p:cNvPr id="129046" name="直接连接符 129045"/>
              <p:cNvSpPr/>
              <p:nvPr/>
            </p:nvSpPr>
            <p:spPr>
              <a:xfrm>
                <a:off x="795" y="1511"/>
                <a:ext cx="237" cy="1"/>
              </a:xfrm>
              <a:prstGeom prst="line">
                <a:avLst/>
              </a:prstGeom>
              <a:ln w="15875" cap="flat" cmpd="sng">
                <a:solidFill>
                  <a:srgbClr val="000000"/>
                </a:solidFill>
                <a:prstDash val="solid"/>
                <a:headEnd type="none" w="med" len="med"/>
                <a:tailEnd type="none" w="med" len="med"/>
              </a:ln>
            </p:spPr>
          </p:sp>
          <p:sp>
            <p:nvSpPr>
              <p:cNvPr id="129047" name="矩形 129046"/>
              <p:cNvSpPr/>
              <p:nvPr/>
            </p:nvSpPr>
            <p:spPr>
              <a:xfrm>
                <a:off x="1373" y="1795"/>
                <a:ext cx="79" cy="206"/>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48" name="任意多边形 129047"/>
              <p:cNvSpPr/>
              <p:nvPr/>
            </p:nvSpPr>
            <p:spPr>
              <a:xfrm>
                <a:off x="1373" y="1795"/>
                <a:ext cx="79" cy="206"/>
              </a:xfrm>
              <a:custGeom>
                <a:avLst/>
                <a:gdLst/>
                <a:ahLst/>
                <a:cxnLst/>
                <a:rect l="0" t="0" r="0" b="0"/>
                <a:pathLst>
                  <a:path w="79" h="206">
                    <a:moveTo>
                      <a:pt x="0" y="0"/>
                    </a:moveTo>
                    <a:lnTo>
                      <a:pt x="0" y="206"/>
                    </a:lnTo>
                    <a:lnTo>
                      <a:pt x="79" y="206"/>
                    </a:lnTo>
                    <a:lnTo>
                      <a:pt x="79" y="0"/>
                    </a:lnTo>
                    <a:lnTo>
                      <a:pt x="0" y="0"/>
                    </a:lnTo>
                    <a:lnTo>
                      <a:pt x="0" y="0"/>
                    </a:lnTo>
                  </a:path>
                </a:pathLst>
              </a:custGeom>
              <a:solidFill>
                <a:srgbClr val="00FF00">
                  <a:alpha val="100000"/>
                </a:srgbClr>
              </a:solid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49" name="直接连接符 129048"/>
              <p:cNvSpPr/>
              <p:nvPr/>
            </p:nvSpPr>
            <p:spPr>
              <a:xfrm>
                <a:off x="1412" y="2001"/>
                <a:ext cx="1" cy="245"/>
              </a:xfrm>
              <a:prstGeom prst="line">
                <a:avLst/>
              </a:prstGeom>
              <a:ln w="15875" cap="flat" cmpd="sng">
                <a:solidFill>
                  <a:srgbClr val="000000"/>
                </a:solidFill>
                <a:prstDash val="solid"/>
                <a:headEnd type="none" w="med" len="med"/>
                <a:tailEnd type="none" w="med" len="med"/>
              </a:ln>
            </p:spPr>
          </p:sp>
          <p:sp>
            <p:nvSpPr>
              <p:cNvPr id="129050" name="直接连接符 129049"/>
              <p:cNvSpPr/>
              <p:nvPr/>
            </p:nvSpPr>
            <p:spPr>
              <a:xfrm>
                <a:off x="1412" y="1511"/>
                <a:ext cx="1" cy="284"/>
              </a:xfrm>
              <a:prstGeom prst="line">
                <a:avLst/>
              </a:prstGeom>
              <a:ln w="15875" cap="flat" cmpd="sng">
                <a:solidFill>
                  <a:srgbClr val="000000"/>
                </a:solidFill>
                <a:prstDash val="solid"/>
                <a:headEnd type="none" w="med" len="med"/>
                <a:tailEnd type="none" w="med" len="med"/>
              </a:ln>
            </p:spPr>
          </p:sp>
          <p:sp>
            <p:nvSpPr>
              <p:cNvPr id="129051" name="矩形 129050"/>
              <p:cNvSpPr/>
              <p:nvPr/>
            </p:nvSpPr>
            <p:spPr>
              <a:xfrm>
                <a:off x="1566" y="1819"/>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2" name="矩形 129051"/>
              <p:cNvSpPr/>
              <p:nvPr/>
            </p:nvSpPr>
            <p:spPr>
              <a:xfrm>
                <a:off x="1655" y="189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o</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3" name="矩形 129052"/>
              <p:cNvSpPr/>
              <p:nvPr/>
            </p:nvSpPr>
            <p:spPr>
              <a:xfrm>
                <a:off x="1613" y="1703"/>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4" name="矩形 129053"/>
              <p:cNvSpPr/>
              <p:nvPr/>
            </p:nvSpPr>
            <p:spPr>
              <a:xfrm>
                <a:off x="701" y="1790"/>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5" name="矩形 129054"/>
              <p:cNvSpPr/>
              <p:nvPr/>
            </p:nvSpPr>
            <p:spPr>
              <a:xfrm>
                <a:off x="789" y="1868"/>
                <a:ext cx="22"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i</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6" name="矩形 129055"/>
              <p:cNvSpPr/>
              <p:nvPr/>
            </p:nvSpPr>
            <p:spPr>
              <a:xfrm>
                <a:off x="746" y="1673"/>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7" name="任意多边形 129056"/>
              <p:cNvSpPr/>
              <p:nvPr/>
            </p:nvSpPr>
            <p:spPr>
              <a:xfrm>
                <a:off x="756" y="1492"/>
                <a:ext cx="39" cy="38"/>
              </a:xfrm>
              <a:custGeom>
                <a:avLst/>
                <a:gdLst/>
                <a:ahLst/>
                <a:cxnLst/>
                <a:rect l="0" t="0" r="0" b="0"/>
                <a:pathLst>
                  <a:path w="39" h="38">
                    <a:moveTo>
                      <a:pt x="0" y="19"/>
                    </a:moveTo>
                    <a:lnTo>
                      <a:pt x="0" y="15"/>
                    </a:lnTo>
                    <a:lnTo>
                      <a:pt x="1" y="11"/>
                    </a:lnTo>
                    <a:lnTo>
                      <a:pt x="3" y="8"/>
                    </a:lnTo>
                    <a:lnTo>
                      <a:pt x="5" y="5"/>
                    </a:lnTo>
                    <a:lnTo>
                      <a:pt x="8" y="3"/>
                    </a:lnTo>
                    <a:lnTo>
                      <a:pt x="10" y="1"/>
                    </a:lnTo>
                    <a:lnTo>
                      <a:pt x="14" y="0"/>
                    </a:lnTo>
                    <a:lnTo>
                      <a:pt x="19" y="0"/>
                    </a:lnTo>
                    <a:lnTo>
                      <a:pt x="23" y="0"/>
                    </a:lnTo>
                    <a:lnTo>
                      <a:pt x="26" y="1"/>
                    </a:lnTo>
                    <a:lnTo>
                      <a:pt x="30" y="3"/>
                    </a:lnTo>
                    <a:lnTo>
                      <a:pt x="32" y="5"/>
                    </a:lnTo>
                    <a:lnTo>
                      <a:pt x="35" y="8"/>
                    </a:lnTo>
                    <a:lnTo>
                      <a:pt x="36" y="11"/>
                    </a:lnTo>
                    <a:lnTo>
                      <a:pt x="38" y="15"/>
                    </a:lnTo>
                    <a:lnTo>
                      <a:pt x="39" y="19"/>
                    </a:lnTo>
                    <a:lnTo>
                      <a:pt x="39" y="19"/>
                    </a:lnTo>
                    <a:lnTo>
                      <a:pt x="38" y="22"/>
                    </a:lnTo>
                    <a:lnTo>
                      <a:pt x="36" y="26"/>
                    </a:lnTo>
                    <a:lnTo>
                      <a:pt x="35" y="29"/>
                    </a:lnTo>
                    <a:lnTo>
                      <a:pt x="32" y="31"/>
                    </a:lnTo>
                    <a:lnTo>
                      <a:pt x="30" y="35"/>
                    </a:lnTo>
                    <a:lnTo>
                      <a:pt x="26" y="37"/>
                    </a:lnTo>
                    <a:lnTo>
                      <a:pt x="23" y="38"/>
                    </a:lnTo>
                    <a:lnTo>
                      <a:pt x="19" y="38"/>
                    </a:lnTo>
                    <a:lnTo>
                      <a:pt x="14" y="38"/>
                    </a:lnTo>
                    <a:lnTo>
                      <a:pt x="10" y="37"/>
                    </a:lnTo>
                    <a:lnTo>
                      <a:pt x="8" y="35"/>
                    </a:lnTo>
                    <a:lnTo>
                      <a:pt x="5" y="31"/>
                    </a:lnTo>
                    <a:lnTo>
                      <a:pt x="3" y="29"/>
                    </a:lnTo>
                    <a:lnTo>
                      <a:pt x="1" y="26"/>
                    </a:lnTo>
                    <a:lnTo>
                      <a:pt x="0" y="22"/>
                    </a:lnTo>
                    <a:lnTo>
                      <a:pt x="0" y="19"/>
                    </a:lnTo>
                    <a:lnTo>
                      <a:pt x="0" y="19"/>
                    </a:lnTo>
                    <a:lnTo>
                      <a:pt x="0" y="19"/>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8" name="任意多边形 129057"/>
              <p:cNvSpPr/>
              <p:nvPr/>
            </p:nvSpPr>
            <p:spPr>
              <a:xfrm>
                <a:off x="756" y="1492"/>
                <a:ext cx="39" cy="38"/>
              </a:xfrm>
              <a:custGeom>
                <a:avLst/>
                <a:gdLst/>
                <a:ahLst/>
                <a:cxnLst/>
                <a:rect l="0" t="0" r="0" b="0"/>
                <a:pathLst>
                  <a:path w="39" h="38">
                    <a:moveTo>
                      <a:pt x="0" y="19"/>
                    </a:moveTo>
                    <a:lnTo>
                      <a:pt x="0" y="15"/>
                    </a:lnTo>
                    <a:lnTo>
                      <a:pt x="1" y="11"/>
                    </a:lnTo>
                    <a:lnTo>
                      <a:pt x="3" y="8"/>
                    </a:lnTo>
                    <a:lnTo>
                      <a:pt x="5" y="5"/>
                    </a:lnTo>
                    <a:lnTo>
                      <a:pt x="8" y="3"/>
                    </a:lnTo>
                    <a:lnTo>
                      <a:pt x="10" y="1"/>
                    </a:lnTo>
                    <a:lnTo>
                      <a:pt x="14" y="0"/>
                    </a:lnTo>
                    <a:lnTo>
                      <a:pt x="19" y="0"/>
                    </a:lnTo>
                    <a:lnTo>
                      <a:pt x="23" y="0"/>
                    </a:lnTo>
                    <a:lnTo>
                      <a:pt x="26" y="1"/>
                    </a:lnTo>
                    <a:lnTo>
                      <a:pt x="30" y="3"/>
                    </a:lnTo>
                    <a:lnTo>
                      <a:pt x="32" y="5"/>
                    </a:lnTo>
                    <a:lnTo>
                      <a:pt x="35" y="8"/>
                    </a:lnTo>
                    <a:lnTo>
                      <a:pt x="36" y="11"/>
                    </a:lnTo>
                    <a:lnTo>
                      <a:pt x="38" y="15"/>
                    </a:lnTo>
                    <a:lnTo>
                      <a:pt x="39" y="19"/>
                    </a:lnTo>
                    <a:lnTo>
                      <a:pt x="39" y="19"/>
                    </a:lnTo>
                    <a:lnTo>
                      <a:pt x="38" y="22"/>
                    </a:lnTo>
                    <a:lnTo>
                      <a:pt x="36" y="26"/>
                    </a:lnTo>
                    <a:lnTo>
                      <a:pt x="35" y="29"/>
                    </a:lnTo>
                    <a:lnTo>
                      <a:pt x="32" y="31"/>
                    </a:lnTo>
                    <a:lnTo>
                      <a:pt x="30" y="35"/>
                    </a:lnTo>
                    <a:lnTo>
                      <a:pt x="26" y="37"/>
                    </a:lnTo>
                    <a:lnTo>
                      <a:pt x="23" y="38"/>
                    </a:lnTo>
                    <a:lnTo>
                      <a:pt x="19" y="38"/>
                    </a:lnTo>
                    <a:lnTo>
                      <a:pt x="14" y="38"/>
                    </a:lnTo>
                    <a:lnTo>
                      <a:pt x="10" y="37"/>
                    </a:lnTo>
                    <a:lnTo>
                      <a:pt x="8" y="35"/>
                    </a:lnTo>
                    <a:lnTo>
                      <a:pt x="5" y="31"/>
                    </a:lnTo>
                    <a:lnTo>
                      <a:pt x="3" y="29"/>
                    </a:lnTo>
                    <a:lnTo>
                      <a:pt x="1" y="26"/>
                    </a:lnTo>
                    <a:lnTo>
                      <a:pt x="0" y="22"/>
                    </a:lnTo>
                    <a:lnTo>
                      <a:pt x="0" y="19"/>
                    </a:lnTo>
                  </a:path>
                </a:pathLst>
              </a:custGeom>
              <a:noFill/>
              <a:ln w="15875"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29059" name="直接连接符 129058"/>
              <p:cNvSpPr/>
              <p:nvPr/>
            </p:nvSpPr>
            <p:spPr>
              <a:xfrm>
                <a:off x="756" y="1582"/>
                <a:ext cx="49" cy="1"/>
              </a:xfrm>
              <a:prstGeom prst="line">
                <a:avLst/>
              </a:prstGeom>
              <a:ln w="15875" cap="flat" cmpd="sng">
                <a:solidFill>
                  <a:srgbClr val="000000"/>
                </a:solidFill>
                <a:prstDash val="solid"/>
                <a:headEnd type="none" w="med" len="med"/>
                <a:tailEnd type="none" w="med" len="med"/>
              </a:ln>
            </p:spPr>
          </p:sp>
          <p:sp>
            <p:nvSpPr>
              <p:cNvPr id="129060" name="直接连接符 129059"/>
              <p:cNvSpPr/>
              <p:nvPr/>
            </p:nvSpPr>
            <p:spPr>
              <a:xfrm>
                <a:off x="780" y="1556"/>
                <a:ext cx="1" cy="52"/>
              </a:xfrm>
              <a:prstGeom prst="line">
                <a:avLst/>
              </a:prstGeom>
              <a:ln w="15875" cap="flat" cmpd="sng">
                <a:solidFill>
                  <a:srgbClr val="000000"/>
                </a:solidFill>
                <a:prstDash val="solid"/>
                <a:headEnd type="none" w="med" len="med"/>
                <a:tailEnd type="none" w="med" len="med"/>
              </a:ln>
            </p:spPr>
          </p:sp>
        </p:grpSp>
        <p:sp>
          <p:nvSpPr>
            <p:cNvPr id="129153" name="矩形 129152"/>
            <p:cNvSpPr/>
            <p:nvPr/>
          </p:nvSpPr>
          <p:spPr>
            <a:xfrm>
              <a:off x="1029" y="874"/>
              <a:ext cx="212" cy="231"/>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000000"/>
                  </a:solidFill>
                  <a:effectLst/>
                  <a:uLnTx/>
                  <a:uFillTx/>
                  <a:latin typeface="Times New Roman" panose="02020603050405020304" pitchFamily="18" charset="0"/>
                  <a:ea typeface="PMingLiU" panose="02020500000000000000" pitchFamily="18" charset="-120"/>
                  <a:cs typeface="+mn-cs"/>
                  <a:sym typeface="Wingdings" panose="05000000000000000000" pitchFamily="2" charset="2"/>
                </a:rPr>
                <a:t>C</a:t>
              </a:r>
              <a:endParaRPr kumimoji="0" lang="en-US" altLang="zh-CN" sz="1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29154" name="矩形 129153"/>
          <p:cNvSpPr/>
          <p:nvPr/>
        </p:nvSpPr>
        <p:spPr>
          <a:xfrm>
            <a:off x="1517650" y="1058863"/>
            <a:ext cx="1335088" cy="366712"/>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1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耦合电容器</a:t>
            </a:r>
          </a:p>
        </p:txBody>
      </p:sp>
      <p:graphicFrame>
        <p:nvGraphicFramePr>
          <p:cNvPr id="129156" name="对象 129155"/>
          <p:cNvGraphicFramePr/>
          <p:nvPr/>
        </p:nvGraphicFramePr>
        <p:xfrm>
          <a:off x="4413250" y="1009650"/>
          <a:ext cx="3275013" cy="2743200"/>
        </p:xfrm>
        <a:graphic>
          <a:graphicData uri="http://schemas.openxmlformats.org/presentationml/2006/ole">
            <mc:AlternateContent xmlns:mc="http://schemas.openxmlformats.org/markup-compatibility/2006">
              <mc:Choice xmlns:v="urn:schemas-microsoft-com:vml" Requires="v">
                <p:oleObj spid="_x0000_s28710" r:id="rId4" imgW="1816100" imgH="1524000" progId="Equation.3">
                  <p:embed/>
                </p:oleObj>
              </mc:Choice>
              <mc:Fallback>
                <p:oleObj r:id="rId4" imgW="1816100" imgH="1524000" progId="Equation.3">
                  <p:embed/>
                  <p:pic>
                    <p:nvPicPr>
                      <p:cNvPr id="129156" name="对象 129155"/>
                      <p:cNvPicPr/>
                      <p:nvPr/>
                    </p:nvPicPr>
                    <p:blipFill>
                      <a:blip r:embed="rId5"/>
                      <a:stretch>
                        <a:fillRect/>
                      </a:stretch>
                    </p:blipFill>
                    <p:spPr>
                      <a:xfrm>
                        <a:off x="4413250" y="1009650"/>
                        <a:ext cx="3275013" cy="2743200"/>
                      </a:xfrm>
                      <a:prstGeom prst="rect">
                        <a:avLst/>
                      </a:prstGeom>
                      <a:solidFill>
                        <a:srgbClr val="99CCFF"/>
                      </a:solidFill>
                      <a:ln w="38100">
                        <a:noFill/>
                        <a:miter/>
                      </a:ln>
                    </p:spPr>
                  </p:pic>
                </p:oleObj>
              </mc:Fallback>
            </mc:AlternateContent>
          </a:graphicData>
        </a:graphic>
      </p:graphicFrame>
      <p:sp>
        <p:nvSpPr>
          <p:cNvPr id="129158" name="矩形 129157"/>
          <p:cNvSpPr/>
          <p:nvPr/>
        </p:nvSpPr>
        <p:spPr>
          <a:xfrm>
            <a:off x="3321050" y="1193800"/>
            <a:ext cx="555625" cy="2282825"/>
          </a:xfrm>
          <a:prstGeom prst="rect">
            <a:avLst/>
          </a:prstGeom>
          <a:noFill/>
          <a:ln w="19050">
            <a:noFill/>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电压传输函数</a:t>
            </a:r>
          </a:p>
        </p:txBody>
      </p:sp>
      <p:sp>
        <p:nvSpPr>
          <p:cNvPr id="129160" name="矩形 129159"/>
          <p:cNvSpPr/>
          <p:nvPr/>
        </p:nvSpPr>
        <p:spPr>
          <a:xfrm>
            <a:off x="4203700" y="3930650"/>
            <a:ext cx="4287838" cy="13112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通过网络的信号，频率越高，幅值降低及相位改变越小；频率越低，幅值越高，相移也越大，直流不能通过。因而</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常被称为</a:t>
            </a: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隔直流电容器</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sp>
        <p:nvSpPr>
          <p:cNvPr id="129161" name="矩形 129160"/>
          <p:cNvSpPr/>
          <p:nvPr/>
        </p:nvSpPr>
        <p:spPr>
          <a:xfrm>
            <a:off x="0" y="3090863"/>
            <a:ext cx="485775"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129162" name="矩形 129161"/>
          <p:cNvSpPr/>
          <p:nvPr/>
        </p:nvSpPr>
        <p:spPr>
          <a:xfrm>
            <a:off x="176213" y="4862513"/>
            <a:ext cx="423862"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129164" name="矩形 129163"/>
          <p:cNvSpPr/>
          <p:nvPr/>
        </p:nvSpPr>
        <p:spPr>
          <a:xfrm>
            <a:off x="4203700" y="5435600"/>
            <a:ext cx="1892300" cy="3968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半功率点在：</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Wingdings" panose="05000000000000000000" pitchFamily="2" charset="2"/>
            </a:endParaRPr>
          </a:p>
        </p:txBody>
      </p:sp>
      <p:graphicFrame>
        <p:nvGraphicFramePr>
          <p:cNvPr id="129163" name="对象 129162"/>
          <p:cNvGraphicFramePr/>
          <p:nvPr/>
        </p:nvGraphicFramePr>
        <p:xfrm>
          <a:off x="4203700" y="5832475"/>
          <a:ext cx="1608138" cy="709613"/>
        </p:xfrm>
        <a:graphic>
          <a:graphicData uri="http://schemas.openxmlformats.org/presentationml/2006/ole">
            <mc:AlternateContent xmlns:mc="http://schemas.openxmlformats.org/markup-compatibility/2006">
              <mc:Choice xmlns:v="urn:schemas-microsoft-com:vml" Requires="v">
                <p:oleObj spid="_x0000_s28711" r:id="rId6" imgW="888365" imgH="393700" progId="Equation.3">
                  <p:embed/>
                </p:oleObj>
              </mc:Choice>
              <mc:Fallback>
                <p:oleObj r:id="rId6" imgW="888365" imgH="393700" progId="Equation.3">
                  <p:embed/>
                  <p:pic>
                    <p:nvPicPr>
                      <p:cNvPr id="129163" name="对象 129162"/>
                      <p:cNvPicPr/>
                      <p:nvPr/>
                    </p:nvPicPr>
                    <p:blipFill>
                      <a:blip r:embed="rId7"/>
                      <a:stretch>
                        <a:fillRect/>
                      </a:stretch>
                    </p:blipFill>
                    <p:spPr>
                      <a:xfrm>
                        <a:off x="4203700" y="5832475"/>
                        <a:ext cx="1608138" cy="709613"/>
                      </a:xfrm>
                      <a:prstGeom prst="rect">
                        <a:avLst/>
                      </a:prstGeom>
                      <a:noFill/>
                      <a:ln w="38100">
                        <a:noFill/>
                        <a:miter/>
                      </a:ln>
                    </p:spPr>
                  </p:pic>
                </p:oleObj>
              </mc:Fallback>
            </mc:AlternateContent>
          </a:graphicData>
        </a:graphic>
      </p:graphicFrame>
      <p:sp>
        <p:nvSpPr>
          <p:cNvPr id="129165" name="矩形 129164"/>
          <p:cNvSpPr/>
          <p:nvPr/>
        </p:nvSpPr>
        <p:spPr>
          <a:xfrm>
            <a:off x="6737350" y="5961063"/>
            <a:ext cx="1446213" cy="396875"/>
          </a:xfrm>
          <a:prstGeom prst="rect">
            <a:avLst/>
          </a:prstGeom>
          <a:noFill/>
          <a:ln w="19050">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endPar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Symbol" panose="05050102010706020507" pitchFamily="18" charset="2"/>
            </a:endParaRPr>
          </a:p>
        </p:txBody>
      </p:sp>
      <p:sp>
        <p:nvSpPr>
          <p:cNvPr id="129166" name="矩形 129165"/>
          <p:cNvSpPr/>
          <p:nvPr/>
        </p:nvSpPr>
        <p:spPr>
          <a:xfrm>
            <a:off x="6737350" y="5446713"/>
            <a:ext cx="1206500" cy="396875"/>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通带为：</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Wingdings" panose="05000000000000000000" pitchFamily="2" charset="2"/>
            </a:endParaRPr>
          </a:p>
        </p:txBody>
      </p:sp>
    </p:spTree>
    <p:extLst>
      <p:ext uri="{BB962C8B-B14F-4D97-AF65-F5344CB8AC3E}">
        <p14:creationId xmlns:p14="http://schemas.microsoft.com/office/powerpoint/2010/main" val="262925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9155"/>
                                        </p:tgtEl>
                                        <p:attrNameLst>
                                          <p:attrName>style.visibility</p:attrName>
                                        </p:attrNameLst>
                                      </p:cBhvr>
                                      <p:to>
                                        <p:strVal val="visible"/>
                                      </p:to>
                                    </p:set>
                                    <p:anim calcmode="lin" valueType="num">
                                      <p:cBhvr additive="base">
                                        <p:cTn id="7" dur="500" fill="hold"/>
                                        <p:tgtEl>
                                          <p:spTgt spid="129155"/>
                                        </p:tgtEl>
                                        <p:attrNameLst>
                                          <p:attrName>ppt_x</p:attrName>
                                        </p:attrNameLst>
                                      </p:cBhvr>
                                      <p:tavLst>
                                        <p:tav tm="0">
                                          <p:val>
                                            <p:strVal val="0-#ppt_w/2"/>
                                          </p:val>
                                        </p:tav>
                                        <p:tav tm="100000">
                                          <p:val>
                                            <p:strVal val="#ppt_x"/>
                                          </p:val>
                                        </p:tav>
                                      </p:tavLst>
                                    </p:anim>
                                    <p:anim calcmode="lin" valueType="num">
                                      <p:cBhvr additive="base">
                                        <p:cTn id="8" dur="500" fill="hold"/>
                                        <p:tgtEl>
                                          <p:spTgt spid="12915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9152"/>
                                        </p:tgtEl>
                                        <p:attrNameLst>
                                          <p:attrName>style.visibility</p:attrName>
                                        </p:attrNameLst>
                                      </p:cBhvr>
                                      <p:to>
                                        <p:strVal val="visible"/>
                                      </p:to>
                                    </p:set>
                                    <p:anim calcmode="lin" valueType="num">
                                      <p:cBhvr additive="base">
                                        <p:cTn id="11" dur="500" fill="hold"/>
                                        <p:tgtEl>
                                          <p:spTgt spid="129152"/>
                                        </p:tgtEl>
                                        <p:attrNameLst>
                                          <p:attrName>ppt_x</p:attrName>
                                        </p:attrNameLst>
                                      </p:cBhvr>
                                      <p:tavLst>
                                        <p:tav tm="0">
                                          <p:val>
                                            <p:strVal val="0-#ppt_w/2"/>
                                          </p:val>
                                        </p:tav>
                                        <p:tav tm="100000">
                                          <p:val>
                                            <p:strVal val="#ppt_x"/>
                                          </p:val>
                                        </p:tav>
                                      </p:tavLst>
                                    </p:anim>
                                    <p:anim calcmode="lin" valueType="num">
                                      <p:cBhvr additive="base">
                                        <p:cTn id="12" dur="500" fill="hold"/>
                                        <p:tgtEl>
                                          <p:spTgt spid="12915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9154"/>
                                        </p:tgtEl>
                                        <p:attrNameLst>
                                          <p:attrName>style.visibility</p:attrName>
                                        </p:attrNameLst>
                                      </p:cBhvr>
                                      <p:to>
                                        <p:strVal val="visible"/>
                                      </p:to>
                                    </p:set>
                                    <p:anim calcmode="lin" valueType="num">
                                      <p:cBhvr additive="base">
                                        <p:cTn id="17" dur="500" fill="hold"/>
                                        <p:tgtEl>
                                          <p:spTgt spid="129154"/>
                                        </p:tgtEl>
                                        <p:attrNameLst>
                                          <p:attrName>ppt_x</p:attrName>
                                        </p:attrNameLst>
                                      </p:cBhvr>
                                      <p:tavLst>
                                        <p:tav tm="0">
                                          <p:val>
                                            <p:strVal val="1+#ppt_w/2"/>
                                          </p:val>
                                        </p:tav>
                                        <p:tav tm="100000">
                                          <p:val>
                                            <p:strVal val="#ppt_x"/>
                                          </p:val>
                                        </p:tav>
                                      </p:tavLst>
                                    </p:anim>
                                    <p:anim calcmode="lin" valueType="num">
                                      <p:cBhvr additive="base">
                                        <p:cTn id="18" dur="500" fill="hold"/>
                                        <p:tgtEl>
                                          <p:spTgt spid="12915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29158"/>
                                        </p:tgtEl>
                                        <p:attrNameLst>
                                          <p:attrName>style.visibility</p:attrName>
                                        </p:attrNameLst>
                                      </p:cBhvr>
                                      <p:to>
                                        <p:strVal val="visible"/>
                                      </p:to>
                                    </p:set>
                                    <p:anim calcmode="lin" valueType="num">
                                      <p:cBhvr additive="base">
                                        <p:cTn id="23" dur="500" fill="hold"/>
                                        <p:tgtEl>
                                          <p:spTgt spid="129158"/>
                                        </p:tgtEl>
                                        <p:attrNameLst>
                                          <p:attrName>ppt_x</p:attrName>
                                        </p:attrNameLst>
                                      </p:cBhvr>
                                      <p:tavLst>
                                        <p:tav tm="0">
                                          <p:val>
                                            <p:strVal val="1+#ppt_w/2"/>
                                          </p:val>
                                        </p:tav>
                                        <p:tav tm="100000">
                                          <p:val>
                                            <p:strVal val="#ppt_x"/>
                                          </p:val>
                                        </p:tav>
                                      </p:tavLst>
                                    </p:anim>
                                    <p:anim calcmode="lin" valueType="num">
                                      <p:cBhvr additive="base">
                                        <p:cTn id="24" dur="500" fill="hold"/>
                                        <p:tgtEl>
                                          <p:spTgt spid="129158"/>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9156"/>
                                        </p:tgtEl>
                                        <p:attrNameLst>
                                          <p:attrName>style.visibility</p:attrName>
                                        </p:attrNameLst>
                                      </p:cBhvr>
                                      <p:to>
                                        <p:strVal val="visible"/>
                                      </p:to>
                                    </p:set>
                                    <p:anim calcmode="lin" valueType="num">
                                      <p:cBhvr additive="base">
                                        <p:cTn id="27" dur="500" fill="hold"/>
                                        <p:tgtEl>
                                          <p:spTgt spid="129156"/>
                                        </p:tgtEl>
                                        <p:attrNameLst>
                                          <p:attrName>ppt_x</p:attrName>
                                        </p:attrNameLst>
                                      </p:cBhvr>
                                      <p:tavLst>
                                        <p:tav tm="0">
                                          <p:val>
                                            <p:strVal val="1+#ppt_w/2"/>
                                          </p:val>
                                        </p:tav>
                                        <p:tav tm="100000">
                                          <p:val>
                                            <p:strVal val="#ppt_x"/>
                                          </p:val>
                                        </p:tav>
                                      </p:tavLst>
                                    </p:anim>
                                    <p:anim calcmode="lin" valueType="num">
                                      <p:cBhvr additive="base">
                                        <p:cTn id="28" dur="500" fill="hold"/>
                                        <p:tgtEl>
                                          <p:spTgt spid="12915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9161"/>
                                        </p:tgtEl>
                                        <p:attrNameLst>
                                          <p:attrName>style.visibility</p:attrName>
                                        </p:attrNameLst>
                                      </p:cBhvr>
                                      <p:to>
                                        <p:strVal val="visible"/>
                                      </p:to>
                                    </p:set>
                                    <p:anim calcmode="lin" valueType="num">
                                      <p:cBhvr additive="base">
                                        <p:cTn id="33" dur="500" fill="hold"/>
                                        <p:tgtEl>
                                          <p:spTgt spid="129161"/>
                                        </p:tgtEl>
                                        <p:attrNameLst>
                                          <p:attrName>ppt_x</p:attrName>
                                        </p:attrNameLst>
                                      </p:cBhvr>
                                      <p:tavLst>
                                        <p:tav tm="0">
                                          <p:val>
                                            <p:strVal val="0-#ppt_w/2"/>
                                          </p:val>
                                        </p:tav>
                                        <p:tav tm="100000">
                                          <p:val>
                                            <p:strVal val="#ppt_x"/>
                                          </p:val>
                                        </p:tav>
                                      </p:tavLst>
                                    </p:anim>
                                    <p:anim calcmode="lin" valueType="num">
                                      <p:cBhvr additive="base">
                                        <p:cTn id="34" dur="500" fill="hold"/>
                                        <p:tgtEl>
                                          <p:spTgt spid="12916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9149"/>
                                        </p:tgtEl>
                                        <p:attrNameLst>
                                          <p:attrName>style.visibility</p:attrName>
                                        </p:attrNameLst>
                                      </p:cBhvr>
                                      <p:to>
                                        <p:strVal val="visible"/>
                                      </p:to>
                                    </p:set>
                                    <p:anim calcmode="lin" valueType="num">
                                      <p:cBhvr additive="base">
                                        <p:cTn id="37" dur="500" fill="hold"/>
                                        <p:tgtEl>
                                          <p:spTgt spid="129149"/>
                                        </p:tgtEl>
                                        <p:attrNameLst>
                                          <p:attrName>ppt_x</p:attrName>
                                        </p:attrNameLst>
                                      </p:cBhvr>
                                      <p:tavLst>
                                        <p:tav tm="0">
                                          <p:val>
                                            <p:strVal val="0-#ppt_w/2"/>
                                          </p:val>
                                        </p:tav>
                                        <p:tav tm="100000">
                                          <p:val>
                                            <p:strVal val="#ppt_x"/>
                                          </p:val>
                                        </p:tav>
                                      </p:tavLst>
                                    </p:anim>
                                    <p:anim calcmode="lin" valueType="num">
                                      <p:cBhvr additive="base">
                                        <p:cTn id="38" dur="500" fill="hold"/>
                                        <p:tgtEl>
                                          <p:spTgt spid="1291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9162"/>
                                        </p:tgtEl>
                                        <p:attrNameLst>
                                          <p:attrName>style.visibility</p:attrName>
                                        </p:attrNameLst>
                                      </p:cBhvr>
                                      <p:to>
                                        <p:strVal val="visible"/>
                                      </p:to>
                                    </p:set>
                                    <p:anim calcmode="lin" valueType="num">
                                      <p:cBhvr additive="base">
                                        <p:cTn id="43" dur="500" fill="hold"/>
                                        <p:tgtEl>
                                          <p:spTgt spid="129162"/>
                                        </p:tgtEl>
                                        <p:attrNameLst>
                                          <p:attrName>ppt_x</p:attrName>
                                        </p:attrNameLst>
                                      </p:cBhvr>
                                      <p:tavLst>
                                        <p:tav tm="0">
                                          <p:val>
                                            <p:strVal val="0-#ppt_w/2"/>
                                          </p:val>
                                        </p:tav>
                                        <p:tav tm="100000">
                                          <p:val>
                                            <p:strVal val="#ppt_x"/>
                                          </p:val>
                                        </p:tav>
                                      </p:tavLst>
                                    </p:anim>
                                    <p:anim calcmode="lin" valueType="num">
                                      <p:cBhvr additive="base">
                                        <p:cTn id="44" dur="500" fill="hold"/>
                                        <p:tgtEl>
                                          <p:spTgt spid="129162"/>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29151"/>
                                        </p:tgtEl>
                                        <p:attrNameLst>
                                          <p:attrName>style.visibility</p:attrName>
                                        </p:attrNameLst>
                                      </p:cBhvr>
                                      <p:to>
                                        <p:strVal val="visible"/>
                                      </p:to>
                                    </p:set>
                                    <p:anim calcmode="lin" valueType="num">
                                      <p:cBhvr additive="base">
                                        <p:cTn id="47" dur="500" fill="hold"/>
                                        <p:tgtEl>
                                          <p:spTgt spid="129151"/>
                                        </p:tgtEl>
                                        <p:attrNameLst>
                                          <p:attrName>ppt_x</p:attrName>
                                        </p:attrNameLst>
                                      </p:cBhvr>
                                      <p:tavLst>
                                        <p:tav tm="0">
                                          <p:val>
                                            <p:strVal val="0-#ppt_w/2"/>
                                          </p:val>
                                        </p:tav>
                                        <p:tav tm="100000">
                                          <p:val>
                                            <p:strVal val="#ppt_x"/>
                                          </p:val>
                                        </p:tav>
                                      </p:tavLst>
                                    </p:anim>
                                    <p:anim calcmode="lin" valueType="num">
                                      <p:cBhvr additive="base">
                                        <p:cTn id="48" dur="500" fill="hold"/>
                                        <p:tgtEl>
                                          <p:spTgt spid="12915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9160"/>
                                        </p:tgtEl>
                                        <p:attrNameLst>
                                          <p:attrName>style.visibility</p:attrName>
                                        </p:attrNameLst>
                                      </p:cBhvr>
                                      <p:to>
                                        <p:strVal val="visible"/>
                                      </p:to>
                                    </p:set>
                                    <p:animEffect transition="in" filter="blinds(horizontal)">
                                      <p:cBhvr>
                                        <p:cTn id="53" dur="500"/>
                                        <p:tgtEl>
                                          <p:spTgt spid="12916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9164"/>
                                        </p:tgtEl>
                                        <p:attrNameLst>
                                          <p:attrName>style.visibility</p:attrName>
                                        </p:attrNameLst>
                                      </p:cBhvr>
                                      <p:to>
                                        <p:strVal val="visible"/>
                                      </p:to>
                                    </p:set>
                                    <p:animEffect transition="in" filter="blinds(horizontal)">
                                      <p:cBhvr>
                                        <p:cTn id="58" dur="500"/>
                                        <p:tgtEl>
                                          <p:spTgt spid="129164"/>
                                        </p:tgtEl>
                                      </p:cBhvr>
                                    </p:animEffect>
                                  </p:childTnLst>
                                </p:cTn>
                              </p:par>
                              <p:par>
                                <p:cTn id="59" presetID="3" presetClass="entr" presetSubtype="10" fill="hold" nodeType="withEffect">
                                  <p:stCondLst>
                                    <p:cond delay="0"/>
                                  </p:stCondLst>
                                  <p:childTnLst>
                                    <p:set>
                                      <p:cBhvr>
                                        <p:cTn id="60" dur="1" fill="hold">
                                          <p:stCondLst>
                                            <p:cond delay="0"/>
                                          </p:stCondLst>
                                        </p:cTn>
                                        <p:tgtEl>
                                          <p:spTgt spid="129163"/>
                                        </p:tgtEl>
                                        <p:attrNameLst>
                                          <p:attrName>style.visibility</p:attrName>
                                        </p:attrNameLst>
                                      </p:cBhvr>
                                      <p:to>
                                        <p:strVal val="visible"/>
                                      </p:to>
                                    </p:set>
                                    <p:animEffect transition="in" filter="blinds(horizontal)">
                                      <p:cBhvr>
                                        <p:cTn id="61" dur="500"/>
                                        <p:tgtEl>
                                          <p:spTgt spid="12916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29166"/>
                                        </p:tgtEl>
                                        <p:attrNameLst>
                                          <p:attrName>style.visibility</p:attrName>
                                        </p:attrNameLst>
                                      </p:cBhvr>
                                      <p:to>
                                        <p:strVal val="visible"/>
                                      </p:to>
                                    </p:set>
                                    <p:animEffect transition="in" filter="blinds(horizontal)">
                                      <p:cBhvr>
                                        <p:cTn id="66" dur="500"/>
                                        <p:tgtEl>
                                          <p:spTgt spid="1291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29165"/>
                                        </p:tgtEl>
                                        <p:attrNameLst>
                                          <p:attrName>style.visibility</p:attrName>
                                        </p:attrNameLst>
                                      </p:cBhvr>
                                      <p:to>
                                        <p:strVal val="visible"/>
                                      </p:to>
                                    </p:set>
                                    <p:animEffect transition="in" filter="blinds(horizontal)">
                                      <p:cBhvr>
                                        <p:cTn id="69" dur="500"/>
                                        <p:tgtEl>
                                          <p:spTgt spid="12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52" grpId="0"/>
      <p:bldP spid="129154" grpId="0"/>
      <p:bldP spid="129158" grpId="0"/>
      <p:bldP spid="129160" grpId="0"/>
      <p:bldP spid="129161" grpId="0"/>
      <p:bldP spid="129162" grpId="0"/>
      <p:bldP spid="129164" grpId="0"/>
      <p:bldP spid="129165" grpId="0"/>
      <p:bldP spid="1291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48" name="组合 20547"/>
          <p:cNvGrpSpPr/>
          <p:nvPr/>
        </p:nvGrpSpPr>
        <p:grpSpPr>
          <a:xfrm>
            <a:off x="5105400" y="417513"/>
            <a:ext cx="3087688" cy="2209800"/>
            <a:chOff x="3216" y="2304"/>
            <a:chExt cx="1945" cy="1392"/>
          </a:xfrm>
        </p:grpSpPr>
        <p:sp>
          <p:nvSpPr>
            <p:cNvPr id="20507" name="直接连接符 20506"/>
            <p:cNvSpPr/>
            <p:nvPr/>
          </p:nvSpPr>
          <p:spPr>
            <a:xfrm flipV="1">
              <a:off x="3456" y="2448"/>
              <a:ext cx="0" cy="1248"/>
            </a:xfrm>
            <a:prstGeom prst="line">
              <a:avLst/>
            </a:prstGeom>
            <a:ln w="9525" cap="flat" cmpd="sng">
              <a:solidFill>
                <a:schemeClr val="tx1"/>
              </a:solidFill>
              <a:prstDash val="solid"/>
              <a:headEnd type="none" w="med" len="med"/>
              <a:tailEnd type="triangle" w="med" len="med"/>
            </a:ln>
          </p:spPr>
        </p:sp>
        <p:sp>
          <p:nvSpPr>
            <p:cNvPr id="20508" name="直接连接符 20507"/>
            <p:cNvSpPr/>
            <p:nvPr/>
          </p:nvSpPr>
          <p:spPr>
            <a:xfrm>
              <a:off x="3216" y="3168"/>
              <a:ext cx="1920" cy="0"/>
            </a:xfrm>
            <a:prstGeom prst="line">
              <a:avLst/>
            </a:prstGeom>
            <a:ln w="9525" cap="flat" cmpd="sng">
              <a:solidFill>
                <a:schemeClr val="tx1"/>
              </a:solidFill>
              <a:prstDash val="solid"/>
              <a:headEnd type="none" w="med" len="med"/>
              <a:tailEnd type="triangle" w="med" len="med"/>
            </a:ln>
          </p:spPr>
        </p:sp>
        <p:sp>
          <p:nvSpPr>
            <p:cNvPr id="20509" name="矩形 20508"/>
            <p:cNvSpPr/>
            <p:nvPr/>
          </p:nvSpPr>
          <p:spPr>
            <a:xfrm>
              <a:off x="4992" y="3168"/>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t</a:t>
              </a:r>
            </a:p>
          </p:txBody>
        </p:sp>
        <p:sp>
          <p:nvSpPr>
            <p:cNvPr id="20515" name="直接连接符 20514"/>
            <p:cNvSpPr/>
            <p:nvPr/>
          </p:nvSpPr>
          <p:spPr>
            <a:xfrm>
              <a:off x="3817" y="3168"/>
              <a:ext cx="384" cy="0"/>
            </a:xfrm>
            <a:prstGeom prst="line">
              <a:avLst/>
            </a:prstGeom>
            <a:ln w="19050" cap="flat" cmpd="sng">
              <a:solidFill>
                <a:schemeClr val="tx1"/>
              </a:solidFill>
              <a:prstDash val="solid"/>
              <a:headEnd type="none" w="med" len="med"/>
              <a:tailEnd type="none" w="med" len="med"/>
            </a:ln>
          </p:spPr>
        </p:sp>
        <p:sp>
          <p:nvSpPr>
            <p:cNvPr id="20516" name="矩形 20515"/>
            <p:cNvSpPr/>
            <p:nvPr/>
          </p:nvSpPr>
          <p:spPr>
            <a:xfrm>
              <a:off x="4124" y="3168"/>
              <a:ext cx="244" cy="288"/>
            </a:xfrm>
            <a:prstGeom prst="rect">
              <a:avLst/>
            </a:prstGeom>
            <a:noFill/>
            <a:ln w="9525">
              <a:noFill/>
            </a:ln>
          </p:spPr>
          <p:txBody>
            <a:bodyPr wrap="none" anchor="t">
              <a:spAutoFit/>
            </a:bodyPr>
            <a:lstStyle/>
            <a:p>
              <a:r>
                <a:rPr lang="en-US" altLang="zh-CN">
                  <a:latin typeface="Times New Roman" panose="02020603050405020304" pitchFamily="18" charset="0"/>
                </a:rPr>
                <a:t>T</a:t>
              </a:r>
            </a:p>
          </p:txBody>
        </p:sp>
        <p:sp>
          <p:nvSpPr>
            <p:cNvPr id="20520" name="任意多边形 20519"/>
            <p:cNvSpPr/>
            <p:nvPr/>
          </p:nvSpPr>
          <p:spPr>
            <a:xfrm>
              <a:off x="3456" y="2872"/>
              <a:ext cx="384" cy="296"/>
            </a:xfrm>
            <a:custGeom>
              <a:avLst/>
              <a:gdLst/>
              <a:ahLst/>
              <a:cxnLst/>
              <a:rect l="0" t="0" r="0" b="0"/>
              <a:pathLst>
                <a:path w="384" h="296">
                  <a:moveTo>
                    <a:pt x="0" y="296"/>
                  </a:moveTo>
                  <a:cubicBezTo>
                    <a:pt x="32" y="200"/>
                    <a:pt x="64" y="104"/>
                    <a:pt x="96" y="56"/>
                  </a:cubicBezTo>
                  <a:cubicBezTo>
                    <a:pt x="128" y="8"/>
                    <a:pt x="160" y="0"/>
                    <a:pt x="192" y="8"/>
                  </a:cubicBezTo>
                  <a:cubicBezTo>
                    <a:pt x="224" y="16"/>
                    <a:pt x="256" y="56"/>
                    <a:pt x="288" y="104"/>
                  </a:cubicBezTo>
                  <a:cubicBezTo>
                    <a:pt x="320" y="152"/>
                    <a:pt x="352" y="224"/>
                    <a:pt x="384" y="296"/>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522" name="任意多边形 20521"/>
            <p:cNvSpPr/>
            <p:nvPr/>
          </p:nvSpPr>
          <p:spPr>
            <a:xfrm>
              <a:off x="4214" y="2880"/>
              <a:ext cx="384" cy="296"/>
            </a:xfrm>
            <a:custGeom>
              <a:avLst/>
              <a:gdLst/>
              <a:ahLst/>
              <a:cxnLst/>
              <a:rect l="0" t="0" r="0" b="0"/>
              <a:pathLst>
                <a:path w="384" h="296">
                  <a:moveTo>
                    <a:pt x="0" y="296"/>
                  </a:moveTo>
                  <a:cubicBezTo>
                    <a:pt x="32" y="200"/>
                    <a:pt x="64" y="104"/>
                    <a:pt x="96" y="56"/>
                  </a:cubicBezTo>
                  <a:cubicBezTo>
                    <a:pt x="128" y="8"/>
                    <a:pt x="160" y="0"/>
                    <a:pt x="192" y="8"/>
                  </a:cubicBezTo>
                  <a:cubicBezTo>
                    <a:pt x="224" y="16"/>
                    <a:pt x="256" y="56"/>
                    <a:pt x="288" y="104"/>
                  </a:cubicBezTo>
                  <a:cubicBezTo>
                    <a:pt x="320" y="152"/>
                    <a:pt x="352" y="224"/>
                    <a:pt x="384" y="296"/>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523" name="直接连接符 20522"/>
            <p:cNvSpPr/>
            <p:nvPr/>
          </p:nvSpPr>
          <p:spPr>
            <a:xfrm>
              <a:off x="3840" y="3168"/>
              <a:ext cx="384" cy="0"/>
            </a:xfrm>
            <a:prstGeom prst="line">
              <a:avLst/>
            </a:prstGeom>
            <a:ln w="19050" cap="flat" cmpd="sng">
              <a:solidFill>
                <a:schemeClr val="tx1"/>
              </a:solidFill>
              <a:prstDash val="solid"/>
              <a:headEnd type="none" w="med" len="med"/>
              <a:tailEnd type="none" w="med" len="med"/>
            </a:ln>
          </p:spPr>
        </p:sp>
        <p:sp>
          <p:nvSpPr>
            <p:cNvPr id="20543" name="矩形 20542"/>
            <p:cNvSpPr/>
            <p:nvPr/>
          </p:nvSpPr>
          <p:spPr>
            <a:xfrm>
              <a:off x="3527" y="2304"/>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i</a:t>
              </a:r>
            </a:p>
          </p:txBody>
        </p:sp>
      </p:grpSp>
      <p:grpSp>
        <p:nvGrpSpPr>
          <p:cNvPr id="20553" name="组合 20552"/>
          <p:cNvGrpSpPr/>
          <p:nvPr/>
        </p:nvGrpSpPr>
        <p:grpSpPr>
          <a:xfrm>
            <a:off x="838200" y="188913"/>
            <a:ext cx="3087688" cy="2209800"/>
            <a:chOff x="816" y="2160"/>
            <a:chExt cx="1945" cy="1392"/>
          </a:xfrm>
        </p:grpSpPr>
        <p:grpSp>
          <p:nvGrpSpPr>
            <p:cNvPr id="20547" name="组合 20546"/>
            <p:cNvGrpSpPr/>
            <p:nvPr/>
          </p:nvGrpSpPr>
          <p:grpSpPr>
            <a:xfrm>
              <a:off x="816" y="2304"/>
              <a:ext cx="1945" cy="1248"/>
              <a:chOff x="816" y="2304"/>
              <a:chExt cx="1945" cy="1248"/>
            </a:xfrm>
          </p:grpSpPr>
          <p:sp>
            <p:nvSpPr>
              <p:cNvPr id="20524" name="直接连接符 20523"/>
              <p:cNvSpPr/>
              <p:nvPr/>
            </p:nvSpPr>
            <p:spPr>
              <a:xfrm flipV="1">
                <a:off x="1056" y="2304"/>
                <a:ext cx="0" cy="1248"/>
              </a:xfrm>
              <a:prstGeom prst="line">
                <a:avLst/>
              </a:prstGeom>
              <a:ln w="9525" cap="flat" cmpd="sng">
                <a:solidFill>
                  <a:schemeClr val="tx1"/>
                </a:solidFill>
                <a:prstDash val="solid"/>
                <a:headEnd type="none" w="med" len="med"/>
                <a:tailEnd type="triangle" w="med" len="med"/>
              </a:ln>
            </p:spPr>
          </p:sp>
          <p:sp>
            <p:nvSpPr>
              <p:cNvPr id="20525" name="直接连接符 20524"/>
              <p:cNvSpPr/>
              <p:nvPr/>
            </p:nvSpPr>
            <p:spPr>
              <a:xfrm>
                <a:off x="816" y="3024"/>
                <a:ext cx="1920" cy="0"/>
              </a:xfrm>
              <a:prstGeom prst="line">
                <a:avLst/>
              </a:prstGeom>
              <a:ln w="9525" cap="flat" cmpd="sng">
                <a:solidFill>
                  <a:schemeClr val="tx1"/>
                </a:solidFill>
                <a:prstDash val="solid"/>
                <a:headEnd type="none" w="med" len="med"/>
                <a:tailEnd type="triangle" w="med" len="med"/>
              </a:ln>
            </p:spPr>
          </p:sp>
          <p:sp>
            <p:nvSpPr>
              <p:cNvPr id="20526" name="矩形 20525"/>
              <p:cNvSpPr/>
              <p:nvPr/>
            </p:nvSpPr>
            <p:spPr>
              <a:xfrm>
                <a:off x="2592" y="3024"/>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t</a:t>
                </a:r>
              </a:p>
            </p:txBody>
          </p:sp>
          <p:sp>
            <p:nvSpPr>
              <p:cNvPr id="20527" name="直接连接符 20526"/>
              <p:cNvSpPr/>
              <p:nvPr/>
            </p:nvSpPr>
            <p:spPr>
              <a:xfrm>
                <a:off x="1417" y="3024"/>
                <a:ext cx="384" cy="0"/>
              </a:xfrm>
              <a:prstGeom prst="line">
                <a:avLst/>
              </a:prstGeom>
              <a:ln w="19050" cap="flat" cmpd="sng">
                <a:solidFill>
                  <a:schemeClr val="tx1"/>
                </a:solidFill>
                <a:prstDash val="solid"/>
                <a:headEnd type="none" w="med" len="med"/>
                <a:tailEnd type="none" w="med" len="med"/>
              </a:ln>
            </p:spPr>
          </p:sp>
          <p:sp>
            <p:nvSpPr>
              <p:cNvPr id="20528" name="矩形 20527"/>
              <p:cNvSpPr/>
              <p:nvPr/>
            </p:nvSpPr>
            <p:spPr>
              <a:xfrm>
                <a:off x="1642" y="3014"/>
                <a:ext cx="244" cy="288"/>
              </a:xfrm>
              <a:prstGeom prst="rect">
                <a:avLst/>
              </a:prstGeom>
              <a:noFill/>
              <a:ln w="9525">
                <a:noFill/>
              </a:ln>
            </p:spPr>
            <p:txBody>
              <a:bodyPr wrap="none" anchor="t">
                <a:spAutoFit/>
              </a:bodyPr>
              <a:lstStyle/>
              <a:p>
                <a:r>
                  <a:rPr lang="en-US" altLang="zh-CN">
                    <a:latin typeface="Times New Roman" panose="02020603050405020304" pitchFamily="18" charset="0"/>
                  </a:rPr>
                  <a:t>T</a:t>
                </a:r>
              </a:p>
            </p:txBody>
          </p:sp>
          <p:sp>
            <p:nvSpPr>
              <p:cNvPr id="20531" name="直接连接符 20530"/>
              <p:cNvSpPr/>
              <p:nvPr/>
            </p:nvSpPr>
            <p:spPr>
              <a:xfrm>
                <a:off x="1440" y="3024"/>
                <a:ext cx="384" cy="0"/>
              </a:xfrm>
              <a:prstGeom prst="line">
                <a:avLst/>
              </a:prstGeom>
              <a:ln w="19050" cap="flat" cmpd="sng">
                <a:solidFill>
                  <a:schemeClr val="tx1"/>
                </a:solidFill>
                <a:prstDash val="solid"/>
                <a:headEnd type="none" w="med" len="med"/>
                <a:tailEnd type="none" w="med" len="med"/>
              </a:ln>
            </p:spPr>
          </p:sp>
          <p:sp>
            <p:nvSpPr>
              <p:cNvPr id="20535" name="任意多边形 20534"/>
              <p:cNvSpPr/>
              <p:nvPr/>
            </p:nvSpPr>
            <p:spPr>
              <a:xfrm>
                <a:off x="1056" y="2736"/>
                <a:ext cx="336" cy="288"/>
              </a:xfrm>
              <a:custGeom>
                <a:avLst/>
                <a:gdLst/>
                <a:ahLst/>
                <a:cxnLst/>
                <a:rect l="0" t="0" r="0" b="0"/>
                <a:pathLst>
                  <a:path w="336" h="288">
                    <a:moveTo>
                      <a:pt x="0" y="288"/>
                    </a:moveTo>
                    <a:cubicBezTo>
                      <a:pt x="36" y="264"/>
                      <a:pt x="72" y="240"/>
                      <a:pt x="96" y="192"/>
                    </a:cubicBezTo>
                    <a:cubicBezTo>
                      <a:pt x="120" y="144"/>
                      <a:pt x="120" y="0"/>
                      <a:pt x="144" y="0"/>
                    </a:cubicBezTo>
                    <a:cubicBezTo>
                      <a:pt x="168" y="0"/>
                      <a:pt x="208" y="144"/>
                      <a:pt x="240" y="192"/>
                    </a:cubicBezTo>
                    <a:cubicBezTo>
                      <a:pt x="272" y="240"/>
                      <a:pt x="304" y="264"/>
                      <a:pt x="336" y="28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0536" name="任意多边形 20535"/>
              <p:cNvSpPr/>
              <p:nvPr/>
            </p:nvSpPr>
            <p:spPr>
              <a:xfrm rot="10800000">
                <a:off x="1392" y="3034"/>
                <a:ext cx="336" cy="288"/>
              </a:xfrm>
              <a:custGeom>
                <a:avLst/>
                <a:gdLst/>
                <a:ahLst/>
                <a:cxnLst/>
                <a:rect l="0" t="0" r="0" b="0"/>
                <a:pathLst>
                  <a:path w="336" h="288">
                    <a:moveTo>
                      <a:pt x="0" y="288"/>
                    </a:moveTo>
                    <a:cubicBezTo>
                      <a:pt x="36" y="264"/>
                      <a:pt x="72" y="240"/>
                      <a:pt x="96" y="192"/>
                    </a:cubicBezTo>
                    <a:cubicBezTo>
                      <a:pt x="120" y="144"/>
                      <a:pt x="120" y="0"/>
                      <a:pt x="144" y="0"/>
                    </a:cubicBezTo>
                    <a:cubicBezTo>
                      <a:pt x="168" y="0"/>
                      <a:pt x="208" y="144"/>
                      <a:pt x="240" y="192"/>
                    </a:cubicBezTo>
                    <a:cubicBezTo>
                      <a:pt x="272" y="240"/>
                      <a:pt x="304" y="264"/>
                      <a:pt x="336" y="28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0537" name="任意多边形 20536"/>
              <p:cNvSpPr/>
              <p:nvPr/>
            </p:nvSpPr>
            <p:spPr>
              <a:xfrm>
                <a:off x="1748" y="2726"/>
                <a:ext cx="336" cy="288"/>
              </a:xfrm>
              <a:custGeom>
                <a:avLst/>
                <a:gdLst/>
                <a:ahLst/>
                <a:cxnLst/>
                <a:rect l="0" t="0" r="0" b="0"/>
                <a:pathLst>
                  <a:path w="336" h="288">
                    <a:moveTo>
                      <a:pt x="0" y="288"/>
                    </a:moveTo>
                    <a:cubicBezTo>
                      <a:pt x="36" y="264"/>
                      <a:pt x="72" y="240"/>
                      <a:pt x="96" y="192"/>
                    </a:cubicBezTo>
                    <a:cubicBezTo>
                      <a:pt x="120" y="144"/>
                      <a:pt x="120" y="0"/>
                      <a:pt x="144" y="0"/>
                    </a:cubicBezTo>
                    <a:cubicBezTo>
                      <a:pt x="168" y="0"/>
                      <a:pt x="208" y="144"/>
                      <a:pt x="240" y="192"/>
                    </a:cubicBezTo>
                    <a:cubicBezTo>
                      <a:pt x="272" y="240"/>
                      <a:pt x="304" y="264"/>
                      <a:pt x="336" y="28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20538" name="任意多边形 20537"/>
              <p:cNvSpPr/>
              <p:nvPr/>
            </p:nvSpPr>
            <p:spPr>
              <a:xfrm rot="10800000">
                <a:off x="2084" y="3024"/>
                <a:ext cx="336" cy="288"/>
              </a:xfrm>
              <a:custGeom>
                <a:avLst/>
                <a:gdLst/>
                <a:ahLst/>
                <a:cxnLst/>
                <a:rect l="0" t="0" r="0" b="0"/>
                <a:pathLst>
                  <a:path w="336" h="288">
                    <a:moveTo>
                      <a:pt x="0" y="288"/>
                    </a:moveTo>
                    <a:cubicBezTo>
                      <a:pt x="36" y="264"/>
                      <a:pt x="72" y="240"/>
                      <a:pt x="96" y="192"/>
                    </a:cubicBezTo>
                    <a:cubicBezTo>
                      <a:pt x="120" y="144"/>
                      <a:pt x="120" y="0"/>
                      <a:pt x="144" y="0"/>
                    </a:cubicBezTo>
                    <a:cubicBezTo>
                      <a:pt x="168" y="0"/>
                      <a:pt x="208" y="144"/>
                      <a:pt x="240" y="192"/>
                    </a:cubicBezTo>
                    <a:cubicBezTo>
                      <a:pt x="272" y="240"/>
                      <a:pt x="304" y="264"/>
                      <a:pt x="336" y="288"/>
                    </a:cubicBezTo>
                  </a:path>
                </a:pathLst>
              </a:custGeom>
              <a:noFill/>
              <a:ln w="9525" cap="flat" cmpd="sng">
                <a:solidFill>
                  <a:schemeClr val="tx1"/>
                </a:solidFill>
                <a:prstDash val="solid"/>
                <a:headEnd type="none" w="med" len="med"/>
                <a:tailEnd type="none" w="med" len="med"/>
              </a:ln>
            </p:spPr>
            <p:txBody>
              <a:bodyPr/>
              <a:lstStyle/>
              <a:p>
                <a:endParaRPr lang="zh-CN" altLang="en-US"/>
              </a:p>
            </p:txBody>
          </p:sp>
        </p:grpSp>
        <p:sp>
          <p:nvSpPr>
            <p:cNvPr id="20544" name="矩形 20543"/>
            <p:cNvSpPr/>
            <p:nvPr/>
          </p:nvSpPr>
          <p:spPr>
            <a:xfrm>
              <a:off x="1104" y="2160"/>
              <a:ext cx="169" cy="288"/>
            </a:xfrm>
            <a:prstGeom prst="rect">
              <a:avLst/>
            </a:prstGeom>
            <a:noFill/>
            <a:ln w="9525">
              <a:noFill/>
            </a:ln>
          </p:spPr>
          <p:txBody>
            <a:bodyPr wrap="none" anchor="t">
              <a:spAutoFit/>
            </a:bodyPr>
            <a:lstStyle/>
            <a:p>
              <a:r>
                <a:rPr lang="en-US" altLang="zh-CN" i="1">
                  <a:latin typeface="Times New Roman" panose="02020603050405020304" pitchFamily="18" charset="0"/>
                </a:rPr>
                <a:t>i</a:t>
              </a:r>
            </a:p>
          </p:txBody>
        </p:sp>
      </p:grpSp>
      <p:sp>
        <p:nvSpPr>
          <p:cNvPr id="20551" name="矩形 20550"/>
          <p:cNvSpPr/>
          <p:nvPr/>
        </p:nvSpPr>
        <p:spPr>
          <a:xfrm>
            <a:off x="969963" y="2414588"/>
            <a:ext cx="3457575" cy="822325"/>
          </a:xfrm>
          <a:prstGeom prst="rect">
            <a:avLst/>
          </a:prstGeom>
          <a:noFill/>
          <a:ln w="9525">
            <a:noFill/>
          </a:ln>
        </p:spPr>
        <p:txBody>
          <a:bodyPr>
            <a:spAutoFit/>
          </a:bodyPr>
          <a:lstStyle/>
          <a:p>
            <a:pPr algn="ctr"/>
            <a:r>
              <a:rPr lang="zh-CN" altLang="en-US" dirty="0">
                <a:latin typeface="Times New Roman" panose="02020603050405020304" pitchFamily="18" charset="0"/>
              </a:rPr>
              <a:t>尖顶波</a:t>
            </a:r>
          </a:p>
          <a:p>
            <a:pPr algn="ctr"/>
            <a:r>
              <a:rPr lang="en-US" altLang="zh-CN" dirty="0">
                <a:latin typeface="Times New Roman" panose="02020603050405020304" pitchFamily="18" charset="0"/>
              </a:rPr>
              <a:t>(</a:t>
            </a:r>
            <a:r>
              <a:rPr lang="zh-CN" altLang="en-US" dirty="0">
                <a:latin typeface="Times New Roman" panose="02020603050405020304" pitchFamily="18" charset="0"/>
              </a:rPr>
              <a:t>如：电机的磁化电流</a:t>
            </a:r>
            <a:r>
              <a:rPr lang="en-US" altLang="zh-CN">
                <a:latin typeface="Times New Roman" panose="02020603050405020304" pitchFamily="18" charset="0"/>
              </a:rPr>
              <a:t>)</a:t>
            </a:r>
          </a:p>
        </p:txBody>
      </p:sp>
      <p:sp>
        <p:nvSpPr>
          <p:cNvPr id="20552" name="矩形 20551"/>
          <p:cNvSpPr/>
          <p:nvPr/>
        </p:nvSpPr>
        <p:spPr>
          <a:xfrm>
            <a:off x="5867400" y="2627313"/>
            <a:ext cx="2160588" cy="457200"/>
          </a:xfrm>
          <a:prstGeom prst="rect">
            <a:avLst/>
          </a:prstGeom>
          <a:noFill/>
          <a:ln w="9525">
            <a:noFill/>
          </a:ln>
        </p:spPr>
        <p:txBody>
          <a:bodyPr>
            <a:spAutoFit/>
          </a:bodyPr>
          <a:lstStyle/>
          <a:p>
            <a:r>
              <a:rPr lang="zh-CN" altLang="en-US" dirty="0">
                <a:latin typeface="Times New Roman" panose="02020603050405020304" pitchFamily="18" charset="0"/>
              </a:rPr>
              <a:t>半波整流波形</a:t>
            </a:r>
          </a:p>
        </p:txBody>
      </p:sp>
      <p:sp>
        <p:nvSpPr>
          <p:cNvPr id="20555" name="矩形 20554"/>
          <p:cNvSpPr/>
          <p:nvPr/>
        </p:nvSpPr>
        <p:spPr>
          <a:xfrm>
            <a:off x="0" y="2890838"/>
            <a:ext cx="9144000" cy="0"/>
          </a:xfrm>
          <a:prstGeom prst="rect">
            <a:avLst/>
          </a:prstGeom>
          <a:noFill/>
          <a:ln w="9525">
            <a:noFill/>
          </a:ln>
        </p:spPr>
        <p:txBody>
          <a:bodyPr/>
          <a:lstStyle/>
          <a:p>
            <a:endParaRPr lang="zh-CN" altLang="en-US"/>
          </a:p>
        </p:txBody>
      </p:sp>
      <p:grpSp>
        <p:nvGrpSpPr>
          <p:cNvPr id="20557" name="组合 20556"/>
          <p:cNvGrpSpPr>
            <a:grpSpLocks noChangeAspect="1"/>
          </p:cNvGrpSpPr>
          <p:nvPr/>
        </p:nvGrpSpPr>
        <p:grpSpPr>
          <a:xfrm>
            <a:off x="900113" y="3429000"/>
            <a:ext cx="7127875" cy="1860550"/>
            <a:chOff x="567" y="2160"/>
            <a:chExt cx="4490" cy="1172"/>
          </a:xfrm>
        </p:grpSpPr>
        <p:sp>
          <p:nvSpPr>
            <p:cNvPr id="20556" name="矩形 20555"/>
            <p:cNvSpPr>
              <a:spLocks noChangeAspect="1" noTextEdit="1"/>
            </p:cNvSpPr>
            <p:nvPr/>
          </p:nvSpPr>
          <p:spPr>
            <a:xfrm>
              <a:off x="567" y="2160"/>
              <a:ext cx="4490" cy="1172"/>
            </a:xfrm>
            <a:prstGeom prst="rect">
              <a:avLst/>
            </a:prstGeom>
            <a:noFill/>
            <a:ln w="9525">
              <a:noFill/>
            </a:ln>
          </p:spPr>
          <p:txBody>
            <a:bodyPr/>
            <a:lstStyle/>
            <a:p>
              <a:endParaRPr lang="zh-CN" altLang="en-US"/>
            </a:p>
          </p:txBody>
        </p:sp>
        <p:sp>
          <p:nvSpPr>
            <p:cNvPr id="20558" name="矩形 20557"/>
            <p:cNvSpPr/>
            <p:nvPr/>
          </p:nvSpPr>
          <p:spPr>
            <a:xfrm>
              <a:off x="4933" y="2902"/>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0559" name="直接连接符 20558"/>
            <p:cNvSpPr/>
            <p:nvPr/>
          </p:nvSpPr>
          <p:spPr>
            <a:xfrm>
              <a:off x="3172" y="2855"/>
              <a:ext cx="1718" cy="1"/>
            </a:xfrm>
            <a:prstGeom prst="line">
              <a:avLst/>
            </a:prstGeom>
            <a:ln w="12700" cap="rnd" cmpd="sng">
              <a:solidFill>
                <a:srgbClr val="000000"/>
              </a:solidFill>
              <a:prstDash val="solid"/>
              <a:headEnd type="none" w="med" len="med"/>
              <a:tailEnd type="none" w="med" len="med"/>
            </a:ln>
          </p:spPr>
        </p:sp>
        <p:sp>
          <p:nvSpPr>
            <p:cNvPr id="20560" name="任意多边形 20559"/>
            <p:cNvSpPr/>
            <p:nvPr/>
          </p:nvSpPr>
          <p:spPr>
            <a:xfrm>
              <a:off x="4884" y="2829"/>
              <a:ext cx="78" cy="52"/>
            </a:xfrm>
            <a:custGeom>
              <a:avLst/>
              <a:gdLst/>
              <a:ahLst/>
              <a:cxnLst/>
              <a:rect l="0" t="0" r="0" b="0"/>
              <a:pathLst>
                <a:path w="78" h="52">
                  <a:moveTo>
                    <a:pt x="0" y="0"/>
                  </a:moveTo>
                  <a:lnTo>
                    <a:pt x="78" y="26"/>
                  </a:lnTo>
                  <a:lnTo>
                    <a:pt x="0" y="52"/>
                  </a:lnTo>
                  <a:lnTo>
                    <a:pt x="0" y="0"/>
                  </a:lnTo>
                  <a:close/>
                </a:path>
              </a:pathLst>
            </a:custGeom>
            <a:solidFill>
              <a:srgbClr val="000000"/>
            </a:solidFill>
            <a:ln w="9525">
              <a:noFill/>
            </a:ln>
          </p:spPr>
          <p:txBody>
            <a:bodyPr/>
            <a:lstStyle/>
            <a:p>
              <a:endParaRPr lang="zh-CN" altLang="en-US"/>
            </a:p>
          </p:txBody>
        </p:sp>
        <p:sp>
          <p:nvSpPr>
            <p:cNvPr id="20561" name="直接连接符 20560"/>
            <p:cNvSpPr/>
            <p:nvPr/>
          </p:nvSpPr>
          <p:spPr>
            <a:xfrm flipV="1">
              <a:off x="3524" y="2329"/>
              <a:ext cx="1" cy="907"/>
            </a:xfrm>
            <a:prstGeom prst="line">
              <a:avLst/>
            </a:prstGeom>
            <a:ln w="12700" cap="rnd" cmpd="sng">
              <a:solidFill>
                <a:srgbClr val="000000"/>
              </a:solidFill>
              <a:prstDash val="solid"/>
              <a:headEnd type="none" w="med" len="med"/>
              <a:tailEnd type="none" w="med" len="med"/>
            </a:ln>
          </p:spPr>
        </p:sp>
        <p:sp>
          <p:nvSpPr>
            <p:cNvPr id="20562" name="任意多边形 20561"/>
            <p:cNvSpPr/>
            <p:nvPr/>
          </p:nvSpPr>
          <p:spPr>
            <a:xfrm>
              <a:off x="3498" y="2257"/>
              <a:ext cx="52" cy="79"/>
            </a:xfrm>
            <a:custGeom>
              <a:avLst/>
              <a:gdLst/>
              <a:ahLst/>
              <a:cxnLst/>
              <a:rect l="0" t="0" r="0" b="0"/>
              <a:pathLst>
                <a:path w="52" h="79">
                  <a:moveTo>
                    <a:pt x="52" y="79"/>
                  </a:moveTo>
                  <a:lnTo>
                    <a:pt x="26" y="0"/>
                  </a:lnTo>
                  <a:lnTo>
                    <a:pt x="0" y="79"/>
                  </a:lnTo>
                  <a:lnTo>
                    <a:pt x="52" y="79"/>
                  </a:lnTo>
                  <a:close/>
                </a:path>
              </a:pathLst>
            </a:custGeom>
            <a:solidFill>
              <a:srgbClr val="000000"/>
            </a:solidFill>
            <a:ln w="9525">
              <a:noFill/>
            </a:ln>
          </p:spPr>
          <p:txBody>
            <a:bodyPr/>
            <a:lstStyle/>
            <a:p>
              <a:endParaRPr lang="zh-CN" altLang="en-US"/>
            </a:p>
          </p:txBody>
        </p:sp>
        <p:sp>
          <p:nvSpPr>
            <p:cNvPr id="20563" name="矩形 20562"/>
            <p:cNvSpPr/>
            <p:nvPr/>
          </p:nvSpPr>
          <p:spPr>
            <a:xfrm>
              <a:off x="3560" y="2212"/>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0564" name="矩形 20563"/>
            <p:cNvSpPr/>
            <p:nvPr/>
          </p:nvSpPr>
          <p:spPr>
            <a:xfrm>
              <a:off x="4334" y="2871"/>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0565" name="任意多边形 20564"/>
            <p:cNvSpPr/>
            <p:nvPr/>
          </p:nvSpPr>
          <p:spPr>
            <a:xfrm>
              <a:off x="1829" y="2497"/>
              <a:ext cx="171" cy="1"/>
            </a:xfrm>
            <a:custGeom>
              <a:avLst/>
              <a:gdLst/>
              <a:ahLst/>
              <a:cxnLst/>
              <a:rect l="0" t="0" r="0" b="0"/>
              <a:pathLst>
                <a:path w="171">
                  <a:moveTo>
                    <a:pt x="0" y="0"/>
                  </a:moveTo>
                  <a:lnTo>
                    <a:pt x="171" y="0"/>
                  </a:lnTo>
                  <a:lnTo>
                    <a:pt x="168" y="0"/>
                  </a:lnTo>
                  <a:lnTo>
                    <a:pt x="171" y="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20566" name="直接连接符 20565"/>
            <p:cNvSpPr/>
            <p:nvPr/>
          </p:nvSpPr>
          <p:spPr>
            <a:xfrm flipV="1">
              <a:off x="1877" y="2439"/>
              <a:ext cx="1" cy="110"/>
            </a:xfrm>
            <a:prstGeom prst="line">
              <a:avLst/>
            </a:prstGeom>
            <a:ln w="12700" cap="rnd" cmpd="sng">
              <a:solidFill>
                <a:srgbClr val="000000"/>
              </a:solidFill>
              <a:prstDash val="solid"/>
              <a:headEnd type="none" w="med" len="med"/>
              <a:tailEnd type="none" w="med" len="med"/>
            </a:ln>
          </p:spPr>
        </p:sp>
        <p:sp>
          <p:nvSpPr>
            <p:cNvPr id="20567" name="直接连接符 20566"/>
            <p:cNvSpPr/>
            <p:nvPr/>
          </p:nvSpPr>
          <p:spPr>
            <a:xfrm flipV="1">
              <a:off x="1963" y="2439"/>
              <a:ext cx="1" cy="110"/>
            </a:xfrm>
            <a:prstGeom prst="line">
              <a:avLst/>
            </a:prstGeom>
            <a:ln w="12700" cap="rnd" cmpd="sng">
              <a:solidFill>
                <a:srgbClr val="000000"/>
              </a:solidFill>
              <a:prstDash val="solid"/>
              <a:headEnd type="none" w="med" len="med"/>
              <a:tailEnd type="none" w="med" len="med"/>
            </a:ln>
          </p:spPr>
        </p:sp>
        <p:sp>
          <p:nvSpPr>
            <p:cNvPr id="20568" name="任意多边形 20567"/>
            <p:cNvSpPr/>
            <p:nvPr/>
          </p:nvSpPr>
          <p:spPr>
            <a:xfrm>
              <a:off x="1871" y="2433"/>
              <a:ext cx="95" cy="66"/>
            </a:xfrm>
            <a:custGeom>
              <a:avLst/>
              <a:gdLst/>
              <a:ahLst/>
              <a:cxnLst/>
              <a:rect l="0" t="0" r="0" b="0"/>
              <a:pathLst>
                <a:path w="147" h="103">
                  <a:moveTo>
                    <a:pt x="13" y="2"/>
                  </a:moveTo>
                  <a:lnTo>
                    <a:pt x="142" y="88"/>
                  </a:lnTo>
                  <a:cubicBezTo>
                    <a:pt x="146" y="90"/>
                    <a:pt x="147" y="95"/>
                    <a:pt x="144" y="99"/>
                  </a:cubicBezTo>
                  <a:cubicBezTo>
                    <a:pt x="142" y="102"/>
                    <a:pt x="137" y="103"/>
                    <a:pt x="133" y="101"/>
                  </a:cubicBezTo>
                  <a:lnTo>
                    <a:pt x="5" y="15"/>
                  </a:lnTo>
                  <a:cubicBezTo>
                    <a:pt x="1" y="13"/>
                    <a:pt x="0" y="8"/>
                    <a:pt x="2" y="4"/>
                  </a:cubicBezTo>
                  <a:cubicBezTo>
                    <a:pt x="5" y="1"/>
                    <a:pt x="10" y="0"/>
                    <a:pt x="13" y="2"/>
                  </a:cubicBezTo>
                  <a:close/>
                </a:path>
              </a:pathLst>
            </a:custGeom>
            <a:solidFill>
              <a:srgbClr val="000000"/>
            </a:solidFill>
            <a:ln w="15875" cap="flat" cmpd="sng">
              <a:solidFill>
                <a:srgbClr val="000000"/>
              </a:solidFill>
              <a:prstDash val="solid"/>
              <a:bevel/>
              <a:headEnd type="none" w="med" len="med"/>
              <a:tailEnd type="none" w="med" len="med"/>
            </a:ln>
          </p:spPr>
          <p:txBody>
            <a:bodyPr/>
            <a:lstStyle/>
            <a:p>
              <a:endParaRPr lang="zh-CN" altLang="en-US"/>
            </a:p>
          </p:txBody>
        </p:sp>
        <p:sp>
          <p:nvSpPr>
            <p:cNvPr id="20569" name="直接连接符 20568"/>
            <p:cNvSpPr/>
            <p:nvPr/>
          </p:nvSpPr>
          <p:spPr>
            <a:xfrm flipH="1">
              <a:off x="1877" y="2494"/>
              <a:ext cx="88" cy="60"/>
            </a:xfrm>
            <a:prstGeom prst="line">
              <a:avLst/>
            </a:prstGeom>
            <a:ln w="12700" cap="rnd" cmpd="sng">
              <a:solidFill>
                <a:srgbClr val="000000"/>
              </a:solidFill>
              <a:prstDash val="solid"/>
              <a:headEnd type="none" w="med" len="med"/>
              <a:tailEnd type="none" w="med" len="med"/>
            </a:ln>
          </p:spPr>
        </p:sp>
        <p:sp>
          <p:nvSpPr>
            <p:cNvPr id="20570" name="矩形 20569"/>
            <p:cNvSpPr/>
            <p:nvPr/>
          </p:nvSpPr>
          <p:spPr>
            <a:xfrm>
              <a:off x="2305" y="2749"/>
              <a:ext cx="71" cy="183"/>
            </a:xfrm>
            <a:prstGeom prst="rect">
              <a:avLst/>
            </a:prstGeom>
            <a:solidFill>
              <a:srgbClr val="FFFFFF"/>
            </a:solidFill>
            <a:ln w="9525">
              <a:noFill/>
            </a:ln>
          </p:spPr>
          <p:txBody>
            <a:bodyPr/>
            <a:lstStyle/>
            <a:p>
              <a:endParaRPr lang="zh-CN" altLang="en-US"/>
            </a:p>
          </p:txBody>
        </p:sp>
        <p:sp>
          <p:nvSpPr>
            <p:cNvPr id="20571" name="矩形 20570"/>
            <p:cNvSpPr/>
            <p:nvPr/>
          </p:nvSpPr>
          <p:spPr>
            <a:xfrm>
              <a:off x="2305" y="2749"/>
              <a:ext cx="71" cy="183"/>
            </a:xfrm>
            <a:prstGeom prst="rect">
              <a:avLst/>
            </a:prstGeom>
            <a:solidFill>
              <a:schemeClr val="accent1"/>
            </a:solidFill>
            <a:ln w="22225" cap="rnd" cmpd="sng">
              <a:solidFill>
                <a:srgbClr val="000000"/>
              </a:solidFill>
              <a:prstDash val="solid"/>
              <a:round/>
              <a:headEnd type="none" w="med" len="med"/>
              <a:tailEnd type="none" w="med" len="med"/>
            </a:ln>
          </p:spPr>
          <p:txBody>
            <a:bodyPr/>
            <a:lstStyle/>
            <a:p>
              <a:endParaRPr lang="zh-CN" altLang="en-US"/>
            </a:p>
          </p:txBody>
        </p:sp>
        <p:sp>
          <p:nvSpPr>
            <p:cNvPr id="20572" name="任意多边形 20571"/>
            <p:cNvSpPr/>
            <p:nvPr/>
          </p:nvSpPr>
          <p:spPr>
            <a:xfrm>
              <a:off x="1473" y="2479"/>
              <a:ext cx="34" cy="34"/>
            </a:xfrm>
            <a:custGeom>
              <a:avLst/>
              <a:gdLst/>
              <a:ahLst/>
              <a:cxnLst/>
              <a:rect l="0" t="0" r="0" b="0"/>
              <a:pathLst>
                <a:path w="53" h="53">
                  <a:moveTo>
                    <a:pt x="0" y="27"/>
                  </a:moveTo>
                  <a:cubicBezTo>
                    <a:pt x="0" y="12"/>
                    <a:pt x="12" y="0"/>
                    <a:pt x="26" y="0"/>
                  </a:cubicBezTo>
                  <a:cubicBezTo>
                    <a:pt x="41" y="0"/>
                    <a:pt x="53" y="12"/>
                    <a:pt x="53" y="27"/>
                  </a:cubicBezTo>
                  <a:cubicBezTo>
                    <a:pt x="53" y="27"/>
                    <a:pt x="53" y="27"/>
                    <a:pt x="53" y="27"/>
                  </a:cubicBezTo>
                  <a:cubicBezTo>
                    <a:pt x="53" y="42"/>
                    <a:pt x="41" y="53"/>
                    <a:pt x="26" y="53"/>
                  </a:cubicBezTo>
                  <a:cubicBezTo>
                    <a:pt x="12" y="53"/>
                    <a:pt x="0" y="42"/>
                    <a:pt x="0" y="27"/>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0573" name="任意多边形 20572"/>
            <p:cNvSpPr/>
            <p:nvPr/>
          </p:nvSpPr>
          <p:spPr>
            <a:xfrm>
              <a:off x="1473" y="2479"/>
              <a:ext cx="34" cy="34"/>
            </a:xfrm>
            <a:custGeom>
              <a:avLst/>
              <a:gdLst/>
              <a:ahLst/>
              <a:cxnLst/>
              <a:rect l="0" t="0" r="0" b="0"/>
              <a:pathLst>
                <a:path w="34" h="34">
                  <a:moveTo>
                    <a:pt x="0" y="17"/>
                  </a:moveTo>
                  <a:cubicBezTo>
                    <a:pt x="0" y="8"/>
                    <a:pt x="7" y="0"/>
                    <a:pt x="16" y="0"/>
                  </a:cubicBezTo>
                  <a:cubicBezTo>
                    <a:pt x="26" y="0"/>
                    <a:pt x="34" y="8"/>
                    <a:pt x="34" y="17"/>
                  </a:cubicBezTo>
                  <a:cubicBezTo>
                    <a:pt x="34" y="17"/>
                    <a:pt x="34" y="17"/>
                    <a:pt x="34" y="17"/>
                  </a:cubicBezTo>
                  <a:cubicBezTo>
                    <a:pt x="34" y="27"/>
                    <a:pt x="26" y="34"/>
                    <a:pt x="16" y="34"/>
                  </a:cubicBezTo>
                  <a:cubicBezTo>
                    <a:pt x="7" y="34"/>
                    <a:pt x="0" y="27"/>
                    <a:pt x="0" y="17"/>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20574" name="任意多边形 20573"/>
            <p:cNvSpPr/>
            <p:nvPr/>
          </p:nvSpPr>
          <p:spPr>
            <a:xfrm>
              <a:off x="1473" y="3167"/>
              <a:ext cx="34" cy="34"/>
            </a:xfrm>
            <a:custGeom>
              <a:avLst/>
              <a:gdLst/>
              <a:ahLst/>
              <a:cxnLst/>
              <a:rect l="0" t="0" r="0" b="0"/>
              <a:pathLst>
                <a:path w="53" h="53">
                  <a:moveTo>
                    <a:pt x="0" y="26"/>
                  </a:moveTo>
                  <a:cubicBezTo>
                    <a:pt x="0" y="12"/>
                    <a:pt x="12" y="0"/>
                    <a:pt x="26" y="0"/>
                  </a:cubicBezTo>
                  <a:cubicBezTo>
                    <a:pt x="41" y="0"/>
                    <a:pt x="53" y="12"/>
                    <a:pt x="53" y="26"/>
                  </a:cubicBezTo>
                  <a:cubicBezTo>
                    <a:pt x="53" y="26"/>
                    <a:pt x="53" y="26"/>
                    <a:pt x="53" y="26"/>
                  </a:cubicBezTo>
                  <a:cubicBezTo>
                    <a:pt x="53" y="41"/>
                    <a:pt x="41" y="53"/>
                    <a:pt x="26" y="53"/>
                  </a:cubicBezTo>
                  <a:cubicBezTo>
                    <a:pt x="12" y="53"/>
                    <a:pt x="0" y="41"/>
                    <a:pt x="0" y="26"/>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0575" name="任意多边形 20574"/>
            <p:cNvSpPr/>
            <p:nvPr/>
          </p:nvSpPr>
          <p:spPr>
            <a:xfrm>
              <a:off x="1473" y="3167"/>
              <a:ext cx="34" cy="34"/>
            </a:xfrm>
            <a:custGeom>
              <a:avLst/>
              <a:gdLst/>
              <a:ahLst/>
              <a:cxnLst/>
              <a:rect l="0" t="0" r="0" b="0"/>
              <a:pathLst>
                <a:path w="34" h="34">
                  <a:moveTo>
                    <a:pt x="0" y="17"/>
                  </a:moveTo>
                  <a:cubicBezTo>
                    <a:pt x="0" y="8"/>
                    <a:pt x="7" y="0"/>
                    <a:pt x="16" y="0"/>
                  </a:cubicBezTo>
                  <a:cubicBezTo>
                    <a:pt x="26" y="0"/>
                    <a:pt x="34" y="8"/>
                    <a:pt x="34" y="17"/>
                  </a:cubicBezTo>
                  <a:cubicBezTo>
                    <a:pt x="34" y="17"/>
                    <a:pt x="34" y="17"/>
                    <a:pt x="34" y="17"/>
                  </a:cubicBezTo>
                  <a:cubicBezTo>
                    <a:pt x="34" y="27"/>
                    <a:pt x="26" y="34"/>
                    <a:pt x="16" y="34"/>
                  </a:cubicBezTo>
                  <a:cubicBezTo>
                    <a:pt x="7" y="34"/>
                    <a:pt x="0" y="27"/>
                    <a:pt x="0" y="17"/>
                  </a:cubicBez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20576" name="直接连接符 20575"/>
            <p:cNvSpPr/>
            <p:nvPr/>
          </p:nvSpPr>
          <p:spPr>
            <a:xfrm>
              <a:off x="2000" y="2496"/>
              <a:ext cx="341" cy="1"/>
            </a:xfrm>
            <a:prstGeom prst="line">
              <a:avLst/>
            </a:prstGeom>
            <a:ln w="12700" cap="rnd" cmpd="sng">
              <a:solidFill>
                <a:srgbClr val="000000"/>
              </a:solidFill>
              <a:prstDash val="solid"/>
              <a:headEnd type="none" w="med" len="med"/>
              <a:tailEnd type="none" w="med" len="med"/>
            </a:ln>
          </p:spPr>
        </p:sp>
        <p:sp>
          <p:nvSpPr>
            <p:cNvPr id="20577" name="直接连接符 20576"/>
            <p:cNvSpPr/>
            <p:nvPr/>
          </p:nvSpPr>
          <p:spPr>
            <a:xfrm>
              <a:off x="2341" y="2496"/>
              <a:ext cx="1" cy="253"/>
            </a:xfrm>
            <a:prstGeom prst="line">
              <a:avLst/>
            </a:prstGeom>
            <a:ln w="12700" cap="rnd" cmpd="sng">
              <a:solidFill>
                <a:srgbClr val="000000"/>
              </a:solidFill>
              <a:prstDash val="solid"/>
              <a:headEnd type="none" w="med" len="med"/>
              <a:tailEnd type="none" w="med" len="med"/>
            </a:ln>
          </p:spPr>
        </p:sp>
        <p:sp>
          <p:nvSpPr>
            <p:cNvPr id="20578" name="直接连接符 20577"/>
            <p:cNvSpPr/>
            <p:nvPr/>
          </p:nvSpPr>
          <p:spPr>
            <a:xfrm>
              <a:off x="2341" y="2932"/>
              <a:ext cx="1" cy="252"/>
            </a:xfrm>
            <a:prstGeom prst="line">
              <a:avLst/>
            </a:prstGeom>
            <a:ln w="12700" cap="rnd" cmpd="sng">
              <a:solidFill>
                <a:srgbClr val="000000"/>
              </a:solidFill>
              <a:prstDash val="solid"/>
              <a:headEnd type="none" w="med" len="med"/>
              <a:tailEnd type="none" w="med" len="med"/>
            </a:ln>
          </p:spPr>
        </p:sp>
        <p:sp>
          <p:nvSpPr>
            <p:cNvPr id="20579" name="直接连接符 20578"/>
            <p:cNvSpPr/>
            <p:nvPr/>
          </p:nvSpPr>
          <p:spPr>
            <a:xfrm flipH="1">
              <a:off x="1507" y="3184"/>
              <a:ext cx="835" cy="1"/>
            </a:xfrm>
            <a:prstGeom prst="line">
              <a:avLst/>
            </a:prstGeom>
            <a:ln w="12700" cap="rnd" cmpd="sng">
              <a:solidFill>
                <a:srgbClr val="000000"/>
              </a:solidFill>
              <a:prstDash val="solid"/>
              <a:headEnd type="none" w="med" len="med"/>
              <a:tailEnd type="none" w="med" len="med"/>
            </a:ln>
          </p:spPr>
        </p:sp>
        <p:sp>
          <p:nvSpPr>
            <p:cNvPr id="20580" name="直接连接符 20579"/>
            <p:cNvSpPr/>
            <p:nvPr/>
          </p:nvSpPr>
          <p:spPr>
            <a:xfrm flipH="1">
              <a:off x="1507" y="2496"/>
              <a:ext cx="324" cy="1"/>
            </a:xfrm>
            <a:prstGeom prst="line">
              <a:avLst/>
            </a:prstGeom>
            <a:ln w="12700" cap="rnd" cmpd="sng">
              <a:solidFill>
                <a:srgbClr val="000000"/>
              </a:solidFill>
              <a:prstDash val="solid"/>
              <a:headEnd type="none" w="med" len="med"/>
              <a:tailEnd type="none" w="med" len="med"/>
            </a:ln>
          </p:spPr>
        </p:sp>
        <p:sp>
          <p:nvSpPr>
            <p:cNvPr id="20581" name="任意多边形 20580"/>
            <p:cNvSpPr/>
            <p:nvPr/>
          </p:nvSpPr>
          <p:spPr>
            <a:xfrm>
              <a:off x="792" y="2678"/>
              <a:ext cx="545" cy="421"/>
            </a:xfrm>
            <a:custGeom>
              <a:avLst/>
              <a:gdLst/>
              <a:ahLst/>
              <a:cxnLst/>
              <a:rect l="0" t="0" r="0" b="0"/>
              <a:pathLst>
                <a:path w="545" h="421">
                  <a:moveTo>
                    <a:pt x="0" y="215"/>
                  </a:moveTo>
                  <a:cubicBezTo>
                    <a:pt x="4" y="202"/>
                    <a:pt x="18" y="163"/>
                    <a:pt x="26" y="141"/>
                  </a:cubicBezTo>
                  <a:cubicBezTo>
                    <a:pt x="34" y="119"/>
                    <a:pt x="39" y="100"/>
                    <a:pt x="48" y="81"/>
                  </a:cubicBezTo>
                  <a:cubicBezTo>
                    <a:pt x="56" y="62"/>
                    <a:pt x="66" y="41"/>
                    <a:pt x="76" y="29"/>
                  </a:cubicBezTo>
                  <a:cubicBezTo>
                    <a:pt x="85" y="16"/>
                    <a:pt x="96" y="3"/>
                    <a:pt x="107" y="4"/>
                  </a:cubicBezTo>
                  <a:cubicBezTo>
                    <a:pt x="119" y="6"/>
                    <a:pt x="133" y="15"/>
                    <a:pt x="147" y="34"/>
                  </a:cubicBezTo>
                  <a:cubicBezTo>
                    <a:pt x="159" y="54"/>
                    <a:pt x="174" y="93"/>
                    <a:pt x="187" y="122"/>
                  </a:cubicBezTo>
                  <a:cubicBezTo>
                    <a:pt x="197" y="151"/>
                    <a:pt x="205" y="180"/>
                    <a:pt x="216" y="210"/>
                  </a:cubicBezTo>
                  <a:cubicBezTo>
                    <a:pt x="227" y="241"/>
                    <a:pt x="238" y="276"/>
                    <a:pt x="249" y="305"/>
                  </a:cubicBezTo>
                  <a:cubicBezTo>
                    <a:pt x="260" y="334"/>
                    <a:pt x="268" y="363"/>
                    <a:pt x="281" y="382"/>
                  </a:cubicBezTo>
                  <a:cubicBezTo>
                    <a:pt x="294" y="401"/>
                    <a:pt x="311" y="421"/>
                    <a:pt x="327" y="418"/>
                  </a:cubicBezTo>
                  <a:cubicBezTo>
                    <a:pt x="343" y="415"/>
                    <a:pt x="357" y="396"/>
                    <a:pt x="375" y="362"/>
                  </a:cubicBezTo>
                  <a:cubicBezTo>
                    <a:pt x="392" y="329"/>
                    <a:pt x="417" y="254"/>
                    <a:pt x="430" y="216"/>
                  </a:cubicBezTo>
                  <a:cubicBezTo>
                    <a:pt x="444" y="178"/>
                    <a:pt x="445" y="167"/>
                    <a:pt x="456" y="136"/>
                  </a:cubicBezTo>
                  <a:cubicBezTo>
                    <a:pt x="467" y="107"/>
                    <a:pt x="487" y="58"/>
                    <a:pt x="501" y="36"/>
                  </a:cubicBezTo>
                  <a:cubicBezTo>
                    <a:pt x="514" y="14"/>
                    <a:pt x="531" y="10"/>
                    <a:pt x="538" y="6"/>
                  </a:cubicBezTo>
                  <a:cubicBezTo>
                    <a:pt x="545" y="0"/>
                    <a:pt x="539" y="7"/>
                    <a:pt x="539" y="8"/>
                  </a:cubicBez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20582" name="矩形 20581"/>
            <p:cNvSpPr/>
            <p:nvPr/>
          </p:nvSpPr>
          <p:spPr>
            <a:xfrm>
              <a:off x="1351" y="2861"/>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0583" name="直接连接符 20582"/>
            <p:cNvSpPr/>
            <p:nvPr/>
          </p:nvSpPr>
          <p:spPr>
            <a:xfrm>
              <a:off x="663" y="2887"/>
              <a:ext cx="661" cy="1"/>
            </a:xfrm>
            <a:prstGeom prst="line">
              <a:avLst/>
            </a:prstGeom>
            <a:ln w="12700" cap="rnd" cmpd="sng">
              <a:solidFill>
                <a:srgbClr val="000000"/>
              </a:solidFill>
              <a:prstDash val="solid"/>
              <a:headEnd type="none" w="med" len="med"/>
              <a:tailEnd type="none" w="med" len="med"/>
            </a:ln>
          </p:spPr>
        </p:sp>
        <p:sp>
          <p:nvSpPr>
            <p:cNvPr id="20584" name="任意多边形 20583"/>
            <p:cNvSpPr/>
            <p:nvPr/>
          </p:nvSpPr>
          <p:spPr>
            <a:xfrm>
              <a:off x="1318" y="2861"/>
              <a:ext cx="78" cy="52"/>
            </a:xfrm>
            <a:custGeom>
              <a:avLst/>
              <a:gdLst/>
              <a:ahLst/>
              <a:cxnLst/>
              <a:rect l="0" t="0" r="0" b="0"/>
              <a:pathLst>
                <a:path w="78" h="52">
                  <a:moveTo>
                    <a:pt x="0" y="0"/>
                  </a:moveTo>
                  <a:lnTo>
                    <a:pt x="78" y="26"/>
                  </a:lnTo>
                  <a:lnTo>
                    <a:pt x="0" y="52"/>
                  </a:lnTo>
                  <a:lnTo>
                    <a:pt x="0" y="0"/>
                  </a:lnTo>
                  <a:close/>
                </a:path>
              </a:pathLst>
            </a:custGeom>
            <a:solidFill>
              <a:srgbClr val="000000"/>
            </a:solidFill>
            <a:ln w="9525">
              <a:noFill/>
            </a:ln>
          </p:spPr>
          <p:txBody>
            <a:bodyPr/>
            <a:lstStyle/>
            <a:p>
              <a:endParaRPr lang="zh-CN" altLang="en-US"/>
            </a:p>
          </p:txBody>
        </p:sp>
        <p:sp>
          <p:nvSpPr>
            <p:cNvPr id="20585" name="直接连接符 20584"/>
            <p:cNvSpPr/>
            <p:nvPr/>
          </p:nvSpPr>
          <p:spPr>
            <a:xfrm flipV="1">
              <a:off x="792" y="2639"/>
              <a:ext cx="1" cy="474"/>
            </a:xfrm>
            <a:prstGeom prst="line">
              <a:avLst/>
            </a:prstGeom>
            <a:ln w="12700" cap="rnd" cmpd="sng">
              <a:solidFill>
                <a:srgbClr val="000000"/>
              </a:solidFill>
              <a:prstDash val="solid"/>
              <a:headEnd type="none" w="med" len="med"/>
              <a:tailEnd type="none" w="med" len="med"/>
            </a:ln>
          </p:spPr>
        </p:sp>
        <p:sp>
          <p:nvSpPr>
            <p:cNvPr id="20586" name="任意多边形 20585"/>
            <p:cNvSpPr/>
            <p:nvPr/>
          </p:nvSpPr>
          <p:spPr>
            <a:xfrm>
              <a:off x="766" y="2567"/>
              <a:ext cx="53" cy="79"/>
            </a:xfrm>
            <a:custGeom>
              <a:avLst/>
              <a:gdLst/>
              <a:ahLst/>
              <a:cxnLst/>
              <a:rect l="0" t="0" r="0" b="0"/>
              <a:pathLst>
                <a:path w="53" h="79">
                  <a:moveTo>
                    <a:pt x="53" y="79"/>
                  </a:moveTo>
                  <a:lnTo>
                    <a:pt x="26" y="0"/>
                  </a:lnTo>
                  <a:lnTo>
                    <a:pt x="0" y="79"/>
                  </a:lnTo>
                  <a:lnTo>
                    <a:pt x="53" y="79"/>
                  </a:lnTo>
                  <a:close/>
                </a:path>
              </a:pathLst>
            </a:custGeom>
            <a:solidFill>
              <a:srgbClr val="000000"/>
            </a:solidFill>
            <a:ln w="9525">
              <a:noFill/>
            </a:ln>
          </p:spPr>
          <p:txBody>
            <a:bodyPr/>
            <a:lstStyle/>
            <a:p>
              <a:endParaRPr lang="zh-CN" altLang="en-US"/>
            </a:p>
          </p:txBody>
        </p:sp>
        <p:sp>
          <p:nvSpPr>
            <p:cNvPr id="20587" name="矩形 20586"/>
            <p:cNvSpPr/>
            <p:nvPr/>
          </p:nvSpPr>
          <p:spPr>
            <a:xfrm>
              <a:off x="1166" y="2737"/>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0588" name="矩形 20587"/>
            <p:cNvSpPr/>
            <p:nvPr/>
          </p:nvSpPr>
          <p:spPr>
            <a:xfrm>
              <a:off x="701" y="2892"/>
              <a:ext cx="8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O</a:t>
              </a:r>
              <a:endParaRPr lang="en-US" altLang="zh-CN">
                <a:latin typeface="Times New Roman" panose="02020603050405020304" pitchFamily="18" charset="0"/>
              </a:endParaRPr>
            </a:p>
          </p:txBody>
        </p:sp>
        <p:sp>
          <p:nvSpPr>
            <p:cNvPr id="20589" name="矩形 20588"/>
            <p:cNvSpPr/>
            <p:nvPr/>
          </p:nvSpPr>
          <p:spPr>
            <a:xfrm>
              <a:off x="1434" y="2778"/>
              <a:ext cx="62"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0590" name="任意多边形 20589"/>
            <p:cNvSpPr>
              <a:spLocks noEditPoints="1"/>
            </p:cNvSpPr>
            <p:nvPr/>
          </p:nvSpPr>
          <p:spPr>
            <a:xfrm>
              <a:off x="1455" y="2547"/>
              <a:ext cx="69" cy="70"/>
            </a:xfrm>
            <a:custGeom>
              <a:avLst/>
              <a:gdLst/>
              <a:ahLst/>
              <a:cxnLst/>
              <a:rect l="0" t="0" r="0" b="0"/>
              <a:pathLst>
                <a:path w="69" h="70">
                  <a:moveTo>
                    <a:pt x="0" y="35"/>
                  </a:moveTo>
                  <a:lnTo>
                    <a:pt x="69" y="35"/>
                  </a:lnTo>
                  <a:moveTo>
                    <a:pt x="34" y="0"/>
                  </a:moveTo>
                  <a:lnTo>
                    <a:pt x="34" y="70"/>
                  </a:lnTo>
                </a:path>
              </a:pathLst>
            </a:custGeom>
            <a:noFill/>
            <a:ln w="12700" cap="rnd" cmpd="sng">
              <a:solidFill>
                <a:srgbClr val="000000"/>
              </a:solidFill>
              <a:prstDash val="solid"/>
              <a:round/>
              <a:headEnd type="none" w="med" len="med"/>
              <a:tailEnd type="none" w="med" len="med"/>
            </a:ln>
          </p:spPr>
          <p:txBody>
            <a:bodyPr/>
            <a:lstStyle/>
            <a:p>
              <a:endParaRPr lang="zh-CN" altLang="en-US"/>
            </a:p>
          </p:txBody>
        </p:sp>
        <p:sp>
          <p:nvSpPr>
            <p:cNvPr id="20591" name="直接连接符 20590"/>
            <p:cNvSpPr/>
            <p:nvPr/>
          </p:nvSpPr>
          <p:spPr>
            <a:xfrm>
              <a:off x="1456" y="3132"/>
              <a:ext cx="66" cy="1"/>
            </a:xfrm>
            <a:prstGeom prst="line">
              <a:avLst/>
            </a:prstGeom>
            <a:ln w="12700" cap="rnd" cmpd="sng">
              <a:solidFill>
                <a:srgbClr val="000000"/>
              </a:solidFill>
              <a:prstDash val="solid"/>
              <a:headEnd type="none" w="med" len="med"/>
              <a:tailEnd type="none" w="med" len="med"/>
            </a:ln>
          </p:spPr>
        </p:sp>
        <p:sp>
          <p:nvSpPr>
            <p:cNvPr id="20592" name="直接连接符 20591"/>
            <p:cNvSpPr/>
            <p:nvPr/>
          </p:nvSpPr>
          <p:spPr>
            <a:xfrm>
              <a:off x="2342" y="2548"/>
              <a:ext cx="1" cy="82"/>
            </a:xfrm>
            <a:prstGeom prst="line">
              <a:avLst/>
            </a:prstGeom>
            <a:ln w="12700" cap="rnd" cmpd="sng">
              <a:solidFill>
                <a:srgbClr val="000000"/>
              </a:solidFill>
              <a:prstDash val="solid"/>
              <a:headEnd type="none" w="med" len="med"/>
              <a:tailEnd type="none" w="med" len="med"/>
            </a:ln>
          </p:spPr>
        </p:sp>
        <p:sp>
          <p:nvSpPr>
            <p:cNvPr id="20593" name="任意多边形 20592"/>
            <p:cNvSpPr/>
            <p:nvPr/>
          </p:nvSpPr>
          <p:spPr>
            <a:xfrm>
              <a:off x="2316" y="2624"/>
              <a:ext cx="52" cy="78"/>
            </a:xfrm>
            <a:custGeom>
              <a:avLst/>
              <a:gdLst/>
              <a:ahLst/>
              <a:cxnLst/>
              <a:rect l="0" t="0" r="0" b="0"/>
              <a:pathLst>
                <a:path w="52" h="78">
                  <a:moveTo>
                    <a:pt x="52" y="0"/>
                  </a:moveTo>
                  <a:lnTo>
                    <a:pt x="26" y="78"/>
                  </a:lnTo>
                  <a:lnTo>
                    <a:pt x="0" y="0"/>
                  </a:lnTo>
                  <a:lnTo>
                    <a:pt x="52" y="0"/>
                  </a:lnTo>
                  <a:close/>
                </a:path>
              </a:pathLst>
            </a:custGeom>
            <a:solidFill>
              <a:srgbClr val="000000"/>
            </a:solidFill>
            <a:ln w="9525">
              <a:noFill/>
            </a:ln>
          </p:spPr>
          <p:txBody>
            <a:bodyPr/>
            <a:lstStyle/>
            <a:p>
              <a:endParaRPr lang="zh-CN" altLang="en-US"/>
            </a:p>
          </p:txBody>
        </p:sp>
        <p:sp>
          <p:nvSpPr>
            <p:cNvPr id="20594" name="矩形 20593"/>
            <p:cNvSpPr/>
            <p:nvPr/>
          </p:nvSpPr>
          <p:spPr>
            <a:xfrm>
              <a:off x="2404" y="2593"/>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0595" name="矩形 20594"/>
            <p:cNvSpPr/>
            <p:nvPr/>
          </p:nvSpPr>
          <p:spPr>
            <a:xfrm>
              <a:off x="2187" y="2799"/>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0596" name="矩形 20595"/>
            <p:cNvSpPr/>
            <p:nvPr/>
          </p:nvSpPr>
          <p:spPr>
            <a:xfrm>
              <a:off x="1867" y="2284"/>
              <a:ext cx="81"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0597" name="矩形 20596"/>
            <p:cNvSpPr/>
            <p:nvPr/>
          </p:nvSpPr>
          <p:spPr>
            <a:xfrm>
              <a:off x="3364" y="2892"/>
              <a:ext cx="8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O</a:t>
              </a:r>
              <a:endParaRPr lang="en-US" altLang="zh-CN">
                <a:latin typeface="Times New Roman" panose="02020603050405020304" pitchFamily="18" charset="0"/>
              </a:endParaRPr>
            </a:p>
          </p:txBody>
        </p:sp>
        <p:sp>
          <p:nvSpPr>
            <p:cNvPr id="20598" name="任意多边形 20597"/>
            <p:cNvSpPr/>
            <p:nvPr/>
          </p:nvSpPr>
          <p:spPr>
            <a:xfrm>
              <a:off x="3523" y="2429"/>
              <a:ext cx="423" cy="429"/>
            </a:xfrm>
            <a:custGeom>
              <a:avLst/>
              <a:gdLst/>
              <a:ahLst/>
              <a:cxnLst/>
              <a:rect l="0" t="0" r="0" b="0"/>
              <a:pathLst>
                <a:path w="423" h="429">
                  <a:moveTo>
                    <a:pt x="0" y="414"/>
                  </a:moveTo>
                  <a:cubicBezTo>
                    <a:pt x="26" y="325"/>
                    <a:pt x="64" y="207"/>
                    <a:pt x="111" y="110"/>
                  </a:cubicBezTo>
                  <a:cubicBezTo>
                    <a:pt x="134" y="63"/>
                    <a:pt x="160" y="21"/>
                    <a:pt x="198" y="2"/>
                  </a:cubicBezTo>
                  <a:cubicBezTo>
                    <a:pt x="216" y="0"/>
                    <a:pt x="222" y="3"/>
                    <a:pt x="227" y="6"/>
                  </a:cubicBezTo>
                  <a:cubicBezTo>
                    <a:pt x="262" y="26"/>
                    <a:pt x="276" y="49"/>
                    <a:pt x="293" y="81"/>
                  </a:cubicBezTo>
                  <a:cubicBezTo>
                    <a:pt x="312" y="114"/>
                    <a:pt x="333" y="159"/>
                    <a:pt x="352" y="201"/>
                  </a:cubicBezTo>
                  <a:cubicBezTo>
                    <a:pt x="387" y="284"/>
                    <a:pt x="410" y="360"/>
                    <a:pt x="423" y="429"/>
                  </a:cubicBezTo>
                </a:path>
              </a:pathLst>
            </a:custGeom>
            <a:noFill/>
            <a:ln w="22225" cap="rnd" cmpd="sng">
              <a:solidFill>
                <a:srgbClr val="000000"/>
              </a:solidFill>
              <a:prstDash val="solid"/>
              <a:round/>
              <a:headEnd type="none" w="med" len="med"/>
              <a:tailEnd type="none" w="med" len="med"/>
            </a:ln>
          </p:spPr>
          <p:txBody>
            <a:bodyPr/>
            <a:lstStyle/>
            <a:p>
              <a:endParaRPr lang="zh-CN" altLang="en-US"/>
            </a:p>
          </p:txBody>
        </p:sp>
        <p:sp>
          <p:nvSpPr>
            <p:cNvPr id="20599" name="任意多边形 20598"/>
            <p:cNvSpPr/>
            <p:nvPr/>
          </p:nvSpPr>
          <p:spPr>
            <a:xfrm>
              <a:off x="4372" y="2429"/>
              <a:ext cx="423" cy="429"/>
            </a:xfrm>
            <a:custGeom>
              <a:avLst/>
              <a:gdLst/>
              <a:ahLst/>
              <a:cxnLst/>
              <a:rect l="0" t="0" r="0" b="0"/>
              <a:pathLst>
                <a:path w="423" h="429">
                  <a:moveTo>
                    <a:pt x="0" y="414"/>
                  </a:moveTo>
                  <a:cubicBezTo>
                    <a:pt x="26" y="325"/>
                    <a:pt x="63" y="207"/>
                    <a:pt x="111" y="110"/>
                  </a:cubicBezTo>
                  <a:cubicBezTo>
                    <a:pt x="134" y="63"/>
                    <a:pt x="160" y="21"/>
                    <a:pt x="198" y="2"/>
                  </a:cubicBezTo>
                  <a:cubicBezTo>
                    <a:pt x="216" y="0"/>
                    <a:pt x="222" y="3"/>
                    <a:pt x="227" y="6"/>
                  </a:cubicBezTo>
                  <a:cubicBezTo>
                    <a:pt x="261" y="26"/>
                    <a:pt x="276" y="49"/>
                    <a:pt x="293" y="81"/>
                  </a:cubicBezTo>
                  <a:cubicBezTo>
                    <a:pt x="312" y="114"/>
                    <a:pt x="333" y="159"/>
                    <a:pt x="352" y="201"/>
                  </a:cubicBezTo>
                  <a:cubicBezTo>
                    <a:pt x="387" y="284"/>
                    <a:pt x="410" y="360"/>
                    <a:pt x="423" y="429"/>
                  </a:cubicBezTo>
                </a:path>
              </a:pathLst>
            </a:custGeom>
            <a:noFill/>
            <a:ln w="22225" cap="rnd" cmpd="sng">
              <a:solidFill>
                <a:srgbClr val="000000"/>
              </a:solidFill>
              <a:prstDash val="solid"/>
              <a:round/>
              <a:headEnd type="none" w="med" len="med"/>
              <a:tailEnd type="none" w="med" len="med"/>
            </a:ln>
          </p:spPr>
          <p:txBody>
            <a:bodyPr/>
            <a:lstStyle/>
            <a:p>
              <a:endParaRPr lang="zh-CN" altLang="en-US"/>
            </a:p>
          </p:txBody>
        </p:sp>
        <p:sp>
          <p:nvSpPr>
            <p:cNvPr id="20600" name="直接连接符 20599"/>
            <p:cNvSpPr/>
            <p:nvPr/>
          </p:nvSpPr>
          <p:spPr>
            <a:xfrm>
              <a:off x="3956" y="2850"/>
              <a:ext cx="409" cy="1"/>
            </a:xfrm>
            <a:prstGeom prst="line">
              <a:avLst/>
            </a:prstGeom>
            <a:ln w="22225" cap="rnd" cmpd="sng">
              <a:solidFill>
                <a:srgbClr val="000000"/>
              </a:solidFill>
              <a:prstDash val="solid"/>
              <a:headEnd type="none" w="med" len="med"/>
              <a:tailEnd type="none" w="med" len="med"/>
            </a:ln>
          </p:spPr>
        </p:sp>
        <p:sp>
          <p:nvSpPr>
            <p:cNvPr id="20601" name="矩形 20600"/>
            <p:cNvSpPr/>
            <p:nvPr/>
          </p:nvSpPr>
          <p:spPr>
            <a:xfrm>
              <a:off x="722" y="2521"/>
              <a:ext cx="62"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grpSp>
      <p:sp>
        <p:nvSpPr>
          <p:cNvPr id="20602" name="矩形 20601"/>
          <p:cNvSpPr/>
          <p:nvPr/>
        </p:nvSpPr>
        <p:spPr>
          <a:xfrm>
            <a:off x="2843213" y="5589588"/>
            <a:ext cx="332422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二极管整流电路及波形 </a:t>
            </a:r>
          </a:p>
        </p:txBody>
      </p:sp>
      <p:sp>
        <p:nvSpPr>
          <p:cNvPr id="20603" name="动作按钮: 后退或前一项 20602">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0604" name="动作按钮: 前进或下一项 20603">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 name="文本框 1"/>
          <p:cNvSpPr txBox="1"/>
          <p:nvPr/>
        </p:nvSpPr>
        <p:spPr>
          <a:xfrm>
            <a:off x="2415822" y="5108853"/>
            <a:ext cx="1425135" cy="369332"/>
          </a:xfrm>
          <a:prstGeom prst="rect">
            <a:avLst/>
          </a:prstGeom>
          <a:noFill/>
        </p:spPr>
        <p:txBody>
          <a:bodyPr wrap="square" rtlCol="0">
            <a:spAutoFit/>
          </a:bodyPr>
          <a:lstStyle/>
          <a:p>
            <a:r>
              <a:rPr lang="zh-CN" altLang="en-US" sz="1800" dirty="0">
                <a:solidFill>
                  <a:srgbClr val="FF0000"/>
                </a:solidFill>
              </a:rPr>
              <a:t>非线性电路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53"/>
                                        </p:tgtEl>
                                        <p:attrNameLst>
                                          <p:attrName>style.visibility</p:attrName>
                                        </p:attrNameLst>
                                      </p:cBhvr>
                                      <p:to>
                                        <p:strVal val="visible"/>
                                      </p:to>
                                    </p:set>
                                    <p:anim calcmode="lin" valueType="num">
                                      <p:cBhvr additive="base">
                                        <p:cTn id="7" dur="500" fill="hold"/>
                                        <p:tgtEl>
                                          <p:spTgt spid="20553"/>
                                        </p:tgtEl>
                                        <p:attrNameLst>
                                          <p:attrName>ppt_x</p:attrName>
                                        </p:attrNameLst>
                                      </p:cBhvr>
                                      <p:tavLst>
                                        <p:tav tm="0">
                                          <p:val>
                                            <p:strVal val="0-#ppt_w/2"/>
                                          </p:val>
                                        </p:tav>
                                        <p:tav tm="100000">
                                          <p:val>
                                            <p:strVal val="#ppt_x"/>
                                          </p:val>
                                        </p:tav>
                                      </p:tavLst>
                                    </p:anim>
                                    <p:anim calcmode="lin" valueType="num">
                                      <p:cBhvr additive="base">
                                        <p:cTn id="8" dur="500" fill="hold"/>
                                        <p:tgtEl>
                                          <p:spTgt spid="2055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551"/>
                                        </p:tgtEl>
                                        <p:attrNameLst>
                                          <p:attrName>style.visibility</p:attrName>
                                        </p:attrNameLst>
                                      </p:cBhvr>
                                      <p:to>
                                        <p:strVal val="visible"/>
                                      </p:to>
                                    </p:set>
                                    <p:anim calcmode="lin" valueType="num">
                                      <p:cBhvr additive="base">
                                        <p:cTn id="12" dur="500" fill="hold"/>
                                        <p:tgtEl>
                                          <p:spTgt spid="20551"/>
                                        </p:tgtEl>
                                        <p:attrNameLst>
                                          <p:attrName>ppt_x</p:attrName>
                                        </p:attrNameLst>
                                      </p:cBhvr>
                                      <p:tavLst>
                                        <p:tav tm="0">
                                          <p:val>
                                            <p:strVal val="0-#ppt_w/2"/>
                                          </p:val>
                                        </p:tav>
                                        <p:tav tm="100000">
                                          <p:val>
                                            <p:strVal val="#ppt_x"/>
                                          </p:val>
                                        </p:tav>
                                      </p:tavLst>
                                    </p:anim>
                                    <p:anim calcmode="lin" valueType="num">
                                      <p:cBhvr additive="base">
                                        <p:cTn id="13" dur="500" fill="hold"/>
                                        <p:tgtEl>
                                          <p:spTgt spid="205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0548"/>
                                        </p:tgtEl>
                                        <p:attrNameLst>
                                          <p:attrName>style.visibility</p:attrName>
                                        </p:attrNameLst>
                                      </p:cBhvr>
                                      <p:to>
                                        <p:strVal val="visible"/>
                                      </p:to>
                                    </p:set>
                                    <p:animEffect transition="in" filter="blinds(horizontal)">
                                      <p:cBhvr>
                                        <p:cTn id="18" dur="500"/>
                                        <p:tgtEl>
                                          <p:spTgt spid="2054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552"/>
                                        </p:tgtEl>
                                        <p:attrNameLst>
                                          <p:attrName>style.visibility</p:attrName>
                                        </p:attrNameLst>
                                      </p:cBhvr>
                                      <p:to>
                                        <p:strVal val="visible"/>
                                      </p:to>
                                    </p:set>
                                    <p:animEffect transition="in" filter="blinds(horizontal)">
                                      <p:cBhvr>
                                        <p:cTn id="21" dur="500"/>
                                        <p:tgtEl>
                                          <p:spTgt spid="2055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0602"/>
                                        </p:tgtEl>
                                        <p:attrNameLst>
                                          <p:attrName>style.visibility</p:attrName>
                                        </p:attrNameLst>
                                      </p:cBhvr>
                                      <p:to>
                                        <p:strVal val="visible"/>
                                      </p:to>
                                    </p:set>
                                    <p:animEffect transition="in" filter="box(in)">
                                      <p:cBhvr>
                                        <p:cTn id="26" dur="500"/>
                                        <p:tgtEl>
                                          <p:spTgt spid="20602"/>
                                        </p:tgtEl>
                                      </p:cBhvr>
                                    </p:animEffect>
                                  </p:childTnLst>
                                </p:cTn>
                              </p:par>
                              <p:par>
                                <p:cTn id="27" presetID="4" presetClass="entr" presetSubtype="16" fill="hold" nodeType="withEffect">
                                  <p:stCondLst>
                                    <p:cond delay="0"/>
                                  </p:stCondLst>
                                  <p:childTnLst>
                                    <p:set>
                                      <p:cBhvr>
                                        <p:cTn id="28" dur="1" fill="hold">
                                          <p:stCondLst>
                                            <p:cond delay="0"/>
                                          </p:stCondLst>
                                        </p:cTn>
                                        <p:tgtEl>
                                          <p:spTgt spid="20557"/>
                                        </p:tgtEl>
                                        <p:attrNameLst>
                                          <p:attrName>style.visibility</p:attrName>
                                        </p:attrNameLst>
                                      </p:cBhvr>
                                      <p:to>
                                        <p:strVal val="visible"/>
                                      </p:to>
                                    </p:set>
                                    <p:animEffect transition="in" filter="box(in)">
                                      <p:cBhvr>
                                        <p:cTn id="29" dur="500"/>
                                        <p:tgtEl>
                                          <p:spTgt spid="20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1" grpId="0"/>
      <p:bldP spid="20552" grpId="0"/>
      <p:bldP spid="206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9" name="组合 131078"/>
          <p:cNvGrpSpPr/>
          <p:nvPr/>
        </p:nvGrpSpPr>
        <p:grpSpPr>
          <a:xfrm>
            <a:off x="566738" y="2044700"/>
            <a:ext cx="1636712" cy="1624013"/>
            <a:chOff x="136" y="1780"/>
            <a:chExt cx="1031" cy="1023"/>
          </a:xfrm>
        </p:grpSpPr>
        <p:sp>
          <p:nvSpPr>
            <p:cNvPr id="131080" name="矩形 131079"/>
            <p:cNvSpPr/>
            <p:nvPr/>
          </p:nvSpPr>
          <p:spPr>
            <a:xfrm>
              <a:off x="408" y="2091"/>
              <a:ext cx="75"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C</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81" name="矩形 131080"/>
            <p:cNvSpPr/>
            <p:nvPr/>
          </p:nvSpPr>
          <p:spPr>
            <a:xfrm>
              <a:off x="472" y="2256"/>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82" name="直接连接符 131081"/>
            <p:cNvSpPr/>
            <p:nvPr/>
          </p:nvSpPr>
          <p:spPr>
            <a:xfrm>
              <a:off x="240" y="2656"/>
              <a:ext cx="719" cy="1"/>
            </a:xfrm>
            <a:prstGeom prst="line">
              <a:avLst/>
            </a:prstGeom>
            <a:ln w="14288" cap="flat" cmpd="sng">
              <a:solidFill>
                <a:srgbClr val="000000"/>
              </a:solidFill>
              <a:prstDash val="solid"/>
              <a:headEnd type="none" w="med" len="med"/>
              <a:tailEnd type="none" w="med" len="med"/>
            </a:ln>
          </p:spPr>
        </p:sp>
        <p:sp>
          <p:nvSpPr>
            <p:cNvPr id="131083" name="任意多边形 131082"/>
            <p:cNvSpPr/>
            <p:nvPr/>
          </p:nvSpPr>
          <p:spPr>
            <a:xfrm>
              <a:off x="206" y="2638"/>
              <a:ext cx="36" cy="36"/>
            </a:xfrm>
            <a:custGeom>
              <a:avLst/>
              <a:gdLst/>
              <a:ahLst/>
              <a:cxnLst/>
              <a:rect l="0" t="0" r="0" b="0"/>
              <a:pathLst>
                <a:path w="36" h="36">
                  <a:moveTo>
                    <a:pt x="0" y="18"/>
                  </a:moveTo>
                  <a:lnTo>
                    <a:pt x="0" y="15"/>
                  </a:lnTo>
                  <a:lnTo>
                    <a:pt x="1" y="11"/>
                  </a:lnTo>
                  <a:lnTo>
                    <a:pt x="2" y="8"/>
                  </a:lnTo>
                  <a:lnTo>
                    <a:pt x="4" y="6"/>
                  </a:lnTo>
                  <a:lnTo>
                    <a:pt x="8" y="3"/>
                  </a:lnTo>
                  <a:lnTo>
                    <a:pt x="10" y="1"/>
                  </a:lnTo>
                  <a:lnTo>
                    <a:pt x="13" y="0"/>
                  </a:lnTo>
                  <a:lnTo>
                    <a:pt x="18" y="0"/>
                  </a:lnTo>
                  <a:lnTo>
                    <a:pt x="21" y="0"/>
                  </a:lnTo>
                  <a:lnTo>
                    <a:pt x="25" y="1"/>
                  </a:lnTo>
                  <a:lnTo>
                    <a:pt x="28" y="3"/>
                  </a:lnTo>
                  <a:lnTo>
                    <a:pt x="31" y="6"/>
                  </a:lnTo>
                  <a:lnTo>
                    <a:pt x="33" y="8"/>
                  </a:lnTo>
                  <a:lnTo>
                    <a:pt x="34" y="11"/>
                  </a:lnTo>
                  <a:lnTo>
                    <a:pt x="35" y="15"/>
                  </a:lnTo>
                  <a:lnTo>
                    <a:pt x="36" y="18"/>
                  </a:lnTo>
                  <a:lnTo>
                    <a:pt x="36" y="18"/>
                  </a:lnTo>
                  <a:lnTo>
                    <a:pt x="35" y="21"/>
                  </a:lnTo>
                  <a:lnTo>
                    <a:pt x="34" y="25"/>
                  </a:lnTo>
                  <a:lnTo>
                    <a:pt x="33" y="28"/>
                  </a:lnTo>
                  <a:lnTo>
                    <a:pt x="31" y="31"/>
                  </a:lnTo>
                  <a:lnTo>
                    <a:pt x="28" y="33"/>
                  </a:lnTo>
                  <a:lnTo>
                    <a:pt x="25" y="35"/>
                  </a:lnTo>
                  <a:lnTo>
                    <a:pt x="21" y="36"/>
                  </a:lnTo>
                  <a:lnTo>
                    <a:pt x="18" y="36"/>
                  </a:lnTo>
                  <a:lnTo>
                    <a:pt x="13" y="36"/>
                  </a:lnTo>
                  <a:lnTo>
                    <a:pt x="10" y="35"/>
                  </a:lnTo>
                  <a:lnTo>
                    <a:pt x="8" y="33"/>
                  </a:lnTo>
                  <a:lnTo>
                    <a:pt x="4" y="31"/>
                  </a:lnTo>
                  <a:lnTo>
                    <a:pt x="2" y="28"/>
                  </a:lnTo>
                  <a:lnTo>
                    <a:pt x="1" y="25"/>
                  </a:lnTo>
                  <a:lnTo>
                    <a:pt x="0" y="21"/>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84" name="直接连接符 131083"/>
            <p:cNvSpPr/>
            <p:nvPr/>
          </p:nvSpPr>
          <p:spPr>
            <a:xfrm>
              <a:off x="180" y="2561"/>
              <a:ext cx="50" cy="1"/>
            </a:xfrm>
            <a:prstGeom prst="line">
              <a:avLst/>
            </a:prstGeom>
            <a:ln w="14288" cap="flat" cmpd="sng">
              <a:solidFill>
                <a:srgbClr val="000000"/>
              </a:solidFill>
              <a:prstDash val="solid"/>
              <a:headEnd type="none" w="med" len="med"/>
              <a:tailEnd type="none" w="med" len="med"/>
            </a:ln>
          </p:spPr>
        </p:sp>
        <p:sp>
          <p:nvSpPr>
            <p:cNvPr id="131085" name="直接连接符 131084"/>
            <p:cNvSpPr/>
            <p:nvPr/>
          </p:nvSpPr>
          <p:spPr>
            <a:xfrm flipV="1">
              <a:off x="455" y="1873"/>
              <a:ext cx="1" cy="195"/>
            </a:xfrm>
            <a:prstGeom prst="line">
              <a:avLst/>
            </a:prstGeom>
            <a:ln w="20638" cap="flat" cmpd="sng">
              <a:solidFill>
                <a:srgbClr val="000000"/>
              </a:solidFill>
              <a:prstDash val="solid"/>
              <a:headEnd type="none" w="med" len="med"/>
              <a:tailEnd type="none" w="med" len="med"/>
            </a:ln>
          </p:spPr>
        </p:sp>
        <p:sp>
          <p:nvSpPr>
            <p:cNvPr id="131086" name="直接连接符 131085"/>
            <p:cNvSpPr/>
            <p:nvPr/>
          </p:nvSpPr>
          <p:spPr>
            <a:xfrm flipV="1">
              <a:off x="520" y="1873"/>
              <a:ext cx="1" cy="195"/>
            </a:xfrm>
            <a:prstGeom prst="line">
              <a:avLst/>
            </a:prstGeom>
            <a:ln w="20638" cap="flat" cmpd="sng">
              <a:solidFill>
                <a:srgbClr val="000000"/>
              </a:solidFill>
              <a:prstDash val="solid"/>
              <a:headEnd type="none" w="med" len="med"/>
              <a:tailEnd type="none" w="med" len="med"/>
            </a:ln>
          </p:spPr>
        </p:sp>
        <p:sp>
          <p:nvSpPr>
            <p:cNvPr id="131087" name="直接连接符 131086"/>
            <p:cNvSpPr/>
            <p:nvPr/>
          </p:nvSpPr>
          <p:spPr>
            <a:xfrm>
              <a:off x="532" y="1971"/>
              <a:ext cx="419" cy="1"/>
            </a:xfrm>
            <a:prstGeom prst="line">
              <a:avLst/>
            </a:prstGeom>
            <a:ln w="14288" cap="flat" cmpd="sng">
              <a:solidFill>
                <a:srgbClr val="000000"/>
              </a:solidFill>
              <a:prstDash val="solid"/>
              <a:headEnd type="none" w="med" len="med"/>
              <a:tailEnd type="none" w="med" len="med"/>
            </a:ln>
          </p:spPr>
        </p:sp>
        <p:sp>
          <p:nvSpPr>
            <p:cNvPr id="131088" name="直接连接符 131087"/>
            <p:cNvSpPr/>
            <p:nvPr/>
          </p:nvSpPr>
          <p:spPr>
            <a:xfrm>
              <a:off x="225" y="1971"/>
              <a:ext cx="225" cy="1"/>
            </a:xfrm>
            <a:prstGeom prst="line">
              <a:avLst/>
            </a:prstGeom>
            <a:ln w="14288" cap="flat" cmpd="sng">
              <a:solidFill>
                <a:srgbClr val="000000"/>
              </a:solidFill>
              <a:prstDash val="solid"/>
              <a:headEnd type="none" w="med" len="med"/>
              <a:tailEnd type="none" w="med" len="med"/>
            </a:ln>
          </p:spPr>
        </p:sp>
        <p:sp>
          <p:nvSpPr>
            <p:cNvPr id="131089" name="矩形 131088"/>
            <p:cNvSpPr/>
            <p:nvPr/>
          </p:nvSpPr>
          <p:spPr>
            <a:xfrm>
              <a:off x="594" y="2231"/>
              <a:ext cx="76" cy="194"/>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0" name="矩形 131089"/>
            <p:cNvSpPr/>
            <p:nvPr/>
          </p:nvSpPr>
          <p:spPr>
            <a:xfrm>
              <a:off x="594" y="2231"/>
              <a:ext cx="76" cy="194"/>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1" name="直接连接符 131090"/>
            <p:cNvSpPr/>
            <p:nvPr/>
          </p:nvSpPr>
          <p:spPr>
            <a:xfrm>
              <a:off x="632" y="2425"/>
              <a:ext cx="1" cy="231"/>
            </a:xfrm>
            <a:prstGeom prst="line">
              <a:avLst/>
            </a:prstGeom>
            <a:ln w="14288" cap="flat" cmpd="sng">
              <a:solidFill>
                <a:srgbClr val="000000"/>
              </a:solidFill>
              <a:prstDash val="solid"/>
              <a:headEnd type="none" w="med" len="med"/>
              <a:tailEnd type="none" w="med" len="med"/>
            </a:ln>
          </p:spPr>
        </p:sp>
        <p:sp>
          <p:nvSpPr>
            <p:cNvPr id="131092" name="直接连接符 131091"/>
            <p:cNvSpPr/>
            <p:nvPr/>
          </p:nvSpPr>
          <p:spPr>
            <a:xfrm>
              <a:off x="632" y="1978"/>
              <a:ext cx="1" cy="253"/>
            </a:xfrm>
            <a:prstGeom prst="line">
              <a:avLst/>
            </a:prstGeom>
            <a:ln w="14288" cap="flat" cmpd="sng">
              <a:solidFill>
                <a:srgbClr val="000000"/>
              </a:solidFill>
              <a:prstDash val="solid"/>
              <a:headEnd type="none" w="med" len="med"/>
              <a:tailEnd type="none" w="med" len="med"/>
            </a:ln>
          </p:spPr>
        </p:sp>
        <p:sp>
          <p:nvSpPr>
            <p:cNvPr id="131093" name="矩形 131092"/>
            <p:cNvSpPr/>
            <p:nvPr/>
          </p:nvSpPr>
          <p:spPr>
            <a:xfrm>
              <a:off x="136" y="2233"/>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4" name="矩形 131093"/>
            <p:cNvSpPr/>
            <p:nvPr/>
          </p:nvSpPr>
          <p:spPr>
            <a:xfrm>
              <a:off x="219" y="2307"/>
              <a:ext cx="22"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i</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5" name="矩形 131094"/>
            <p:cNvSpPr/>
            <p:nvPr/>
          </p:nvSpPr>
          <p:spPr>
            <a:xfrm>
              <a:off x="179" y="2124"/>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6" name="任意多边形 131095"/>
            <p:cNvSpPr/>
            <p:nvPr/>
          </p:nvSpPr>
          <p:spPr>
            <a:xfrm>
              <a:off x="188" y="1953"/>
              <a:ext cx="37" cy="37"/>
            </a:xfrm>
            <a:custGeom>
              <a:avLst/>
              <a:gdLst/>
              <a:ahLst/>
              <a:cxnLst/>
              <a:rect l="0" t="0" r="0" b="0"/>
              <a:pathLst>
                <a:path w="37" h="37">
                  <a:moveTo>
                    <a:pt x="0" y="18"/>
                  </a:moveTo>
                  <a:lnTo>
                    <a:pt x="0" y="15"/>
                  </a:lnTo>
                  <a:lnTo>
                    <a:pt x="2" y="12"/>
                  </a:lnTo>
                  <a:lnTo>
                    <a:pt x="3" y="8"/>
                  </a:lnTo>
                  <a:lnTo>
                    <a:pt x="5" y="6"/>
                  </a:lnTo>
                  <a:lnTo>
                    <a:pt x="8" y="4"/>
                  </a:lnTo>
                  <a:lnTo>
                    <a:pt x="11" y="1"/>
                  </a:lnTo>
                  <a:lnTo>
                    <a:pt x="14" y="0"/>
                  </a:lnTo>
                  <a:lnTo>
                    <a:pt x="19" y="0"/>
                  </a:lnTo>
                  <a:lnTo>
                    <a:pt x="22" y="0"/>
                  </a:lnTo>
                  <a:lnTo>
                    <a:pt x="26" y="1"/>
                  </a:lnTo>
                  <a:lnTo>
                    <a:pt x="29" y="4"/>
                  </a:lnTo>
                  <a:lnTo>
                    <a:pt x="31" y="6"/>
                  </a:lnTo>
                  <a:lnTo>
                    <a:pt x="34" y="8"/>
                  </a:lnTo>
                  <a:lnTo>
                    <a:pt x="35" y="12"/>
                  </a:lnTo>
                  <a:lnTo>
                    <a:pt x="36" y="15"/>
                  </a:lnTo>
                  <a:lnTo>
                    <a:pt x="37" y="18"/>
                  </a:lnTo>
                  <a:lnTo>
                    <a:pt x="37" y="18"/>
                  </a:lnTo>
                  <a:lnTo>
                    <a:pt x="36" y="22"/>
                  </a:lnTo>
                  <a:lnTo>
                    <a:pt x="35" y="25"/>
                  </a:lnTo>
                  <a:lnTo>
                    <a:pt x="34" y="29"/>
                  </a:lnTo>
                  <a:lnTo>
                    <a:pt x="31" y="31"/>
                  </a:lnTo>
                  <a:lnTo>
                    <a:pt x="29" y="33"/>
                  </a:lnTo>
                  <a:lnTo>
                    <a:pt x="26" y="35"/>
                  </a:lnTo>
                  <a:lnTo>
                    <a:pt x="22" y="37"/>
                  </a:lnTo>
                  <a:lnTo>
                    <a:pt x="19" y="37"/>
                  </a:lnTo>
                  <a:lnTo>
                    <a:pt x="14" y="37"/>
                  </a:lnTo>
                  <a:lnTo>
                    <a:pt x="11" y="35"/>
                  </a:lnTo>
                  <a:lnTo>
                    <a:pt x="8" y="33"/>
                  </a:lnTo>
                  <a:lnTo>
                    <a:pt x="5" y="31"/>
                  </a:lnTo>
                  <a:lnTo>
                    <a:pt x="3" y="29"/>
                  </a:lnTo>
                  <a:lnTo>
                    <a:pt x="2" y="25"/>
                  </a:lnTo>
                  <a:lnTo>
                    <a:pt x="0" y="22"/>
                  </a:lnTo>
                  <a:lnTo>
                    <a:pt x="0" y="18"/>
                  </a:lnTo>
                  <a:lnTo>
                    <a:pt x="0" y="18"/>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7" name="任意多边形 131096"/>
            <p:cNvSpPr/>
            <p:nvPr/>
          </p:nvSpPr>
          <p:spPr>
            <a:xfrm>
              <a:off x="188" y="1953"/>
              <a:ext cx="37" cy="37"/>
            </a:xfrm>
            <a:custGeom>
              <a:avLst/>
              <a:gdLst/>
              <a:ahLst/>
              <a:cxnLst/>
              <a:rect l="0" t="0" r="0" b="0"/>
              <a:pathLst>
                <a:path w="37" h="37">
                  <a:moveTo>
                    <a:pt x="0" y="18"/>
                  </a:moveTo>
                  <a:lnTo>
                    <a:pt x="0" y="15"/>
                  </a:lnTo>
                  <a:lnTo>
                    <a:pt x="2" y="12"/>
                  </a:lnTo>
                  <a:lnTo>
                    <a:pt x="3" y="8"/>
                  </a:lnTo>
                  <a:lnTo>
                    <a:pt x="5" y="6"/>
                  </a:lnTo>
                  <a:lnTo>
                    <a:pt x="8" y="4"/>
                  </a:lnTo>
                  <a:lnTo>
                    <a:pt x="11" y="1"/>
                  </a:lnTo>
                  <a:lnTo>
                    <a:pt x="14" y="0"/>
                  </a:lnTo>
                  <a:lnTo>
                    <a:pt x="19" y="0"/>
                  </a:lnTo>
                  <a:lnTo>
                    <a:pt x="22" y="0"/>
                  </a:lnTo>
                  <a:lnTo>
                    <a:pt x="26" y="1"/>
                  </a:lnTo>
                  <a:lnTo>
                    <a:pt x="29" y="4"/>
                  </a:lnTo>
                  <a:lnTo>
                    <a:pt x="31" y="6"/>
                  </a:lnTo>
                  <a:lnTo>
                    <a:pt x="34" y="8"/>
                  </a:lnTo>
                  <a:lnTo>
                    <a:pt x="35" y="12"/>
                  </a:lnTo>
                  <a:lnTo>
                    <a:pt x="36" y="15"/>
                  </a:lnTo>
                  <a:lnTo>
                    <a:pt x="37" y="18"/>
                  </a:lnTo>
                  <a:lnTo>
                    <a:pt x="37" y="18"/>
                  </a:lnTo>
                  <a:lnTo>
                    <a:pt x="36" y="22"/>
                  </a:lnTo>
                  <a:lnTo>
                    <a:pt x="35" y="25"/>
                  </a:lnTo>
                  <a:lnTo>
                    <a:pt x="34" y="29"/>
                  </a:lnTo>
                  <a:lnTo>
                    <a:pt x="31" y="31"/>
                  </a:lnTo>
                  <a:lnTo>
                    <a:pt x="29" y="33"/>
                  </a:lnTo>
                  <a:lnTo>
                    <a:pt x="26" y="35"/>
                  </a:lnTo>
                  <a:lnTo>
                    <a:pt x="22" y="37"/>
                  </a:lnTo>
                  <a:lnTo>
                    <a:pt x="19" y="37"/>
                  </a:lnTo>
                  <a:lnTo>
                    <a:pt x="14" y="37"/>
                  </a:lnTo>
                  <a:lnTo>
                    <a:pt x="11" y="35"/>
                  </a:lnTo>
                  <a:lnTo>
                    <a:pt x="8" y="33"/>
                  </a:lnTo>
                  <a:lnTo>
                    <a:pt x="5" y="31"/>
                  </a:lnTo>
                  <a:lnTo>
                    <a:pt x="3" y="29"/>
                  </a:lnTo>
                  <a:lnTo>
                    <a:pt x="2" y="25"/>
                  </a:lnTo>
                  <a:lnTo>
                    <a:pt x="0" y="22"/>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098" name="直接连接符 131097"/>
            <p:cNvSpPr/>
            <p:nvPr/>
          </p:nvSpPr>
          <p:spPr>
            <a:xfrm>
              <a:off x="188" y="2037"/>
              <a:ext cx="47" cy="1"/>
            </a:xfrm>
            <a:prstGeom prst="line">
              <a:avLst/>
            </a:prstGeom>
            <a:ln w="14288" cap="flat" cmpd="sng">
              <a:solidFill>
                <a:srgbClr val="000000"/>
              </a:solidFill>
              <a:prstDash val="solid"/>
              <a:headEnd type="none" w="med" len="med"/>
              <a:tailEnd type="none" w="med" len="med"/>
            </a:ln>
          </p:spPr>
        </p:sp>
        <p:sp>
          <p:nvSpPr>
            <p:cNvPr id="131099" name="直接连接符 131098"/>
            <p:cNvSpPr/>
            <p:nvPr/>
          </p:nvSpPr>
          <p:spPr>
            <a:xfrm>
              <a:off x="211" y="2015"/>
              <a:ext cx="1" cy="46"/>
            </a:xfrm>
            <a:prstGeom prst="line">
              <a:avLst/>
            </a:prstGeom>
            <a:ln w="14288" cap="flat" cmpd="sng">
              <a:solidFill>
                <a:srgbClr val="000000"/>
              </a:solidFill>
              <a:prstDash val="solid"/>
              <a:headEnd type="none" w="med" len="med"/>
              <a:tailEnd type="none" w="med" len="med"/>
            </a:ln>
          </p:spPr>
        </p:sp>
        <p:sp>
          <p:nvSpPr>
            <p:cNvPr id="131100" name="直接连接符 131099"/>
            <p:cNvSpPr/>
            <p:nvPr/>
          </p:nvSpPr>
          <p:spPr>
            <a:xfrm>
              <a:off x="1029" y="2027"/>
              <a:ext cx="47" cy="1"/>
            </a:xfrm>
            <a:prstGeom prst="line">
              <a:avLst/>
            </a:prstGeom>
            <a:ln w="14288" cap="flat" cmpd="sng">
              <a:solidFill>
                <a:srgbClr val="000000"/>
              </a:solidFill>
              <a:prstDash val="solid"/>
              <a:headEnd type="none" w="med" len="med"/>
              <a:tailEnd type="none" w="med" len="med"/>
            </a:ln>
          </p:spPr>
        </p:sp>
        <p:sp>
          <p:nvSpPr>
            <p:cNvPr id="131101" name="直接连接符 131100"/>
            <p:cNvSpPr/>
            <p:nvPr/>
          </p:nvSpPr>
          <p:spPr>
            <a:xfrm>
              <a:off x="1052" y="2003"/>
              <a:ext cx="1" cy="48"/>
            </a:xfrm>
            <a:prstGeom prst="line">
              <a:avLst/>
            </a:prstGeom>
            <a:ln w="14288" cap="flat" cmpd="sng">
              <a:solidFill>
                <a:srgbClr val="000000"/>
              </a:solidFill>
              <a:prstDash val="solid"/>
              <a:headEnd type="none" w="med" len="med"/>
              <a:tailEnd type="none" w="med" len="med"/>
            </a:ln>
          </p:spPr>
        </p:sp>
        <p:sp>
          <p:nvSpPr>
            <p:cNvPr id="131102" name="直接连接符 131101"/>
            <p:cNvSpPr/>
            <p:nvPr/>
          </p:nvSpPr>
          <p:spPr>
            <a:xfrm>
              <a:off x="1029" y="2598"/>
              <a:ext cx="48" cy="1"/>
            </a:xfrm>
            <a:prstGeom prst="line">
              <a:avLst/>
            </a:prstGeom>
            <a:ln w="14288" cap="flat" cmpd="sng">
              <a:solidFill>
                <a:srgbClr val="000000"/>
              </a:solidFill>
              <a:prstDash val="solid"/>
              <a:headEnd type="none" w="med" len="med"/>
              <a:tailEnd type="none" w="med" len="med"/>
            </a:ln>
          </p:spPr>
        </p:sp>
        <p:sp>
          <p:nvSpPr>
            <p:cNvPr id="131103" name="矩形 131102"/>
            <p:cNvSpPr/>
            <p:nvPr/>
          </p:nvSpPr>
          <p:spPr>
            <a:xfrm>
              <a:off x="1043" y="2264"/>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04" name="矩形 131103"/>
            <p:cNvSpPr/>
            <p:nvPr/>
          </p:nvSpPr>
          <p:spPr>
            <a:xfrm>
              <a:off x="1127" y="233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o</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05" name="矩形 131104"/>
            <p:cNvSpPr/>
            <p:nvPr/>
          </p:nvSpPr>
          <p:spPr>
            <a:xfrm>
              <a:off x="1087" y="2154"/>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06" name="矩形 131105"/>
            <p:cNvSpPr/>
            <p:nvPr/>
          </p:nvSpPr>
          <p:spPr>
            <a:xfrm>
              <a:off x="919" y="2233"/>
              <a:ext cx="76" cy="195"/>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07" name="矩形 131106"/>
            <p:cNvSpPr/>
            <p:nvPr/>
          </p:nvSpPr>
          <p:spPr>
            <a:xfrm>
              <a:off x="919" y="2233"/>
              <a:ext cx="76" cy="195"/>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08" name="直接连接符 131107"/>
            <p:cNvSpPr/>
            <p:nvPr/>
          </p:nvSpPr>
          <p:spPr>
            <a:xfrm>
              <a:off x="957" y="1978"/>
              <a:ext cx="1" cy="255"/>
            </a:xfrm>
            <a:prstGeom prst="line">
              <a:avLst/>
            </a:prstGeom>
            <a:ln w="14288" cap="flat" cmpd="sng">
              <a:solidFill>
                <a:srgbClr val="000000"/>
              </a:solidFill>
              <a:prstDash val="solid"/>
              <a:headEnd type="none" w="med" len="med"/>
              <a:tailEnd type="none" w="med" len="med"/>
            </a:ln>
          </p:spPr>
        </p:sp>
        <p:sp>
          <p:nvSpPr>
            <p:cNvPr id="131109" name="直接连接符 131108"/>
            <p:cNvSpPr/>
            <p:nvPr/>
          </p:nvSpPr>
          <p:spPr>
            <a:xfrm>
              <a:off x="957" y="2428"/>
              <a:ext cx="1" cy="228"/>
            </a:xfrm>
            <a:prstGeom prst="line">
              <a:avLst/>
            </a:prstGeom>
            <a:ln w="14288" cap="flat" cmpd="sng">
              <a:solidFill>
                <a:srgbClr val="000000"/>
              </a:solidFill>
              <a:prstDash val="solid"/>
              <a:headEnd type="none" w="med" len="med"/>
              <a:tailEnd type="none" w="med" len="med"/>
            </a:ln>
          </p:spPr>
        </p:sp>
        <p:sp>
          <p:nvSpPr>
            <p:cNvPr id="131110" name="矩形 131109"/>
            <p:cNvSpPr/>
            <p:nvPr/>
          </p:nvSpPr>
          <p:spPr>
            <a:xfrm>
              <a:off x="768" y="2234"/>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11" name="矩形 131110"/>
            <p:cNvSpPr/>
            <p:nvPr/>
          </p:nvSpPr>
          <p:spPr>
            <a:xfrm>
              <a:off x="839" y="2308"/>
              <a:ext cx="49"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12" name="任意多边形 131111"/>
            <p:cNvSpPr>
              <a:spLocks noEditPoints="1"/>
            </p:cNvSpPr>
            <p:nvPr/>
          </p:nvSpPr>
          <p:spPr>
            <a:xfrm>
              <a:off x="295" y="1780"/>
              <a:ext cx="461" cy="1023"/>
            </a:xfrm>
            <a:custGeom>
              <a:avLst/>
              <a:gdLst/>
              <a:ahLst/>
              <a:cxnLst/>
              <a:rect l="0" t="0" r="0" b="0"/>
              <a:pathLst>
                <a:path w="461" h="1023">
                  <a:moveTo>
                    <a:pt x="3" y="5"/>
                  </a:moveTo>
                  <a:lnTo>
                    <a:pt x="3" y="26"/>
                  </a:lnTo>
                  <a:lnTo>
                    <a:pt x="3" y="27"/>
                  </a:lnTo>
                  <a:lnTo>
                    <a:pt x="2" y="27"/>
                  </a:lnTo>
                  <a:lnTo>
                    <a:pt x="1" y="27"/>
                  </a:lnTo>
                  <a:lnTo>
                    <a:pt x="0" y="26"/>
                  </a:lnTo>
                  <a:lnTo>
                    <a:pt x="0" y="5"/>
                  </a:lnTo>
                  <a:lnTo>
                    <a:pt x="1" y="3"/>
                  </a:lnTo>
                  <a:lnTo>
                    <a:pt x="2" y="2"/>
                  </a:lnTo>
                  <a:lnTo>
                    <a:pt x="3" y="3"/>
                  </a:lnTo>
                  <a:lnTo>
                    <a:pt x="3" y="5"/>
                  </a:lnTo>
                  <a:lnTo>
                    <a:pt x="3" y="5"/>
                  </a:lnTo>
                  <a:close/>
                  <a:moveTo>
                    <a:pt x="3" y="41"/>
                  </a:moveTo>
                  <a:lnTo>
                    <a:pt x="3" y="63"/>
                  </a:lnTo>
                  <a:lnTo>
                    <a:pt x="3" y="64"/>
                  </a:lnTo>
                  <a:lnTo>
                    <a:pt x="2" y="65"/>
                  </a:lnTo>
                  <a:lnTo>
                    <a:pt x="1" y="64"/>
                  </a:lnTo>
                  <a:lnTo>
                    <a:pt x="0" y="63"/>
                  </a:lnTo>
                  <a:lnTo>
                    <a:pt x="0" y="41"/>
                  </a:lnTo>
                  <a:lnTo>
                    <a:pt x="1" y="40"/>
                  </a:lnTo>
                  <a:lnTo>
                    <a:pt x="2" y="40"/>
                  </a:lnTo>
                  <a:lnTo>
                    <a:pt x="3" y="40"/>
                  </a:lnTo>
                  <a:lnTo>
                    <a:pt x="3" y="41"/>
                  </a:lnTo>
                  <a:lnTo>
                    <a:pt x="3" y="41"/>
                  </a:lnTo>
                  <a:close/>
                  <a:moveTo>
                    <a:pt x="3" y="79"/>
                  </a:moveTo>
                  <a:lnTo>
                    <a:pt x="3" y="100"/>
                  </a:lnTo>
                  <a:lnTo>
                    <a:pt x="3" y="101"/>
                  </a:lnTo>
                  <a:lnTo>
                    <a:pt x="2" y="101"/>
                  </a:lnTo>
                  <a:lnTo>
                    <a:pt x="1" y="101"/>
                  </a:lnTo>
                  <a:lnTo>
                    <a:pt x="0" y="100"/>
                  </a:lnTo>
                  <a:lnTo>
                    <a:pt x="0" y="79"/>
                  </a:lnTo>
                  <a:lnTo>
                    <a:pt x="1" y="77"/>
                  </a:lnTo>
                  <a:lnTo>
                    <a:pt x="2" y="76"/>
                  </a:lnTo>
                  <a:lnTo>
                    <a:pt x="3" y="77"/>
                  </a:lnTo>
                  <a:lnTo>
                    <a:pt x="3" y="79"/>
                  </a:lnTo>
                  <a:lnTo>
                    <a:pt x="3" y="79"/>
                  </a:lnTo>
                  <a:close/>
                  <a:moveTo>
                    <a:pt x="3" y="115"/>
                  </a:moveTo>
                  <a:lnTo>
                    <a:pt x="3" y="137"/>
                  </a:lnTo>
                  <a:lnTo>
                    <a:pt x="3" y="138"/>
                  </a:lnTo>
                  <a:lnTo>
                    <a:pt x="2" y="139"/>
                  </a:lnTo>
                  <a:lnTo>
                    <a:pt x="1" y="138"/>
                  </a:lnTo>
                  <a:lnTo>
                    <a:pt x="0" y="137"/>
                  </a:lnTo>
                  <a:lnTo>
                    <a:pt x="0" y="115"/>
                  </a:lnTo>
                  <a:lnTo>
                    <a:pt x="1" y="114"/>
                  </a:lnTo>
                  <a:lnTo>
                    <a:pt x="2" y="114"/>
                  </a:lnTo>
                  <a:lnTo>
                    <a:pt x="3" y="114"/>
                  </a:lnTo>
                  <a:lnTo>
                    <a:pt x="3" y="115"/>
                  </a:lnTo>
                  <a:lnTo>
                    <a:pt x="3" y="115"/>
                  </a:lnTo>
                  <a:close/>
                  <a:moveTo>
                    <a:pt x="3" y="153"/>
                  </a:moveTo>
                  <a:lnTo>
                    <a:pt x="3" y="174"/>
                  </a:lnTo>
                  <a:lnTo>
                    <a:pt x="3" y="175"/>
                  </a:lnTo>
                  <a:lnTo>
                    <a:pt x="2" y="175"/>
                  </a:lnTo>
                  <a:lnTo>
                    <a:pt x="1" y="175"/>
                  </a:lnTo>
                  <a:lnTo>
                    <a:pt x="0" y="174"/>
                  </a:lnTo>
                  <a:lnTo>
                    <a:pt x="0" y="153"/>
                  </a:lnTo>
                  <a:lnTo>
                    <a:pt x="1" y="152"/>
                  </a:lnTo>
                  <a:lnTo>
                    <a:pt x="2" y="150"/>
                  </a:lnTo>
                  <a:lnTo>
                    <a:pt x="3" y="152"/>
                  </a:lnTo>
                  <a:lnTo>
                    <a:pt x="3" y="153"/>
                  </a:lnTo>
                  <a:lnTo>
                    <a:pt x="3" y="153"/>
                  </a:lnTo>
                  <a:close/>
                  <a:moveTo>
                    <a:pt x="3" y="189"/>
                  </a:moveTo>
                  <a:lnTo>
                    <a:pt x="3" y="211"/>
                  </a:lnTo>
                  <a:lnTo>
                    <a:pt x="3" y="212"/>
                  </a:lnTo>
                  <a:lnTo>
                    <a:pt x="2" y="213"/>
                  </a:lnTo>
                  <a:lnTo>
                    <a:pt x="1" y="212"/>
                  </a:lnTo>
                  <a:lnTo>
                    <a:pt x="0" y="211"/>
                  </a:lnTo>
                  <a:lnTo>
                    <a:pt x="0" y="189"/>
                  </a:lnTo>
                  <a:lnTo>
                    <a:pt x="1" y="188"/>
                  </a:lnTo>
                  <a:lnTo>
                    <a:pt x="2" y="188"/>
                  </a:lnTo>
                  <a:lnTo>
                    <a:pt x="3" y="188"/>
                  </a:lnTo>
                  <a:lnTo>
                    <a:pt x="3" y="189"/>
                  </a:lnTo>
                  <a:lnTo>
                    <a:pt x="3" y="189"/>
                  </a:lnTo>
                  <a:close/>
                  <a:moveTo>
                    <a:pt x="3" y="227"/>
                  </a:moveTo>
                  <a:lnTo>
                    <a:pt x="3" y="248"/>
                  </a:lnTo>
                  <a:lnTo>
                    <a:pt x="3" y="250"/>
                  </a:lnTo>
                  <a:lnTo>
                    <a:pt x="2" y="250"/>
                  </a:lnTo>
                  <a:lnTo>
                    <a:pt x="1" y="250"/>
                  </a:lnTo>
                  <a:lnTo>
                    <a:pt x="0" y="248"/>
                  </a:lnTo>
                  <a:lnTo>
                    <a:pt x="0" y="227"/>
                  </a:lnTo>
                  <a:lnTo>
                    <a:pt x="1" y="226"/>
                  </a:lnTo>
                  <a:lnTo>
                    <a:pt x="2" y="226"/>
                  </a:lnTo>
                  <a:lnTo>
                    <a:pt x="3" y="226"/>
                  </a:lnTo>
                  <a:lnTo>
                    <a:pt x="3" y="227"/>
                  </a:lnTo>
                  <a:lnTo>
                    <a:pt x="3" y="227"/>
                  </a:lnTo>
                  <a:close/>
                  <a:moveTo>
                    <a:pt x="3" y="263"/>
                  </a:moveTo>
                  <a:lnTo>
                    <a:pt x="3" y="285"/>
                  </a:lnTo>
                  <a:lnTo>
                    <a:pt x="3" y="286"/>
                  </a:lnTo>
                  <a:lnTo>
                    <a:pt x="2" y="287"/>
                  </a:lnTo>
                  <a:lnTo>
                    <a:pt x="1" y="286"/>
                  </a:lnTo>
                  <a:lnTo>
                    <a:pt x="0" y="285"/>
                  </a:lnTo>
                  <a:lnTo>
                    <a:pt x="0" y="263"/>
                  </a:lnTo>
                  <a:lnTo>
                    <a:pt x="1" y="262"/>
                  </a:lnTo>
                  <a:lnTo>
                    <a:pt x="2" y="262"/>
                  </a:lnTo>
                  <a:lnTo>
                    <a:pt x="3" y="262"/>
                  </a:lnTo>
                  <a:lnTo>
                    <a:pt x="3" y="263"/>
                  </a:lnTo>
                  <a:lnTo>
                    <a:pt x="3" y="263"/>
                  </a:lnTo>
                  <a:close/>
                  <a:moveTo>
                    <a:pt x="3" y="301"/>
                  </a:moveTo>
                  <a:lnTo>
                    <a:pt x="3" y="322"/>
                  </a:lnTo>
                  <a:lnTo>
                    <a:pt x="3" y="324"/>
                  </a:lnTo>
                  <a:lnTo>
                    <a:pt x="2" y="324"/>
                  </a:lnTo>
                  <a:lnTo>
                    <a:pt x="1" y="324"/>
                  </a:lnTo>
                  <a:lnTo>
                    <a:pt x="0" y="322"/>
                  </a:lnTo>
                  <a:lnTo>
                    <a:pt x="0" y="301"/>
                  </a:lnTo>
                  <a:lnTo>
                    <a:pt x="1" y="300"/>
                  </a:lnTo>
                  <a:lnTo>
                    <a:pt x="2" y="300"/>
                  </a:lnTo>
                  <a:lnTo>
                    <a:pt x="3" y="300"/>
                  </a:lnTo>
                  <a:lnTo>
                    <a:pt x="3" y="301"/>
                  </a:lnTo>
                  <a:lnTo>
                    <a:pt x="3" y="301"/>
                  </a:lnTo>
                  <a:close/>
                  <a:moveTo>
                    <a:pt x="3" y="337"/>
                  </a:moveTo>
                  <a:lnTo>
                    <a:pt x="3" y="359"/>
                  </a:lnTo>
                  <a:lnTo>
                    <a:pt x="3" y="360"/>
                  </a:lnTo>
                  <a:lnTo>
                    <a:pt x="2" y="361"/>
                  </a:lnTo>
                  <a:lnTo>
                    <a:pt x="1" y="360"/>
                  </a:lnTo>
                  <a:lnTo>
                    <a:pt x="0" y="359"/>
                  </a:lnTo>
                  <a:lnTo>
                    <a:pt x="0" y="337"/>
                  </a:lnTo>
                  <a:lnTo>
                    <a:pt x="1" y="336"/>
                  </a:lnTo>
                  <a:lnTo>
                    <a:pt x="2" y="336"/>
                  </a:lnTo>
                  <a:lnTo>
                    <a:pt x="3" y="336"/>
                  </a:lnTo>
                  <a:lnTo>
                    <a:pt x="3" y="337"/>
                  </a:lnTo>
                  <a:lnTo>
                    <a:pt x="3" y="337"/>
                  </a:lnTo>
                  <a:close/>
                  <a:moveTo>
                    <a:pt x="3" y="375"/>
                  </a:moveTo>
                  <a:lnTo>
                    <a:pt x="3" y="396"/>
                  </a:lnTo>
                  <a:lnTo>
                    <a:pt x="3" y="398"/>
                  </a:lnTo>
                  <a:lnTo>
                    <a:pt x="2" y="398"/>
                  </a:lnTo>
                  <a:lnTo>
                    <a:pt x="1" y="398"/>
                  </a:lnTo>
                  <a:lnTo>
                    <a:pt x="0" y="396"/>
                  </a:lnTo>
                  <a:lnTo>
                    <a:pt x="0" y="375"/>
                  </a:lnTo>
                  <a:lnTo>
                    <a:pt x="1" y="374"/>
                  </a:lnTo>
                  <a:lnTo>
                    <a:pt x="2" y="374"/>
                  </a:lnTo>
                  <a:lnTo>
                    <a:pt x="3" y="374"/>
                  </a:lnTo>
                  <a:lnTo>
                    <a:pt x="3" y="375"/>
                  </a:lnTo>
                  <a:lnTo>
                    <a:pt x="3" y="375"/>
                  </a:lnTo>
                  <a:close/>
                  <a:moveTo>
                    <a:pt x="3" y="411"/>
                  </a:moveTo>
                  <a:lnTo>
                    <a:pt x="3" y="433"/>
                  </a:lnTo>
                  <a:lnTo>
                    <a:pt x="3" y="434"/>
                  </a:lnTo>
                  <a:lnTo>
                    <a:pt x="2" y="435"/>
                  </a:lnTo>
                  <a:lnTo>
                    <a:pt x="1" y="434"/>
                  </a:lnTo>
                  <a:lnTo>
                    <a:pt x="0" y="433"/>
                  </a:lnTo>
                  <a:lnTo>
                    <a:pt x="0" y="411"/>
                  </a:lnTo>
                  <a:lnTo>
                    <a:pt x="1" y="410"/>
                  </a:lnTo>
                  <a:lnTo>
                    <a:pt x="2" y="410"/>
                  </a:lnTo>
                  <a:lnTo>
                    <a:pt x="3" y="410"/>
                  </a:lnTo>
                  <a:lnTo>
                    <a:pt x="3" y="411"/>
                  </a:lnTo>
                  <a:lnTo>
                    <a:pt x="3" y="411"/>
                  </a:lnTo>
                  <a:close/>
                  <a:moveTo>
                    <a:pt x="3" y="449"/>
                  </a:moveTo>
                  <a:lnTo>
                    <a:pt x="3" y="471"/>
                  </a:lnTo>
                  <a:lnTo>
                    <a:pt x="3" y="472"/>
                  </a:lnTo>
                  <a:lnTo>
                    <a:pt x="2" y="472"/>
                  </a:lnTo>
                  <a:lnTo>
                    <a:pt x="1" y="472"/>
                  </a:lnTo>
                  <a:lnTo>
                    <a:pt x="0" y="471"/>
                  </a:lnTo>
                  <a:lnTo>
                    <a:pt x="0" y="449"/>
                  </a:lnTo>
                  <a:lnTo>
                    <a:pt x="1" y="448"/>
                  </a:lnTo>
                  <a:lnTo>
                    <a:pt x="2" y="448"/>
                  </a:lnTo>
                  <a:lnTo>
                    <a:pt x="3" y="448"/>
                  </a:lnTo>
                  <a:lnTo>
                    <a:pt x="3" y="449"/>
                  </a:lnTo>
                  <a:lnTo>
                    <a:pt x="3" y="449"/>
                  </a:lnTo>
                  <a:close/>
                  <a:moveTo>
                    <a:pt x="3" y="485"/>
                  </a:moveTo>
                  <a:lnTo>
                    <a:pt x="3" y="507"/>
                  </a:lnTo>
                  <a:lnTo>
                    <a:pt x="3" y="508"/>
                  </a:lnTo>
                  <a:lnTo>
                    <a:pt x="2" y="509"/>
                  </a:lnTo>
                  <a:lnTo>
                    <a:pt x="1" y="508"/>
                  </a:lnTo>
                  <a:lnTo>
                    <a:pt x="0" y="507"/>
                  </a:lnTo>
                  <a:lnTo>
                    <a:pt x="0" y="485"/>
                  </a:lnTo>
                  <a:lnTo>
                    <a:pt x="1" y="485"/>
                  </a:lnTo>
                  <a:lnTo>
                    <a:pt x="2" y="484"/>
                  </a:lnTo>
                  <a:lnTo>
                    <a:pt x="3" y="485"/>
                  </a:lnTo>
                  <a:lnTo>
                    <a:pt x="3" y="485"/>
                  </a:lnTo>
                  <a:lnTo>
                    <a:pt x="3" y="485"/>
                  </a:lnTo>
                  <a:close/>
                  <a:moveTo>
                    <a:pt x="3" y="523"/>
                  </a:moveTo>
                  <a:lnTo>
                    <a:pt x="3" y="545"/>
                  </a:lnTo>
                  <a:lnTo>
                    <a:pt x="3" y="546"/>
                  </a:lnTo>
                  <a:lnTo>
                    <a:pt x="2" y="546"/>
                  </a:lnTo>
                  <a:lnTo>
                    <a:pt x="1" y="546"/>
                  </a:lnTo>
                  <a:lnTo>
                    <a:pt x="0" y="545"/>
                  </a:lnTo>
                  <a:lnTo>
                    <a:pt x="0" y="523"/>
                  </a:lnTo>
                  <a:lnTo>
                    <a:pt x="1" y="522"/>
                  </a:lnTo>
                  <a:lnTo>
                    <a:pt x="2" y="522"/>
                  </a:lnTo>
                  <a:lnTo>
                    <a:pt x="3" y="522"/>
                  </a:lnTo>
                  <a:lnTo>
                    <a:pt x="3" y="523"/>
                  </a:lnTo>
                  <a:lnTo>
                    <a:pt x="3" y="523"/>
                  </a:lnTo>
                  <a:close/>
                  <a:moveTo>
                    <a:pt x="3" y="559"/>
                  </a:moveTo>
                  <a:lnTo>
                    <a:pt x="3" y="581"/>
                  </a:lnTo>
                  <a:lnTo>
                    <a:pt x="3" y="582"/>
                  </a:lnTo>
                  <a:lnTo>
                    <a:pt x="2" y="583"/>
                  </a:lnTo>
                  <a:lnTo>
                    <a:pt x="1" y="582"/>
                  </a:lnTo>
                  <a:lnTo>
                    <a:pt x="0" y="581"/>
                  </a:lnTo>
                  <a:lnTo>
                    <a:pt x="0" y="559"/>
                  </a:lnTo>
                  <a:lnTo>
                    <a:pt x="1" y="559"/>
                  </a:lnTo>
                  <a:lnTo>
                    <a:pt x="2" y="558"/>
                  </a:lnTo>
                  <a:lnTo>
                    <a:pt x="3" y="559"/>
                  </a:lnTo>
                  <a:lnTo>
                    <a:pt x="3" y="559"/>
                  </a:lnTo>
                  <a:lnTo>
                    <a:pt x="3" y="559"/>
                  </a:lnTo>
                  <a:close/>
                  <a:moveTo>
                    <a:pt x="3" y="597"/>
                  </a:moveTo>
                  <a:lnTo>
                    <a:pt x="3" y="619"/>
                  </a:lnTo>
                  <a:lnTo>
                    <a:pt x="3" y="620"/>
                  </a:lnTo>
                  <a:lnTo>
                    <a:pt x="2" y="620"/>
                  </a:lnTo>
                  <a:lnTo>
                    <a:pt x="1" y="620"/>
                  </a:lnTo>
                  <a:lnTo>
                    <a:pt x="0" y="619"/>
                  </a:lnTo>
                  <a:lnTo>
                    <a:pt x="0" y="597"/>
                  </a:lnTo>
                  <a:lnTo>
                    <a:pt x="1" y="596"/>
                  </a:lnTo>
                  <a:lnTo>
                    <a:pt x="2" y="596"/>
                  </a:lnTo>
                  <a:lnTo>
                    <a:pt x="3" y="596"/>
                  </a:lnTo>
                  <a:lnTo>
                    <a:pt x="3" y="597"/>
                  </a:lnTo>
                  <a:lnTo>
                    <a:pt x="3" y="597"/>
                  </a:lnTo>
                  <a:close/>
                  <a:moveTo>
                    <a:pt x="3" y="635"/>
                  </a:moveTo>
                  <a:lnTo>
                    <a:pt x="3" y="655"/>
                  </a:lnTo>
                  <a:lnTo>
                    <a:pt x="3" y="656"/>
                  </a:lnTo>
                  <a:lnTo>
                    <a:pt x="2" y="657"/>
                  </a:lnTo>
                  <a:lnTo>
                    <a:pt x="1" y="656"/>
                  </a:lnTo>
                  <a:lnTo>
                    <a:pt x="0" y="655"/>
                  </a:lnTo>
                  <a:lnTo>
                    <a:pt x="0" y="635"/>
                  </a:lnTo>
                  <a:lnTo>
                    <a:pt x="1" y="633"/>
                  </a:lnTo>
                  <a:lnTo>
                    <a:pt x="2" y="632"/>
                  </a:lnTo>
                  <a:lnTo>
                    <a:pt x="3" y="633"/>
                  </a:lnTo>
                  <a:lnTo>
                    <a:pt x="3" y="635"/>
                  </a:lnTo>
                  <a:lnTo>
                    <a:pt x="3" y="635"/>
                  </a:lnTo>
                  <a:close/>
                  <a:moveTo>
                    <a:pt x="3" y="671"/>
                  </a:moveTo>
                  <a:lnTo>
                    <a:pt x="3" y="693"/>
                  </a:lnTo>
                  <a:lnTo>
                    <a:pt x="3" y="694"/>
                  </a:lnTo>
                  <a:lnTo>
                    <a:pt x="2" y="694"/>
                  </a:lnTo>
                  <a:lnTo>
                    <a:pt x="1" y="694"/>
                  </a:lnTo>
                  <a:lnTo>
                    <a:pt x="0" y="693"/>
                  </a:lnTo>
                  <a:lnTo>
                    <a:pt x="0" y="671"/>
                  </a:lnTo>
                  <a:lnTo>
                    <a:pt x="1" y="670"/>
                  </a:lnTo>
                  <a:lnTo>
                    <a:pt x="2" y="670"/>
                  </a:lnTo>
                  <a:lnTo>
                    <a:pt x="3" y="670"/>
                  </a:lnTo>
                  <a:lnTo>
                    <a:pt x="3" y="671"/>
                  </a:lnTo>
                  <a:lnTo>
                    <a:pt x="3" y="671"/>
                  </a:lnTo>
                  <a:close/>
                  <a:moveTo>
                    <a:pt x="3" y="709"/>
                  </a:moveTo>
                  <a:lnTo>
                    <a:pt x="3" y="729"/>
                  </a:lnTo>
                  <a:lnTo>
                    <a:pt x="3" y="730"/>
                  </a:lnTo>
                  <a:lnTo>
                    <a:pt x="2" y="731"/>
                  </a:lnTo>
                  <a:lnTo>
                    <a:pt x="1" y="730"/>
                  </a:lnTo>
                  <a:lnTo>
                    <a:pt x="0" y="729"/>
                  </a:lnTo>
                  <a:lnTo>
                    <a:pt x="0" y="709"/>
                  </a:lnTo>
                  <a:lnTo>
                    <a:pt x="1" y="707"/>
                  </a:lnTo>
                  <a:lnTo>
                    <a:pt x="2" y="706"/>
                  </a:lnTo>
                  <a:lnTo>
                    <a:pt x="3" y="707"/>
                  </a:lnTo>
                  <a:lnTo>
                    <a:pt x="3" y="709"/>
                  </a:lnTo>
                  <a:lnTo>
                    <a:pt x="3" y="709"/>
                  </a:lnTo>
                  <a:close/>
                  <a:moveTo>
                    <a:pt x="3" y="745"/>
                  </a:moveTo>
                  <a:lnTo>
                    <a:pt x="3" y="767"/>
                  </a:lnTo>
                  <a:lnTo>
                    <a:pt x="3" y="768"/>
                  </a:lnTo>
                  <a:lnTo>
                    <a:pt x="2" y="768"/>
                  </a:lnTo>
                  <a:lnTo>
                    <a:pt x="1" y="768"/>
                  </a:lnTo>
                  <a:lnTo>
                    <a:pt x="0" y="767"/>
                  </a:lnTo>
                  <a:lnTo>
                    <a:pt x="0" y="745"/>
                  </a:lnTo>
                  <a:lnTo>
                    <a:pt x="1" y="744"/>
                  </a:lnTo>
                  <a:lnTo>
                    <a:pt x="2" y="744"/>
                  </a:lnTo>
                  <a:lnTo>
                    <a:pt x="3" y="744"/>
                  </a:lnTo>
                  <a:lnTo>
                    <a:pt x="3" y="745"/>
                  </a:lnTo>
                  <a:lnTo>
                    <a:pt x="3" y="745"/>
                  </a:lnTo>
                  <a:close/>
                  <a:moveTo>
                    <a:pt x="3" y="783"/>
                  </a:moveTo>
                  <a:lnTo>
                    <a:pt x="3" y="804"/>
                  </a:lnTo>
                  <a:lnTo>
                    <a:pt x="3" y="804"/>
                  </a:lnTo>
                  <a:lnTo>
                    <a:pt x="2" y="805"/>
                  </a:lnTo>
                  <a:lnTo>
                    <a:pt x="1" y="804"/>
                  </a:lnTo>
                  <a:lnTo>
                    <a:pt x="0" y="804"/>
                  </a:lnTo>
                  <a:lnTo>
                    <a:pt x="0" y="783"/>
                  </a:lnTo>
                  <a:lnTo>
                    <a:pt x="1" y="781"/>
                  </a:lnTo>
                  <a:lnTo>
                    <a:pt x="2" y="780"/>
                  </a:lnTo>
                  <a:lnTo>
                    <a:pt x="3" y="781"/>
                  </a:lnTo>
                  <a:lnTo>
                    <a:pt x="3" y="783"/>
                  </a:lnTo>
                  <a:lnTo>
                    <a:pt x="3" y="783"/>
                  </a:lnTo>
                  <a:close/>
                  <a:moveTo>
                    <a:pt x="3" y="819"/>
                  </a:moveTo>
                  <a:lnTo>
                    <a:pt x="3" y="841"/>
                  </a:lnTo>
                  <a:lnTo>
                    <a:pt x="3" y="842"/>
                  </a:lnTo>
                  <a:lnTo>
                    <a:pt x="2" y="842"/>
                  </a:lnTo>
                  <a:lnTo>
                    <a:pt x="1" y="842"/>
                  </a:lnTo>
                  <a:lnTo>
                    <a:pt x="0" y="841"/>
                  </a:lnTo>
                  <a:lnTo>
                    <a:pt x="0" y="819"/>
                  </a:lnTo>
                  <a:lnTo>
                    <a:pt x="1" y="818"/>
                  </a:lnTo>
                  <a:lnTo>
                    <a:pt x="2" y="818"/>
                  </a:lnTo>
                  <a:lnTo>
                    <a:pt x="3" y="818"/>
                  </a:lnTo>
                  <a:lnTo>
                    <a:pt x="3" y="819"/>
                  </a:lnTo>
                  <a:lnTo>
                    <a:pt x="3" y="819"/>
                  </a:lnTo>
                  <a:close/>
                  <a:moveTo>
                    <a:pt x="3" y="857"/>
                  </a:moveTo>
                  <a:lnTo>
                    <a:pt x="3" y="878"/>
                  </a:lnTo>
                  <a:lnTo>
                    <a:pt x="3" y="878"/>
                  </a:lnTo>
                  <a:lnTo>
                    <a:pt x="2" y="879"/>
                  </a:lnTo>
                  <a:lnTo>
                    <a:pt x="1" y="878"/>
                  </a:lnTo>
                  <a:lnTo>
                    <a:pt x="0" y="878"/>
                  </a:lnTo>
                  <a:lnTo>
                    <a:pt x="0" y="857"/>
                  </a:lnTo>
                  <a:lnTo>
                    <a:pt x="1" y="856"/>
                  </a:lnTo>
                  <a:lnTo>
                    <a:pt x="2" y="854"/>
                  </a:lnTo>
                  <a:lnTo>
                    <a:pt x="3" y="856"/>
                  </a:lnTo>
                  <a:lnTo>
                    <a:pt x="3" y="857"/>
                  </a:lnTo>
                  <a:lnTo>
                    <a:pt x="3" y="857"/>
                  </a:lnTo>
                  <a:close/>
                  <a:moveTo>
                    <a:pt x="3" y="893"/>
                  </a:moveTo>
                  <a:lnTo>
                    <a:pt x="3" y="915"/>
                  </a:lnTo>
                  <a:lnTo>
                    <a:pt x="3" y="916"/>
                  </a:lnTo>
                  <a:lnTo>
                    <a:pt x="2" y="916"/>
                  </a:lnTo>
                  <a:lnTo>
                    <a:pt x="1" y="916"/>
                  </a:lnTo>
                  <a:lnTo>
                    <a:pt x="0" y="915"/>
                  </a:lnTo>
                  <a:lnTo>
                    <a:pt x="0" y="893"/>
                  </a:lnTo>
                  <a:lnTo>
                    <a:pt x="1" y="892"/>
                  </a:lnTo>
                  <a:lnTo>
                    <a:pt x="2" y="892"/>
                  </a:lnTo>
                  <a:lnTo>
                    <a:pt x="3" y="892"/>
                  </a:lnTo>
                  <a:lnTo>
                    <a:pt x="3" y="893"/>
                  </a:lnTo>
                  <a:lnTo>
                    <a:pt x="3" y="893"/>
                  </a:lnTo>
                  <a:close/>
                  <a:moveTo>
                    <a:pt x="3" y="931"/>
                  </a:moveTo>
                  <a:lnTo>
                    <a:pt x="3" y="952"/>
                  </a:lnTo>
                  <a:lnTo>
                    <a:pt x="3" y="954"/>
                  </a:lnTo>
                  <a:lnTo>
                    <a:pt x="2" y="954"/>
                  </a:lnTo>
                  <a:lnTo>
                    <a:pt x="1" y="954"/>
                  </a:lnTo>
                  <a:lnTo>
                    <a:pt x="0" y="952"/>
                  </a:lnTo>
                  <a:lnTo>
                    <a:pt x="0" y="931"/>
                  </a:lnTo>
                  <a:lnTo>
                    <a:pt x="1" y="930"/>
                  </a:lnTo>
                  <a:lnTo>
                    <a:pt x="2" y="928"/>
                  </a:lnTo>
                  <a:lnTo>
                    <a:pt x="3" y="930"/>
                  </a:lnTo>
                  <a:lnTo>
                    <a:pt x="3" y="931"/>
                  </a:lnTo>
                  <a:lnTo>
                    <a:pt x="3" y="931"/>
                  </a:lnTo>
                  <a:close/>
                  <a:moveTo>
                    <a:pt x="3" y="967"/>
                  </a:moveTo>
                  <a:lnTo>
                    <a:pt x="3" y="989"/>
                  </a:lnTo>
                  <a:lnTo>
                    <a:pt x="3" y="990"/>
                  </a:lnTo>
                  <a:lnTo>
                    <a:pt x="2" y="990"/>
                  </a:lnTo>
                  <a:lnTo>
                    <a:pt x="1" y="990"/>
                  </a:lnTo>
                  <a:lnTo>
                    <a:pt x="0" y="989"/>
                  </a:lnTo>
                  <a:lnTo>
                    <a:pt x="0" y="967"/>
                  </a:lnTo>
                  <a:lnTo>
                    <a:pt x="1" y="966"/>
                  </a:lnTo>
                  <a:lnTo>
                    <a:pt x="2" y="966"/>
                  </a:lnTo>
                  <a:lnTo>
                    <a:pt x="3" y="966"/>
                  </a:lnTo>
                  <a:lnTo>
                    <a:pt x="3" y="967"/>
                  </a:lnTo>
                  <a:lnTo>
                    <a:pt x="3" y="967"/>
                  </a:lnTo>
                  <a:close/>
                  <a:moveTo>
                    <a:pt x="3" y="1005"/>
                  </a:moveTo>
                  <a:lnTo>
                    <a:pt x="3" y="1022"/>
                  </a:lnTo>
                  <a:lnTo>
                    <a:pt x="2" y="1021"/>
                  </a:lnTo>
                  <a:lnTo>
                    <a:pt x="6" y="1021"/>
                  </a:lnTo>
                  <a:lnTo>
                    <a:pt x="7" y="1021"/>
                  </a:lnTo>
                  <a:lnTo>
                    <a:pt x="7" y="1022"/>
                  </a:lnTo>
                  <a:lnTo>
                    <a:pt x="7" y="1023"/>
                  </a:lnTo>
                  <a:lnTo>
                    <a:pt x="6" y="1023"/>
                  </a:lnTo>
                  <a:lnTo>
                    <a:pt x="2" y="1023"/>
                  </a:lnTo>
                  <a:lnTo>
                    <a:pt x="1" y="1023"/>
                  </a:lnTo>
                  <a:lnTo>
                    <a:pt x="0" y="1022"/>
                  </a:lnTo>
                  <a:lnTo>
                    <a:pt x="0" y="1005"/>
                  </a:lnTo>
                  <a:lnTo>
                    <a:pt x="1" y="1004"/>
                  </a:lnTo>
                  <a:lnTo>
                    <a:pt x="2" y="1002"/>
                  </a:lnTo>
                  <a:lnTo>
                    <a:pt x="3" y="1004"/>
                  </a:lnTo>
                  <a:lnTo>
                    <a:pt x="3" y="1005"/>
                  </a:lnTo>
                  <a:lnTo>
                    <a:pt x="3" y="1005"/>
                  </a:lnTo>
                  <a:close/>
                  <a:moveTo>
                    <a:pt x="22" y="1021"/>
                  </a:moveTo>
                  <a:lnTo>
                    <a:pt x="43" y="1021"/>
                  </a:lnTo>
                  <a:lnTo>
                    <a:pt x="44" y="1021"/>
                  </a:lnTo>
                  <a:lnTo>
                    <a:pt x="44" y="1022"/>
                  </a:lnTo>
                  <a:lnTo>
                    <a:pt x="44" y="1023"/>
                  </a:lnTo>
                  <a:lnTo>
                    <a:pt x="43" y="1023"/>
                  </a:lnTo>
                  <a:lnTo>
                    <a:pt x="22" y="1023"/>
                  </a:lnTo>
                  <a:lnTo>
                    <a:pt x="20" y="1023"/>
                  </a:lnTo>
                  <a:lnTo>
                    <a:pt x="19" y="1022"/>
                  </a:lnTo>
                  <a:lnTo>
                    <a:pt x="20" y="1021"/>
                  </a:lnTo>
                  <a:lnTo>
                    <a:pt x="22" y="1021"/>
                  </a:lnTo>
                  <a:lnTo>
                    <a:pt x="22" y="1021"/>
                  </a:lnTo>
                  <a:close/>
                  <a:moveTo>
                    <a:pt x="58" y="1021"/>
                  </a:moveTo>
                  <a:lnTo>
                    <a:pt x="80" y="1021"/>
                  </a:lnTo>
                  <a:lnTo>
                    <a:pt x="81" y="1021"/>
                  </a:lnTo>
                  <a:lnTo>
                    <a:pt x="81" y="1022"/>
                  </a:lnTo>
                  <a:lnTo>
                    <a:pt x="81" y="1023"/>
                  </a:lnTo>
                  <a:lnTo>
                    <a:pt x="80" y="1023"/>
                  </a:lnTo>
                  <a:lnTo>
                    <a:pt x="58" y="1023"/>
                  </a:lnTo>
                  <a:lnTo>
                    <a:pt x="57" y="1023"/>
                  </a:lnTo>
                  <a:lnTo>
                    <a:pt x="57" y="1022"/>
                  </a:lnTo>
                  <a:lnTo>
                    <a:pt x="57" y="1021"/>
                  </a:lnTo>
                  <a:lnTo>
                    <a:pt x="58" y="1021"/>
                  </a:lnTo>
                  <a:lnTo>
                    <a:pt x="58" y="1021"/>
                  </a:lnTo>
                  <a:close/>
                  <a:moveTo>
                    <a:pt x="96" y="1021"/>
                  </a:moveTo>
                  <a:lnTo>
                    <a:pt x="118" y="1021"/>
                  </a:lnTo>
                  <a:lnTo>
                    <a:pt x="119" y="1021"/>
                  </a:lnTo>
                  <a:lnTo>
                    <a:pt x="119" y="1022"/>
                  </a:lnTo>
                  <a:lnTo>
                    <a:pt x="119" y="1023"/>
                  </a:lnTo>
                  <a:lnTo>
                    <a:pt x="118" y="1023"/>
                  </a:lnTo>
                  <a:lnTo>
                    <a:pt x="96" y="1023"/>
                  </a:lnTo>
                  <a:lnTo>
                    <a:pt x="95" y="1023"/>
                  </a:lnTo>
                  <a:lnTo>
                    <a:pt x="94" y="1022"/>
                  </a:lnTo>
                  <a:lnTo>
                    <a:pt x="95" y="1021"/>
                  </a:lnTo>
                  <a:lnTo>
                    <a:pt x="96" y="1021"/>
                  </a:lnTo>
                  <a:lnTo>
                    <a:pt x="96" y="1021"/>
                  </a:lnTo>
                  <a:close/>
                  <a:moveTo>
                    <a:pt x="132" y="1021"/>
                  </a:moveTo>
                  <a:lnTo>
                    <a:pt x="154" y="1021"/>
                  </a:lnTo>
                  <a:lnTo>
                    <a:pt x="155" y="1021"/>
                  </a:lnTo>
                  <a:lnTo>
                    <a:pt x="156" y="1022"/>
                  </a:lnTo>
                  <a:lnTo>
                    <a:pt x="155" y="1023"/>
                  </a:lnTo>
                  <a:lnTo>
                    <a:pt x="154" y="1023"/>
                  </a:lnTo>
                  <a:lnTo>
                    <a:pt x="132" y="1023"/>
                  </a:lnTo>
                  <a:lnTo>
                    <a:pt x="131" y="1023"/>
                  </a:lnTo>
                  <a:lnTo>
                    <a:pt x="131" y="1022"/>
                  </a:lnTo>
                  <a:lnTo>
                    <a:pt x="131" y="1021"/>
                  </a:lnTo>
                  <a:lnTo>
                    <a:pt x="132" y="1021"/>
                  </a:lnTo>
                  <a:lnTo>
                    <a:pt x="132" y="1021"/>
                  </a:lnTo>
                  <a:close/>
                  <a:moveTo>
                    <a:pt x="170" y="1021"/>
                  </a:moveTo>
                  <a:lnTo>
                    <a:pt x="192" y="1021"/>
                  </a:lnTo>
                  <a:lnTo>
                    <a:pt x="193" y="1021"/>
                  </a:lnTo>
                  <a:lnTo>
                    <a:pt x="193" y="1022"/>
                  </a:lnTo>
                  <a:lnTo>
                    <a:pt x="193" y="1023"/>
                  </a:lnTo>
                  <a:lnTo>
                    <a:pt x="192" y="1023"/>
                  </a:lnTo>
                  <a:lnTo>
                    <a:pt x="170" y="1023"/>
                  </a:lnTo>
                  <a:lnTo>
                    <a:pt x="169" y="1023"/>
                  </a:lnTo>
                  <a:lnTo>
                    <a:pt x="168" y="1022"/>
                  </a:lnTo>
                  <a:lnTo>
                    <a:pt x="169" y="1021"/>
                  </a:lnTo>
                  <a:lnTo>
                    <a:pt x="170" y="1021"/>
                  </a:lnTo>
                  <a:lnTo>
                    <a:pt x="170" y="1021"/>
                  </a:lnTo>
                  <a:close/>
                  <a:moveTo>
                    <a:pt x="207" y="1021"/>
                  </a:moveTo>
                  <a:lnTo>
                    <a:pt x="229" y="1021"/>
                  </a:lnTo>
                  <a:lnTo>
                    <a:pt x="230" y="1021"/>
                  </a:lnTo>
                  <a:lnTo>
                    <a:pt x="231" y="1022"/>
                  </a:lnTo>
                  <a:lnTo>
                    <a:pt x="230" y="1023"/>
                  </a:lnTo>
                  <a:lnTo>
                    <a:pt x="229" y="1023"/>
                  </a:lnTo>
                  <a:lnTo>
                    <a:pt x="207" y="1023"/>
                  </a:lnTo>
                  <a:lnTo>
                    <a:pt x="206" y="1023"/>
                  </a:lnTo>
                  <a:lnTo>
                    <a:pt x="206" y="1022"/>
                  </a:lnTo>
                  <a:lnTo>
                    <a:pt x="206" y="1021"/>
                  </a:lnTo>
                  <a:lnTo>
                    <a:pt x="207" y="1021"/>
                  </a:lnTo>
                  <a:lnTo>
                    <a:pt x="207" y="1021"/>
                  </a:lnTo>
                  <a:close/>
                  <a:moveTo>
                    <a:pt x="245" y="1021"/>
                  </a:moveTo>
                  <a:lnTo>
                    <a:pt x="266" y="1021"/>
                  </a:lnTo>
                  <a:lnTo>
                    <a:pt x="267" y="1021"/>
                  </a:lnTo>
                  <a:lnTo>
                    <a:pt x="267" y="1022"/>
                  </a:lnTo>
                  <a:lnTo>
                    <a:pt x="267" y="1023"/>
                  </a:lnTo>
                  <a:lnTo>
                    <a:pt x="266" y="1023"/>
                  </a:lnTo>
                  <a:lnTo>
                    <a:pt x="245" y="1023"/>
                  </a:lnTo>
                  <a:lnTo>
                    <a:pt x="243" y="1023"/>
                  </a:lnTo>
                  <a:lnTo>
                    <a:pt x="242" y="1022"/>
                  </a:lnTo>
                  <a:lnTo>
                    <a:pt x="243" y="1021"/>
                  </a:lnTo>
                  <a:lnTo>
                    <a:pt x="245" y="1021"/>
                  </a:lnTo>
                  <a:lnTo>
                    <a:pt x="245" y="1021"/>
                  </a:lnTo>
                  <a:close/>
                  <a:moveTo>
                    <a:pt x="281" y="1021"/>
                  </a:moveTo>
                  <a:lnTo>
                    <a:pt x="303" y="1021"/>
                  </a:lnTo>
                  <a:lnTo>
                    <a:pt x="304" y="1021"/>
                  </a:lnTo>
                  <a:lnTo>
                    <a:pt x="305" y="1022"/>
                  </a:lnTo>
                  <a:lnTo>
                    <a:pt x="304" y="1023"/>
                  </a:lnTo>
                  <a:lnTo>
                    <a:pt x="303" y="1023"/>
                  </a:lnTo>
                  <a:lnTo>
                    <a:pt x="281" y="1023"/>
                  </a:lnTo>
                  <a:lnTo>
                    <a:pt x="280" y="1023"/>
                  </a:lnTo>
                  <a:lnTo>
                    <a:pt x="280" y="1022"/>
                  </a:lnTo>
                  <a:lnTo>
                    <a:pt x="280" y="1021"/>
                  </a:lnTo>
                  <a:lnTo>
                    <a:pt x="281" y="1021"/>
                  </a:lnTo>
                  <a:lnTo>
                    <a:pt x="281" y="1021"/>
                  </a:lnTo>
                  <a:close/>
                  <a:moveTo>
                    <a:pt x="319" y="1021"/>
                  </a:moveTo>
                  <a:lnTo>
                    <a:pt x="341" y="1021"/>
                  </a:lnTo>
                  <a:lnTo>
                    <a:pt x="342" y="1021"/>
                  </a:lnTo>
                  <a:lnTo>
                    <a:pt x="342" y="1022"/>
                  </a:lnTo>
                  <a:lnTo>
                    <a:pt x="342" y="1023"/>
                  </a:lnTo>
                  <a:lnTo>
                    <a:pt x="341" y="1023"/>
                  </a:lnTo>
                  <a:lnTo>
                    <a:pt x="319" y="1023"/>
                  </a:lnTo>
                  <a:lnTo>
                    <a:pt x="318" y="1023"/>
                  </a:lnTo>
                  <a:lnTo>
                    <a:pt x="317" y="1022"/>
                  </a:lnTo>
                  <a:lnTo>
                    <a:pt x="318" y="1021"/>
                  </a:lnTo>
                  <a:lnTo>
                    <a:pt x="319" y="1021"/>
                  </a:lnTo>
                  <a:lnTo>
                    <a:pt x="319" y="1021"/>
                  </a:lnTo>
                  <a:close/>
                  <a:moveTo>
                    <a:pt x="355" y="1021"/>
                  </a:moveTo>
                  <a:lnTo>
                    <a:pt x="377" y="1021"/>
                  </a:lnTo>
                  <a:lnTo>
                    <a:pt x="378" y="1021"/>
                  </a:lnTo>
                  <a:lnTo>
                    <a:pt x="379" y="1022"/>
                  </a:lnTo>
                  <a:lnTo>
                    <a:pt x="378" y="1023"/>
                  </a:lnTo>
                  <a:lnTo>
                    <a:pt x="377" y="1023"/>
                  </a:lnTo>
                  <a:lnTo>
                    <a:pt x="355" y="1023"/>
                  </a:lnTo>
                  <a:lnTo>
                    <a:pt x="354" y="1023"/>
                  </a:lnTo>
                  <a:lnTo>
                    <a:pt x="354" y="1022"/>
                  </a:lnTo>
                  <a:lnTo>
                    <a:pt x="354" y="1021"/>
                  </a:lnTo>
                  <a:lnTo>
                    <a:pt x="355" y="1021"/>
                  </a:lnTo>
                  <a:lnTo>
                    <a:pt x="355" y="1021"/>
                  </a:lnTo>
                  <a:close/>
                  <a:moveTo>
                    <a:pt x="393" y="1021"/>
                  </a:moveTo>
                  <a:lnTo>
                    <a:pt x="415" y="1021"/>
                  </a:lnTo>
                  <a:lnTo>
                    <a:pt x="416" y="1021"/>
                  </a:lnTo>
                  <a:lnTo>
                    <a:pt x="416" y="1022"/>
                  </a:lnTo>
                  <a:lnTo>
                    <a:pt x="416" y="1023"/>
                  </a:lnTo>
                  <a:lnTo>
                    <a:pt x="415" y="1023"/>
                  </a:lnTo>
                  <a:lnTo>
                    <a:pt x="393" y="1023"/>
                  </a:lnTo>
                  <a:lnTo>
                    <a:pt x="392" y="1023"/>
                  </a:lnTo>
                  <a:lnTo>
                    <a:pt x="391" y="1022"/>
                  </a:lnTo>
                  <a:lnTo>
                    <a:pt x="392" y="1021"/>
                  </a:lnTo>
                  <a:lnTo>
                    <a:pt x="393" y="1021"/>
                  </a:lnTo>
                  <a:lnTo>
                    <a:pt x="393" y="1021"/>
                  </a:lnTo>
                  <a:close/>
                  <a:moveTo>
                    <a:pt x="430" y="1021"/>
                  </a:moveTo>
                  <a:lnTo>
                    <a:pt x="452" y="1021"/>
                  </a:lnTo>
                  <a:lnTo>
                    <a:pt x="453" y="1021"/>
                  </a:lnTo>
                  <a:lnTo>
                    <a:pt x="454" y="1022"/>
                  </a:lnTo>
                  <a:lnTo>
                    <a:pt x="453" y="1023"/>
                  </a:lnTo>
                  <a:lnTo>
                    <a:pt x="452" y="1023"/>
                  </a:lnTo>
                  <a:lnTo>
                    <a:pt x="430" y="1023"/>
                  </a:lnTo>
                  <a:lnTo>
                    <a:pt x="429" y="1023"/>
                  </a:lnTo>
                  <a:lnTo>
                    <a:pt x="429" y="1022"/>
                  </a:lnTo>
                  <a:lnTo>
                    <a:pt x="429" y="1021"/>
                  </a:lnTo>
                  <a:lnTo>
                    <a:pt x="430" y="1021"/>
                  </a:lnTo>
                  <a:lnTo>
                    <a:pt x="430" y="1021"/>
                  </a:lnTo>
                  <a:close/>
                  <a:moveTo>
                    <a:pt x="457" y="1014"/>
                  </a:moveTo>
                  <a:lnTo>
                    <a:pt x="457" y="992"/>
                  </a:lnTo>
                  <a:lnTo>
                    <a:pt x="458" y="991"/>
                  </a:lnTo>
                  <a:lnTo>
                    <a:pt x="460" y="991"/>
                  </a:lnTo>
                  <a:lnTo>
                    <a:pt x="461" y="991"/>
                  </a:lnTo>
                  <a:lnTo>
                    <a:pt x="461" y="992"/>
                  </a:lnTo>
                  <a:lnTo>
                    <a:pt x="461" y="1014"/>
                  </a:lnTo>
                  <a:lnTo>
                    <a:pt x="461" y="1015"/>
                  </a:lnTo>
                  <a:lnTo>
                    <a:pt x="460" y="1015"/>
                  </a:lnTo>
                  <a:lnTo>
                    <a:pt x="458" y="1015"/>
                  </a:lnTo>
                  <a:lnTo>
                    <a:pt x="457" y="1014"/>
                  </a:lnTo>
                  <a:lnTo>
                    <a:pt x="457" y="1014"/>
                  </a:lnTo>
                  <a:close/>
                  <a:moveTo>
                    <a:pt x="457" y="976"/>
                  </a:moveTo>
                  <a:lnTo>
                    <a:pt x="457" y="955"/>
                  </a:lnTo>
                  <a:lnTo>
                    <a:pt x="458" y="954"/>
                  </a:lnTo>
                  <a:lnTo>
                    <a:pt x="460" y="954"/>
                  </a:lnTo>
                  <a:lnTo>
                    <a:pt x="461" y="954"/>
                  </a:lnTo>
                  <a:lnTo>
                    <a:pt x="461" y="955"/>
                  </a:lnTo>
                  <a:lnTo>
                    <a:pt x="461" y="976"/>
                  </a:lnTo>
                  <a:lnTo>
                    <a:pt x="461" y="977"/>
                  </a:lnTo>
                  <a:lnTo>
                    <a:pt x="460" y="979"/>
                  </a:lnTo>
                  <a:lnTo>
                    <a:pt x="458" y="977"/>
                  </a:lnTo>
                  <a:lnTo>
                    <a:pt x="457" y="976"/>
                  </a:lnTo>
                  <a:lnTo>
                    <a:pt x="457" y="976"/>
                  </a:lnTo>
                  <a:close/>
                  <a:moveTo>
                    <a:pt x="457" y="940"/>
                  </a:moveTo>
                  <a:lnTo>
                    <a:pt x="457" y="918"/>
                  </a:lnTo>
                  <a:lnTo>
                    <a:pt x="458" y="917"/>
                  </a:lnTo>
                  <a:lnTo>
                    <a:pt x="460" y="917"/>
                  </a:lnTo>
                  <a:lnTo>
                    <a:pt x="461" y="917"/>
                  </a:lnTo>
                  <a:lnTo>
                    <a:pt x="461" y="918"/>
                  </a:lnTo>
                  <a:lnTo>
                    <a:pt x="461" y="940"/>
                  </a:lnTo>
                  <a:lnTo>
                    <a:pt x="461" y="941"/>
                  </a:lnTo>
                  <a:lnTo>
                    <a:pt x="460" y="941"/>
                  </a:lnTo>
                  <a:lnTo>
                    <a:pt x="458" y="941"/>
                  </a:lnTo>
                  <a:lnTo>
                    <a:pt x="457" y="940"/>
                  </a:lnTo>
                  <a:lnTo>
                    <a:pt x="457" y="940"/>
                  </a:lnTo>
                  <a:close/>
                  <a:moveTo>
                    <a:pt x="457" y="902"/>
                  </a:moveTo>
                  <a:lnTo>
                    <a:pt x="457" y="881"/>
                  </a:lnTo>
                  <a:lnTo>
                    <a:pt x="458" y="879"/>
                  </a:lnTo>
                  <a:lnTo>
                    <a:pt x="460" y="879"/>
                  </a:lnTo>
                  <a:lnTo>
                    <a:pt x="461" y="879"/>
                  </a:lnTo>
                  <a:lnTo>
                    <a:pt x="461" y="881"/>
                  </a:lnTo>
                  <a:lnTo>
                    <a:pt x="461" y="902"/>
                  </a:lnTo>
                  <a:lnTo>
                    <a:pt x="461" y="903"/>
                  </a:lnTo>
                  <a:lnTo>
                    <a:pt x="460" y="905"/>
                  </a:lnTo>
                  <a:lnTo>
                    <a:pt x="458" y="903"/>
                  </a:lnTo>
                  <a:lnTo>
                    <a:pt x="457" y="902"/>
                  </a:lnTo>
                  <a:lnTo>
                    <a:pt x="457" y="902"/>
                  </a:lnTo>
                  <a:close/>
                  <a:moveTo>
                    <a:pt x="457" y="866"/>
                  </a:moveTo>
                  <a:lnTo>
                    <a:pt x="457" y="844"/>
                  </a:lnTo>
                  <a:lnTo>
                    <a:pt x="458" y="843"/>
                  </a:lnTo>
                  <a:lnTo>
                    <a:pt x="460" y="843"/>
                  </a:lnTo>
                  <a:lnTo>
                    <a:pt x="461" y="843"/>
                  </a:lnTo>
                  <a:lnTo>
                    <a:pt x="461" y="844"/>
                  </a:lnTo>
                  <a:lnTo>
                    <a:pt x="461" y="866"/>
                  </a:lnTo>
                  <a:lnTo>
                    <a:pt x="461" y="867"/>
                  </a:lnTo>
                  <a:lnTo>
                    <a:pt x="460" y="867"/>
                  </a:lnTo>
                  <a:lnTo>
                    <a:pt x="458" y="867"/>
                  </a:lnTo>
                  <a:lnTo>
                    <a:pt x="457" y="866"/>
                  </a:lnTo>
                  <a:lnTo>
                    <a:pt x="457" y="866"/>
                  </a:lnTo>
                  <a:close/>
                  <a:moveTo>
                    <a:pt x="457" y="828"/>
                  </a:moveTo>
                  <a:lnTo>
                    <a:pt x="457" y="807"/>
                  </a:lnTo>
                  <a:lnTo>
                    <a:pt x="458" y="805"/>
                  </a:lnTo>
                  <a:lnTo>
                    <a:pt x="460" y="805"/>
                  </a:lnTo>
                  <a:lnTo>
                    <a:pt x="461" y="805"/>
                  </a:lnTo>
                  <a:lnTo>
                    <a:pt x="461" y="807"/>
                  </a:lnTo>
                  <a:lnTo>
                    <a:pt x="461" y="828"/>
                  </a:lnTo>
                  <a:lnTo>
                    <a:pt x="461" y="829"/>
                  </a:lnTo>
                  <a:lnTo>
                    <a:pt x="460" y="830"/>
                  </a:lnTo>
                  <a:lnTo>
                    <a:pt x="458" y="829"/>
                  </a:lnTo>
                  <a:lnTo>
                    <a:pt x="457" y="828"/>
                  </a:lnTo>
                  <a:lnTo>
                    <a:pt x="457" y="828"/>
                  </a:lnTo>
                  <a:close/>
                  <a:moveTo>
                    <a:pt x="457" y="792"/>
                  </a:moveTo>
                  <a:lnTo>
                    <a:pt x="457" y="770"/>
                  </a:lnTo>
                  <a:lnTo>
                    <a:pt x="458" y="769"/>
                  </a:lnTo>
                  <a:lnTo>
                    <a:pt x="460" y="769"/>
                  </a:lnTo>
                  <a:lnTo>
                    <a:pt x="461" y="769"/>
                  </a:lnTo>
                  <a:lnTo>
                    <a:pt x="461" y="770"/>
                  </a:lnTo>
                  <a:lnTo>
                    <a:pt x="461" y="792"/>
                  </a:lnTo>
                  <a:lnTo>
                    <a:pt x="461" y="793"/>
                  </a:lnTo>
                  <a:lnTo>
                    <a:pt x="460" y="793"/>
                  </a:lnTo>
                  <a:lnTo>
                    <a:pt x="458" y="793"/>
                  </a:lnTo>
                  <a:lnTo>
                    <a:pt x="457" y="792"/>
                  </a:lnTo>
                  <a:lnTo>
                    <a:pt x="457" y="792"/>
                  </a:lnTo>
                  <a:close/>
                  <a:moveTo>
                    <a:pt x="457" y="754"/>
                  </a:moveTo>
                  <a:lnTo>
                    <a:pt x="457" y="733"/>
                  </a:lnTo>
                  <a:lnTo>
                    <a:pt x="458" y="731"/>
                  </a:lnTo>
                  <a:lnTo>
                    <a:pt x="460" y="731"/>
                  </a:lnTo>
                  <a:lnTo>
                    <a:pt x="461" y="731"/>
                  </a:lnTo>
                  <a:lnTo>
                    <a:pt x="461" y="733"/>
                  </a:lnTo>
                  <a:lnTo>
                    <a:pt x="461" y="754"/>
                  </a:lnTo>
                  <a:lnTo>
                    <a:pt x="461" y="755"/>
                  </a:lnTo>
                  <a:lnTo>
                    <a:pt x="460" y="756"/>
                  </a:lnTo>
                  <a:lnTo>
                    <a:pt x="458" y="755"/>
                  </a:lnTo>
                  <a:lnTo>
                    <a:pt x="457" y="754"/>
                  </a:lnTo>
                  <a:lnTo>
                    <a:pt x="457" y="754"/>
                  </a:lnTo>
                  <a:close/>
                  <a:moveTo>
                    <a:pt x="457" y="718"/>
                  </a:moveTo>
                  <a:lnTo>
                    <a:pt x="457" y="696"/>
                  </a:lnTo>
                  <a:lnTo>
                    <a:pt x="458" y="695"/>
                  </a:lnTo>
                  <a:lnTo>
                    <a:pt x="460" y="694"/>
                  </a:lnTo>
                  <a:lnTo>
                    <a:pt x="461" y="695"/>
                  </a:lnTo>
                  <a:lnTo>
                    <a:pt x="461" y="696"/>
                  </a:lnTo>
                  <a:lnTo>
                    <a:pt x="461" y="718"/>
                  </a:lnTo>
                  <a:lnTo>
                    <a:pt x="461" y="719"/>
                  </a:lnTo>
                  <a:lnTo>
                    <a:pt x="460" y="719"/>
                  </a:lnTo>
                  <a:lnTo>
                    <a:pt x="458" y="719"/>
                  </a:lnTo>
                  <a:lnTo>
                    <a:pt x="457" y="718"/>
                  </a:lnTo>
                  <a:lnTo>
                    <a:pt x="457" y="718"/>
                  </a:lnTo>
                  <a:close/>
                  <a:moveTo>
                    <a:pt x="457" y="680"/>
                  </a:moveTo>
                  <a:lnTo>
                    <a:pt x="457" y="658"/>
                  </a:lnTo>
                  <a:lnTo>
                    <a:pt x="458" y="657"/>
                  </a:lnTo>
                  <a:lnTo>
                    <a:pt x="460" y="657"/>
                  </a:lnTo>
                  <a:lnTo>
                    <a:pt x="461" y="657"/>
                  </a:lnTo>
                  <a:lnTo>
                    <a:pt x="461" y="658"/>
                  </a:lnTo>
                  <a:lnTo>
                    <a:pt x="461" y="680"/>
                  </a:lnTo>
                  <a:lnTo>
                    <a:pt x="461" y="681"/>
                  </a:lnTo>
                  <a:lnTo>
                    <a:pt x="460" y="682"/>
                  </a:lnTo>
                  <a:lnTo>
                    <a:pt x="458" y="681"/>
                  </a:lnTo>
                  <a:lnTo>
                    <a:pt x="457" y="680"/>
                  </a:lnTo>
                  <a:lnTo>
                    <a:pt x="457" y="680"/>
                  </a:lnTo>
                  <a:close/>
                  <a:moveTo>
                    <a:pt x="457" y="644"/>
                  </a:moveTo>
                  <a:lnTo>
                    <a:pt x="457" y="622"/>
                  </a:lnTo>
                  <a:lnTo>
                    <a:pt x="458" y="621"/>
                  </a:lnTo>
                  <a:lnTo>
                    <a:pt x="460" y="620"/>
                  </a:lnTo>
                  <a:lnTo>
                    <a:pt x="461" y="621"/>
                  </a:lnTo>
                  <a:lnTo>
                    <a:pt x="461" y="622"/>
                  </a:lnTo>
                  <a:lnTo>
                    <a:pt x="461" y="644"/>
                  </a:lnTo>
                  <a:lnTo>
                    <a:pt x="461" y="645"/>
                  </a:lnTo>
                  <a:lnTo>
                    <a:pt x="460" y="645"/>
                  </a:lnTo>
                  <a:lnTo>
                    <a:pt x="458" y="645"/>
                  </a:lnTo>
                  <a:lnTo>
                    <a:pt x="457" y="644"/>
                  </a:lnTo>
                  <a:lnTo>
                    <a:pt x="457" y="644"/>
                  </a:lnTo>
                  <a:close/>
                  <a:moveTo>
                    <a:pt x="457" y="606"/>
                  </a:moveTo>
                  <a:lnTo>
                    <a:pt x="457" y="584"/>
                  </a:lnTo>
                  <a:lnTo>
                    <a:pt x="458" y="583"/>
                  </a:lnTo>
                  <a:lnTo>
                    <a:pt x="460" y="583"/>
                  </a:lnTo>
                  <a:lnTo>
                    <a:pt x="461" y="583"/>
                  </a:lnTo>
                  <a:lnTo>
                    <a:pt x="461" y="584"/>
                  </a:lnTo>
                  <a:lnTo>
                    <a:pt x="461" y="606"/>
                  </a:lnTo>
                  <a:lnTo>
                    <a:pt x="461" y="607"/>
                  </a:lnTo>
                  <a:lnTo>
                    <a:pt x="460" y="608"/>
                  </a:lnTo>
                  <a:lnTo>
                    <a:pt x="458" y="607"/>
                  </a:lnTo>
                  <a:lnTo>
                    <a:pt x="457" y="606"/>
                  </a:lnTo>
                  <a:lnTo>
                    <a:pt x="457" y="606"/>
                  </a:lnTo>
                  <a:close/>
                  <a:moveTo>
                    <a:pt x="457" y="570"/>
                  </a:moveTo>
                  <a:lnTo>
                    <a:pt x="457" y="548"/>
                  </a:lnTo>
                  <a:lnTo>
                    <a:pt x="458" y="547"/>
                  </a:lnTo>
                  <a:lnTo>
                    <a:pt x="460" y="546"/>
                  </a:lnTo>
                  <a:lnTo>
                    <a:pt x="461" y="547"/>
                  </a:lnTo>
                  <a:lnTo>
                    <a:pt x="461" y="548"/>
                  </a:lnTo>
                  <a:lnTo>
                    <a:pt x="461" y="570"/>
                  </a:lnTo>
                  <a:lnTo>
                    <a:pt x="461" y="571"/>
                  </a:lnTo>
                  <a:lnTo>
                    <a:pt x="460" y="571"/>
                  </a:lnTo>
                  <a:lnTo>
                    <a:pt x="458" y="571"/>
                  </a:lnTo>
                  <a:lnTo>
                    <a:pt x="457" y="570"/>
                  </a:lnTo>
                  <a:lnTo>
                    <a:pt x="457" y="570"/>
                  </a:lnTo>
                  <a:close/>
                  <a:moveTo>
                    <a:pt x="457" y="532"/>
                  </a:moveTo>
                  <a:lnTo>
                    <a:pt x="457" y="510"/>
                  </a:lnTo>
                  <a:lnTo>
                    <a:pt x="458" y="509"/>
                  </a:lnTo>
                  <a:lnTo>
                    <a:pt x="460" y="509"/>
                  </a:lnTo>
                  <a:lnTo>
                    <a:pt x="461" y="509"/>
                  </a:lnTo>
                  <a:lnTo>
                    <a:pt x="461" y="510"/>
                  </a:lnTo>
                  <a:lnTo>
                    <a:pt x="461" y="532"/>
                  </a:lnTo>
                  <a:lnTo>
                    <a:pt x="461" y="533"/>
                  </a:lnTo>
                  <a:lnTo>
                    <a:pt x="460" y="534"/>
                  </a:lnTo>
                  <a:lnTo>
                    <a:pt x="458" y="533"/>
                  </a:lnTo>
                  <a:lnTo>
                    <a:pt x="457" y="532"/>
                  </a:lnTo>
                  <a:lnTo>
                    <a:pt x="457" y="532"/>
                  </a:lnTo>
                  <a:close/>
                  <a:moveTo>
                    <a:pt x="457" y="496"/>
                  </a:moveTo>
                  <a:lnTo>
                    <a:pt x="457" y="474"/>
                  </a:lnTo>
                  <a:lnTo>
                    <a:pt x="458" y="473"/>
                  </a:lnTo>
                  <a:lnTo>
                    <a:pt x="460" y="472"/>
                  </a:lnTo>
                  <a:lnTo>
                    <a:pt x="461" y="473"/>
                  </a:lnTo>
                  <a:lnTo>
                    <a:pt x="461" y="474"/>
                  </a:lnTo>
                  <a:lnTo>
                    <a:pt x="461" y="496"/>
                  </a:lnTo>
                  <a:lnTo>
                    <a:pt x="461" y="497"/>
                  </a:lnTo>
                  <a:lnTo>
                    <a:pt x="460" y="497"/>
                  </a:lnTo>
                  <a:lnTo>
                    <a:pt x="458" y="497"/>
                  </a:lnTo>
                  <a:lnTo>
                    <a:pt x="457" y="496"/>
                  </a:lnTo>
                  <a:lnTo>
                    <a:pt x="457" y="496"/>
                  </a:lnTo>
                  <a:close/>
                  <a:moveTo>
                    <a:pt x="457" y="458"/>
                  </a:moveTo>
                  <a:lnTo>
                    <a:pt x="457" y="436"/>
                  </a:lnTo>
                  <a:lnTo>
                    <a:pt x="458" y="435"/>
                  </a:lnTo>
                  <a:lnTo>
                    <a:pt x="460" y="435"/>
                  </a:lnTo>
                  <a:lnTo>
                    <a:pt x="461" y="435"/>
                  </a:lnTo>
                  <a:lnTo>
                    <a:pt x="461" y="436"/>
                  </a:lnTo>
                  <a:lnTo>
                    <a:pt x="461" y="458"/>
                  </a:lnTo>
                  <a:lnTo>
                    <a:pt x="461" y="459"/>
                  </a:lnTo>
                  <a:lnTo>
                    <a:pt x="460" y="460"/>
                  </a:lnTo>
                  <a:lnTo>
                    <a:pt x="458" y="459"/>
                  </a:lnTo>
                  <a:lnTo>
                    <a:pt x="457" y="458"/>
                  </a:lnTo>
                  <a:lnTo>
                    <a:pt x="457" y="458"/>
                  </a:lnTo>
                  <a:close/>
                  <a:moveTo>
                    <a:pt x="457" y="422"/>
                  </a:moveTo>
                  <a:lnTo>
                    <a:pt x="457" y="400"/>
                  </a:lnTo>
                  <a:lnTo>
                    <a:pt x="458" y="399"/>
                  </a:lnTo>
                  <a:lnTo>
                    <a:pt x="460" y="398"/>
                  </a:lnTo>
                  <a:lnTo>
                    <a:pt x="461" y="399"/>
                  </a:lnTo>
                  <a:lnTo>
                    <a:pt x="461" y="400"/>
                  </a:lnTo>
                  <a:lnTo>
                    <a:pt x="461" y="422"/>
                  </a:lnTo>
                  <a:lnTo>
                    <a:pt x="461" y="423"/>
                  </a:lnTo>
                  <a:lnTo>
                    <a:pt x="460" y="423"/>
                  </a:lnTo>
                  <a:lnTo>
                    <a:pt x="458" y="423"/>
                  </a:lnTo>
                  <a:lnTo>
                    <a:pt x="457" y="422"/>
                  </a:lnTo>
                  <a:lnTo>
                    <a:pt x="457" y="422"/>
                  </a:lnTo>
                  <a:close/>
                  <a:moveTo>
                    <a:pt x="457" y="384"/>
                  </a:moveTo>
                  <a:lnTo>
                    <a:pt x="457" y="362"/>
                  </a:lnTo>
                  <a:lnTo>
                    <a:pt x="458" y="361"/>
                  </a:lnTo>
                  <a:lnTo>
                    <a:pt x="460" y="361"/>
                  </a:lnTo>
                  <a:lnTo>
                    <a:pt x="461" y="361"/>
                  </a:lnTo>
                  <a:lnTo>
                    <a:pt x="461" y="362"/>
                  </a:lnTo>
                  <a:lnTo>
                    <a:pt x="461" y="384"/>
                  </a:lnTo>
                  <a:lnTo>
                    <a:pt x="461" y="385"/>
                  </a:lnTo>
                  <a:lnTo>
                    <a:pt x="460" y="386"/>
                  </a:lnTo>
                  <a:lnTo>
                    <a:pt x="458" y="385"/>
                  </a:lnTo>
                  <a:lnTo>
                    <a:pt x="457" y="384"/>
                  </a:lnTo>
                  <a:lnTo>
                    <a:pt x="457" y="384"/>
                  </a:lnTo>
                  <a:close/>
                  <a:moveTo>
                    <a:pt x="457" y="347"/>
                  </a:moveTo>
                  <a:lnTo>
                    <a:pt x="457" y="326"/>
                  </a:lnTo>
                  <a:lnTo>
                    <a:pt x="458" y="325"/>
                  </a:lnTo>
                  <a:lnTo>
                    <a:pt x="460" y="324"/>
                  </a:lnTo>
                  <a:lnTo>
                    <a:pt x="461" y="325"/>
                  </a:lnTo>
                  <a:lnTo>
                    <a:pt x="461" y="326"/>
                  </a:lnTo>
                  <a:lnTo>
                    <a:pt x="461" y="347"/>
                  </a:lnTo>
                  <a:lnTo>
                    <a:pt x="461" y="349"/>
                  </a:lnTo>
                  <a:lnTo>
                    <a:pt x="460" y="349"/>
                  </a:lnTo>
                  <a:lnTo>
                    <a:pt x="458" y="349"/>
                  </a:lnTo>
                  <a:lnTo>
                    <a:pt x="457" y="347"/>
                  </a:lnTo>
                  <a:lnTo>
                    <a:pt x="457" y="347"/>
                  </a:lnTo>
                  <a:close/>
                  <a:moveTo>
                    <a:pt x="457" y="310"/>
                  </a:moveTo>
                  <a:lnTo>
                    <a:pt x="457" y="288"/>
                  </a:lnTo>
                  <a:lnTo>
                    <a:pt x="458" y="287"/>
                  </a:lnTo>
                  <a:lnTo>
                    <a:pt x="460" y="287"/>
                  </a:lnTo>
                  <a:lnTo>
                    <a:pt x="461" y="287"/>
                  </a:lnTo>
                  <a:lnTo>
                    <a:pt x="461" y="288"/>
                  </a:lnTo>
                  <a:lnTo>
                    <a:pt x="461" y="310"/>
                  </a:lnTo>
                  <a:lnTo>
                    <a:pt x="461" y="311"/>
                  </a:lnTo>
                  <a:lnTo>
                    <a:pt x="460" y="312"/>
                  </a:lnTo>
                  <a:lnTo>
                    <a:pt x="458" y="311"/>
                  </a:lnTo>
                  <a:lnTo>
                    <a:pt x="457" y="310"/>
                  </a:lnTo>
                  <a:lnTo>
                    <a:pt x="457" y="310"/>
                  </a:lnTo>
                  <a:close/>
                  <a:moveTo>
                    <a:pt x="457" y="273"/>
                  </a:moveTo>
                  <a:lnTo>
                    <a:pt x="457" y="252"/>
                  </a:lnTo>
                  <a:lnTo>
                    <a:pt x="458" y="251"/>
                  </a:lnTo>
                  <a:lnTo>
                    <a:pt x="460" y="250"/>
                  </a:lnTo>
                  <a:lnTo>
                    <a:pt x="461" y="251"/>
                  </a:lnTo>
                  <a:lnTo>
                    <a:pt x="461" y="252"/>
                  </a:lnTo>
                  <a:lnTo>
                    <a:pt x="461" y="273"/>
                  </a:lnTo>
                  <a:lnTo>
                    <a:pt x="461" y="275"/>
                  </a:lnTo>
                  <a:lnTo>
                    <a:pt x="460" y="275"/>
                  </a:lnTo>
                  <a:lnTo>
                    <a:pt x="458" y="275"/>
                  </a:lnTo>
                  <a:lnTo>
                    <a:pt x="457" y="273"/>
                  </a:lnTo>
                  <a:lnTo>
                    <a:pt x="457" y="273"/>
                  </a:lnTo>
                  <a:close/>
                  <a:moveTo>
                    <a:pt x="457" y="236"/>
                  </a:moveTo>
                  <a:lnTo>
                    <a:pt x="457" y="214"/>
                  </a:lnTo>
                  <a:lnTo>
                    <a:pt x="458" y="213"/>
                  </a:lnTo>
                  <a:lnTo>
                    <a:pt x="460" y="213"/>
                  </a:lnTo>
                  <a:lnTo>
                    <a:pt x="461" y="213"/>
                  </a:lnTo>
                  <a:lnTo>
                    <a:pt x="461" y="214"/>
                  </a:lnTo>
                  <a:lnTo>
                    <a:pt x="461" y="236"/>
                  </a:lnTo>
                  <a:lnTo>
                    <a:pt x="461" y="237"/>
                  </a:lnTo>
                  <a:lnTo>
                    <a:pt x="460" y="238"/>
                  </a:lnTo>
                  <a:lnTo>
                    <a:pt x="458" y="237"/>
                  </a:lnTo>
                  <a:lnTo>
                    <a:pt x="457" y="236"/>
                  </a:lnTo>
                  <a:lnTo>
                    <a:pt x="457" y="236"/>
                  </a:lnTo>
                  <a:close/>
                  <a:moveTo>
                    <a:pt x="457" y="199"/>
                  </a:moveTo>
                  <a:lnTo>
                    <a:pt x="457" y="178"/>
                  </a:lnTo>
                  <a:lnTo>
                    <a:pt x="458" y="177"/>
                  </a:lnTo>
                  <a:lnTo>
                    <a:pt x="460" y="175"/>
                  </a:lnTo>
                  <a:lnTo>
                    <a:pt x="461" y="177"/>
                  </a:lnTo>
                  <a:lnTo>
                    <a:pt x="461" y="178"/>
                  </a:lnTo>
                  <a:lnTo>
                    <a:pt x="461" y="199"/>
                  </a:lnTo>
                  <a:lnTo>
                    <a:pt x="461" y="201"/>
                  </a:lnTo>
                  <a:lnTo>
                    <a:pt x="460" y="201"/>
                  </a:lnTo>
                  <a:lnTo>
                    <a:pt x="458" y="201"/>
                  </a:lnTo>
                  <a:lnTo>
                    <a:pt x="457" y="199"/>
                  </a:lnTo>
                  <a:lnTo>
                    <a:pt x="457" y="199"/>
                  </a:lnTo>
                  <a:close/>
                  <a:moveTo>
                    <a:pt x="457" y="162"/>
                  </a:moveTo>
                  <a:lnTo>
                    <a:pt x="457" y="140"/>
                  </a:lnTo>
                  <a:lnTo>
                    <a:pt x="458" y="139"/>
                  </a:lnTo>
                  <a:lnTo>
                    <a:pt x="460" y="139"/>
                  </a:lnTo>
                  <a:lnTo>
                    <a:pt x="461" y="139"/>
                  </a:lnTo>
                  <a:lnTo>
                    <a:pt x="461" y="140"/>
                  </a:lnTo>
                  <a:lnTo>
                    <a:pt x="461" y="162"/>
                  </a:lnTo>
                  <a:lnTo>
                    <a:pt x="461" y="163"/>
                  </a:lnTo>
                  <a:lnTo>
                    <a:pt x="460" y="163"/>
                  </a:lnTo>
                  <a:lnTo>
                    <a:pt x="458" y="163"/>
                  </a:lnTo>
                  <a:lnTo>
                    <a:pt x="457" y="162"/>
                  </a:lnTo>
                  <a:lnTo>
                    <a:pt x="457" y="162"/>
                  </a:lnTo>
                  <a:close/>
                  <a:moveTo>
                    <a:pt x="457" y="125"/>
                  </a:moveTo>
                  <a:lnTo>
                    <a:pt x="457" y="104"/>
                  </a:lnTo>
                  <a:lnTo>
                    <a:pt x="458" y="103"/>
                  </a:lnTo>
                  <a:lnTo>
                    <a:pt x="460" y="101"/>
                  </a:lnTo>
                  <a:lnTo>
                    <a:pt x="461" y="103"/>
                  </a:lnTo>
                  <a:lnTo>
                    <a:pt x="461" y="104"/>
                  </a:lnTo>
                  <a:lnTo>
                    <a:pt x="461" y="125"/>
                  </a:lnTo>
                  <a:lnTo>
                    <a:pt x="461" y="126"/>
                  </a:lnTo>
                  <a:lnTo>
                    <a:pt x="460" y="126"/>
                  </a:lnTo>
                  <a:lnTo>
                    <a:pt x="458" y="126"/>
                  </a:lnTo>
                  <a:lnTo>
                    <a:pt x="457" y="125"/>
                  </a:lnTo>
                  <a:lnTo>
                    <a:pt x="457" y="125"/>
                  </a:lnTo>
                  <a:close/>
                  <a:moveTo>
                    <a:pt x="457" y="88"/>
                  </a:moveTo>
                  <a:lnTo>
                    <a:pt x="457" y="66"/>
                  </a:lnTo>
                  <a:lnTo>
                    <a:pt x="458" y="65"/>
                  </a:lnTo>
                  <a:lnTo>
                    <a:pt x="460" y="65"/>
                  </a:lnTo>
                  <a:lnTo>
                    <a:pt x="461" y="65"/>
                  </a:lnTo>
                  <a:lnTo>
                    <a:pt x="461" y="66"/>
                  </a:lnTo>
                  <a:lnTo>
                    <a:pt x="461" y="88"/>
                  </a:lnTo>
                  <a:lnTo>
                    <a:pt x="461" y="89"/>
                  </a:lnTo>
                  <a:lnTo>
                    <a:pt x="460" y="89"/>
                  </a:lnTo>
                  <a:lnTo>
                    <a:pt x="458" y="89"/>
                  </a:lnTo>
                  <a:lnTo>
                    <a:pt x="457" y="88"/>
                  </a:lnTo>
                  <a:lnTo>
                    <a:pt x="457" y="88"/>
                  </a:lnTo>
                  <a:close/>
                  <a:moveTo>
                    <a:pt x="457" y="51"/>
                  </a:moveTo>
                  <a:lnTo>
                    <a:pt x="457" y="30"/>
                  </a:lnTo>
                  <a:lnTo>
                    <a:pt x="458" y="29"/>
                  </a:lnTo>
                  <a:lnTo>
                    <a:pt x="460" y="27"/>
                  </a:lnTo>
                  <a:lnTo>
                    <a:pt x="461" y="29"/>
                  </a:lnTo>
                  <a:lnTo>
                    <a:pt x="461" y="30"/>
                  </a:lnTo>
                  <a:lnTo>
                    <a:pt x="461" y="51"/>
                  </a:lnTo>
                  <a:lnTo>
                    <a:pt x="461" y="52"/>
                  </a:lnTo>
                  <a:lnTo>
                    <a:pt x="460" y="52"/>
                  </a:lnTo>
                  <a:lnTo>
                    <a:pt x="458" y="52"/>
                  </a:lnTo>
                  <a:lnTo>
                    <a:pt x="457" y="51"/>
                  </a:lnTo>
                  <a:lnTo>
                    <a:pt x="457" y="51"/>
                  </a:lnTo>
                  <a:close/>
                  <a:moveTo>
                    <a:pt x="457" y="14"/>
                  </a:moveTo>
                  <a:lnTo>
                    <a:pt x="457" y="1"/>
                  </a:lnTo>
                  <a:lnTo>
                    <a:pt x="460" y="2"/>
                  </a:lnTo>
                  <a:lnTo>
                    <a:pt x="450" y="2"/>
                  </a:lnTo>
                  <a:lnTo>
                    <a:pt x="449" y="2"/>
                  </a:lnTo>
                  <a:lnTo>
                    <a:pt x="448" y="1"/>
                  </a:lnTo>
                  <a:lnTo>
                    <a:pt x="449" y="0"/>
                  </a:lnTo>
                  <a:lnTo>
                    <a:pt x="450" y="0"/>
                  </a:lnTo>
                  <a:lnTo>
                    <a:pt x="460" y="0"/>
                  </a:lnTo>
                  <a:lnTo>
                    <a:pt x="461" y="0"/>
                  </a:lnTo>
                  <a:lnTo>
                    <a:pt x="461" y="1"/>
                  </a:lnTo>
                  <a:lnTo>
                    <a:pt x="461" y="14"/>
                  </a:lnTo>
                  <a:lnTo>
                    <a:pt x="461" y="15"/>
                  </a:lnTo>
                  <a:lnTo>
                    <a:pt x="460" y="15"/>
                  </a:lnTo>
                  <a:lnTo>
                    <a:pt x="458" y="15"/>
                  </a:lnTo>
                  <a:lnTo>
                    <a:pt x="457" y="14"/>
                  </a:lnTo>
                  <a:lnTo>
                    <a:pt x="457" y="14"/>
                  </a:lnTo>
                  <a:close/>
                  <a:moveTo>
                    <a:pt x="434" y="2"/>
                  </a:moveTo>
                  <a:lnTo>
                    <a:pt x="413" y="2"/>
                  </a:lnTo>
                  <a:lnTo>
                    <a:pt x="412" y="2"/>
                  </a:lnTo>
                  <a:lnTo>
                    <a:pt x="412" y="1"/>
                  </a:lnTo>
                  <a:lnTo>
                    <a:pt x="412" y="0"/>
                  </a:lnTo>
                  <a:lnTo>
                    <a:pt x="413" y="0"/>
                  </a:lnTo>
                  <a:lnTo>
                    <a:pt x="434" y="0"/>
                  </a:lnTo>
                  <a:lnTo>
                    <a:pt x="436" y="0"/>
                  </a:lnTo>
                  <a:lnTo>
                    <a:pt x="436" y="1"/>
                  </a:lnTo>
                  <a:lnTo>
                    <a:pt x="436" y="2"/>
                  </a:lnTo>
                  <a:lnTo>
                    <a:pt x="434" y="2"/>
                  </a:lnTo>
                  <a:lnTo>
                    <a:pt x="434" y="2"/>
                  </a:lnTo>
                  <a:close/>
                  <a:moveTo>
                    <a:pt x="398" y="2"/>
                  </a:moveTo>
                  <a:lnTo>
                    <a:pt x="376" y="2"/>
                  </a:lnTo>
                  <a:lnTo>
                    <a:pt x="375" y="2"/>
                  </a:lnTo>
                  <a:lnTo>
                    <a:pt x="374" y="1"/>
                  </a:lnTo>
                  <a:lnTo>
                    <a:pt x="375" y="0"/>
                  </a:lnTo>
                  <a:lnTo>
                    <a:pt x="376" y="0"/>
                  </a:lnTo>
                  <a:lnTo>
                    <a:pt x="398" y="0"/>
                  </a:lnTo>
                  <a:lnTo>
                    <a:pt x="399" y="0"/>
                  </a:lnTo>
                  <a:lnTo>
                    <a:pt x="399" y="1"/>
                  </a:lnTo>
                  <a:lnTo>
                    <a:pt x="399" y="2"/>
                  </a:lnTo>
                  <a:lnTo>
                    <a:pt x="398" y="2"/>
                  </a:lnTo>
                  <a:lnTo>
                    <a:pt x="398" y="2"/>
                  </a:lnTo>
                  <a:close/>
                  <a:moveTo>
                    <a:pt x="360" y="2"/>
                  </a:moveTo>
                  <a:lnTo>
                    <a:pt x="338" y="2"/>
                  </a:lnTo>
                  <a:lnTo>
                    <a:pt x="337" y="2"/>
                  </a:lnTo>
                  <a:lnTo>
                    <a:pt x="337" y="1"/>
                  </a:lnTo>
                  <a:lnTo>
                    <a:pt x="337" y="0"/>
                  </a:lnTo>
                  <a:lnTo>
                    <a:pt x="338" y="0"/>
                  </a:lnTo>
                  <a:lnTo>
                    <a:pt x="360" y="0"/>
                  </a:lnTo>
                  <a:lnTo>
                    <a:pt x="361" y="0"/>
                  </a:lnTo>
                  <a:lnTo>
                    <a:pt x="361" y="1"/>
                  </a:lnTo>
                  <a:lnTo>
                    <a:pt x="361" y="2"/>
                  </a:lnTo>
                  <a:lnTo>
                    <a:pt x="360" y="2"/>
                  </a:lnTo>
                  <a:lnTo>
                    <a:pt x="360" y="2"/>
                  </a:lnTo>
                  <a:close/>
                  <a:moveTo>
                    <a:pt x="323" y="2"/>
                  </a:moveTo>
                  <a:lnTo>
                    <a:pt x="302" y="2"/>
                  </a:lnTo>
                  <a:lnTo>
                    <a:pt x="301" y="2"/>
                  </a:lnTo>
                  <a:lnTo>
                    <a:pt x="299" y="1"/>
                  </a:lnTo>
                  <a:lnTo>
                    <a:pt x="301" y="0"/>
                  </a:lnTo>
                  <a:lnTo>
                    <a:pt x="302" y="0"/>
                  </a:lnTo>
                  <a:lnTo>
                    <a:pt x="323" y="0"/>
                  </a:lnTo>
                  <a:lnTo>
                    <a:pt x="323" y="0"/>
                  </a:lnTo>
                  <a:lnTo>
                    <a:pt x="325" y="1"/>
                  </a:lnTo>
                  <a:lnTo>
                    <a:pt x="323" y="2"/>
                  </a:lnTo>
                  <a:lnTo>
                    <a:pt x="323" y="2"/>
                  </a:lnTo>
                  <a:lnTo>
                    <a:pt x="323" y="2"/>
                  </a:lnTo>
                  <a:close/>
                  <a:moveTo>
                    <a:pt x="286" y="2"/>
                  </a:moveTo>
                  <a:lnTo>
                    <a:pt x="264" y="2"/>
                  </a:lnTo>
                  <a:lnTo>
                    <a:pt x="263" y="2"/>
                  </a:lnTo>
                  <a:lnTo>
                    <a:pt x="263" y="1"/>
                  </a:lnTo>
                  <a:lnTo>
                    <a:pt x="263" y="0"/>
                  </a:lnTo>
                  <a:lnTo>
                    <a:pt x="264" y="0"/>
                  </a:lnTo>
                  <a:lnTo>
                    <a:pt x="286" y="0"/>
                  </a:lnTo>
                  <a:lnTo>
                    <a:pt x="287" y="0"/>
                  </a:lnTo>
                  <a:lnTo>
                    <a:pt x="287" y="1"/>
                  </a:lnTo>
                  <a:lnTo>
                    <a:pt x="287" y="2"/>
                  </a:lnTo>
                  <a:lnTo>
                    <a:pt x="286" y="2"/>
                  </a:lnTo>
                  <a:lnTo>
                    <a:pt x="286" y="2"/>
                  </a:lnTo>
                  <a:close/>
                  <a:moveTo>
                    <a:pt x="249" y="2"/>
                  </a:moveTo>
                  <a:lnTo>
                    <a:pt x="227" y="2"/>
                  </a:lnTo>
                  <a:lnTo>
                    <a:pt x="226" y="2"/>
                  </a:lnTo>
                  <a:lnTo>
                    <a:pt x="225" y="1"/>
                  </a:lnTo>
                  <a:lnTo>
                    <a:pt x="226" y="0"/>
                  </a:lnTo>
                  <a:lnTo>
                    <a:pt x="227" y="0"/>
                  </a:lnTo>
                  <a:lnTo>
                    <a:pt x="249" y="0"/>
                  </a:lnTo>
                  <a:lnTo>
                    <a:pt x="249" y="0"/>
                  </a:lnTo>
                  <a:lnTo>
                    <a:pt x="250" y="1"/>
                  </a:lnTo>
                  <a:lnTo>
                    <a:pt x="249" y="2"/>
                  </a:lnTo>
                  <a:lnTo>
                    <a:pt x="249" y="2"/>
                  </a:lnTo>
                  <a:lnTo>
                    <a:pt x="249" y="2"/>
                  </a:lnTo>
                  <a:close/>
                  <a:moveTo>
                    <a:pt x="211" y="2"/>
                  </a:moveTo>
                  <a:lnTo>
                    <a:pt x="190" y="2"/>
                  </a:lnTo>
                  <a:lnTo>
                    <a:pt x="189" y="2"/>
                  </a:lnTo>
                  <a:lnTo>
                    <a:pt x="189" y="1"/>
                  </a:lnTo>
                  <a:lnTo>
                    <a:pt x="189" y="0"/>
                  </a:lnTo>
                  <a:lnTo>
                    <a:pt x="190" y="0"/>
                  </a:lnTo>
                  <a:lnTo>
                    <a:pt x="211" y="0"/>
                  </a:lnTo>
                  <a:lnTo>
                    <a:pt x="213" y="0"/>
                  </a:lnTo>
                  <a:lnTo>
                    <a:pt x="213" y="1"/>
                  </a:lnTo>
                  <a:lnTo>
                    <a:pt x="213" y="2"/>
                  </a:lnTo>
                  <a:lnTo>
                    <a:pt x="211" y="2"/>
                  </a:lnTo>
                  <a:lnTo>
                    <a:pt x="211" y="2"/>
                  </a:lnTo>
                  <a:close/>
                  <a:moveTo>
                    <a:pt x="175" y="2"/>
                  </a:moveTo>
                  <a:lnTo>
                    <a:pt x="153" y="2"/>
                  </a:lnTo>
                  <a:lnTo>
                    <a:pt x="152" y="2"/>
                  </a:lnTo>
                  <a:lnTo>
                    <a:pt x="151" y="1"/>
                  </a:lnTo>
                  <a:lnTo>
                    <a:pt x="152" y="0"/>
                  </a:lnTo>
                  <a:lnTo>
                    <a:pt x="153" y="0"/>
                  </a:lnTo>
                  <a:lnTo>
                    <a:pt x="175" y="0"/>
                  </a:lnTo>
                  <a:lnTo>
                    <a:pt x="175" y="0"/>
                  </a:lnTo>
                  <a:lnTo>
                    <a:pt x="176" y="1"/>
                  </a:lnTo>
                  <a:lnTo>
                    <a:pt x="175" y="2"/>
                  </a:lnTo>
                  <a:lnTo>
                    <a:pt x="175" y="2"/>
                  </a:lnTo>
                  <a:lnTo>
                    <a:pt x="175" y="2"/>
                  </a:lnTo>
                  <a:close/>
                  <a:moveTo>
                    <a:pt x="137" y="2"/>
                  </a:moveTo>
                  <a:lnTo>
                    <a:pt x="115" y="2"/>
                  </a:lnTo>
                  <a:lnTo>
                    <a:pt x="114" y="2"/>
                  </a:lnTo>
                  <a:lnTo>
                    <a:pt x="114" y="1"/>
                  </a:lnTo>
                  <a:lnTo>
                    <a:pt x="114" y="0"/>
                  </a:lnTo>
                  <a:lnTo>
                    <a:pt x="115" y="0"/>
                  </a:lnTo>
                  <a:lnTo>
                    <a:pt x="137" y="0"/>
                  </a:lnTo>
                  <a:lnTo>
                    <a:pt x="138" y="0"/>
                  </a:lnTo>
                  <a:lnTo>
                    <a:pt x="138" y="1"/>
                  </a:lnTo>
                  <a:lnTo>
                    <a:pt x="138" y="2"/>
                  </a:lnTo>
                  <a:lnTo>
                    <a:pt x="137" y="2"/>
                  </a:lnTo>
                  <a:lnTo>
                    <a:pt x="137" y="2"/>
                  </a:lnTo>
                  <a:close/>
                  <a:moveTo>
                    <a:pt x="99" y="2"/>
                  </a:moveTo>
                  <a:lnTo>
                    <a:pt x="79" y="2"/>
                  </a:lnTo>
                  <a:lnTo>
                    <a:pt x="78" y="2"/>
                  </a:lnTo>
                  <a:lnTo>
                    <a:pt x="76" y="1"/>
                  </a:lnTo>
                  <a:lnTo>
                    <a:pt x="78" y="0"/>
                  </a:lnTo>
                  <a:lnTo>
                    <a:pt x="79" y="0"/>
                  </a:lnTo>
                  <a:lnTo>
                    <a:pt x="99" y="0"/>
                  </a:lnTo>
                  <a:lnTo>
                    <a:pt x="100" y="0"/>
                  </a:lnTo>
                  <a:lnTo>
                    <a:pt x="102" y="1"/>
                  </a:lnTo>
                  <a:lnTo>
                    <a:pt x="100" y="2"/>
                  </a:lnTo>
                  <a:lnTo>
                    <a:pt x="99" y="2"/>
                  </a:lnTo>
                  <a:lnTo>
                    <a:pt x="99" y="2"/>
                  </a:lnTo>
                  <a:close/>
                  <a:moveTo>
                    <a:pt x="63" y="2"/>
                  </a:moveTo>
                  <a:lnTo>
                    <a:pt x="41" y="2"/>
                  </a:lnTo>
                  <a:lnTo>
                    <a:pt x="40" y="2"/>
                  </a:lnTo>
                  <a:lnTo>
                    <a:pt x="40" y="1"/>
                  </a:lnTo>
                  <a:lnTo>
                    <a:pt x="40" y="0"/>
                  </a:lnTo>
                  <a:lnTo>
                    <a:pt x="41" y="0"/>
                  </a:lnTo>
                  <a:lnTo>
                    <a:pt x="63" y="0"/>
                  </a:lnTo>
                  <a:lnTo>
                    <a:pt x="64" y="0"/>
                  </a:lnTo>
                  <a:lnTo>
                    <a:pt x="64" y="1"/>
                  </a:lnTo>
                  <a:lnTo>
                    <a:pt x="64" y="2"/>
                  </a:lnTo>
                  <a:lnTo>
                    <a:pt x="63" y="2"/>
                  </a:lnTo>
                  <a:lnTo>
                    <a:pt x="63" y="2"/>
                  </a:lnTo>
                  <a:close/>
                  <a:moveTo>
                    <a:pt x="25" y="2"/>
                  </a:moveTo>
                  <a:lnTo>
                    <a:pt x="3" y="2"/>
                  </a:lnTo>
                  <a:lnTo>
                    <a:pt x="3" y="2"/>
                  </a:lnTo>
                  <a:lnTo>
                    <a:pt x="2" y="1"/>
                  </a:lnTo>
                  <a:lnTo>
                    <a:pt x="3" y="0"/>
                  </a:lnTo>
                  <a:lnTo>
                    <a:pt x="3" y="0"/>
                  </a:lnTo>
                  <a:lnTo>
                    <a:pt x="25" y="0"/>
                  </a:lnTo>
                  <a:lnTo>
                    <a:pt x="26" y="0"/>
                  </a:lnTo>
                  <a:lnTo>
                    <a:pt x="27" y="1"/>
                  </a:lnTo>
                  <a:lnTo>
                    <a:pt x="26" y="2"/>
                  </a:lnTo>
                  <a:lnTo>
                    <a:pt x="25" y="2"/>
                  </a:lnTo>
                  <a:lnTo>
                    <a:pt x="25" y="2"/>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1113" name="矩形 131112"/>
          <p:cNvSpPr/>
          <p:nvPr/>
        </p:nvSpPr>
        <p:spPr>
          <a:xfrm>
            <a:off x="2487613" y="2432050"/>
            <a:ext cx="1538287" cy="822325"/>
          </a:xfrm>
          <a:prstGeom prst="rect">
            <a:avLst/>
          </a:prstGeom>
          <a:noFill/>
          <a:ln w="19050">
            <a:noFill/>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电压传输函数为：</a:t>
            </a:r>
          </a:p>
        </p:txBody>
      </p:sp>
      <p:sp>
        <p:nvSpPr>
          <p:cNvPr id="131115" name="矩形 131114"/>
          <p:cNvSpPr/>
          <p:nvPr/>
        </p:nvSpPr>
        <p:spPr>
          <a:xfrm>
            <a:off x="0" y="0"/>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31114" name="对象 131113"/>
          <p:cNvGraphicFramePr/>
          <p:nvPr/>
        </p:nvGraphicFramePr>
        <p:xfrm>
          <a:off x="4311650" y="2098675"/>
          <a:ext cx="4141788" cy="1755775"/>
        </p:xfrm>
        <a:graphic>
          <a:graphicData uri="http://schemas.openxmlformats.org/presentationml/2006/ole">
            <mc:AlternateContent xmlns:mc="http://schemas.openxmlformats.org/markup-compatibility/2006">
              <mc:Choice xmlns:v="urn:schemas-microsoft-com:vml" Requires="v">
                <p:oleObj spid="_x0000_s29752" r:id="rId3" imgW="2311400" imgH="977900" progId="Equation.3">
                  <p:embed/>
                </p:oleObj>
              </mc:Choice>
              <mc:Fallback>
                <p:oleObj r:id="rId3" imgW="2311400" imgH="977900" progId="Equation.3">
                  <p:embed/>
                  <p:pic>
                    <p:nvPicPr>
                      <p:cNvPr id="131114" name="对象 131113"/>
                      <p:cNvPicPr/>
                      <p:nvPr/>
                    </p:nvPicPr>
                    <p:blipFill>
                      <a:blip r:embed="rId4"/>
                      <a:stretch>
                        <a:fillRect/>
                      </a:stretch>
                    </p:blipFill>
                    <p:spPr>
                      <a:xfrm>
                        <a:off x="4311650" y="2098675"/>
                        <a:ext cx="4141788" cy="1755775"/>
                      </a:xfrm>
                      <a:prstGeom prst="rect">
                        <a:avLst/>
                      </a:prstGeom>
                      <a:solidFill>
                        <a:srgbClr val="99CCFF"/>
                      </a:solidFill>
                      <a:ln w="38100">
                        <a:noFill/>
                        <a:miter/>
                      </a:ln>
                    </p:spPr>
                  </p:pic>
                </p:oleObj>
              </mc:Fallback>
            </mc:AlternateContent>
          </a:graphicData>
        </a:graphic>
      </p:graphicFrame>
      <p:sp>
        <p:nvSpPr>
          <p:cNvPr id="131116" name="矩形 131115"/>
          <p:cNvSpPr/>
          <p:nvPr/>
        </p:nvSpPr>
        <p:spPr>
          <a:xfrm>
            <a:off x="0" y="981075"/>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18" name="矩形 131117"/>
          <p:cNvSpPr/>
          <p:nvPr/>
        </p:nvSpPr>
        <p:spPr>
          <a:xfrm>
            <a:off x="0" y="0"/>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20" name="矩形 131119"/>
          <p:cNvSpPr/>
          <p:nvPr/>
        </p:nvSpPr>
        <p:spPr>
          <a:xfrm>
            <a:off x="0" y="0"/>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31336" name="组合 131335"/>
          <p:cNvGrpSpPr/>
          <p:nvPr/>
        </p:nvGrpSpPr>
        <p:grpSpPr>
          <a:xfrm>
            <a:off x="292100" y="295275"/>
            <a:ext cx="8259763" cy="1370013"/>
            <a:chOff x="184" y="186"/>
            <a:chExt cx="5203" cy="863"/>
          </a:xfrm>
        </p:grpSpPr>
        <p:sp>
          <p:nvSpPr>
            <p:cNvPr id="131076" name="矩形 131075"/>
            <p:cNvSpPr/>
            <p:nvPr/>
          </p:nvSpPr>
          <p:spPr>
            <a:xfrm>
              <a:off x="184" y="186"/>
              <a:ext cx="5203" cy="748"/>
            </a:xfrm>
            <a:prstGeom prst="rect">
              <a:avLst/>
            </a:prstGeom>
            <a:noFill/>
            <a:ln w="19050">
              <a:noFill/>
            </a:ln>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当</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高通滤波电路</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接负载电阻</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时，</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与</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并联相当于使原来的</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降低为</a:t>
              </a:r>
            </a:p>
          </p:txBody>
        </p:sp>
        <p:graphicFrame>
          <p:nvGraphicFramePr>
            <p:cNvPr id="131117" name="对象 131116"/>
            <p:cNvGraphicFramePr/>
            <p:nvPr/>
          </p:nvGraphicFramePr>
          <p:xfrm>
            <a:off x="1436" y="560"/>
            <a:ext cx="893" cy="489"/>
          </p:xfrm>
          <a:graphic>
            <a:graphicData uri="http://schemas.openxmlformats.org/presentationml/2006/ole">
              <mc:AlternateContent xmlns:mc="http://schemas.openxmlformats.org/markup-compatibility/2006">
                <mc:Choice xmlns:v="urn:schemas-microsoft-com:vml" Requires="v">
                  <p:oleObj spid="_x0000_s29753" r:id="rId5" imgW="787400" imgH="431800" progId="Equation.3">
                    <p:embed/>
                  </p:oleObj>
                </mc:Choice>
                <mc:Fallback>
                  <p:oleObj r:id="rId5" imgW="787400" imgH="431800" progId="Equation.3">
                    <p:embed/>
                    <p:pic>
                      <p:nvPicPr>
                        <p:cNvPr id="131117" name="对象 131116"/>
                        <p:cNvPicPr/>
                        <p:nvPr/>
                      </p:nvPicPr>
                      <p:blipFill>
                        <a:blip r:embed="rId6"/>
                        <a:stretch>
                          <a:fillRect/>
                        </a:stretch>
                      </p:blipFill>
                      <p:spPr>
                        <a:xfrm>
                          <a:off x="1436" y="560"/>
                          <a:ext cx="893" cy="489"/>
                        </a:xfrm>
                        <a:prstGeom prst="rect">
                          <a:avLst/>
                        </a:prstGeom>
                        <a:noFill/>
                        <a:ln w="38100">
                          <a:noFill/>
                          <a:miter/>
                        </a:ln>
                      </p:spPr>
                    </p:pic>
                  </p:oleObj>
                </mc:Fallback>
              </mc:AlternateContent>
            </a:graphicData>
          </a:graphic>
        </p:graphicFrame>
      </p:grpSp>
      <p:graphicFrame>
        <p:nvGraphicFramePr>
          <p:cNvPr id="131119" name="对象 131118"/>
          <p:cNvGraphicFramePr/>
          <p:nvPr/>
        </p:nvGraphicFramePr>
        <p:xfrm>
          <a:off x="5084763" y="1093788"/>
          <a:ext cx="1141412" cy="776287"/>
        </p:xfrm>
        <a:graphic>
          <a:graphicData uri="http://schemas.openxmlformats.org/presentationml/2006/ole">
            <mc:AlternateContent xmlns:mc="http://schemas.openxmlformats.org/markup-compatibility/2006">
              <mc:Choice xmlns:v="urn:schemas-microsoft-com:vml" Requires="v">
                <p:oleObj spid="_x0000_s29754" r:id="rId7" imgW="635000" imgH="431800" progId="Equation.3">
                  <p:embed/>
                </p:oleObj>
              </mc:Choice>
              <mc:Fallback>
                <p:oleObj r:id="rId7" imgW="635000" imgH="431800" progId="Equation.3">
                  <p:embed/>
                  <p:pic>
                    <p:nvPicPr>
                      <p:cNvPr id="131119" name="对象 131118"/>
                      <p:cNvPicPr/>
                      <p:nvPr/>
                    </p:nvPicPr>
                    <p:blipFill>
                      <a:blip r:embed="rId8"/>
                      <a:stretch>
                        <a:fillRect/>
                      </a:stretch>
                    </p:blipFill>
                    <p:spPr>
                      <a:xfrm>
                        <a:off x="5084763" y="1093788"/>
                        <a:ext cx="1141412" cy="776287"/>
                      </a:xfrm>
                      <a:prstGeom prst="rect">
                        <a:avLst/>
                      </a:prstGeom>
                      <a:noFill/>
                      <a:ln w="38100">
                        <a:noFill/>
                        <a:miter/>
                      </a:ln>
                    </p:spPr>
                  </p:pic>
                </p:oleObj>
              </mc:Fallback>
            </mc:AlternateContent>
          </a:graphicData>
        </a:graphic>
      </p:graphicFrame>
      <p:sp>
        <p:nvSpPr>
          <p:cNvPr id="131122" name="矩形 131121"/>
          <p:cNvSpPr/>
          <p:nvPr/>
        </p:nvSpPr>
        <p:spPr>
          <a:xfrm>
            <a:off x="288925" y="4424363"/>
            <a:ext cx="530225"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131123" name="矩形 131122"/>
          <p:cNvSpPr/>
          <p:nvPr/>
        </p:nvSpPr>
        <p:spPr>
          <a:xfrm>
            <a:off x="5021263" y="4500563"/>
            <a:ext cx="423862"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nvGrpSpPr>
          <p:cNvPr id="131124" name="组合 131123"/>
          <p:cNvGrpSpPr/>
          <p:nvPr/>
        </p:nvGrpSpPr>
        <p:grpSpPr>
          <a:xfrm>
            <a:off x="998538" y="4308475"/>
            <a:ext cx="3341687" cy="2063750"/>
            <a:chOff x="1220" y="1614"/>
            <a:chExt cx="2105" cy="1300"/>
          </a:xfrm>
        </p:grpSpPr>
        <p:sp>
          <p:nvSpPr>
            <p:cNvPr id="131125" name="矩形 131124"/>
            <p:cNvSpPr/>
            <p:nvPr/>
          </p:nvSpPr>
          <p:spPr>
            <a:xfrm>
              <a:off x="2878" y="181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26" name="矩形 131125"/>
            <p:cNvSpPr/>
            <p:nvPr/>
          </p:nvSpPr>
          <p:spPr>
            <a:xfrm>
              <a:off x="2958" y="189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27" name="矩形 131126"/>
            <p:cNvSpPr/>
            <p:nvPr/>
          </p:nvSpPr>
          <p:spPr>
            <a:xfrm>
              <a:off x="2997" y="1812"/>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28" name="矩形 131127"/>
            <p:cNvSpPr/>
            <p:nvPr/>
          </p:nvSpPr>
          <p:spPr>
            <a:xfrm>
              <a:off x="3061" y="181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29" name="矩形 131128"/>
            <p:cNvSpPr/>
            <p:nvPr/>
          </p:nvSpPr>
          <p:spPr>
            <a:xfrm>
              <a:off x="3140" y="189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0" name="矩形 131129"/>
            <p:cNvSpPr/>
            <p:nvPr/>
          </p:nvSpPr>
          <p:spPr>
            <a:xfrm>
              <a:off x="2878" y="1940"/>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1" name="矩形 131130"/>
            <p:cNvSpPr/>
            <p:nvPr/>
          </p:nvSpPr>
          <p:spPr>
            <a:xfrm>
              <a:off x="2958" y="2019"/>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2" name="矩形 131131"/>
            <p:cNvSpPr/>
            <p:nvPr/>
          </p:nvSpPr>
          <p:spPr>
            <a:xfrm>
              <a:off x="2997" y="1940"/>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3" name="矩形 131132"/>
            <p:cNvSpPr/>
            <p:nvPr/>
          </p:nvSpPr>
          <p:spPr>
            <a:xfrm>
              <a:off x="3060" y="1953"/>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4" name="矩形 131133"/>
            <p:cNvSpPr/>
            <p:nvPr/>
          </p:nvSpPr>
          <p:spPr>
            <a:xfrm>
              <a:off x="3205" y="1940"/>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5" name="矩形 131134"/>
            <p:cNvSpPr/>
            <p:nvPr/>
          </p:nvSpPr>
          <p:spPr>
            <a:xfrm>
              <a:off x="3285" y="2019"/>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6" name="矩形 131135"/>
            <p:cNvSpPr/>
            <p:nvPr/>
          </p:nvSpPr>
          <p:spPr>
            <a:xfrm>
              <a:off x="2886" y="205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7" name="矩形 131136"/>
            <p:cNvSpPr/>
            <p:nvPr/>
          </p:nvSpPr>
          <p:spPr>
            <a:xfrm>
              <a:off x="2966" y="213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8" name="矩形 131137"/>
            <p:cNvSpPr/>
            <p:nvPr/>
          </p:nvSpPr>
          <p:spPr>
            <a:xfrm>
              <a:off x="3004" y="2058"/>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39" name="矩形 131138"/>
            <p:cNvSpPr/>
            <p:nvPr/>
          </p:nvSpPr>
          <p:spPr>
            <a:xfrm>
              <a:off x="3126" y="205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0" name="矩形 131139"/>
            <p:cNvSpPr/>
            <p:nvPr/>
          </p:nvSpPr>
          <p:spPr>
            <a:xfrm>
              <a:off x="3206" y="213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1" name="矩形 131140"/>
            <p:cNvSpPr/>
            <p:nvPr/>
          </p:nvSpPr>
          <p:spPr>
            <a:xfrm>
              <a:off x="2875" y="217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2" name="矩形 131141"/>
            <p:cNvSpPr/>
            <p:nvPr/>
          </p:nvSpPr>
          <p:spPr>
            <a:xfrm>
              <a:off x="2954" y="225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3" name="矩形 131142"/>
            <p:cNvSpPr/>
            <p:nvPr/>
          </p:nvSpPr>
          <p:spPr>
            <a:xfrm>
              <a:off x="2993" y="2177"/>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4" name="矩形 131143"/>
            <p:cNvSpPr/>
            <p:nvPr/>
          </p:nvSpPr>
          <p:spPr>
            <a:xfrm>
              <a:off x="3115" y="2177"/>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5" name="矩形 131144"/>
            <p:cNvSpPr/>
            <p:nvPr/>
          </p:nvSpPr>
          <p:spPr>
            <a:xfrm>
              <a:off x="3194" y="2256"/>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6" name="直接连接符 131145"/>
            <p:cNvSpPr/>
            <p:nvPr/>
          </p:nvSpPr>
          <p:spPr>
            <a:xfrm flipV="1">
              <a:off x="1555" y="1748"/>
              <a:ext cx="1" cy="1097"/>
            </a:xfrm>
            <a:prstGeom prst="line">
              <a:avLst/>
            </a:prstGeom>
            <a:ln w="14288" cap="flat" cmpd="sng">
              <a:solidFill>
                <a:srgbClr val="000000"/>
              </a:solidFill>
              <a:prstDash val="solid"/>
              <a:headEnd type="none" w="med" len="med"/>
              <a:tailEnd type="none" w="med" len="med"/>
            </a:ln>
          </p:spPr>
        </p:sp>
        <p:sp>
          <p:nvSpPr>
            <p:cNvPr id="131147" name="任意多边形 131146"/>
            <p:cNvSpPr/>
            <p:nvPr/>
          </p:nvSpPr>
          <p:spPr>
            <a:xfrm>
              <a:off x="1512" y="1622"/>
              <a:ext cx="86" cy="132"/>
            </a:xfrm>
            <a:custGeom>
              <a:avLst/>
              <a:gdLst/>
              <a:ahLst/>
              <a:cxnLst/>
              <a:rect l="0" t="0" r="0" b="0"/>
              <a:pathLst>
                <a:path w="86" h="132">
                  <a:moveTo>
                    <a:pt x="86" y="132"/>
                  </a:moveTo>
                  <a:lnTo>
                    <a:pt x="43" y="0"/>
                  </a:lnTo>
                  <a:lnTo>
                    <a:pt x="0" y="132"/>
                  </a:lnTo>
                  <a:lnTo>
                    <a:pt x="86" y="132"/>
                  </a:lnTo>
                  <a:lnTo>
                    <a:pt x="86" y="132"/>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48" name="直接连接符 131147"/>
            <p:cNvSpPr/>
            <p:nvPr/>
          </p:nvSpPr>
          <p:spPr>
            <a:xfrm>
              <a:off x="1325" y="2650"/>
              <a:ext cx="1590" cy="1"/>
            </a:xfrm>
            <a:prstGeom prst="line">
              <a:avLst/>
            </a:prstGeom>
            <a:ln w="14288" cap="flat" cmpd="sng">
              <a:solidFill>
                <a:srgbClr val="000000"/>
              </a:solidFill>
              <a:prstDash val="solid"/>
              <a:headEnd type="none" w="med" len="med"/>
              <a:tailEnd type="none" w="med" len="med"/>
            </a:ln>
          </p:spPr>
        </p:sp>
        <p:sp>
          <p:nvSpPr>
            <p:cNvPr id="131149" name="任意多边形 131148"/>
            <p:cNvSpPr/>
            <p:nvPr/>
          </p:nvSpPr>
          <p:spPr>
            <a:xfrm>
              <a:off x="2915" y="2606"/>
              <a:ext cx="131" cy="85"/>
            </a:xfrm>
            <a:custGeom>
              <a:avLst/>
              <a:gdLst/>
              <a:ahLst/>
              <a:cxnLst/>
              <a:rect l="0" t="0" r="0" b="0"/>
              <a:pathLst>
                <a:path w="131" h="85">
                  <a:moveTo>
                    <a:pt x="0" y="85"/>
                  </a:moveTo>
                  <a:lnTo>
                    <a:pt x="131" y="44"/>
                  </a:lnTo>
                  <a:lnTo>
                    <a:pt x="0" y="0"/>
                  </a:lnTo>
                  <a:lnTo>
                    <a:pt x="0" y="85"/>
                  </a:lnTo>
                  <a:lnTo>
                    <a:pt x="0" y="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0" name="矩形 131149"/>
            <p:cNvSpPr/>
            <p:nvPr/>
          </p:nvSpPr>
          <p:spPr>
            <a:xfrm>
              <a:off x="1448" y="2703"/>
              <a:ext cx="52"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1" name="矩形 131150"/>
            <p:cNvSpPr/>
            <p:nvPr/>
          </p:nvSpPr>
          <p:spPr>
            <a:xfrm>
              <a:off x="1443" y="1873"/>
              <a:ext cx="52"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2" name="矩形 131151"/>
            <p:cNvSpPr/>
            <p:nvPr/>
          </p:nvSpPr>
          <p:spPr>
            <a:xfrm>
              <a:off x="1220" y="2087"/>
              <a:ext cx="234"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3" name="任意多边形 131152"/>
            <p:cNvSpPr>
              <a:spLocks noEditPoints="1"/>
            </p:cNvSpPr>
            <p:nvPr/>
          </p:nvSpPr>
          <p:spPr>
            <a:xfrm>
              <a:off x="1562" y="2130"/>
              <a:ext cx="1273" cy="4"/>
            </a:xfrm>
            <a:custGeom>
              <a:avLst/>
              <a:gdLst/>
              <a:ahLst/>
              <a:cxnLst/>
              <a:rect l="0" t="0" r="0" b="0"/>
              <a:pathLst>
                <a:path w="1273" h="4">
                  <a:moveTo>
                    <a:pt x="8" y="0"/>
                  </a:moveTo>
                  <a:lnTo>
                    <a:pt x="78" y="0"/>
                  </a:lnTo>
                  <a:lnTo>
                    <a:pt x="78" y="0"/>
                  </a:lnTo>
                  <a:lnTo>
                    <a:pt x="81" y="1"/>
                  </a:lnTo>
                  <a:lnTo>
                    <a:pt x="78" y="3"/>
                  </a:lnTo>
                  <a:lnTo>
                    <a:pt x="78" y="4"/>
                  </a:lnTo>
                  <a:lnTo>
                    <a:pt x="8" y="4"/>
                  </a:lnTo>
                  <a:lnTo>
                    <a:pt x="4" y="3"/>
                  </a:lnTo>
                  <a:lnTo>
                    <a:pt x="0" y="1"/>
                  </a:lnTo>
                  <a:lnTo>
                    <a:pt x="4" y="0"/>
                  </a:lnTo>
                  <a:lnTo>
                    <a:pt x="8" y="0"/>
                  </a:lnTo>
                  <a:lnTo>
                    <a:pt x="8" y="0"/>
                  </a:lnTo>
                  <a:lnTo>
                    <a:pt x="8" y="0"/>
                  </a:lnTo>
                  <a:close/>
                  <a:moveTo>
                    <a:pt x="125" y="0"/>
                  </a:moveTo>
                  <a:lnTo>
                    <a:pt x="194" y="0"/>
                  </a:lnTo>
                  <a:lnTo>
                    <a:pt x="199" y="0"/>
                  </a:lnTo>
                  <a:lnTo>
                    <a:pt x="199" y="1"/>
                  </a:lnTo>
                  <a:lnTo>
                    <a:pt x="199" y="3"/>
                  </a:lnTo>
                  <a:lnTo>
                    <a:pt x="194" y="4"/>
                  </a:lnTo>
                  <a:lnTo>
                    <a:pt x="125" y="4"/>
                  </a:lnTo>
                  <a:lnTo>
                    <a:pt x="121" y="3"/>
                  </a:lnTo>
                  <a:lnTo>
                    <a:pt x="121" y="1"/>
                  </a:lnTo>
                  <a:lnTo>
                    <a:pt x="121" y="0"/>
                  </a:lnTo>
                  <a:lnTo>
                    <a:pt x="125" y="0"/>
                  </a:lnTo>
                  <a:lnTo>
                    <a:pt x="125" y="0"/>
                  </a:lnTo>
                  <a:lnTo>
                    <a:pt x="125" y="0"/>
                  </a:lnTo>
                  <a:close/>
                  <a:moveTo>
                    <a:pt x="246" y="0"/>
                  </a:moveTo>
                  <a:lnTo>
                    <a:pt x="316" y="0"/>
                  </a:lnTo>
                  <a:lnTo>
                    <a:pt x="316" y="0"/>
                  </a:lnTo>
                  <a:lnTo>
                    <a:pt x="319" y="1"/>
                  </a:lnTo>
                  <a:lnTo>
                    <a:pt x="316" y="3"/>
                  </a:lnTo>
                  <a:lnTo>
                    <a:pt x="316" y="4"/>
                  </a:lnTo>
                  <a:lnTo>
                    <a:pt x="246" y="4"/>
                  </a:lnTo>
                  <a:lnTo>
                    <a:pt x="242" y="3"/>
                  </a:lnTo>
                  <a:lnTo>
                    <a:pt x="239" y="1"/>
                  </a:lnTo>
                  <a:lnTo>
                    <a:pt x="242" y="0"/>
                  </a:lnTo>
                  <a:lnTo>
                    <a:pt x="246" y="0"/>
                  </a:lnTo>
                  <a:lnTo>
                    <a:pt x="246" y="0"/>
                  </a:lnTo>
                  <a:lnTo>
                    <a:pt x="246" y="0"/>
                  </a:lnTo>
                  <a:close/>
                  <a:moveTo>
                    <a:pt x="364" y="0"/>
                  </a:moveTo>
                  <a:lnTo>
                    <a:pt x="433" y="0"/>
                  </a:lnTo>
                  <a:lnTo>
                    <a:pt x="437" y="0"/>
                  </a:lnTo>
                  <a:lnTo>
                    <a:pt x="437" y="1"/>
                  </a:lnTo>
                  <a:lnTo>
                    <a:pt x="437" y="3"/>
                  </a:lnTo>
                  <a:lnTo>
                    <a:pt x="433" y="4"/>
                  </a:lnTo>
                  <a:lnTo>
                    <a:pt x="364" y="4"/>
                  </a:lnTo>
                  <a:lnTo>
                    <a:pt x="360" y="3"/>
                  </a:lnTo>
                  <a:lnTo>
                    <a:pt x="360" y="1"/>
                  </a:lnTo>
                  <a:lnTo>
                    <a:pt x="360" y="0"/>
                  </a:lnTo>
                  <a:lnTo>
                    <a:pt x="364" y="0"/>
                  </a:lnTo>
                  <a:lnTo>
                    <a:pt x="364" y="0"/>
                  </a:lnTo>
                  <a:lnTo>
                    <a:pt x="364" y="0"/>
                  </a:lnTo>
                  <a:close/>
                  <a:moveTo>
                    <a:pt x="485" y="0"/>
                  </a:moveTo>
                  <a:lnTo>
                    <a:pt x="553" y="0"/>
                  </a:lnTo>
                  <a:lnTo>
                    <a:pt x="553" y="0"/>
                  </a:lnTo>
                  <a:lnTo>
                    <a:pt x="558" y="1"/>
                  </a:lnTo>
                  <a:lnTo>
                    <a:pt x="553" y="3"/>
                  </a:lnTo>
                  <a:lnTo>
                    <a:pt x="553" y="4"/>
                  </a:lnTo>
                  <a:lnTo>
                    <a:pt x="485" y="4"/>
                  </a:lnTo>
                  <a:lnTo>
                    <a:pt x="480" y="3"/>
                  </a:lnTo>
                  <a:lnTo>
                    <a:pt x="477" y="1"/>
                  </a:lnTo>
                  <a:lnTo>
                    <a:pt x="480" y="0"/>
                  </a:lnTo>
                  <a:lnTo>
                    <a:pt x="485" y="0"/>
                  </a:lnTo>
                  <a:lnTo>
                    <a:pt x="485" y="0"/>
                  </a:lnTo>
                  <a:lnTo>
                    <a:pt x="485" y="0"/>
                  </a:lnTo>
                  <a:close/>
                  <a:moveTo>
                    <a:pt x="601" y="0"/>
                  </a:moveTo>
                  <a:lnTo>
                    <a:pt x="671" y="0"/>
                  </a:lnTo>
                  <a:lnTo>
                    <a:pt x="675" y="0"/>
                  </a:lnTo>
                  <a:lnTo>
                    <a:pt x="675" y="1"/>
                  </a:lnTo>
                  <a:lnTo>
                    <a:pt x="675" y="3"/>
                  </a:lnTo>
                  <a:lnTo>
                    <a:pt x="671" y="4"/>
                  </a:lnTo>
                  <a:lnTo>
                    <a:pt x="601" y="4"/>
                  </a:lnTo>
                  <a:lnTo>
                    <a:pt x="598" y="3"/>
                  </a:lnTo>
                  <a:lnTo>
                    <a:pt x="598" y="1"/>
                  </a:lnTo>
                  <a:lnTo>
                    <a:pt x="598" y="0"/>
                  </a:lnTo>
                  <a:lnTo>
                    <a:pt x="601" y="0"/>
                  </a:lnTo>
                  <a:lnTo>
                    <a:pt x="601" y="0"/>
                  </a:lnTo>
                  <a:lnTo>
                    <a:pt x="601" y="0"/>
                  </a:lnTo>
                  <a:close/>
                  <a:moveTo>
                    <a:pt x="723" y="0"/>
                  </a:moveTo>
                  <a:lnTo>
                    <a:pt x="792" y="0"/>
                  </a:lnTo>
                  <a:lnTo>
                    <a:pt x="796" y="0"/>
                  </a:lnTo>
                  <a:lnTo>
                    <a:pt x="796" y="1"/>
                  </a:lnTo>
                  <a:lnTo>
                    <a:pt x="796" y="3"/>
                  </a:lnTo>
                  <a:lnTo>
                    <a:pt x="792" y="4"/>
                  </a:lnTo>
                  <a:lnTo>
                    <a:pt x="723" y="4"/>
                  </a:lnTo>
                  <a:lnTo>
                    <a:pt x="719" y="3"/>
                  </a:lnTo>
                  <a:lnTo>
                    <a:pt x="715" y="1"/>
                  </a:lnTo>
                  <a:lnTo>
                    <a:pt x="719" y="0"/>
                  </a:lnTo>
                  <a:lnTo>
                    <a:pt x="723" y="0"/>
                  </a:lnTo>
                  <a:lnTo>
                    <a:pt x="723" y="0"/>
                  </a:lnTo>
                  <a:lnTo>
                    <a:pt x="723" y="0"/>
                  </a:lnTo>
                  <a:close/>
                  <a:moveTo>
                    <a:pt x="839" y="0"/>
                  </a:moveTo>
                  <a:lnTo>
                    <a:pt x="909" y="0"/>
                  </a:lnTo>
                  <a:lnTo>
                    <a:pt x="912" y="0"/>
                  </a:lnTo>
                  <a:lnTo>
                    <a:pt x="912" y="1"/>
                  </a:lnTo>
                  <a:lnTo>
                    <a:pt x="912" y="3"/>
                  </a:lnTo>
                  <a:lnTo>
                    <a:pt x="909" y="4"/>
                  </a:lnTo>
                  <a:lnTo>
                    <a:pt x="839" y="4"/>
                  </a:lnTo>
                  <a:lnTo>
                    <a:pt x="836" y="3"/>
                  </a:lnTo>
                  <a:lnTo>
                    <a:pt x="836" y="1"/>
                  </a:lnTo>
                  <a:lnTo>
                    <a:pt x="836" y="0"/>
                  </a:lnTo>
                  <a:lnTo>
                    <a:pt x="839" y="0"/>
                  </a:lnTo>
                  <a:lnTo>
                    <a:pt x="839" y="0"/>
                  </a:lnTo>
                  <a:lnTo>
                    <a:pt x="839" y="0"/>
                  </a:lnTo>
                  <a:close/>
                  <a:moveTo>
                    <a:pt x="961" y="0"/>
                  </a:moveTo>
                  <a:lnTo>
                    <a:pt x="1030" y="0"/>
                  </a:lnTo>
                  <a:lnTo>
                    <a:pt x="1034" y="0"/>
                  </a:lnTo>
                  <a:lnTo>
                    <a:pt x="1034" y="1"/>
                  </a:lnTo>
                  <a:lnTo>
                    <a:pt x="1034" y="3"/>
                  </a:lnTo>
                  <a:lnTo>
                    <a:pt x="1030" y="4"/>
                  </a:lnTo>
                  <a:lnTo>
                    <a:pt x="961" y="4"/>
                  </a:lnTo>
                  <a:lnTo>
                    <a:pt x="957" y="3"/>
                  </a:lnTo>
                  <a:lnTo>
                    <a:pt x="954" y="1"/>
                  </a:lnTo>
                  <a:lnTo>
                    <a:pt x="957" y="0"/>
                  </a:lnTo>
                  <a:lnTo>
                    <a:pt x="961" y="0"/>
                  </a:lnTo>
                  <a:lnTo>
                    <a:pt x="961" y="0"/>
                  </a:lnTo>
                  <a:lnTo>
                    <a:pt x="961" y="0"/>
                  </a:lnTo>
                  <a:close/>
                  <a:moveTo>
                    <a:pt x="1078" y="0"/>
                  </a:moveTo>
                  <a:lnTo>
                    <a:pt x="1148" y="0"/>
                  </a:lnTo>
                  <a:lnTo>
                    <a:pt x="1151" y="0"/>
                  </a:lnTo>
                  <a:lnTo>
                    <a:pt x="1155" y="1"/>
                  </a:lnTo>
                  <a:lnTo>
                    <a:pt x="1151" y="3"/>
                  </a:lnTo>
                  <a:lnTo>
                    <a:pt x="1148" y="4"/>
                  </a:lnTo>
                  <a:lnTo>
                    <a:pt x="1078" y="4"/>
                  </a:lnTo>
                  <a:lnTo>
                    <a:pt x="1074" y="3"/>
                  </a:lnTo>
                  <a:lnTo>
                    <a:pt x="1074" y="1"/>
                  </a:lnTo>
                  <a:lnTo>
                    <a:pt x="1074" y="0"/>
                  </a:lnTo>
                  <a:lnTo>
                    <a:pt x="1078" y="0"/>
                  </a:lnTo>
                  <a:lnTo>
                    <a:pt x="1078" y="0"/>
                  </a:lnTo>
                  <a:lnTo>
                    <a:pt x="1078" y="0"/>
                  </a:lnTo>
                  <a:close/>
                  <a:moveTo>
                    <a:pt x="1198" y="0"/>
                  </a:moveTo>
                  <a:lnTo>
                    <a:pt x="1268" y="0"/>
                  </a:lnTo>
                  <a:lnTo>
                    <a:pt x="1273" y="0"/>
                  </a:lnTo>
                  <a:lnTo>
                    <a:pt x="1273" y="1"/>
                  </a:lnTo>
                  <a:lnTo>
                    <a:pt x="1273" y="3"/>
                  </a:lnTo>
                  <a:lnTo>
                    <a:pt x="1268" y="4"/>
                  </a:lnTo>
                  <a:lnTo>
                    <a:pt x="1198" y="4"/>
                  </a:lnTo>
                  <a:lnTo>
                    <a:pt x="1195" y="3"/>
                  </a:lnTo>
                  <a:lnTo>
                    <a:pt x="1192" y="1"/>
                  </a:lnTo>
                  <a:lnTo>
                    <a:pt x="1195" y="0"/>
                  </a:lnTo>
                  <a:lnTo>
                    <a:pt x="1198" y="0"/>
                  </a:lnTo>
                  <a:lnTo>
                    <a:pt x="1198" y="0"/>
                  </a:lnTo>
                  <a:lnTo>
                    <a:pt x="1198"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4" name="任意多边形 131153"/>
            <p:cNvSpPr/>
            <p:nvPr/>
          </p:nvSpPr>
          <p:spPr>
            <a:xfrm>
              <a:off x="1562" y="2130"/>
              <a:ext cx="81" cy="4"/>
            </a:xfrm>
            <a:custGeom>
              <a:avLst/>
              <a:gdLst/>
              <a:ahLst/>
              <a:cxnLst/>
              <a:rect l="0" t="0" r="0" b="0"/>
              <a:pathLst>
                <a:path w="81" h="4">
                  <a:moveTo>
                    <a:pt x="8" y="0"/>
                  </a:moveTo>
                  <a:lnTo>
                    <a:pt x="78" y="0"/>
                  </a:lnTo>
                  <a:lnTo>
                    <a:pt x="78" y="0"/>
                  </a:lnTo>
                  <a:lnTo>
                    <a:pt x="81" y="1"/>
                  </a:lnTo>
                  <a:lnTo>
                    <a:pt x="78" y="3"/>
                  </a:lnTo>
                  <a:lnTo>
                    <a:pt x="78" y="4"/>
                  </a:lnTo>
                  <a:lnTo>
                    <a:pt x="8" y="4"/>
                  </a:lnTo>
                  <a:lnTo>
                    <a:pt x="4" y="3"/>
                  </a:lnTo>
                  <a:lnTo>
                    <a:pt x="0" y="1"/>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5" name="任意多边形 131154"/>
            <p:cNvSpPr/>
            <p:nvPr/>
          </p:nvSpPr>
          <p:spPr>
            <a:xfrm>
              <a:off x="1683" y="2130"/>
              <a:ext cx="78" cy="4"/>
            </a:xfrm>
            <a:custGeom>
              <a:avLst/>
              <a:gdLst/>
              <a:ahLst/>
              <a:cxnLst/>
              <a:rect l="0" t="0" r="0" b="0"/>
              <a:pathLst>
                <a:path w="78" h="4">
                  <a:moveTo>
                    <a:pt x="4" y="0"/>
                  </a:moveTo>
                  <a:lnTo>
                    <a:pt x="73" y="0"/>
                  </a:lnTo>
                  <a:lnTo>
                    <a:pt x="78" y="0"/>
                  </a:lnTo>
                  <a:lnTo>
                    <a:pt x="78" y="1"/>
                  </a:lnTo>
                  <a:lnTo>
                    <a:pt x="78" y="3"/>
                  </a:lnTo>
                  <a:lnTo>
                    <a:pt x="73"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6" name="任意多边形 131155"/>
            <p:cNvSpPr/>
            <p:nvPr/>
          </p:nvSpPr>
          <p:spPr>
            <a:xfrm>
              <a:off x="1801" y="2130"/>
              <a:ext cx="80" cy="4"/>
            </a:xfrm>
            <a:custGeom>
              <a:avLst/>
              <a:gdLst/>
              <a:ahLst/>
              <a:cxnLst/>
              <a:rect l="0" t="0" r="0" b="0"/>
              <a:pathLst>
                <a:path w="80" h="4">
                  <a:moveTo>
                    <a:pt x="7" y="0"/>
                  </a:moveTo>
                  <a:lnTo>
                    <a:pt x="77" y="0"/>
                  </a:lnTo>
                  <a:lnTo>
                    <a:pt x="77" y="0"/>
                  </a:lnTo>
                  <a:lnTo>
                    <a:pt x="80" y="1"/>
                  </a:lnTo>
                  <a:lnTo>
                    <a:pt x="77" y="3"/>
                  </a:lnTo>
                  <a:lnTo>
                    <a:pt x="77" y="4"/>
                  </a:lnTo>
                  <a:lnTo>
                    <a:pt x="7" y="4"/>
                  </a:lnTo>
                  <a:lnTo>
                    <a:pt x="3" y="3"/>
                  </a:lnTo>
                  <a:lnTo>
                    <a:pt x="0" y="1"/>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7" name="任意多边形 131156"/>
            <p:cNvSpPr/>
            <p:nvPr/>
          </p:nvSpPr>
          <p:spPr>
            <a:xfrm>
              <a:off x="1922" y="2130"/>
              <a:ext cx="77" cy="4"/>
            </a:xfrm>
            <a:custGeom>
              <a:avLst/>
              <a:gdLst/>
              <a:ahLst/>
              <a:cxnLst/>
              <a:rect l="0" t="0" r="0" b="0"/>
              <a:pathLst>
                <a:path w="77" h="4">
                  <a:moveTo>
                    <a:pt x="4" y="0"/>
                  </a:moveTo>
                  <a:lnTo>
                    <a:pt x="73" y="0"/>
                  </a:lnTo>
                  <a:lnTo>
                    <a:pt x="77" y="0"/>
                  </a:lnTo>
                  <a:lnTo>
                    <a:pt x="77" y="1"/>
                  </a:lnTo>
                  <a:lnTo>
                    <a:pt x="77" y="3"/>
                  </a:lnTo>
                  <a:lnTo>
                    <a:pt x="73"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8" name="任意多边形 131157"/>
            <p:cNvSpPr/>
            <p:nvPr/>
          </p:nvSpPr>
          <p:spPr>
            <a:xfrm>
              <a:off x="2039" y="2130"/>
              <a:ext cx="81" cy="4"/>
            </a:xfrm>
            <a:custGeom>
              <a:avLst/>
              <a:gdLst/>
              <a:ahLst/>
              <a:cxnLst/>
              <a:rect l="0" t="0" r="0" b="0"/>
              <a:pathLst>
                <a:path w="81" h="4">
                  <a:moveTo>
                    <a:pt x="8" y="0"/>
                  </a:moveTo>
                  <a:lnTo>
                    <a:pt x="76" y="0"/>
                  </a:lnTo>
                  <a:lnTo>
                    <a:pt x="76" y="0"/>
                  </a:lnTo>
                  <a:lnTo>
                    <a:pt x="81" y="1"/>
                  </a:lnTo>
                  <a:lnTo>
                    <a:pt x="76" y="3"/>
                  </a:lnTo>
                  <a:lnTo>
                    <a:pt x="76" y="4"/>
                  </a:lnTo>
                  <a:lnTo>
                    <a:pt x="8" y="4"/>
                  </a:lnTo>
                  <a:lnTo>
                    <a:pt x="3" y="3"/>
                  </a:lnTo>
                  <a:lnTo>
                    <a:pt x="0" y="1"/>
                  </a:lnTo>
                  <a:lnTo>
                    <a:pt x="3"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59" name="任意多边形 131158"/>
            <p:cNvSpPr/>
            <p:nvPr/>
          </p:nvSpPr>
          <p:spPr>
            <a:xfrm>
              <a:off x="2160" y="2130"/>
              <a:ext cx="77" cy="4"/>
            </a:xfrm>
            <a:custGeom>
              <a:avLst/>
              <a:gdLst/>
              <a:ahLst/>
              <a:cxnLst/>
              <a:rect l="0" t="0" r="0" b="0"/>
              <a:pathLst>
                <a:path w="77" h="4">
                  <a:moveTo>
                    <a:pt x="3" y="0"/>
                  </a:moveTo>
                  <a:lnTo>
                    <a:pt x="73" y="0"/>
                  </a:lnTo>
                  <a:lnTo>
                    <a:pt x="77" y="0"/>
                  </a:lnTo>
                  <a:lnTo>
                    <a:pt x="77" y="1"/>
                  </a:lnTo>
                  <a:lnTo>
                    <a:pt x="77" y="3"/>
                  </a:lnTo>
                  <a:lnTo>
                    <a:pt x="73" y="4"/>
                  </a:lnTo>
                  <a:lnTo>
                    <a:pt x="3" y="4"/>
                  </a:lnTo>
                  <a:lnTo>
                    <a:pt x="0" y="3"/>
                  </a:lnTo>
                  <a:lnTo>
                    <a:pt x="0" y="1"/>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0" name="任意多边形 131159"/>
            <p:cNvSpPr/>
            <p:nvPr/>
          </p:nvSpPr>
          <p:spPr>
            <a:xfrm>
              <a:off x="2277" y="2130"/>
              <a:ext cx="81" cy="4"/>
            </a:xfrm>
            <a:custGeom>
              <a:avLst/>
              <a:gdLst/>
              <a:ahLst/>
              <a:cxnLst/>
              <a:rect l="0" t="0" r="0" b="0"/>
              <a:pathLst>
                <a:path w="81" h="4">
                  <a:moveTo>
                    <a:pt x="8" y="0"/>
                  </a:moveTo>
                  <a:lnTo>
                    <a:pt x="77" y="0"/>
                  </a:lnTo>
                  <a:lnTo>
                    <a:pt x="81" y="0"/>
                  </a:lnTo>
                  <a:lnTo>
                    <a:pt x="81" y="1"/>
                  </a:lnTo>
                  <a:lnTo>
                    <a:pt x="81" y="3"/>
                  </a:lnTo>
                  <a:lnTo>
                    <a:pt x="77" y="4"/>
                  </a:lnTo>
                  <a:lnTo>
                    <a:pt x="8" y="4"/>
                  </a:lnTo>
                  <a:lnTo>
                    <a:pt x="4" y="3"/>
                  </a:lnTo>
                  <a:lnTo>
                    <a:pt x="0" y="1"/>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1" name="任意多边形 131160"/>
            <p:cNvSpPr/>
            <p:nvPr/>
          </p:nvSpPr>
          <p:spPr>
            <a:xfrm>
              <a:off x="2398" y="2130"/>
              <a:ext cx="76" cy="4"/>
            </a:xfrm>
            <a:custGeom>
              <a:avLst/>
              <a:gdLst/>
              <a:ahLst/>
              <a:cxnLst/>
              <a:rect l="0" t="0" r="0" b="0"/>
              <a:pathLst>
                <a:path w="76" h="4">
                  <a:moveTo>
                    <a:pt x="3" y="0"/>
                  </a:moveTo>
                  <a:lnTo>
                    <a:pt x="73" y="0"/>
                  </a:lnTo>
                  <a:lnTo>
                    <a:pt x="76" y="0"/>
                  </a:lnTo>
                  <a:lnTo>
                    <a:pt x="76" y="1"/>
                  </a:lnTo>
                  <a:lnTo>
                    <a:pt x="76" y="3"/>
                  </a:lnTo>
                  <a:lnTo>
                    <a:pt x="73" y="4"/>
                  </a:lnTo>
                  <a:lnTo>
                    <a:pt x="3" y="4"/>
                  </a:lnTo>
                  <a:lnTo>
                    <a:pt x="0" y="3"/>
                  </a:lnTo>
                  <a:lnTo>
                    <a:pt x="0" y="1"/>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2" name="任意多边形 131161"/>
            <p:cNvSpPr/>
            <p:nvPr/>
          </p:nvSpPr>
          <p:spPr>
            <a:xfrm>
              <a:off x="2516" y="2130"/>
              <a:ext cx="80" cy="4"/>
            </a:xfrm>
            <a:custGeom>
              <a:avLst/>
              <a:gdLst/>
              <a:ahLst/>
              <a:cxnLst/>
              <a:rect l="0" t="0" r="0" b="0"/>
              <a:pathLst>
                <a:path w="80" h="4">
                  <a:moveTo>
                    <a:pt x="7" y="0"/>
                  </a:moveTo>
                  <a:lnTo>
                    <a:pt x="76" y="0"/>
                  </a:lnTo>
                  <a:lnTo>
                    <a:pt x="80" y="0"/>
                  </a:lnTo>
                  <a:lnTo>
                    <a:pt x="80" y="1"/>
                  </a:lnTo>
                  <a:lnTo>
                    <a:pt x="80" y="3"/>
                  </a:lnTo>
                  <a:lnTo>
                    <a:pt x="76" y="4"/>
                  </a:lnTo>
                  <a:lnTo>
                    <a:pt x="7" y="4"/>
                  </a:lnTo>
                  <a:lnTo>
                    <a:pt x="3" y="3"/>
                  </a:lnTo>
                  <a:lnTo>
                    <a:pt x="0" y="1"/>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3" name="任意多边形 131162"/>
            <p:cNvSpPr/>
            <p:nvPr/>
          </p:nvSpPr>
          <p:spPr>
            <a:xfrm>
              <a:off x="2636" y="2130"/>
              <a:ext cx="81" cy="4"/>
            </a:xfrm>
            <a:custGeom>
              <a:avLst/>
              <a:gdLst/>
              <a:ahLst/>
              <a:cxnLst/>
              <a:rect l="0" t="0" r="0" b="0"/>
              <a:pathLst>
                <a:path w="81" h="4">
                  <a:moveTo>
                    <a:pt x="4" y="0"/>
                  </a:moveTo>
                  <a:lnTo>
                    <a:pt x="74" y="0"/>
                  </a:lnTo>
                  <a:lnTo>
                    <a:pt x="77" y="0"/>
                  </a:lnTo>
                  <a:lnTo>
                    <a:pt x="81" y="1"/>
                  </a:lnTo>
                  <a:lnTo>
                    <a:pt x="77" y="3"/>
                  </a:lnTo>
                  <a:lnTo>
                    <a:pt x="74"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4" name="任意多边形 131163"/>
            <p:cNvSpPr/>
            <p:nvPr/>
          </p:nvSpPr>
          <p:spPr>
            <a:xfrm>
              <a:off x="2754" y="2130"/>
              <a:ext cx="81" cy="4"/>
            </a:xfrm>
            <a:custGeom>
              <a:avLst/>
              <a:gdLst/>
              <a:ahLst/>
              <a:cxnLst/>
              <a:rect l="0" t="0" r="0" b="0"/>
              <a:pathLst>
                <a:path w="81" h="4">
                  <a:moveTo>
                    <a:pt x="6" y="0"/>
                  </a:moveTo>
                  <a:lnTo>
                    <a:pt x="76" y="0"/>
                  </a:lnTo>
                  <a:lnTo>
                    <a:pt x="81" y="0"/>
                  </a:lnTo>
                  <a:lnTo>
                    <a:pt x="81" y="1"/>
                  </a:lnTo>
                  <a:lnTo>
                    <a:pt x="81" y="3"/>
                  </a:lnTo>
                  <a:lnTo>
                    <a:pt x="76" y="4"/>
                  </a:lnTo>
                  <a:lnTo>
                    <a:pt x="6" y="4"/>
                  </a:lnTo>
                  <a:lnTo>
                    <a:pt x="3" y="3"/>
                  </a:lnTo>
                  <a:lnTo>
                    <a:pt x="0" y="1"/>
                  </a:lnTo>
                  <a:lnTo>
                    <a:pt x="3" y="0"/>
                  </a:lnTo>
                  <a:lnTo>
                    <a:pt x="6" y="0"/>
                  </a:lnTo>
                  <a:lnTo>
                    <a:pt x="6" y="0"/>
                  </a:lnTo>
                  <a:lnTo>
                    <a:pt x="6"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5" name="任意多边形 131164"/>
            <p:cNvSpPr>
              <a:spLocks noEditPoints="1"/>
            </p:cNvSpPr>
            <p:nvPr/>
          </p:nvSpPr>
          <p:spPr>
            <a:xfrm>
              <a:off x="1996" y="2132"/>
              <a:ext cx="5" cy="508"/>
            </a:xfrm>
            <a:custGeom>
              <a:avLst/>
              <a:gdLst/>
              <a:ahLst/>
              <a:cxnLst/>
              <a:rect l="0" t="0" r="0" b="0"/>
              <a:pathLst>
                <a:path w="5" h="508">
                  <a:moveTo>
                    <a:pt x="5" y="2"/>
                  </a:moveTo>
                  <a:lnTo>
                    <a:pt x="5" y="30"/>
                  </a:lnTo>
                  <a:lnTo>
                    <a:pt x="3" y="32"/>
                  </a:lnTo>
                  <a:lnTo>
                    <a:pt x="3" y="33"/>
                  </a:lnTo>
                  <a:lnTo>
                    <a:pt x="2" y="32"/>
                  </a:lnTo>
                  <a:lnTo>
                    <a:pt x="0" y="30"/>
                  </a:lnTo>
                  <a:lnTo>
                    <a:pt x="0" y="2"/>
                  </a:lnTo>
                  <a:lnTo>
                    <a:pt x="2" y="0"/>
                  </a:lnTo>
                  <a:lnTo>
                    <a:pt x="3" y="0"/>
                  </a:lnTo>
                  <a:lnTo>
                    <a:pt x="3" y="0"/>
                  </a:lnTo>
                  <a:lnTo>
                    <a:pt x="5" y="2"/>
                  </a:lnTo>
                  <a:lnTo>
                    <a:pt x="5" y="2"/>
                  </a:lnTo>
                  <a:lnTo>
                    <a:pt x="5" y="2"/>
                  </a:lnTo>
                  <a:close/>
                  <a:moveTo>
                    <a:pt x="5" y="51"/>
                  </a:moveTo>
                  <a:lnTo>
                    <a:pt x="5" y="79"/>
                  </a:lnTo>
                  <a:lnTo>
                    <a:pt x="3" y="81"/>
                  </a:lnTo>
                  <a:lnTo>
                    <a:pt x="3" y="81"/>
                  </a:lnTo>
                  <a:lnTo>
                    <a:pt x="2" y="81"/>
                  </a:lnTo>
                  <a:lnTo>
                    <a:pt x="0" y="79"/>
                  </a:lnTo>
                  <a:lnTo>
                    <a:pt x="0" y="51"/>
                  </a:lnTo>
                  <a:lnTo>
                    <a:pt x="2" y="49"/>
                  </a:lnTo>
                  <a:lnTo>
                    <a:pt x="3" y="48"/>
                  </a:lnTo>
                  <a:lnTo>
                    <a:pt x="3" y="49"/>
                  </a:lnTo>
                  <a:lnTo>
                    <a:pt x="5" y="51"/>
                  </a:lnTo>
                  <a:lnTo>
                    <a:pt x="5" y="51"/>
                  </a:lnTo>
                  <a:lnTo>
                    <a:pt x="5" y="51"/>
                  </a:lnTo>
                  <a:close/>
                  <a:moveTo>
                    <a:pt x="5" y="98"/>
                  </a:moveTo>
                  <a:lnTo>
                    <a:pt x="5" y="126"/>
                  </a:lnTo>
                  <a:lnTo>
                    <a:pt x="3" y="128"/>
                  </a:lnTo>
                  <a:lnTo>
                    <a:pt x="3" y="130"/>
                  </a:lnTo>
                  <a:lnTo>
                    <a:pt x="2" y="128"/>
                  </a:lnTo>
                  <a:lnTo>
                    <a:pt x="0" y="126"/>
                  </a:lnTo>
                  <a:lnTo>
                    <a:pt x="0" y="98"/>
                  </a:lnTo>
                  <a:lnTo>
                    <a:pt x="2" y="97"/>
                  </a:lnTo>
                  <a:lnTo>
                    <a:pt x="3" y="97"/>
                  </a:lnTo>
                  <a:lnTo>
                    <a:pt x="3" y="97"/>
                  </a:lnTo>
                  <a:lnTo>
                    <a:pt x="5" y="98"/>
                  </a:lnTo>
                  <a:lnTo>
                    <a:pt x="5" y="98"/>
                  </a:lnTo>
                  <a:lnTo>
                    <a:pt x="5" y="98"/>
                  </a:lnTo>
                  <a:close/>
                  <a:moveTo>
                    <a:pt x="5" y="147"/>
                  </a:moveTo>
                  <a:lnTo>
                    <a:pt x="5" y="175"/>
                  </a:lnTo>
                  <a:lnTo>
                    <a:pt x="3" y="177"/>
                  </a:lnTo>
                  <a:lnTo>
                    <a:pt x="3" y="177"/>
                  </a:lnTo>
                  <a:lnTo>
                    <a:pt x="2" y="177"/>
                  </a:lnTo>
                  <a:lnTo>
                    <a:pt x="0" y="175"/>
                  </a:lnTo>
                  <a:lnTo>
                    <a:pt x="0" y="147"/>
                  </a:lnTo>
                  <a:lnTo>
                    <a:pt x="2" y="146"/>
                  </a:lnTo>
                  <a:lnTo>
                    <a:pt x="3" y="145"/>
                  </a:lnTo>
                  <a:lnTo>
                    <a:pt x="3" y="146"/>
                  </a:lnTo>
                  <a:lnTo>
                    <a:pt x="5" y="147"/>
                  </a:lnTo>
                  <a:lnTo>
                    <a:pt x="5" y="147"/>
                  </a:lnTo>
                  <a:lnTo>
                    <a:pt x="5" y="147"/>
                  </a:lnTo>
                  <a:close/>
                  <a:moveTo>
                    <a:pt x="5" y="195"/>
                  </a:moveTo>
                  <a:lnTo>
                    <a:pt x="5" y="223"/>
                  </a:lnTo>
                  <a:lnTo>
                    <a:pt x="3" y="224"/>
                  </a:lnTo>
                  <a:lnTo>
                    <a:pt x="3" y="227"/>
                  </a:lnTo>
                  <a:lnTo>
                    <a:pt x="2" y="224"/>
                  </a:lnTo>
                  <a:lnTo>
                    <a:pt x="0" y="223"/>
                  </a:lnTo>
                  <a:lnTo>
                    <a:pt x="0" y="195"/>
                  </a:lnTo>
                  <a:lnTo>
                    <a:pt x="2" y="194"/>
                  </a:lnTo>
                  <a:lnTo>
                    <a:pt x="3" y="194"/>
                  </a:lnTo>
                  <a:lnTo>
                    <a:pt x="3" y="194"/>
                  </a:lnTo>
                  <a:lnTo>
                    <a:pt x="5" y="195"/>
                  </a:lnTo>
                  <a:lnTo>
                    <a:pt x="5" y="195"/>
                  </a:lnTo>
                  <a:lnTo>
                    <a:pt x="5" y="195"/>
                  </a:lnTo>
                  <a:close/>
                  <a:moveTo>
                    <a:pt x="5" y="244"/>
                  </a:moveTo>
                  <a:lnTo>
                    <a:pt x="5" y="272"/>
                  </a:lnTo>
                  <a:lnTo>
                    <a:pt x="3" y="273"/>
                  </a:lnTo>
                  <a:lnTo>
                    <a:pt x="3" y="273"/>
                  </a:lnTo>
                  <a:lnTo>
                    <a:pt x="2" y="273"/>
                  </a:lnTo>
                  <a:lnTo>
                    <a:pt x="0" y="272"/>
                  </a:lnTo>
                  <a:lnTo>
                    <a:pt x="0" y="244"/>
                  </a:lnTo>
                  <a:lnTo>
                    <a:pt x="2" y="243"/>
                  </a:lnTo>
                  <a:lnTo>
                    <a:pt x="3" y="242"/>
                  </a:lnTo>
                  <a:lnTo>
                    <a:pt x="3" y="243"/>
                  </a:lnTo>
                  <a:lnTo>
                    <a:pt x="5" y="244"/>
                  </a:lnTo>
                  <a:lnTo>
                    <a:pt x="5" y="244"/>
                  </a:lnTo>
                  <a:lnTo>
                    <a:pt x="5" y="244"/>
                  </a:lnTo>
                  <a:close/>
                  <a:moveTo>
                    <a:pt x="5" y="292"/>
                  </a:moveTo>
                  <a:lnTo>
                    <a:pt x="5" y="320"/>
                  </a:lnTo>
                  <a:lnTo>
                    <a:pt x="3" y="321"/>
                  </a:lnTo>
                  <a:lnTo>
                    <a:pt x="3" y="322"/>
                  </a:lnTo>
                  <a:lnTo>
                    <a:pt x="2" y="321"/>
                  </a:lnTo>
                  <a:lnTo>
                    <a:pt x="0" y="320"/>
                  </a:lnTo>
                  <a:lnTo>
                    <a:pt x="0" y="292"/>
                  </a:lnTo>
                  <a:lnTo>
                    <a:pt x="2" y="291"/>
                  </a:lnTo>
                  <a:lnTo>
                    <a:pt x="3" y="291"/>
                  </a:lnTo>
                  <a:lnTo>
                    <a:pt x="3" y="291"/>
                  </a:lnTo>
                  <a:lnTo>
                    <a:pt x="5" y="292"/>
                  </a:lnTo>
                  <a:lnTo>
                    <a:pt x="5" y="292"/>
                  </a:lnTo>
                  <a:lnTo>
                    <a:pt x="5" y="292"/>
                  </a:lnTo>
                  <a:close/>
                  <a:moveTo>
                    <a:pt x="5" y="341"/>
                  </a:moveTo>
                  <a:lnTo>
                    <a:pt x="5" y="369"/>
                  </a:lnTo>
                  <a:lnTo>
                    <a:pt x="3" y="370"/>
                  </a:lnTo>
                  <a:lnTo>
                    <a:pt x="3" y="370"/>
                  </a:lnTo>
                  <a:lnTo>
                    <a:pt x="2" y="370"/>
                  </a:lnTo>
                  <a:lnTo>
                    <a:pt x="0" y="369"/>
                  </a:lnTo>
                  <a:lnTo>
                    <a:pt x="0" y="341"/>
                  </a:lnTo>
                  <a:lnTo>
                    <a:pt x="2" y="339"/>
                  </a:lnTo>
                  <a:lnTo>
                    <a:pt x="3" y="339"/>
                  </a:lnTo>
                  <a:lnTo>
                    <a:pt x="3" y="339"/>
                  </a:lnTo>
                  <a:lnTo>
                    <a:pt x="5" y="341"/>
                  </a:lnTo>
                  <a:lnTo>
                    <a:pt x="5" y="341"/>
                  </a:lnTo>
                  <a:lnTo>
                    <a:pt x="5" y="341"/>
                  </a:lnTo>
                  <a:close/>
                  <a:moveTo>
                    <a:pt x="5" y="388"/>
                  </a:moveTo>
                  <a:lnTo>
                    <a:pt x="5" y="417"/>
                  </a:lnTo>
                  <a:lnTo>
                    <a:pt x="3" y="418"/>
                  </a:lnTo>
                  <a:lnTo>
                    <a:pt x="3" y="419"/>
                  </a:lnTo>
                  <a:lnTo>
                    <a:pt x="2" y="418"/>
                  </a:lnTo>
                  <a:lnTo>
                    <a:pt x="0" y="417"/>
                  </a:lnTo>
                  <a:lnTo>
                    <a:pt x="0" y="388"/>
                  </a:lnTo>
                  <a:lnTo>
                    <a:pt x="2" y="386"/>
                  </a:lnTo>
                  <a:lnTo>
                    <a:pt x="3" y="386"/>
                  </a:lnTo>
                  <a:lnTo>
                    <a:pt x="3" y="386"/>
                  </a:lnTo>
                  <a:lnTo>
                    <a:pt x="5" y="388"/>
                  </a:lnTo>
                  <a:lnTo>
                    <a:pt x="5" y="388"/>
                  </a:lnTo>
                  <a:lnTo>
                    <a:pt x="5" y="388"/>
                  </a:lnTo>
                  <a:close/>
                  <a:moveTo>
                    <a:pt x="5" y="437"/>
                  </a:moveTo>
                  <a:lnTo>
                    <a:pt x="5" y="466"/>
                  </a:lnTo>
                  <a:lnTo>
                    <a:pt x="3" y="467"/>
                  </a:lnTo>
                  <a:lnTo>
                    <a:pt x="3" y="467"/>
                  </a:lnTo>
                  <a:lnTo>
                    <a:pt x="2" y="467"/>
                  </a:lnTo>
                  <a:lnTo>
                    <a:pt x="0" y="466"/>
                  </a:lnTo>
                  <a:lnTo>
                    <a:pt x="0" y="437"/>
                  </a:lnTo>
                  <a:lnTo>
                    <a:pt x="2" y="436"/>
                  </a:lnTo>
                  <a:lnTo>
                    <a:pt x="3" y="436"/>
                  </a:lnTo>
                  <a:lnTo>
                    <a:pt x="3" y="436"/>
                  </a:lnTo>
                  <a:lnTo>
                    <a:pt x="5" y="437"/>
                  </a:lnTo>
                  <a:lnTo>
                    <a:pt x="5" y="437"/>
                  </a:lnTo>
                  <a:lnTo>
                    <a:pt x="5" y="437"/>
                  </a:lnTo>
                  <a:close/>
                  <a:moveTo>
                    <a:pt x="5" y="485"/>
                  </a:moveTo>
                  <a:lnTo>
                    <a:pt x="5" y="506"/>
                  </a:lnTo>
                  <a:lnTo>
                    <a:pt x="3" y="507"/>
                  </a:lnTo>
                  <a:lnTo>
                    <a:pt x="3" y="508"/>
                  </a:lnTo>
                  <a:lnTo>
                    <a:pt x="2" y="507"/>
                  </a:lnTo>
                  <a:lnTo>
                    <a:pt x="0" y="506"/>
                  </a:lnTo>
                  <a:lnTo>
                    <a:pt x="0" y="485"/>
                  </a:lnTo>
                  <a:lnTo>
                    <a:pt x="2" y="483"/>
                  </a:lnTo>
                  <a:lnTo>
                    <a:pt x="3" y="483"/>
                  </a:lnTo>
                  <a:lnTo>
                    <a:pt x="3" y="483"/>
                  </a:lnTo>
                  <a:lnTo>
                    <a:pt x="5" y="485"/>
                  </a:lnTo>
                  <a:lnTo>
                    <a:pt x="5" y="485"/>
                  </a:lnTo>
                  <a:lnTo>
                    <a:pt x="5" y="4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6" name="任意多边形 131165"/>
            <p:cNvSpPr/>
            <p:nvPr/>
          </p:nvSpPr>
          <p:spPr>
            <a:xfrm>
              <a:off x="1996" y="2132"/>
              <a:ext cx="5" cy="33"/>
            </a:xfrm>
            <a:custGeom>
              <a:avLst/>
              <a:gdLst/>
              <a:ahLst/>
              <a:cxnLst/>
              <a:rect l="0" t="0" r="0" b="0"/>
              <a:pathLst>
                <a:path w="5" h="33">
                  <a:moveTo>
                    <a:pt x="5" y="2"/>
                  </a:moveTo>
                  <a:lnTo>
                    <a:pt x="5" y="30"/>
                  </a:lnTo>
                  <a:lnTo>
                    <a:pt x="3" y="32"/>
                  </a:lnTo>
                  <a:lnTo>
                    <a:pt x="3" y="33"/>
                  </a:lnTo>
                  <a:lnTo>
                    <a:pt x="2" y="32"/>
                  </a:lnTo>
                  <a:lnTo>
                    <a:pt x="0" y="30"/>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7" name="任意多边形 131166"/>
            <p:cNvSpPr/>
            <p:nvPr/>
          </p:nvSpPr>
          <p:spPr>
            <a:xfrm>
              <a:off x="1996" y="2180"/>
              <a:ext cx="5" cy="33"/>
            </a:xfrm>
            <a:custGeom>
              <a:avLst/>
              <a:gdLst/>
              <a:ahLst/>
              <a:cxnLst/>
              <a:rect l="0" t="0" r="0" b="0"/>
              <a:pathLst>
                <a:path w="5" h="33">
                  <a:moveTo>
                    <a:pt x="5" y="3"/>
                  </a:moveTo>
                  <a:lnTo>
                    <a:pt x="5" y="31"/>
                  </a:lnTo>
                  <a:lnTo>
                    <a:pt x="3" y="33"/>
                  </a:lnTo>
                  <a:lnTo>
                    <a:pt x="3" y="33"/>
                  </a:lnTo>
                  <a:lnTo>
                    <a:pt x="2" y="33"/>
                  </a:lnTo>
                  <a:lnTo>
                    <a:pt x="0" y="31"/>
                  </a:lnTo>
                  <a:lnTo>
                    <a:pt x="0" y="3"/>
                  </a:lnTo>
                  <a:lnTo>
                    <a:pt x="2"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8" name="任意多边形 131167"/>
            <p:cNvSpPr/>
            <p:nvPr/>
          </p:nvSpPr>
          <p:spPr>
            <a:xfrm>
              <a:off x="1996" y="2229"/>
              <a:ext cx="5" cy="33"/>
            </a:xfrm>
            <a:custGeom>
              <a:avLst/>
              <a:gdLst/>
              <a:ahLst/>
              <a:cxnLst/>
              <a:rect l="0" t="0" r="0" b="0"/>
              <a:pathLst>
                <a:path w="5" h="33">
                  <a:moveTo>
                    <a:pt x="5" y="1"/>
                  </a:moveTo>
                  <a:lnTo>
                    <a:pt x="5" y="29"/>
                  </a:lnTo>
                  <a:lnTo>
                    <a:pt x="3" y="31"/>
                  </a:lnTo>
                  <a:lnTo>
                    <a:pt x="3" y="33"/>
                  </a:lnTo>
                  <a:lnTo>
                    <a:pt x="2" y="31"/>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69" name="任意多边形 131168"/>
            <p:cNvSpPr/>
            <p:nvPr/>
          </p:nvSpPr>
          <p:spPr>
            <a:xfrm>
              <a:off x="1996" y="2277"/>
              <a:ext cx="5" cy="32"/>
            </a:xfrm>
            <a:custGeom>
              <a:avLst/>
              <a:gdLst/>
              <a:ahLst/>
              <a:cxnLst/>
              <a:rect l="0" t="0" r="0" b="0"/>
              <a:pathLst>
                <a:path w="5" h="32">
                  <a:moveTo>
                    <a:pt x="5" y="2"/>
                  </a:moveTo>
                  <a:lnTo>
                    <a:pt x="5" y="30"/>
                  </a:lnTo>
                  <a:lnTo>
                    <a:pt x="3" y="32"/>
                  </a:lnTo>
                  <a:lnTo>
                    <a:pt x="3" y="32"/>
                  </a:lnTo>
                  <a:lnTo>
                    <a:pt x="2" y="32"/>
                  </a:lnTo>
                  <a:lnTo>
                    <a:pt x="0" y="30"/>
                  </a:lnTo>
                  <a:lnTo>
                    <a:pt x="0" y="2"/>
                  </a:lnTo>
                  <a:lnTo>
                    <a:pt x="2"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0" name="任意多边形 131169"/>
            <p:cNvSpPr/>
            <p:nvPr/>
          </p:nvSpPr>
          <p:spPr>
            <a:xfrm>
              <a:off x="1996" y="2326"/>
              <a:ext cx="5" cy="33"/>
            </a:xfrm>
            <a:custGeom>
              <a:avLst/>
              <a:gdLst/>
              <a:ahLst/>
              <a:cxnLst/>
              <a:rect l="0" t="0" r="0" b="0"/>
              <a:pathLst>
                <a:path w="5" h="33">
                  <a:moveTo>
                    <a:pt x="5" y="1"/>
                  </a:moveTo>
                  <a:lnTo>
                    <a:pt x="5" y="29"/>
                  </a:lnTo>
                  <a:lnTo>
                    <a:pt x="3" y="30"/>
                  </a:lnTo>
                  <a:lnTo>
                    <a:pt x="3" y="33"/>
                  </a:lnTo>
                  <a:lnTo>
                    <a:pt x="2" y="30"/>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1" name="任意多边形 131170"/>
            <p:cNvSpPr/>
            <p:nvPr/>
          </p:nvSpPr>
          <p:spPr>
            <a:xfrm>
              <a:off x="1996" y="2374"/>
              <a:ext cx="5" cy="31"/>
            </a:xfrm>
            <a:custGeom>
              <a:avLst/>
              <a:gdLst/>
              <a:ahLst/>
              <a:cxnLst/>
              <a:rect l="0" t="0" r="0" b="0"/>
              <a:pathLst>
                <a:path w="5" h="31">
                  <a:moveTo>
                    <a:pt x="5" y="2"/>
                  </a:moveTo>
                  <a:lnTo>
                    <a:pt x="5" y="30"/>
                  </a:lnTo>
                  <a:lnTo>
                    <a:pt x="3" y="31"/>
                  </a:lnTo>
                  <a:lnTo>
                    <a:pt x="3" y="31"/>
                  </a:lnTo>
                  <a:lnTo>
                    <a:pt x="2" y="31"/>
                  </a:lnTo>
                  <a:lnTo>
                    <a:pt x="0" y="30"/>
                  </a:lnTo>
                  <a:lnTo>
                    <a:pt x="0" y="2"/>
                  </a:lnTo>
                  <a:lnTo>
                    <a:pt x="2"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2" name="任意多边形 131171"/>
            <p:cNvSpPr/>
            <p:nvPr/>
          </p:nvSpPr>
          <p:spPr>
            <a:xfrm>
              <a:off x="1996" y="2423"/>
              <a:ext cx="5" cy="31"/>
            </a:xfrm>
            <a:custGeom>
              <a:avLst/>
              <a:gdLst/>
              <a:ahLst/>
              <a:cxnLst/>
              <a:rect l="0" t="0" r="0" b="0"/>
              <a:pathLst>
                <a:path w="5" h="31">
                  <a:moveTo>
                    <a:pt x="5" y="1"/>
                  </a:moveTo>
                  <a:lnTo>
                    <a:pt x="5" y="29"/>
                  </a:lnTo>
                  <a:lnTo>
                    <a:pt x="3" y="30"/>
                  </a:lnTo>
                  <a:lnTo>
                    <a:pt x="3" y="31"/>
                  </a:lnTo>
                  <a:lnTo>
                    <a:pt x="2" y="30"/>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3" name="任意多边形 131172"/>
            <p:cNvSpPr/>
            <p:nvPr/>
          </p:nvSpPr>
          <p:spPr>
            <a:xfrm>
              <a:off x="1996" y="2471"/>
              <a:ext cx="5" cy="31"/>
            </a:xfrm>
            <a:custGeom>
              <a:avLst/>
              <a:gdLst/>
              <a:ahLst/>
              <a:cxnLst/>
              <a:rect l="0" t="0" r="0" b="0"/>
              <a:pathLst>
                <a:path w="5" h="31">
                  <a:moveTo>
                    <a:pt x="5" y="2"/>
                  </a:moveTo>
                  <a:lnTo>
                    <a:pt x="5" y="30"/>
                  </a:lnTo>
                  <a:lnTo>
                    <a:pt x="3" y="31"/>
                  </a:lnTo>
                  <a:lnTo>
                    <a:pt x="3" y="31"/>
                  </a:lnTo>
                  <a:lnTo>
                    <a:pt x="2" y="31"/>
                  </a:lnTo>
                  <a:lnTo>
                    <a:pt x="0" y="30"/>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4" name="任意多边形 131173"/>
            <p:cNvSpPr/>
            <p:nvPr/>
          </p:nvSpPr>
          <p:spPr>
            <a:xfrm>
              <a:off x="1996" y="2518"/>
              <a:ext cx="5" cy="33"/>
            </a:xfrm>
            <a:custGeom>
              <a:avLst/>
              <a:gdLst/>
              <a:ahLst/>
              <a:cxnLst/>
              <a:rect l="0" t="0" r="0" b="0"/>
              <a:pathLst>
                <a:path w="5" h="33">
                  <a:moveTo>
                    <a:pt x="5" y="2"/>
                  </a:moveTo>
                  <a:lnTo>
                    <a:pt x="5" y="31"/>
                  </a:lnTo>
                  <a:lnTo>
                    <a:pt x="3" y="32"/>
                  </a:lnTo>
                  <a:lnTo>
                    <a:pt x="3" y="33"/>
                  </a:lnTo>
                  <a:lnTo>
                    <a:pt x="2" y="32"/>
                  </a:lnTo>
                  <a:lnTo>
                    <a:pt x="0" y="31"/>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5" name="任意多边形 131174"/>
            <p:cNvSpPr/>
            <p:nvPr/>
          </p:nvSpPr>
          <p:spPr>
            <a:xfrm>
              <a:off x="1996" y="2568"/>
              <a:ext cx="5" cy="31"/>
            </a:xfrm>
            <a:custGeom>
              <a:avLst/>
              <a:gdLst/>
              <a:ahLst/>
              <a:cxnLst/>
              <a:rect l="0" t="0" r="0" b="0"/>
              <a:pathLst>
                <a:path w="5" h="31">
                  <a:moveTo>
                    <a:pt x="5" y="1"/>
                  </a:moveTo>
                  <a:lnTo>
                    <a:pt x="5" y="30"/>
                  </a:lnTo>
                  <a:lnTo>
                    <a:pt x="3" y="31"/>
                  </a:lnTo>
                  <a:lnTo>
                    <a:pt x="3" y="31"/>
                  </a:lnTo>
                  <a:lnTo>
                    <a:pt x="2" y="31"/>
                  </a:lnTo>
                  <a:lnTo>
                    <a:pt x="0" y="30"/>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6" name="任意多边形 131175"/>
            <p:cNvSpPr/>
            <p:nvPr/>
          </p:nvSpPr>
          <p:spPr>
            <a:xfrm>
              <a:off x="1996" y="2615"/>
              <a:ext cx="5" cy="25"/>
            </a:xfrm>
            <a:custGeom>
              <a:avLst/>
              <a:gdLst/>
              <a:ahLst/>
              <a:cxnLst/>
              <a:rect l="0" t="0" r="0" b="0"/>
              <a:pathLst>
                <a:path w="5" h="25">
                  <a:moveTo>
                    <a:pt x="5" y="2"/>
                  </a:moveTo>
                  <a:lnTo>
                    <a:pt x="5" y="23"/>
                  </a:lnTo>
                  <a:lnTo>
                    <a:pt x="3" y="24"/>
                  </a:lnTo>
                  <a:lnTo>
                    <a:pt x="3" y="25"/>
                  </a:lnTo>
                  <a:lnTo>
                    <a:pt x="2" y="24"/>
                  </a:lnTo>
                  <a:lnTo>
                    <a:pt x="0" y="23"/>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7" name="矩形 131176"/>
            <p:cNvSpPr/>
            <p:nvPr/>
          </p:nvSpPr>
          <p:spPr>
            <a:xfrm>
              <a:off x="1916" y="2703"/>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8" name="任意多边形 131177"/>
            <p:cNvSpPr/>
            <p:nvPr/>
          </p:nvSpPr>
          <p:spPr>
            <a:xfrm>
              <a:off x="1541" y="1957"/>
              <a:ext cx="1303" cy="697"/>
            </a:xfrm>
            <a:custGeom>
              <a:avLst/>
              <a:gdLst/>
              <a:ahLst/>
              <a:cxnLst/>
              <a:rect l="0" t="0" r="0" b="0"/>
              <a:pathLst>
                <a:path w="1303" h="697">
                  <a:moveTo>
                    <a:pt x="0" y="697"/>
                  </a:moveTo>
                  <a:lnTo>
                    <a:pt x="0" y="683"/>
                  </a:lnTo>
                  <a:lnTo>
                    <a:pt x="1" y="669"/>
                  </a:lnTo>
                  <a:lnTo>
                    <a:pt x="4" y="656"/>
                  </a:lnTo>
                  <a:lnTo>
                    <a:pt x="6" y="641"/>
                  </a:lnTo>
                  <a:lnTo>
                    <a:pt x="11" y="627"/>
                  </a:lnTo>
                  <a:lnTo>
                    <a:pt x="15" y="614"/>
                  </a:lnTo>
                  <a:lnTo>
                    <a:pt x="20" y="600"/>
                  </a:lnTo>
                  <a:lnTo>
                    <a:pt x="27" y="586"/>
                  </a:lnTo>
                  <a:lnTo>
                    <a:pt x="33" y="573"/>
                  </a:lnTo>
                  <a:lnTo>
                    <a:pt x="40" y="559"/>
                  </a:lnTo>
                  <a:lnTo>
                    <a:pt x="59" y="530"/>
                  </a:lnTo>
                  <a:lnTo>
                    <a:pt x="78" y="503"/>
                  </a:lnTo>
                  <a:lnTo>
                    <a:pt x="102" y="477"/>
                  </a:lnTo>
                  <a:lnTo>
                    <a:pt x="128" y="450"/>
                  </a:lnTo>
                  <a:lnTo>
                    <a:pt x="157" y="423"/>
                  </a:lnTo>
                  <a:lnTo>
                    <a:pt x="188" y="397"/>
                  </a:lnTo>
                  <a:lnTo>
                    <a:pt x="222" y="371"/>
                  </a:lnTo>
                  <a:lnTo>
                    <a:pt x="259" y="346"/>
                  </a:lnTo>
                  <a:lnTo>
                    <a:pt x="297" y="321"/>
                  </a:lnTo>
                  <a:lnTo>
                    <a:pt x="338" y="296"/>
                  </a:lnTo>
                  <a:lnTo>
                    <a:pt x="381" y="272"/>
                  </a:lnTo>
                  <a:lnTo>
                    <a:pt x="427" y="249"/>
                  </a:lnTo>
                  <a:lnTo>
                    <a:pt x="474" y="226"/>
                  </a:lnTo>
                  <a:lnTo>
                    <a:pt x="523" y="204"/>
                  </a:lnTo>
                  <a:lnTo>
                    <a:pt x="574" y="183"/>
                  </a:lnTo>
                  <a:lnTo>
                    <a:pt x="627" y="162"/>
                  </a:lnTo>
                  <a:lnTo>
                    <a:pt x="682" y="143"/>
                  </a:lnTo>
                  <a:lnTo>
                    <a:pt x="738" y="124"/>
                  </a:lnTo>
                  <a:lnTo>
                    <a:pt x="795" y="106"/>
                  </a:lnTo>
                  <a:lnTo>
                    <a:pt x="855" y="88"/>
                  </a:lnTo>
                  <a:lnTo>
                    <a:pt x="915" y="73"/>
                  </a:lnTo>
                  <a:lnTo>
                    <a:pt x="977" y="58"/>
                  </a:lnTo>
                  <a:lnTo>
                    <a:pt x="1040" y="44"/>
                  </a:lnTo>
                  <a:lnTo>
                    <a:pt x="1104" y="31"/>
                  </a:lnTo>
                  <a:lnTo>
                    <a:pt x="1169" y="20"/>
                  </a:lnTo>
                  <a:lnTo>
                    <a:pt x="1235" y="9"/>
                  </a:lnTo>
                  <a:lnTo>
                    <a:pt x="1303"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79" name="任意多边形 131178"/>
            <p:cNvSpPr>
              <a:spLocks noEditPoints="1"/>
            </p:cNvSpPr>
            <p:nvPr/>
          </p:nvSpPr>
          <p:spPr>
            <a:xfrm>
              <a:off x="1558" y="1900"/>
              <a:ext cx="1320" cy="3"/>
            </a:xfrm>
            <a:custGeom>
              <a:avLst/>
              <a:gdLst/>
              <a:ahLst/>
              <a:cxnLst/>
              <a:rect l="0" t="0" r="0" b="0"/>
              <a:pathLst>
                <a:path w="1320" h="3">
                  <a:moveTo>
                    <a:pt x="2" y="0"/>
                  </a:moveTo>
                  <a:lnTo>
                    <a:pt x="23" y="0"/>
                  </a:lnTo>
                  <a:lnTo>
                    <a:pt x="24" y="0"/>
                  </a:lnTo>
                  <a:lnTo>
                    <a:pt x="24" y="1"/>
                  </a:lnTo>
                  <a:lnTo>
                    <a:pt x="24" y="2"/>
                  </a:lnTo>
                  <a:lnTo>
                    <a:pt x="23" y="3"/>
                  </a:lnTo>
                  <a:lnTo>
                    <a:pt x="2" y="3"/>
                  </a:lnTo>
                  <a:lnTo>
                    <a:pt x="0" y="2"/>
                  </a:lnTo>
                  <a:lnTo>
                    <a:pt x="0" y="1"/>
                  </a:lnTo>
                  <a:lnTo>
                    <a:pt x="0" y="0"/>
                  </a:lnTo>
                  <a:lnTo>
                    <a:pt x="2" y="0"/>
                  </a:lnTo>
                  <a:lnTo>
                    <a:pt x="2" y="0"/>
                  </a:lnTo>
                  <a:close/>
                  <a:moveTo>
                    <a:pt x="39" y="0"/>
                  </a:moveTo>
                  <a:lnTo>
                    <a:pt x="61" y="0"/>
                  </a:lnTo>
                  <a:lnTo>
                    <a:pt x="61" y="0"/>
                  </a:lnTo>
                  <a:lnTo>
                    <a:pt x="62" y="1"/>
                  </a:lnTo>
                  <a:lnTo>
                    <a:pt x="61" y="2"/>
                  </a:lnTo>
                  <a:lnTo>
                    <a:pt x="61" y="3"/>
                  </a:lnTo>
                  <a:lnTo>
                    <a:pt x="39" y="3"/>
                  </a:lnTo>
                  <a:lnTo>
                    <a:pt x="38" y="2"/>
                  </a:lnTo>
                  <a:lnTo>
                    <a:pt x="37" y="1"/>
                  </a:lnTo>
                  <a:lnTo>
                    <a:pt x="38" y="0"/>
                  </a:lnTo>
                  <a:lnTo>
                    <a:pt x="39" y="0"/>
                  </a:lnTo>
                  <a:lnTo>
                    <a:pt x="39" y="0"/>
                  </a:lnTo>
                  <a:close/>
                  <a:moveTo>
                    <a:pt x="76" y="0"/>
                  </a:moveTo>
                  <a:lnTo>
                    <a:pt x="98" y="0"/>
                  </a:lnTo>
                  <a:lnTo>
                    <a:pt x="99" y="0"/>
                  </a:lnTo>
                  <a:lnTo>
                    <a:pt x="99" y="1"/>
                  </a:lnTo>
                  <a:lnTo>
                    <a:pt x="99" y="2"/>
                  </a:lnTo>
                  <a:lnTo>
                    <a:pt x="98" y="3"/>
                  </a:lnTo>
                  <a:lnTo>
                    <a:pt x="76" y="3"/>
                  </a:lnTo>
                  <a:lnTo>
                    <a:pt x="75" y="2"/>
                  </a:lnTo>
                  <a:lnTo>
                    <a:pt x="75" y="1"/>
                  </a:lnTo>
                  <a:lnTo>
                    <a:pt x="75" y="0"/>
                  </a:lnTo>
                  <a:lnTo>
                    <a:pt x="76" y="0"/>
                  </a:lnTo>
                  <a:lnTo>
                    <a:pt x="76" y="0"/>
                  </a:lnTo>
                  <a:close/>
                  <a:moveTo>
                    <a:pt x="114" y="0"/>
                  </a:moveTo>
                  <a:lnTo>
                    <a:pt x="135" y="0"/>
                  </a:lnTo>
                  <a:lnTo>
                    <a:pt x="135" y="0"/>
                  </a:lnTo>
                  <a:lnTo>
                    <a:pt x="137" y="1"/>
                  </a:lnTo>
                  <a:lnTo>
                    <a:pt x="135" y="2"/>
                  </a:lnTo>
                  <a:lnTo>
                    <a:pt x="135" y="3"/>
                  </a:lnTo>
                  <a:lnTo>
                    <a:pt x="114" y="3"/>
                  </a:lnTo>
                  <a:lnTo>
                    <a:pt x="113" y="2"/>
                  </a:lnTo>
                  <a:lnTo>
                    <a:pt x="111" y="1"/>
                  </a:lnTo>
                  <a:lnTo>
                    <a:pt x="113" y="0"/>
                  </a:lnTo>
                  <a:lnTo>
                    <a:pt x="114" y="0"/>
                  </a:lnTo>
                  <a:lnTo>
                    <a:pt x="114" y="0"/>
                  </a:lnTo>
                  <a:close/>
                  <a:moveTo>
                    <a:pt x="150" y="0"/>
                  </a:moveTo>
                  <a:lnTo>
                    <a:pt x="172" y="0"/>
                  </a:lnTo>
                  <a:lnTo>
                    <a:pt x="173" y="0"/>
                  </a:lnTo>
                  <a:lnTo>
                    <a:pt x="173" y="1"/>
                  </a:lnTo>
                  <a:lnTo>
                    <a:pt x="173" y="2"/>
                  </a:lnTo>
                  <a:lnTo>
                    <a:pt x="172" y="3"/>
                  </a:lnTo>
                  <a:lnTo>
                    <a:pt x="150" y="3"/>
                  </a:lnTo>
                  <a:lnTo>
                    <a:pt x="149" y="2"/>
                  </a:lnTo>
                  <a:lnTo>
                    <a:pt x="149" y="1"/>
                  </a:lnTo>
                  <a:lnTo>
                    <a:pt x="149" y="0"/>
                  </a:lnTo>
                  <a:lnTo>
                    <a:pt x="150" y="0"/>
                  </a:lnTo>
                  <a:lnTo>
                    <a:pt x="150" y="0"/>
                  </a:lnTo>
                  <a:close/>
                  <a:moveTo>
                    <a:pt x="188" y="0"/>
                  </a:moveTo>
                  <a:lnTo>
                    <a:pt x="210" y="0"/>
                  </a:lnTo>
                  <a:lnTo>
                    <a:pt x="210" y="0"/>
                  </a:lnTo>
                  <a:lnTo>
                    <a:pt x="211" y="1"/>
                  </a:lnTo>
                  <a:lnTo>
                    <a:pt x="210" y="2"/>
                  </a:lnTo>
                  <a:lnTo>
                    <a:pt x="210" y="3"/>
                  </a:lnTo>
                  <a:lnTo>
                    <a:pt x="188" y="3"/>
                  </a:lnTo>
                  <a:lnTo>
                    <a:pt x="187" y="2"/>
                  </a:lnTo>
                  <a:lnTo>
                    <a:pt x="186" y="1"/>
                  </a:lnTo>
                  <a:lnTo>
                    <a:pt x="187" y="0"/>
                  </a:lnTo>
                  <a:lnTo>
                    <a:pt x="188" y="0"/>
                  </a:lnTo>
                  <a:lnTo>
                    <a:pt x="188" y="0"/>
                  </a:lnTo>
                  <a:close/>
                  <a:moveTo>
                    <a:pt x="225" y="0"/>
                  </a:moveTo>
                  <a:lnTo>
                    <a:pt x="246" y="0"/>
                  </a:lnTo>
                  <a:lnTo>
                    <a:pt x="247" y="0"/>
                  </a:lnTo>
                  <a:lnTo>
                    <a:pt x="247" y="1"/>
                  </a:lnTo>
                  <a:lnTo>
                    <a:pt x="247" y="2"/>
                  </a:lnTo>
                  <a:lnTo>
                    <a:pt x="246" y="3"/>
                  </a:lnTo>
                  <a:lnTo>
                    <a:pt x="225" y="3"/>
                  </a:lnTo>
                  <a:lnTo>
                    <a:pt x="223" y="2"/>
                  </a:lnTo>
                  <a:lnTo>
                    <a:pt x="223" y="1"/>
                  </a:lnTo>
                  <a:lnTo>
                    <a:pt x="223" y="0"/>
                  </a:lnTo>
                  <a:lnTo>
                    <a:pt x="225" y="0"/>
                  </a:lnTo>
                  <a:lnTo>
                    <a:pt x="225" y="0"/>
                  </a:lnTo>
                  <a:close/>
                  <a:moveTo>
                    <a:pt x="262" y="0"/>
                  </a:moveTo>
                  <a:lnTo>
                    <a:pt x="284" y="0"/>
                  </a:lnTo>
                  <a:lnTo>
                    <a:pt x="284" y="0"/>
                  </a:lnTo>
                  <a:lnTo>
                    <a:pt x="285" y="1"/>
                  </a:lnTo>
                  <a:lnTo>
                    <a:pt x="284" y="2"/>
                  </a:lnTo>
                  <a:lnTo>
                    <a:pt x="284" y="3"/>
                  </a:lnTo>
                  <a:lnTo>
                    <a:pt x="262" y="3"/>
                  </a:lnTo>
                  <a:lnTo>
                    <a:pt x="261" y="2"/>
                  </a:lnTo>
                  <a:lnTo>
                    <a:pt x="260" y="1"/>
                  </a:lnTo>
                  <a:lnTo>
                    <a:pt x="261" y="0"/>
                  </a:lnTo>
                  <a:lnTo>
                    <a:pt x="262" y="0"/>
                  </a:lnTo>
                  <a:lnTo>
                    <a:pt x="262" y="0"/>
                  </a:lnTo>
                  <a:close/>
                  <a:moveTo>
                    <a:pt x="299" y="0"/>
                  </a:moveTo>
                  <a:lnTo>
                    <a:pt x="321" y="0"/>
                  </a:lnTo>
                  <a:lnTo>
                    <a:pt x="322" y="0"/>
                  </a:lnTo>
                  <a:lnTo>
                    <a:pt x="322" y="1"/>
                  </a:lnTo>
                  <a:lnTo>
                    <a:pt x="322" y="2"/>
                  </a:lnTo>
                  <a:lnTo>
                    <a:pt x="321" y="3"/>
                  </a:lnTo>
                  <a:lnTo>
                    <a:pt x="299" y="3"/>
                  </a:lnTo>
                  <a:lnTo>
                    <a:pt x="298" y="2"/>
                  </a:lnTo>
                  <a:lnTo>
                    <a:pt x="298" y="1"/>
                  </a:lnTo>
                  <a:lnTo>
                    <a:pt x="298" y="0"/>
                  </a:lnTo>
                  <a:lnTo>
                    <a:pt x="299" y="0"/>
                  </a:lnTo>
                  <a:lnTo>
                    <a:pt x="299" y="0"/>
                  </a:lnTo>
                  <a:close/>
                  <a:moveTo>
                    <a:pt x="337" y="0"/>
                  </a:moveTo>
                  <a:lnTo>
                    <a:pt x="358" y="0"/>
                  </a:lnTo>
                  <a:lnTo>
                    <a:pt x="360" y="0"/>
                  </a:lnTo>
                  <a:lnTo>
                    <a:pt x="360" y="1"/>
                  </a:lnTo>
                  <a:lnTo>
                    <a:pt x="360" y="2"/>
                  </a:lnTo>
                  <a:lnTo>
                    <a:pt x="358" y="3"/>
                  </a:lnTo>
                  <a:lnTo>
                    <a:pt x="337" y="3"/>
                  </a:lnTo>
                  <a:lnTo>
                    <a:pt x="336" y="2"/>
                  </a:lnTo>
                  <a:lnTo>
                    <a:pt x="334" y="1"/>
                  </a:lnTo>
                  <a:lnTo>
                    <a:pt x="336" y="0"/>
                  </a:lnTo>
                  <a:lnTo>
                    <a:pt x="337" y="0"/>
                  </a:lnTo>
                  <a:lnTo>
                    <a:pt x="337" y="0"/>
                  </a:lnTo>
                  <a:close/>
                  <a:moveTo>
                    <a:pt x="373" y="0"/>
                  </a:moveTo>
                  <a:lnTo>
                    <a:pt x="395" y="0"/>
                  </a:lnTo>
                  <a:lnTo>
                    <a:pt x="396" y="0"/>
                  </a:lnTo>
                  <a:lnTo>
                    <a:pt x="397" y="1"/>
                  </a:lnTo>
                  <a:lnTo>
                    <a:pt x="396" y="2"/>
                  </a:lnTo>
                  <a:lnTo>
                    <a:pt x="395" y="3"/>
                  </a:lnTo>
                  <a:lnTo>
                    <a:pt x="373" y="3"/>
                  </a:lnTo>
                  <a:lnTo>
                    <a:pt x="372" y="2"/>
                  </a:lnTo>
                  <a:lnTo>
                    <a:pt x="372" y="1"/>
                  </a:lnTo>
                  <a:lnTo>
                    <a:pt x="372" y="0"/>
                  </a:lnTo>
                  <a:lnTo>
                    <a:pt x="373" y="0"/>
                  </a:lnTo>
                  <a:lnTo>
                    <a:pt x="373" y="0"/>
                  </a:lnTo>
                  <a:close/>
                  <a:moveTo>
                    <a:pt x="411" y="0"/>
                  </a:moveTo>
                  <a:lnTo>
                    <a:pt x="433" y="0"/>
                  </a:lnTo>
                  <a:lnTo>
                    <a:pt x="434" y="0"/>
                  </a:lnTo>
                  <a:lnTo>
                    <a:pt x="434" y="1"/>
                  </a:lnTo>
                  <a:lnTo>
                    <a:pt x="434" y="2"/>
                  </a:lnTo>
                  <a:lnTo>
                    <a:pt x="433" y="3"/>
                  </a:lnTo>
                  <a:lnTo>
                    <a:pt x="411" y="3"/>
                  </a:lnTo>
                  <a:lnTo>
                    <a:pt x="410" y="2"/>
                  </a:lnTo>
                  <a:lnTo>
                    <a:pt x="409" y="1"/>
                  </a:lnTo>
                  <a:lnTo>
                    <a:pt x="410" y="0"/>
                  </a:lnTo>
                  <a:lnTo>
                    <a:pt x="411" y="0"/>
                  </a:lnTo>
                  <a:lnTo>
                    <a:pt x="411" y="0"/>
                  </a:lnTo>
                  <a:close/>
                  <a:moveTo>
                    <a:pt x="448" y="0"/>
                  </a:moveTo>
                  <a:lnTo>
                    <a:pt x="469" y="0"/>
                  </a:lnTo>
                  <a:lnTo>
                    <a:pt x="470" y="0"/>
                  </a:lnTo>
                  <a:lnTo>
                    <a:pt x="472" y="1"/>
                  </a:lnTo>
                  <a:lnTo>
                    <a:pt x="470" y="2"/>
                  </a:lnTo>
                  <a:lnTo>
                    <a:pt x="469" y="3"/>
                  </a:lnTo>
                  <a:lnTo>
                    <a:pt x="448" y="3"/>
                  </a:lnTo>
                  <a:lnTo>
                    <a:pt x="446" y="2"/>
                  </a:lnTo>
                  <a:lnTo>
                    <a:pt x="446" y="1"/>
                  </a:lnTo>
                  <a:lnTo>
                    <a:pt x="446" y="0"/>
                  </a:lnTo>
                  <a:lnTo>
                    <a:pt x="448" y="0"/>
                  </a:lnTo>
                  <a:lnTo>
                    <a:pt x="448" y="0"/>
                  </a:lnTo>
                  <a:close/>
                  <a:moveTo>
                    <a:pt x="485" y="0"/>
                  </a:moveTo>
                  <a:lnTo>
                    <a:pt x="507" y="0"/>
                  </a:lnTo>
                  <a:lnTo>
                    <a:pt x="508" y="0"/>
                  </a:lnTo>
                  <a:lnTo>
                    <a:pt x="508" y="1"/>
                  </a:lnTo>
                  <a:lnTo>
                    <a:pt x="508" y="2"/>
                  </a:lnTo>
                  <a:lnTo>
                    <a:pt x="507" y="3"/>
                  </a:lnTo>
                  <a:lnTo>
                    <a:pt x="485" y="3"/>
                  </a:lnTo>
                  <a:lnTo>
                    <a:pt x="484" y="2"/>
                  </a:lnTo>
                  <a:lnTo>
                    <a:pt x="483" y="1"/>
                  </a:lnTo>
                  <a:lnTo>
                    <a:pt x="484" y="0"/>
                  </a:lnTo>
                  <a:lnTo>
                    <a:pt x="485" y="0"/>
                  </a:lnTo>
                  <a:lnTo>
                    <a:pt x="485" y="0"/>
                  </a:lnTo>
                  <a:close/>
                  <a:moveTo>
                    <a:pt x="522" y="0"/>
                  </a:moveTo>
                  <a:lnTo>
                    <a:pt x="544" y="0"/>
                  </a:lnTo>
                  <a:lnTo>
                    <a:pt x="545" y="0"/>
                  </a:lnTo>
                  <a:lnTo>
                    <a:pt x="546" y="1"/>
                  </a:lnTo>
                  <a:lnTo>
                    <a:pt x="545" y="2"/>
                  </a:lnTo>
                  <a:lnTo>
                    <a:pt x="544" y="3"/>
                  </a:lnTo>
                  <a:lnTo>
                    <a:pt x="522" y="3"/>
                  </a:lnTo>
                  <a:lnTo>
                    <a:pt x="521" y="2"/>
                  </a:lnTo>
                  <a:lnTo>
                    <a:pt x="521" y="1"/>
                  </a:lnTo>
                  <a:lnTo>
                    <a:pt x="521" y="0"/>
                  </a:lnTo>
                  <a:lnTo>
                    <a:pt x="522" y="0"/>
                  </a:lnTo>
                  <a:lnTo>
                    <a:pt x="522" y="0"/>
                  </a:lnTo>
                  <a:close/>
                  <a:moveTo>
                    <a:pt x="560" y="0"/>
                  </a:moveTo>
                  <a:lnTo>
                    <a:pt x="581" y="0"/>
                  </a:lnTo>
                  <a:lnTo>
                    <a:pt x="583" y="0"/>
                  </a:lnTo>
                  <a:lnTo>
                    <a:pt x="583" y="1"/>
                  </a:lnTo>
                  <a:lnTo>
                    <a:pt x="583" y="2"/>
                  </a:lnTo>
                  <a:lnTo>
                    <a:pt x="581" y="3"/>
                  </a:lnTo>
                  <a:lnTo>
                    <a:pt x="560" y="3"/>
                  </a:lnTo>
                  <a:lnTo>
                    <a:pt x="559" y="2"/>
                  </a:lnTo>
                  <a:lnTo>
                    <a:pt x="557" y="1"/>
                  </a:lnTo>
                  <a:lnTo>
                    <a:pt x="559" y="0"/>
                  </a:lnTo>
                  <a:lnTo>
                    <a:pt x="560" y="0"/>
                  </a:lnTo>
                  <a:lnTo>
                    <a:pt x="560" y="0"/>
                  </a:lnTo>
                  <a:close/>
                  <a:moveTo>
                    <a:pt x="596" y="0"/>
                  </a:moveTo>
                  <a:lnTo>
                    <a:pt x="618" y="0"/>
                  </a:lnTo>
                  <a:lnTo>
                    <a:pt x="619" y="0"/>
                  </a:lnTo>
                  <a:lnTo>
                    <a:pt x="620" y="1"/>
                  </a:lnTo>
                  <a:lnTo>
                    <a:pt x="619" y="2"/>
                  </a:lnTo>
                  <a:lnTo>
                    <a:pt x="618" y="3"/>
                  </a:lnTo>
                  <a:lnTo>
                    <a:pt x="596" y="3"/>
                  </a:lnTo>
                  <a:lnTo>
                    <a:pt x="595" y="2"/>
                  </a:lnTo>
                  <a:lnTo>
                    <a:pt x="595" y="1"/>
                  </a:lnTo>
                  <a:lnTo>
                    <a:pt x="595" y="0"/>
                  </a:lnTo>
                  <a:lnTo>
                    <a:pt x="596" y="0"/>
                  </a:lnTo>
                  <a:lnTo>
                    <a:pt x="596" y="0"/>
                  </a:lnTo>
                  <a:close/>
                  <a:moveTo>
                    <a:pt x="634" y="0"/>
                  </a:moveTo>
                  <a:lnTo>
                    <a:pt x="656" y="0"/>
                  </a:lnTo>
                  <a:lnTo>
                    <a:pt x="657" y="0"/>
                  </a:lnTo>
                  <a:lnTo>
                    <a:pt x="657" y="1"/>
                  </a:lnTo>
                  <a:lnTo>
                    <a:pt x="657" y="2"/>
                  </a:lnTo>
                  <a:lnTo>
                    <a:pt x="656" y="3"/>
                  </a:lnTo>
                  <a:lnTo>
                    <a:pt x="634" y="3"/>
                  </a:lnTo>
                  <a:lnTo>
                    <a:pt x="633" y="2"/>
                  </a:lnTo>
                  <a:lnTo>
                    <a:pt x="632" y="1"/>
                  </a:lnTo>
                  <a:lnTo>
                    <a:pt x="633" y="0"/>
                  </a:lnTo>
                  <a:lnTo>
                    <a:pt x="634" y="0"/>
                  </a:lnTo>
                  <a:lnTo>
                    <a:pt x="634" y="0"/>
                  </a:lnTo>
                  <a:close/>
                  <a:moveTo>
                    <a:pt x="671" y="0"/>
                  </a:moveTo>
                  <a:lnTo>
                    <a:pt x="692" y="0"/>
                  </a:lnTo>
                  <a:lnTo>
                    <a:pt x="693" y="0"/>
                  </a:lnTo>
                  <a:lnTo>
                    <a:pt x="695" y="1"/>
                  </a:lnTo>
                  <a:lnTo>
                    <a:pt x="693" y="2"/>
                  </a:lnTo>
                  <a:lnTo>
                    <a:pt x="692" y="3"/>
                  </a:lnTo>
                  <a:lnTo>
                    <a:pt x="671" y="3"/>
                  </a:lnTo>
                  <a:lnTo>
                    <a:pt x="669" y="2"/>
                  </a:lnTo>
                  <a:lnTo>
                    <a:pt x="669" y="1"/>
                  </a:lnTo>
                  <a:lnTo>
                    <a:pt x="669" y="0"/>
                  </a:lnTo>
                  <a:lnTo>
                    <a:pt x="671" y="0"/>
                  </a:lnTo>
                  <a:lnTo>
                    <a:pt x="671" y="0"/>
                  </a:lnTo>
                  <a:close/>
                  <a:moveTo>
                    <a:pt x="708" y="0"/>
                  </a:moveTo>
                  <a:lnTo>
                    <a:pt x="730" y="0"/>
                  </a:lnTo>
                  <a:lnTo>
                    <a:pt x="731" y="0"/>
                  </a:lnTo>
                  <a:lnTo>
                    <a:pt x="731" y="1"/>
                  </a:lnTo>
                  <a:lnTo>
                    <a:pt x="731" y="2"/>
                  </a:lnTo>
                  <a:lnTo>
                    <a:pt x="730" y="3"/>
                  </a:lnTo>
                  <a:lnTo>
                    <a:pt x="708" y="3"/>
                  </a:lnTo>
                  <a:lnTo>
                    <a:pt x="707" y="2"/>
                  </a:lnTo>
                  <a:lnTo>
                    <a:pt x="706" y="1"/>
                  </a:lnTo>
                  <a:lnTo>
                    <a:pt x="707" y="0"/>
                  </a:lnTo>
                  <a:lnTo>
                    <a:pt x="708" y="0"/>
                  </a:lnTo>
                  <a:lnTo>
                    <a:pt x="708" y="0"/>
                  </a:lnTo>
                  <a:close/>
                  <a:moveTo>
                    <a:pt x="745" y="0"/>
                  </a:moveTo>
                  <a:lnTo>
                    <a:pt x="767" y="0"/>
                  </a:lnTo>
                  <a:lnTo>
                    <a:pt x="768" y="0"/>
                  </a:lnTo>
                  <a:lnTo>
                    <a:pt x="769" y="1"/>
                  </a:lnTo>
                  <a:lnTo>
                    <a:pt x="768" y="2"/>
                  </a:lnTo>
                  <a:lnTo>
                    <a:pt x="767" y="3"/>
                  </a:lnTo>
                  <a:lnTo>
                    <a:pt x="745" y="3"/>
                  </a:lnTo>
                  <a:lnTo>
                    <a:pt x="744" y="2"/>
                  </a:lnTo>
                  <a:lnTo>
                    <a:pt x="744" y="1"/>
                  </a:lnTo>
                  <a:lnTo>
                    <a:pt x="744" y="0"/>
                  </a:lnTo>
                  <a:lnTo>
                    <a:pt x="745" y="0"/>
                  </a:lnTo>
                  <a:lnTo>
                    <a:pt x="745" y="0"/>
                  </a:lnTo>
                  <a:close/>
                  <a:moveTo>
                    <a:pt x="783" y="0"/>
                  </a:moveTo>
                  <a:lnTo>
                    <a:pt x="804" y="0"/>
                  </a:lnTo>
                  <a:lnTo>
                    <a:pt x="806" y="0"/>
                  </a:lnTo>
                  <a:lnTo>
                    <a:pt x="806" y="1"/>
                  </a:lnTo>
                  <a:lnTo>
                    <a:pt x="806" y="2"/>
                  </a:lnTo>
                  <a:lnTo>
                    <a:pt x="804" y="3"/>
                  </a:lnTo>
                  <a:lnTo>
                    <a:pt x="783" y="3"/>
                  </a:lnTo>
                  <a:lnTo>
                    <a:pt x="782" y="2"/>
                  </a:lnTo>
                  <a:lnTo>
                    <a:pt x="780" y="1"/>
                  </a:lnTo>
                  <a:lnTo>
                    <a:pt x="782" y="0"/>
                  </a:lnTo>
                  <a:lnTo>
                    <a:pt x="783" y="0"/>
                  </a:lnTo>
                  <a:lnTo>
                    <a:pt x="783" y="0"/>
                  </a:lnTo>
                  <a:close/>
                  <a:moveTo>
                    <a:pt x="819" y="0"/>
                  </a:moveTo>
                  <a:lnTo>
                    <a:pt x="841" y="0"/>
                  </a:lnTo>
                  <a:lnTo>
                    <a:pt x="842" y="0"/>
                  </a:lnTo>
                  <a:lnTo>
                    <a:pt x="843" y="1"/>
                  </a:lnTo>
                  <a:lnTo>
                    <a:pt x="842" y="2"/>
                  </a:lnTo>
                  <a:lnTo>
                    <a:pt x="841" y="3"/>
                  </a:lnTo>
                  <a:lnTo>
                    <a:pt x="819" y="3"/>
                  </a:lnTo>
                  <a:lnTo>
                    <a:pt x="818" y="2"/>
                  </a:lnTo>
                  <a:lnTo>
                    <a:pt x="818" y="1"/>
                  </a:lnTo>
                  <a:lnTo>
                    <a:pt x="818" y="0"/>
                  </a:lnTo>
                  <a:lnTo>
                    <a:pt x="819" y="0"/>
                  </a:lnTo>
                  <a:lnTo>
                    <a:pt x="819" y="0"/>
                  </a:lnTo>
                  <a:close/>
                  <a:moveTo>
                    <a:pt x="857" y="0"/>
                  </a:moveTo>
                  <a:lnTo>
                    <a:pt x="879" y="0"/>
                  </a:lnTo>
                  <a:lnTo>
                    <a:pt x="880" y="0"/>
                  </a:lnTo>
                  <a:lnTo>
                    <a:pt x="880" y="1"/>
                  </a:lnTo>
                  <a:lnTo>
                    <a:pt x="880" y="2"/>
                  </a:lnTo>
                  <a:lnTo>
                    <a:pt x="879" y="3"/>
                  </a:lnTo>
                  <a:lnTo>
                    <a:pt x="857" y="3"/>
                  </a:lnTo>
                  <a:lnTo>
                    <a:pt x="856" y="2"/>
                  </a:lnTo>
                  <a:lnTo>
                    <a:pt x="855" y="1"/>
                  </a:lnTo>
                  <a:lnTo>
                    <a:pt x="856" y="0"/>
                  </a:lnTo>
                  <a:lnTo>
                    <a:pt x="857" y="0"/>
                  </a:lnTo>
                  <a:lnTo>
                    <a:pt x="857" y="0"/>
                  </a:lnTo>
                  <a:close/>
                  <a:moveTo>
                    <a:pt x="894" y="0"/>
                  </a:moveTo>
                  <a:lnTo>
                    <a:pt x="915" y="0"/>
                  </a:lnTo>
                  <a:lnTo>
                    <a:pt x="916" y="0"/>
                  </a:lnTo>
                  <a:lnTo>
                    <a:pt x="918" y="1"/>
                  </a:lnTo>
                  <a:lnTo>
                    <a:pt x="916" y="2"/>
                  </a:lnTo>
                  <a:lnTo>
                    <a:pt x="915" y="3"/>
                  </a:lnTo>
                  <a:lnTo>
                    <a:pt x="894" y="3"/>
                  </a:lnTo>
                  <a:lnTo>
                    <a:pt x="892" y="2"/>
                  </a:lnTo>
                  <a:lnTo>
                    <a:pt x="892" y="1"/>
                  </a:lnTo>
                  <a:lnTo>
                    <a:pt x="892" y="0"/>
                  </a:lnTo>
                  <a:lnTo>
                    <a:pt x="894" y="0"/>
                  </a:lnTo>
                  <a:lnTo>
                    <a:pt x="894" y="0"/>
                  </a:lnTo>
                  <a:close/>
                  <a:moveTo>
                    <a:pt x="931" y="0"/>
                  </a:moveTo>
                  <a:lnTo>
                    <a:pt x="953" y="0"/>
                  </a:lnTo>
                  <a:lnTo>
                    <a:pt x="954" y="0"/>
                  </a:lnTo>
                  <a:lnTo>
                    <a:pt x="954" y="1"/>
                  </a:lnTo>
                  <a:lnTo>
                    <a:pt x="954" y="2"/>
                  </a:lnTo>
                  <a:lnTo>
                    <a:pt x="953" y="3"/>
                  </a:lnTo>
                  <a:lnTo>
                    <a:pt x="931" y="3"/>
                  </a:lnTo>
                  <a:lnTo>
                    <a:pt x="930" y="2"/>
                  </a:lnTo>
                  <a:lnTo>
                    <a:pt x="930" y="1"/>
                  </a:lnTo>
                  <a:lnTo>
                    <a:pt x="930" y="0"/>
                  </a:lnTo>
                  <a:lnTo>
                    <a:pt x="931" y="0"/>
                  </a:lnTo>
                  <a:lnTo>
                    <a:pt x="931" y="0"/>
                  </a:lnTo>
                  <a:close/>
                  <a:moveTo>
                    <a:pt x="968" y="0"/>
                  </a:moveTo>
                  <a:lnTo>
                    <a:pt x="990" y="0"/>
                  </a:lnTo>
                  <a:lnTo>
                    <a:pt x="991" y="0"/>
                  </a:lnTo>
                  <a:lnTo>
                    <a:pt x="992" y="1"/>
                  </a:lnTo>
                  <a:lnTo>
                    <a:pt x="991" y="2"/>
                  </a:lnTo>
                  <a:lnTo>
                    <a:pt x="990" y="3"/>
                  </a:lnTo>
                  <a:lnTo>
                    <a:pt x="968" y="3"/>
                  </a:lnTo>
                  <a:lnTo>
                    <a:pt x="967" y="2"/>
                  </a:lnTo>
                  <a:lnTo>
                    <a:pt x="967" y="1"/>
                  </a:lnTo>
                  <a:lnTo>
                    <a:pt x="967" y="0"/>
                  </a:lnTo>
                  <a:lnTo>
                    <a:pt x="968" y="0"/>
                  </a:lnTo>
                  <a:lnTo>
                    <a:pt x="968" y="0"/>
                  </a:lnTo>
                  <a:close/>
                  <a:moveTo>
                    <a:pt x="1006" y="0"/>
                  </a:moveTo>
                  <a:lnTo>
                    <a:pt x="1027" y="0"/>
                  </a:lnTo>
                  <a:lnTo>
                    <a:pt x="1029" y="0"/>
                  </a:lnTo>
                  <a:lnTo>
                    <a:pt x="1029" y="1"/>
                  </a:lnTo>
                  <a:lnTo>
                    <a:pt x="1029" y="2"/>
                  </a:lnTo>
                  <a:lnTo>
                    <a:pt x="1027" y="3"/>
                  </a:lnTo>
                  <a:lnTo>
                    <a:pt x="1006" y="3"/>
                  </a:lnTo>
                  <a:lnTo>
                    <a:pt x="1005" y="2"/>
                  </a:lnTo>
                  <a:lnTo>
                    <a:pt x="1005" y="1"/>
                  </a:lnTo>
                  <a:lnTo>
                    <a:pt x="1005" y="0"/>
                  </a:lnTo>
                  <a:lnTo>
                    <a:pt x="1006" y="0"/>
                  </a:lnTo>
                  <a:lnTo>
                    <a:pt x="1006" y="0"/>
                  </a:lnTo>
                  <a:close/>
                  <a:moveTo>
                    <a:pt x="1042" y="0"/>
                  </a:moveTo>
                  <a:lnTo>
                    <a:pt x="1064" y="0"/>
                  </a:lnTo>
                  <a:lnTo>
                    <a:pt x="1065" y="0"/>
                  </a:lnTo>
                  <a:lnTo>
                    <a:pt x="1066" y="1"/>
                  </a:lnTo>
                  <a:lnTo>
                    <a:pt x="1065" y="2"/>
                  </a:lnTo>
                  <a:lnTo>
                    <a:pt x="1064" y="3"/>
                  </a:lnTo>
                  <a:lnTo>
                    <a:pt x="1042" y="3"/>
                  </a:lnTo>
                  <a:lnTo>
                    <a:pt x="1041" y="2"/>
                  </a:lnTo>
                  <a:lnTo>
                    <a:pt x="1041" y="1"/>
                  </a:lnTo>
                  <a:lnTo>
                    <a:pt x="1041" y="0"/>
                  </a:lnTo>
                  <a:lnTo>
                    <a:pt x="1042" y="0"/>
                  </a:lnTo>
                  <a:lnTo>
                    <a:pt x="1042" y="0"/>
                  </a:lnTo>
                  <a:close/>
                  <a:moveTo>
                    <a:pt x="1080" y="0"/>
                  </a:moveTo>
                  <a:lnTo>
                    <a:pt x="1102" y="0"/>
                  </a:lnTo>
                  <a:lnTo>
                    <a:pt x="1103" y="0"/>
                  </a:lnTo>
                  <a:lnTo>
                    <a:pt x="1103" y="1"/>
                  </a:lnTo>
                  <a:lnTo>
                    <a:pt x="1103" y="2"/>
                  </a:lnTo>
                  <a:lnTo>
                    <a:pt x="1102" y="3"/>
                  </a:lnTo>
                  <a:lnTo>
                    <a:pt x="1080" y="3"/>
                  </a:lnTo>
                  <a:lnTo>
                    <a:pt x="1079" y="2"/>
                  </a:lnTo>
                  <a:lnTo>
                    <a:pt x="1079" y="1"/>
                  </a:lnTo>
                  <a:lnTo>
                    <a:pt x="1079" y="0"/>
                  </a:lnTo>
                  <a:lnTo>
                    <a:pt x="1080" y="0"/>
                  </a:lnTo>
                  <a:lnTo>
                    <a:pt x="1080" y="0"/>
                  </a:lnTo>
                  <a:close/>
                  <a:moveTo>
                    <a:pt x="1117" y="0"/>
                  </a:moveTo>
                  <a:lnTo>
                    <a:pt x="1138" y="0"/>
                  </a:lnTo>
                  <a:lnTo>
                    <a:pt x="1139" y="0"/>
                  </a:lnTo>
                  <a:lnTo>
                    <a:pt x="1141" y="1"/>
                  </a:lnTo>
                  <a:lnTo>
                    <a:pt x="1139" y="2"/>
                  </a:lnTo>
                  <a:lnTo>
                    <a:pt x="1138" y="3"/>
                  </a:lnTo>
                  <a:lnTo>
                    <a:pt x="1117" y="3"/>
                  </a:lnTo>
                  <a:lnTo>
                    <a:pt x="1115" y="2"/>
                  </a:lnTo>
                  <a:lnTo>
                    <a:pt x="1115" y="1"/>
                  </a:lnTo>
                  <a:lnTo>
                    <a:pt x="1115" y="0"/>
                  </a:lnTo>
                  <a:lnTo>
                    <a:pt x="1117" y="0"/>
                  </a:lnTo>
                  <a:lnTo>
                    <a:pt x="1117" y="0"/>
                  </a:lnTo>
                  <a:close/>
                  <a:moveTo>
                    <a:pt x="1154" y="0"/>
                  </a:moveTo>
                  <a:lnTo>
                    <a:pt x="1176" y="0"/>
                  </a:lnTo>
                  <a:lnTo>
                    <a:pt x="1177" y="0"/>
                  </a:lnTo>
                  <a:lnTo>
                    <a:pt x="1177" y="1"/>
                  </a:lnTo>
                  <a:lnTo>
                    <a:pt x="1177" y="2"/>
                  </a:lnTo>
                  <a:lnTo>
                    <a:pt x="1176" y="3"/>
                  </a:lnTo>
                  <a:lnTo>
                    <a:pt x="1154" y="3"/>
                  </a:lnTo>
                  <a:lnTo>
                    <a:pt x="1153" y="2"/>
                  </a:lnTo>
                  <a:lnTo>
                    <a:pt x="1153" y="1"/>
                  </a:lnTo>
                  <a:lnTo>
                    <a:pt x="1153" y="0"/>
                  </a:lnTo>
                  <a:lnTo>
                    <a:pt x="1154" y="0"/>
                  </a:lnTo>
                  <a:lnTo>
                    <a:pt x="1154" y="0"/>
                  </a:lnTo>
                  <a:close/>
                  <a:moveTo>
                    <a:pt x="1191" y="0"/>
                  </a:moveTo>
                  <a:lnTo>
                    <a:pt x="1213" y="0"/>
                  </a:lnTo>
                  <a:lnTo>
                    <a:pt x="1214" y="0"/>
                  </a:lnTo>
                  <a:lnTo>
                    <a:pt x="1215" y="1"/>
                  </a:lnTo>
                  <a:lnTo>
                    <a:pt x="1214" y="2"/>
                  </a:lnTo>
                  <a:lnTo>
                    <a:pt x="1213" y="3"/>
                  </a:lnTo>
                  <a:lnTo>
                    <a:pt x="1191" y="3"/>
                  </a:lnTo>
                  <a:lnTo>
                    <a:pt x="1190" y="2"/>
                  </a:lnTo>
                  <a:lnTo>
                    <a:pt x="1190" y="1"/>
                  </a:lnTo>
                  <a:lnTo>
                    <a:pt x="1190" y="0"/>
                  </a:lnTo>
                  <a:lnTo>
                    <a:pt x="1191" y="0"/>
                  </a:lnTo>
                  <a:lnTo>
                    <a:pt x="1191" y="0"/>
                  </a:lnTo>
                  <a:close/>
                  <a:moveTo>
                    <a:pt x="1229" y="0"/>
                  </a:moveTo>
                  <a:lnTo>
                    <a:pt x="1250" y="0"/>
                  </a:lnTo>
                  <a:lnTo>
                    <a:pt x="1252" y="0"/>
                  </a:lnTo>
                  <a:lnTo>
                    <a:pt x="1252" y="1"/>
                  </a:lnTo>
                  <a:lnTo>
                    <a:pt x="1252" y="2"/>
                  </a:lnTo>
                  <a:lnTo>
                    <a:pt x="1250" y="3"/>
                  </a:lnTo>
                  <a:lnTo>
                    <a:pt x="1229" y="3"/>
                  </a:lnTo>
                  <a:lnTo>
                    <a:pt x="1228" y="2"/>
                  </a:lnTo>
                  <a:lnTo>
                    <a:pt x="1228" y="1"/>
                  </a:lnTo>
                  <a:lnTo>
                    <a:pt x="1228" y="0"/>
                  </a:lnTo>
                  <a:lnTo>
                    <a:pt x="1229" y="0"/>
                  </a:lnTo>
                  <a:lnTo>
                    <a:pt x="1229" y="0"/>
                  </a:lnTo>
                  <a:close/>
                  <a:moveTo>
                    <a:pt x="1265" y="0"/>
                  </a:moveTo>
                  <a:lnTo>
                    <a:pt x="1287" y="0"/>
                  </a:lnTo>
                  <a:lnTo>
                    <a:pt x="1288" y="0"/>
                  </a:lnTo>
                  <a:lnTo>
                    <a:pt x="1289" y="1"/>
                  </a:lnTo>
                  <a:lnTo>
                    <a:pt x="1288" y="2"/>
                  </a:lnTo>
                  <a:lnTo>
                    <a:pt x="1287" y="3"/>
                  </a:lnTo>
                  <a:lnTo>
                    <a:pt x="1265" y="3"/>
                  </a:lnTo>
                  <a:lnTo>
                    <a:pt x="1264" y="2"/>
                  </a:lnTo>
                  <a:lnTo>
                    <a:pt x="1264" y="1"/>
                  </a:lnTo>
                  <a:lnTo>
                    <a:pt x="1264" y="0"/>
                  </a:lnTo>
                  <a:lnTo>
                    <a:pt x="1265" y="0"/>
                  </a:lnTo>
                  <a:lnTo>
                    <a:pt x="1265" y="0"/>
                  </a:lnTo>
                  <a:close/>
                  <a:moveTo>
                    <a:pt x="1303" y="0"/>
                  </a:moveTo>
                  <a:lnTo>
                    <a:pt x="1319" y="0"/>
                  </a:lnTo>
                  <a:lnTo>
                    <a:pt x="1320" y="0"/>
                  </a:lnTo>
                  <a:lnTo>
                    <a:pt x="1320" y="1"/>
                  </a:lnTo>
                  <a:lnTo>
                    <a:pt x="1320" y="2"/>
                  </a:lnTo>
                  <a:lnTo>
                    <a:pt x="1319" y="3"/>
                  </a:lnTo>
                  <a:lnTo>
                    <a:pt x="1303" y="3"/>
                  </a:lnTo>
                  <a:lnTo>
                    <a:pt x="1302" y="2"/>
                  </a:lnTo>
                  <a:lnTo>
                    <a:pt x="1302" y="1"/>
                  </a:lnTo>
                  <a:lnTo>
                    <a:pt x="1302" y="0"/>
                  </a:lnTo>
                  <a:lnTo>
                    <a:pt x="1303" y="0"/>
                  </a:lnTo>
                  <a:lnTo>
                    <a:pt x="1303"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0" name="矩形 131179"/>
            <p:cNvSpPr/>
            <p:nvPr/>
          </p:nvSpPr>
          <p:spPr>
            <a:xfrm>
              <a:off x="1659" y="1614"/>
              <a:ext cx="100"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1" name="矩形 131180"/>
            <p:cNvSpPr/>
            <p:nvPr/>
          </p:nvSpPr>
          <p:spPr>
            <a:xfrm>
              <a:off x="1787" y="1701"/>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2" name="矩形 131181"/>
            <p:cNvSpPr/>
            <p:nvPr/>
          </p:nvSpPr>
          <p:spPr>
            <a:xfrm>
              <a:off x="1856" y="1614"/>
              <a:ext cx="25"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3" name="直接连接符 131182"/>
            <p:cNvSpPr/>
            <p:nvPr/>
          </p:nvSpPr>
          <p:spPr>
            <a:xfrm>
              <a:off x="3134" y="2749"/>
              <a:ext cx="164" cy="1"/>
            </a:xfrm>
            <a:prstGeom prst="line">
              <a:avLst/>
            </a:prstGeom>
            <a:ln w="11113" cap="flat" cmpd="sng">
              <a:solidFill>
                <a:srgbClr val="000000"/>
              </a:solidFill>
              <a:prstDash val="solid"/>
              <a:headEnd type="none" w="med" len="med"/>
              <a:tailEnd type="none" w="med" len="med"/>
            </a:ln>
          </p:spPr>
        </p:sp>
        <p:sp>
          <p:nvSpPr>
            <p:cNvPr id="131184" name="矩形 131183"/>
            <p:cNvSpPr/>
            <p:nvPr/>
          </p:nvSpPr>
          <p:spPr>
            <a:xfrm>
              <a:off x="3151" y="274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5" name="矩形 131184"/>
            <p:cNvSpPr/>
            <p:nvPr/>
          </p:nvSpPr>
          <p:spPr>
            <a:xfrm>
              <a:off x="3232" y="281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6" name="矩形 131185"/>
            <p:cNvSpPr/>
            <p:nvPr/>
          </p:nvSpPr>
          <p:spPr>
            <a:xfrm>
              <a:off x="3171" y="256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7" name="任意多边形 131186"/>
            <p:cNvSpPr/>
            <p:nvPr/>
          </p:nvSpPr>
          <p:spPr>
            <a:xfrm>
              <a:off x="1550" y="2004"/>
              <a:ext cx="1294" cy="641"/>
            </a:xfrm>
            <a:custGeom>
              <a:avLst/>
              <a:gdLst/>
              <a:ahLst/>
              <a:cxnLst/>
              <a:rect l="0" t="0" r="0" b="0"/>
              <a:pathLst>
                <a:path w="1294" h="641">
                  <a:moveTo>
                    <a:pt x="0" y="641"/>
                  </a:moveTo>
                  <a:lnTo>
                    <a:pt x="3" y="629"/>
                  </a:lnTo>
                  <a:lnTo>
                    <a:pt x="5" y="618"/>
                  </a:lnTo>
                  <a:lnTo>
                    <a:pt x="8" y="606"/>
                  </a:lnTo>
                  <a:lnTo>
                    <a:pt x="13" y="596"/>
                  </a:lnTo>
                  <a:lnTo>
                    <a:pt x="24" y="573"/>
                  </a:lnTo>
                  <a:lnTo>
                    <a:pt x="38" y="551"/>
                  </a:lnTo>
                  <a:lnTo>
                    <a:pt x="55" y="528"/>
                  </a:lnTo>
                  <a:lnTo>
                    <a:pt x="75" y="505"/>
                  </a:lnTo>
                  <a:lnTo>
                    <a:pt x="97" y="481"/>
                  </a:lnTo>
                  <a:lnTo>
                    <a:pt x="122" y="458"/>
                  </a:lnTo>
                  <a:lnTo>
                    <a:pt x="149" y="436"/>
                  </a:lnTo>
                  <a:lnTo>
                    <a:pt x="179" y="413"/>
                  </a:lnTo>
                  <a:lnTo>
                    <a:pt x="212" y="390"/>
                  </a:lnTo>
                  <a:lnTo>
                    <a:pt x="246" y="367"/>
                  </a:lnTo>
                  <a:lnTo>
                    <a:pt x="283" y="344"/>
                  </a:lnTo>
                  <a:lnTo>
                    <a:pt x="322" y="322"/>
                  </a:lnTo>
                  <a:lnTo>
                    <a:pt x="363" y="300"/>
                  </a:lnTo>
                  <a:lnTo>
                    <a:pt x="405" y="277"/>
                  </a:lnTo>
                  <a:lnTo>
                    <a:pt x="451" y="257"/>
                  </a:lnTo>
                  <a:lnTo>
                    <a:pt x="497" y="235"/>
                  </a:lnTo>
                  <a:lnTo>
                    <a:pt x="546" y="215"/>
                  </a:lnTo>
                  <a:lnTo>
                    <a:pt x="595" y="194"/>
                  </a:lnTo>
                  <a:lnTo>
                    <a:pt x="647" y="175"/>
                  </a:lnTo>
                  <a:lnTo>
                    <a:pt x="700" y="155"/>
                  </a:lnTo>
                  <a:lnTo>
                    <a:pt x="754" y="136"/>
                  </a:lnTo>
                  <a:lnTo>
                    <a:pt x="810" y="118"/>
                  </a:lnTo>
                  <a:lnTo>
                    <a:pt x="867" y="101"/>
                  </a:lnTo>
                  <a:lnTo>
                    <a:pt x="926" y="84"/>
                  </a:lnTo>
                  <a:lnTo>
                    <a:pt x="984" y="68"/>
                  </a:lnTo>
                  <a:lnTo>
                    <a:pt x="1045" y="53"/>
                  </a:lnTo>
                  <a:lnTo>
                    <a:pt x="1106" y="38"/>
                  </a:lnTo>
                  <a:lnTo>
                    <a:pt x="1168" y="26"/>
                  </a:lnTo>
                  <a:lnTo>
                    <a:pt x="1230" y="13"/>
                  </a:lnTo>
                  <a:lnTo>
                    <a:pt x="1294"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8" name="任意多边形 131187"/>
            <p:cNvSpPr/>
            <p:nvPr/>
          </p:nvSpPr>
          <p:spPr>
            <a:xfrm>
              <a:off x="1555" y="1699"/>
              <a:ext cx="1265" cy="533"/>
            </a:xfrm>
            <a:custGeom>
              <a:avLst/>
              <a:gdLst/>
              <a:ahLst/>
              <a:cxnLst/>
              <a:rect l="0" t="0" r="0" b="0"/>
              <a:pathLst>
                <a:path w="1265" h="533">
                  <a:moveTo>
                    <a:pt x="0" y="533"/>
                  </a:moveTo>
                  <a:lnTo>
                    <a:pt x="6" y="514"/>
                  </a:lnTo>
                  <a:lnTo>
                    <a:pt x="16" y="495"/>
                  </a:lnTo>
                  <a:lnTo>
                    <a:pt x="27" y="475"/>
                  </a:lnTo>
                  <a:lnTo>
                    <a:pt x="42" y="455"/>
                  </a:lnTo>
                  <a:lnTo>
                    <a:pt x="61" y="435"/>
                  </a:lnTo>
                  <a:lnTo>
                    <a:pt x="81" y="416"/>
                  </a:lnTo>
                  <a:lnTo>
                    <a:pt x="104" y="395"/>
                  </a:lnTo>
                  <a:lnTo>
                    <a:pt x="129" y="376"/>
                  </a:lnTo>
                  <a:lnTo>
                    <a:pt x="157" y="357"/>
                  </a:lnTo>
                  <a:lnTo>
                    <a:pt x="186" y="336"/>
                  </a:lnTo>
                  <a:lnTo>
                    <a:pt x="218" y="317"/>
                  </a:lnTo>
                  <a:lnTo>
                    <a:pt x="253" y="297"/>
                  </a:lnTo>
                  <a:lnTo>
                    <a:pt x="289" y="279"/>
                  </a:lnTo>
                  <a:lnTo>
                    <a:pt x="328" y="260"/>
                  </a:lnTo>
                  <a:lnTo>
                    <a:pt x="368" y="242"/>
                  </a:lnTo>
                  <a:lnTo>
                    <a:pt x="410" y="223"/>
                  </a:lnTo>
                  <a:lnTo>
                    <a:pt x="454" y="205"/>
                  </a:lnTo>
                  <a:lnTo>
                    <a:pt x="500" y="188"/>
                  </a:lnTo>
                  <a:lnTo>
                    <a:pt x="547" y="171"/>
                  </a:lnTo>
                  <a:lnTo>
                    <a:pt x="595" y="154"/>
                  </a:lnTo>
                  <a:lnTo>
                    <a:pt x="645" y="138"/>
                  </a:lnTo>
                  <a:lnTo>
                    <a:pt x="695" y="122"/>
                  </a:lnTo>
                  <a:lnTo>
                    <a:pt x="748" y="107"/>
                  </a:lnTo>
                  <a:lnTo>
                    <a:pt x="802" y="92"/>
                  </a:lnTo>
                  <a:lnTo>
                    <a:pt x="856" y="79"/>
                  </a:lnTo>
                  <a:lnTo>
                    <a:pt x="912" y="65"/>
                  </a:lnTo>
                  <a:lnTo>
                    <a:pt x="970" y="53"/>
                  </a:lnTo>
                  <a:lnTo>
                    <a:pt x="1027" y="40"/>
                  </a:lnTo>
                  <a:lnTo>
                    <a:pt x="1085" y="29"/>
                  </a:lnTo>
                  <a:lnTo>
                    <a:pt x="1145" y="18"/>
                  </a:lnTo>
                  <a:lnTo>
                    <a:pt x="1204" y="9"/>
                  </a:lnTo>
                  <a:lnTo>
                    <a:pt x="1265"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89" name="任意多边形 131188"/>
            <p:cNvSpPr/>
            <p:nvPr/>
          </p:nvSpPr>
          <p:spPr>
            <a:xfrm>
              <a:off x="1555" y="1744"/>
              <a:ext cx="1293" cy="508"/>
            </a:xfrm>
            <a:custGeom>
              <a:avLst/>
              <a:gdLst/>
              <a:ahLst/>
              <a:cxnLst/>
              <a:rect l="0" t="0" r="0" b="0"/>
              <a:pathLst>
                <a:path w="1293" h="508">
                  <a:moveTo>
                    <a:pt x="0" y="508"/>
                  </a:moveTo>
                  <a:lnTo>
                    <a:pt x="10" y="496"/>
                  </a:lnTo>
                  <a:lnTo>
                    <a:pt x="23" y="484"/>
                  </a:lnTo>
                  <a:lnTo>
                    <a:pt x="39" y="471"/>
                  </a:lnTo>
                  <a:lnTo>
                    <a:pt x="57" y="458"/>
                  </a:lnTo>
                  <a:lnTo>
                    <a:pt x="78" y="444"/>
                  </a:lnTo>
                  <a:lnTo>
                    <a:pt x="101" y="430"/>
                  </a:lnTo>
                  <a:lnTo>
                    <a:pt x="126" y="415"/>
                  </a:lnTo>
                  <a:lnTo>
                    <a:pt x="154" y="401"/>
                  </a:lnTo>
                  <a:lnTo>
                    <a:pt x="184" y="386"/>
                  </a:lnTo>
                  <a:lnTo>
                    <a:pt x="216" y="370"/>
                  </a:lnTo>
                  <a:lnTo>
                    <a:pt x="250" y="354"/>
                  </a:lnTo>
                  <a:lnTo>
                    <a:pt x="286" y="337"/>
                  </a:lnTo>
                  <a:lnTo>
                    <a:pt x="325" y="321"/>
                  </a:lnTo>
                  <a:lnTo>
                    <a:pt x="364" y="304"/>
                  </a:lnTo>
                  <a:lnTo>
                    <a:pt x="406" y="287"/>
                  </a:lnTo>
                  <a:lnTo>
                    <a:pt x="448" y="270"/>
                  </a:lnTo>
                  <a:lnTo>
                    <a:pt x="493" y="252"/>
                  </a:lnTo>
                  <a:lnTo>
                    <a:pt x="540" y="235"/>
                  </a:lnTo>
                  <a:lnTo>
                    <a:pt x="587" y="217"/>
                  </a:lnTo>
                  <a:lnTo>
                    <a:pt x="636" y="200"/>
                  </a:lnTo>
                  <a:lnTo>
                    <a:pt x="686" y="183"/>
                  </a:lnTo>
                  <a:lnTo>
                    <a:pt x="736" y="165"/>
                  </a:lnTo>
                  <a:lnTo>
                    <a:pt x="789" y="148"/>
                  </a:lnTo>
                  <a:lnTo>
                    <a:pt x="843" y="131"/>
                  </a:lnTo>
                  <a:lnTo>
                    <a:pt x="896" y="114"/>
                  </a:lnTo>
                  <a:lnTo>
                    <a:pt x="951" y="96"/>
                  </a:lnTo>
                  <a:lnTo>
                    <a:pt x="1063" y="63"/>
                  </a:lnTo>
                  <a:lnTo>
                    <a:pt x="1177" y="30"/>
                  </a:lnTo>
                  <a:lnTo>
                    <a:pt x="1293"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0" name="矩形 131189"/>
            <p:cNvSpPr/>
            <p:nvPr/>
          </p:nvSpPr>
          <p:spPr>
            <a:xfrm>
              <a:off x="2121" y="2310"/>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1" name="任意多边形 131190"/>
            <p:cNvSpPr>
              <a:spLocks noEditPoints="1"/>
            </p:cNvSpPr>
            <p:nvPr/>
          </p:nvSpPr>
          <p:spPr>
            <a:xfrm>
              <a:off x="2175" y="1755"/>
              <a:ext cx="4" cy="508"/>
            </a:xfrm>
            <a:custGeom>
              <a:avLst/>
              <a:gdLst/>
              <a:ahLst/>
              <a:cxnLst/>
              <a:rect l="0" t="0" r="0" b="0"/>
              <a:pathLst>
                <a:path w="4" h="508">
                  <a:moveTo>
                    <a:pt x="4" y="1"/>
                  </a:moveTo>
                  <a:lnTo>
                    <a:pt x="4" y="30"/>
                  </a:lnTo>
                  <a:lnTo>
                    <a:pt x="3" y="31"/>
                  </a:lnTo>
                  <a:lnTo>
                    <a:pt x="3" y="33"/>
                  </a:lnTo>
                  <a:lnTo>
                    <a:pt x="1" y="31"/>
                  </a:lnTo>
                  <a:lnTo>
                    <a:pt x="0" y="30"/>
                  </a:lnTo>
                  <a:lnTo>
                    <a:pt x="0" y="1"/>
                  </a:lnTo>
                  <a:lnTo>
                    <a:pt x="1" y="0"/>
                  </a:lnTo>
                  <a:lnTo>
                    <a:pt x="3" y="0"/>
                  </a:lnTo>
                  <a:lnTo>
                    <a:pt x="3" y="0"/>
                  </a:lnTo>
                  <a:lnTo>
                    <a:pt x="4" y="1"/>
                  </a:lnTo>
                  <a:lnTo>
                    <a:pt x="4" y="1"/>
                  </a:lnTo>
                  <a:lnTo>
                    <a:pt x="4" y="1"/>
                  </a:lnTo>
                  <a:close/>
                  <a:moveTo>
                    <a:pt x="4" y="50"/>
                  </a:moveTo>
                  <a:lnTo>
                    <a:pt x="4" y="79"/>
                  </a:lnTo>
                  <a:lnTo>
                    <a:pt x="3" y="80"/>
                  </a:lnTo>
                  <a:lnTo>
                    <a:pt x="3" y="80"/>
                  </a:lnTo>
                  <a:lnTo>
                    <a:pt x="1" y="80"/>
                  </a:lnTo>
                  <a:lnTo>
                    <a:pt x="0" y="79"/>
                  </a:lnTo>
                  <a:lnTo>
                    <a:pt x="0" y="50"/>
                  </a:lnTo>
                  <a:lnTo>
                    <a:pt x="1" y="49"/>
                  </a:lnTo>
                  <a:lnTo>
                    <a:pt x="3" y="48"/>
                  </a:lnTo>
                  <a:lnTo>
                    <a:pt x="3" y="49"/>
                  </a:lnTo>
                  <a:lnTo>
                    <a:pt x="4" y="50"/>
                  </a:lnTo>
                  <a:lnTo>
                    <a:pt x="4" y="50"/>
                  </a:lnTo>
                  <a:lnTo>
                    <a:pt x="4" y="50"/>
                  </a:lnTo>
                  <a:close/>
                  <a:moveTo>
                    <a:pt x="4" y="98"/>
                  </a:moveTo>
                  <a:lnTo>
                    <a:pt x="4" y="126"/>
                  </a:lnTo>
                  <a:lnTo>
                    <a:pt x="3" y="128"/>
                  </a:lnTo>
                  <a:lnTo>
                    <a:pt x="3" y="129"/>
                  </a:lnTo>
                  <a:lnTo>
                    <a:pt x="1" y="128"/>
                  </a:lnTo>
                  <a:lnTo>
                    <a:pt x="0" y="126"/>
                  </a:lnTo>
                  <a:lnTo>
                    <a:pt x="0" y="98"/>
                  </a:lnTo>
                  <a:lnTo>
                    <a:pt x="1" y="97"/>
                  </a:lnTo>
                  <a:lnTo>
                    <a:pt x="3" y="97"/>
                  </a:lnTo>
                  <a:lnTo>
                    <a:pt x="3" y="97"/>
                  </a:lnTo>
                  <a:lnTo>
                    <a:pt x="4" y="98"/>
                  </a:lnTo>
                  <a:lnTo>
                    <a:pt x="4" y="98"/>
                  </a:lnTo>
                  <a:lnTo>
                    <a:pt x="4" y="98"/>
                  </a:lnTo>
                  <a:close/>
                  <a:moveTo>
                    <a:pt x="4" y="147"/>
                  </a:moveTo>
                  <a:lnTo>
                    <a:pt x="4" y="175"/>
                  </a:lnTo>
                  <a:lnTo>
                    <a:pt x="3" y="177"/>
                  </a:lnTo>
                  <a:lnTo>
                    <a:pt x="3" y="177"/>
                  </a:lnTo>
                  <a:lnTo>
                    <a:pt x="1" y="177"/>
                  </a:lnTo>
                  <a:lnTo>
                    <a:pt x="0" y="175"/>
                  </a:lnTo>
                  <a:lnTo>
                    <a:pt x="0" y="147"/>
                  </a:lnTo>
                  <a:lnTo>
                    <a:pt x="1" y="146"/>
                  </a:lnTo>
                  <a:lnTo>
                    <a:pt x="3" y="144"/>
                  </a:lnTo>
                  <a:lnTo>
                    <a:pt x="3" y="146"/>
                  </a:lnTo>
                  <a:lnTo>
                    <a:pt x="4" y="147"/>
                  </a:lnTo>
                  <a:lnTo>
                    <a:pt x="4" y="147"/>
                  </a:lnTo>
                  <a:lnTo>
                    <a:pt x="4" y="147"/>
                  </a:lnTo>
                  <a:close/>
                  <a:moveTo>
                    <a:pt x="4" y="195"/>
                  </a:moveTo>
                  <a:lnTo>
                    <a:pt x="4" y="223"/>
                  </a:lnTo>
                  <a:lnTo>
                    <a:pt x="3" y="224"/>
                  </a:lnTo>
                  <a:lnTo>
                    <a:pt x="3" y="226"/>
                  </a:lnTo>
                  <a:lnTo>
                    <a:pt x="1" y="224"/>
                  </a:lnTo>
                  <a:lnTo>
                    <a:pt x="0" y="223"/>
                  </a:lnTo>
                  <a:lnTo>
                    <a:pt x="0" y="195"/>
                  </a:lnTo>
                  <a:lnTo>
                    <a:pt x="1" y="194"/>
                  </a:lnTo>
                  <a:lnTo>
                    <a:pt x="3" y="194"/>
                  </a:lnTo>
                  <a:lnTo>
                    <a:pt x="3" y="194"/>
                  </a:lnTo>
                  <a:lnTo>
                    <a:pt x="4" y="195"/>
                  </a:lnTo>
                  <a:lnTo>
                    <a:pt x="4" y="195"/>
                  </a:lnTo>
                  <a:lnTo>
                    <a:pt x="4" y="195"/>
                  </a:lnTo>
                  <a:close/>
                  <a:moveTo>
                    <a:pt x="4" y="244"/>
                  </a:moveTo>
                  <a:lnTo>
                    <a:pt x="4" y="272"/>
                  </a:lnTo>
                  <a:lnTo>
                    <a:pt x="3" y="273"/>
                  </a:lnTo>
                  <a:lnTo>
                    <a:pt x="3" y="273"/>
                  </a:lnTo>
                  <a:lnTo>
                    <a:pt x="1" y="273"/>
                  </a:lnTo>
                  <a:lnTo>
                    <a:pt x="0" y="272"/>
                  </a:lnTo>
                  <a:lnTo>
                    <a:pt x="0" y="244"/>
                  </a:lnTo>
                  <a:lnTo>
                    <a:pt x="1" y="243"/>
                  </a:lnTo>
                  <a:lnTo>
                    <a:pt x="3" y="240"/>
                  </a:lnTo>
                  <a:lnTo>
                    <a:pt x="3" y="243"/>
                  </a:lnTo>
                  <a:lnTo>
                    <a:pt x="4" y="244"/>
                  </a:lnTo>
                  <a:lnTo>
                    <a:pt x="4" y="244"/>
                  </a:lnTo>
                  <a:lnTo>
                    <a:pt x="4" y="244"/>
                  </a:lnTo>
                  <a:close/>
                  <a:moveTo>
                    <a:pt x="4" y="292"/>
                  </a:moveTo>
                  <a:lnTo>
                    <a:pt x="4" y="319"/>
                  </a:lnTo>
                  <a:lnTo>
                    <a:pt x="3" y="321"/>
                  </a:lnTo>
                  <a:lnTo>
                    <a:pt x="3" y="322"/>
                  </a:lnTo>
                  <a:lnTo>
                    <a:pt x="1" y="321"/>
                  </a:lnTo>
                  <a:lnTo>
                    <a:pt x="0" y="319"/>
                  </a:lnTo>
                  <a:lnTo>
                    <a:pt x="0" y="292"/>
                  </a:lnTo>
                  <a:lnTo>
                    <a:pt x="1" y="289"/>
                  </a:lnTo>
                  <a:lnTo>
                    <a:pt x="3" y="289"/>
                  </a:lnTo>
                  <a:lnTo>
                    <a:pt x="3" y="289"/>
                  </a:lnTo>
                  <a:lnTo>
                    <a:pt x="4" y="292"/>
                  </a:lnTo>
                  <a:lnTo>
                    <a:pt x="4" y="292"/>
                  </a:lnTo>
                  <a:lnTo>
                    <a:pt x="4" y="292"/>
                  </a:lnTo>
                  <a:close/>
                  <a:moveTo>
                    <a:pt x="4" y="341"/>
                  </a:moveTo>
                  <a:lnTo>
                    <a:pt x="4" y="368"/>
                  </a:lnTo>
                  <a:lnTo>
                    <a:pt x="3" y="370"/>
                  </a:lnTo>
                  <a:lnTo>
                    <a:pt x="3" y="370"/>
                  </a:lnTo>
                  <a:lnTo>
                    <a:pt x="1" y="370"/>
                  </a:lnTo>
                  <a:lnTo>
                    <a:pt x="0" y="368"/>
                  </a:lnTo>
                  <a:lnTo>
                    <a:pt x="0" y="341"/>
                  </a:lnTo>
                  <a:lnTo>
                    <a:pt x="1" y="338"/>
                  </a:lnTo>
                  <a:lnTo>
                    <a:pt x="3" y="338"/>
                  </a:lnTo>
                  <a:lnTo>
                    <a:pt x="3" y="338"/>
                  </a:lnTo>
                  <a:lnTo>
                    <a:pt x="4" y="341"/>
                  </a:lnTo>
                  <a:lnTo>
                    <a:pt x="4" y="341"/>
                  </a:lnTo>
                  <a:lnTo>
                    <a:pt x="4" y="341"/>
                  </a:lnTo>
                  <a:close/>
                  <a:moveTo>
                    <a:pt x="4" y="387"/>
                  </a:moveTo>
                  <a:lnTo>
                    <a:pt x="4" y="416"/>
                  </a:lnTo>
                  <a:lnTo>
                    <a:pt x="3" y="418"/>
                  </a:lnTo>
                  <a:lnTo>
                    <a:pt x="3" y="419"/>
                  </a:lnTo>
                  <a:lnTo>
                    <a:pt x="1" y="418"/>
                  </a:lnTo>
                  <a:lnTo>
                    <a:pt x="0" y="416"/>
                  </a:lnTo>
                  <a:lnTo>
                    <a:pt x="0" y="387"/>
                  </a:lnTo>
                  <a:lnTo>
                    <a:pt x="1" y="386"/>
                  </a:lnTo>
                  <a:lnTo>
                    <a:pt x="3" y="386"/>
                  </a:lnTo>
                  <a:lnTo>
                    <a:pt x="3" y="386"/>
                  </a:lnTo>
                  <a:lnTo>
                    <a:pt x="4" y="387"/>
                  </a:lnTo>
                  <a:lnTo>
                    <a:pt x="4" y="387"/>
                  </a:lnTo>
                  <a:lnTo>
                    <a:pt x="4" y="387"/>
                  </a:lnTo>
                  <a:close/>
                  <a:moveTo>
                    <a:pt x="4" y="436"/>
                  </a:moveTo>
                  <a:lnTo>
                    <a:pt x="4" y="465"/>
                  </a:lnTo>
                  <a:lnTo>
                    <a:pt x="3" y="467"/>
                  </a:lnTo>
                  <a:lnTo>
                    <a:pt x="3" y="467"/>
                  </a:lnTo>
                  <a:lnTo>
                    <a:pt x="1" y="467"/>
                  </a:lnTo>
                  <a:lnTo>
                    <a:pt x="0" y="465"/>
                  </a:lnTo>
                  <a:lnTo>
                    <a:pt x="0" y="436"/>
                  </a:lnTo>
                  <a:lnTo>
                    <a:pt x="1" y="435"/>
                  </a:lnTo>
                  <a:lnTo>
                    <a:pt x="3" y="435"/>
                  </a:lnTo>
                  <a:lnTo>
                    <a:pt x="3" y="435"/>
                  </a:lnTo>
                  <a:lnTo>
                    <a:pt x="4" y="436"/>
                  </a:lnTo>
                  <a:lnTo>
                    <a:pt x="4" y="436"/>
                  </a:lnTo>
                  <a:lnTo>
                    <a:pt x="4" y="436"/>
                  </a:lnTo>
                  <a:close/>
                  <a:moveTo>
                    <a:pt x="4" y="484"/>
                  </a:moveTo>
                  <a:lnTo>
                    <a:pt x="4" y="506"/>
                  </a:lnTo>
                  <a:lnTo>
                    <a:pt x="3" y="507"/>
                  </a:lnTo>
                  <a:lnTo>
                    <a:pt x="3" y="508"/>
                  </a:lnTo>
                  <a:lnTo>
                    <a:pt x="1" y="507"/>
                  </a:lnTo>
                  <a:lnTo>
                    <a:pt x="0" y="506"/>
                  </a:lnTo>
                  <a:lnTo>
                    <a:pt x="0" y="484"/>
                  </a:lnTo>
                  <a:lnTo>
                    <a:pt x="1" y="483"/>
                  </a:lnTo>
                  <a:lnTo>
                    <a:pt x="3" y="483"/>
                  </a:lnTo>
                  <a:lnTo>
                    <a:pt x="3" y="483"/>
                  </a:lnTo>
                  <a:lnTo>
                    <a:pt x="4" y="484"/>
                  </a:lnTo>
                  <a:lnTo>
                    <a:pt x="4" y="484"/>
                  </a:lnTo>
                  <a:lnTo>
                    <a:pt x="4" y="484"/>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2" name="任意多边形 131191"/>
            <p:cNvSpPr/>
            <p:nvPr/>
          </p:nvSpPr>
          <p:spPr>
            <a:xfrm>
              <a:off x="2175" y="1755"/>
              <a:ext cx="4" cy="33"/>
            </a:xfrm>
            <a:custGeom>
              <a:avLst/>
              <a:gdLst/>
              <a:ahLst/>
              <a:cxnLst/>
              <a:rect l="0" t="0" r="0" b="0"/>
              <a:pathLst>
                <a:path w="4" h="33">
                  <a:moveTo>
                    <a:pt x="4" y="1"/>
                  </a:moveTo>
                  <a:lnTo>
                    <a:pt x="4" y="30"/>
                  </a:lnTo>
                  <a:lnTo>
                    <a:pt x="3" y="31"/>
                  </a:lnTo>
                  <a:lnTo>
                    <a:pt x="3" y="33"/>
                  </a:lnTo>
                  <a:lnTo>
                    <a:pt x="1" y="31"/>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3" name="任意多边形 131192"/>
            <p:cNvSpPr/>
            <p:nvPr/>
          </p:nvSpPr>
          <p:spPr>
            <a:xfrm>
              <a:off x="2175" y="1803"/>
              <a:ext cx="4" cy="32"/>
            </a:xfrm>
            <a:custGeom>
              <a:avLst/>
              <a:gdLst/>
              <a:ahLst/>
              <a:cxnLst/>
              <a:rect l="0" t="0" r="0" b="0"/>
              <a:pathLst>
                <a:path w="4" h="32">
                  <a:moveTo>
                    <a:pt x="4" y="2"/>
                  </a:moveTo>
                  <a:lnTo>
                    <a:pt x="4" y="31"/>
                  </a:lnTo>
                  <a:lnTo>
                    <a:pt x="3" y="32"/>
                  </a:lnTo>
                  <a:lnTo>
                    <a:pt x="3" y="32"/>
                  </a:lnTo>
                  <a:lnTo>
                    <a:pt x="1" y="32"/>
                  </a:lnTo>
                  <a:lnTo>
                    <a:pt x="0" y="31"/>
                  </a:lnTo>
                  <a:lnTo>
                    <a:pt x="0" y="2"/>
                  </a:lnTo>
                  <a:lnTo>
                    <a:pt x="1" y="1"/>
                  </a:lnTo>
                  <a:lnTo>
                    <a:pt x="3" y="0"/>
                  </a:lnTo>
                  <a:lnTo>
                    <a:pt x="3" y="1"/>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4" name="任意多边形 131193"/>
            <p:cNvSpPr/>
            <p:nvPr/>
          </p:nvSpPr>
          <p:spPr>
            <a:xfrm>
              <a:off x="2175" y="1852"/>
              <a:ext cx="4" cy="32"/>
            </a:xfrm>
            <a:custGeom>
              <a:avLst/>
              <a:gdLst/>
              <a:ahLst/>
              <a:cxnLst/>
              <a:rect l="0" t="0" r="0" b="0"/>
              <a:pathLst>
                <a:path w="4" h="32">
                  <a:moveTo>
                    <a:pt x="4" y="1"/>
                  </a:moveTo>
                  <a:lnTo>
                    <a:pt x="4" y="29"/>
                  </a:lnTo>
                  <a:lnTo>
                    <a:pt x="3" y="31"/>
                  </a:lnTo>
                  <a:lnTo>
                    <a:pt x="3" y="32"/>
                  </a:lnTo>
                  <a:lnTo>
                    <a:pt x="1" y="31"/>
                  </a:lnTo>
                  <a:lnTo>
                    <a:pt x="0" y="2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5" name="任意多边形 131194"/>
            <p:cNvSpPr/>
            <p:nvPr/>
          </p:nvSpPr>
          <p:spPr>
            <a:xfrm>
              <a:off x="2175" y="1899"/>
              <a:ext cx="4" cy="33"/>
            </a:xfrm>
            <a:custGeom>
              <a:avLst/>
              <a:gdLst/>
              <a:ahLst/>
              <a:cxnLst/>
              <a:rect l="0" t="0" r="0" b="0"/>
              <a:pathLst>
                <a:path w="4" h="33">
                  <a:moveTo>
                    <a:pt x="4" y="3"/>
                  </a:moveTo>
                  <a:lnTo>
                    <a:pt x="4" y="31"/>
                  </a:lnTo>
                  <a:lnTo>
                    <a:pt x="3" y="33"/>
                  </a:lnTo>
                  <a:lnTo>
                    <a:pt x="3" y="33"/>
                  </a:lnTo>
                  <a:lnTo>
                    <a:pt x="1" y="33"/>
                  </a:lnTo>
                  <a:lnTo>
                    <a:pt x="0" y="31"/>
                  </a:lnTo>
                  <a:lnTo>
                    <a:pt x="0" y="3"/>
                  </a:lnTo>
                  <a:lnTo>
                    <a:pt x="1" y="2"/>
                  </a:lnTo>
                  <a:lnTo>
                    <a:pt x="3" y="0"/>
                  </a:lnTo>
                  <a:lnTo>
                    <a:pt x="3" y="2"/>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6" name="任意多边形 131195"/>
            <p:cNvSpPr/>
            <p:nvPr/>
          </p:nvSpPr>
          <p:spPr>
            <a:xfrm>
              <a:off x="2175" y="1949"/>
              <a:ext cx="4" cy="32"/>
            </a:xfrm>
            <a:custGeom>
              <a:avLst/>
              <a:gdLst/>
              <a:ahLst/>
              <a:cxnLst/>
              <a:rect l="0" t="0" r="0" b="0"/>
              <a:pathLst>
                <a:path w="4" h="32">
                  <a:moveTo>
                    <a:pt x="4" y="1"/>
                  </a:moveTo>
                  <a:lnTo>
                    <a:pt x="4" y="29"/>
                  </a:lnTo>
                  <a:lnTo>
                    <a:pt x="3" y="30"/>
                  </a:lnTo>
                  <a:lnTo>
                    <a:pt x="3" y="32"/>
                  </a:lnTo>
                  <a:lnTo>
                    <a:pt x="1" y="30"/>
                  </a:lnTo>
                  <a:lnTo>
                    <a:pt x="0" y="2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7" name="任意多边形 131196"/>
            <p:cNvSpPr/>
            <p:nvPr/>
          </p:nvSpPr>
          <p:spPr>
            <a:xfrm>
              <a:off x="2175" y="1995"/>
              <a:ext cx="4" cy="33"/>
            </a:xfrm>
            <a:custGeom>
              <a:avLst/>
              <a:gdLst/>
              <a:ahLst/>
              <a:cxnLst/>
              <a:rect l="0" t="0" r="0" b="0"/>
              <a:pathLst>
                <a:path w="4" h="33">
                  <a:moveTo>
                    <a:pt x="4" y="4"/>
                  </a:moveTo>
                  <a:lnTo>
                    <a:pt x="4" y="32"/>
                  </a:lnTo>
                  <a:lnTo>
                    <a:pt x="3" y="33"/>
                  </a:lnTo>
                  <a:lnTo>
                    <a:pt x="3" y="33"/>
                  </a:lnTo>
                  <a:lnTo>
                    <a:pt x="1" y="33"/>
                  </a:lnTo>
                  <a:lnTo>
                    <a:pt x="0" y="32"/>
                  </a:lnTo>
                  <a:lnTo>
                    <a:pt x="0" y="4"/>
                  </a:lnTo>
                  <a:lnTo>
                    <a:pt x="1" y="3"/>
                  </a:lnTo>
                  <a:lnTo>
                    <a:pt x="3" y="0"/>
                  </a:lnTo>
                  <a:lnTo>
                    <a:pt x="3" y="3"/>
                  </a:lnTo>
                  <a:lnTo>
                    <a:pt x="4" y="4"/>
                  </a:lnTo>
                  <a:lnTo>
                    <a:pt x="4" y="4"/>
                  </a:lnTo>
                  <a:lnTo>
                    <a:pt x="4" y="4"/>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8" name="任意多边形 131197"/>
            <p:cNvSpPr/>
            <p:nvPr/>
          </p:nvSpPr>
          <p:spPr>
            <a:xfrm>
              <a:off x="2175" y="2044"/>
              <a:ext cx="4" cy="33"/>
            </a:xfrm>
            <a:custGeom>
              <a:avLst/>
              <a:gdLst/>
              <a:ahLst/>
              <a:cxnLst/>
              <a:rect l="0" t="0" r="0" b="0"/>
              <a:pathLst>
                <a:path w="4" h="33">
                  <a:moveTo>
                    <a:pt x="4" y="3"/>
                  </a:moveTo>
                  <a:lnTo>
                    <a:pt x="4" y="30"/>
                  </a:lnTo>
                  <a:lnTo>
                    <a:pt x="3" y="32"/>
                  </a:lnTo>
                  <a:lnTo>
                    <a:pt x="3" y="33"/>
                  </a:lnTo>
                  <a:lnTo>
                    <a:pt x="1" y="32"/>
                  </a:lnTo>
                  <a:lnTo>
                    <a:pt x="0" y="30"/>
                  </a:lnTo>
                  <a:lnTo>
                    <a:pt x="0" y="3"/>
                  </a:lnTo>
                  <a:lnTo>
                    <a:pt x="1" y="0"/>
                  </a:lnTo>
                  <a:lnTo>
                    <a:pt x="3" y="0"/>
                  </a:lnTo>
                  <a:lnTo>
                    <a:pt x="3" y="0"/>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199" name="任意多边形 131198"/>
            <p:cNvSpPr/>
            <p:nvPr/>
          </p:nvSpPr>
          <p:spPr>
            <a:xfrm>
              <a:off x="2175" y="2093"/>
              <a:ext cx="4" cy="32"/>
            </a:xfrm>
            <a:custGeom>
              <a:avLst/>
              <a:gdLst/>
              <a:ahLst/>
              <a:cxnLst/>
              <a:rect l="0" t="0" r="0" b="0"/>
              <a:pathLst>
                <a:path w="4" h="32">
                  <a:moveTo>
                    <a:pt x="4" y="3"/>
                  </a:moveTo>
                  <a:lnTo>
                    <a:pt x="4" y="30"/>
                  </a:lnTo>
                  <a:lnTo>
                    <a:pt x="3" y="32"/>
                  </a:lnTo>
                  <a:lnTo>
                    <a:pt x="3" y="32"/>
                  </a:lnTo>
                  <a:lnTo>
                    <a:pt x="1" y="32"/>
                  </a:lnTo>
                  <a:lnTo>
                    <a:pt x="0" y="30"/>
                  </a:lnTo>
                  <a:lnTo>
                    <a:pt x="0" y="3"/>
                  </a:lnTo>
                  <a:lnTo>
                    <a:pt x="1" y="0"/>
                  </a:lnTo>
                  <a:lnTo>
                    <a:pt x="3" y="0"/>
                  </a:lnTo>
                  <a:lnTo>
                    <a:pt x="3" y="0"/>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0" name="任意多边形 131199"/>
            <p:cNvSpPr/>
            <p:nvPr/>
          </p:nvSpPr>
          <p:spPr>
            <a:xfrm>
              <a:off x="2175" y="2141"/>
              <a:ext cx="4" cy="33"/>
            </a:xfrm>
            <a:custGeom>
              <a:avLst/>
              <a:gdLst/>
              <a:ahLst/>
              <a:cxnLst/>
              <a:rect l="0" t="0" r="0" b="0"/>
              <a:pathLst>
                <a:path w="4" h="33">
                  <a:moveTo>
                    <a:pt x="4" y="1"/>
                  </a:moveTo>
                  <a:lnTo>
                    <a:pt x="4" y="30"/>
                  </a:lnTo>
                  <a:lnTo>
                    <a:pt x="3" y="32"/>
                  </a:lnTo>
                  <a:lnTo>
                    <a:pt x="3" y="33"/>
                  </a:lnTo>
                  <a:lnTo>
                    <a:pt x="1" y="32"/>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1" name="任意多边形 131200"/>
            <p:cNvSpPr/>
            <p:nvPr/>
          </p:nvSpPr>
          <p:spPr>
            <a:xfrm>
              <a:off x="2175" y="2190"/>
              <a:ext cx="4" cy="32"/>
            </a:xfrm>
            <a:custGeom>
              <a:avLst/>
              <a:gdLst/>
              <a:ahLst/>
              <a:cxnLst/>
              <a:rect l="0" t="0" r="0" b="0"/>
              <a:pathLst>
                <a:path w="4" h="32">
                  <a:moveTo>
                    <a:pt x="4" y="1"/>
                  </a:moveTo>
                  <a:lnTo>
                    <a:pt x="4" y="30"/>
                  </a:lnTo>
                  <a:lnTo>
                    <a:pt x="3" y="32"/>
                  </a:lnTo>
                  <a:lnTo>
                    <a:pt x="3" y="32"/>
                  </a:lnTo>
                  <a:lnTo>
                    <a:pt x="1" y="32"/>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2" name="任意多边形 131201"/>
            <p:cNvSpPr/>
            <p:nvPr/>
          </p:nvSpPr>
          <p:spPr>
            <a:xfrm>
              <a:off x="2175" y="2238"/>
              <a:ext cx="4" cy="25"/>
            </a:xfrm>
            <a:custGeom>
              <a:avLst/>
              <a:gdLst/>
              <a:ahLst/>
              <a:cxnLst/>
              <a:rect l="0" t="0" r="0" b="0"/>
              <a:pathLst>
                <a:path w="4" h="25">
                  <a:moveTo>
                    <a:pt x="4" y="1"/>
                  </a:moveTo>
                  <a:lnTo>
                    <a:pt x="4" y="23"/>
                  </a:lnTo>
                  <a:lnTo>
                    <a:pt x="3" y="24"/>
                  </a:lnTo>
                  <a:lnTo>
                    <a:pt x="3" y="25"/>
                  </a:lnTo>
                  <a:lnTo>
                    <a:pt x="1" y="24"/>
                  </a:lnTo>
                  <a:lnTo>
                    <a:pt x="0" y="23"/>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3" name="任意多边形 131202"/>
            <p:cNvSpPr>
              <a:spLocks noEditPoints="1"/>
            </p:cNvSpPr>
            <p:nvPr/>
          </p:nvSpPr>
          <p:spPr>
            <a:xfrm>
              <a:off x="2800" y="1739"/>
              <a:ext cx="5" cy="509"/>
            </a:xfrm>
            <a:custGeom>
              <a:avLst/>
              <a:gdLst/>
              <a:ahLst/>
              <a:cxnLst/>
              <a:rect l="0" t="0" r="0" b="0"/>
              <a:pathLst>
                <a:path w="5" h="509">
                  <a:moveTo>
                    <a:pt x="5" y="2"/>
                  </a:moveTo>
                  <a:lnTo>
                    <a:pt x="5" y="30"/>
                  </a:lnTo>
                  <a:lnTo>
                    <a:pt x="3" y="32"/>
                  </a:lnTo>
                  <a:lnTo>
                    <a:pt x="3" y="33"/>
                  </a:lnTo>
                  <a:lnTo>
                    <a:pt x="1" y="32"/>
                  </a:lnTo>
                  <a:lnTo>
                    <a:pt x="0" y="30"/>
                  </a:lnTo>
                  <a:lnTo>
                    <a:pt x="0" y="2"/>
                  </a:lnTo>
                  <a:lnTo>
                    <a:pt x="1" y="0"/>
                  </a:lnTo>
                  <a:lnTo>
                    <a:pt x="3" y="0"/>
                  </a:lnTo>
                  <a:lnTo>
                    <a:pt x="3" y="0"/>
                  </a:lnTo>
                  <a:lnTo>
                    <a:pt x="5" y="2"/>
                  </a:lnTo>
                  <a:lnTo>
                    <a:pt x="5" y="2"/>
                  </a:lnTo>
                  <a:lnTo>
                    <a:pt x="5" y="2"/>
                  </a:lnTo>
                  <a:close/>
                  <a:moveTo>
                    <a:pt x="5" y="51"/>
                  </a:moveTo>
                  <a:lnTo>
                    <a:pt x="5" y="79"/>
                  </a:lnTo>
                  <a:lnTo>
                    <a:pt x="3" y="81"/>
                  </a:lnTo>
                  <a:lnTo>
                    <a:pt x="3" y="81"/>
                  </a:lnTo>
                  <a:lnTo>
                    <a:pt x="1" y="81"/>
                  </a:lnTo>
                  <a:lnTo>
                    <a:pt x="0" y="79"/>
                  </a:lnTo>
                  <a:lnTo>
                    <a:pt x="0" y="51"/>
                  </a:lnTo>
                  <a:lnTo>
                    <a:pt x="1" y="49"/>
                  </a:lnTo>
                  <a:lnTo>
                    <a:pt x="3" y="48"/>
                  </a:lnTo>
                  <a:lnTo>
                    <a:pt x="3" y="49"/>
                  </a:lnTo>
                  <a:lnTo>
                    <a:pt x="5" y="51"/>
                  </a:lnTo>
                  <a:lnTo>
                    <a:pt x="5" y="51"/>
                  </a:lnTo>
                  <a:lnTo>
                    <a:pt x="5" y="51"/>
                  </a:lnTo>
                  <a:close/>
                  <a:moveTo>
                    <a:pt x="5" y="98"/>
                  </a:moveTo>
                  <a:lnTo>
                    <a:pt x="5" y="126"/>
                  </a:lnTo>
                  <a:lnTo>
                    <a:pt x="3" y="128"/>
                  </a:lnTo>
                  <a:lnTo>
                    <a:pt x="3" y="130"/>
                  </a:lnTo>
                  <a:lnTo>
                    <a:pt x="1" y="128"/>
                  </a:lnTo>
                  <a:lnTo>
                    <a:pt x="0" y="126"/>
                  </a:lnTo>
                  <a:lnTo>
                    <a:pt x="0" y="98"/>
                  </a:lnTo>
                  <a:lnTo>
                    <a:pt x="1" y="97"/>
                  </a:lnTo>
                  <a:lnTo>
                    <a:pt x="3" y="97"/>
                  </a:lnTo>
                  <a:lnTo>
                    <a:pt x="3" y="97"/>
                  </a:lnTo>
                  <a:lnTo>
                    <a:pt x="5" y="98"/>
                  </a:lnTo>
                  <a:lnTo>
                    <a:pt x="5" y="98"/>
                  </a:lnTo>
                  <a:lnTo>
                    <a:pt x="5" y="98"/>
                  </a:lnTo>
                  <a:close/>
                  <a:moveTo>
                    <a:pt x="5" y="147"/>
                  </a:moveTo>
                  <a:lnTo>
                    <a:pt x="5" y="175"/>
                  </a:lnTo>
                  <a:lnTo>
                    <a:pt x="3" y="178"/>
                  </a:lnTo>
                  <a:lnTo>
                    <a:pt x="3" y="178"/>
                  </a:lnTo>
                  <a:lnTo>
                    <a:pt x="1" y="178"/>
                  </a:lnTo>
                  <a:lnTo>
                    <a:pt x="0" y="175"/>
                  </a:lnTo>
                  <a:lnTo>
                    <a:pt x="0" y="147"/>
                  </a:lnTo>
                  <a:lnTo>
                    <a:pt x="1" y="146"/>
                  </a:lnTo>
                  <a:lnTo>
                    <a:pt x="3" y="145"/>
                  </a:lnTo>
                  <a:lnTo>
                    <a:pt x="3" y="146"/>
                  </a:lnTo>
                  <a:lnTo>
                    <a:pt x="5" y="147"/>
                  </a:lnTo>
                  <a:lnTo>
                    <a:pt x="5" y="147"/>
                  </a:lnTo>
                  <a:lnTo>
                    <a:pt x="5" y="147"/>
                  </a:lnTo>
                  <a:close/>
                  <a:moveTo>
                    <a:pt x="5" y="195"/>
                  </a:moveTo>
                  <a:lnTo>
                    <a:pt x="5" y="223"/>
                  </a:lnTo>
                  <a:lnTo>
                    <a:pt x="3" y="224"/>
                  </a:lnTo>
                  <a:lnTo>
                    <a:pt x="3" y="227"/>
                  </a:lnTo>
                  <a:lnTo>
                    <a:pt x="1" y="224"/>
                  </a:lnTo>
                  <a:lnTo>
                    <a:pt x="0" y="223"/>
                  </a:lnTo>
                  <a:lnTo>
                    <a:pt x="0" y="195"/>
                  </a:lnTo>
                  <a:lnTo>
                    <a:pt x="1" y="194"/>
                  </a:lnTo>
                  <a:lnTo>
                    <a:pt x="3" y="194"/>
                  </a:lnTo>
                  <a:lnTo>
                    <a:pt x="3" y="194"/>
                  </a:lnTo>
                  <a:lnTo>
                    <a:pt x="5" y="195"/>
                  </a:lnTo>
                  <a:lnTo>
                    <a:pt x="5" y="195"/>
                  </a:lnTo>
                  <a:lnTo>
                    <a:pt x="5" y="195"/>
                  </a:lnTo>
                  <a:close/>
                  <a:moveTo>
                    <a:pt x="5" y="244"/>
                  </a:moveTo>
                  <a:lnTo>
                    <a:pt x="5" y="272"/>
                  </a:lnTo>
                  <a:lnTo>
                    <a:pt x="3" y="273"/>
                  </a:lnTo>
                  <a:lnTo>
                    <a:pt x="3" y="273"/>
                  </a:lnTo>
                  <a:lnTo>
                    <a:pt x="1" y="273"/>
                  </a:lnTo>
                  <a:lnTo>
                    <a:pt x="0" y="272"/>
                  </a:lnTo>
                  <a:lnTo>
                    <a:pt x="0" y="244"/>
                  </a:lnTo>
                  <a:lnTo>
                    <a:pt x="1" y="243"/>
                  </a:lnTo>
                  <a:lnTo>
                    <a:pt x="3" y="242"/>
                  </a:lnTo>
                  <a:lnTo>
                    <a:pt x="3" y="243"/>
                  </a:lnTo>
                  <a:lnTo>
                    <a:pt x="5" y="244"/>
                  </a:lnTo>
                  <a:lnTo>
                    <a:pt x="5" y="244"/>
                  </a:lnTo>
                  <a:lnTo>
                    <a:pt x="5" y="244"/>
                  </a:lnTo>
                  <a:close/>
                  <a:moveTo>
                    <a:pt x="5" y="292"/>
                  </a:moveTo>
                  <a:lnTo>
                    <a:pt x="5" y="320"/>
                  </a:lnTo>
                  <a:lnTo>
                    <a:pt x="3" y="321"/>
                  </a:lnTo>
                  <a:lnTo>
                    <a:pt x="3" y="322"/>
                  </a:lnTo>
                  <a:lnTo>
                    <a:pt x="1" y="321"/>
                  </a:lnTo>
                  <a:lnTo>
                    <a:pt x="0" y="320"/>
                  </a:lnTo>
                  <a:lnTo>
                    <a:pt x="0" y="292"/>
                  </a:lnTo>
                  <a:lnTo>
                    <a:pt x="1" y="291"/>
                  </a:lnTo>
                  <a:lnTo>
                    <a:pt x="3" y="291"/>
                  </a:lnTo>
                  <a:lnTo>
                    <a:pt x="3" y="291"/>
                  </a:lnTo>
                  <a:lnTo>
                    <a:pt x="5" y="292"/>
                  </a:lnTo>
                  <a:lnTo>
                    <a:pt x="5" y="292"/>
                  </a:lnTo>
                  <a:lnTo>
                    <a:pt x="5" y="292"/>
                  </a:lnTo>
                  <a:close/>
                  <a:moveTo>
                    <a:pt x="5" y="341"/>
                  </a:moveTo>
                  <a:lnTo>
                    <a:pt x="5" y="369"/>
                  </a:lnTo>
                  <a:lnTo>
                    <a:pt x="3" y="370"/>
                  </a:lnTo>
                  <a:lnTo>
                    <a:pt x="3" y="370"/>
                  </a:lnTo>
                  <a:lnTo>
                    <a:pt x="1" y="370"/>
                  </a:lnTo>
                  <a:lnTo>
                    <a:pt x="0" y="369"/>
                  </a:lnTo>
                  <a:lnTo>
                    <a:pt x="0" y="341"/>
                  </a:lnTo>
                  <a:lnTo>
                    <a:pt x="1" y="339"/>
                  </a:lnTo>
                  <a:lnTo>
                    <a:pt x="3" y="339"/>
                  </a:lnTo>
                  <a:lnTo>
                    <a:pt x="3" y="339"/>
                  </a:lnTo>
                  <a:lnTo>
                    <a:pt x="5" y="341"/>
                  </a:lnTo>
                  <a:lnTo>
                    <a:pt x="5" y="341"/>
                  </a:lnTo>
                  <a:lnTo>
                    <a:pt x="5" y="341"/>
                  </a:lnTo>
                  <a:close/>
                  <a:moveTo>
                    <a:pt x="5" y="388"/>
                  </a:moveTo>
                  <a:lnTo>
                    <a:pt x="5" y="417"/>
                  </a:lnTo>
                  <a:lnTo>
                    <a:pt x="3" y="418"/>
                  </a:lnTo>
                  <a:lnTo>
                    <a:pt x="3" y="419"/>
                  </a:lnTo>
                  <a:lnTo>
                    <a:pt x="1" y="418"/>
                  </a:lnTo>
                  <a:lnTo>
                    <a:pt x="0" y="417"/>
                  </a:lnTo>
                  <a:lnTo>
                    <a:pt x="0" y="388"/>
                  </a:lnTo>
                  <a:lnTo>
                    <a:pt x="1" y="387"/>
                  </a:lnTo>
                  <a:lnTo>
                    <a:pt x="3" y="387"/>
                  </a:lnTo>
                  <a:lnTo>
                    <a:pt x="3" y="387"/>
                  </a:lnTo>
                  <a:lnTo>
                    <a:pt x="5" y="388"/>
                  </a:lnTo>
                  <a:lnTo>
                    <a:pt x="5" y="388"/>
                  </a:lnTo>
                  <a:lnTo>
                    <a:pt x="5" y="388"/>
                  </a:lnTo>
                  <a:close/>
                  <a:moveTo>
                    <a:pt x="5" y="437"/>
                  </a:moveTo>
                  <a:lnTo>
                    <a:pt x="5" y="466"/>
                  </a:lnTo>
                  <a:lnTo>
                    <a:pt x="3" y="467"/>
                  </a:lnTo>
                  <a:lnTo>
                    <a:pt x="3" y="467"/>
                  </a:lnTo>
                  <a:lnTo>
                    <a:pt x="1" y="467"/>
                  </a:lnTo>
                  <a:lnTo>
                    <a:pt x="0" y="466"/>
                  </a:lnTo>
                  <a:lnTo>
                    <a:pt x="0" y="437"/>
                  </a:lnTo>
                  <a:lnTo>
                    <a:pt x="1" y="436"/>
                  </a:lnTo>
                  <a:lnTo>
                    <a:pt x="3" y="436"/>
                  </a:lnTo>
                  <a:lnTo>
                    <a:pt x="3" y="436"/>
                  </a:lnTo>
                  <a:lnTo>
                    <a:pt x="5" y="437"/>
                  </a:lnTo>
                  <a:lnTo>
                    <a:pt x="5" y="437"/>
                  </a:lnTo>
                  <a:lnTo>
                    <a:pt x="5" y="437"/>
                  </a:lnTo>
                  <a:close/>
                  <a:moveTo>
                    <a:pt x="5" y="485"/>
                  </a:moveTo>
                  <a:lnTo>
                    <a:pt x="5" y="506"/>
                  </a:lnTo>
                  <a:lnTo>
                    <a:pt x="3" y="507"/>
                  </a:lnTo>
                  <a:lnTo>
                    <a:pt x="3" y="509"/>
                  </a:lnTo>
                  <a:lnTo>
                    <a:pt x="1" y="507"/>
                  </a:lnTo>
                  <a:lnTo>
                    <a:pt x="0" y="506"/>
                  </a:lnTo>
                  <a:lnTo>
                    <a:pt x="0" y="485"/>
                  </a:lnTo>
                  <a:lnTo>
                    <a:pt x="1" y="483"/>
                  </a:lnTo>
                  <a:lnTo>
                    <a:pt x="3" y="483"/>
                  </a:lnTo>
                  <a:lnTo>
                    <a:pt x="3" y="483"/>
                  </a:lnTo>
                  <a:lnTo>
                    <a:pt x="5" y="485"/>
                  </a:lnTo>
                  <a:lnTo>
                    <a:pt x="5" y="485"/>
                  </a:lnTo>
                  <a:lnTo>
                    <a:pt x="5" y="4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4" name="任意多边形 131203"/>
            <p:cNvSpPr/>
            <p:nvPr/>
          </p:nvSpPr>
          <p:spPr>
            <a:xfrm>
              <a:off x="2800" y="1739"/>
              <a:ext cx="5" cy="33"/>
            </a:xfrm>
            <a:custGeom>
              <a:avLst/>
              <a:gdLst/>
              <a:ahLst/>
              <a:cxnLst/>
              <a:rect l="0" t="0" r="0" b="0"/>
              <a:pathLst>
                <a:path w="5" h="33">
                  <a:moveTo>
                    <a:pt x="5" y="2"/>
                  </a:moveTo>
                  <a:lnTo>
                    <a:pt x="5" y="30"/>
                  </a:lnTo>
                  <a:lnTo>
                    <a:pt x="3" y="32"/>
                  </a:lnTo>
                  <a:lnTo>
                    <a:pt x="3" y="33"/>
                  </a:lnTo>
                  <a:lnTo>
                    <a:pt x="1" y="32"/>
                  </a:lnTo>
                  <a:lnTo>
                    <a:pt x="0" y="3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5" name="任意多边形 131204"/>
            <p:cNvSpPr/>
            <p:nvPr/>
          </p:nvSpPr>
          <p:spPr>
            <a:xfrm>
              <a:off x="2800" y="1787"/>
              <a:ext cx="5" cy="33"/>
            </a:xfrm>
            <a:custGeom>
              <a:avLst/>
              <a:gdLst/>
              <a:ahLst/>
              <a:cxnLst/>
              <a:rect l="0" t="0" r="0" b="0"/>
              <a:pathLst>
                <a:path w="5" h="33">
                  <a:moveTo>
                    <a:pt x="5" y="3"/>
                  </a:moveTo>
                  <a:lnTo>
                    <a:pt x="5" y="31"/>
                  </a:lnTo>
                  <a:lnTo>
                    <a:pt x="3" y="33"/>
                  </a:lnTo>
                  <a:lnTo>
                    <a:pt x="3" y="33"/>
                  </a:lnTo>
                  <a:lnTo>
                    <a:pt x="1" y="33"/>
                  </a:lnTo>
                  <a:lnTo>
                    <a:pt x="0" y="31"/>
                  </a:lnTo>
                  <a:lnTo>
                    <a:pt x="0" y="3"/>
                  </a:lnTo>
                  <a:lnTo>
                    <a:pt x="1"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6" name="任意多边形 131205"/>
            <p:cNvSpPr/>
            <p:nvPr/>
          </p:nvSpPr>
          <p:spPr>
            <a:xfrm>
              <a:off x="2800" y="1836"/>
              <a:ext cx="5" cy="33"/>
            </a:xfrm>
            <a:custGeom>
              <a:avLst/>
              <a:gdLst/>
              <a:ahLst/>
              <a:cxnLst/>
              <a:rect l="0" t="0" r="0" b="0"/>
              <a:pathLst>
                <a:path w="5" h="33">
                  <a:moveTo>
                    <a:pt x="5" y="1"/>
                  </a:moveTo>
                  <a:lnTo>
                    <a:pt x="5" y="29"/>
                  </a:lnTo>
                  <a:lnTo>
                    <a:pt x="3" y="31"/>
                  </a:lnTo>
                  <a:lnTo>
                    <a:pt x="3" y="33"/>
                  </a:lnTo>
                  <a:lnTo>
                    <a:pt x="1" y="31"/>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7" name="任意多边形 131206"/>
            <p:cNvSpPr/>
            <p:nvPr/>
          </p:nvSpPr>
          <p:spPr>
            <a:xfrm>
              <a:off x="2800" y="1884"/>
              <a:ext cx="5" cy="33"/>
            </a:xfrm>
            <a:custGeom>
              <a:avLst/>
              <a:gdLst/>
              <a:ahLst/>
              <a:cxnLst/>
              <a:rect l="0" t="0" r="0" b="0"/>
              <a:pathLst>
                <a:path w="5" h="33">
                  <a:moveTo>
                    <a:pt x="5" y="2"/>
                  </a:moveTo>
                  <a:lnTo>
                    <a:pt x="5" y="30"/>
                  </a:lnTo>
                  <a:lnTo>
                    <a:pt x="3" y="33"/>
                  </a:lnTo>
                  <a:lnTo>
                    <a:pt x="3" y="33"/>
                  </a:lnTo>
                  <a:lnTo>
                    <a:pt x="1" y="33"/>
                  </a:lnTo>
                  <a:lnTo>
                    <a:pt x="0" y="3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8" name="任意多边形 131207"/>
            <p:cNvSpPr/>
            <p:nvPr/>
          </p:nvSpPr>
          <p:spPr>
            <a:xfrm>
              <a:off x="2800" y="1933"/>
              <a:ext cx="5" cy="33"/>
            </a:xfrm>
            <a:custGeom>
              <a:avLst/>
              <a:gdLst/>
              <a:ahLst/>
              <a:cxnLst/>
              <a:rect l="0" t="0" r="0" b="0"/>
              <a:pathLst>
                <a:path w="5" h="33">
                  <a:moveTo>
                    <a:pt x="5" y="1"/>
                  </a:moveTo>
                  <a:lnTo>
                    <a:pt x="5" y="29"/>
                  </a:lnTo>
                  <a:lnTo>
                    <a:pt x="3" y="30"/>
                  </a:lnTo>
                  <a:lnTo>
                    <a:pt x="3" y="33"/>
                  </a:lnTo>
                  <a:lnTo>
                    <a:pt x="1" y="30"/>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09" name="任意多边形 131208"/>
            <p:cNvSpPr/>
            <p:nvPr/>
          </p:nvSpPr>
          <p:spPr>
            <a:xfrm>
              <a:off x="2800" y="1981"/>
              <a:ext cx="5" cy="31"/>
            </a:xfrm>
            <a:custGeom>
              <a:avLst/>
              <a:gdLst/>
              <a:ahLst/>
              <a:cxnLst/>
              <a:rect l="0" t="0" r="0" b="0"/>
              <a:pathLst>
                <a:path w="5" h="31">
                  <a:moveTo>
                    <a:pt x="5" y="2"/>
                  </a:moveTo>
                  <a:lnTo>
                    <a:pt x="5" y="30"/>
                  </a:lnTo>
                  <a:lnTo>
                    <a:pt x="3" y="31"/>
                  </a:lnTo>
                  <a:lnTo>
                    <a:pt x="3" y="31"/>
                  </a:lnTo>
                  <a:lnTo>
                    <a:pt x="1" y="31"/>
                  </a:lnTo>
                  <a:lnTo>
                    <a:pt x="0" y="3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0" name="任意多边形 131209"/>
            <p:cNvSpPr/>
            <p:nvPr/>
          </p:nvSpPr>
          <p:spPr>
            <a:xfrm>
              <a:off x="2800" y="2030"/>
              <a:ext cx="5" cy="31"/>
            </a:xfrm>
            <a:custGeom>
              <a:avLst/>
              <a:gdLst/>
              <a:ahLst/>
              <a:cxnLst/>
              <a:rect l="0" t="0" r="0" b="0"/>
              <a:pathLst>
                <a:path w="5" h="31">
                  <a:moveTo>
                    <a:pt x="5" y="1"/>
                  </a:moveTo>
                  <a:lnTo>
                    <a:pt x="5" y="29"/>
                  </a:lnTo>
                  <a:lnTo>
                    <a:pt x="3" y="30"/>
                  </a:lnTo>
                  <a:lnTo>
                    <a:pt x="3" y="31"/>
                  </a:lnTo>
                  <a:lnTo>
                    <a:pt x="1" y="30"/>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1" name="任意多边形 131210"/>
            <p:cNvSpPr/>
            <p:nvPr/>
          </p:nvSpPr>
          <p:spPr>
            <a:xfrm>
              <a:off x="2800" y="2078"/>
              <a:ext cx="5" cy="31"/>
            </a:xfrm>
            <a:custGeom>
              <a:avLst/>
              <a:gdLst/>
              <a:ahLst/>
              <a:cxnLst/>
              <a:rect l="0" t="0" r="0" b="0"/>
              <a:pathLst>
                <a:path w="5" h="31">
                  <a:moveTo>
                    <a:pt x="5" y="2"/>
                  </a:moveTo>
                  <a:lnTo>
                    <a:pt x="5" y="30"/>
                  </a:lnTo>
                  <a:lnTo>
                    <a:pt x="3" y="31"/>
                  </a:lnTo>
                  <a:lnTo>
                    <a:pt x="3" y="31"/>
                  </a:lnTo>
                  <a:lnTo>
                    <a:pt x="1" y="31"/>
                  </a:lnTo>
                  <a:lnTo>
                    <a:pt x="0" y="3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2" name="任意多边形 131211"/>
            <p:cNvSpPr/>
            <p:nvPr/>
          </p:nvSpPr>
          <p:spPr>
            <a:xfrm>
              <a:off x="2800" y="2126"/>
              <a:ext cx="5" cy="32"/>
            </a:xfrm>
            <a:custGeom>
              <a:avLst/>
              <a:gdLst/>
              <a:ahLst/>
              <a:cxnLst/>
              <a:rect l="0" t="0" r="0" b="0"/>
              <a:pathLst>
                <a:path w="5" h="32">
                  <a:moveTo>
                    <a:pt x="5" y="1"/>
                  </a:moveTo>
                  <a:lnTo>
                    <a:pt x="5" y="30"/>
                  </a:lnTo>
                  <a:lnTo>
                    <a:pt x="3" y="31"/>
                  </a:lnTo>
                  <a:lnTo>
                    <a:pt x="3" y="32"/>
                  </a:lnTo>
                  <a:lnTo>
                    <a:pt x="1" y="31"/>
                  </a:lnTo>
                  <a:lnTo>
                    <a:pt x="0" y="3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3" name="任意多边形 131212"/>
            <p:cNvSpPr/>
            <p:nvPr/>
          </p:nvSpPr>
          <p:spPr>
            <a:xfrm>
              <a:off x="2800" y="2175"/>
              <a:ext cx="5" cy="31"/>
            </a:xfrm>
            <a:custGeom>
              <a:avLst/>
              <a:gdLst/>
              <a:ahLst/>
              <a:cxnLst/>
              <a:rect l="0" t="0" r="0" b="0"/>
              <a:pathLst>
                <a:path w="5" h="31">
                  <a:moveTo>
                    <a:pt x="5" y="1"/>
                  </a:moveTo>
                  <a:lnTo>
                    <a:pt x="5" y="30"/>
                  </a:lnTo>
                  <a:lnTo>
                    <a:pt x="3" y="31"/>
                  </a:lnTo>
                  <a:lnTo>
                    <a:pt x="3" y="31"/>
                  </a:lnTo>
                  <a:lnTo>
                    <a:pt x="1" y="31"/>
                  </a:lnTo>
                  <a:lnTo>
                    <a:pt x="0" y="3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4" name="任意多边形 131213"/>
            <p:cNvSpPr/>
            <p:nvPr/>
          </p:nvSpPr>
          <p:spPr>
            <a:xfrm>
              <a:off x="2800" y="2222"/>
              <a:ext cx="5" cy="26"/>
            </a:xfrm>
            <a:custGeom>
              <a:avLst/>
              <a:gdLst/>
              <a:ahLst/>
              <a:cxnLst/>
              <a:rect l="0" t="0" r="0" b="0"/>
              <a:pathLst>
                <a:path w="5" h="26">
                  <a:moveTo>
                    <a:pt x="5" y="2"/>
                  </a:moveTo>
                  <a:lnTo>
                    <a:pt x="5" y="23"/>
                  </a:lnTo>
                  <a:lnTo>
                    <a:pt x="3" y="24"/>
                  </a:lnTo>
                  <a:lnTo>
                    <a:pt x="3" y="26"/>
                  </a:lnTo>
                  <a:lnTo>
                    <a:pt x="1" y="24"/>
                  </a:lnTo>
                  <a:lnTo>
                    <a:pt x="0" y="23"/>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5" name="任意多边形 131214"/>
            <p:cNvSpPr>
              <a:spLocks noEditPoints="1"/>
            </p:cNvSpPr>
            <p:nvPr/>
          </p:nvSpPr>
          <p:spPr>
            <a:xfrm>
              <a:off x="2417" y="1755"/>
              <a:ext cx="5" cy="508"/>
            </a:xfrm>
            <a:custGeom>
              <a:avLst/>
              <a:gdLst/>
              <a:ahLst/>
              <a:cxnLst/>
              <a:rect l="0" t="0" r="0" b="0"/>
              <a:pathLst>
                <a:path w="5" h="508">
                  <a:moveTo>
                    <a:pt x="5" y="1"/>
                  </a:moveTo>
                  <a:lnTo>
                    <a:pt x="5" y="30"/>
                  </a:lnTo>
                  <a:lnTo>
                    <a:pt x="2" y="31"/>
                  </a:lnTo>
                  <a:lnTo>
                    <a:pt x="2" y="33"/>
                  </a:lnTo>
                  <a:lnTo>
                    <a:pt x="1" y="31"/>
                  </a:lnTo>
                  <a:lnTo>
                    <a:pt x="0" y="30"/>
                  </a:lnTo>
                  <a:lnTo>
                    <a:pt x="0" y="1"/>
                  </a:lnTo>
                  <a:lnTo>
                    <a:pt x="1" y="0"/>
                  </a:lnTo>
                  <a:lnTo>
                    <a:pt x="2" y="0"/>
                  </a:lnTo>
                  <a:lnTo>
                    <a:pt x="2" y="0"/>
                  </a:lnTo>
                  <a:lnTo>
                    <a:pt x="5" y="1"/>
                  </a:lnTo>
                  <a:lnTo>
                    <a:pt x="5" y="1"/>
                  </a:lnTo>
                  <a:lnTo>
                    <a:pt x="5" y="1"/>
                  </a:lnTo>
                  <a:close/>
                  <a:moveTo>
                    <a:pt x="5" y="50"/>
                  </a:moveTo>
                  <a:lnTo>
                    <a:pt x="5" y="79"/>
                  </a:lnTo>
                  <a:lnTo>
                    <a:pt x="2" y="80"/>
                  </a:lnTo>
                  <a:lnTo>
                    <a:pt x="2" y="80"/>
                  </a:lnTo>
                  <a:lnTo>
                    <a:pt x="1" y="80"/>
                  </a:lnTo>
                  <a:lnTo>
                    <a:pt x="0" y="79"/>
                  </a:lnTo>
                  <a:lnTo>
                    <a:pt x="0" y="50"/>
                  </a:lnTo>
                  <a:lnTo>
                    <a:pt x="1" y="49"/>
                  </a:lnTo>
                  <a:lnTo>
                    <a:pt x="2" y="48"/>
                  </a:lnTo>
                  <a:lnTo>
                    <a:pt x="2" y="49"/>
                  </a:lnTo>
                  <a:lnTo>
                    <a:pt x="5" y="50"/>
                  </a:lnTo>
                  <a:lnTo>
                    <a:pt x="5" y="50"/>
                  </a:lnTo>
                  <a:lnTo>
                    <a:pt x="5" y="50"/>
                  </a:lnTo>
                  <a:close/>
                  <a:moveTo>
                    <a:pt x="5" y="98"/>
                  </a:moveTo>
                  <a:lnTo>
                    <a:pt x="5" y="126"/>
                  </a:lnTo>
                  <a:lnTo>
                    <a:pt x="2" y="128"/>
                  </a:lnTo>
                  <a:lnTo>
                    <a:pt x="2" y="129"/>
                  </a:lnTo>
                  <a:lnTo>
                    <a:pt x="1" y="128"/>
                  </a:lnTo>
                  <a:lnTo>
                    <a:pt x="0" y="126"/>
                  </a:lnTo>
                  <a:lnTo>
                    <a:pt x="0" y="98"/>
                  </a:lnTo>
                  <a:lnTo>
                    <a:pt x="1" y="97"/>
                  </a:lnTo>
                  <a:lnTo>
                    <a:pt x="2" y="97"/>
                  </a:lnTo>
                  <a:lnTo>
                    <a:pt x="2" y="97"/>
                  </a:lnTo>
                  <a:lnTo>
                    <a:pt x="5" y="98"/>
                  </a:lnTo>
                  <a:lnTo>
                    <a:pt x="5" y="98"/>
                  </a:lnTo>
                  <a:lnTo>
                    <a:pt x="5" y="98"/>
                  </a:lnTo>
                  <a:close/>
                  <a:moveTo>
                    <a:pt x="5" y="147"/>
                  </a:moveTo>
                  <a:lnTo>
                    <a:pt x="5" y="175"/>
                  </a:lnTo>
                  <a:lnTo>
                    <a:pt x="2" y="177"/>
                  </a:lnTo>
                  <a:lnTo>
                    <a:pt x="2" y="177"/>
                  </a:lnTo>
                  <a:lnTo>
                    <a:pt x="1" y="177"/>
                  </a:lnTo>
                  <a:lnTo>
                    <a:pt x="0" y="175"/>
                  </a:lnTo>
                  <a:lnTo>
                    <a:pt x="0" y="147"/>
                  </a:lnTo>
                  <a:lnTo>
                    <a:pt x="1" y="146"/>
                  </a:lnTo>
                  <a:lnTo>
                    <a:pt x="2" y="144"/>
                  </a:lnTo>
                  <a:lnTo>
                    <a:pt x="2" y="146"/>
                  </a:lnTo>
                  <a:lnTo>
                    <a:pt x="5" y="147"/>
                  </a:lnTo>
                  <a:lnTo>
                    <a:pt x="5" y="147"/>
                  </a:lnTo>
                  <a:lnTo>
                    <a:pt x="5" y="147"/>
                  </a:lnTo>
                  <a:close/>
                  <a:moveTo>
                    <a:pt x="5" y="195"/>
                  </a:moveTo>
                  <a:lnTo>
                    <a:pt x="5" y="223"/>
                  </a:lnTo>
                  <a:lnTo>
                    <a:pt x="2" y="224"/>
                  </a:lnTo>
                  <a:lnTo>
                    <a:pt x="2" y="226"/>
                  </a:lnTo>
                  <a:lnTo>
                    <a:pt x="1" y="224"/>
                  </a:lnTo>
                  <a:lnTo>
                    <a:pt x="0" y="223"/>
                  </a:lnTo>
                  <a:lnTo>
                    <a:pt x="0" y="195"/>
                  </a:lnTo>
                  <a:lnTo>
                    <a:pt x="1" y="194"/>
                  </a:lnTo>
                  <a:lnTo>
                    <a:pt x="2" y="194"/>
                  </a:lnTo>
                  <a:lnTo>
                    <a:pt x="2" y="194"/>
                  </a:lnTo>
                  <a:lnTo>
                    <a:pt x="5" y="195"/>
                  </a:lnTo>
                  <a:lnTo>
                    <a:pt x="5" y="195"/>
                  </a:lnTo>
                  <a:lnTo>
                    <a:pt x="5" y="195"/>
                  </a:lnTo>
                  <a:close/>
                  <a:moveTo>
                    <a:pt x="5" y="244"/>
                  </a:moveTo>
                  <a:lnTo>
                    <a:pt x="5" y="272"/>
                  </a:lnTo>
                  <a:lnTo>
                    <a:pt x="2" y="273"/>
                  </a:lnTo>
                  <a:lnTo>
                    <a:pt x="2" y="273"/>
                  </a:lnTo>
                  <a:lnTo>
                    <a:pt x="1" y="273"/>
                  </a:lnTo>
                  <a:lnTo>
                    <a:pt x="0" y="272"/>
                  </a:lnTo>
                  <a:lnTo>
                    <a:pt x="0" y="244"/>
                  </a:lnTo>
                  <a:lnTo>
                    <a:pt x="1" y="243"/>
                  </a:lnTo>
                  <a:lnTo>
                    <a:pt x="2" y="240"/>
                  </a:lnTo>
                  <a:lnTo>
                    <a:pt x="2" y="243"/>
                  </a:lnTo>
                  <a:lnTo>
                    <a:pt x="5" y="244"/>
                  </a:lnTo>
                  <a:lnTo>
                    <a:pt x="5" y="244"/>
                  </a:lnTo>
                  <a:lnTo>
                    <a:pt x="5" y="244"/>
                  </a:lnTo>
                  <a:close/>
                  <a:moveTo>
                    <a:pt x="5" y="292"/>
                  </a:moveTo>
                  <a:lnTo>
                    <a:pt x="5" y="319"/>
                  </a:lnTo>
                  <a:lnTo>
                    <a:pt x="2" y="321"/>
                  </a:lnTo>
                  <a:lnTo>
                    <a:pt x="2" y="322"/>
                  </a:lnTo>
                  <a:lnTo>
                    <a:pt x="1" y="321"/>
                  </a:lnTo>
                  <a:lnTo>
                    <a:pt x="0" y="319"/>
                  </a:lnTo>
                  <a:lnTo>
                    <a:pt x="0" y="292"/>
                  </a:lnTo>
                  <a:lnTo>
                    <a:pt x="1" y="289"/>
                  </a:lnTo>
                  <a:lnTo>
                    <a:pt x="2" y="289"/>
                  </a:lnTo>
                  <a:lnTo>
                    <a:pt x="2" y="289"/>
                  </a:lnTo>
                  <a:lnTo>
                    <a:pt x="5" y="292"/>
                  </a:lnTo>
                  <a:lnTo>
                    <a:pt x="5" y="292"/>
                  </a:lnTo>
                  <a:lnTo>
                    <a:pt x="5" y="292"/>
                  </a:lnTo>
                  <a:close/>
                  <a:moveTo>
                    <a:pt x="5" y="341"/>
                  </a:moveTo>
                  <a:lnTo>
                    <a:pt x="5" y="368"/>
                  </a:lnTo>
                  <a:lnTo>
                    <a:pt x="2" y="370"/>
                  </a:lnTo>
                  <a:lnTo>
                    <a:pt x="2" y="370"/>
                  </a:lnTo>
                  <a:lnTo>
                    <a:pt x="1" y="370"/>
                  </a:lnTo>
                  <a:lnTo>
                    <a:pt x="0" y="368"/>
                  </a:lnTo>
                  <a:lnTo>
                    <a:pt x="0" y="341"/>
                  </a:lnTo>
                  <a:lnTo>
                    <a:pt x="1" y="338"/>
                  </a:lnTo>
                  <a:lnTo>
                    <a:pt x="2" y="338"/>
                  </a:lnTo>
                  <a:lnTo>
                    <a:pt x="2" y="338"/>
                  </a:lnTo>
                  <a:lnTo>
                    <a:pt x="5" y="341"/>
                  </a:lnTo>
                  <a:lnTo>
                    <a:pt x="5" y="341"/>
                  </a:lnTo>
                  <a:lnTo>
                    <a:pt x="5" y="341"/>
                  </a:lnTo>
                  <a:close/>
                  <a:moveTo>
                    <a:pt x="5" y="387"/>
                  </a:moveTo>
                  <a:lnTo>
                    <a:pt x="5" y="416"/>
                  </a:lnTo>
                  <a:lnTo>
                    <a:pt x="2" y="418"/>
                  </a:lnTo>
                  <a:lnTo>
                    <a:pt x="2" y="419"/>
                  </a:lnTo>
                  <a:lnTo>
                    <a:pt x="1" y="418"/>
                  </a:lnTo>
                  <a:lnTo>
                    <a:pt x="0" y="416"/>
                  </a:lnTo>
                  <a:lnTo>
                    <a:pt x="0" y="387"/>
                  </a:lnTo>
                  <a:lnTo>
                    <a:pt x="1" y="386"/>
                  </a:lnTo>
                  <a:lnTo>
                    <a:pt x="2" y="386"/>
                  </a:lnTo>
                  <a:lnTo>
                    <a:pt x="2" y="386"/>
                  </a:lnTo>
                  <a:lnTo>
                    <a:pt x="5" y="387"/>
                  </a:lnTo>
                  <a:lnTo>
                    <a:pt x="5" y="387"/>
                  </a:lnTo>
                  <a:lnTo>
                    <a:pt x="5" y="387"/>
                  </a:lnTo>
                  <a:close/>
                  <a:moveTo>
                    <a:pt x="5" y="436"/>
                  </a:moveTo>
                  <a:lnTo>
                    <a:pt x="5" y="465"/>
                  </a:lnTo>
                  <a:lnTo>
                    <a:pt x="2" y="467"/>
                  </a:lnTo>
                  <a:lnTo>
                    <a:pt x="2" y="467"/>
                  </a:lnTo>
                  <a:lnTo>
                    <a:pt x="1" y="467"/>
                  </a:lnTo>
                  <a:lnTo>
                    <a:pt x="0" y="465"/>
                  </a:lnTo>
                  <a:lnTo>
                    <a:pt x="0" y="436"/>
                  </a:lnTo>
                  <a:lnTo>
                    <a:pt x="1" y="435"/>
                  </a:lnTo>
                  <a:lnTo>
                    <a:pt x="2" y="435"/>
                  </a:lnTo>
                  <a:lnTo>
                    <a:pt x="2" y="435"/>
                  </a:lnTo>
                  <a:lnTo>
                    <a:pt x="5" y="436"/>
                  </a:lnTo>
                  <a:lnTo>
                    <a:pt x="5" y="436"/>
                  </a:lnTo>
                  <a:lnTo>
                    <a:pt x="5" y="436"/>
                  </a:lnTo>
                  <a:close/>
                  <a:moveTo>
                    <a:pt x="5" y="484"/>
                  </a:moveTo>
                  <a:lnTo>
                    <a:pt x="5" y="506"/>
                  </a:lnTo>
                  <a:lnTo>
                    <a:pt x="2" y="507"/>
                  </a:lnTo>
                  <a:lnTo>
                    <a:pt x="2" y="508"/>
                  </a:lnTo>
                  <a:lnTo>
                    <a:pt x="1" y="507"/>
                  </a:lnTo>
                  <a:lnTo>
                    <a:pt x="0" y="506"/>
                  </a:lnTo>
                  <a:lnTo>
                    <a:pt x="0" y="484"/>
                  </a:lnTo>
                  <a:lnTo>
                    <a:pt x="1" y="483"/>
                  </a:lnTo>
                  <a:lnTo>
                    <a:pt x="2" y="483"/>
                  </a:lnTo>
                  <a:lnTo>
                    <a:pt x="2" y="483"/>
                  </a:lnTo>
                  <a:lnTo>
                    <a:pt x="5" y="484"/>
                  </a:lnTo>
                  <a:lnTo>
                    <a:pt x="5" y="484"/>
                  </a:lnTo>
                  <a:lnTo>
                    <a:pt x="5" y="484"/>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6" name="任意多边形 131215"/>
            <p:cNvSpPr/>
            <p:nvPr/>
          </p:nvSpPr>
          <p:spPr>
            <a:xfrm>
              <a:off x="2417" y="1755"/>
              <a:ext cx="5" cy="33"/>
            </a:xfrm>
            <a:custGeom>
              <a:avLst/>
              <a:gdLst/>
              <a:ahLst/>
              <a:cxnLst/>
              <a:rect l="0" t="0" r="0" b="0"/>
              <a:pathLst>
                <a:path w="5" h="33">
                  <a:moveTo>
                    <a:pt x="5" y="1"/>
                  </a:moveTo>
                  <a:lnTo>
                    <a:pt x="5" y="30"/>
                  </a:lnTo>
                  <a:lnTo>
                    <a:pt x="2" y="31"/>
                  </a:lnTo>
                  <a:lnTo>
                    <a:pt x="2" y="33"/>
                  </a:lnTo>
                  <a:lnTo>
                    <a:pt x="1" y="31"/>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7" name="任意多边形 131216"/>
            <p:cNvSpPr/>
            <p:nvPr/>
          </p:nvSpPr>
          <p:spPr>
            <a:xfrm>
              <a:off x="2417" y="1803"/>
              <a:ext cx="5" cy="32"/>
            </a:xfrm>
            <a:custGeom>
              <a:avLst/>
              <a:gdLst/>
              <a:ahLst/>
              <a:cxnLst/>
              <a:rect l="0" t="0" r="0" b="0"/>
              <a:pathLst>
                <a:path w="5" h="32">
                  <a:moveTo>
                    <a:pt x="5" y="2"/>
                  </a:moveTo>
                  <a:lnTo>
                    <a:pt x="5" y="31"/>
                  </a:lnTo>
                  <a:lnTo>
                    <a:pt x="2" y="32"/>
                  </a:lnTo>
                  <a:lnTo>
                    <a:pt x="2" y="32"/>
                  </a:lnTo>
                  <a:lnTo>
                    <a:pt x="1" y="32"/>
                  </a:lnTo>
                  <a:lnTo>
                    <a:pt x="0" y="31"/>
                  </a:lnTo>
                  <a:lnTo>
                    <a:pt x="0" y="2"/>
                  </a:lnTo>
                  <a:lnTo>
                    <a:pt x="1" y="1"/>
                  </a:lnTo>
                  <a:lnTo>
                    <a:pt x="2" y="0"/>
                  </a:lnTo>
                  <a:lnTo>
                    <a:pt x="2"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8" name="任意多边形 131217"/>
            <p:cNvSpPr/>
            <p:nvPr/>
          </p:nvSpPr>
          <p:spPr>
            <a:xfrm>
              <a:off x="2417" y="1852"/>
              <a:ext cx="5" cy="32"/>
            </a:xfrm>
            <a:custGeom>
              <a:avLst/>
              <a:gdLst/>
              <a:ahLst/>
              <a:cxnLst/>
              <a:rect l="0" t="0" r="0" b="0"/>
              <a:pathLst>
                <a:path w="5" h="32">
                  <a:moveTo>
                    <a:pt x="5" y="1"/>
                  </a:moveTo>
                  <a:lnTo>
                    <a:pt x="5" y="29"/>
                  </a:lnTo>
                  <a:lnTo>
                    <a:pt x="2" y="31"/>
                  </a:lnTo>
                  <a:lnTo>
                    <a:pt x="2" y="32"/>
                  </a:lnTo>
                  <a:lnTo>
                    <a:pt x="1" y="31"/>
                  </a:lnTo>
                  <a:lnTo>
                    <a:pt x="0" y="29"/>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19" name="任意多边形 131218"/>
            <p:cNvSpPr/>
            <p:nvPr/>
          </p:nvSpPr>
          <p:spPr>
            <a:xfrm>
              <a:off x="2417" y="1899"/>
              <a:ext cx="5" cy="33"/>
            </a:xfrm>
            <a:custGeom>
              <a:avLst/>
              <a:gdLst/>
              <a:ahLst/>
              <a:cxnLst/>
              <a:rect l="0" t="0" r="0" b="0"/>
              <a:pathLst>
                <a:path w="5" h="33">
                  <a:moveTo>
                    <a:pt x="5" y="3"/>
                  </a:moveTo>
                  <a:lnTo>
                    <a:pt x="5" y="31"/>
                  </a:lnTo>
                  <a:lnTo>
                    <a:pt x="2" y="33"/>
                  </a:lnTo>
                  <a:lnTo>
                    <a:pt x="2" y="33"/>
                  </a:lnTo>
                  <a:lnTo>
                    <a:pt x="1" y="33"/>
                  </a:lnTo>
                  <a:lnTo>
                    <a:pt x="0" y="31"/>
                  </a:lnTo>
                  <a:lnTo>
                    <a:pt x="0" y="3"/>
                  </a:lnTo>
                  <a:lnTo>
                    <a:pt x="1" y="2"/>
                  </a:lnTo>
                  <a:lnTo>
                    <a:pt x="2" y="0"/>
                  </a:lnTo>
                  <a:lnTo>
                    <a:pt x="2" y="2"/>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0" name="任意多边形 131219"/>
            <p:cNvSpPr/>
            <p:nvPr/>
          </p:nvSpPr>
          <p:spPr>
            <a:xfrm>
              <a:off x="2417" y="1949"/>
              <a:ext cx="5" cy="32"/>
            </a:xfrm>
            <a:custGeom>
              <a:avLst/>
              <a:gdLst/>
              <a:ahLst/>
              <a:cxnLst/>
              <a:rect l="0" t="0" r="0" b="0"/>
              <a:pathLst>
                <a:path w="5" h="32">
                  <a:moveTo>
                    <a:pt x="5" y="1"/>
                  </a:moveTo>
                  <a:lnTo>
                    <a:pt x="5" y="29"/>
                  </a:lnTo>
                  <a:lnTo>
                    <a:pt x="2" y="30"/>
                  </a:lnTo>
                  <a:lnTo>
                    <a:pt x="2" y="32"/>
                  </a:lnTo>
                  <a:lnTo>
                    <a:pt x="1" y="30"/>
                  </a:lnTo>
                  <a:lnTo>
                    <a:pt x="0" y="29"/>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1" name="任意多边形 131220"/>
            <p:cNvSpPr/>
            <p:nvPr/>
          </p:nvSpPr>
          <p:spPr>
            <a:xfrm>
              <a:off x="2417" y="1995"/>
              <a:ext cx="5" cy="33"/>
            </a:xfrm>
            <a:custGeom>
              <a:avLst/>
              <a:gdLst/>
              <a:ahLst/>
              <a:cxnLst/>
              <a:rect l="0" t="0" r="0" b="0"/>
              <a:pathLst>
                <a:path w="5" h="33">
                  <a:moveTo>
                    <a:pt x="5" y="4"/>
                  </a:moveTo>
                  <a:lnTo>
                    <a:pt x="5" y="32"/>
                  </a:lnTo>
                  <a:lnTo>
                    <a:pt x="2" y="33"/>
                  </a:lnTo>
                  <a:lnTo>
                    <a:pt x="2" y="33"/>
                  </a:lnTo>
                  <a:lnTo>
                    <a:pt x="1" y="33"/>
                  </a:lnTo>
                  <a:lnTo>
                    <a:pt x="0" y="32"/>
                  </a:lnTo>
                  <a:lnTo>
                    <a:pt x="0" y="4"/>
                  </a:lnTo>
                  <a:lnTo>
                    <a:pt x="1" y="3"/>
                  </a:lnTo>
                  <a:lnTo>
                    <a:pt x="2" y="0"/>
                  </a:lnTo>
                  <a:lnTo>
                    <a:pt x="2" y="3"/>
                  </a:lnTo>
                  <a:lnTo>
                    <a:pt x="5" y="4"/>
                  </a:lnTo>
                  <a:lnTo>
                    <a:pt x="5" y="4"/>
                  </a:lnTo>
                  <a:lnTo>
                    <a:pt x="5" y="4"/>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2" name="任意多边形 131221"/>
            <p:cNvSpPr/>
            <p:nvPr/>
          </p:nvSpPr>
          <p:spPr>
            <a:xfrm>
              <a:off x="2417" y="2044"/>
              <a:ext cx="5" cy="33"/>
            </a:xfrm>
            <a:custGeom>
              <a:avLst/>
              <a:gdLst/>
              <a:ahLst/>
              <a:cxnLst/>
              <a:rect l="0" t="0" r="0" b="0"/>
              <a:pathLst>
                <a:path w="5" h="33">
                  <a:moveTo>
                    <a:pt x="5" y="3"/>
                  </a:moveTo>
                  <a:lnTo>
                    <a:pt x="5" y="30"/>
                  </a:lnTo>
                  <a:lnTo>
                    <a:pt x="2" y="32"/>
                  </a:lnTo>
                  <a:lnTo>
                    <a:pt x="2" y="33"/>
                  </a:lnTo>
                  <a:lnTo>
                    <a:pt x="1" y="32"/>
                  </a:lnTo>
                  <a:lnTo>
                    <a:pt x="0" y="30"/>
                  </a:lnTo>
                  <a:lnTo>
                    <a:pt x="0" y="3"/>
                  </a:lnTo>
                  <a:lnTo>
                    <a:pt x="1" y="0"/>
                  </a:lnTo>
                  <a:lnTo>
                    <a:pt x="2" y="0"/>
                  </a:lnTo>
                  <a:lnTo>
                    <a:pt x="2" y="0"/>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3" name="任意多边形 131222"/>
            <p:cNvSpPr/>
            <p:nvPr/>
          </p:nvSpPr>
          <p:spPr>
            <a:xfrm>
              <a:off x="2417" y="2093"/>
              <a:ext cx="5" cy="32"/>
            </a:xfrm>
            <a:custGeom>
              <a:avLst/>
              <a:gdLst/>
              <a:ahLst/>
              <a:cxnLst/>
              <a:rect l="0" t="0" r="0" b="0"/>
              <a:pathLst>
                <a:path w="5" h="32">
                  <a:moveTo>
                    <a:pt x="5" y="3"/>
                  </a:moveTo>
                  <a:lnTo>
                    <a:pt x="5" y="30"/>
                  </a:lnTo>
                  <a:lnTo>
                    <a:pt x="2" y="32"/>
                  </a:lnTo>
                  <a:lnTo>
                    <a:pt x="2" y="32"/>
                  </a:lnTo>
                  <a:lnTo>
                    <a:pt x="1" y="32"/>
                  </a:lnTo>
                  <a:lnTo>
                    <a:pt x="0" y="30"/>
                  </a:lnTo>
                  <a:lnTo>
                    <a:pt x="0" y="3"/>
                  </a:lnTo>
                  <a:lnTo>
                    <a:pt x="1" y="0"/>
                  </a:lnTo>
                  <a:lnTo>
                    <a:pt x="2" y="0"/>
                  </a:lnTo>
                  <a:lnTo>
                    <a:pt x="2" y="0"/>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4" name="任意多边形 131223"/>
            <p:cNvSpPr/>
            <p:nvPr/>
          </p:nvSpPr>
          <p:spPr>
            <a:xfrm>
              <a:off x="2417" y="2141"/>
              <a:ext cx="5" cy="33"/>
            </a:xfrm>
            <a:custGeom>
              <a:avLst/>
              <a:gdLst/>
              <a:ahLst/>
              <a:cxnLst/>
              <a:rect l="0" t="0" r="0" b="0"/>
              <a:pathLst>
                <a:path w="5" h="33">
                  <a:moveTo>
                    <a:pt x="5" y="1"/>
                  </a:moveTo>
                  <a:lnTo>
                    <a:pt x="5" y="30"/>
                  </a:lnTo>
                  <a:lnTo>
                    <a:pt x="2" y="32"/>
                  </a:lnTo>
                  <a:lnTo>
                    <a:pt x="2" y="33"/>
                  </a:lnTo>
                  <a:lnTo>
                    <a:pt x="1" y="32"/>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5" name="任意多边形 131224"/>
            <p:cNvSpPr/>
            <p:nvPr/>
          </p:nvSpPr>
          <p:spPr>
            <a:xfrm>
              <a:off x="2417" y="2190"/>
              <a:ext cx="5" cy="32"/>
            </a:xfrm>
            <a:custGeom>
              <a:avLst/>
              <a:gdLst/>
              <a:ahLst/>
              <a:cxnLst/>
              <a:rect l="0" t="0" r="0" b="0"/>
              <a:pathLst>
                <a:path w="5" h="32">
                  <a:moveTo>
                    <a:pt x="5" y="1"/>
                  </a:moveTo>
                  <a:lnTo>
                    <a:pt x="5" y="30"/>
                  </a:lnTo>
                  <a:lnTo>
                    <a:pt x="2" y="32"/>
                  </a:lnTo>
                  <a:lnTo>
                    <a:pt x="2" y="32"/>
                  </a:lnTo>
                  <a:lnTo>
                    <a:pt x="1" y="32"/>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6" name="任意多边形 131225"/>
            <p:cNvSpPr/>
            <p:nvPr/>
          </p:nvSpPr>
          <p:spPr>
            <a:xfrm>
              <a:off x="2417" y="2238"/>
              <a:ext cx="5" cy="25"/>
            </a:xfrm>
            <a:custGeom>
              <a:avLst/>
              <a:gdLst/>
              <a:ahLst/>
              <a:cxnLst/>
              <a:rect l="0" t="0" r="0" b="0"/>
              <a:pathLst>
                <a:path w="5" h="25">
                  <a:moveTo>
                    <a:pt x="5" y="1"/>
                  </a:moveTo>
                  <a:lnTo>
                    <a:pt x="5" y="23"/>
                  </a:lnTo>
                  <a:lnTo>
                    <a:pt x="2" y="24"/>
                  </a:lnTo>
                  <a:lnTo>
                    <a:pt x="2" y="25"/>
                  </a:lnTo>
                  <a:lnTo>
                    <a:pt x="1" y="24"/>
                  </a:lnTo>
                  <a:lnTo>
                    <a:pt x="0" y="23"/>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7" name="矩形 131226"/>
            <p:cNvSpPr/>
            <p:nvPr/>
          </p:nvSpPr>
          <p:spPr>
            <a:xfrm>
              <a:off x="2371" y="2310"/>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28" name="矩形 131227"/>
            <p:cNvSpPr/>
            <p:nvPr/>
          </p:nvSpPr>
          <p:spPr>
            <a:xfrm>
              <a:off x="2735" y="2310"/>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31229" name="组合 131228"/>
          <p:cNvGrpSpPr/>
          <p:nvPr/>
        </p:nvGrpSpPr>
        <p:grpSpPr>
          <a:xfrm>
            <a:off x="5619750" y="4343400"/>
            <a:ext cx="3348038" cy="2025650"/>
            <a:chOff x="3485" y="1587"/>
            <a:chExt cx="2109" cy="1276"/>
          </a:xfrm>
        </p:grpSpPr>
        <p:sp>
          <p:nvSpPr>
            <p:cNvPr id="131230" name="直接连接符 131229"/>
            <p:cNvSpPr/>
            <p:nvPr/>
          </p:nvSpPr>
          <p:spPr>
            <a:xfrm flipV="1">
              <a:off x="3730" y="1752"/>
              <a:ext cx="1" cy="1073"/>
            </a:xfrm>
            <a:prstGeom prst="line">
              <a:avLst/>
            </a:prstGeom>
            <a:ln w="14288" cap="flat" cmpd="sng">
              <a:solidFill>
                <a:srgbClr val="000000"/>
              </a:solidFill>
              <a:prstDash val="solid"/>
              <a:headEnd type="none" w="med" len="med"/>
              <a:tailEnd type="none" w="med" len="med"/>
            </a:ln>
          </p:spPr>
        </p:sp>
        <p:sp>
          <p:nvSpPr>
            <p:cNvPr id="131231" name="任意多边形 131230"/>
            <p:cNvSpPr/>
            <p:nvPr/>
          </p:nvSpPr>
          <p:spPr>
            <a:xfrm>
              <a:off x="3692" y="1665"/>
              <a:ext cx="67" cy="101"/>
            </a:xfrm>
            <a:custGeom>
              <a:avLst/>
              <a:gdLst/>
              <a:ahLst/>
              <a:cxnLst/>
              <a:rect l="0" t="0" r="0" b="0"/>
              <a:pathLst>
                <a:path w="67" h="101">
                  <a:moveTo>
                    <a:pt x="67" y="101"/>
                  </a:moveTo>
                  <a:lnTo>
                    <a:pt x="32" y="0"/>
                  </a:lnTo>
                  <a:lnTo>
                    <a:pt x="0" y="101"/>
                  </a:lnTo>
                  <a:lnTo>
                    <a:pt x="67" y="101"/>
                  </a:lnTo>
                  <a:lnTo>
                    <a:pt x="67"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2" name="直接连接符 131231"/>
            <p:cNvSpPr/>
            <p:nvPr/>
          </p:nvSpPr>
          <p:spPr>
            <a:xfrm>
              <a:off x="3561" y="2647"/>
              <a:ext cx="1500" cy="1"/>
            </a:xfrm>
            <a:prstGeom prst="line">
              <a:avLst/>
            </a:prstGeom>
            <a:ln w="14288" cap="flat" cmpd="sng">
              <a:solidFill>
                <a:srgbClr val="000000"/>
              </a:solidFill>
              <a:prstDash val="solid"/>
              <a:headEnd type="none" w="med" len="med"/>
              <a:tailEnd type="none" w="med" len="med"/>
            </a:ln>
          </p:spPr>
        </p:sp>
        <p:sp>
          <p:nvSpPr>
            <p:cNvPr id="131233" name="任意多边形 131232"/>
            <p:cNvSpPr/>
            <p:nvPr/>
          </p:nvSpPr>
          <p:spPr>
            <a:xfrm>
              <a:off x="5056" y="2613"/>
              <a:ext cx="100" cy="65"/>
            </a:xfrm>
            <a:custGeom>
              <a:avLst/>
              <a:gdLst/>
              <a:ahLst/>
              <a:cxnLst/>
              <a:rect l="0" t="0" r="0" b="0"/>
              <a:pathLst>
                <a:path w="100" h="65">
                  <a:moveTo>
                    <a:pt x="0" y="65"/>
                  </a:moveTo>
                  <a:lnTo>
                    <a:pt x="100" y="33"/>
                  </a:lnTo>
                  <a:lnTo>
                    <a:pt x="0" y="0"/>
                  </a:lnTo>
                  <a:lnTo>
                    <a:pt x="0" y="65"/>
                  </a:lnTo>
                  <a:lnTo>
                    <a:pt x="0" y="6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4" name="矩形 131233"/>
            <p:cNvSpPr/>
            <p:nvPr/>
          </p:nvSpPr>
          <p:spPr>
            <a:xfrm>
              <a:off x="3752" y="2683"/>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5" name="任意多边形 131234"/>
            <p:cNvSpPr/>
            <p:nvPr/>
          </p:nvSpPr>
          <p:spPr>
            <a:xfrm>
              <a:off x="3729" y="1869"/>
              <a:ext cx="1281" cy="620"/>
            </a:xfrm>
            <a:custGeom>
              <a:avLst/>
              <a:gdLst/>
              <a:ahLst/>
              <a:cxnLst/>
              <a:rect l="0" t="0" r="0" b="0"/>
              <a:pathLst>
                <a:path w="1281" h="620">
                  <a:moveTo>
                    <a:pt x="0" y="0"/>
                  </a:moveTo>
                  <a:lnTo>
                    <a:pt x="0" y="17"/>
                  </a:lnTo>
                  <a:lnTo>
                    <a:pt x="2" y="32"/>
                  </a:lnTo>
                  <a:lnTo>
                    <a:pt x="2" y="48"/>
                  </a:lnTo>
                  <a:lnTo>
                    <a:pt x="7" y="65"/>
                  </a:lnTo>
                  <a:lnTo>
                    <a:pt x="9" y="80"/>
                  </a:lnTo>
                  <a:lnTo>
                    <a:pt x="13" y="94"/>
                  </a:lnTo>
                  <a:lnTo>
                    <a:pt x="19" y="109"/>
                  </a:lnTo>
                  <a:lnTo>
                    <a:pt x="24" y="125"/>
                  </a:lnTo>
                  <a:lnTo>
                    <a:pt x="33" y="140"/>
                  </a:lnTo>
                  <a:lnTo>
                    <a:pt x="40" y="155"/>
                  </a:lnTo>
                  <a:lnTo>
                    <a:pt x="49" y="170"/>
                  </a:lnTo>
                  <a:lnTo>
                    <a:pt x="57" y="184"/>
                  </a:lnTo>
                  <a:lnTo>
                    <a:pt x="66" y="200"/>
                  </a:lnTo>
                  <a:lnTo>
                    <a:pt x="78" y="213"/>
                  </a:lnTo>
                  <a:lnTo>
                    <a:pt x="89" y="228"/>
                  </a:lnTo>
                  <a:lnTo>
                    <a:pt x="99" y="241"/>
                  </a:lnTo>
                  <a:lnTo>
                    <a:pt x="113" y="256"/>
                  </a:lnTo>
                  <a:lnTo>
                    <a:pt x="127" y="269"/>
                  </a:lnTo>
                  <a:lnTo>
                    <a:pt x="139" y="281"/>
                  </a:lnTo>
                  <a:lnTo>
                    <a:pt x="153" y="297"/>
                  </a:lnTo>
                  <a:lnTo>
                    <a:pt x="169" y="310"/>
                  </a:lnTo>
                  <a:lnTo>
                    <a:pt x="184" y="322"/>
                  </a:lnTo>
                  <a:lnTo>
                    <a:pt x="200" y="336"/>
                  </a:lnTo>
                  <a:lnTo>
                    <a:pt x="217" y="346"/>
                  </a:lnTo>
                  <a:lnTo>
                    <a:pt x="236" y="359"/>
                  </a:lnTo>
                  <a:lnTo>
                    <a:pt x="253" y="372"/>
                  </a:lnTo>
                  <a:lnTo>
                    <a:pt x="273" y="383"/>
                  </a:lnTo>
                  <a:lnTo>
                    <a:pt x="290" y="396"/>
                  </a:lnTo>
                  <a:lnTo>
                    <a:pt x="311" y="407"/>
                  </a:lnTo>
                  <a:lnTo>
                    <a:pt x="330" y="417"/>
                  </a:lnTo>
                  <a:lnTo>
                    <a:pt x="373" y="438"/>
                  </a:lnTo>
                  <a:lnTo>
                    <a:pt x="417" y="458"/>
                  </a:lnTo>
                  <a:lnTo>
                    <a:pt x="464" y="479"/>
                  </a:lnTo>
                  <a:lnTo>
                    <a:pt x="513" y="497"/>
                  </a:lnTo>
                  <a:lnTo>
                    <a:pt x="565" y="514"/>
                  </a:lnTo>
                  <a:lnTo>
                    <a:pt x="615" y="532"/>
                  </a:lnTo>
                  <a:lnTo>
                    <a:pt x="669" y="544"/>
                  </a:lnTo>
                  <a:lnTo>
                    <a:pt x="725" y="559"/>
                  </a:lnTo>
                  <a:lnTo>
                    <a:pt x="780" y="572"/>
                  </a:lnTo>
                  <a:lnTo>
                    <a:pt x="840" y="583"/>
                  </a:lnTo>
                  <a:lnTo>
                    <a:pt x="898" y="591"/>
                  </a:lnTo>
                  <a:lnTo>
                    <a:pt x="961" y="600"/>
                  </a:lnTo>
                  <a:lnTo>
                    <a:pt x="1022" y="607"/>
                  </a:lnTo>
                  <a:lnTo>
                    <a:pt x="1085" y="613"/>
                  </a:lnTo>
                  <a:lnTo>
                    <a:pt x="1149" y="617"/>
                  </a:lnTo>
                  <a:lnTo>
                    <a:pt x="1213" y="620"/>
                  </a:lnTo>
                  <a:lnTo>
                    <a:pt x="1281" y="62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6" name="矩形 131235"/>
            <p:cNvSpPr/>
            <p:nvPr/>
          </p:nvSpPr>
          <p:spPr>
            <a:xfrm>
              <a:off x="3774" y="1587"/>
              <a:ext cx="92"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7" name="矩形 131236"/>
            <p:cNvSpPr/>
            <p:nvPr/>
          </p:nvSpPr>
          <p:spPr>
            <a:xfrm>
              <a:off x="3508" y="1836"/>
              <a:ext cx="1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-90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8" name="矩形 131237"/>
            <p:cNvSpPr/>
            <p:nvPr/>
          </p:nvSpPr>
          <p:spPr>
            <a:xfrm>
              <a:off x="3684" y="183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39" name="直接连接符 131238"/>
            <p:cNvSpPr/>
            <p:nvPr/>
          </p:nvSpPr>
          <p:spPr>
            <a:xfrm>
              <a:off x="5206" y="2714"/>
              <a:ext cx="125" cy="1"/>
            </a:xfrm>
            <a:prstGeom prst="line">
              <a:avLst/>
            </a:prstGeom>
            <a:ln w="11113" cap="flat" cmpd="sng">
              <a:solidFill>
                <a:srgbClr val="000000"/>
              </a:solidFill>
              <a:prstDash val="solid"/>
              <a:headEnd type="none" w="med" len="med"/>
              <a:tailEnd type="none" w="med" len="med"/>
            </a:ln>
          </p:spPr>
        </p:sp>
        <p:sp>
          <p:nvSpPr>
            <p:cNvPr id="131240" name="矩形 131239"/>
            <p:cNvSpPr/>
            <p:nvPr/>
          </p:nvSpPr>
          <p:spPr>
            <a:xfrm>
              <a:off x="5206" y="268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1" name="矩形 131240"/>
            <p:cNvSpPr/>
            <p:nvPr/>
          </p:nvSpPr>
          <p:spPr>
            <a:xfrm>
              <a:off x="5285" y="276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2" name="矩形 131241"/>
            <p:cNvSpPr/>
            <p:nvPr/>
          </p:nvSpPr>
          <p:spPr>
            <a:xfrm>
              <a:off x="5226" y="255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3" name="矩形 131242"/>
            <p:cNvSpPr/>
            <p:nvPr/>
          </p:nvSpPr>
          <p:spPr>
            <a:xfrm>
              <a:off x="4999" y="243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4" name="矩形 131243"/>
            <p:cNvSpPr/>
            <p:nvPr/>
          </p:nvSpPr>
          <p:spPr>
            <a:xfrm>
              <a:off x="5080" y="251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5" name="矩形 131244"/>
            <p:cNvSpPr/>
            <p:nvPr/>
          </p:nvSpPr>
          <p:spPr>
            <a:xfrm>
              <a:off x="5117" y="2435"/>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6" name="矩形 131245"/>
            <p:cNvSpPr/>
            <p:nvPr/>
          </p:nvSpPr>
          <p:spPr>
            <a:xfrm>
              <a:off x="5181" y="243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7" name="矩形 131246"/>
            <p:cNvSpPr/>
            <p:nvPr/>
          </p:nvSpPr>
          <p:spPr>
            <a:xfrm>
              <a:off x="5261" y="251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8" name="矩形 131247"/>
            <p:cNvSpPr/>
            <p:nvPr/>
          </p:nvSpPr>
          <p:spPr>
            <a:xfrm>
              <a:off x="5147" y="2326"/>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49" name="矩形 131248"/>
            <p:cNvSpPr/>
            <p:nvPr/>
          </p:nvSpPr>
          <p:spPr>
            <a:xfrm>
              <a:off x="5227" y="240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0" name="矩形 131249"/>
            <p:cNvSpPr/>
            <p:nvPr/>
          </p:nvSpPr>
          <p:spPr>
            <a:xfrm>
              <a:off x="5266" y="2326"/>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1" name="矩形 131250"/>
            <p:cNvSpPr/>
            <p:nvPr/>
          </p:nvSpPr>
          <p:spPr>
            <a:xfrm>
              <a:off x="5329" y="2339"/>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2" name="矩形 131251"/>
            <p:cNvSpPr/>
            <p:nvPr/>
          </p:nvSpPr>
          <p:spPr>
            <a:xfrm>
              <a:off x="5474" y="2326"/>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3" name="矩形 131252"/>
            <p:cNvSpPr/>
            <p:nvPr/>
          </p:nvSpPr>
          <p:spPr>
            <a:xfrm>
              <a:off x="5554" y="240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4" name="矩形 131253"/>
            <p:cNvSpPr/>
            <p:nvPr/>
          </p:nvSpPr>
          <p:spPr>
            <a:xfrm>
              <a:off x="4909" y="207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5" name="矩形 131254"/>
            <p:cNvSpPr/>
            <p:nvPr/>
          </p:nvSpPr>
          <p:spPr>
            <a:xfrm>
              <a:off x="4988" y="215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6" name="矩形 131255"/>
            <p:cNvSpPr/>
            <p:nvPr/>
          </p:nvSpPr>
          <p:spPr>
            <a:xfrm>
              <a:off x="5027" y="2071"/>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7" name="矩形 131256"/>
            <p:cNvSpPr/>
            <p:nvPr/>
          </p:nvSpPr>
          <p:spPr>
            <a:xfrm>
              <a:off x="5149" y="207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8" name="矩形 131257"/>
            <p:cNvSpPr/>
            <p:nvPr/>
          </p:nvSpPr>
          <p:spPr>
            <a:xfrm>
              <a:off x="5229" y="215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59" name="任意多边形 131258"/>
            <p:cNvSpPr>
              <a:spLocks noEditPoints="1"/>
            </p:cNvSpPr>
            <p:nvPr/>
          </p:nvSpPr>
          <p:spPr>
            <a:xfrm>
              <a:off x="3729" y="2313"/>
              <a:ext cx="1244" cy="5"/>
            </a:xfrm>
            <a:custGeom>
              <a:avLst/>
              <a:gdLst/>
              <a:ahLst/>
              <a:cxnLst/>
              <a:rect l="0" t="0" r="0" b="0"/>
              <a:pathLst>
                <a:path w="1244" h="5">
                  <a:moveTo>
                    <a:pt x="7" y="0"/>
                  </a:moveTo>
                  <a:lnTo>
                    <a:pt x="75" y="0"/>
                  </a:lnTo>
                  <a:lnTo>
                    <a:pt x="75" y="0"/>
                  </a:lnTo>
                  <a:lnTo>
                    <a:pt x="79" y="2"/>
                  </a:lnTo>
                  <a:lnTo>
                    <a:pt x="75" y="4"/>
                  </a:lnTo>
                  <a:lnTo>
                    <a:pt x="75" y="5"/>
                  </a:lnTo>
                  <a:lnTo>
                    <a:pt x="7" y="5"/>
                  </a:lnTo>
                  <a:lnTo>
                    <a:pt x="3" y="4"/>
                  </a:lnTo>
                  <a:lnTo>
                    <a:pt x="0" y="2"/>
                  </a:lnTo>
                  <a:lnTo>
                    <a:pt x="3" y="0"/>
                  </a:lnTo>
                  <a:lnTo>
                    <a:pt x="7" y="0"/>
                  </a:lnTo>
                  <a:lnTo>
                    <a:pt x="7" y="0"/>
                  </a:lnTo>
                  <a:lnTo>
                    <a:pt x="7" y="0"/>
                  </a:lnTo>
                  <a:close/>
                  <a:moveTo>
                    <a:pt x="121" y="0"/>
                  </a:moveTo>
                  <a:lnTo>
                    <a:pt x="190" y="0"/>
                  </a:lnTo>
                  <a:lnTo>
                    <a:pt x="193" y="0"/>
                  </a:lnTo>
                  <a:lnTo>
                    <a:pt x="193" y="2"/>
                  </a:lnTo>
                  <a:lnTo>
                    <a:pt x="193" y="4"/>
                  </a:lnTo>
                  <a:lnTo>
                    <a:pt x="190" y="5"/>
                  </a:lnTo>
                  <a:lnTo>
                    <a:pt x="121" y="5"/>
                  </a:lnTo>
                  <a:lnTo>
                    <a:pt x="118" y="4"/>
                  </a:lnTo>
                  <a:lnTo>
                    <a:pt x="118" y="2"/>
                  </a:lnTo>
                  <a:lnTo>
                    <a:pt x="118" y="0"/>
                  </a:lnTo>
                  <a:lnTo>
                    <a:pt x="121" y="0"/>
                  </a:lnTo>
                  <a:lnTo>
                    <a:pt x="121" y="0"/>
                  </a:lnTo>
                  <a:lnTo>
                    <a:pt x="121" y="0"/>
                  </a:lnTo>
                  <a:close/>
                  <a:moveTo>
                    <a:pt x="240" y="0"/>
                  </a:moveTo>
                  <a:lnTo>
                    <a:pt x="308" y="0"/>
                  </a:lnTo>
                  <a:lnTo>
                    <a:pt x="308" y="0"/>
                  </a:lnTo>
                  <a:lnTo>
                    <a:pt x="312" y="2"/>
                  </a:lnTo>
                  <a:lnTo>
                    <a:pt x="308" y="4"/>
                  </a:lnTo>
                  <a:lnTo>
                    <a:pt x="308" y="5"/>
                  </a:lnTo>
                  <a:lnTo>
                    <a:pt x="240" y="5"/>
                  </a:lnTo>
                  <a:lnTo>
                    <a:pt x="237" y="4"/>
                  </a:lnTo>
                  <a:lnTo>
                    <a:pt x="233" y="2"/>
                  </a:lnTo>
                  <a:lnTo>
                    <a:pt x="237" y="0"/>
                  </a:lnTo>
                  <a:lnTo>
                    <a:pt x="240" y="0"/>
                  </a:lnTo>
                  <a:lnTo>
                    <a:pt x="240" y="0"/>
                  </a:lnTo>
                  <a:lnTo>
                    <a:pt x="240" y="0"/>
                  </a:lnTo>
                  <a:close/>
                  <a:moveTo>
                    <a:pt x="354" y="0"/>
                  </a:moveTo>
                  <a:lnTo>
                    <a:pt x="423" y="0"/>
                  </a:lnTo>
                  <a:lnTo>
                    <a:pt x="427" y="0"/>
                  </a:lnTo>
                  <a:lnTo>
                    <a:pt x="427" y="2"/>
                  </a:lnTo>
                  <a:lnTo>
                    <a:pt x="427" y="4"/>
                  </a:lnTo>
                  <a:lnTo>
                    <a:pt x="423" y="5"/>
                  </a:lnTo>
                  <a:lnTo>
                    <a:pt x="354" y="5"/>
                  </a:lnTo>
                  <a:lnTo>
                    <a:pt x="351" y="4"/>
                  </a:lnTo>
                  <a:lnTo>
                    <a:pt x="351" y="2"/>
                  </a:lnTo>
                  <a:lnTo>
                    <a:pt x="351" y="0"/>
                  </a:lnTo>
                  <a:lnTo>
                    <a:pt x="354" y="0"/>
                  </a:lnTo>
                  <a:lnTo>
                    <a:pt x="354" y="0"/>
                  </a:lnTo>
                  <a:lnTo>
                    <a:pt x="354" y="0"/>
                  </a:lnTo>
                  <a:close/>
                  <a:moveTo>
                    <a:pt x="473" y="0"/>
                  </a:moveTo>
                  <a:lnTo>
                    <a:pt x="541" y="0"/>
                  </a:lnTo>
                  <a:lnTo>
                    <a:pt x="541" y="0"/>
                  </a:lnTo>
                  <a:lnTo>
                    <a:pt x="544" y="2"/>
                  </a:lnTo>
                  <a:lnTo>
                    <a:pt x="541" y="4"/>
                  </a:lnTo>
                  <a:lnTo>
                    <a:pt x="541" y="5"/>
                  </a:lnTo>
                  <a:lnTo>
                    <a:pt x="473" y="5"/>
                  </a:lnTo>
                  <a:lnTo>
                    <a:pt x="469" y="4"/>
                  </a:lnTo>
                  <a:lnTo>
                    <a:pt x="465" y="2"/>
                  </a:lnTo>
                  <a:lnTo>
                    <a:pt x="469" y="0"/>
                  </a:lnTo>
                  <a:lnTo>
                    <a:pt x="473" y="0"/>
                  </a:lnTo>
                  <a:lnTo>
                    <a:pt x="473" y="0"/>
                  </a:lnTo>
                  <a:lnTo>
                    <a:pt x="473" y="0"/>
                  </a:lnTo>
                  <a:close/>
                  <a:moveTo>
                    <a:pt x="588" y="0"/>
                  </a:moveTo>
                  <a:lnTo>
                    <a:pt x="656" y="0"/>
                  </a:lnTo>
                  <a:lnTo>
                    <a:pt x="660" y="0"/>
                  </a:lnTo>
                  <a:lnTo>
                    <a:pt x="660" y="2"/>
                  </a:lnTo>
                  <a:lnTo>
                    <a:pt x="660" y="4"/>
                  </a:lnTo>
                  <a:lnTo>
                    <a:pt x="656" y="5"/>
                  </a:lnTo>
                  <a:lnTo>
                    <a:pt x="588" y="5"/>
                  </a:lnTo>
                  <a:lnTo>
                    <a:pt x="584" y="4"/>
                  </a:lnTo>
                  <a:lnTo>
                    <a:pt x="584" y="2"/>
                  </a:lnTo>
                  <a:lnTo>
                    <a:pt x="584" y="0"/>
                  </a:lnTo>
                  <a:lnTo>
                    <a:pt x="588" y="0"/>
                  </a:lnTo>
                  <a:lnTo>
                    <a:pt x="588" y="0"/>
                  </a:lnTo>
                  <a:lnTo>
                    <a:pt x="588" y="0"/>
                  </a:lnTo>
                  <a:close/>
                  <a:moveTo>
                    <a:pt x="706" y="0"/>
                  </a:moveTo>
                  <a:lnTo>
                    <a:pt x="774" y="0"/>
                  </a:lnTo>
                  <a:lnTo>
                    <a:pt x="778" y="0"/>
                  </a:lnTo>
                  <a:lnTo>
                    <a:pt x="778" y="2"/>
                  </a:lnTo>
                  <a:lnTo>
                    <a:pt x="778" y="4"/>
                  </a:lnTo>
                  <a:lnTo>
                    <a:pt x="774" y="5"/>
                  </a:lnTo>
                  <a:lnTo>
                    <a:pt x="706" y="5"/>
                  </a:lnTo>
                  <a:lnTo>
                    <a:pt x="702" y="4"/>
                  </a:lnTo>
                  <a:lnTo>
                    <a:pt x="699" y="2"/>
                  </a:lnTo>
                  <a:lnTo>
                    <a:pt x="702" y="0"/>
                  </a:lnTo>
                  <a:lnTo>
                    <a:pt x="706" y="0"/>
                  </a:lnTo>
                  <a:lnTo>
                    <a:pt x="706" y="0"/>
                  </a:lnTo>
                  <a:lnTo>
                    <a:pt x="706" y="0"/>
                  </a:lnTo>
                  <a:close/>
                  <a:moveTo>
                    <a:pt x="821" y="0"/>
                  </a:moveTo>
                  <a:lnTo>
                    <a:pt x="889" y="0"/>
                  </a:lnTo>
                  <a:lnTo>
                    <a:pt x="892" y="0"/>
                  </a:lnTo>
                  <a:lnTo>
                    <a:pt x="892" y="2"/>
                  </a:lnTo>
                  <a:lnTo>
                    <a:pt x="892" y="4"/>
                  </a:lnTo>
                  <a:lnTo>
                    <a:pt x="889" y="5"/>
                  </a:lnTo>
                  <a:lnTo>
                    <a:pt x="821" y="5"/>
                  </a:lnTo>
                  <a:lnTo>
                    <a:pt x="818" y="4"/>
                  </a:lnTo>
                  <a:lnTo>
                    <a:pt x="818" y="2"/>
                  </a:lnTo>
                  <a:lnTo>
                    <a:pt x="818" y="0"/>
                  </a:lnTo>
                  <a:lnTo>
                    <a:pt x="821" y="0"/>
                  </a:lnTo>
                  <a:lnTo>
                    <a:pt x="821" y="0"/>
                  </a:lnTo>
                  <a:lnTo>
                    <a:pt x="821" y="0"/>
                  </a:lnTo>
                  <a:close/>
                  <a:moveTo>
                    <a:pt x="939" y="0"/>
                  </a:moveTo>
                  <a:lnTo>
                    <a:pt x="1007" y="0"/>
                  </a:lnTo>
                  <a:lnTo>
                    <a:pt x="1011" y="0"/>
                  </a:lnTo>
                  <a:lnTo>
                    <a:pt x="1011" y="2"/>
                  </a:lnTo>
                  <a:lnTo>
                    <a:pt x="1011" y="4"/>
                  </a:lnTo>
                  <a:lnTo>
                    <a:pt x="1007" y="5"/>
                  </a:lnTo>
                  <a:lnTo>
                    <a:pt x="939" y="5"/>
                  </a:lnTo>
                  <a:lnTo>
                    <a:pt x="935" y="4"/>
                  </a:lnTo>
                  <a:lnTo>
                    <a:pt x="932" y="2"/>
                  </a:lnTo>
                  <a:lnTo>
                    <a:pt x="935" y="0"/>
                  </a:lnTo>
                  <a:lnTo>
                    <a:pt x="939" y="0"/>
                  </a:lnTo>
                  <a:lnTo>
                    <a:pt x="939" y="0"/>
                  </a:lnTo>
                  <a:lnTo>
                    <a:pt x="939" y="0"/>
                  </a:lnTo>
                  <a:close/>
                  <a:moveTo>
                    <a:pt x="1054" y="0"/>
                  </a:moveTo>
                  <a:lnTo>
                    <a:pt x="1122" y="0"/>
                  </a:lnTo>
                  <a:lnTo>
                    <a:pt x="1125" y="0"/>
                  </a:lnTo>
                  <a:lnTo>
                    <a:pt x="1129" y="2"/>
                  </a:lnTo>
                  <a:lnTo>
                    <a:pt x="1125" y="4"/>
                  </a:lnTo>
                  <a:lnTo>
                    <a:pt x="1122" y="5"/>
                  </a:lnTo>
                  <a:lnTo>
                    <a:pt x="1054" y="5"/>
                  </a:lnTo>
                  <a:lnTo>
                    <a:pt x="1050" y="4"/>
                  </a:lnTo>
                  <a:lnTo>
                    <a:pt x="1050" y="2"/>
                  </a:lnTo>
                  <a:lnTo>
                    <a:pt x="1050" y="0"/>
                  </a:lnTo>
                  <a:lnTo>
                    <a:pt x="1054" y="0"/>
                  </a:lnTo>
                  <a:lnTo>
                    <a:pt x="1054" y="0"/>
                  </a:lnTo>
                  <a:lnTo>
                    <a:pt x="1054" y="0"/>
                  </a:lnTo>
                  <a:close/>
                  <a:moveTo>
                    <a:pt x="1172" y="0"/>
                  </a:moveTo>
                  <a:lnTo>
                    <a:pt x="1241" y="0"/>
                  </a:lnTo>
                  <a:lnTo>
                    <a:pt x="1244" y="0"/>
                  </a:lnTo>
                  <a:lnTo>
                    <a:pt x="1244" y="2"/>
                  </a:lnTo>
                  <a:lnTo>
                    <a:pt x="1244" y="4"/>
                  </a:lnTo>
                  <a:lnTo>
                    <a:pt x="1241" y="5"/>
                  </a:lnTo>
                  <a:lnTo>
                    <a:pt x="1172" y="5"/>
                  </a:lnTo>
                  <a:lnTo>
                    <a:pt x="1169" y="4"/>
                  </a:lnTo>
                  <a:lnTo>
                    <a:pt x="1165" y="2"/>
                  </a:lnTo>
                  <a:lnTo>
                    <a:pt x="1169" y="0"/>
                  </a:lnTo>
                  <a:lnTo>
                    <a:pt x="1172" y="0"/>
                  </a:lnTo>
                  <a:lnTo>
                    <a:pt x="1172" y="0"/>
                  </a:lnTo>
                  <a:lnTo>
                    <a:pt x="1172"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0" name="任意多边形 131259"/>
            <p:cNvSpPr/>
            <p:nvPr/>
          </p:nvSpPr>
          <p:spPr>
            <a:xfrm>
              <a:off x="3729" y="2313"/>
              <a:ext cx="79" cy="5"/>
            </a:xfrm>
            <a:custGeom>
              <a:avLst/>
              <a:gdLst/>
              <a:ahLst/>
              <a:cxnLst/>
              <a:rect l="0" t="0" r="0" b="0"/>
              <a:pathLst>
                <a:path w="79" h="5">
                  <a:moveTo>
                    <a:pt x="7" y="0"/>
                  </a:moveTo>
                  <a:lnTo>
                    <a:pt x="75" y="0"/>
                  </a:lnTo>
                  <a:lnTo>
                    <a:pt x="75" y="0"/>
                  </a:lnTo>
                  <a:lnTo>
                    <a:pt x="79" y="2"/>
                  </a:lnTo>
                  <a:lnTo>
                    <a:pt x="75"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1" name="任意多边形 131260"/>
            <p:cNvSpPr/>
            <p:nvPr/>
          </p:nvSpPr>
          <p:spPr>
            <a:xfrm>
              <a:off x="3847" y="2313"/>
              <a:ext cx="75" cy="5"/>
            </a:xfrm>
            <a:custGeom>
              <a:avLst/>
              <a:gdLst/>
              <a:ahLst/>
              <a:cxnLst/>
              <a:rect l="0" t="0" r="0" b="0"/>
              <a:pathLst>
                <a:path w="75" h="5">
                  <a:moveTo>
                    <a:pt x="3" y="0"/>
                  </a:moveTo>
                  <a:lnTo>
                    <a:pt x="72" y="0"/>
                  </a:lnTo>
                  <a:lnTo>
                    <a:pt x="75" y="0"/>
                  </a:lnTo>
                  <a:lnTo>
                    <a:pt x="75" y="2"/>
                  </a:lnTo>
                  <a:lnTo>
                    <a:pt x="75" y="4"/>
                  </a:lnTo>
                  <a:lnTo>
                    <a:pt x="72"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2" name="任意多边形 131261"/>
            <p:cNvSpPr/>
            <p:nvPr/>
          </p:nvSpPr>
          <p:spPr>
            <a:xfrm>
              <a:off x="3962" y="2313"/>
              <a:ext cx="79" cy="5"/>
            </a:xfrm>
            <a:custGeom>
              <a:avLst/>
              <a:gdLst/>
              <a:ahLst/>
              <a:cxnLst/>
              <a:rect l="0" t="0" r="0" b="0"/>
              <a:pathLst>
                <a:path w="79" h="5">
                  <a:moveTo>
                    <a:pt x="7" y="0"/>
                  </a:moveTo>
                  <a:lnTo>
                    <a:pt x="75" y="0"/>
                  </a:lnTo>
                  <a:lnTo>
                    <a:pt x="75" y="0"/>
                  </a:lnTo>
                  <a:lnTo>
                    <a:pt x="79" y="2"/>
                  </a:lnTo>
                  <a:lnTo>
                    <a:pt x="75" y="4"/>
                  </a:lnTo>
                  <a:lnTo>
                    <a:pt x="75" y="5"/>
                  </a:lnTo>
                  <a:lnTo>
                    <a:pt x="7" y="5"/>
                  </a:lnTo>
                  <a:lnTo>
                    <a:pt x="4" y="4"/>
                  </a:lnTo>
                  <a:lnTo>
                    <a:pt x="0" y="2"/>
                  </a:lnTo>
                  <a:lnTo>
                    <a:pt x="4"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3" name="任意多边形 131262"/>
            <p:cNvSpPr/>
            <p:nvPr/>
          </p:nvSpPr>
          <p:spPr>
            <a:xfrm>
              <a:off x="4080" y="2313"/>
              <a:ext cx="76" cy="5"/>
            </a:xfrm>
            <a:custGeom>
              <a:avLst/>
              <a:gdLst/>
              <a:ahLst/>
              <a:cxnLst/>
              <a:rect l="0" t="0" r="0" b="0"/>
              <a:pathLst>
                <a:path w="76" h="5">
                  <a:moveTo>
                    <a:pt x="3" y="0"/>
                  </a:moveTo>
                  <a:lnTo>
                    <a:pt x="72" y="0"/>
                  </a:lnTo>
                  <a:lnTo>
                    <a:pt x="76" y="0"/>
                  </a:lnTo>
                  <a:lnTo>
                    <a:pt x="76" y="2"/>
                  </a:lnTo>
                  <a:lnTo>
                    <a:pt x="76" y="4"/>
                  </a:lnTo>
                  <a:lnTo>
                    <a:pt x="72"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4" name="任意多边形 131263"/>
            <p:cNvSpPr/>
            <p:nvPr/>
          </p:nvSpPr>
          <p:spPr>
            <a:xfrm>
              <a:off x="4194" y="2313"/>
              <a:ext cx="79" cy="5"/>
            </a:xfrm>
            <a:custGeom>
              <a:avLst/>
              <a:gdLst/>
              <a:ahLst/>
              <a:cxnLst/>
              <a:rect l="0" t="0" r="0" b="0"/>
              <a:pathLst>
                <a:path w="79" h="5">
                  <a:moveTo>
                    <a:pt x="8" y="0"/>
                  </a:moveTo>
                  <a:lnTo>
                    <a:pt x="76" y="0"/>
                  </a:lnTo>
                  <a:lnTo>
                    <a:pt x="76" y="0"/>
                  </a:lnTo>
                  <a:lnTo>
                    <a:pt x="79" y="2"/>
                  </a:lnTo>
                  <a:lnTo>
                    <a:pt x="76" y="4"/>
                  </a:lnTo>
                  <a:lnTo>
                    <a:pt x="76" y="5"/>
                  </a:lnTo>
                  <a:lnTo>
                    <a:pt x="8" y="5"/>
                  </a:lnTo>
                  <a:lnTo>
                    <a:pt x="4" y="4"/>
                  </a:lnTo>
                  <a:lnTo>
                    <a:pt x="0" y="2"/>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5" name="任意多边形 131264"/>
            <p:cNvSpPr/>
            <p:nvPr/>
          </p:nvSpPr>
          <p:spPr>
            <a:xfrm>
              <a:off x="4313" y="2313"/>
              <a:ext cx="76" cy="5"/>
            </a:xfrm>
            <a:custGeom>
              <a:avLst/>
              <a:gdLst/>
              <a:ahLst/>
              <a:cxnLst/>
              <a:rect l="0" t="0" r="0" b="0"/>
              <a:pathLst>
                <a:path w="76" h="5">
                  <a:moveTo>
                    <a:pt x="4" y="0"/>
                  </a:moveTo>
                  <a:lnTo>
                    <a:pt x="72" y="0"/>
                  </a:lnTo>
                  <a:lnTo>
                    <a:pt x="76" y="0"/>
                  </a:lnTo>
                  <a:lnTo>
                    <a:pt x="76" y="2"/>
                  </a:lnTo>
                  <a:lnTo>
                    <a:pt x="76" y="4"/>
                  </a:lnTo>
                  <a:lnTo>
                    <a:pt x="72" y="5"/>
                  </a:lnTo>
                  <a:lnTo>
                    <a:pt x="4" y="5"/>
                  </a:lnTo>
                  <a:lnTo>
                    <a:pt x="0" y="4"/>
                  </a:lnTo>
                  <a:lnTo>
                    <a:pt x="0" y="2"/>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6" name="任意多边形 131265"/>
            <p:cNvSpPr/>
            <p:nvPr/>
          </p:nvSpPr>
          <p:spPr>
            <a:xfrm>
              <a:off x="4428" y="2313"/>
              <a:ext cx="79" cy="5"/>
            </a:xfrm>
            <a:custGeom>
              <a:avLst/>
              <a:gdLst/>
              <a:ahLst/>
              <a:cxnLst/>
              <a:rect l="0" t="0" r="0" b="0"/>
              <a:pathLst>
                <a:path w="79" h="5">
                  <a:moveTo>
                    <a:pt x="7" y="0"/>
                  </a:moveTo>
                  <a:lnTo>
                    <a:pt x="75" y="0"/>
                  </a:lnTo>
                  <a:lnTo>
                    <a:pt x="79" y="0"/>
                  </a:lnTo>
                  <a:lnTo>
                    <a:pt x="79" y="2"/>
                  </a:lnTo>
                  <a:lnTo>
                    <a:pt x="79"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7" name="任意多边形 131266"/>
            <p:cNvSpPr/>
            <p:nvPr/>
          </p:nvSpPr>
          <p:spPr>
            <a:xfrm>
              <a:off x="4547" y="2313"/>
              <a:ext cx="74" cy="5"/>
            </a:xfrm>
            <a:custGeom>
              <a:avLst/>
              <a:gdLst/>
              <a:ahLst/>
              <a:cxnLst/>
              <a:rect l="0" t="0" r="0" b="0"/>
              <a:pathLst>
                <a:path w="74" h="5">
                  <a:moveTo>
                    <a:pt x="3" y="0"/>
                  </a:moveTo>
                  <a:lnTo>
                    <a:pt x="71" y="0"/>
                  </a:lnTo>
                  <a:lnTo>
                    <a:pt x="74" y="0"/>
                  </a:lnTo>
                  <a:lnTo>
                    <a:pt x="74" y="2"/>
                  </a:lnTo>
                  <a:lnTo>
                    <a:pt x="74" y="4"/>
                  </a:lnTo>
                  <a:lnTo>
                    <a:pt x="71"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8" name="任意多边形 131267"/>
            <p:cNvSpPr/>
            <p:nvPr/>
          </p:nvSpPr>
          <p:spPr>
            <a:xfrm>
              <a:off x="4661" y="2313"/>
              <a:ext cx="79" cy="5"/>
            </a:xfrm>
            <a:custGeom>
              <a:avLst/>
              <a:gdLst/>
              <a:ahLst/>
              <a:cxnLst/>
              <a:rect l="0" t="0" r="0" b="0"/>
              <a:pathLst>
                <a:path w="79" h="5">
                  <a:moveTo>
                    <a:pt x="7" y="0"/>
                  </a:moveTo>
                  <a:lnTo>
                    <a:pt x="75" y="0"/>
                  </a:lnTo>
                  <a:lnTo>
                    <a:pt x="79" y="0"/>
                  </a:lnTo>
                  <a:lnTo>
                    <a:pt x="79" y="2"/>
                  </a:lnTo>
                  <a:lnTo>
                    <a:pt x="79"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69" name="任意多边形 131268"/>
            <p:cNvSpPr/>
            <p:nvPr/>
          </p:nvSpPr>
          <p:spPr>
            <a:xfrm>
              <a:off x="4779" y="2313"/>
              <a:ext cx="79" cy="5"/>
            </a:xfrm>
            <a:custGeom>
              <a:avLst/>
              <a:gdLst/>
              <a:ahLst/>
              <a:cxnLst/>
              <a:rect l="0" t="0" r="0" b="0"/>
              <a:pathLst>
                <a:path w="79" h="5">
                  <a:moveTo>
                    <a:pt x="4" y="0"/>
                  </a:moveTo>
                  <a:lnTo>
                    <a:pt x="72" y="0"/>
                  </a:lnTo>
                  <a:lnTo>
                    <a:pt x="75" y="0"/>
                  </a:lnTo>
                  <a:lnTo>
                    <a:pt x="79" y="2"/>
                  </a:lnTo>
                  <a:lnTo>
                    <a:pt x="75" y="4"/>
                  </a:lnTo>
                  <a:lnTo>
                    <a:pt x="72" y="5"/>
                  </a:lnTo>
                  <a:lnTo>
                    <a:pt x="4" y="5"/>
                  </a:lnTo>
                  <a:lnTo>
                    <a:pt x="0" y="4"/>
                  </a:lnTo>
                  <a:lnTo>
                    <a:pt x="0" y="2"/>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0" name="任意多边形 131269"/>
            <p:cNvSpPr/>
            <p:nvPr/>
          </p:nvSpPr>
          <p:spPr>
            <a:xfrm>
              <a:off x="4894" y="2313"/>
              <a:ext cx="79" cy="5"/>
            </a:xfrm>
            <a:custGeom>
              <a:avLst/>
              <a:gdLst/>
              <a:ahLst/>
              <a:cxnLst/>
              <a:rect l="0" t="0" r="0" b="0"/>
              <a:pathLst>
                <a:path w="79" h="5">
                  <a:moveTo>
                    <a:pt x="7" y="0"/>
                  </a:moveTo>
                  <a:lnTo>
                    <a:pt x="76" y="0"/>
                  </a:lnTo>
                  <a:lnTo>
                    <a:pt x="79" y="0"/>
                  </a:lnTo>
                  <a:lnTo>
                    <a:pt x="79" y="2"/>
                  </a:lnTo>
                  <a:lnTo>
                    <a:pt x="79" y="4"/>
                  </a:lnTo>
                  <a:lnTo>
                    <a:pt x="76" y="5"/>
                  </a:lnTo>
                  <a:lnTo>
                    <a:pt x="7" y="5"/>
                  </a:lnTo>
                  <a:lnTo>
                    <a:pt x="4" y="4"/>
                  </a:lnTo>
                  <a:lnTo>
                    <a:pt x="0" y="2"/>
                  </a:lnTo>
                  <a:lnTo>
                    <a:pt x="4"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1" name="任意多边形 131270"/>
            <p:cNvSpPr>
              <a:spLocks noEditPoints="1"/>
            </p:cNvSpPr>
            <p:nvPr/>
          </p:nvSpPr>
          <p:spPr>
            <a:xfrm>
              <a:off x="4146" y="2321"/>
              <a:ext cx="5" cy="312"/>
            </a:xfrm>
            <a:custGeom>
              <a:avLst/>
              <a:gdLst/>
              <a:ahLst/>
              <a:cxnLst/>
              <a:rect l="0" t="0" r="0" b="0"/>
              <a:pathLst>
                <a:path w="5" h="312">
                  <a:moveTo>
                    <a:pt x="5" y="0"/>
                  </a:moveTo>
                  <a:lnTo>
                    <a:pt x="5" y="18"/>
                  </a:lnTo>
                  <a:lnTo>
                    <a:pt x="4" y="19"/>
                  </a:lnTo>
                  <a:lnTo>
                    <a:pt x="4" y="19"/>
                  </a:lnTo>
                  <a:lnTo>
                    <a:pt x="3" y="19"/>
                  </a:lnTo>
                  <a:lnTo>
                    <a:pt x="0" y="18"/>
                  </a:lnTo>
                  <a:lnTo>
                    <a:pt x="0" y="0"/>
                  </a:lnTo>
                  <a:lnTo>
                    <a:pt x="3" y="0"/>
                  </a:lnTo>
                  <a:lnTo>
                    <a:pt x="4" y="0"/>
                  </a:lnTo>
                  <a:lnTo>
                    <a:pt x="4" y="0"/>
                  </a:lnTo>
                  <a:lnTo>
                    <a:pt x="5" y="0"/>
                  </a:lnTo>
                  <a:lnTo>
                    <a:pt x="5" y="0"/>
                  </a:lnTo>
                  <a:lnTo>
                    <a:pt x="5" y="0"/>
                  </a:lnTo>
                  <a:close/>
                  <a:moveTo>
                    <a:pt x="5" y="31"/>
                  </a:moveTo>
                  <a:lnTo>
                    <a:pt x="5" y="48"/>
                  </a:lnTo>
                  <a:lnTo>
                    <a:pt x="4" y="49"/>
                  </a:lnTo>
                  <a:lnTo>
                    <a:pt x="4" y="49"/>
                  </a:lnTo>
                  <a:lnTo>
                    <a:pt x="3" y="49"/>
                  </a:lnTo>
                  <a:lnTo>
                    <a:pt x="0" y="48"/>
                  </a:lnTo>
                  <a:lnTo>
                    <a:pt x="0" y="31"/>
                  </a:lnTo>
                  <a:lnTo>
                    <a:pt x="3" y="30"/>
                  </a:lnTo>
                  <a:lnTo>
                    <a:pt x="4" y="29"/>
                  </a:lnTo>
                  <a:lnTo>
                    <a:pt x="4" y="30"/>
                  </a:lnTo>
                  <a:lnTo>
                    <a:pt x="5" y="31"/>
                  </a:lnTo>
                  <a:lnTo>
                    <a:pt x="5" y="31"/>
                  </a:lnTo>
                  <a:lnTo>
                    <a:pt x="5" y="31"/>
                  </a:lnTo>
                  <a:close/>
                  <a:moveTo>
                    <a:pt x="5" y="61"/>
                  </a:moveTo>
                  <a:lnTo>
                    <a:pt x="5" y="78"/>
                  </a:lnTo>
                  <a:lnTo>
                    <a:pt x="4" y="79"/>
                  </a:lnTo>
                  <a:lnTo>
                    <a:pt x="4" y="79"/>
                  </a:lnTo>
                  <a:lnTo>
                    <a:pt x="3" y="79"/>
                  </a:lnTo>
                  <a:lnTo>
                    <a:pt x="0" y="78"/>
                  </a:lnTo>
                  <a:lnTo>
                    <a:pt x="0" y="61"/>
                  </a:lnTo>
                  <a:lnTo>
                    <a:pt x="3" y="59"/>
                  </a:lnTo>
                  <a:lnTo>
                    <a:pt x="4" y="59"/>
                  </a:lnTo>
                  <a:lnTo>
                    <a:pt x="4" y="59"/>
                  </a:lnTo>
                  <a:lnTo>
                    <a:pt x="5" y="61"/>
                  </a:lnTo>
                  <a:lnTo>
                    <a:pt x="5" y="61"/>
                  </a:lnTo>
                  <a:lnTo>
                    <a:pt x="5" y="61"/>
                  </a:lnTo>
                  <a:close/>
                  <a:moveTo>
                    <a:pt x="5" y="90"/>
                  </a:moveTo>
                  <a:lnTo>
                    <a:pt x="5" y="107"/>
                  </a:lnTo>
                  <a:lnTo>
                    <a:pt x="4" y="108"/>
                  </a:lnTo>
                  <a:lnTo>
                    <a:pt x="4" y="108"/>
                  </a:lnTo>
                  <a:lnTo>
                    <a:pt x="3" y="108"/>
                  </a:lnTo>
                  <a:lnTo>
                    <a:pt x="0" y="107"/>
                  </a:lnTo>
                  <a:lnTo>
                    <a:pt x="0" y="90"/>
                  </a:lnTo>
                  <a:lnTo>
                    <a:pt x="3" y="89"/>
                  </a:lnTo>
                  <a:lnTo>
                    <a:pt x="4" y="88"/>
                  </a:lnTo>
                  <a:lnTo>
                    <a:pt x="4" y="89"/>
                  </a:lnTo>
                  <a:lnTo>
                    <a:pt x="5" y="90"/>
                  </a:lnTo>
                  <a:lnTo>
                    <a:pt x="5" y="90"/>
                  </a:lnTo>
                  <a:lnTo>
                    <a:pt x="5" y="90"/>
                  </a:lnTo>
                  <a:close/>
                  <a:moveTo>
                    <a:pt x="5" y="120"/>
                  </a:moveTo>
                  <a:lnTo>
                    <a:pt x="5" y="137"/>
                  </a:lnTo>
                  <a:lnTo>
                    <a:pt x="4" y="138"/>
                  </a:lnTo>
                  <a:lnTo>
                    <a:pt x="4" y="139"/>
                  </a:lnTo>
                  <a:lnTo>
                    <a:pt x="3" y="138"/>
                  </a:lnTo>
                  <a:lnTo>
                    <a:pt x="0" y="137"/>
                  </a:lnTo>
                  <a:lnTo>
                    <a:pt x="0" y="120"/>
                  </a:lnTo>
                  <a:lnTo>
                    <a:pt x="3" y="119"/>
                  </a:lnTo>
                  <a:lnTo>
                    <a:pt x="4" y="119"/>
                  </a:lnTo>
                  <a:lnTo>
                    <a:pt x="4" y="119"/>
                  </a:lnTo>
                  <a:lnTo>
                    <a:pt x="5" y="120"/>
                  </a:lnTo>
                  <a:lnTo>
                    <a:pt x="5" y="120"/>
                  </a:lnTo>
                  <a:lnTo>
                    <a:pt x="5" y="120"/>
                  </a:lnTo>
                  <a:close/>
                  <a:moveTo>
                    <a:pt x="5" y="149"/>
                  </a:moveTo>
                  <a:lnTo>
                    <a:pt x="5" y="166"/>
                  </a:lnTo>
                  <a:lnTo>
                    <a:pt x="4" y="168"/>
                  </a:lnTo>
                  <a:lnTo>
                    <a:pt x="4" y="168"/>
                  </a:lnTo>
                  <a:lnTo>
                    <a:pt x="3" y="168"/>
                  </a:lnTo>
                  <a:lnTo>
                    <a:pt x="0" y="166"/>
                  </a:lnTo>
                  <a:lnTo>
                    <a:pt x="0" y="149"/>
                  </a:lnTo>
                  <a:lnTo>
                    <a:pt x="3" y="148"/>
                  </a:lnTo>
                  <a:lnTo>
                    <a:pt x="4" y="148"/>
                  </a:lnTo>
                  <a:lnTo>
                    <a:pt x="4" y="148"/>
                  </a:lnTo>
                  <a:lnTo>
                    <a:pt x="5" y="149"/>
                  </a:lnTo>
                  <a:lnTo>
                    <a:pt x="5" y="149"/>
                  </a:lnTo>
                  <a:lnTo>
                    <a:pt x="5" y="149"/>
                  </a:lnTo>
                  <a:close/>
                  <a:moveTo>
                    <a:pt x="5" y="179"/>
                  </a:moveTo>
                  <a:lnTo>
                    <a:pt x="5" y="196"/>
                  </a:lnTo>
                  <a:lnTo>
                    <a:pt x="4" y="197"/>
                  </a:lnTo>
                  <a:lnTo>
                    <a:pt x="4" y="198"/>
                  </a:lnTo>
                  <a:lnTo>
                    <a:pt x="3" y="197"/>
                  </a:lnTo>
                  <a:lnTo>
                    <a:pt x="0" y="196"/>
                  </a:lnTo>
                  <a:lnTo>
                    <a:pt x="0" y="179"/>
                  </a:lnTo>
                  <a:lnTo>
                    <a:pt x="3" y="178"/>
                  </a:lnTo>
                  <a:lnTo>
                    <a:pt x="4" y="178"/>
                  </a:lnTo>
                  <a:lnTo>
                    <a:pt x="4" y="178"/>
                  </a:lnTo>
                  <a:lnTo>
                    <a:pt x="5" y="179"/>
                  </a:lnTo>
                  <a:lnTo>
                    <a:pt x="5" y="179"/>
                  </a:lnTo>
                  <a:lnTo>
                    <a:pt x="5" y="179"/>
                  </a:lnTo>
                  <a:close/>
                  <a:moveTo>
                    <a:pt x="5" y="209"/>
                  </a:moveTo>
                  <a:lnTo>
                    <a:pt x="5" y="227"/>
                  </a:lnTo>
                  <a:lnTo>
                    <a:pt x="4" y="227"/>
                  </a:lnTo>
                  <a:lnTo>
                    <a:pt x="4" y="227"/>
                  </a:lnTo>
                  <a:lnTo>
                    <a:pt x="3" y="227"/>
                  </a:lnTo>
                  <a:lnTo>
                    <a:pt x="0" y="227"/>
                  </a:lnTo>
                  <a:lnTo>
                    <a:pt x="0" y="209"/>
                  </a:lnTo>
                  <a:lnTo>
                    <a:pt x="3" y="209"/>
                  </a:lnTo>
                  <a:lnTo>
                    <a:pt x="4" y="209"/>
                  </a:lnTo>
                  <a:lnTo>
                    <a:pt x="4" y="209"/>
                  </a:lnTo>
                  <a:lnTo>
                    <a:pt x="5" y="209"/>
                  </a:lnTo>
                  <a:lnTo>
                    <a:pt x="5" y="209"/>
                  </a:lnTo>
                  <a:lnTo>
                    <a:pt x="5" y="209"/>
                  </a:lnTo>
                  <a:close/>
                  <a:moveTo>
                    <a:pt x="5" y="238"/>
                  </a:moveTo>
                  <a:lnTo>
                    <a:pt x="5" y="255"/>
                  </a:lnTo>
                  <a:lnTo>
                    <a:pt x="4" y="256"/>
                  </a:lnTo>
                  <a:lnTo>
                    <a:pt x="4" y="258"/>
                  </a:lnTo>
                  <a:lnTo>
                    <a:pt x="3" y="256"/>
                  </a:lnTo>
                  <a:lnTo>
                    <a:pt x="0" y="255"/>
                  </a:lnTo>
                  <a:lnTo>
                    <a:pt x="0" y="238"/>
                  </a:lnTo>
                  <a:lnTo>
                    <a:pt x="3" y="237"/>
                  </a:lnTo>
                  <a:lnTo>
                    <a:pt x="4" y="237"/>
                  </a:lnTo>
                  <a:lnTo>
                    <a:pt x="4" y="237"/>
                  </a:lnTo>
                  <a:lnTo>
                    <a:pt x="5" y="238"/>
                  </a:lnTo>
                  <a:lnTo>
                    <a:pt x="5" y="238"/>
                  </a:lnTo>
                  <a:lnTo>
                    <a:pt x="5" y="238"/>
                  </a:lnTo>
                  <a:close/>
                  <a:moveTo>
                    <a:pt x="5" y="269"/>
                  </a:moveTo>
                  <a:lnTo>
                    <a:pt x="5" y="286"/>
                  </a:lnTo>
                  <a:lnTo>
                    <a:pt x="4" y="287"/>
                  </a:lnTo>
                  <a:lnTo>
                    <a:pt x="4" y="287"/>
                  </a:lnTo>
                  <a:lnTo>
                    <a:pt x="3" y="287"/>
                  </a:lnTo>
                  <a:lnTo>
                    <a:pt x="0" y="286"/>
                  </a:lnTo>
                  <a:lnTo>
                    <a:pt x="0" y="269"/>
                  </a:lnTo>
                  <a:lnTo>
                    <a:pt x="3" y="268"/>
                  </a:lnTo>
                  <a:lnTo>
                    <a:pt x="4" y="268"/>
                  </a:lnTo>
                  <a:lnTo>
                    <a:pt x="4" y="268"/>
                  </a:lnTo>
                  <a:lnTo>
                    <a:pt x="5" y="269"/>
                  </a:lnTo>
                  <a:lnTo>
                    <a:pt x="5" y="269"/>
                  </a:lnTo>
                  <a:lnTo>
                    <a:pt x="5" y="269"/>
                  </a:lnTo>
                  <a:close/>
                  <a:moveTo>
                    <a:pt x="5" y="297"/>
                  </a:moveTo>
                  <a:lnTo>
                    <a:pt x="5" y="310"/>
                  </a:lnTo>
                  <a:lnTo>
                    <a:pt x="4" y="311"/>
                  </a:lnTo>
                  <a:lnTo>
                    <a:pt x="4" y="312"/>
                  </a:lnTo>
                  <a:lnTo>
                    <a:pt x="3" y="311"/>
                  </a:lnTo>
                  <a:lnTo>
                    <a:pt x="0" y="310"/>
                  </a:lnTo>
                  <a:lnTo>
                    <a:pt x="0" y="297"/>
                  </a:lnTo>
                  <a:lnTo>
                    <a:pt x="3" y="296"/>
                  </a:lnTo>
                  <a:lnTo>
                    <a:pt x="4" y="296"/>
                  </a:lnTo>
                  <a:lnTo>
                    <a:pt x="4" y="296"/>
                  </a:lnTo>
                  <a:lnTo>
                    <a:pt x="5" y="297"/>
                  </a:lnTo>
                  <a:lnTo>
                    <a:pt x="5" y="297"/>
                  </a:lnTo>
                  <a:lnTo>
                    <a:pt x="5" y="29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2" name="任意多边形 131271"/>
            <p:cNvSpPr/>
            <p:nvPr/>
          </p:nvSpPr>
          <p:spPr>
            <a:xfrm>
              <a:off x="4146" y="2321"/>
              <a:ext cx="5" cy="19"/>
            </a:xfrm>
            <a:custGeom>
              <a:avLst/>
              <a:gdLst/>
              <a:ahLst/>
              <a:cxnLst/>
              <a:rect l="0" t="0" r="0" b="0"/>
              <a:pathLst>
                <a:path w="5" h="19">
                  <a:moveTo>
                    <a:pt x="5" y="0"/>
                  </a:moveTo>
                  <a:lnTo>
                    <a:pt x="5" y="18"/>
                  </a:lnTo>
                  <a:lnTo>
                    <a:pt x="4" y="19"/>
                  </a:lnTo>
                  <a:lnTo>
                    <a:pt x="4" y="19"/>
                  </a:lnTo>
                  <a:lnTo>
                    <a:pt x="3" y="19"/>
                  </a:lnTo>
                  <a:lnTo>
                    <a:pt x="0" y="18"/>
                  </a:lnTo>
                  <a:lnTo>
                    <a:pt x="0" y="0"/>
                  </a:lnTo>
                  <a:lnTo>
                    <a:pt x="3"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3" name="任意多边形 131272"/>
            <p:cNvSpPr/>
            <p:nvPr/>
          </p:nvSpPr>
          <p:spPr>
            <a:xfrm>
              <a:off x="4146" y="2350"/>
              <a:ext cx="5" cy="20"/>
            </a:xfrm>
            <a:custGeom>
              <a:avLst/>
              <a:gdLst/>
              <a:ahLst/>
              <a:cxnLst/>
              <a:rect l="0" t="0" r="0" b="0"/>
              <a:pathLst>
                <a:path w="5" h="20">
                  <a:moveTo>
                    <a:pt x="5" y="2"/>
                  </a:moveTo>
                  <a:lnTo>
                    <a:pt x="5" y="19"/>
                  </a:lnTo>
                  <a:lnTo>
                    <a:pt x="4" y="20"/>
                  </a:lnTo>
                  <a:lnTo>
                    <a:pt x="4" y="20"/>
                  </a:lnTo>
                  <a:lnTo>
                    <a:pt x="3" y="20"/>
                  </a:lnTo>
                  <a:lnTo>
                    <a:pt x="0" y="19"/>
                  </a:lnTo>
                  <a:lnTo>
                    <a:pt x="0" y="2"/>
                  </a:lnTo>
                  <a:lnTo>
                    <a:pt x="3"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4" name="任意多边形 131273"/>
            <p:cNvSpPr/>
            <p:nvPr/>
          </p:nvSpPr>
          <p:spPr>
            <a:xfrm>
              <a:off x="4146" y="2380"/>
              <a:ext cx="5" cy="20"/>
            </a:xfrm>
            <a:custGeom>
              <a:avLst/>
              <a:gdLst/>
              <a:ahLst/>
              <a:cxnLst/>
              <a:rect l="0" t="0" r="0" b="0"/>
              <a:pathLst>
                <a:path w="5" h="20">
                  <a:moveTo>
                    <a:pt x="5" y="2"/>
                  </a:moveTo>
                  <a:lnTo>
                    <a:pt x="5" y="19"/>
                  </a:lnTo>
                  <a:lnTo>
                    <a:pt x="4" y="20"/>
                  </a:lnTo>
                  <a:lnTo>
                    <a:pt x="4" y="20"/>
                  </a:lnTo>
                  <a:lnTo>
                    <a:pt x="3" y="20"/>
                  </a:lnTo>
                  <a:lnTo>
                    <a:pt x="0" y="19"/>
                  </a:lnTo>
                  <a:lnTo>
                    <a:pt x="0" y="2"/>
                  </a:lnTo>
                  <a:lnTo>
                    <a:pt x="3" y="0"/>
                  </a:lnTo>
                  <a:lnTo>
                    <a:pt x="4" y="0"/>
                  </a:lnTo>
                  <a:lnTo>
                    <a:pt x="4"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5" name="任意多边形 131274"/>
            <p:cNvSpPr/>
            <p:nvPr/>
          </p:nvSpPr>
          <p:spPr>
            <a:xfrm>
              <a:off x="4146" y="2409"/>
              <a:ext cx="5" cy="20"/>
            </a:xfrm>
            <a:custGeom>
              <a:avLst/>
              <a:gdLst/>
              <a:ahLst/>
              <a:cxnLst/>
              <a:rect l="0" t="0" r="0" b="0"/>
              <a:pathLst>
                <a:path w="5" h="20">
                  <a:moveTo>
                    <a:pt x="5" y="2"/>
                  </a:moveTo>
                  <a:lnTo>
                    <a:pt x="5" y="19"/>
                  </a:lnTo>
                  <a:lnTo>
                    <a:pt x="4" y="20"/>
                  </a:lnTo>
                  <a:lnTo>
                    <a:pt x="4" y="20"/>
                  </a:lnTo>
                  <a:lnTo>
                    <a:pt x="3" y="20"/>
                  </a:lnTo>
                  <a:lnTo>
                    <a:pt x="0" y="19"/>
                  </a:lnTo>
                  <a:lnTo>
                    <a:pt x="0" y="2"/>
                  </a:lnTo>
                  <a:lnTo>
                    <a:pt x="3"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6" name="任意多边形 131275"/>
            <p:cNvSpPr/>
            <p:nvPr/>
          </p:nvSpPr>
          <p:spPr>
            <a:xfrm>
              <a:off x="4146" y="2440"/>
              <a:ext cx="5" cy="20"/>
            </a:xfrm>
            <a:custGeom>
              <a:avLst/>
              <a:gdLst/>
              <a:ahLst/>
              <a:cxnLst/>
              <a:rect l="0" t="0" r="0" b="0"/>
              <a:pathLst>
                <a:path w="5" h="20">
                  <a:moveTo>
                    <a:pt x="5" y="1"/>
                  </a:moveTo>
                  <a:lnTo>
                    <a:pt x="5" y="18"/>
                  </a:lnTo>
                  <a:lnTo>
                    <a:pt x="4" y="19"/>
                  </a:lnTo>
                  <a:lnTo>
                    <a:pt x="4" y="20"/>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7" name="任意多边形 131276"/>
            <p:cNvSpPr/>
            <p:nvPr/>
          </p:nvSpPr>
          <p:spPr>
            <a:xfrm>
              <a:off x="4146" y="2469"/>
              <a:ext cx="5" cy="20"/>
            </a:xfrm>
            <a:custGeom>
              <a:avLst/>
              <a:gdLst/>
              <a:ahLst/>
              <a:cxnLst/>
              <a:rect l="0" t="0" r="0" b="0"/>
              <a:pathLst>
                <a:path w="5" h="20">
                  <a:moveTo>
                    <a:pt x="5" y="1"/>
                  </a:moveTo>
                  <a:lnTo>
                    <a:pt x="5" y="18"/>
                  </a:lnTo>
                  <a:lnTo>
                    <a:pt x="4" y="20"/>
                  </a:lnTo>
                  <a:lnTo>
                    <a:pt x="4" y="20"/>
                  </a:lnTo>
                  <a:lnTo>
                    <a:pt x="3" y="20"/>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8" name="任意多边形 131277"/>
            <p:cNvSpPr/>
            <p:nvPr/>
          </p:nvSpPr>
          <p:spPr>
            <a:xfrm>
              <a:off x="4146" y="2499"/>
              <a:ext cx="5" cy="20"/>
            </a:xfrm>
            <a:custGeom>
              <a:avLst/>
              <a:gdLst/>
              <a:ahLst/>
              <a:cxnLst/>
              <a:rect l="0" t="0" r="0" b="0"/>
              <a:pathLst>
                <a:path w="5" h="20">
                  <a:moveTo>
                    <a:pt x="5" y="1"/>
                  </a:moveTo>
                  <a:lnTo>
                    <a:pt x="5" y="18"/>
                  </a:lnTo>
                  <a:lnTo>
                    <a:pt x="4" y="19"/>
                  </a:lnTo>
                  <a:lnTo>
                    <a:pt x="4" y="20"/>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79" name="任意多边形 131278"/>
            <p:cNvSpPr/>
            <p:nvPr/>
          </p:nvSpPr>
          <p:spPr>
            <a:xfrm>
              <a:off x="4146" y="2530"/>
              <a:ext cx="5" cy="18"/>
            </a:xfrm>
            <a:custGeom>
              <a:avLst/>
              <a:gdLst/>
              <a:ahLst/>
              <a:cxnLst/>
              <a:rect l="0" t="0" r="0" b="0"/>
              <a:pathLst>
                <a:path w="5" h="18">
                  <a:moveTo>
                    <a:pt x="5" y="0"/>
                  </a:moveTo>
                  <a:lnTo>
                    <a:pt x="5" y="18"/>
                  </a:lnTo>
                  <a:lnTo>
                    <a:pt x="4" y="18"/>
                  </a:lnTo>
                  <a:lnTo>
                    <a:pt x="4" y="18"/>
                  </a:lnTo>
                  <a:lnTo>
                    <a:pt x="3" y="18"/>
                  </a:lnTo>
                  <a:lnTo>
                    <a:pt x="0" y="18"/>
                  </a:lnTo>
                  <a:lnTo>
                    <a:pt x="0" y="0"/>
                  </a:lnTo>
                  <a:lnTo>
                    <a:pt x="3"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0" name="任意多边形 131279"/>
            <p:cNvSpPr/>
            <p:nvPr/>
          </p:nvSpPr>
          <p:spPr>
            <a:xfrm>
              <a:off x="4146" y="2558"/>
              <a:ext cx="5" cy="21"/>
            </a:xfrm>
            <a:custGeom>
              <a:avLst/>
              <a:gdLst/>
              <a:ahLst/>
              <a:cxnLst/>
              <a:rect l="0" t="0" r="0" b="0"/>
              <a:pathLst>
                <a:path w="5" h="21">
                  <a:moveTo>
                    <a:pt x="5" y="1"/>
                  </a:moveTo>
                  <a:lnTo>
                    <a:pt x="5" y="18"/>
                  </a:lnTo>
                  <a:lnTo>
                    <a:pt x="4" y="19"/>
                  </a:lnTo>
                  <a:lnTo>
                    <a:pt x="4" y="21"/>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1" name="任意多边形 131280"/>
            <p:cNvSpPr/>
            <p:nvPr/>
          </p:nvSpPr>
          <p:spPr>
            <a:xfrm>
              <a:off x="4146" y="2589"/>
              <a:ext cx="5" cy="19"/>
            </a:xfrm>
            <a:custGeom>
              <a:avLst/>
              <a:gdLst/>
              <a:ahLst/>
              <a:cxnLst/>
              <a:rect l="0" t="0" r="0" b="0"/>
              <a:pathLst>
                <a:path w="5" h="19">
                  <a:moveTo>
                    <a:pt x="5" y="1"/>
                  </a:moveTo>
                  <a:lnTo>
                    <a:pt x="5" y="18"/>
                  </a:lnTo>
                  <a:lnTo>
                    <a:pt x="4" y="19"/>
                  </a:lnTo>
                  <a:lnTo>
                    <a:pt x="4" y="19"/>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2" name="任意多边形 131281"/>
            <p:cNvSpPr/>
            <p:nvPr/>
          </p:nvSpPr>
          <p:spPr>
            <a:xfrm>
              <a:off x="4146" y="2617"/>
              <a:ext cx="5" cy="16"/>
            </a:xfrm>
            <a:custGeom>
              <a:avLst/>
              <a:gdLst/>
              <a:ahLst/>
              <a:cxnLst/>
              <a:rect l="0" t="0" r="0" b="0"/>
              <a:pathLst>
                <a:path w="5" h="16">
                  <a:moveTo>
                    <a:pt x="5" y="1"/>
                  </a:moveTo>
                  <a:lnTo>
                    <a:pt x="5" y="14"/>
                  </a:lnTo>
                  <a:lnTo>
                    <a:pt x="4" y="15"/>
                  </a:lnTo>
                  <a:lnTo>
                    <a:pt x="4" y="16"/>
                  </a:lnTo>
                  <a:lnTo>
                    <a:pt x="3" y="15"/>
                  </a:lnTo>
                  <a:lnTo>
                    <a:pt x="0" y="14"/>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3" name="矩形 131282"/>
            <p:cNvSpPr/>
            <p:nvPr/>
          </p:nvSpPr>
          <p:spPr>
            <a:xfrm>
              <a:off x="4069"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4" name="任意多边形 131283"/>
            <p:cNvSpPr>
              <a:spLocks noEditPoints="1"/>
            </p:cNvSpPr>
            <p:nvPr/>
          </p:nvSpPr>
          <p:spPr>
            <a:xfrm>
              <a:off x="3727" y="1893"/>
              <a:ext cx="1288" cy="2"/>
            </a:xfrm>
            <a:custGeom>
              <a:avLst/>
              <a:gdLst/>
              <a:ahLst/>
              <a:cxnLst/>
              <a:rect l="0" t="0" r="0" b="0"/>
              <a:pathLst>
                <a:path w="1288" h="2">
                  <a:moveTo>
                    <a:pt x="2" y="0"/>
                  </a:moveTo>
                  <a:lnTo>
                    <a:pt x="24" y="0"/>
                  </a:lnTo>
                  <a:lnTo>
                    <a:pt x="24" y="0"/>
                  </a:lnTo>
                  <a:lnTo>
                    <a:pt x="25" y="0"/>
                  </a:lnTo>
                  <a:lnTo>
                    <a:pt x="25" y="0"/>
                  </a:lnTo>
                  <a:lnTo>
                    <a:pt x="25" y="1"/>
                  </a:lnTo>
                  <a:lnTo>
                    <a:pt x="25" y="2"/>
                  </a:lnTo>
                  <a:lnTo>
                    <a:pt x="25" y="2"/>
                  </a:lnTo>
                  <a:lnTo>
                    <a:pt x="24" y="2"/>
                  </a:lnTo>
                  <a:lnTo>
                    <a:pt x="2" y="2"/>
                  </a:lnTo>
                  <a:lnTo>
                    <a:pt x="1" y="2"/>
                  </a:lnTo>
                  <a:lnTo>
                    <a:pt x="0" y="1"/>
                  </a:lnTo>
                  <a:lnTo>
                    <a:pt x="1" y="0"/>
                  </a:lnTo>
                  <a:lnTo>
                    <a:pt x="1" y="0"/>
                  </a:lnTo>
                  <a:lnTo>
                    <a:pt x="2" y="0"/>
                  </a:lnTo>
                  <a:lnTo>
                    <a:pt x="2" y="0"/>
                  </a:lnTo>
                  <a:close/>
                  <a:moveTo>
                    <a:pt x="39" y="0"/>
                  </a:moveTo>
                  <a:lnTo>
                    <a:pt x="60" y="0"/>
                  </a:lnTo>
                  <a:lnTo>
                    <a:pt x="61" y="0"/>
                  </a:lnTo>
                  <a:lnTo>
                    <a:pt x="61" y="0"/>
                  </a:lnTo>
                  <a:lnTo>
                    <a:pt x="61" y="0"/>
                  </a:lnTo>
                  <a:lnTo>
                    <a:pt x="63" y="1"/>
                  </a:lnTo>
                  <a:lnTo>
                    <a:pt x="61" y="2"/>
                  </a:lnTo>
                  <a:lnTo>
                    <a:pt x="61" y="2"/>
                  </a:lnTo>
                  <a:lnTo>
                    <a:pt x="60" y="2"/>
                  </a:lnTo>
                  <a:lnTo>
                    <a:pt x="39" y="2"/>
                  </a:lnTo>
                  <a:lnTo>
                    <a:pt x="37" y="2"/>
                  </a:lnTo>
                  <a:lnTo>
                    <a:pt x="37" y="1"/>
                  </a:lnTo>
                  <a:lnTo>
                    <a:pt x="37" y="0"/>
                  </a:lnTo>
                  <a:lnTo>
                    <a:pt x="39" y="0"/>
                  </a:lnTo>
                  <a:lnTo>
                    <a:pt x="39" y="0"/>
                  </a:lnTo>
                  <a:lnTo>
                    <a:pt x="39" y="0"/>
                  </a:lnTo>
                  <a:close/>
                  <a:moveTo>
                    <a:pt x="76" y="0"/>
                  </a:moveTo>
                  <a:lnTo>
                    <a:pt x="98" y="0"/>
                  </a:lnTo>
                  <a:lnTo>
                    <a:pt x="98" y="0"/>
                  </a:lnTo>
                  <a:lnTo>
                    <a:pt x="99" y="0"/>
                  </a:lnTo>
                  <a:lnTo>
                    <a:pt x="99" y="0"/>
                  </a:lnTo>
                  <a:lnTo>
                    <a:pt x="99" y="1"/>
                  </a:lnTo>
                  <a:lnTo>
                    <a:pt x="99" y="2"/>
                  </a:lnTo>
                  <a:lnTo>
                    <a:pt x="99" y="2"/>
                  </a:lnTo>
                  <a:lnTo>
                    <a:pt x="98" y="2"/>
                  </a:lnTo>
                  <a:lnTo>
                    <a:pt x="76" y="2"/>
                  </a:lnTo>
                  <a:lnTo>
                    <a:pt x="75" y="2"/>
                  </a:lnTo>
                  <a:lnTo>
                    <a:pt x="74" y="2"/>
                  </a:lnTo>
                  <a:lnTo>
                    <a:pt x="74" y="1"/>
                  </a:lnTo>
                  <a:lnTo>
                    <a:pt x="74" y="0"/>
                  </a:lnTo>
                  <a:lnTo>
                    <a:pt x="75" y="0"/>
                  </a:lnTo>
                  <a:lnTo>
                    <a:pt x="75" y="0"/>
                  </a:lnTo>
                  <a:lnTo>
                    <a:pt x="76" y="0"/>
                  </a:lnTo>
                  <a:lnTo>
                    <a:pt x="76" y="0"/>
                  </a:lnTo>
                  <a:close/>
                  <a:moveTo>
                    <a:pt x="113" y="0"/>
                  </a:moveTo>
                  <a:lnTo>
                    <a:pt x="135" y="0"/>
                  </a:lnTo>
                  <a:lnTo>
                    <a:pt x="136" y="0"/>
                  </a:lnTo>
                  <a:lnTo>
                    <a:pt x="136" y="0"/>
                  </a:lnTo>
                  <a:lnTo>
                    <a:pt x="136" y="0"/>
                  </a:lnTo>
                  <a:lnTo>
                    <a:pt x="137" y="1"/>
                  </a:lnTo>
                  <a:lnTo>
                    <a:pt x="136" y="2"/>
                  </a:lnTo>
                  <a:lnTo>
                    <a:pt x="136" y="2"/>
                  </a:lnTo>
                  <a:lnTo>
                    <a:pt x="135" y="2"/>
                  </a:lnTo>
                  <a:lnTo>
                    <a:pt x="113" y="2"/>
                  </a:lnTo>
                  <a:lnTo>
                    <a:pt x="112" y="2"/>
                  </a:lnTo>
                  <a:lnTo>
                    <a:pt x="112" y="2"/>
                  </a:lnTo>
                  <a:lnTo>
                    <a:pt x="112" y="1"/>
                  </a:lnTo>
                  <a:lnTo>
                    <a:pt x="112" y="0"/>
                  </a:lnTo>
                  <a:lnTo>
                    <a:pt x="112" y="0"/>
                  </a:lnTo>
                  <a:lnTo>
                    <a:pt x="113" y="0"/>
                  </a:lnTo>
                  <a:lnTo>
                    <a:pt x="113" y="0"/>
                  </a:lnTo>
                  <a:lnTo>
                    <a:pt x="113" y="0"/>
                  </a:lnTo>
                  <a:close/>
                  <a:moveTo>
                    <a:pt x="151" y="0"/>
                  </a:moveTo>
                  <a:lnTo>
                    <a:pt x="172" y="0"/>
                  </a:lnTo>
                  <a:lnTo>
                    <a:pt x="172" y="0"/>
                  </a:lnTo>
                  <a:lnTo>
                    <a:pt x="174" y="0"/>
                  </a:lnTo>
                  <a:lnTo>
                    <a:pt x="174" y="0"/>
                  </a:lnTo>
                  <a:lnTo>
                    <a:pt x="174" y="1"/>
                  </a:lnTo>
                  <a:lnTo>
                    <a:pt x="174" y="2"/>
                  </a:lnTo>
                  <a:lnTo>
                    <a:pt x="174" y="2"/>
                  </a:lnTo>
                  <a:lnTo>
                    <a:pt x="172" y="2"/>
                  </a:lnTo>
                  <a:lnTo>
                    <a:pt x="151" y="2"/>
                  </a:lnTo>
                  <a:lnTo>
                    <a:pt x="149" y="2"/>
                  </a:lnTo>
                  <a:lnTo>
                    <a:pt x="148" y="2"/>
                  </a:lnTo>
                  <a:lnTo>
                    <a:pt x="148" y="1"/>
                  </a:lnTo>
                  <a:lnTo>
                    <a:pt x="148" y="0"/>
                  </a:lnTo>
                  <a:lnTo>
                    <a:pt x="149" y="0"/>
                  </a:lnTo>
                  <a:lnTo>
                    <a:pt x="149" y="0"/>
                  </a:lnTo>
                  <a:lnTo>
                    <a:pt x="151" y="0"/>
                  </a:lnTo>
                  <a:lnTo>
                    <a:pt x="151" y="0"/>
                  </a:lnTo>
                  <a:close/>
                  <a:moveTo>
                    <a:pt x="187" y="0"/>
                  </a:moveTo>
                  <a:lnTo>
                    <a:pt x="209" y="0"/>
                  </a:lnTo>
                  <a:lnTo>
                    <a:pt x="210" y="0"/>
                  </a:lnTo>
                  <a:lnTo>
                    <a:pt x="210" y="0"/>
                  </a:lnTo>
                  <a:lnTo>
                    <a:pt x="211" y="1"/>
                  </a:lnTo>
                  <a:lnTo>
                    <a:pt x="210" y="2"/>
                  </a:lnTo>
                  <a:lnTo>
                    <a:pt x="209" y="2"/>
                  </a:lnTo>
                  <a:lnTo>
                    <a:pt x="187" y="2"/>
                  </a:lnTo>
                  <a:lnTo>
                    <a:pt x="186" y="2"/>
                  </a:lnTo>
                  <a:lnTo>
                    <a:pt x="186" y="2"/>
                  </a:lnTo>
                  <a:lnTo>
                    <a:pt x="186" y="1"/>
                  </a:lnTo>
                  <a:lnTo>
                    <a:pt x="186" y="0"/>
                  </a:lnTo>
                  <a:lnTo>
                    <a:pt x="186" y="0"/>
                  </a:lnTo>
                  <a:lnTo>
                    <a:pt x="187" y="0"/>
                  </a:lnTo>
                  <a:lnTo>
                    <a:pt x="187" y="0"/>
                  </a:lnTo>
                  <a:lnTo>
                    <a:pt x="187" y="0"/>
                  </a:lnTo>
                  <a:close/>
                  <a:moveTo>
                    <a:pt x="225" y="0"/>
                  </a:moveTo>
                  <a:lnTo>
                    <a:pt x="247" y="0"/>
                  </a:lnTo>
                  <a:lnTo>
                    <a:pt x="247" y="0"/>
                  </a:lnTo>
                  <a:lnTo>
                    <a:pt x="248" y="0"/>
                  </a:lnTo>
                  <a:lnTo>
                    <a:pt x="248" y="1"/>
                  </a:lnTo>
                  <a:lnTo>
                    <a:pt x="248" y="2"/>
                  </a:lnTo>
                  <a:lnTo>
                    <a:pt x="247" y="2"/>
                  </a:lnTo>
                  <a:lnTo>
                    <a:pt x="225" y="2"/>
                  </a:lnTo>
                  <a:lnTo>
                    <a:pt x="224" y="2"/>
                  </a:lnTo>
                  <a:lnTo>
                    <a:pt x="223" y="2"/>
                  </a:lnTo>
                  <a:lnTo>
                    <a:pt x="223" y="1"/>
                  </a:lnTo>
                  <a:lnTo>
                    <a:pt x="223" y="0"/>
                  </a:lnTo>
                  <a:lnTo>
                    <a:pt x="224" y="0"/>
                  </a:lnTo>
                  <a:lnTo>
                    <a:pt x="224" y="0"/>
                  </a:lnTo>
                  <a:lnTo>
                    <a:pt x="225" y="0"/>
                  </a:lnTo>
                  <a:lnTo>
                    <a:pt x="225" y="0"/>
                  </a:lnTo>
                  <a:close/>
                  <a:moveTo>
                    <a:pt x="262" y="0"/>
                  </a:moveTo>
                  <a:lnTo>
                    <a:pt x="283" y="0"/>
                  </a:lnTo>
                  <a:lnTo>
                    <a:pt x="284" y="0"/>
                  </a:lnTo>
                  <a:lnTo>
                    <a:pt x="284" y="0"/>
                  </a:lnTo>
                  <a:lnTo>
                    <a:pt x="286" y="1"/>
                  </a:lnTo>
                  <a:lnTo>
                    <a:pt x="284" y="2"/>
                  </a:lnTo>
                  <a:lnTo>
                    <a:pt x="283" y="2"/>
                  </a:lnTo>
                  <a:lnTo>
                    <a:pt x="262" y="2"/>
                  </a:lnTo>
                  <a:lnTo>
                    <a:pt x="260" y="2"/>
                  </a:lnTo>
                  <a:lnTo>
                    <a:pt x="260" y="2"/>
                  </a:lnTo>
                  <a:lnTo>
                    <a:pt x="260" y="1"/>
                  </a:lnTo>
                  <a:lnTo>
                    <a:pt x="260" y="0"/>
                  </a:lnTo>
                  <a:lnTo>
                    <a:pt x="260" y="0"/>
                  </a:lnTo>
                  <a:lnTo>
                    <a:pt x="262" y="0"/>
                  </a:lnTo>
                  <a:lnTo>
                    <a:pt x="262" y="0"/>
                  </a:lnTo>
                  <a:lnTo>
                    <a:pt x="262" y="0"/>
                  </a:lnTo>
                  <a:close/>
                  <a:moveTo>
                    <a:pt x="299" y="0"/>
                  </a:moveTo>
                  <a:lnTo>
                    <a:pt x="321" y="0"/>
                  </a:lnTo>
                  <a:lnTo>
                    <a:pt x="321" y="0"/>
                  </a:lnTo>
                  <a:lnTo>
                    <a:pt x="322" y="0"/>
                  </a:lnTo>
                  <a:lnTo>
                    <a:pt x="322" y="1"/>
                  </a:lnTo>
                  <a:lnTo>
                    <a:pt x="322" y="2"/>
                  </a:lnTo>
                  <a:lnTo>
                    <a:pt x="321" y="2"/>
                  </a:lnTo>
                  <a:lnTo>
                    <a:pt x="299" y="2"/>
                  </a:lnTo>
                  <a:lnTo>
                    <a:pt x="298" y="2"/>
                  </a:lnTo>
                  <a:lnTo>
                    <a:pt x="297" y="2"/>
                  </a:lnTo>
                  <a:lnTo>
                    <a:pt x="297" y="1"/>
                  </a:lnTo>
                  <a:lnTo>
                    <a:pt x="297" y="0"/>
                  </a:lnTo>
                  <a:lnTo>
                    <a:pt x="298" y="0"/>
                  </a:lnTo>
                  <a:lnTo>
                    <a:pt x="298" y="0"/>
                  </a:lnTo>
                  <a:lnTo>
                    <a:pt x="299" y="0"/>
                  </a:lnTo>
                  <a:lnTo>
                    <a:pt x="299" y="0"/>
                  </a:lnTo>
                  <a:close/>
                  <a:moveTo>
                    <a:pt x="336" y="0"/>
                  </a:moveTo>
                  <a:lnTo>
                    <a:pt x="358" y="0"/>
                  </a:lnTo>
                  <a:lnTo>
                    <a:pt x="359" y="0"/>
                  </a:lnTo>
                  <a:lnTo>
                    <a:pt x="359" y="0"/>
                  </a:lnTo>
                  <a:lnTo>
                    <a:pt x="360" y="1"/>
                  </a:lnTo>
                  <a:lnTo>
                    <a:pt x="359" y="2"/>
                  </a:lnTo>
                  <a:lnTo>
                    <a:pt x="358" y="2"/>
                  </a:lnTo>
                  <a:lnTo>
                    <a:pt x="336" y="2"/>
                  </a:lnTo>
                  <a:lnTo>
                    <a:pt x="335" y="2"/>
                  </a:lnTo>
                  <a:lnTo>
                    <a:pt x="335" y="2"/>
                  </a:lnTo>
                  <a:lnTo>
                    <a:pt x="335" y="1"/>
                  </a:lnTo>
                  <a:lnTo>
                    <a:pt x="335" y="0"/>
                  </a:lnTo>
                  <a:lnTo>
                    <a:pt x="335" y="0"/>
                  </a:lnTo>
                  <a:lnTo>
                    <a:pt x="336" y="0"/>
                  </a:lnTo>
                  <a:lnTo>
                    <a:pt x="336" y="0"/>
                  </a:lnTo>
                  <a:lnTo>
                    <a:pt x="336" y="0"/>
                  </a:lnTo>
                  <a:close/>
                  <a:moveTo>
                    <a:pt x="374" y="0"/>
                  </a:moveTo>
                  <a:lnTo>
                    <a:pt x="395" y="0"/>
                  </a:lnTo>
                  <a:lnTo>
                    <a:pt x="395" y="0"/>
                  </a:lnTo>
                  <a:lnTo>
                    <a:pt x="397" y="0"/>
                  </a:lnTo>
                  <a:lnTo>
                    <a:pt x="397" y="1"/>
                  </a:lnTo>
                  <a:lnTo>
                    <a:pt x="397" y="2"/>
                  </a:lnTo>
                  <a:lnTo>
                    <a:pt x="395" y="2"/>
                  </a:lnTo>
                  <a:lnTo>
                    <a:pt x="374" y="2"/>
                  </a:lnTo>
                  <a:lnTo>
                    <a:pt x="372" y="2"/>
                  </a:lnTo>
                  <a:lnTo>
                    <a:pt x="371" y="2"/>
                  </a:lnTo>
                  <a:lnTo>
                    <a:pt x="371" y="1"/>
                  </a:lnTo>
                  <a:lnTo>
                    <a:pt x="371" y="0"/>
                  </a:lnTo>
                  <a:lnTo>
                    <a:pt x="372" y="0"/>
                  </a:lnTo>
                  <a:lnTo>
                    <a:pt x="372" y="0"/>
                  </a:lnTo>
                  <a:lnTo>
                    <a:pt x="374" y="0"/>
                  </a:lnTo>
                  <a:lnTo>
                    <a:pt x="374" y="0"/>
                  </a:lnTo>
                  <a:close/>
                  <a:moveTo>
                    <a:pt x="410" y="0"/>
                  </a:moveTo>
                  <a:lnTo>
                    <a:pt x="432" y="0"/>
                  </a:lnTo>
                  <a:lnTo>
                    <a:pt x="433" y="0"/>
                  </a:lnTo>
                  <a:lnTo>
                    <a:pt x="433" y="0"/>
                  </a:lnTo>
                  <a:lnTo>
                    <a:pt x="434" y="1"/>
                  </a:lnTo>
                  <a:lnTo>
                    <a:pt x="433" y="2"/>
                  </a:lnTo>
                  <a:lnTo>
                    <a:pt x="432" y="2"/>
                  </a:lnTo>
                  <a:lnTo>
                    <a:pt x="410" y="2"/>
                  </a:lnTo>
                  <a:lnTo>
                    <a:pt x="409" y="2"/>
                  </a:lnTo>
                  <a:lnTo>
                    <a:pt x="409" y="1"/>
                  </a:lnTo>
                  <a:lnTo>
                    <a:pt x="409" y="0"/>
                  </a:lnTo>
                  <a:lnTo>
                    <a:pt x="410" y="0"/>
                  </a:lnTo>
                  <a:lnTo>
                    <a:pt x="410" y="0"/>
                  </a:lnTo>
                  <a:lnTo>
                    <a:pt x="410" y="0"/>
                  </a:lnTo>
                  <a:close/>
                  <a:moveTo>
                    <a:pt x="448" y="0"/>
                  </a:moveTo>
                  <a:lnTo>
                    <a:pt x="470" y="0"/>
                  </a:lnTo>
                  <a:lnTo>
                    <a:pt x="470" y="0"/>
                  </a:lnTo>
                  <a:lnTo>
                    <a:pt x="471" y="0"/>
                  </a:lnTo>
                  <a:lnTo>
                    <a:pt x="471" y="1"/>
                  </a:lnTo>
                  <a:lnTo>
                    <a:pt x="471" y="2"/>
                  </a:lnTo>
                  <a:lnTo>
                    <a:pt x="470" y="2"/>
                  </a:lnTo>
                  <a:lnTo>
                    <a:pt x="448" y="2"/>
                  </a:lnTo>
                  <a:lnTo>
                    <a:pt x="447" y="2"/>
                  </a:lnTo>
                  <a:lnTo>
                    <a:pt x="447" y="1"/>
                  </a:lnTo>
                  <a:lnTo>
                    <a:pt x="447" y="0"/>
                  </a:lnTo>
                  <a:lnTo>
                    <a:pt x="447" y="0"/>
                  </a:lnTo>
                  <a:lnTo>
                    <a:pt x="448" y="0"/>
                  </a:lnTo>
                  <a:lnTo>
                    <a:pt x="448" y="0"/>
                  </a:lnTo>
                  <a:close/>
                  <a:moveTo>
                    <a:pt x="485" y="0"/>
                  </a:moveTo>
                  <a:lnTo>
                    <a:pt x="506" y="0"/>
                  </a:lnTo>
                  <a:lnTo>
                    <a:pt x="507" y="0"/>
                  </a:lnTo>
                  <a:lnTo>
                    <a:pt x="507" y="0"/>
                  </a:lnTo>
                  <a:lnTo>
                    <a:pt x="509" y="1"/>
                  </a:lnTo>
                  <a:lnTo>
                    <a:pt x="507" y="2"/>
                  </a:lnTo>
                  <a:lnTo>
                    <a:pt x="506" y="2"/>
                  </a:lnTo>
                  <a:lnTo>
                    <a:pt x="485" y="2"/>
                  </a:lnTo>
                  <a:lnTo>
                    <a:pt x="483" y="2"/>
                  </a:lnTo>
                  <a:lnTo>
                    <a:pt x="483" y="1"/>
                  </a:lnTo>
                  <a:lnTo>
                    <a:pt x="483" y="0"/>
                  </a:lnTo>
                  <a:lnTo>
                    <a:pt x="485" y="0"/>
                  </a:lnTo>
                  <a:lnTo>
                    <a:pt x="485" y="0"/>
                  </a:lnTo>
                  <a:lnTo>
                    <a:pt x="485" y="0"/>
                  </a:lnTo>
                  <a:close/>
                  <a:moveTo>
                    <a:pt x="522" y="0"/>
                  </a:moveTo>
                  <a:lnTo>
                    <a:pt x="544" y="0"/>
                  </a:lnTo>
                  <a:lnTo>
                    <a:pt x="544" y="0"/>
                  </a:lnTo>
                  <a:lnTo>
                    <a:pt x="545" y="0"/>
                  </a:lnTo>
                  <a:lnTo>
                    <a:pt x="545" y="1"/>
                  </a:lnTo>
                  <a:lnTo>
                    <a:pt x="545" y="2"/>
                  </a:lnTo>
                  <a:lnTo>
                    <a:pt x="544" y="2"/>
                  </a:lnTo>
                  <a:lnTo>
                    <a:pt x="522" y="2"/>
                  </a:lnTo>
                  <a:lnTo>
                    <a:pt x="521" y="2"/>
                  </a:lnTo>
                  <a:lnTo>
                    <a:pt x="521" y="1"/>
                  </a:lnTo>
                  <a:lnTo>
                    <a:pt x="521" y="0"/>
                  </a:lnTo>
                  <a:lnTo>
                    <a:pt x="521" y="0"/>
                  </a:lnTo>
                  <a:lnTo>
                    <a:pt x="522" y="0"/>
                  </a:lnTo>
                  <a:lnTo>
                    <a:pt x="522" y="0"/>
                  </a:lnTo>
                  <a:close/>
                  <a:moveTo>
                    <a:pt x="559" y="0"/>
                  </a:moveTo>
                  <a:lnTo>
                    <a:pt x="581" y="0"/>
                  </a:lnTo>
                  <a:lnTo>
                    <a:pt x="582" y="0"/>
                  </a:lnTo>
                  <a:lnTo>
                    <a:pt x="582" y="0"/>
                  </a:lnTo>
                  <a:lnTo>
                    <a:pt x="583" y="1"/>
                  </a:lnTo>
                  <a:lnTo>
                    <a:pt x="582" y="2"/>
                  </a:lnTo>
                  <a:lnTo>
                    <a:pt x="581" y="2"/>
                  </a:lnTo>
                  <a:lnTo>
                    <a:pt x="559" y="2"/>
                  </a:lnTo>
                  <a:lnTo>
                    <a:pt x="558" y="2"/>
                  </a:lnTo>
                  <a:lnTo>
                    <a:pt x="558" y="1"/>
                  </a:lnTo>
                  <a:lnTo>
                    <a:pt x="558" y="0"/>
                  </a:lnTo>
                  <a:lnTo>
                    <a:pt x="559" y="0"/>
                  </a:lnTo>
                  <a:lnTo>
                    <a:pt x="559" y="0"/>
                  </a:lnTo>
                  <a:lnTo>
                    <a:pt x="559" y="0"/>
                  </a:lnTo>
                  <a:close/>
                  <a:moveTo>
                    <a:pt x="597" y="0"/>
                  </a:moveTo>
                  <a:lnTo>
                    <a:pt x="618" y="0"/>
                  </a:lnTo>
                  <a:lnTo>
                    <a:pt x="618" y="0"/>
                  </a:lnTo>
                  <a:lnTo>
                    <a:pt x="619" y="0"/>
                  </a:lnTo>
                  <a:lnTo>
                    <a:pt x="619" y="1"/>
                  </a:lnTo>
                  <a:lnTo>
                    <a:pt x="619" y="2"/>
                  </a:lnTo>
                  <a:lnTo>
                    <a:pt x="618" y="2"/>
                  </a:lnTo>
                  <a:lnTo>
                    <a:pt x="597" y="2"/>
                  </a:lnTo>
                  <a:lnTo>
                    <a:pt x="595" y="2"/>
                  </a:lnTo>
                  <a:lnTo>
                    <a:pt x="595" y="1"/>
                  </a:lnTo>
                  <a:lnTo>
                    <a:pt x="595" y="0"/>
                  </a:lnTo>
                  <a:lnTo>
                    <a:pt x="595" y="0"/>
                  </a:lnTo>
                  <a:lnTo>
                    <a:pt x="597" y="0"/>
                  </a:lnTo>
                  <a:lnTo>
                    <a:pt x="597" y="0"/>
                  </a:lnTo>
                  <a:close/>
                  <a:moveTo>
                    <a:pt x="633" y="0"/>
                  </a:moveTo>
                  <a:lnTo>
                    <a:pt x="655" y="0"/>
                  </a:lnTo>
                  <a:lnTo>
                    <a:pt x="656" y="0"/>
                  </a:lnTo>
                  <a:lnTo>
                    <a:pt x="656" y="0"/>
                  </a:lnTo>
                  <a:lnTo>
                    <a:pt x="657" y="0"/>
                  </a:lnTo>
                  <a:lnTo>
                    <a:pt x="657" y="1"/>
                  </a:lnTo>
                  <a:lnTo>
                    <a:pt x="657" y="2"/>
                  </a:lnTo>
                  <a:lnTo>
                    <a:pt x="656" y="2"/>
                  </a:lnTo>
                  <a:lnTo>
                    <a:pt x="655" y="2"/>
                  </a:lnTo>
                  <a:lnTo>
                    <a:pt x="633" y="2"/>
                  </a:lnTo>
                  <a:lnTo>
                    <a:pt x="632" y="2"/>
                  </a:lnTo>
                  <a:lnTo>
                    <a:pt x="632" y="1"/>
                  </a:lnTo>
                  <a:lnTo>
                    <a:pt x="632" y="0"/>
                  </a:lnTo>
                  <a:lnTo>
                    <a:pt x="633" y="0"/>
                  </a:lnTo>
                  <a:lnTo>
                    <a:pt x="633" y="0"/>
                  </a:lnTo>
                  <a:lnTo>
                    <a:pt x="633" y="0"/>
                  </a:lnTo>
                  <a:close/>
                  <a:moveTo>
                    <a:pt x="671" y="0"/>
                  </a:moveTo>
                  <a:lnTo>
                    <a:pt x="693" y="0"/>
                  </a:lnTo>
                  <a:lnTo>
                    <a:pt x="693" y="0"/>
                  </a:lnTo>
                  <a:lnTo>
                    <a:pt x="694" y="0"/>
                  </a:lnTo>
                  <a:lnTo>
                    <a:pt x="694" y="0"/>
                  </a:lnTo>
                  <a:lnTo>
                    <a:pt x="694" y="1"/>
                  </a:lnTo>
                  <a:lnTo>
                    <a:pt x="694" y="2"/>
                  </a:lnTo>
                  <a:lnTo>
                    <a:pt x="694" y="2"/>
                  </a:lnTo>
                  <a:lnTo>
                    <a:pt x="693" y="2"/>
                  </a:lnTo>
                  <a:lnTo>
                    <a:pt x="671" y="2"/>
                  </a:lnTo>
                  <a:lnTo>
                    <a:pt x="670" y="2"/>
                  </a:lnTo>
                  <a:lnTo>
                    <a:pt x="670" y="1"/>
                  </a:lnTo>
                  <a:lnTo>
                    <a:pt x="670" y="0"/>
                  </a:lnTo>
                  <a:lnTo>
                    <a:pt x="670" y="0"/>
                  </a:lnTo>
                  <a:lnTo>
                    <a:pt x="671" y="0"/>
                  </a:lnTo>
                  <a:lnTo>
                    <a:pt x="671" y="0"/>
                  </a:lnTo>
                  <a:close/>
                  <a:moveTo>
                    <a:pt x="708" y="0"/>
                  </a:moveTo>
                  <a:lnTo>
                    <a:pt x="729" y="0"/>
                  </a:lnTo>
                  <a:lnTo>
                    <a:pt x="730" y="0"/>
                  </a:lnTo>
                  <a:lnTo>
                    <a:pt x="730" y="0"/>
                  </a:lnTo>
                  <a:lnTo>
                    <a:pt x="732" y="0"/>
                  </a:lnTo>
                  <a:lnTo>
                    <a:pt x="732" y="1"/>
                  </a:lnTo>
                  <a:lnTo>
                    <a:pt x="732" y="2"/>
                  </a:lnTo>
                  <a:lnTo>
                    <a:pt x="730" y="2"/>
                  </a:lnTo>
                  <a:lnTo>
                    <a:pt x="729" y="2"/>
                  </a:lnTo>
                  <a:lnTo>
                    <a:pt x="708" y="2"/>
                  </a:lnTo>
                  <a:lnTo>
                    <a:pt x="706" y="2"/>
                  </a:lnTo>
                  <a:lnTo>
                    <a:pt x="706" y="1"/>
                  </a:lnTo>
                  <a:lnTo>
                    <a:pt x="706" y="0"/>
                  </a:lnTo>
                  <a:lnTo>
                    <a:pt x="708" y="0"/>
                  </a:lnTo>
                  <a:lnTo>
                    <a:pt x="708" y="0"/>
                  </a:lnTo>
                  <a:lnTo>
                    <a:pt x="708" y="0"/>
                  </a:lnTo>
                  <a:close/>
                  <a:moveTo>
                    <a:pt x="745" y="0"/>
                  </a:moveTo>
                  <a:lnTo>
                    <a:pt x="767" y="0"/>
                  </a:lnTo>
                  <a:lnTo>
                    <a:pt x="767" y="0"/>
                  </a:lnTo>
                  <a:lnTo>
                    <a:pt x="768" y="0"/>
                  </a:lnTo>
                  <a:lnTo>
                    <a:pt x="768" y="0"/>
                  </a:lnTo>
                  <a:lnTo>
                    <a:pt x="768" y="1"/>
                  </a:lnTo>
                  <a:lnTo>
                    <a:pt x="768" y="2"/>
                  </a:lnTo>
                  <a:lnTo>
                    <a:pt x="768" y="2"/>
                  </a:lnTo>
                  <a:lnTo>
                    <a:pt x="767" y="2"/>
                  </a:lnTo>
                  <a:lnTo>
                    <a:pt x="745" y="2"/>
                  </a:lnTo>
                  <a:lnTo>
                    <a:pt x="744" y="2"/>
                  </a:lnTo>
                  <a:lnTo>
                    <a:pt x="744" y="1"/>
                  </a:lnTo>
                  <a:lnTo>
                    <a:pt x="744" y="0"/>
                  </a:lnTo>
                  <a:lnTo>
                    <a:pt x="744" y="0"/>
                  </a:lnTo>
                  <a:lnTo>
                    <a:pt x="745" y="0"/>
                  </a:lnTo>
                  <a:lnTo>
                    <a:pt x="745" y="0"/>
                  </a:lnTo>
                  <a:close/>
                  <a:moveTo>
                    <a:pt x="782" y="0"/>
                  </a:moveTo>
                  <a:lnTo>
                    <a:pt x="804" y="0"/>
                  </a:lnTo>
                  <a:lnTo>
                    <a:pt x="805" y="0"/>
                  </a:lnTo>
                  <a:lnTo>
                    <a:pt x="805" y="0"/>
                  </a:lnTo>
                  <a:lnTo>
                    <a:pt x="806" y="0"/>
                  </a:lnTo>
                  <a:lnTo>
                    <a:pt x="806" y="1"/>
                  </a:lnTo>
                  <a:lnTo>
                    <a:pt x="806" y="2"/>
                  </a:lnTo>
                  <a:lnTo>
                    <a:pt x="805" y="2"/>
                  </a:lnTo>
                  <a:lnTo>
                    <a:pt x="804" y="2"/>
                  </a:lnTo>
                  <a:lnTo>
                    <a:pt x="782" y="2"/>
                  </a:lnTo>
                  <a:lnTo>
                    <a:pt x="781" y="2"/>
                  </a:lnTo>
                  <a:lnTo>
                    <a:pt x="781" y="1"/>
                  </a:lnTo>
                  <a:lnTo>
                    <a:pt x="781" y="0"/>
                  </a:lnTo>
                  <a:lnTo>
                    <a:pt x="782" y="0"/>
                  </a:lnTo>
                  <a:lnTo>
                    <a:pt x="782" y="0"/>
                  </a:lnTo>
                  <a:lnTo>
                    <a:pt x="782" y="0"/>
                  </a:lnTo>
                  <a:close/>
                  <a:moveTo>
                    <a:pt x="820" y="0"/>
                  </a:moveTo>
                  <a:lnTo>
                    <a:pt x="841" y="0"/>
                  </a:lnTo>
                  <a:lnTo>
                    <a:pt x="841" y="0"/>
                  </a:lnTo>
                  <a:lnTo>
                    <a:pt x="842" y="0"/>
                  </a:lnTo>
                  <a:lnTo>
                    <a:pt x="842" y="0"/>
                  </a:lnTo>
                  <a:lnTo>
                    <a:pt x="842" y="1"/>
                  </a:lnTo>
                  <a:lnTo>
                    <a:pt x="842" y="2"/>
                  </a:lnTo>
                  <a:lnTo>
                    <a:pt x="842" y="2"/>
                  </a:lnTo>
                  <a:lnTo>
                    <a:pt x="841" y="2"/>
                  </a:lnTo>
                  <a:lnTo>
                    <a:pt x="820" y="2"/>
                  </a:lnTo>
                  <a:lnTo>
                    <a:pt x="818" y="2"/>
                  </a:lnTo>
                  <a:lnTo>
                    <a:pt x="818" y="1"/>
                  </a:lnTo>
                  <a:lnTo>
                    <a:pt x="818" y="0"/>
                  </a:lnTo>
                  <a:lnTo>
                    <a:pt x="818" y="0"/>
                  </a:lnTo>
                  <a:lnTo>
                    <a:pt x="820" y="0"/>
                  </a:lnTo>
                  <a:lnTo>
                    <a:pt x="820" y="0"/>
                  </a:lnTo>
                  <a:close/>
                  <a:moveTo>
                    <a:pt x="857" y="0"/>
                  </a:moveTo>
                  <a:lnTo>
                    <a:pt x="878" y="0"/>
                  </a:lnTo>
                  <a:lnTo>
                    <a:pt x="879" y="0"/>
                  </a:lnTo>
                  <a:lnTo>
                    <a:pt x="879" y="0"/>
                  </a:lnTo>
                  <a:lnTo>
                    <a:pt x="880" y="0"/>
                  </a:lnTo>
                  <a:lnTo>
                    <a:pt x="880" y="1"/>
                  </a:lnTo>
                  <a:lnTo>
                    <a:pt x="880" y="2"/>
                  </a:lnTo>
                  <a:lnTo>
                    <a:pt x="879" y="2"/>
                  </a:lnTo>
                  <a:lnTo>
                    <a:pt x="878" y="2"/>
                  </a:lnTo>
                  <a:lnTo>
                    <a:pt x="857" y="2"/>
                  </a:lnTo>
                  <a:lnTo>
                    <a:pt x="855" y="2"/>
                  </a:lnTo>
                  <a:lnTo>
                    <a:pt x="855" y="2"/>
                  </a:lnTo>
                  <a:lnTo>
                    <a:pt x="855" y="1"/>
                  </a:lnTo>
                  <a:lnTo>
                    <a:pt x="855" y="0"/>
                  </a:lnTo>
                  <a:lnTo>
                    <a:pt x="855" y="0"/>
                  </a:lnTo>
                  <a:lnTo>
                    <a:pt x="856" y="0"/>
                  </a:lnTo>
                  <a:lnTo>
                    <a:pt x="857" y="0"/>
                  </a:lnTo>
                  <a:lnTo>
                    <a:pt x="857" y="0"/>
                  </a:lnTo>
                  <a:close/>
                  <a:moveTo>
                    <a:pt x="894" y="0"/>
                  </a:moveTo>
                  <a:lnTo>
                    <a:pt x="916" y="0"/>
                  </a:lnTo>
                  <a:lnTo>
                    <a:pt x="916" y="0"/>
                  </a:lnTo>
                  <a:lnTo>
                    <a:pt x="917" y="0"/>
                  </a:lnTo>
                  <a:lnTo>
                    <a:pt x="917" y="0"/>
                  </a:lnTo>
                  <a:lnTo>
                    <a:pt x="917" y="1"/>
                  </a:lnTo>
                  <a:lnTo>
                    <a:pt x="917" y="2"/>
                  </a:lnTo>
                  <a:lnTo>
                    <a:pt x="917" y="2"/>
                  </a:lnTo>
                  <a:lnTo>
                    <a:pt x="916" y="2"/>
                  </a:lnTo>
                  <a:lnTo>
                    <a:pt x="894" y="2"/>
                  </a:lnTo>
                  <a:lnTo>
                    <a:pt x="893" y="2"/>
                  </a:lnTo>
                  <a:lnTo>
                    <a:pt x="893" y="2"/>
                  </a:lnTo>
                  <a:lnTo>
                    <a:pt x="893" y="1"/>
                  </a:lnTo>
                  <a:lnTo>
                    <a:pt x="893" y="0"/>
                  </a:lnTo>
                  <a:lnTo>
                    <a:pt x="893" y="0"/>
                  </a:lnTo>
                  <a:lnTo>
                    <a:pt x="893" y="0"/>
                  </a:lnTo>
                  <a:lnTo>
                    <a:pt x="894" y="0"/>
                  </a:lnTo>
                  <a:lnTo>
                    <a:pt x="894" y="0"/>
                  </a:lnTo>
                  <a:close/>
                  <a:moveTo>
                    <a:pt x="932" y="0"/>
                  </a:moveTo>
                  <a:lnTo>
                    <a:pt x="952" y="0"/>
                  </a:lnTo>
                  <a:lnTo>
                    <a:pt x="953" y="0"/>
                  </a:lnTo>
                  <a:lnTo>
                    <a:pt x="953" y="0"/>
                  </a:lnTo>
                  <a:lnTo>
                    <a:pt x="955" y="0"/>
                  </a:lnTo>
                  <a:lnTo>
                    <a:pt x="955" y="1"/>
                  </a:lnTo>
                  <a:lnTo>
                    <a:pt x="955" y="2"/>
                  </a:lnTo>
                  <a:lnTo>
                    <a:pt x="953" y="2"/>
                  </a:lnTo>
                  <a:lnTo>
                    <a:pt x="952" y="2"/>
                  </a:lnTo>
                  <a:lnTo>
                    <a:pt x="932" y="2"/>
                  </a:lnTo>
                  <a:lnTo>
                    <a:pt x="929" y="2"/>
                  </a:lnTo>
                  <a:lnTo>
                    <a:pt x="929" y="2"/>
                  </a:lnTo>
                  <a:lnTo>
                    <a:pt x="929" y="1"/>
                  </a:lnTo>
                  <a:lnTo>
                    <a:pt x="929" y="0"/>
                  </a:lnTo>
                  <a:lnTo>
                    <a:pt x="929" y="0"/>
                  </a:lnTo>
                  <a:lnTo>
                    <a:pt x="931" y="0"/>
                  </a:lnTo>
                  <a:lnTo>
                    <a:pt x="932" y="0"/>
                  </a:lnTo>
                  <a:lnTo>
                    <a:pt x="932" y="0"/>
                  </a:lnTo>
                  <a:close/>
                  <a:moveTo>
                    <a:pt x="968" y="0"/>
                  </a:moveTo>
                  <a:lnTo>
                    <a:pt x="990" y="0"/>
                  </a:lnTo>
                  <a:lnTo>
                    <a:pt x="991" y="0"/>
                  </a:lnTo>
                  <a:lnTo>
                    <a:pt x="991" y="0"/>
                  </a:lnTo>
                  <a:lnTo>
                    <a:pt x="991" y="1"/>
                  </a:lnTo>
                  <a:lnTo>
                    <a:pt x="991" y="2"/>
                  </a:lnTo>
                  <a:lnTo>
                    <a:pt x="990" y="2"/>
                  </a:lnTo>
                  <a:lnTo>
                    <a:pt x="968" y="2"/>
                  </a:lnTo>
                  <a:lnTo>
                    <a:pt x="967" y="2"/>
                  </a:lnTo>
                  <a:lnTo>
                    <a:pt x="967" y="2"/>
                  </a:lnTo>
                  <a:lnTo>
                    <a:pt x="967" y="1"/>
                  </a:lnTo>
                  <a:lnTo>
                    <a:pt x="967" y="0"/>
                  </a:lnTo>
                  <a:lnTo>
                    <a:pt x="967" y="0"/>
                  </a:lnTo>
                  <a:lnTo>
                    <a:pt x="967" y="0"/>
                  </a:lnTo>
                  <a:lnTo>
                    <a:pt x="968" y="0"/>
                  </a:lnTo>
                  <a:lnTo>
                    <a:pt x="968" y="0"/>
                  </a:lnTo>
                  <a:close/>
                  <a:moveTo>
                    <a:pt x="1006" y="0"/>
                  </a:moveTo>
                  <a:lnTo>
                    <a:pt x="1028" y="0"/>
                  </a:lnTo>
                  <a:lnTo>
                    <a:pt x="1028" y="0"/>
                  </a:lnTo>
                  <a:lnTo>
                    <a:pt x="1028" y="0"/>
                  </a:lnTo>
                  <a:lnTo>
                    <a:pt x="1029" y="1"/>
                  </a:lnTo>
                  <a:lnTo>
                    <a:pt x="1028" y="2"/>
                  </a:lnTo>
                  <a:lnTo>
                    <a:pt x="1028" y="2"/>
                  </a:lnTo>
                  <a:lnTo>
                    <a:pt x="1006" y="2"/>
                  </a:lnTo>
                  <a:lnTo>
                    <a:pt x="1004" y="2"/>
                  </a:lnTo>
                  <a:lnTo>
                    <a:pt x="1004" y="2"/>
                  </a:lnTo>
                  <a:lnTo>
                    <a:pt x="1004" y="1"/>
                  </a:lnTo>
                  <a:lnTo>
                    <a:pt x="1004" y="0"/>
                  </a:lnTo>
                  <a:lnTo>
                    <a:pt x="1004" y="0"/>
                  </a:lnTo>
                  <a:lnTo>
                    <a:pt x="1005" y="0"/>
                  </a:lnTo>
                  <a:lnTo>
                    <a:pt x="1006" y="0"/>
                  </a:lnTo>
                  <a:lnTo>
                    <a:pt x="1006" y="0"/>
                  </a:lnTo>
                  <a:close/>
                  <a:moveTo>
                    <a:pt x="1043" y="0"/>
                  </a:moveTo>
                  <a:lnTo>
                    <a:pt x="1064" y="0"/>
                  </a:lnTo>
                  <a:lnTo>
                    <a:pt x="1065" y="0"/>
                  </a:lnTo>
                  <a:lnTo>
                    <a:pt x="1065" y="0"/>
                  </a:lnTo>
                  <a:lnTo>
                    <a:pt x="1065" y="1"/>
                  </a:lnTo>
                  <a:lnTo>
                    <a:pt x="1065" y="2"/>
                  </a:lnTo>
                  <a:lnTo>
                    <a:pt x="1064" y="2"/>
                  </a:lnTo>
                  <a:lnTo>
                    <a:pt x="1043" y="2"/>
                  </a:lnTo>
                  <a:lnTo>
                    <a:pt x="1041" y="2"/>
                  </a:lnTo>
                  <a:lnTo>
                    <a:pt x="1041" y="2"/>
                  </a:lnTo>
                  <a:lnTo>
                    <a:pt x="1041" y="1"/>
                  </a:lnTo>
                  <a:lnTo>
                    <a:pt x="1041" y="0"/>
                  </a:lnTo>
                  <a:lnTo>
                    <a:pt x="1041" y="0"/>
                  </a:lnTo>
                  <a:lnTo>
                    <a:pt x="1041" y="0"/>
                  </a:lnTo>
                  <a:lnTo>
                    <a:pt x="1043" y="0"/>
                  </a:lnTo>
                  <a:lnTo>
                    <a:pt x="1043" y="0"/>
                  </a:lnTo>
                  <a:close/>
                  <a:moveTo>
                    <a:pt x="1080" y="0"/>
                  </a:moveTo>
                  <a:lnTo>
                    <a:pt x="1102" y="0"/>
                  </a:lnTo>
                  <a:lnTo>
                    <a:pt x="1102" y="0"/>
                  </a:lnTo>
                  <a:lnTo>
                    <a:pt x="1102" y="0"/>
                  </a:lnTo>
                  <a:lnTo>
                    <a:pt x="1103" y="1"/>
                  </a:lnTo>
                  <a:lnTo>
                    <a:pt x="1102" y="2"/>
                  </a:lnTo>
                  <a:lnTo>
                    <a:pt x="1102" y="2"/>
                  </a:lnTo>
                  <a:lnTo>
                    <a:pt x="1080" y="2"/>
                  </a:lnTo>
                  <a:lnTo>
                    <a:pt x="1078" y="2"/>
                  </a:lnTo>
                  <a:lnTo>
                    <a:pt x="1078" y="2"/>
                  </a:lnTo>
                  <a:lnTo>
                    <a:pt x="1078" y="1"/>
                  </a:lnTo>
                  <a:lnTo>
                    <a:pt x="1078" y="0"/>
                  </a:lnTo>
                  <a:lnTo>
                    <a:pt x="1078" y="0"/>
                  </a:lnTo>
                  <a:lnTo>
                    <a:pt x="1079" y="0"/>
                  </a:lnTo>
                  <a:lnTo>
                    <a:pt x="1080" y="0"/>
                  </a:lnTo>
                  <a:lnTo>
                    <a:pt x="1080" y="0"/>
                  </a:lnTo>
                  <a:close/>
                  <a:moveTo>
                    <a:pt x="1117" y="0"/>
                  </a:moveTo>
                  <a:lnTo>
                    <a:pt x="1139" y="0"/>
                  </a:lnTo>
                  <a:lnTo>
                    <a:pt x="1140" y="0"/>
                  </a:lnTo>
                  <a:lnTo>
                    <a:pt x="1140" y="0"/>
                  </a:lnTo>
                  <a:lnTo>
                    <a:pt x="1140" y="1"/>
                  </a:lnTo>
                  <a:lnTo>
                    <a:pt x="1140" y="2"/>
                  </a:lnTo>
                  <a:lnTo>
                    <a:pt x="1139" y="2"/>
                  </a:lnTo>
                  <a:lnTo>
                    <a:pt x="1117" y="2"/>
                  </a:lnTo>
                  <a:lnTo>
                    <a:pt x="1116" y="2"/>
                  </a:lnTo>
                  <a:lnTo>
                    <a:pt x="1116" y="2"/>
                  </a:lnTo>
                  <a:lnTo>
                    <a:pt x="1116" y="1"/>
                  </a:lnTo>
                  <a:lnTo>
                    <a:pt x="1116" y="0"/>
                  </a:lnTo>
                  <a:lnTo>
                    <a:pt x="1116" y="0"/>
                  </a:lnTo>
                  <a:lnTo>
                    <a:pt x="1116" y="0"/>
                  </a:lnTo>
                  <a:lnTo>
                    <a:pt x="1117" y="0"/>
                  </a:lnTo>
                  <a:lnTo>
                    <a:pt x="1117" y="0"/>
                  </a:lnTo>
                  <a:close/>
                  <a:moveTo>
                    <a:pt x="1155" y="0"/>
                  </a:moveTo>
                  <a:lnTo>
                    <a:pt x="1176" y="0"/>
                  </a:lnTo>
                  <a:lnTo>
                    <a:pt x="1176" y="0"/>
                  </a:lnTo>
                  <a:lnTo>
                    <a:pt x="1176" y="0"/>
                  </a:lnTo>
                  <a:lnTo>
                    <a:pt x="1178" y="1"/>
                  </a:lnTo>
                  <a:lnTo>
                    <a:pt x="1176" y="2"/>
                  </a:lnTo>
                  <a:lnTo>
                    <a:pt x="1176" y="2"/>
                  </a:lnTo>
                  <a:lnTo>
                    <a:pt x="1155" y="2"/>
                  </a:lnTo>
                  <a:lnTo>
                    <a:pt x="1152" y="2"/>
                  </a:lnTo>
                  <a:lnTo>
                    <a:pt x="1152" y="2"/>
                  </a:lnTo>
                  <a:lnTo>
                    <a:pt x="1152" y="1"/>
                  </a:lnTo>
                  <a:lnTo>
                    <a:pt x="1152" y="0"/>
                  </a:lnTo>
                  <a:lnTo>
                    <a:pt x="1152" y="0"/>
                  </a:lnTo>
                  <a:lnTo>
                    <a:pt x="1154" y="0"/>
                  </a:lnTo>
                  <a:lnTo>
                    <a:pt x="1155" y="0"/>
                  </a:lnTo>
                  <a:lnTo>
                    <a:pt x="1155" y="0"/>
                  </a:lnTo>
                  <a:close/>
                  <a:moveTo>
                    <a:pt x="1191" y="0"/>
                  </a:moveTo>
                  <a:lnTo>
                    <a:pt x="1213" y="0"/>
                  </a:lnTo>
                  <a:lnTo>
                    <a:pt x="1214" y="0"/>
                  </a:lnTo>
                  <a:lnTo>
                    <a:pt x="1214" y="0"/>
                  </a:lnTo>
                  <a:lnTo>
                    <a:pt x="1214" y="1"/>
                  </a:lnTo>
                  <a:lnTo>
                    <a:pt x="1214" y="2"/>
                  </a:lnTo>
                  <a:lnTo>
                    <a:pt x="1213" y="2"/>
                  </a:lnTo>
                  <a:lnTo>
                    <a:pt x="1191" y="2"/>
                  </a:lnTo>
                  <a:lnTo>
                    <a:pt x="1190" y="2"/>
                  </a:lnTo>
                  <a:lnTo>
                    <a:pt x="1190" y="1"/>
                  </a:lnTo>
                  <a:lnTo>
                    <a:pt x="1190" y="0"/>
                  </a:lnTo>
                  <a:lnTo>
                    <a:pt x="1191" y="0"/>
                  </a:lnTo>
                  <a:lnTo>
                    <a:pt x="1191" y="0"/>
                  </a:lnTo>
                  <a:lnTo>
                    <a:pt x="1191" y="0"/>
                  </a:lnTo>
                  <a:close/>
                  <a:moveTo>
                    <a:pt x="1229" y="0"/>
                  </a:moveTo>
                  <a:lnTo>
                    <a:pt x="1251" y="0"/>
                  </a:lnTo>
                  <a:lnTo>
                    <a:pt x="1251" y="0"/>
                  </a:lnTo>
                  <a:lnTo>
                    <a:pt x="1251" y="0"/>
                  </a:lnTo>
                  <a:lnTo>
                    <a:pt x="1252" y="1"/>
                  </a:lnTo>
                  <a:lnTo>
                    <a:pt x="1251" y="2"/>
                  </a:lnTo>
                  <a:lnTo>
                    <a:pt x="1251" y="2"/>
                  </a:lnTo>
                  <a:lnTo>
                    <a:pt x="1229" y="2"/>
                  </a:lnTo>
                  <a:lnTo>
                    <a:pt x="1228" y="2"/>
                  </a:lnTo>
                  <a:lnTo>
                    <a:pt x="1227" y="1"/>
                  </a:lnTo>
                  <a:lnTo>
                    <a:pt x="1228" y="0"/>
                  </a:lnTo>
                  <a:lnTo>
                    <a:pt x="1228" y="0"/>
                  </a:lnTo>
                  <a:lnTo>
                    <a:pt x="1229" y="0"/>
                  </a:lnTo>
                  <a:lnTo>
                    <a:pt x="1229" y="0"/>
                  </a:lnTo>
                  <a:close/>
                  <a:moveTo>
                    <a:pt x="1266" y="0"/>
                  </a:moveTo>
                  <a:lnTo>
                    <a:pt x="1287" y="0"/>
                  </a:lnTo>
                  <a:lnTo>
                    <a:pt x="1288" y="0"/>
                  </a:lnTo>
                  <a:lnTo>
                    <a:pt x="1288" y="0"/>
                  </a:lnTo>
                  <a:lnTo>
                    <a:pt x="1288" y="1"/>
                  </a:lnTo>
                  <a:lnTo>
                    <a:pt x="1288" y="2"/>
                  </a:lnTo>
                  <a:lnTo>
                    <a:pt x="1287" y="2"/>
                  </a:lnTo>
                  <a:lnTo>
                    <a:pt x="1266" y="2"/>
                  </a:lnTo>
                  <a:lnTo>
                    <a:pt x="1264" y="2"/>
                  </a:lnTo>
                  <a:lnTo>
                    <a:pt x="1264" y="1"/>
                  </a:lnTo>
                  <a:lnTo>
                    <a:pt x="1264" y="0"/>
                  </a:lnTo>
                  <a:lnTo>
                    <a:pt x="1266" y="0"/>
                  </a:lnTo>
                  <a:lnTo>
                    <a:pt x="1266" y="0"/>
                  </a:lnTo>
                  <a:lnTo>
                    <a:pt x="1266"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5" name="矩形 131284"/>
            <p:cNvSpPr/>
            <p:nvPr/>
          </p:nvSpPr>
          <p:spPr>
            <a:xfrm>
              <a:off x="4288"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6" name="任意多边形 131285"/>
            <p:cNvSpPr>
              <a:spLocks noEditPoints="1"/>
            </p:cNvSpPr>
            <p:nvPr/>
          </p:nvSpPr>
          <p:spPr>
            <a:xfrm>
              <a:off x="4341" y="2335"/>
              <a:ext cx="4" cy="314"/>
            </a:xfrm>
            <a:custGeom>
              <a:avLst/>
              <a:gdLst/>
              <a:ahLst/>
              <a:cxnLst/>
              <a:rect l="0" t="0" r="0" b="0"/>
              <a:pathLst>
                <a:path w="4" h="314">
                  <a:moveTo>
                    <a:pt x="4" y="1"/>
                  </a:moveTo>
                  <a:lnTo>
                    <a:pt x="4" y="19"/>
                  </a:lnTo>
                  <a:lnTo>
                    <a:pt x="3" y="19"/>
                  </a:lnTo>
                  <a:lnTo>
                    <a:pt x="3" y="20"/>
                  </a:lnTo>
                  <a:lnTo>
                    <a:pt x="1" y="19"/>
                  </a:lnTo>
                  <a:lnTo>
                    <a:pt x="0" y="19"/>
                  </a:lnTo>
                  <a:lnTo>
                    <a:pt x="0" y="1"/>
                  </a:lnTo>
                  <a:lnTo>
                    <a:pt x="1" y="0"/>
                  </a:lnTo>
                  <a:lnTo>
                    <a:pt x="3" y="0"/>
                  </a:lnTo>
                  <a:lnTo>
                    <a:pt x="3" y="0"/>
                  </a:lnTo>
                  <a:lnTo>
                    <a:pt x="4" y="1"/>
                  </a:lnTo>
                  <a:lnTo>
                    <a:pt x="4" y="1"/>
                  </a:lnTo>
                  <a:lnTo>
                    <a:pt x="4" y="1"/>
                  </a:lnTo>
                  <a:close/>
                  <a:moveTo>
                    <a:pt x="4" y="32"/>
                  </a:moveTo>
                  <a:lnTo>
                    <a:pt x="4" y="49"/>
                  </a:lnTo>
                  <a:lnTo>
                    <a:pt x="3" y="50"/>
                  </a:lnTo>
                  <a:lnTo>
                    <a:pt x="3" y="50"/>
                  </a:lnTo>
                  <a:lnTo>
                    <a:pt x="1" y="50"/>
                  </a:lnTo>
                  <a:lnTo>
                    <a:pt x="0" y="49"/>
                  </a:lnTo>
                  <a:lnTo>
                    <a:pt x="0" y="32"/>
                  </a:lnTo>
                  <a:lnTo>
                    <a:pt x="1" y="31"/>
                  </a:lnTo>
                  <a:lnTo>
                    <a:pt x="3" y="29"/>
                  </a:lnTo>
                  <a:lnTo>
                    <a:pt x="3" y="31"/>
                  </a:lnTo>
                  <a:lnTo>
                    <a:pt x="4" y="32"/>
                  </a:lnTo>
                  <a:lnTo>
                    <a:pt x="4" y="32"/>
                  </a:lnTo>
                  <a:lnTo>
                    <a:pt x="4" y="32"/>
                  </a:lnTo>
                  <a:close/>
                  <a:moveTo>
                    <a:pt x="4" y="61"/>
                  </a:moveTo>
                  <a:lnTo>
                    <a:pt x="4" y="78"/>
                  </a:lnTo>
                  <a:lnTo>
                    <a:pt x="3" y="80"/>
                  </a:lnTo>
                  <a:lnTo>
                    <a:pt x="3" y="80"/>
                  </a:lnTo>
                  <a:lnTo>
                    <a:pt x="1" y="80"/>
                  </a:lnTo>
                  <a:lnTo>
                    <a:pt x="0" y="78"/>
                  </a:lnTo>
                  <a:lnTo>
                    <a:pt x="0" y="61"/>
                  </a:lnTo>
                  <a:lnTo>
                    <a:pt x="1" y="60"/>
                  </a:lnTo>
                  <a:lnTo>
                    <a:pt x="3" y="60"/>
                  </a:lnTo>
                  <a:lnTo>
                    <a:pt x="3" y="60"/>
                  </a:lnTo>
                  <a:lnTo>
                    <a:pt x="4" y="61"/>
                  </a:lnTo>
                  <a:lnTo>
                    <a:pt x="4" y="61"/>
                  </a:lnTo>
                  <a:lnTo>
                    <a:pt x="4" y="61"/>
                  </a:lnTo>
                  <a:close/>
                  <a:moveTo>
                    <a:pt x="4" y="91"/>
                  </a:moveTo>
                  <a:lnTo>
                    <a:pt x="4" y="108"/>
                  </a:lnTo>
                  <a:lnTo>
                    <a:pt x="3" y="109"/>
                  </a:lnTo>
                  <a:lnTo>
                    <a:pt x="3" y="109"/>
                  </a:lnTo>
                  <a:lnTo>
                    <a:pt x="1" y="109"/>
                  </a:lnTo>
                  <a:lnTo>
                    <a:pt x="0" y="108"/>
                  </a:lnTo>
                  <a:lnTo>
                    <a:pt x="0" y="91"/>
                  </a:lnTo>
                  <a:lnTo>
                    <a:pt x="1" y="90"/>
                  </a:lnTo>
                  <a:lnTo>
                    <a:pt x="3" y="90"/>
                  </a:lnTo>
                  <a:lnTo>
                    <a:pt x="3" y="90"/>
                  </a:lnTo>
                  <a:lnTo>
                    <a:pt x="4" y="91"/>
                  </a:lnTo>
                  <a:lnTo>
                    <a:pt x="4" y="91"/>
                  </a:lnTo>
                  <a:lnTo>
                    <a:pt x="4" y="91"/>
                  </a:lnTo>
                  <a:close/>
                  <a:moveTo>
                    <a:pt x="4" y="121"/>
                  </a:moveTo>
                  <a:lnTo>
                    <a:pt x="4" y="138"/>
                  </a:lnTo>
                  <a:lnTo>
                    <a:pt x="3" y="139"/>
                  </a:lnTo>
                  <a:lnTo>
                    <a:pt x="3" y="140"/>
                  </a:lnTo>
                  <a:lnTo>
                    <a:pt x="1" y="139"/>
                  </a:lnTo>
                  <a:lnTo>
                    <a:pt x="0" y="138"/>
                  </a:lnTo>
                  <a:lnTo>
                    <a:pt x="0" y="121"/>
                  </a:lnTo>
                  <a:lnTo>
                    <a:pt x="1" y="119"/>
                  </a:lnTo>
                  <a:lnTo>
                    <a:pt x="3" y="119"/>
                  </a:lnTo>
                  <a:lnTo>
                    <a:pt x="3" y="119"/>
                  </a:lnTo>
                  <a:lnTo>
                    <a:pt x="4" y="121"/>
                  </a:lnTo>
                  <a:lnTo>
                    <a:pt x="4" y="121"/>
                  </a:lnTo>
                  <a:lnTo>
                    <a:pt x="4" y="121"/>
                  </a:lnTo>
                  <a:close/>
                  <a:moveTo>
                    <a:pt x="4" y="150"/>
                  </a:moveTo>
                  <a:lnTo>
                    <a:pt x="4" y="168"/>
                  </a:lnTo>
                  <a:lnTo>
                    <a:pt x="3" y="170"/>
                  </a:lnTo>
                  <a:lnTo>
                    <a:pt x="3" y="170"/>
                  </a:lnTo>
                  <a:lnTo>
                    <a:pt x="1" y="170"/>
                  </a:lnTo>
                  <a:lnTo>
                    <a:pt x="0" y="168"/>
                  </a:lnTo>
                  <a:lnTo>
                    <a:pt x="0" y="150"/>
                  </a:lnTo>
                  <a:lnTo>
                    <a:pt x="1" y="150"/>
                  </a:lnTo>
                  <a:lnTo>
                    <a:pt x="3" y="149"/>
                  </a:lnTo>
                  <a:lnTo>
                    <a:pt x="3" y="150"/>
                  </a:lnTo>
                  <a:lnTo>
                    <a:pt x="4" y="150"/>
                  </a:lnTo>
                  <a:lnTo>
                    <a:pt x="4" y="150"/>
                  </a:lnTo>
                  <a:lnTo>
                    <a:pt x="4" y="150"/>
                  </a:lnTo>
                  <a:close/>
                  <a:moveTo>
                    <a:pt x="4" y="180"/>
                  </a:moveTo>
                  <a:lnTo>
                    <a:pt x="4" y="197"/>
                  </a:lnTo>
                  <a:lnTo>
                    <a:pt x="3" y="198"/>
                  </a:lnTo>
                  <a:lnTo>
                    <a:pt x="3" y="199"/>
                  </a:lnTo>
                  <a:lnTo>
                    <a:pt x="1" y="198"/>
                  </a:lnTo>
                  <a:lnTo>
                    <a:pt x="0" y="197"/>
                  </a:lnTo>
                  <a:lnTo>
                    <a:pt x="0" y="180"/>
                  </a:lnTo>
                  <a:lnTo>
                    <a:pt x="1" y="179"/>
                  </a:lnTo>
                  <a:lnTo>
                    <a:pt x="3" y="179"/>
                  </a:lnTo>
                  <a:lnTo>
                    <a:pt x="3" y="179"/>
                  </a:lnTo>
                  <a:lnTo>
                    <a:pt x="4" y="180"/>
                  </a:lnTo>
                  <a:lnTo>
                    <a:pt x="4" y="180"/>
                  </a:lnTo>
                  <a:lnTo>
                    <a:pt x="4" y="180"/>
                  </a:lnTo>
                  <a:close/>
                  <a:moveTo>
                    <a:pt x="4" y="211"/>
                  </a:moveTo>
                  <a:lnTo>
                    <a:pt x="4" y="228"/>
                  </a:lnTo>
                  <a:lnTo>
                    <a:pt x="3" y="229"/>
                  </a:lnTo>
                  <a:lnTo>
                    <a:pt x="3" y="229"/>
                  </a:lnTo>
                  <a:lnTo>
                    <a:pt x="1" y="229"/>
                  </a:lnTo>
                  <a:lnTo>
                    <a:pt x="0" y="228"/>
                  </a:lnTo>
                  <a:lnTo>
                    <a:pt x="0" y="211"/>
                  </a:lnTo>
                  <a:lnTo>
                    <a:pt x="1" y="209"/>
                  </a:lnTo>
                  <a:lnTo>
                    <a:pt x="3" y="209"/>
                  </a:lnTo>
                  <a:lnTo>
                    <a:pt x="3" y="209"/>
                  </a:lnTo>
                  <a:lnTo>
                    <a:pt x="4" y="211"/>
                  </a:lnTo>
                  <a:lnTo>
                    <a:pt x="4" y="211"/>
                  </a:lnTo>
                  <a:lnTo>
                    <a:pt x="4" y="211"/>
                  </a:lnTo>
                  <a:close/>
                  <a:moveTo>
                    <a:pt x="4" y="240"/>
                  </a:moveTo>
                  <a:lnTo>
                    <a:pt x="4" y="257"/>
                  </a:lnTo>
                  <a:lnTo>
                    <a:pt x="3" y="258"/>
                  </a:lnTo>
                  <a:lnTo>
                    <a:pt x="3" y="258"/>
                  </a:lnTo>
                  <a:lnTo>
                    <a:pt x="1" y="258"/>
                  </a:lnTo>
                  <a:lnTo>
                    <a:pt x="0" y="257"/>
                  </a:lnTo>
                  <a:lnTo>
                    <a:pt x="0" y="240"/>
                  </a:lnTo>
                  <a:lnTo>
                    <a:pt x="1" y="239"/>
                  </a:lnTo>
                  <a:lnTo>
                    <a:pt x="3" y="239"/>
                  </a:lnTo>
                  <a:lnTo>
                    <a:pt x="3" y="239"/>
                  </a:lnTo>
                  <a:lnTo>
                    <a:pt x="4" y="240"/>
                  </a:lnTo>
                  <a:lnTo>
                    <a:pt x="4" y="240"/>
                  </a:lnTo>
                  <a:lnTo>
                    <a:pt x="4" y="240"/>
                  </a:lnTo>
                  <a:close/>
                  <a:moveTo>
                    <a:pt x="4" y="270"/>
                  </a:moveTo>
                  <a:lnTo>
                    <a:pt x="4" y="287"/>
                  </a:lnTo>
                  <a:lnTo>
                    <a:pt x="3" y="288"/>
                  </a:lnTo>
                  <a:lnTo>
                    <a:pt x="3" y="288"/>
                  </a:lnTo>
                  <a:lnTo>
                    <a:pt x="1" y="288"/>
                  </a:lnTo>
                  <a:lnTo>
                    <a:pt x="0" y="287"/>
                  </a:lnTo>
                  <a:lnTo>
                    <a:pt x="0" y="270"/>
                  </a:lnTo>
                  <a:lnTo>
                    <a:pt x="1" y="269"/>
                  </a:lnTo>
                  <a:lnTo>
                    <a:pt x="3" y="269"/>
                  </a:lnTo>
                  <a:lnTo>
                    <a:pt x="3" y="269"/>
                  </a:lnTo>
                  <a:lnTo>
                    <a:pt x="4" y="270"/>
                  </a:lnTo>
                  <a:lnTo>
                    <a:pt x="4" y="270"/>
                  </a:lnTo>
                  <a:lnTo>
                    <a:pt x="4" y="270"/>
                  </a:lnTo>
                  <a:close/>
                  <a:moveTo>
                    <a:pt x="4" y="299"/>
                  </a:moveTo>
                  <a:lnTo>
                    <a:pt x="4" y="312"/>
                  </a:lnTo>
                  <a:lnTo>
                    <a:pt x="3" y="313"/>
                  </a:lnTo>
                  <a:lnTo>
                    <a:pt x="3" y="314"/>
                  </a:lnTo>
                  <a:lnTo>
                    <a:pt x="1" y="313"/>
                  </a:lnTo>
                  <a:lnTo>
                    <a:pt x="0" y="312"/>
                  </a:lnTo>
                  <a:lnTo>
                    <a:pt x="0" y="299"/>
                  </a:lnTo>
                  <a:lnTo>
                    <a:pt x="1" y="298"/>
                  </a:lnTo>
                  <a:lnTo>
                    <a:pt x="3" y="298"/>
                  </a:lnTo>
                  <a:lnTo>
                    <a:pt x="3" y="298"/>
                  </a:lnTo>
                  <a:lnTo>
                    <a:pt x="4" y="299"/>
                  </a:lnTo>
                  <a:lnTo>
                    <a:pt x="4" y="299"/>
                  </a:lnTo>
                  <a:lnTo>
                    <a:pt x="4" y="299"/>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7" name="任意多边形 131286"/>
            <p:cNvSpPr/>
            <p:nvPr/>
          </p:nvSpPr>
          <p:spPr>
            <a:xfrm>
              <a:off x="4341" y="2335"/>
              <a:ext cx="4" cy="20"/>
            </a:xfrm>
            <a:custGeom>
              <a:avLst/>
              <a:gdLst/>
              <a:ahLst/>
              <a:cxnLst/>
              <a:rect l="0" t="0" r="0" b="0"/>
              <a:pathLst>
                <a:path w="4" h="20">
                  <a:moveTo>
                    <a:pt x="4" y="1"/>
                  </a:moveTo>
                  <a:lnTo>
                    <a:pt x="4" y="19"/>
                  </a:lnTo>
                  <a:lnTo>
                    <a:pt x="3" y="19"/>
                  </a:lnTo>
                  <a:lnTo>
                    <a:pt x="3" y="20"/>
                  </a:lnTo>
                  <a:lnTo>
                    <a:pt x="1" y="19"/>
                  </a:lnTo>
                  <a:lnTo>
                    <a:pt x="0" y="1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8" name="任意多边形 131287"/>
            <p:cNvSpPr/>
            <p:nvPr/>
          </p:nvSpPr>
          <p:spPr>
            <a:xfrm>
              <a:off x="4341" y="2364"/>
              <a:ext cx="4" cy="21"/>
            </a:xfrm>
            <a:custGeom>
              <a:avLst/>
              <a:gdLst/>
              <a:ahLst/>
              <a:cxnLst/>
              <a:rect l="0" t="0" r="0" b="0"/>
              <a:pathLst>
                <a:path w="4" h="21">
                  <a:moveTo>
                    <a:pt x="4" y="3"/>
                  </a:moveTo>
                  <a:lnTo>
                    <a:pt x="4" y="20"/>
                  </a:lnTo>
                  <a:lnTo>
                    <a:pt x="3" y="21"/>
                  </a:lnTo>
                  <a:lnTo>
                    <a:pt x="3" y="21"/>
                  </a:lnTo>
                  <a:lnTo>
                    <a:pt x="1" y="21"/>
                  </a:lnTo>
                  <a:lnTo>
                    <a:pt x="0" y="20"/>
                  </a:lnTo>
                  <a:lnTo>
                    <a:pt x="0" y="3"/>
                  </a:lnTo>
                  <a:lnTo>
                    <a:pt x="1" y="2"/>
                  </a:lnTo>
                  <a:lnTo>
                    <a:pt x="3" y="0"/>
                  </a:lnTo>
                  <a:lnTo>
                    <a:pt x="3" y="2"/>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89" name="任意多边形 131288"/>
            <p:cNvSpPr/>
            <p:nvPr/>
          </p:nvSpPr>
          <p:spPr>
            <a:xfrm>
              <a:off x="4341" y="2395"/>
              <a:ext cx="4" cy="20"/>
            </a:xfrm>
            <a:custGeom>
              <a:avLst/>
              <a:gdLst/>
              <a:ahLst/>
              <a:cxnLst/>
              <a:rect l="0" t="0" r="0" b="0"/>
              <a:pathLst>
                <a:path w="4" h="20">
                  <a:moveTo>
                    <a:pt x="4" y="1"/>
                  </a:moveTo>
                  <a:lnTo>
                    <a:pt x="4" y="18"/>
                  </a:lnTo>
                  <a:lnTo>
                    <a:pt x="3" y="20"/>
                  </a:lnTo>
                  <a:lnTo>
                    <a:pt x="3" y="20"/>
                  </a:lnTo>
                  <a:lnTo>
                    <a:pt x="1" y="20"/>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0" name="任意多边形 131289"/>
            <p:cNvSpPr/>
            <p:nvPr/>
          </p:nvSpPr>
          <p:spPr>
            <a:xfrm>
              <a:off x="4341" y="2425"/>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1" name="任意多边形 131290"/>
            <p:cNvSpPr/>
            <p:nvPr/>
          </p:nvSpPr>
          <p:spPr>
            <a:xfrm>
              <a:off x="4341" y="2454"/>
              <a:ext cx="4" cy="21"/>
            </a:xfrm>
            <a:custGeom>
              <a:avLst/>
              <a:gdLst/>
              <a:ahLst/>
              <a:cxnLst/>
              <a:rect l="0" t="0" r="0" b="0"/>
              <a:pathLst>
                <a:path w="4" h="21">
                  <a:moveTo>
                    <a:pt x="4" y="2"/>
                  </a:moveTo>
                  <a:lnTo>
                    <a:pt x="4" y="19"/>
                  </a:lnTo>
                  <a:lnTo>
                    <a:pt x="3" y="20"/>
                  </a:lnTo>
                  <a:lnTo>
                    <a:pt x="3" y="21"/>
                  </a:lnTo>
                  <a:lnTo>
                    <a:pt x="1" y="20"/>
                  </a:lnTo>
                  <a:lnTo>
                    <a:pt x="0" y="19"/>
                  </a:lnTo>
                  <a:lnTo>
                    <a:pt x="0" y="2"/>
                  </a:lnTo>
                  <a:lnTo>
                    <a:pt x="1" y="0"/>
                  </a:lnTo>
                  <a:lnTo>
                    <a:pt x="3" y="0"/>
                  </a:lnTo>
                  <a:lnTo>
                    <a:pt x="3" y="0"/>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2" name="任意多边形 131291"/>
            <p:cNvSpPr/>
            <p:nvPr/>
          </p:nvSpPr>
          <p:spPr>
            <a:xfrm>
              <a:off x="4341" y="2484"/>
              <a:ext cx="4" cy="21"/>
            </a:xfrm>
            <a:custGeom>
              <a:avLst/>
              <a:gdLst/>
              <a:ahLst/>
              <a:cxnLst/>
              <a:rect l="0" t="0" r="0" b="0"/>
              <a:pathLst>
                <a:path w="4" h="21">
                  <a:moveTo>
                    <a:pt x="4" y="1"/>
                  </a:moveTo>
                  <a:lnTo>
                    <a:pt x="4" y="19"/>
                  </a:lnTo>
                  <a:lnTo>
                    <a:pt x="3" y="21"/>
                  </a:lnTo>
                  <a:lnTo>
                    <a:pt x="3" y="21"/>
                  </a:lnTo>
                  <a:lnTo>
                    <a:pt x="1" y="21"/>
                  </a:lnTo>
                  <a:lnTo>
                    <a:pt x="0" y="19"/>
                  </a:lnTo>
                  <a:lnTo>
                    <a:pt x="0" y="1"/>
                  </a:lnTo>
                  <a:lnTo>
                    <a:pt x="1" y="1"/>
                  </a:lnTo>
                  <a:lnTo>
                    <a:pt x="3" y="0"/>
                  </a:lnTo>
                  <a:lnTo>
                    <a:pt x="3" y="1"/>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3" name="任意多边形 131292"/>
            <p:cNvSpPr/>
            <p:nvPr/>
          </p:nvSpPr>
          <p:spPr>
            <a:xfrm>
              <a:off x="4341" y="2514"/>
              <a:ext cx="4" cy="20"/>
            </a:xfrm>
            <a:custGeom>
              <a:avLst/>
              <a:gdLst/>
              <a:ahLst/>
              <a:cxnLst/>
              <a:rect l="0" t="0" r="0" b="0"/>
              <a:pathLst>
                <a:path w="4" h="20">
                  <a:moveTo>
                    <a:pt x="4" y="1"/>
                  </a:moveTo>
                  <a:lnTo>
                    <a:pt x="4" y="18"/>
                  </a:lnTo>
                  <a:lnTo>
                    <a:pt x="3" y="19"/>
                  </a:lnTo>
                  <a:lnTo>
                    <a:pt x="3" y="20"/>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4" name="任意多边形 131293"/>
            <p:cNvSpPr/>
            <p:nvPr/>
          </p:nvSpPr>
          <p:spPr>
            <a:xfrm>
              <a:off x="4341" y="2544"/>
              <a:ext cx="4" cy="20"/>
            </a:xfrm>
            <a:custGeom>
              <a:avLst/>
              <a:gdLst/>
              <a:ahLst/>
              <a:cxnLst/>
              <a:rect l="0" t="0" r="0" b="0"/>
              <a:pathLst>
                <a:path w="4" h="20">
                  <a:moveTo>
                    <a:pt x="4" y="2"/>
                  </a:moveTo>
                  <a:lnTo>
                    <a:pt x="4" y="19"/>
                  </a:lnTo>
                  <a:lnTo>
                    <a:pt x="3" y="20"/>
                  </a:lnTo>
                  <a:lnTo>
                    <a:pt x="3" y="20"/>
                  </a:lnTo>
                  <a:lnTo>
                    <a:pt x="1" y="20"/>
                  </a:lnTo>
                  <a:lnTo>
                    <a:pt x="0" y="19"/>
                  </a:lnTo>
                  <a:lnTo>
                    <a:pt x="0" y="2"/>
                  </a:lnTo>
                  <a:lnTo>
                    <a:pt x="1" y="0"/>
                  </a:lnTo>
                  <a:lnTo>
                    <a:pt x="3" y="0"/>
                  </a:lnTo>
                  <a:lnTo>
                    <a:pt x="3" y="0"/>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5" name="任意多边形 131294"/>
            <p:cNvSpPr/>
            <p:nvPr/>
          </p:nvSpPr>
          <p:spPr>
            <a:xfrm>
              <a:off x="4341" y="2574"/>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6" name="任意多边形 131295"/>
            <p:cNvSpPr/>
            <p:nvPr/>
          </p:nvSpPr>
          <p:spPr>
            <a:xfrm>
              <a:off x="4341" y="2604"/>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7" name="任意多边形 131296"/>
            <p:cNvSpPr/>
            <p:nvPr/>
          </p:nvSpPr>
          <p:spPr>
            <a:xfrm>
              <a:off x="4341" y="2633"/>
              <a:ext cx="4" cy="16"/>
            </a:xfrm>
            <a:custGeom>
              <a:avLst/>
              <a:gdLst/>
              <a:ahLst/>
              <a:cxnLst/>
              <a:rect l="0" t="0" r="0" b="0"/>
              <a:pathLst>
                <a:path w="4" h="16">
                  <a:moveTo>
                    <a:pt x="4" y="1"/>
                  </a:moveTo>
                  <a:lnTo>
                    <a:pt x="4" y="14"/>
                  </a:lnTo>
                  <a:lnTo>
                    <a:pt x="3" y="15"/>
                  </a:lnTo>
                  <a:lnTo>
                    <a:pt x="3" y="16"/>
                  </a:lnTo>
                  <a:lnTo>
                    <a:pt x="1" y="15"/>
                  </a:lnTo>
                  <a:lnTo>
                    <a:pt x="0" y="14"/>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8" name="任意多边形 131297"/>
            <p:cNvSpPr>
              <a:spLocks noEditPoints="1"/>
            </p:cNvSpPr>
            <p:nvPr/>
          </p:nvSpPr>
          <p:spPr>
            <a:xfrm>
              <a:off x="4966" y="2313"/>
              <a:ext cx="5" cy="320"/>
            </a:xfrm>
            <a:custGeom>
              <a:avLst/>
              <a:gdLst/>
              <a:ahLst/>
              <a:cxnLst/>
              <a:rect l="0" t="0" r="0" b="0"/>
              <a:pathLst>
                <a:path w="5" h="320">
                  <a:moveTo>
                    <a:pt x="5" y="1"/>
                  </a:moveTo>
                  <a:lnTo>
                    <a:pt x="5" y="20"/>
                  </a:lnTo>
                  <a:lnTo>
                    <a:pt x="3" y="21"/>
                  </a:lnTo>
                  <a:lnTo>
                    <a:pt x="3" y="21"/>
                  </a:lnTo>
                  <a:lnTo>
                    <a:pt x="1" y="21"/>
                  </a:lnTo>
                  <a:lnTo>
                    <a:pt x="0" y="20"/>
                  </a:lnTo>
                  <a:lnTo>
                    <a:pt x="0" y="1"/>
                  </a:lnTo>
                  <a:lnTo>
                    <a:pt x="1" y="0"/>
                  </a:lnTo>
                  <a:lnTo>
                    <a:pt x="3" y="0"/>
                  </a:lnTo>
                  <a:lnTo>
                    <a:pt x="3" y="0"/>
                  </a:lnTo>
                  <a:lnTo>
                    <a:pt x="5" y="1"/>
                  </a:lnTo>
                  <a:lnTo>
                    <a:pt x="5" y="1"/>
                  </a:lnTo>
                  <a:lnTo>
                    <a:pt x="5" y="1"/>
                  </a:lnTo>
                  <a:close/>
                  <a:moveTo>
                    <a:pt x="5" y="32"/>
                  </a:moveTo>
                  <a:lnTo>
                    <a:pt x="5" y="50"/>
                  </a:lnTo>
                  <a:lnTo>
                    <a:pt x="3" y="51"/>
                  </a:lnTo>
                  <a:lnTo>
                    <a:pt x="3" y="51"/>
                  </a:lnTo>
                  <a:lnTo>
                    <a:pt x="1" y="51"/>
                  </a:lnTo>
                  <a:lnTo>
                    <a:pt x="0" y="50"/>
                  </a:lnTo>
                  <a:lnTo>
                    <a:pt x="0" y="32"/>
                  </a:lnTo>
                  <a:lnTo>
                    <a:pt x="1" y="31"/>
                  </a:lnTo>
                  <a:lnTo>
                    <a:pt x="3" y="31"/>
                  </a:lnTo>
                  <a:lnTo>
                    <a:pt x="3" y="31"/>
                  </a:lnTo>
                  <a:lnTo>
                    <a:pt x="5" y="32"/>
                  </a:lnTo>
                  <a:lnTo>
                    <a:pt x="5" y="32"/>
                  </a:lnTo>
                  <a:lnTo>
                    <a:pt x="5" y="32"/>
                  </a:lnTo>
                  <a:close/>
                  <a:moveTo>
                    <a:pt x="5" y="63"/>
                  </a:moveTo>
                  <a:lnTo>
                    <a:pt x="5" y="80"/>
                  </a:lnTo>
                  <a:lnTo>
                    <a:pt x="3" y="81"/>
                  </a:lnTo>
                  <a:lnTo>
                    <a:pt x="3" y="82"/>
                  </a:lnTo>
                  <a:lnTo>
                    <a:pt x="1" y="81"/>
                  </a:lnTo>
                  <a:lnTo>
                    <a:pt x="0" y="80"/>
                  </a:lnTo>
                  <a:lnTo>
                    <a:pt x="0" y="63"/>
                  </a:lnTo>
                  <a:lnTo>
                    <a:pt x="1" y="62"/>
                  </a:lnTo>
                  <a:lnTo>
                    <a:pt x="3" y="62"/>
                  </a:lnTo>
                  <a:lnTo>
                    <a:pt x="3" y="62"/>
                  </a:lnTo>
                  <a:lnTo>
                    <a:pt x="5" y="63"/>
                  </a:lnTo>
                  <a:lnTo>
                    <a:pt x="5" y="63"/>
                  </a:lnTo>
                  <a:lnTo>
                    <a:pt x="5" y="63"/>
                  </a:lnTo>
                  <a:close/>
                  <a:moveTo>
                    <a:pt x="5" y="94"/>
                  </a:moveTo>
                  <a:lnTo>
                    <a:pt x="5" y="111"/>
                  </a:lnTo>
                  <a:lnTo>
                    <a:pt x="3" y="112"/>
                  </a:lnTo>
                  <a:lnTo>
                    <a:pt x="3" y="112"/>
                  </a:lnTo>
                  <a:lnTo>
                    <a:pt x="1" y="112"/>
                  </a:lnTo>
                  <a:lnTo>
                    <a:pt x="0" y="111"/>
                  </a:lnTo>
                  <a:lnTo>
                    <a:pt x="0" y="94"/>
                  </a:lnTo>
                  <a:lnTo>
                    <a:pt x="1" y="92"/>
                  </a:lnTo>
                  <a:lnTo>
                    <a:pt x="3" y="91"/>
                  </a:lnTo>
                  <a:lnTo>
                    <a:pt x="3" y="92"/>
                  </a:lnTo>
                  <a:lnTo>
                    <a:pt x="5" y="94"/>
                  </a:lnTo>
                  <a:lnTo>
                    <a:pt x="5" y="94"/>
                  </a:lnTo>
                  <a:lnTo>
                    <a:pt x="5" y="94"/>
                  </a:lnTo>
                  <a:close/>
                  <a:moveTo>
                    <a:pt x="5" y="123"/>
                  </a:moveTo>
                  <a:lnTo>
                    <a:pt x="5" y="141"/>
                  </a:lnTo>
                  <a:lnTo>
                    <a:pt x="3" y="141"/>
                  </a:lnTo>
                  <a:lnTo>
                    <a:pt x="3" y="143"/>
                  </a:lnTo>
                  <a:lnTo>
                    <a:pt x="1" y="141"/>
                  </a:lnTo>
                  <a:lnTo>
                    <a:pt x="0" y="141"/>
                  </a:lnTo>
                  <a:lnTo>
                    <a:pt x="0" y="123"/>
                  </a:lnTo>
                  <a:lnTo>
                    <a:pt x="1" y="122"/>
                  </a:lnTo>
                  <a:lnTo>
                    <a:pt x="3" y="122"/>
                  </a:lnTo>
                  <a:lnTo>
                    <a:pt x="3" y="122"/>
                  </a:lnTo>
                  <a:lnTo>
                    <a:pt x="5" y="123"/>
                  </a:lnTo>
                  <a:lnTo>
                    <a:pt x="5" y="123"/>
                  </a:lnTo>
                  <a:lnTo>
                    <a:pt x="5" y="123"/>
                  </a:lnTo>
                  <a:close/>
                  <a:moveTo>
                    <a:pt x="5" y="154"/>
                  </a:moveTo>
                  <a:lnTo>
                    <a:pt x="5" y="172"/>
                  </a:lnTo>
                  <a:lnTo>
                    <a:pt x="3" y="172"/>
                  </a:lnTo>
                  <a:lnTo>
                    <a:pt x="3" y="172"/>
                  </a:lnTo>
                  <a:lnTo>
                    <a:pt x="1" y="172"/>
                  </a:lnTo>
                  <a:lnTo>
                    <a:pt x="0" y="172"/>
                  </a:lnTo>
                  <a:lnTo>
                    <a:pt x="0" y="154"/>
                  </a:lnTo>
                  <a:lnTo>
                    <a:pt x="1" y="153"/>
                  </a:lnTo>
                  <a:lnTo>
                    <a:pt x="3" y="152"/>
                  </a:lnTo>
                  <a:lnTo>
                    <a:pt x="3" y="153"/>
                  </a:lnTo>
                  <a:lnTo>
                    <a:pt x="5" y="154"/>
                  </a:lnTo>
                  <a:lnTo>
                    <a:pt x="5" y="154"/>
                  </a:lnTo>
                  <a:lnTo>
                    <a:pt x="5" y="154"/>
                  </a:lnTo>
                  <a:close/>
                  <a:moveTo>
                    <a:pt x="5" y="184"/>
                  </a:moveTo>
                  <a:lnTo>
                    <a:pt x="5" y="202"/>
                  </a:lnTo>
                  <a:lnTo>
                    <a:pt x="3" y="203"/>
                  </a:lnTo>
                  <a:lnTo>
                    <a:pt x="3" y="204"/>
                  </a:lnTo>
                  <a:lnTo>
                    <a:pt x="1" y="203"/>
                  </a:lnTo>
                  <a:lnTo>
                    <a:pt x="0" y="202"/>
                  </a:lnTo>
                  <a:lnTo>
                    <a:pt x="0" y="184"/>
                  </a:lnTo>
                  <a:lnTo>
                    <a:pt x="1" y="182"/>
                  </a:lnTo>
                  <a:lnTo>
                    <a:pt x="3" y="182"/>
                  </a:lnTo>
                  <a:lnTo>
                    <a:pt x="3" y="182"/>
                  </a:lnTo>
                  <a:lnTo>
                    <a:pt x="5" y="184"/>
                  </a:lnTo>
                  <a:lnTo>
                    <a:pt x="5" y="184"/>
                  </a:lnTo>
                  <a:lnTo>
                    <a:pt x="5" y="184"/>
                  </a:lnTo>
                  <a:close/>
                  <a:moveTo>
                    <a:pt x="5" y="214"/>
                  </a:moveTo>
                  <a:lnTo>
                    <a:pt x="5" y="233"/>
                  </a:lnTo>
                  <a:lnTo>
                    <a:pt x="3" y="234"/>
                  </a:lnTo>
                  <a:lnTo>
                    <a:pt x="3" y="234"/>
                  </a:lnTo>
                  <a:lnTo>
                    <a:pt x="1" y="234"/>
                  </a:lnTo>
                  <a:lnTo>
                    <a:pt x="0" y="233"/>
                  </a:lnTo>
                  <a:lnTo>
                    <a:pt x="0" y="214"/>
                  </a:lnTo>
                  <a:lnTo>
                    <a:pt x="1" y="214"/>
                  </a:lnTo>
                  <a:lnTo>
                    <a:pt x="3" y="214"/>
                  </a:lnTo>
                  <a:lnTo>
                    <a:pt x="3" y="214"/>
                  </a:lnTo>
                  <a:lnTo>
                    <a:pt x="5" y="214"/>
                  </a:lnTo>
                  <a:lnTo>
                    <a:pt x="5" y="214"/>
                  </a:lnTo>
                  <a:lnTo>
                    <a:pt x="5" y="214"/>
                  </a:lnTo>
                  <a:close/>
                  <a:moveTo>
                    <a:pt x="5" y="245"/>
                  </a:moveTo>
                  <a:lnTo>
                    <a:pt x="5" y="262"/>
                  </a:lnTo>
                  <a:lnTo>
                    <a:pt x="3" y="263"/>
                  </a:lnTo>
                  <a:lnTo>
                    <a:pt x="3" y="264"/>
                  </a:lnTo>
                  <a:lnTo>
                    <a:pt x="1" y="263"/>
                  </a:lnTo>
                  <a:lnTo>
                    <a:pt x="0" y="262"/>
                  </a:lnTo>
                  <a:lnTo>
                    <a:pt x="0" y="245"/>
                  </a:lnTo>
                  <a:lnTo>
                    <a:pt x="1" y="244"/>
                  </a:lnTo>
                  <a:lnTo>
                    <a:pt x="3" y="244"/>
                  </a:lnTo>
                  <a:lnTo>
                    <a:pt x="3" y="244"/>
                  </a:lnTo>
                  <a:lnTo>
                    <a:pt x="5" y="245"/>
                  </a:lnTo>
                  <a:lnTo>
                    <a:pt x="5" y="245"/>
                  </a:lnTo>
                  <a:lnTo>
                    <a:pt x="5" y="245"/>
                  </a:lnTo>
                  <a:close/>
                  <a:moveTo>
                    <a:pt x="5" y="276"/>
                  </a:moveTo>
                  <a:lnTo>
                    <a:pt x="5" y="293"/>
                  </a:lnTo>
                  <a:lnTo>
                    <a:pt x="3" y="294"/>
                  </a:lnTo>
                  <a:lnTo>
                    <a:pt x="3" y="294"/>
                  </a:lnTo>
                  <a:lnTo>
                    <a:pt x="1" y="294"/>
                  </a:lnTo>
                  <a:lnTo>
                    <a:pt x="0" y="293"/>
                  </a:lnTo>
                  <a:lnTo>
                    <a:pt x="0" y="276"/>
                  </a:lnTo>
                  <a:lnTo>
                    <a:pt x="1" y="275"/>
                  </a:lnTo>
                  <a:lnTo>
                    <a:pt x="3" y="275"/>
                  </a:lnTo>
                  <a:lnTo>
                    <a:pt x="3" y="275"/>
                  </a:lnTo>
                  <a:lnTo>
                    <a:pt x="5" y="276"/>
                  </a:lnTo>
                  <a:lnTo>
                    <a:pt x="5" y="276"/>
                  </a:lnTo>
                  <a:lnTo>
                    <a:pt x="5" y="276"/>
                  </a:lnTo>
                  <a:close/>
                  <a:moveTo>
                    <a:pt x="5" y="305"/>
                  </a:moveTo>
                  <a:lnTo>
                    <a:pt x="5" y="318"/>
                  </a:lnTo>
                  <a:lnTo>
                    <a:pt x="3" y="319"/>
                  </a:lnTo>
                  <a:lnTo>
                    <a:pt x="3" y="320"/>
                  </a:lnTo>
                  <a:lnTo>
                    <a:pt x="1" y="319"/>
                  </a:lnTo>
                  <a:lnTo>
                    <a:pt x="0" y="318"/>
                  </a:lnTo>
                  <a:lnTo>
                    <a:pt x="0" y="305"/>
                  </a:lnTo>
                  <a:lnTo>
                    <a:pt x="1" y="304"/>
                  </a:lnTo>
                  <a:lnTo>
                    <a:pt x="3" y="304"/>
                  </a:lnTo>
                  <a:lnTo>
                    <a:pt x="3" y="304"/>
                  </a:lnTo>
                  <a:lnTo>
                    <a:pt x="5" y="305"/>
                  </a:lnTo>
                  <a:lnTo>
                    <a:pt x="5" y="305"/>
                  </a:lnTo>
                  <a:lnTo>
                    <a:pt x="5" y="30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299" name="任意多边形 131298"/>
            <p:cNvSpPr/>
            <p:nvPr/>
          </p:nvSpPr>
          <p:spPr>
            <a:xfrm>
              <a:off x="4966" y="2313"/>
              <a:ext cx="5" cy="21"/>
            </a:xfrm>
            <a:custGeom>
              <a:avLst/>
              <a:gdLst/>
              <a:ahLst/>
              <a:cxnLst/>
              <a:rect l="0" t="0" r="0" b="0"/>
              <a:pathLst>
                <a:path w="5" h="21">
                  <a:moveTo>
                    <a:pt x="5" y="1"/>
                  </a:moveTo>
                  <a:lnTo>
                    <a:pt x="5" y="20"/>
                  </a:lnTo>
                  <a:lnTo>
                    <a:pt x="3" y="21"/>
                  </a:lnTo>
                  <a:lnTo>
                    <a:pt x="3" y="21"/>
                  </a:lnTo>
                  <a:lnTo>
                    <a:pt x="1" y="21"/>
                  </a:lnTo>
                  <a:lnTo>
                    <a:pt x="0" y="2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0" name="任意多边形 131299"/>
            <p:cNvSpPr/>
            <p:nvPr/>
          </p:nvSpPr>
          <p:spPr>
            <a:xfrm>
              <a:off x="4966" y="2344"/>
              <a:ext cx="5" cy="20"/>
            </a:xfrm>
            <a:custGeom>
              <a:avLst/>
              <a:gdLst/>
              <a:ahLst/>
              <a:cxnLst/>
              <a:rect l="0" t="0" r="0" b="0"/>
              <a:pathLst>
                <a:path w="5" h="20">
                  <a:moveTo>
                    <a:pt x="5" y="1"/>
                  </a:moveTo>
                  <a:lnTo>
                    <a:pt x="5" y="19"/>
                  </a:lnTo>
                  <a:lnTo>
                    <a:pt x="3" y="20"/>
                  </a:lnTo>
                  <a:lnTo>
                    <a:pt x="3" y="20"/>
                  </a:lnTo>
                  <a:lnTo>
                    <a:pt x="1" y="20"/>
                  </a:lnTo>
                  <a:lnTo>
                    <a:pt x="0" y="1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1" name="任意多边形 131300"/>
            <p:cNvSpPr/>
            <p:nvPr/>
          </p:nvSpPr>
          <p:spPr>
            <a:xfrm>
              <a:off x="4966" y="2375"/>
              <a:ext cx="5" cy="20"/>
            </a:xfrm>
            <a:custGeom>
              <a:avLst/>
              <a:gdLst/>
              <a:ahLst/>
              <a:cxnLst/>
              <a:rect l="0" t="0" r="0" b="0"/>
              <a:pathLst>
                <a:path w="5" h="20">
                  <a:moveTo>
                    <a:pt x="5" y="1"/>
                  </a:moveTo>
                  <a:lnTo>
                    <a:pt x="5" y="18"/>
                  </a:lnTo>
                  <a:lnTo>
                    <a:pt x="3" y="19"/>
                  </a:lnTo>
                  <a:lnTo>
                    <a:pt x="3" y="20"/>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2" name="任意多边形 131301"/>
            <p:cNvSpPr/>
            <p:nvPr/>
          </p:nvSpPr>
          <p:spPr>
            <a:xfrm>
              <a:off x="4966" y="2404"/>
              <a:ext cx="5" cy="21"/>
            </a:xfrm>
            <a:custGeom>
              <a:avLst/>
              <a:gdLst/>
              <a:ahLst/>
              <a:cxnLst/>
              <a:rect l="0" t="0" r="0" b="0"/>
              <a:pathLst>
                <a:path w="5" h="21">
                  <a:moveTo>
                    <a:pt x="5" y="3"/>
                  </a:moveTo>
                  <a:lnTo>
                    <a:pt x="5" y="20"/>
                  </a:lnTo>
                  <a:lnTo>
                    <a:pt x="3" y="21"/>
                  </a:lnTo>
                  <a:lnTo>
                    <a:pt x="3" y="21"/>
                  </a:lnTo>
                  <a:lnTo>
                    <a:pt x="1" y="21"/>
                  </a:lnTo>
                  <a:lnTo>
                    <a:pt x="0" y="20"/>
                  </a:lnTo>
                  <a:lnTo>
                    <a:pt x="0" y="3"/>
                  </a:lnTo>
                  <a:lnTo>
                    <a:pt x="1"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3" name="任意多边形 131302"/>
            <p:cNvSpPr/>
            <p:nvPr/>
          </p:nvSpPr>
          <p:spPr>
            <a:xfrm>
              <a:off x="4966" y="2435"/>
              <a:ext cx="5" cy="21"/>
            </a:xfrm>
            <a:custGeom>
              <a:avLst/>
              <a:gdLst/>
              <a:ahLst/>
              <a:cxnLst/>
              <a:rect l="0" t="0" r="0" b="0"/>
              <a:pathLst>
                <a:path w="5" h="21">
                  <a:moveTo>
                    <a:pt x="5" y="1"/>
                  </a:moveTo>
                  <a:lnTo>
                    <a:pt x="5" y="19"/>
                  </a:lnTo>
                  <a:lnTo>
                    <a:pt x="3" y="19"/>
                  </a:lnTo>
                  <a:lnTo>
                    <a:pt x="3" y="21"/>
                  </a:lnTo>
                  <a:lnTo>
                    <a:pt x="1" y="19"/>
                  </a:lnTo>
                  <a:lnTo>
                    <a:pt x="0" y="1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4" name="任意多边形 131303"/>
            <p:cNvSpPr/>
            <p:nvPr/>
          </p:nvSpPr>
          <p:spPr>
            <a:xfrm>
              <a:off x="4966" y="2465"/>
              <a:ext cx="5" cy="20"/>
            </a:xfrm>
            <a:custGeom>
              <a:avLst/>
              <a:gdLst/>
              <a:ahLst/>
              <a:cxnLst/>
              <a:rect l="0" t="0" r="0" b="0"/>
              <a:pathLst>
                <a:path w="5" h="20">
                  <a:moveTo>
                    <a:pt x="5" y="2"/>
                  </a:moveTo>
                  <a:lnTo>
                    <a:pt x="5" y="20"/>
                  </a:lnTo>
                  <a:lnTo>
                    <a:pt x="3" y="20"/>
                  </a:lnTo>
                  <a:lnTo>
                    <a:pt x="3" y="20"/>
                  </a:lnTo>
                  <a:lnTo>
                    <a:pt x="1" y="20"/>
                  </a:lnTo>
                  <a:lnTo>
                    <a:pt x="0" y="2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5" name="任意多边形 131304"/>
            <p:cNvSpPr/>
            <p:nvPr/>
          </p:nvSpPr>
          <p:spPr>
            <a:xfrm>
              <a:off x="4966" y="2495"/>
              <a:ext cx="5" cy="22"/>
            </a:xfrm>
            <a:custGeom>
              <a:avLst/>
              <a:gdLst/>
              <a:ahLst/>
              <a:cxnLst/>
              <a:rect l="0" t="0" r="0" b="0"/>
              <a:pathLst>
                <a:path w="5" h="22">
                  <a:moveTo>
                    <a:pt x="5" y="2"/>
                  </a:moveTo>
                  <a:lnTo>
                    <a:pt x="5" y="20"/>
                  </a:lnTo>
                  <a:lnTo>
                    <a:pt x="3" y="21"/>
                  </a:lnTo>
                  <a:lnTo>
                    <a:pt x="3" y="22"/>
                  </a:lnTo>
                  <a:lnTo>
                    <a:pt x="1" y="21"/>
                  </a:lnTo>
                  <a:lnTo>
                    <a:pt x="0" y="2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6" name="任意多边形 131305"/>
            <p:cNvSpPr/>
            <p:nvPr/>
          </p:nvSpPr>
          <p:spPr>
            <a:xfrm>
              <a:off x="4966" y="2527"/>
              <a:ext cx="5" cy="20"/>
            </a:xfrm>
            <a:custGeom>
              <a:avLst/>
              <a:gdLst/>
              <a:ahLst/>
              <a:cxnLst/>
              <a:rect l="0" t="0" r="0" b="0"/>
              <a:pathLst>
                <a:path w="5" h="20">
                  <a:moveTo>
                    <a:pt x="5" y="0"/>
                  </a:moveTo>
                  <a:lnTo>
                    <a:pt x="5" y="19"/>
                  </a:lnTo>
                  <a:lnTo>
                    <a:pt x="3" y="20"/>
                  </a:lnTo>
                  <a:lnTo>
                    <a:pt x="3" y="20"/>
                  </a:lnTo>
                  <a:lnTo>
                    <a:pt x="1" y="20"/>
                  </a:lnTo>
                  <a:lnTo>
                    <a:pt x="0" y="19"/>
                  </a:lnTo>
                  <a:lnTo>
                    <a:pt x="0" y="0"/>
                  </a:lnTo>
                  <a:lnTo>
                    <a:pt x="1" y="0"/>
                  </a:lnTo>
                  <a:lnTo>
                    <a:pt x="3" y="0"/>
                  </a:lnTo>
                  <a:lnTo>
                    <a:pt x="3"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7" name="任意多边形 131306"/>
            <p:cNvSpPr/>
            <p:nvPr/>
          </p:nvSpPr>
          <p:spPr>
            <a:xfrm>
              <a:off x="4966" y="2557"/>
              <a:ext cx="5" cy="20"/>
            </a:xfrm>
            <a:custGeom>
              <a:avLst/>
              <a:gdLst/>
              <a:ahLst/>
              <a:cxnLst/>
              <a:rect l="0" t="0" r="0" b="0"/>
              <a:pathLst>
                <a:path w="5" h="20">
                  <a:moveTo>
                    <a:pt x="5" y="1"/>
                  </a:moveTo>
                  <a:lnTo>
                    <a:pt x="5" y="18"/>
                  </a:lnTo>
                  <a:lnTo>
                    <a:pt x="3" y="19"/>
                  </a:lnTo>
                  <a:lnTo>
                    <a:pt x="3" y="20"/>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8" name="任意多边形 131307"/>
            <p:cNvSpPr/>
            <p:nvPr/>
          </p:nvSpPr>
          <p:spPr>
            <a:xfrm>
              <a:off x="4966" y="2588"/>
              <a:ext cx="5" cy="19"/>
            </a:xfrm>
            <a:custGeom>
              <a:avLst/>
              <a:gdLst/>
              <a:ahLst/>
              <a:cxnLst/>
              <a:rect l="0" t="0" r="0" b="0"/>
              <a:pathLst>
                <a:path w="5" h="19">
                  <a:moveTo>
                    <a:pt x="5" y="1"/>
                  </a:moveTo>
                  <a:lnTo>
                    <a:pt x="5" y="18"/>
                  </a:lnTo>
                  <a:lnTo>
                    <a:pt x="3" y="19"/>
                  </a:lnTo>
                  <a:lnTo>
                    <a:pt x="3" y="19"/>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09" name="任意多边形 131308"/>
            <p:cNvSpPr/>
            <p:nvPr/>
          </p:nvSpPr>
          <p:spPr>
            <a:xfrm>
              <a:off x="4966" y="2617"/>
              <a:ext cx="5" cy="16"/>
            </a:xfrm>
            <a:custGeom>
              <a:avLst/>
              <a:gdLst/>
              <a:ahLst/>
              <a:cxnLst/>
              <a:rect l="0" t="0" r="0" b="0"/>
              <a:pathLst>
                <a:path w="5" h="16">
                  <a:moveTo>
                    <a:pt x="5" y="1"/>
                  </a:moveTo>
                  <a:lnTo>
                    <a:pt x="5" y="14"/>
                  </a:lnTo>
                  <a:lnTo>
                    <a:pt x="3" y="15"/>
                  </a:lnTo>
                  <a:lnTo>
                    <a:pt x="3" y="16"/>
                  </a:lnTo>
                  <a:lnTo>
                    <a:pt x="1" y="15"/>
                  </a:lnTo>
                  <a:lnTo>
                    <a:pt x="0" y="14"/>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0" name="任意多边形 131309"/>
            <p:cNvSpPr>
              <a:spLocks noEditPoints="1"/>
            </p:cNvSpPr>
            <p:nvPr/>
          </p:nvSpPr>
          <p:spPr>
            <a:xfrm>
              <a:off x="4582" y="2321"/>
              <a:ext cx="5" cy="328"/>
            </a:xfrm>
            <a:custGeom>
              <a:avLst/>
              <a:gdLst/>
              <a:ahLst/>
              <a:cxnLst/>
              <a:rect l="0" t="0" r="0" b="0"/>
              <a:pathLst>
                <a:path w="5" h="328">
                  <a:moveTo>
                    <a:pt x="5" y="1"/>
                  </a:moveTo>
                  <a:lnTo>
                    <a:pt x="5" y="19"/>
                  </a:lnTo>
                  <a:lnTo>
                    <a:pt x="4" y="19"/>
                  </a:lnTo>
                  <a:lnTo>
                    <a:pt x="4" y="21"/>
                  </a:lnTo>
                  <a:lnTo>
                    <a:pt x="2" y="19"/>
                  </a:lnTo>
                  <a:lnTo>
                    <a:pt x="0" y="19"/>
                  </a:lnTo>
                  <a:lnTo>
                    <a:pt x="0" y="1"/>
                  </a:lnTo>
                  <a:lnTo>
                    <a:pt x="2" y="0"/>
                  </a:lnTo>
                  <a:lnTo>
                    <a:pt x="4" y="0"/>
                  </a:lnTo>
                  <a:lnTo>
                    <a:pt x="4" y="0"/>
                  </a:lnTo>
                  <a:lnTo>
                    <a:pt x="5" y="1"/>
                  </a:lnTo>
                  <a:lnTo>
                    <a:pt x="5" y="1"/>
                  </a:lnTo>
                  <a:lnTo>
                    <a:pt x="5" y="1"/>
                  </a:lnTo>
                  <a:close/>
                  <a:moveTo>
                    <a:pt x="5" y="32"/>
                  </a:moveTo>
                  <a:lnTo>
                    <a:pt x="5" y="50"/>
                  </a:lnTo>
                  <a:lnTo>
                    <a:pt x="4" y="51"/>
                  </a:lnTo>
                  <a:lnTo>
                    <a:pt x="4" y="51"/>
                  </a:lnTo>
                  <a:lnTo>
                    <a:pt x="2" y="51"/>
                  </a:lnTo>
                  <a:lnTo>
                    <a:pt x="0" y="50"/>
                  </a:lnTo>
                  <a:lnTo>
                    <a:pt x="0" y="32"/>
                  </a:lnTo>
                  <a:lnTo>
                    <a:pt x="2" y="31"/>
                  </a:lnTo>
                  <a:lnTo>
                    <a:pt x="4" y="31"/>
                  </a:lnTo>
                  <a:lnTo>
                    <a:pt x="4" y="31"/>
                  </a:lnTo>
                  <a:lnTo>
                    <a:pt x="5" y="32"/>
                  </a:lnTo>
                  <a:lnTo>
                    <a:pt x="5" y="32"/>
                  </a:lnTo>
                  <a:lnTo>
                    <a:pt x="5" y="32"/>
                  </a:lnTo>
                  <a:close/>
                  <a:moveTo>
                    <a:pt x="5" y="63"/>
                  </a:moveTo>
                  <a:lnTo>
                    <a:pt x="5" y="81"/>
                  </a:lnTo>
                  <a:lnTo>
                    <a:pt x="4" y="82"/>
                  </a:lnTo>
                  <a:lnTo>
                    <a:pt x="4" y="83"/>
                  </a:lnTo>
                  <a:lnTo>
                    <a:pt x="2" y="82"/>
                  </a:lnTo>
                  <a:lnTo>
                    <a:pt x="0" y="81"/>
                  </a:lnTo>
                  <a:lnTo>
                    <a:pt x="0" y="63"/>
                  </a:lnTo>
                  <a:lnTo>
                    <a:pt x="2" y="62"/>
                  </a:lnTo>
                  <a:lnTo>
                    <a:pt x="4" y="62"/>
                  </a:lnTo>
                  <a:lnTo>
                    <a:pt x="4" y="62"/>
                  </a:lnTo>
                  <a:lnTo>
                    <a:pt x="5" y="63"/>
                  </a:lnTo>
                  <a:lnTo>
                    <a:pt x="5" y="63"/>
                  </a:lnTo>
                  <a:lnTo>
                    <a:pt x="5" y="63"/>
                  </a:lnTo>
                  <a:close/>
                  <a:moveTo>
                    <a:pt x="5" y="95"/>
                  </a:moveTo>
                  <a:lnTo>
                    <a:pt x="5" y="113"/>
                  </a:lnTo>
                  <a:lnTo>
                    <a:pt x="4" y="114"/>
                  </a:lnTo>
                  <a:lnTo>
                    <a:pt x="4" y="114"/>
                  </a:lnTo>
                  <a:lnTo>
                    <a:pt x="2" y="114"/>
                  </a:lnTo>
                  <a:lnTo>
                    <a:pt x="0" y="113"/>
                  </a:lnTo>
                  <a:lnTo>
                    <a:pt x="0" y="95"/>
                  </a:lnTo>
                  <a:lnTo>
                    <a:pt x="2" y="94"/>
                  </a:lnTo>
                  <a:lnTo>
                    <a:pt x="4" y="92"/>
                  </a:lnTo>
                  <a:lnTo>
                    <a:pt x="4" y="94"/>
                  </a:lnTo>
                  <a:lnTo>
                    <a:pt x="5" y="95"/>
                  </a:lnTo>
                  <a:lnTo>
                    <a:pt x="5" y="95"/>
                  </a:lnTo>
                  <a:lnTo>
                    <a:pt x="5" y="95"/>
                  </a:lnTo>
                  <a:close/>
                  <a:moveTo>
                    <a:pt x="5" y="125"/>
                  </a:moveTo>
                  <a:lnTo>
                    <a:pt x="5" y="144"/>
                  </a:lnTo>
                  <a:lnTo>
                    <a:pt x="4" y="145"/>
                  </a:lnTo>
                  <a:lnTo>
                    <a:pt x="4" y="146"/>
                  </a:lnTo>
                  <a:lnTo>
                    <a:pt x="2" y="145"/>
                  </a:lnTo>
                  <a:lnTo>
                    <a:pt x="0" y="144"/>
                  </a:lnTo>
                  <a:lnTo>
                    <a:pt x="0" y="125"/>
                  </a:lnTo>
                  <a:lnTo>
                    <a:pt x="2" y="124"/>
                  </a:lnTo>
                  <a:lnTo>
                    <a:pt x="4" y="124"/>
                  </a:lnTo>
                  <a:lnTo>
                    <a:pt x="4" y="124"/>
                  </a:lnTo>
                  <a:lnTo>
                    <a:pt x="5" y="125"/>
                  </a:lnTo>
                  <a:lnTo>
                    <a:pt x="5" y="125"/>
                  </a:lnTo>
                  <a:lnTo>
                    <a:pt x="5" y="125"/>
                  </a:lnTo>
                  <a:close/>
                  <a:moveTo>
                    <a:pt x="5" y="157"/>
                  </a:moveTo>
                  <a:lnTo>
                    <a:pt x="5" y="176"/>
                  </a:lnTo>
                  <a:lnTo>
                    <a:pt x="4" y="177"/>
                  </a:lnTo>
                  <a:lnTo>
                    <a:pt x="4" y="177"/>
                  </a:lnTo>
                  <a:lnTo>
                    <a:pt x="2" y="177"/>
                  </a:lnTo>
                  <a:lnTo>
                    <a:pt x="0" y="176"/>
                  </a:lnTo>
                  <a:lnTo>
                    <a:pt x="0" y="157"/>
                  </a:lnTo>
                  <a:lnTo>
                    <a:pt x="2" y="156"/>
                  </a:lnTo>
                  <a:lnTo>
                    <a:pt x="4" y="155"/>
                  </a:lnTo>
                  <a:lnTo>
                    <a:pt x="4" y="156"/>
                  </a:lnTo>
                  <a:lnTo>
                    <a:pt x="5" y="157"/>
                  </a:lnTo>
                  <a:lnTo>
                    <a:pt x="5" y="157"/>
                  </a:lnTo>
                  <a:lnTo>
                    <a:pt x="5" y="157"/>
                  </a:lnTo>
                  <a:close/>
                  <a:moveTo>
                    <a:pt x="5" y="188"/>
                  </a:moveTo>
                  <a:lnTo>
                    <a:pt x="5" y="206"/>
                  </a:lnTo>
                  <a:lnTo>
                    <a:pt x="4" y="207"/>
                  </a:lnTo>
                  <a:lnTo>
                    <a:pt x="4" y="207"/>
                  </a:lnTo>
                  <a:lnTo>
                    <a:pt x="2" y="207"/>
                  </a:lnTo>
                  <a:lnTo>
                    <a:pt x="0" y="206"/>
                  </a:lnTo>
                  <a:lnTo>
                    <a:pt x="0" y="188"/>
                  </a:lnTo>
                  <a:lnTo>
                    <a:pt x="2" y="187"/>
                  </a:lnTo>
                  <a:lnTo>
                    <a:pt x="4" y="187"/>
                  </a:lnTo>
                  <a:lnTo>
                    <a:pt x="4" y="187"/>
                  </a:lnTo>
                  <a:lnTo>
                    <a:pt x="5" y="188"/>
                  </a:lnTo>
                  <a:lnTo>
                    <a:pt x="5" y="188"/>
                  </a:lnTo>
                  <a:lnTo>
                    <a:pt x="5" y="188"/>
                  </a:lnTo>
                  <a:close/>
                  <a:moveTo>
                    <a:pt x="5" y="220"/>
                  </a:moveTo>
                  <a:lnTo>
                    <a:pt x="5" y="238"/>
                  </a:lnTo>
                  <a:lnTo>
                    <a:pt x="4" y="238"/>
                  </a:lnTo>
                  <a:lnTo>
                    <a:pt x="4" y="238"/>
                  </a:lnTo>
                  <a:lnTo>
                    <a:pt x="2" y="238"/>
                  </a:lnTo>
                  <a:lnTo>
                    <a:pt x="0" y="238"/>
                  </a:lnTo>
                  <a:lnTo>
                    <a:pt x="0" y="220"/>
                  </a:lnTo>
                  <a:lnTo>
                    <a:pt x="2" y="219"/>
                  </a:lnTo>
                  <a:lnTo>
                    <a:pt x="4" y="219"/>
                  </a:lnTo>
                  <a:lnTo>
                    <a:pt x="4" y="219"/>
                  </a:lnTo>
                  <a:lnTo>
                    <a:pt x="5" y="220"/>
                  </a:lnTo>
                  <a:lnTo>
                    <a:pt x="5" y="220"/>
                  </a:lnTo>
                  <a:lnTo>
                    <a:pt x="5" y="220"/>
                  </a:lnTo>
                  <a:close/>
                  <a:moveTo>
                    <a:pt x="5" y="250"/>
                  </a:moveTo>
                  <a:lnTo>
                    <a:pt x="5" y="268"/>
                  </a:lnTo>
                  <a:lnTo>
                    <a:pt x="4" y="269"/>
                  </a:lnTo>
                  <a:lnTo>
                    <a:pt x="4" y="270"/>
                  </a:lnTo>
                  <a:lnTo>
                    <a:pt x="2" y="269"/>
                  </a:lnTo>
                  <a:lnTo>
                    <a:pt x="0" y="268"/>
                  </a:lnTo>
                  <a:lnTo>
                    <a:pt x="0" y="250"/>
                  </a:lnTo>
                  <a:lnTo>
                    <a:pt x="2" y="250"/>
                  </a:lnTo>
                  <a:lnTo>
                    <a:pt x="4" y="250"/>
                  </a:lnTo>
                  <a:lnTo>
                    <a:pt x="4" y="250"/>
                  </a:lnTo>
                  <a:lnTo>
                    <a:pt x="5" y="250"/>
                  </a:lnTo>
                  <a:lnTo>
                    <a:pt x="5" y="250"/>
                  </a:lnTo>
                  <a:lnTo>
                    <a:pt x="5" y="250"/>
                  </a:lnTo>
                  <a:close/>
                  <a:moveTo>
                    <a:pt x="5" y="282"/>
                  </a:moveTo>
                  <a:lnTo>
                    <a:pt x="5" y="300"/>
                  </a:lnTo>
                  <a:lnTo>
                    <a:pt x="4" y="301"/>
                  </a:lnTo>
                  <a:lnTo>
                    <a:pt x="4" y="301"/>
                  </a:lnTo>
                  <a:lnTo>
                    <a:pt x="2" y="301"/>
                  </a:lnTo>
                  <a:lnTo>
                    <a:pt x="0" y="300"/>
                  </a:lnTo>
                  <a:lnTo>
                    <a:pt x="0" y="282"/>
                  </a:lnTo>
                  <a:lnTo>
                    <a:pt x="2" y="280"/>
                  </a:lnTo>
                  <a:lnTo>
                    <a:pt x="4" y="280"/>
                  </a:lnTo>
                  <a:lnTo>
                    <a:pt x="4" y="280"/>
                  </a:lnTo>
                  <a:lnTo>
                    <a:pt x="5" y="282"/>
                  </a:lnTo>
                  <a:lnTo>
                    <a:pt x="5" y="282"/>
                  </a:lnTo>
                  <a:lnTo>
                    <a:pt x="5" y="282"/>
                  </a:lnTo>
                  <a:close/>
                  <a:moveTo>
                    <a:pt x="5" y="312"/>
                  </a:moveTo>
                  <a:lnTo>
                    <a:pt x="5" y="326"/>
                  </a:lnTo>
                  <a:lnTo>
                    <a:pt x="4" y="327"/>
                  </a:lnTo>
                  <a:lnTo>
                    <a:pt x="4" y="328"/>
                  </a:lnTo>
                  <a:lnTo>
                    <a:pt x="2" y="327"/>
                  </a:lnTo>
                  <a:lnTo>
                    <a:pt x="0" y="326"/>
                  </a:lnTo>
                  <a:lnTo>
                    <a:pt x="0" y="312"/>
                  </a:lnTo>
                  <a:lnTo>
                    <a:pt x="2" y="311"/>
                  </a:lnTo>
                  <a:lnTo>
                    <a:pt x="4" y="311"/>
                  </a:lnTo>
                  <a:lnTo>
                    <a:pt x="4" y="311"/>
                  </a:lnTo>
                  <a:lnTo>
                    <a:pt x="5" y="312"/>
                  </a:lnTo>
                  <a:lnTo>
                    <a:pt x="5" y="312"/>
                  </a:lnTo>
                  <a:lnTo>
                    <a:pt x="5" y="312"/>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1" name="任意多边形 131310"/>
            <p:cNvSpPr/>
            <p:nvPr/>
          </p:nvSpPr>
          <p:spPr>
            <a:xfrm>
              <a:off x="4582" y="2321"/>
              <a:ext cx="5" cy="21"/>
            </a:xfrm>
            <a:custGeom>
              <a:avLst/>
              <a:gdLst/>
              <a:ahLst/>
              <a:cxnLst/>
              <a:rect l="0" t="0" r="0" b="0"/>
              <a:pathLst>
                <a:path w="5" h="21">
                  <a:moveTo>
                    <a:pt x="5" y="1"/>
                  </a:moveTo>
                  <a:lnTo>
                    <a:pt x="5" y="19"/>
                  </a:lnTo>
                  <a:lnTo>
                    <a:pt x="4" y="19"/>
                  </a:lnTo>
                  <a:lnTo>
                    <a:pt x="4" y="21"/>
                  </a:lnTo>
                  <a:lnTo>
                    <a:pt x="2" y="19"/>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2" name="任意多边形 131311"/>
            <p:cNvSpPr/>
            <p:nvPr/>
          </p:nvSpPr>
          <p:spPr>
            <a:xfrm>
              <a:off x="4582" y="2352"/>
              <a:ext cx="5" cy="20"/>
            </a:xfrm>
            <a:custGeom>
              <a:avLst/>
              <a:gdLst/>
              <a:ahLst/>
              <a:cxnLst/>
              <a:rect l="0" t="0" r="0" b="0"/>
              <a:pathLst>
                <a:path w="5" h="20">
                  <a:moveTo>
                    <a:pt x="5" y="1"/>
                  </a:moveTo>
                  <a:lnTo>
                    <a:pt x="5" y="19"/>
                  </a:lnTo>
                  <a:lnTo>
                    <a:pt x="4" y="20"/>
                  </a:lnTo>
                  <a:lnTo>
                    <a:pt x="4" y="20"/>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3" name="任意多边形 131312"/>
            <p:cNvSpPr/>
            <p:nvPr/>
          </p:nvSpPr>
          <p:spPr>
            <a:xfrm>
              <a:off x="4582" y="2383"/>
              <a:ext cx="5" cy="21"/>
            </a:xfrm>
            <a:custGeom>
              <a:avLst/>
              <a:gdLst/>
              <a:ahLst/>
              <a:cxnLst/>
              <a:rect l="0" t="0" r="0" b="0"/>
              <a:pathLst>
                <a:path w="5" h="21">
                  <a:moveTo>
                    <a:pt x="5" y="1"/>
                  </a:moveTo>
                  <a:lnTo>
                    <a:pt x="5" y="19"/>
                  </a:lnTo>
                  <a:lnTo>
                    <a:pt x="4" y="20"/>
                  </a:lnTo>
                  <a:lnTo>
                    <a:pt x="4" y="21"/>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4" name="任意多边形 131313"/>
            <p:cNvSpPr/>
            <p:nvPr/>
          </p:nvSpPr>
          <p:spPr>
            <a:xfrm>
              <a:off x="4582" y="2413"/>
              <a:ext cx="5" cy="22"/>
            </a:xfrm>
            <a:custGeom>
              <a:avLst/>
              <a:gdLst/>
              <a:ahLst/>
              <a:cxnLst/>
              <a:rect l="0" t="0" r="0" b="0"/>
              <a:pathLst>
                <a:path w="5" h="22">
                  <a:moveTo>
                    <a:pt x="5" y="3"/>
                  </a:moveTo>
                  <a:lnTo>
                    <a:pt x="5" y="21"/>
                  </a:lnTo>
                  <a:lnTo>
                    <a:pt x="4" y="22"/>
                  </a:lnTo>
                  <a:lnTo>
                    <a:pt x="4" y="22"/>
                  </a:lnTo>
                  <a:lnTo>
                    <a:pt x="2" y="22"/>
                  </a:lnTo>
                  <a:lnTo>
                    <a:pt x="0" y="21"/>
                  </a:lnTo>
                  <a:lnTo>
                    <a:pt x="0" y="3"/>
                  </a:lnTo>
                  <a:lnTo>
                    <a:pt x="2" y="2"/>
                  </a:lnTo>
                  <a:lnTo>
                    <a:pt x="4" y="0"/>
                  </a:lnTo>
                  <a:lnTo>
                    <a:pt x="4" y="2"/>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5" name="任意多边形 131314"/>
            <p:cNvSpPr/>
            <p:nvPr/>
          </p:nvSpPr>
          <p:spPr>
            <a:xfrm>
              <a:off x="4582" y="2445"/>
              <a:ext cx="5" cy="22"/>
            </a:xfrm>
            <a:custGeom>
              <a:avLst/>
              <a:gdLst/>
              <a:ahLst/>
              <a:cxnLst/>
              <a:rect l="0" t="0" r="0" b="0"/>
              <a:pathLst>
                <a:path w="5" h="22">
                  <a:moveTo>
                    <a:pt x="5" y="1"/>
                  </a:moveTo>
                  <a:lnTo>
                    <a:pt x="5" y="20"/>
                  </a:lnTo>
                  <a:lnTo>
                    <a:pt x="4" y="21"/>
                  </a:lnTo>
                  <a:lnTo>
                    <a:pt x="4" y="22"/>
                  </a:lnTo>
                  <a:lnTo>
                    <a:pt x="2" y="21"/>
                  </a:lnTo>
                  <a:lnTo>
                    <a:pt x="0" y="20"/>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6" name="任意多边形 131315"/>
            <p:cNvSpPr/>
            <p:nvPr/>
          </p:nvSpPr>
          <p:spPr>
            <a:xfrm>
              <a:off x="4582" y="2476"/>
              <a:ext cx="5" cy="22"/>
            </a:xfrm>
            <a:custGeom>
              <a:avLst/>
              <a:gdLst/>
              <a:ahLst/>
              <a:cxnLst/>
              <a:rect l="0" t="0" r="0" b="0"/>
              <a:pathLst>
                <a:path w="5" h="22">
                  <a:moveTo>
                    <a:pt x="5" y="2"/>
                  </a:moveTo>
                  <a:lnTo>
                    <a:pt x="5" y="21"/>
                  </a:lnTo>
                  <a:lnTo>
                    <a:pt x="4" y="22"/>
                  </a:lnTo>
                  <a:lnTo>
                    <a:pt x="4" y="22"/>
                  </a:lnTo>
                  <a:lnTo>
                    <a:pt x="2" y="22"/>
                  </a:lnTo>
                  <a:lnTo>
                    <a:pt x="0" y="21"/>
                  </a:lnTo>
                  <a:lnTo>
                    <a:pt x="0" y="2"/>
                  </a:lnTo>
                  <a:lnTo>
                    <a:pt x="2"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7" name="任意多边形 131316"/>
            <p:cNvSpPr/>
            <p:nvPr/>
          </p:nvSpPr>
          <p:spPr>
            <a:xfrm>
              <a:off x="4582" y="2508"/>
              <a:ext cx="5" cy="20"/>
            </a:xfrm>
            <a:custGeom>
              <a:avLst/>
              <a:gdLst/>
              <a:ahLst/>
              <a:cxnLst/>
              <a:rect l="0" t="0" r="0" b="0"/>
              <a:pathLst>
                <a:path w="5" h="20">
                  <a:moveTo>
                    <a:pt x="5" y="1"/>
                  </a:moveTo>
                  <a:lnTo>
                    <a:pt x="5" y="19"/>
                  </a:lnTo>
                  <a:lnTo>
                    <a:pt x="4" y="20"/>
                  </a:lnTo>
                  <a:lnTo>
                    <a:pt x="4" y="20"/>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8" name="任意多边形 131317"/>
            <p:cNvSpPr/>
            <p:nvPr/>
          </p:nvSpPr>
          <p:spPr>
            <a:xfrm>
              <a:off x="4582" y="2540"/>
              <a:ext cx="5" cy="19"/>
            </a:xfrm>
            <a:custGeom>
              <a:avLst/>
              <a:gdLst/>
              <a:ahLst/>
              <a:cxnLst/>
              <a:rect l="0" t="0" r="0" b="0"/>
              <a:pathLst>
                <a:path w="5" h="19">
                  <a:moveTo>
                    <a:pt x="5" y="1"/>
                  </a:moveTo>
                  <a:lnTo>
                    <a:pt x="5" y="19"/>
                  </a:lnTo>
                  <a:lnTo>
                    <a:pt x="4" y="19"/>
                  </a:lnTo>
                  <a:lnTo>
                    <a:pt x="4" y="19"/>
                  </a:lnTo>
                  <a:lnTo>
                    <a:pt x="2" y="19"/>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19" name="任意多边形 131318"/>
            <p:cNvSpPr/>
            <p:nvPr/>
          </p:nvSpPr>
          <p:spPr>
            <a:xfrm>
              <a:off x="4582" y="2571"/>
              <a:ext cx="5" cy="20"/>
            </a:xfrm>
            <a:custGeom>
              <a:avLst/>
              <a:gdLst/>
              <a:ahLst/>
              <a:cxnLst/>
              <a:rect l="0" t="0" r="0" b="0"/>
              <a:pathLst>
                <a:path w="5" h="20">
                  <a:moveTo>
                    <a:pt x="5" y="0"/>
                  </a:moveTo>
                  <a:lnTo>
                    <a:pt x="5" y="18"/>
                  </a:lnTo>
                  <a:lnTo>
                    <a:pt x="4" y="19"/>
                  </a:lnTo>
                  <a:lnTo>
                    <a:pt x="4" y="20"/>
                  </a:lnTo>
                  <a:lnTo>
                    <a:pt x="2" y="19"/>
                  </a:lnTo>
                  <a:lnTo>
                    <a:pt x="0" y="18"/>
                  </a:lnTo>
                  <a:lnTo>
                    <a:pt x="0" y="0"/>
                  </a:lnTo>
                  <a:lnTo>
                    <a:pt x="2"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0" name="任意多边形 131319"/>
            <p:cNvSpPr/>
            <p:nvPr/>
          </p:nvSpPr>
          <p:spPr>
            <a:xfrm>
              <a:off x="4582" y="2601"/>
              <a:ext cx="5" cy="21"/>
            </a:xfrm>
            <a:custGeom>
              <a:avLst/>
              <a:gdLst/>
              <a:ahLst/>
              <a:cxnLst/>
              <a:rect l="0" t="0" r="0" b="0"/>
              <a:pathLst>
                <a:path w="5" h="21">
                  <a:moveTo>
                    <a:pt x="5" y="2"/>
                  </a:moveTo>
                  <a:lnTo>
                    <a:pt x="5" y="20"/>
                  </a:lnTo>
                  <a:lnTo>
                    <a:pt x="4" y="21"/>
                  </a:lnTo>
                  <a:lnTo>
                    <a:pt x="4" y="21"/>
                  </a:lnTo>
                  <a:lnTo>
                    <a:pt x="2" y="21"/>
                  </a:lnTo>
                  <a:lnTo>
                    <a:pt x="0" y="20"/>
                  </a:lnTo>
                  <a:lnTo>
                    <a:pt x="0" y="2"/>
                  </a:lnTo>
                  <a:lnTo>
                    <a:pt x="2" y="0"/>
                  </a:lnTo>
                  <a:lnTo>
                    <a:pt x="4" y="0"/>
                  </a:lnTo>
                  <a:lnTo>
                    <a:pt x="4"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1" name="任意多边形 131320"/>
            <p:cNvSpPr/>
            <p:nvPr/>
          </p:nvSpPr>
          <p:spPr>
            <a:xfrm>
              <a:off x="4582" y="2632"/>
              <a:ext cx="5" cy="17"/>
            </a:xfrm>
            <a:custGeom>
              <a:avLst/>
              <a:gdLst/>
              <a:ahLst/>
              <a:cxnLst/>
              <a:rect l="0" t="0" r="0" b="0"/>
              <a:pathLst>
                <a:path w="5" h="17">
                  <a:moveTo>
                    <a:pt x="5" y="1"/>
                  </a:moveTo>
                  <a:lnTo>
                    <a:pt x="5" y="15"/>
                  </a:lnTo>
                  <a:lnTo>
                    <a:pt x="4" y="16"/>
                  </a:lnTo>
                  <a:lnTo>
                    <a:pt x="4" y="17"/>
                  </a:lnTo>
                  <a:lnTo>
                    <a:pt x="2" y="16"/>
                  </a:lnTo>
                  <a:lnTo>
                    <a:pt x="0" y="15"/>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2" name="矩形 131321"/>
            <p:cNvSpPr/>
            <p:nvPr/>
          </p:nvSpPr>
          <p:spPr>
            <a:xfrm>
              <a:off x="4539"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3" name="矩形 131322"/>
            <p:cNvSpPr/>
            <p:nvPr/>
          </p:nvSpPr>
          <p:spPr>
            <a:xfrm>
              <a:off x="4902"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4" name="矩形 131323"/>
            <p:cNvSpPr/>
            <p:nvPr/>
          </p:nvSpPr>
          <p:spPr>
            <a:xfrm>
              <a:off x="3485" y="2260"/>
              <a:ext cx="1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-45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5" name="矩形 131324"/>
            <p:cNvSpPr/>
            <p:nvPr/>
          </p:nvSpPr>
          <p:spPr>
            <a:xfrm>
              <a:off x="3640" y="225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6" name="任意多边形 131325"/>
            <p:cNvSpPr/>
            <p:nvPr/>
          </p:nvSpPr>
          <p:spPr>
            <a:xfrm>
              <a:off x="3729" y="1898"/>
              <a:ext cx="1391" cy="518"/>
            </a:xfrm>
            <a:custGeom>
              <a:avLst/>
              <a:gdLst/>
              <a:ahLst/>
              <a:cxnLst/>
              <a:rect l="0" t="0" r="0" b="0"/>
              <a:pathLst>
                <a:path w="1391" h="518">
                  <a:moveTo>
                    <a:pt x="0" y="0"/>
                  </a:moveTo>
                  <a:lnTo>
                    <a:pt x="0" y="14"/>
                  </a:lnTo>
                  <a:lnTo>
                    <a:pt x="2" y="27"/>
                  </a:lnTo>
                  <a:lnTo>
                    <a:pt x="2" y="39"/>
                  </a:lnTo>
                  <a:lnTo>
                    <a:pt x="7" y="54"/>
                  </a:lnTo>
                  <a:lnTo>
                    <a:pt x="9" y="67"/>
                  </a:lnTo>
                  <a:lnTo>
                    <a:pt x="14" y="79"/>
                  </a:lnTo>
                  <a:lnTo>
                    <a:pt x="22" y="92"/>
                  </a:lnTo>
                  <a:lnTo>
                    <a:pt x="26" y="104"/>
                  </a:lnTo>
                  <a:lnTo>
                    <a:pt x="35" y="117"/>
                  </a:lnTo>
                  <a:lnTo>
                    <a:pt x="43" y="129"/>
                  </a:lnTo>
                  <a:lnTo>
                    <a:pt x="53" y="142"/>
                  </a:lnTo>
                  <a:lnTo>
                    <a:pt x="63" y="154"/>
                  </a:lnTo>
                  <a:lnTo>
                    <a:pt x="72" y="167"/>
                  </a:lnTo>
                  <a:lnTo>
                    <a:pt x="85" y="178"/>
                  </a:lnTo>
                  <a:lnTo>
                    <a:pt x="96" y="191"/>
                  </a:lnTo>
                  <a:lnTo>
                    <a:pt x="109" y="201"/>
                  </a:lnTo>
                  <a:lnTo>
                    <a:pt x="122" y="214"/>
                  </a:lnTo>
                  <a:lnTo>
                    <a:pt x="137" y="225"/>
                  </a:lnTo>
                  <a:lnTo>
                    <a:pt x="152" y="235"/>
                  </a:lnTo>
                  <a:lnTo>
                    <a:pt x="166" y="248"/>
                  </a:lnTo>
                  <a:lnTo>
                    <a:pt x="183" y="259"/>
                  </a:lnTo>
                  <a:lnTo>
                    <a:pt x="200" y="269"/>
                  </a:lnTo>
                  <a:lnTo>
                    <a:pt x="217" y="281"/>
                  </a:lnTo>
                  <a:lnTo>
                    <a:pt x="237" y="289"/>
                  </a:lnTo>
                  <a:lnTo>
                    <a:pt x="256" y="300"/>
                  </a:lnTo>
                  <a:lnTo>
                    <a:pt x="274" y="310"/>
                  </a:lnTo>
                  <a:lnTo>
                    <a:pt x="296" y="319"/>
                  </a:lnTo>
                  <a:lnTo>
                    <a:pt x="316" y="331"/>
                  </a:lnTo>
                  <a:lnTo>
                    <a:pt x="337" y="340"/>
                  </a:lnTo>
                  <a:lnTo>
                    <a:pt x="359" y="348"/>
                  </a:lnTo>
                  <a:lnTo>
                    <a:pt x="405" y="366"/>
                  </a:lnTo>
                  <a:lnTo>
                    <a:pt x="454" y="382"/>
                  </a:lnTo>
                  <a:lnTo>
                    <a:pt x="504" y="400"/>
                  </a:lnTo>
                  <a:lnTo>
                    <a:pt x="557" y="415"/>
                  </a:lnTo>
                  <a:lnTo>
                    <a:pt x="613" y="429"/>
                  </a:lnTo>
                  <a:lnTo>
                    <a:pt x="669" y="444"/>
                  </a:lnTo>
                  <a:lnTo>
                    <a:pt x="726" y="454"/>
                  </a:lnTo>
                  <a:lnTo>
                    <a:pt x="787" y="466"/>
                  </a:lnTo>
                  <a:lnTo>
                    <a:pt x="847" y="478"/>
                  </a:lnTo>
                  <a:lnTo>
                    <a:pt x="913" y="487"/>
                  </a:lnTo>
                  <a:lnTo>
                    <a:pt x="975" y="494"/>
                  </a:lnTo>
                  <a:lnTo>
                    <a:pt x="1043" y="501"/>
                  </a:lnTo>
                  <a:lnTo>
                    <a:pt x="1110" y="506"/>
                  </a:lnTo>
                  <a:lnTo>
                    <a:pt x="1178" y="512"/>
                  </a:lnTo>
                  <a:lnTo>
                    <a:pt x="1248" y="515"/>
                  </a:lnTo>
                  <a:lnTo>
                    <a:pt x="1317" y="518"/>
                  </a:lnTo>
                  <a:lnTo>
                    <a:pt x="1391" y="518"/>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7" name="任意多边形 131326"/>
            <p:cNvSpPr/>
            <p:nvPr/>
          </p:nvSpPr>
          <p:spPr>
            <a:xfrm>
              <a:off x="3729" y="1862"/>
              <a:ext cx="1354" cy="492"/>
            </a:xfrm>
            <a:custGeom>
              <a:avLst/>
              <a:gdLst/>
              <a:ahLst/>
              <a:cxnLst/>
              <a:rect l="0" t="0" r="0" b="0"/>
              <a:pathLst>
                <a:path w="1354" h="492">
                  <a:moveTo>
                    <a:pt x="0" y="0"/>
                  </a:moveTo>
                  <a:lnTo>
                    <a:pt x="0" y="14"/>
                  </a:lnTo>
                  <a:lnTo>
                    <a:pt x="2" y="25"/>
                  </a:lnTo>
                  <a:lnTo>
                    <a:pt x="2" y="38"/>
                  </a:lnTo>
                  <a:lnTo>
                    <a:pt x="7" y="51"/>
                  </a:lnTo>
                  <a:lnTo>
                    <a:pt x="9" y="63"/>
                  </a:lnTo>
                  <a:lnTo>
                    <a:pt x="14" y="75"/>
                  </a:lnTo>
                  <a:lnTo>
                    <a:pt x="21" y="87"/>
                  </a:lnTo>
                  <a:lnTo>
                    <a:pt x="25" y="99"/>
                  </a:lnTo>
                  <a:lnTo>
                    <a:pt x="35" y="111"/>
                  </a:lnTo>
                  <a:lnTo>
                    <a:pt x="42" y="123"/>
                  </a:lnTo>
                  <a:lnTo>
                    <a:pt x="51" y="134"/>
                  </a:lnTo>
                  <a:lnTo>
                    <a:pt x="61" y="147"/>
                  </a:lnTo>
                  <a:lnTo>
                    <a:pt x="70" y="158"/>
                  </a:lnTo>
                  <a:lnTo>
                    <a:pt x="82" y="169"/>
                  </a:lnTo>
                  <a:lnTo>
                    <a:pt x="94" y="181"/>
                  </a:lnTo>
                  <a:lnTo>
                    <a:pt x="105" y="191"/>
                  </a:lnTo>
                  <a:lnTo>
                    <a:pt x="120" y="203"/>
                  </a:lnTo>
                  <a:lnTo>
                    <a:pt x="134" y="213"/>
                  </a:lnTo>
                  <a:lnTo>
                    <a:pt x="147" y="223"/>
                  </a:lnTo>
                  <a:lnTo>
                    <a:pt x="162" y="236"/>
                  </a:lnTo>
                  <a:lnTo>
                    <a:pt x="178" y="246"/>
                  </a:lnTo>
                  <a:lnTo>
                    <a:pt x="194" y="256"/>
                  </a:lnTo>
                  <a:lnTo>
                    <a:pt x="212" y="267"/>
                  </a:lnTo>
                  <a:lnTo>
                    <a:pt x="230" y="275"/>
                  </a:lnTo>
                  <a:lnTo>
                    <a:pt x="249" y="285"/>
                  </a:lnTo>
                  <a:lnTo>
                    <a:pt x="268" y="295"/>
                  </a:lnTo>
                  <a:lnTo>
                    <a:pt x="289" y="304"/>
                  </a:lnTo>
                  <a:lnTo>
                    <a:pt x="308" y="314"/>
                  </a:lnTo>
                  <a:lnTo>
                    <a:pt x="329" y="322"/>
                  </a:lnTo>
                  <a:lnTo>
                    <a:pt x="350" y="332"/>
                  </a:lnTo>
                  <a:lnTo>
                    <a:pt x="395" y="349"/>
                  </a:lnTo>
                  <a:lnTo>
                    <a:pt x="441" y="363"/>
                  </a:lnTo>
                  <a:lnTo>
                    <a:pt x="491" y="381"/>
                  </a:lnTo>
                  <a:lnTo>
                    <a:pt x="543" y="394"/>
                  </a:lnTo>
                  <a:lnTo>
                    <a:pt x="597" y="408"/>
                  </a:lnTo>
                  <a:lnTo>
                    <a:pt x="651" y="422"/>
                  </a:lnTo>
                  <a:lnTo>
                    <a:pt x="707" y="432"/>
                  </a:lnTo>
                  <a:lnTo>
                    <a:pt x="766" y="444"/>
                  </a:lnTo>
                  <a:lnTo>
                    <a:pt x="824" y="455"/>
                  </a:lnTo>
                  <a:lnTo>
                    <a:pt x="889" y="463"/>
                  </a:lnTo>
                  <a:lnTo>
                    <a:pt x="949" y="469"/>
                  </a:lnTo>
                  <a:lnTo>
                    <a:pt x="1015" y="476"/>
                  </a:lnTo>
                  <a:lnTo>
                    <a:pt x="1081" y="482"/>
                  </a:lnTo>
                  <a:lnTo>
                    <a:pt x="1147" y="486"/>
                  </a:lnTo>
                  <a:lnTo>
                    <a:pt x="1214" y="490"/>
                  </a:lnTo>
                  <a:lnTo>
                    <a:pt x="1283" y="492"/>
                  </a:lnTo>
                  <a:lnTo>
                    <a:pt x="1354" y="492"/>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8" name="任意多边形 131327"/>
            <p:cNvSpPr/>
            <p:nvPr/>
          </p:nvSpPr>
          <p:spPr>
            <a:xfrm>
              <a:off x="3729" y="1862"/>
              <a:ext cx="1427" cy="456"/>
            </a:xfrm>
            <a:custGeom>
              <a:avLst/>
              <a:gdLst/>
              <a:ahLst/>
              <a:cxnLst/>
              <a:rect l="0" t="0" r="0" b="0"/>
              <a:pathLst>
                <a:path w="1427" h="456">
                  <a:moveTo>
                    <a:pt x="0" y="0"/>
                  </a:moveTo>
                  <a:lnTo>
                    <a:pt x="0" y="13"/>
                  </a:lnTo>
                  <a:lnTo>
                    <a:pt x="2" y="23"/>
                  </a:lnTo>
                  <a:lnTo>
                    <a:pt x="2" y="34"/>
                  </a:lnTo>
                  <a:lnTo>
                    <a:pt x="7" y="47"/>
                  </a:lnTo>
                  <a:lnTo>
                    <a:pt x="9" y="58"/>
                  </a:lnTo>
                  <a:lnTo>
                    <a:pt x="15" y="70"/>
                  </a:lnTo>
                  <a:lnTo>
                    <a:pt x="22" y="80"/>
                  </a:lnTo>
                  <a:lnTo>
                    <a:pt x="27" y="91"/>
                  </a:lnTo>
                  <a:lnTo>
                    <a:pt x="37" y="103"/>
                  </a:lnTo>
                  <a:lnTo>
                    <a:pt x="45" y="114"/>
                  </a:lnTo>
                  <a:lnTo>
                    <a:pt x="54" y="124"/>
                  </a:lnTo>
                  <a:lnTo>
                    <a:pt x="64" y="136"/>
                  </a:lnTo>
                  <a:lnTo>
                    <a:pt x="74" y="147"/>
                  </a:lnTo>
                  <a:lnTo>
                    <a:pt x="87" y="156"/>
                  </a:lnTo>
                  <a:lnTo>
                    <a:pt x="98" y="168"/>
                  </a:lnTo>
                  <a:lnTo>
                    <a:pt x="111" y="177"/>
                  </a:lnTo>
                  <a:lnTo>
                    <a:pt x="126" y="188"/>
                  </a:lnTo>
                  <a:lnTo>
                    <a:pt x="141" y="197"/>
                  </a:lnTo>
                  <a:lnTo>
                    <a:pt x="155" y="207"/>
                  </a:lnTo>
                  <a:lnTo>
                    <a:pt x="170" y="218"/>
                  </a:lnTo>
                  <a:lnTo>
                    <a:pt x="188" y="228"/>
                  </a:lnTo>
                  <a:lnTo>
                    <a:pt x="206" y="237"/>
                  </a:lnTo>
                  <a:lnTo>
                    <a:pt x="223" y="246"/>
                  </a:lnTo>
                  <a:lnTo>
                    <a:pt x="242" y="254"/>
                  </a:lnTo>
                  <a:lnTo>
                    <a:pt x="262" y="264"/>
                  </a:lnTo>
                  <a:lnTo>
                    <a:pt x="282" y="273"/>
                  </a:lnTo>
                  <a:lnTo>
                    <a:pt x="304" y="281"/>
                  </a:lnTo>
                  <a:lnTo>
                    <a:pt x="325" y="291"/>
                  </a:lnTo>
                  <a:lnTo>
                    <a:pt x="346" y="299"/>
                  </a:lnTo>
                  <a:lnTo>
                    <a:pt x="369" y="306"/>
                  </a:lnTo>
                  <a:lnTo>
                    <a:pt x="416" y="322"/>
                  </a:lnTo>
                  <a:lnTo>
                    <a:pt x="465" y="336"/>
                  </a:lnTo>
                  <a:lnTo>
                    <a:pt x="518" y="352"/>
                  </a:lnTo>
                  <a:lnTo>
                    <a:pt x="572" y="365"/>
                  </a:lnTo>
                  <a:lnTo>
                    <a:pt x="629" y="378"/>
                  </a:lnTo>
                  <a:lnTo>
                    <a:pt x="686" y="391"/>
                  </a:lnTo>
                  <a:lnTo>
                    <a:pt x="746" y="400"/>
                  </a:lnTo>
                  <a:lnTo>
                    <a:pt x="807" y="411"/>
                  </a:lnTo>
                  <a:lnTo>
                    <a:pt x="869" y="420"/>
                  </a:lnTo>
                  <a:lnTo>
                    <a:pt x="937" y="428"/>
                  </a:lnTo>
                  <a:lnTo>
                    <a:pt x="1001" y="435"/>
                  </a:lnTo>
                  <a:lnTo>
                    <a:pt x="1070" y="441"/>
                  </a:lnTo>
                  <a:lnTo>
                    <a:pt x="1139" y="445"/>
                  </a:lnTo>
                  <a:lnTo>
                    <a:pt x="1209" y="450"/>
                  </a:lnTo>
                  <a:lnTo>
                    <a:pt x="1281" y="453"/>
                  </a:lnTo>
                  <a:lnTo>
                    <a:pt x="1353" y="456"/>
                  </a:lnTo>
                  <a:lnTo>
                    <a:pt x="1427" y="456"/>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29" name="矩形 131328"/>
            <p:cNvSpPr/>
            <p:nvPr/>
          </p:nvSpPr>
          <p:spPr>
            <a:xfrm>
              <a:off x="5202" y="2189"/>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30" name="矩形 131329"/>
            <p:cNvSpPr/>
            <p:nvPr/>
          </p:nvSpPr>
          <p:spPr>
            <a:xfrm>
              <a:off x="5281" y="226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31" name="矩形 131330"/>
            <p:cNvSpPr/>
            <p:nvPr/>
          </p:nvSpPr>
          <p:spPr>
            <a:xfrm>
              <a:off x="5320" y="2189"/>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32" name="矩形 131331"/>
            <p:cNvSpPr/>
            <p:nvPr/>
          </p:nvSpPr>
          <p:spPr>
            <a:xfrm>
              <a:off x="5442" y="2189"/>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1333" name="矩形 131332"/>
            <p:cNvSpPr/>
            <p:nvPr/>
          </p:nvSpPr>
          <p:spPr>
            <a:xfrm>
              <a:off x="5522" y="226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1335" name="矩形 131334"/>
          <p:cNvSpPr/>
          <p:nvPr/>
        </p:nvSpPr>
        <p:spPr>
          <a:xfrm>
            <a:off x="4132263" y="1208088"/>
            <a:ext cx="566737" cy="457200"/>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令</a:t>
            </a:r>
          </a:p>
        </p:txBody>
      </p:sp>
    </p:spTree>
    <p:extLst>
      <p:ext uri="{BB962C8B-B14F-4D97-AF65-F5344CB8AC3E}">
        <p14:creationId xmlns:p14="http://schemas.microsoft.com/office/powerpoint/2010/main" val="11911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9"/>
                                        </p:tgtEl>
                                        <p:attrNameLst>
                                          <p:attrName>style.visibility</p:attrName>
                                        </p:attrNameLst>
                                      </p:cBhvr>
                                      <p:to>
                                        <p:strVal val="visible"/>
                                      </p:to>
                                    </p:set>
                                    <p:anim calcmode="lin" valueType="num">
                                      <p:cBhvr additive="base">
                                        <p:cTn id="7" dur="500" fill="hold"/>
                                        <p:tgtEl>
                                          <p:spTgt spid="131079"/>
                                        </p:tgtEl>
                                        <p:attrNameLst>
                                          <p:attrName>ppt_x</p:attrName>
                                        </p:attrNameLst>
                                      </p:cBhvr>
                                      <p:tavLst>
                                        <p:tav tm="0">
                                          <p:val>
                                            <p:strVal val="0-#ppt_w/2"/>
                                          </p:val>
                                        </p:tav>
                                        <p:tav tm="100000">
                                          <p:val>
                                            <p:strVal val="#ppt_x"/>
                                          </p:val>
                                        </p:tav>
                                      </p:tavLst>
                                    </p:anim>
                                    <p:anim calcmode="lin" valueType="num">
                                      <p:cBhvr additive="base">
                                        <p:cTn id="8" dur="500" fill="hold"/>
                                        <p:tgtEl>
                                          <p:spTgt spid="1310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31335"/>
                                        </p:tgtEl>
                                        <p:attrNameLst>
                                          <p:attrName>style.visibility</p:attrName>
                                        </p:attrNameLst>
                                      </p:cBhvr>
                                      <p:to>
                                        <p:strVal val="visible"/>
                                      </p:to>
                                    </p:set>
                                    <p:animEffect transition="in" filter="blinds(horizontal)">
                                      <p:cBhvr>
                                        <p:cTn id="13" dur="500"/>
                                        <p:tgtEl>
                                          <p:spTgt spid="131335"/>
                                        </p:tgtEl>
                                      </p:cBhvr>
                                    </p:animEffect>
                                  </p:childTnLst>
                                </p:cTn>
                              </p:par>
                              <p:par>
                                <p:cTn id="14" presetID="3" presetClass="entr" presetSubtype="10" fill="hold" nodeType="withEffect">
                                  <p:stCondLst>
                                    <p:cond delay="0"/>
                                  </p:stCondLst>
                                  <p:childTnLst>
                                    <p:set>
                                      <p:cBhvr>
                                        <p:cTn id="15" dur="1" fill="hold">
                                          <p:stCondLst>
                                            <p:cond delay="0"/>
                                          </p:stCondLst>
                                        </p:cTn>
                                        <p:tgtEl>
                                          <p:spTgt spid="131119"/>
                                        </p:tgtEl>
                                        <p:attrNameLst>
                                          <p:attrName>style.visibility</p:attrName>
                                        </p:attrNameLst>
                                      </p:cBhvr>
                                      <p:to>
                                        <p:strVal val="visible"/>
                                      </p:to>
                                    </p:set>
                                    <p:animEffect transition="in" filter="blinds(horizontal)">
                                      <p:cBhvr>
                                        <p:cTn id="16" dur="500"/>
                                        <p:tgtEl>
                                          <p:spTgt spid="13111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1113"/>
                                        </p:tgtEl>
                                        <p:attrNameLst>
                                          <p:attrName>style.visibility</p:attrName>
                                        </p:attrNameLst>
                                      </p:cBhvr>
                                      <p:to>
                                        <p:strVal val="visible"/>
                                      </p:to>
                                    </p:set>
                                    <p:animEffect transition="in" filter="blinds(horizontal)">
                                      <p:cBhvr>
                                        <p:cTn id="21" dur="500"/>
                                        <p:tgtEl>
                                          <p:spTgt spid="131113"/>
                                        </p:tgtEl>
                                      </p:cBhvr>
                                    </p:animEffect>
                                  </p:childTnLst>
                                </p:cTn>
                              </p:par>
                              <p:par>
                                <p:cTn id="22" presetID="3" presetClass="entr" presetSubtype="10" fill="hold" nodeType="withEffect">
                                  <p:stCondLst>
                                    <p:cond delay="0"/>
                                  </p:stCondLst>
                                  <p:childTnLst>
                                    <p:set>
                                      <p:cBhvr>
                                        <p:cTn id="23" dur="1" fill="hold">
                                          <p:stCondLst>
                                            <p:cond delay="0"/>
                                          </p:stCondLst>
                                        </p:cTn>
                                        <p:tgtEl>
                                          <p:spTgt spid="131114"/>
                                        </p:tgtEl>
                                        <p:attrNameLst>
                                          <p:attrName>style.visibility</p:attrName>
                                        </p:attrNameLst>
                                      </p:cBhvr>
                                      <p:to>
                                        <p:strVal val="visible"/>
                                      </p:to>
                                    </p:set>
                                    <p:animEffect transition="in" filter="blinds(horizontal)">
                                      <p:cBhvr>
                                        <p:cTn id="24" dur="500"/>
                                        <p:tgtEl>
                                          <p:spTgt spid="1311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1122"/>
                                        </p:tgtEl>
                                        <p:attrNameLst>
                                          <p:attrName>style.visibility</p:attrName>
                                        </p:attrNameLst>
                                      </p:cBhvr>
                                      <p:to>
                                        <p:strVal val="visible"/>
                                      </p:to>
                                    </p:set>
                                    <p:anim calcmode="lin" valueType="num">
                                      <p:cBhvr additive="base">
                                        <p:cTn id="29" dur="500" fill="hold"/>
                                        <p:tgtEl>
                                          <p:spTgt spid="131122"/>
                                        </p:tgtEl>
                                        <p:attrNameLst>
                                          <p:attrName>ppt_x</p:attrName>
                                        </p:attrNameLst>
                                      </p:cBhvr>
                                      <p:tavLst>
                                        <p:tav tm="0">
                                          <p:val>
                                            <p:strVal val="0-#ppt_w/2"/>
                                          </p:val>
                                        </p:tav>
                                        <p:tav tm="100000">
                                          <p:val>
                                            <p:strVal val="#ppt_x"/>
                                          </p:val>
                                        </p:tav>
                                      </p:tavLst>
                                    </p:anim>
                                    <p:anim calcmode="lin" valueType="num">
                                      <p:cBhvr additive="base">
                                        <p:cTn id="30" dur="500" fill="hold"/>
                                        <p:tgtEl>
                                          <p:spTgt spid="131122"/>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31124"/>
                                        </p:tgtEl>
                                        <p:attrNameLst>
                                          <p:attrName>style.visibility</p:attrName>
                                        </p:attrNameLst>
                                      </p:cBhvr>
                                      <p:to>
                                        <p:strVal val="visible"/>
                                      </p:to>
                                    </p:set>
                                    <p:anim calcmode="lin" valueType="num">
                                      <p:cBhvr additive="base">
                                        <p:cTn id="33" dur="500" fill="hold"/>
                                        <p:tgtEl>
                                          <p:spTgt spid="131124"/>
                                        </p:tgtEl>
                                        <p:attrNameLst>
                                          <p:attrName>ppt_x</p:attrName>
                                        </p:attrNameLst>
                                      </p:cBhvr>
                                      <p:tavLst>
                                        <p:tav tm="0">
                                          <p:val>
                                            <p:strVal val="0-#ppt_w/2"/>
                                          </p:val>
                                        </p:tav>
                                        <p:tav tm="100000">
                                          <p:val>
                                            <p:strVal val="#ppt_x"/>
                                          </p:val>
                                        </p:tav>
                                      </p:tavLst>
                                    </p:anim>
                                    <p:anim calcmode="lin" valueType="num">
                                      <p:cBhvr additive="base">
                                        <p:cTn id="34" dur="500" fill="hold"/>
                                        <p:tgtEl>
                                          <p:spTgt spid="131124"/>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31123"/>
                                        </p:tgtEl>
                                        <p:attrNameLst>
                                          <p:attrName>style.visibility</p:attrName>
                                        </p:attrNameLst>
                                      </p:cBhvr>
                                      <p:to>
                                        <p:strVal val="visible"/>
                                      </p:to>
                                    </p:set>
                                    <p:anim calcmode="lin" valueType="num">
                                      <p:cBhvr additive="base">
                                        <p:cTn id="39" dur="500" fill="hold"/>
                                        <p:tgtEl>
                                          <p:spTgt spid="131123"/>
                                        </p:tgtEl>
                                        <p:attrNameLst>
                                          <p:attrName>ppt_x</p:attrName>
                                        </p:attrNameLst>
                                      </p:cBhvr>
                                      <p:tavLst>
                                        <p:tav tm="0">
                                          <p:val>
                                            <p:strVal val="1+#ppt_w/2"/>
                                          </p:val>
                                        </p:tav>
                                        <p:tav tm="100000">
                                          <p:val>
                                            <p:strVal val="#ppt_x"/>
                                          </p:val>
                                        </p:tav>
                                      </p:tavLst>
                                    </p:anim>
                                    <p:anim calcmode="lin" valueType="num">
                                      <p:cBhvr additive="base">
                                        <p:cTn id="40" dur="500" fill="hold"/>
                                        <p:tgtEl>
                                          <p:spTgt spid="131123"/>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131229"/>
                                        </p:tgtEl>
                                        <p:attrNameLst>
                                          <p:attrName>style.visibility</p:attrName>
                                        </p:attrNameLst>
                                      </p:cBhvr>
                                      <p:to>
                                        <p:strVal val="visible"/>
                                      </p:to>
                                    </p:set>
                                    <p:anim calcmode="lin" valueType="num">
                                      <p:cBhvr additive="base">
                                        <p:cTn id="43" dur="500" fill="hold"/>
                                        <p:tgtEl>
                                          <p:spTgt spid="131229"/>
                                        </p:tgtEl>
                                        <p:attrNameLst>
                                          <p:attrName>ppt_x</p:attrName>
                                        </p:attrNameLst>
                                      </p:cBhvr>
                                      <p:tavLst>
                                        <p:tav tm="0">
                                          <p:val>
                                            <p:strVal val="1+#ppt_w/2"/>
                                          </p:val>
                                        </p:tav>
                                        <p:tav tm="100000">
                                          <p:val>
                                            <p:strVal val="#ppt_x"/>
                                          </p:val>
                                        </p:tav>
                                      </p:tavLst>
                                    </p:anim>
                                    <p:anim calcmode="lin" valueType="num">
                                      <p:cBhvr additive="base">
                                        <p:cTn id="44" dur="500" fill="hold"/>
                                        <p:tgtEl>
                                          <p:spTgt spid="131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3" grpId="0"/>
      <p:bldP spid="131122" grpId="0"/>
      <p:bldP spid="131123" grpId="0"/>
      <p:bldP spid="1313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01" name="矩形 130300"/>
          <p:cNvSpPr/>
          <p:nvPr/>
        </p:nvSpPr>
        <p:spPr>
          <a:xfrm>
            <a:off x="381000" y="3479800"/>
            <a:ext cx="8170863" cy="1990725"/>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当</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L</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时，</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，频率为</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的信号通过这一滤波器，电压幅值不是降低为</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70.7%</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，而降低为</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44.7%</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，而且相移也加大了，半功频率提高到</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2</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。作为高通滤波器，下限频率提高了一倍，将使较低频率的信号不能顺利通过。</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Symbol" panose="05050102010706020507" pitchFamily="18" charset="2"/>
            </a:endParaRPr>
          </a:p>
        </p:txBody>
      </p:sp>
      <p:sp>
        <p:nvSpPr>
          <p:cNvPr id="130303" name="矩形 130302"/>
          <p:cNvSpPr/>
          <p:nvPr/>
        </p:nvSpPr>
        <p:spPr>
          <a:xfrm>
            <a:off x="204788" y="5753100"/>
            <a:ext cx="8809037" cy="566738"/>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负载电阻对</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滤波器的工作影响大，是一切</a:t>
            </a:r>
            <a:r>
              <a:rPr kumimoji="0" lang="en-US" altLang="zh-CN" sz="24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RC</a:t>
            </a:r>
            <a:r>
              <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滤波器的特点</a:t>
            </a:r>
            <a:endParaRPr kumimoji="0"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Times New Roman" panose="02020603050405020304" pitchFamily="18" charset="0"/>
              <a:cs typeface="+mn-cs"/>
              <a:sym typeface="Symbol" panose="05050102010706020507" pitchFamily="18" charset="2"/>
            </a:endParaRPr>
          </a:p>
        </p:txBody>
      </p:sp>
      <p:sp>
        <p:nvSpPr>
          <p:cNvPr id="130304" name="矩形 130303"/>
          <p:cNvSpPr/>
          <p:nvPr/>
        </p:nvSpPr>
        <p:spPr>
          <a:xfrm>
            <a:off x="204788" y="539750"/>
            <a:ext cx="530225"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130305" name="矩形 130304"/>
          <p:cNvSpPr/>
          <p:nvPr/>
        </p:nvSpPr>
        <p:spPr>
          <a:xfrm>
            <a:off x="5021263" y="500063"/>
            <a:ext cx="423862" cy="1679575"/>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nvGrpSpPr>
          <p:cNvPr id="130519" name="组合 130518"/>
          <p:cNvGrpSpPr/>
          <p:nvPr/>
        </p:nvGrpSpPr>
        <p:grpSpPr>
          <a:xfrm>
            <a:off x="3630613" y="307975"/>
            <a:ext cx="479425" cy="277813"/>
            <a:chOff x="2287" y="194"/>
            <a:chExt cx="302" cy="175"/>
          </a:xfrm>
        </p:grpSpPr>
        <p:sp>
          <p:nvSpPr>
            <p:cNvPr id="130307" name="矩形 130306"/>
            <p:cNvSpPr/>
            <p:nvPr/>
          </p:nvSpPr>
          <p:spPr>
            <a:xfrm>
              <a:off x="2287" y="194"/>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08" name="矩形 130307"/>
            <p:cNvSpPr/>
            <p:nvPr/>
          </p:nvSpPr>
          <p:spPr>
            <a:xfrm>
              <a:off x="2367" y="273"/>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09" name="矩形 130308"/>
            <p:cNvSpPr/>
            <p:nvPr/>
          </p:nvSpPr>
          <p:spPr>
            <a:xfrm>
              <a:off x="2406" y="194"/>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0" name="矩形 130309"/>
            <p:cNvSpPr/>
            <p:nvPr/>
          </p:nvSpPr>
          <p:spPr>
            <a:xfrm>
              <a:off x="2470" y="194"/>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1" name="矩形 130310"/>
            <p:cNvSpPr/>
            <p:nvPr/>
          </p:nvSpPr>
          <p:spPr>
            <a:xfrm>
              <a:off x="2549" y="273"/>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0313" name="矩形 130312"/>
          <p:cNvSpPr/>
          <p:nvPr/>
        </p:nvSpPr>
        <p:spPr>
          <a:xfrm>
            <a:off x="3757613" y="636588"/>
            <a:ext cx="63500" cy="1524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7" name="矩形 130316"/>
          <p:cNvSpPr/>
          <p:nvPr/>
        </p:nvSpPr>
        <p:spPr>
          <a:xfrm>
            <a:off x="4276725" y="636588"/>
            <a:ext cx="63500" cy="1524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30517" name="组合 130516"/>
          <p:cNvGrpSpPr/>
          <p:nvPr/>
        </p:nvGrpSpPr>
        <p:grpSpPr>
          <a:xfrm>
            <a:off x="3643313" y="755650"/>
            <a:ext cx="571500" cy="277813"/>
            <a:chOff x="2295" y="638"/>
            <a:chExt cx="360" cy="175"/>
          </a:xfrm>
        </p:grpSpPr>
        <p:sp>
          <p:nvSpPr>
            <p:cNvPr id="130318" name="矩形 130317"/>
            <p:cNvSpPr/>
            <p:nvPr/>
          </p:nvSpPr>
          <p:spPr>
            <a:xfrm>
              <a:off x="2295" y="63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9" name="矩形 130318"/>
            <p:cNvSpPr/>
            <p:nvPr/>
          </p:nvSpPr>
          <p:spPr>
            <a:xfrm>
              <a:off x="2375" y="71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0" name="矩形 130319"/>
            <p:cNvSpPr/>
            <p:nvPr/>
          </p:nvSpPr>
          <p:spPr>
            <a:xfrm>
              <a:off x="2413" y="638"/>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1" name="矩形 130320"/>
            <p:cNvSpPr/>
            <p:nvPr/>
          </p:nvSpPr>
          <p:spPr>
            <a:xfrm>
              <a:off x="2535" y="63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2" name="矩形 130321"/>
            <p:cNvSpPr/>
            <p:nvPr/>
          </p:nvSpPr>
          <p:spPr>
            <a:xfrm>
              <a:off x="2615" y="71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FF33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nvGrpSpPr>
          <p:cNvPr id="130518" name="组合 130517"/>
          <p:cNvGrpSpPr/>
          <p:nvPr/>
        </p:nvGrpSpPr>
        <p:grpSpPr>
          <a:xfrm>
            <a:off x="3625850" y="1101725"/>
            <a:ext cx="569913" cy="277813"/>
            <a:chOff x="2284" y="694"/>
            <a:chExt cx="359" cy="175"/>
          </a:xfrm>
        </p:grpSpPr>
        <p:sp>
          <p:nvSpPr>
            <p:cNvPr id="130323" name="矩形 130322"/>
            <p:cNvSpPr/>
            <p:nvPr/>
          </p:nvSpPr>
          <p:spPr>
            <a:xfrm>
              <a:off x="2284" y="694"/>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4" name="矩形 130323"/>
            <p:cNvSpPr/>
            <p:nvPr/>
          </p:nvSpPr>
          <p:spPr>
            <a:xfrm>
              <a:off x="2363" y="773"/>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5" name="矩形 130324"/>
            <p:cNvSpPr/>
            <p:nvPr/>
          </p:nvSpPr>
          <p:spPr>
            <a:xfrm>
              <a:off x="2402" y="694"/>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6" name="矩形 130325"/>
            <p:cNvSpPr/>
            <p:nvPr/>
          </p:nvSpPr>
          <p:spPr>
            <a:xfrm>
              <a:off x="2524" y="694"/>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27" name="矩形 130326"/>
            <p:cNvSpPr/>
            <p:nvPr/>
          </p:nvSpPr>
          <p:spPr>
            <a:xfrm>
              <a:off x="2603" y="773"/>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0328" name="直接连接符 130327"/>
          <p:cNvSpPr/>
          <p:nvPr/>
        </p:nvSpPr>
        <p:spPr>
          <a:xfrm flipV="1">
            <a:off x="1530350" y="520700"/>
            <a:ext cx="1588" cy="1741488"/>
          </a:xfrm>
          <a:prstGeom prst="line">
            <a:avLst/>
          </a:prstGeom>
          <a:ln w="14288" cap="flat" cmpd="sng">
            <a:solidFill>
              <a:srgbClr val="000000"/>
            </a:solidFill>
            <a:prstDash val="solid"/>
            <a:headEnd type="none" w="med" len="med"/>
            <a:tailEnd type="none" w="med" len="med"/>
          </a:ln>
        </p:spPr>
      </p:sp>
      <p:sp>
        <p:nvSpPr>
          <p:cNvPr id="130329" name="任意多边形 130328"/>
          <p:cNvSpPr/>
          <p:nvPr/>
        </p:nvSpPr>
        <p:spPr>
          <a:xfrm>
            <a:off x="1462088" y="320675"/>
            <a:ext cx="136525" cy="209550"/>
          </a:xfrm>
          <a:custGeom>
            <a:avLst/>
            <a:gdLst/>
            <a:ahLst/>
            <a:cxnLst/>
            <a:rect l="0" t="0" r="0" b="0"/>
            <a:pathLst>
              <a:path w="86" h="132">
                <a:moveTo>
                  <a:pt x="86" y="132"/>
                </a:moveTo>
                <a:lnTo>
                  <a:pt x="43" y="0"/>
                </a:lnTo>
                <a:lnTo>
                  <a:pt x="0" y="132"/>
                </a:lnTo>
                <a:lnTo>
                  <a:pt x="86" y="132"/>
                </a:lnTo>
                <a:lnTo>
                  <a:pt x="86" y="132"/>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0" name="直接连接符 130329"/>
          <p:cNvSpPr/>
          <p:nvPr/>
        </p:nvSpPr>
        <p:spPr>
          <a:xfrm>
            <a:off x="1165225" y="1952625"/>
            <a:ext cx="2524125" cy="1588"/>
          </a:xfrm>
          <a:prstGeom prst="line">
            <a:avLst/>
          </a:prstGeom>
          <a:ln w="14288" cap="flat" cmpd="sng">
            <a:solidFill>
              <a:srgbClr val="000000"/>
            </a:solidFill>
            <a:prstDash val="solid"/>
            <a:headEnd type="none" w="med" len="med"/>
            <a:tailEnd type="none" w="med" len="med"/>
          </a:ln>
        </p:spPr>
      </p:sp>
      <p:sp>
        <p:nvSpPr>
          <p:cNvPr id="130331" name="任意多边形 130330"/>
          <p:cNvSpPr/>
          <p:nvPr/>
        </p:nvSpPr>
        <p:spPr>
          <a:xfrm>
            <a:off x="3689350" y="1882775"/>
            <a:ext cx="207963" cy="134938"/>
          </a:xfrm>
          <a:custGeom>
            <a:avLst/>
            <a:gdLst/>
            <a:ahLst/>
            <a:cxnLst/>
            <a:rect l="0" t="0" r="0" b="0"/>
            <a:pathLst>
              <a:path w="131" h="85">
                <a:moveTo>
                  <a:pt x="0" y="85"/>
                </a:moveTo>
                <a:lnTo>
                  <a:pt x="131" y="44"/>
                </a:lnTo>
                <a:lnTo>
                  <a:pt x="0" y="0"/>
                </a:lnTo>
                <a:lnTo>
                  <a:pt x="0" y="85"/>
                </a:lnTo>
                <a:lnTo>
                  <a:pt x="0" y="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2" name="矩形 130331"/>
          <p:cNvSpPr/>
          <p:nvPr/>
        </p:nvSpPr>
        <p:spPr>
          <a:xfrm>
            <a:off x="1360488" y="2036763"/>
            <a:ext cx="82550" cy="198437"/>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3" name="矩形 130332"/>
          <p:cNvSpPr/>
          <p:nvPr/>
        </p:nvSpPr>
        <p:spPr>
          <a:xfrm>
            <a:off x="1352550" y="719138"/>
            <a:ext cx="82550" cy="198437"/>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4" name="矩形 130333"/>
          <p:cNvSpPr/>
          <p:nvPr/>
        </p:nvSpPr>
        <p:spPr>
          <a:xfrm>
            <a:off x="998538" y="1058863"/>
            <a:ext cx="371475" cy="198437"/>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0.707</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5" name="任意多边形 130334"/>
          <p:cNvSpPr>
            <a:spLocks noEditPoints="1"/>
          </p:cNvSpPr>
          <p:nvPr/>
        </p:nvSpPr>
        <p:spPr>
          <a:xfrm>
            <a:off x="1541463" y="1127125"/>
            <a:ext cx="2020887" cy="6350"/>
          </a:xfrm>
          <a:custGeom>
            <a:avLst/>
            <a:gdLst/>
            <a:ahLst/>
            <a:cxnLst/>
            <a:rect l="0" t="0" r="0" b="0"/>
            <a:pathLst>
              <a:path w="1273" h="4">
                <a:moveTo>
                  <a:pt x="8" y="0"/>
                </a:moveTo>
                <a:lnTo>
                  <a:pt x="78" y="0"/>
                </a:lnTo>
                <a:lnTo>
                  <a:pt x="78" y="0"/>
                </a:lnTo>
                <a:lnTo>
                  <a:pt x="81" y="1"/>
                </a:lnTo>
                <a:lnTo>
                  <a:pt x="78" y="3"/>
                </a:lnTo>
                <a:lnTo>
                  <a:pt x="78" y="4"/>
                </a:lnTo>
                <a:lnTo>
                  <a:pt x="8" y="4"/>
                </a:lnTo>
                <a:lnTo>
                  <a:pt x="4" y="3"/>
                </a:lnTo>
                <a:lnTo>
                  <a:pt x="0" y="1"/>
                </a:lnTo>
                <a:lnTo>
                  <a:pt x="4" y="0"/>
                </a:lnTo>
                <a:lnTo>
                  <a:pt x="8" y="0"/>
                </a:lnTo>
                <a:lnTo>
                  <a:pt x="8" y="0"/>
                </a:lnTo>
                <a:lnTo>
                  <a:pt x="8" y="0"/>
                </a:lnTo>
                <a:close/>
                <a:moveTo>
                  <a:pt x="125" y="0"/>
                </a:moveTo>
                <a:lnTo>
                  <a:pt x="194" y="0"/>
                </a:lnTo>
                <a:lnTo>
                  <a:pt x="199" y="0"/>
                </a:lnTo>
                <a:lnTo>
                  <a:pt x="199" y="1"/>
                </a:lnTo>
                <a:lnTo>
                  <a:pt x="199" y="3"/>
                </a:lnTo>
                <a:lnTo>
                  <a:pt x="194" y="4"/>
                </a:lnTo>
                <a:lnTo>
                  <a:pt x="125" y="4"/>
                </a:lnTo>
                <a:lnTo>
                  <a:pt x="121" y="3"/>
                </a:lnTo>
                <a:lnTo>
                  <a:pt x="121" y="1"/>
                </a:lnTo>
                <a:lnTo>
                  <a:pt x="121" y="0"/>
                </a:lnTo>
                <a:lnTo>
                  <a:pt x="125" y="0"/>
                </a:lnTo>
                <a:lnTo>
                  <a:pt x="125" y="0"/>
                </a:lnTo>
                <a:lnTo>
                  <a:pt x="125" y="0"/>
                </a:lnTo>
                <a:close/>
                <a:moveTo>
                  <a:pt x="246" y="0"/>
                </a:moveTo>
                <a:lnTo>
                  <a:pt x="316" y="0"/>
                </a:lnTo>
                <a:lnTo>
                  <a:pt x="316" y="0"/>
                </a:lnTo>
                <a:lnTo>
                  <a:pt x="319" y="1"/>
                </a:lnTo>
                <a:lnTo>
                  <a:pt x="316" y="3"/>
                </a:lnTo>
                <a:lnTo>
                  <a:pt x="316" y="4"/>
                </a:lnTo>
                <a:lnTo>
                  <a:pt x="246" y="4"/>
                </a:lnTo>
                <a:lnTo>
                  <a:pt x="242" y="3"/>
                </a:lnTo>
                <a:lnTo>
                  <a:pt x="239" y="1"/>
                </a:lnTo>
                <a:lnTo>
                  <a:pt x="242" y="0"/>
                </a:lnTo>
                <a:lnTo>
                  <a:pt x="246" y="0"/>
                </a:lnTo>
                <a:lnTo>
                  <a:pt x="246" y="0"/>
                </a:lnTo>
                <a:lnTo>
                  <a:pt x="246" y="0"/>
                </a:lnTo>
                <a:close/>
                <a:moveTo>
                  <a:pt x="364" y="0"/>
                </a:moveTo>
                <a:lnTo>
                  <a:pt x="433" y="0"/>
                </a:lnTo>
                <a:lnTo>
                  <a:pt x="437" y="0"/>
                </a:lnTo>
                <a:lnTo>
                  <a:pt x="437" y="1"/>
                </a:lnTo>
                <a:lnTo>
                  <a:pt x="437" y="3"/>
                </a:lnTo>
                <a:lnTo>
                  <a:pt x="433" y="4"/>
                </a:lnTo>
                <a:lnTo>
                  <a:pt x="364" y="4"/>
                </a:lnTo>
                <a:lnTo>
                  <a:pt x="360" y="3"/>
                </a:lnTo>
                <a:lnTo>
                  <a:pt x="360" y="1"/>
                </a:lnTo>
                <a:lnTo>
                  <a:pt x="360" y="0"/>
                </a:lnTo>
                <a:lnTo>
                  <a:pt x="364" y="0"/>
                </a:lnTo>
                <a:lnTo>
                  <a:pt x="364" y="0"/>
                </a:lnTo>
                <a:lnTo>
                  <a:pt x="364" y="0"/>
                </a:lnTo>
                <a:close/>
                <a:moveTo>
                  <a:pt x="485" y="0"/>
                </a:moveTo>
                <a:lnTo>
                  <a:pt x="553" y="0"/>
                </a:lnTo>
                <a:lnTo>
                  <a:pt x="553" y="0"/>
                </a:lnTo>
                <a:lnTo>
                  <a:pt x="558" y="1"/>
                </a:lnTo>
                <a:lnTo>
                  <a:pt x="553" y="3"/>
                </a:lnTo>
                <a:lnTo>
                  <a:pt x="553" y="4"/>
                </a:lnTo>
                <a:lnTo>
                  <a:pt x="485" y="4"/>
                </a:lnTo>
                <a:lnTo>
                  <a:pt x="480" y="3"/>
                </a:lnTo>
                <a:lnTo>
                  <a:pt x="477" y="1"/>
                </a:lnTo>
                <a:lnTo>
                  <a:pt x="480" y="0"/>
                </a:lnTo>
                <a:lnTo>
                  <a:pt x="485" y="0"/>
                </a:lnTo>
                <a:lnTo>
                  <a:pt x="485" y="0"/>
                </a:lnTo>
                <a:lnTo>
                  <a:pt x="485" y="0"/>
                </a:lnTo>
                <a:close/>
                <a:moveTo>
                  <a:pt x="601" y="0"/>
                </a:moveTo>
                <a:lnTo>
                  <a:pt x="671" y="0"/>
                </a:lnTo>
                <a:lnTo>
                  <a:pt x="675" y="0"/>
                </a:lnTo>
                <a:lnTo>
                  <a:pt x="675" y="1"/>
                </a:lnTo>
                <a:lnTo>
                  <a:pt x="675" y="3"/>
                </a:lnTo>
                <a:lnTo>
                  <a:pt x="671" y="4"/>
                </a:lnTo>
                <a:lnTo>
                  <a:pt x="601" y="4"/>
                </a:lnTo>
                <a:lnTo>
                  <a:pt x="598" y="3"/>
                </a:lnTo>
                <a:lnTo>
                  <a:pt x="598" y="1"/>
                </a:lnTo>
                <a:lnTo>
                  <a:pt x="598" y="0"/>
                </a:lnTo>
                <a:lnTo>
                  <a:pt x="601" y="0"/>
                </a:lnTo>
                <a:lnTo>
                  <a:pt x="601" y="0"/>
                </a:lnTo>
                <a:lnTo>
                  <a:pt x="601" y="0"/>
                </a:lnTo>
                <a:close/>
                <a:moveTo>
                  <a:pt x="723" y="0"/>
                </a:moveTo>
                <a:lnTo>
                  <a:pt x="792" y="0"/>
                </a:lnTo>
                <a:lnTo>
                  <a:pt x="796" y="0"/>
                </a:lnTo>
                <a:lnTo>
                  <a:pt x="796" y="1"/>
                </a:lnTo>
                <a:lnTo>
                  <a:pt x="796" y="3"/>
                </a:lnTo>
                <a:lnTo>
                  <a:pt x="792" y="4"/>
                </a:lnTo>
                <a:lnTo>
                  <a:pt x="723" y="4"/>
                </a:lnTo>
                <a:lnTo>
                  <a:pt x="719" y="3"/>
                </a:lnTo>
                <a:lnTo>
                  <a:pt x="715" y="1"/>
                </a:lnTo>
                <a:lnTo>
                  <a:pt x="719" y="0"/>
                </a:lnTo>
                <a:lnTo>
                  <a:pt x="723" y="0"/>
                </a:lnTo>
                <a:lnTo>
                  <a:pt x="723" y="0"/>
                </a:lnTo>
                <a:lnTo>
                  <a:pt x="723" y="0"/>
                </a:lnTo>
                <a:close/>
                <a:moveTo>
                  <a:pt x="839" y="0"/>
                </a:moveTo>
                <a:lnTo>
                  <a:pt x="909" y="0"/>
                </a:lnTo>
                <a:lnTo>
                  <a:pt x="912" y="0"/>
                </a:lnTo>
                <a:lnTo>
                  <a:pt x="912" y="1"/>
                </a:lnTo>
                <a:lnTo>
                  <a:pt x="912" y="3"/>
                </a:lnTo>
                <a:lnTo>
                  <a:pt x="909" y="4"/>
                </a:lnTo>
                <a:lnTo>
                  <a:pt x="839" y="4"/>
                </a:lnTo>
                <a:lnTo>
                  <a:pt x="836" y="3"/>
                </a:lnTo>
                <a:lnTo>
                  <a:pt x="836" y="1"/>
                </a:lnTo>
                <a:lnTo>
                  <a:pt x="836" y="0"/>
                </a:lnTo>
                <a:lnTo>
                  <a:pt x="839" y="0"/>
                </a:lnTo>
                <a:lnTo>
                  <a:pt x="839" y="0"/>
                </a:lnTo>
                <a:lnTo>
                  <a:pt x="839" y="0"/>
                </a:lnTo>
                <a:close/>
                <a:moveTo>
                  <a:pt x="961" y="0"/>
                </a:moveTo>
                <a:lnTo>
                  <a:pt x="1030" y="0"/>
                </a:lnTo>
                <a:lnTo>
                  <a:pt x="1034" y="0"/>
                </a:lnTo>
                <a:lnTo>
                  <a:pt x="1034" y="1"/>
                </a:lnTo>
                <a:lnTo>
                  <a:pt x="1034" y="3"/>
                </a:lnTo>
                <a:lnTo>
                  <a:pt x="1030" y="4"/>
                </a:lnTo>
                <a:lnTo>
                  <a:pt x="961" y="4"/>
                </a:lnTo>
                <a:lnTo>
                  <a:pt x="957" y="3"/>
                </a:lnTo>
                <a:lnTo>
                  <a:pt x="954" y="1"/>
                </a:lnTo>
                <a:lnTo>
                  <a:pt x="957" y="0"/>
                </a:lnTo>
                <a:lnTo>
                  <a:pt x="961" y="0"/>
                </a:lnTo>
                <a:lnTo>
                  <a:pt x="961" y="0"/>
                </a:lnTo>
                <a:lnTo>
                  <a:pt x="961" y="0"/>
                </a:lnTo>
                <a:close/>
                <a:moveTo>
                  <a:pt x="1078" y="0"/>
                </a:moveTo>
                <a:lnTo>
                  <a:pt x="1148" y="0"/>
                </a:lnTo>
                <a:lnTo>
                  <a:pt x="1151" y="0"/>
                </a:lnTo>
                <a:lnTo>
                  <a:pt x="1155" y="1"/>
                </a:lnTo>
                <a:lnTo>
                  <a:pt x="1151" y="3"/>
                </a:lnTo>
                <a:lnTo>
                  <a:pt x="1148" y="4"/>
                </a:lnTo>
                <a:lnTo>
                  <a:pt x="1078" y="4"/>
                </a:lnTo>
                <a:lnTo>
                  <a:pt x="1074" y="3"/>
                </a:lnTo>
                <a:lnTo>
                  <a:pt x="1074" y="1"/>
                </a:lnTo>
                <a:lnTo>
                  <a:pt x="1074" y="0"/>
                </a:lnTo>
                <a:lnTo>
                  <a:pt x="1078" y="0"/>
                </a:lnTo>
                <a:lnTo>
                  <a:pt x="1078" y="0"/>
                </a:lnTo>
                <a:lnTo>
                  <a:pt x="1078" y="0"/>
                </a:lnTo>
                <a:close/>
                <a:moveTo>
                  <a:pt x="1198" y="0"/>
                </a:moveTo>
                <a:lnTo>
                  <a:pt x="1268" y="0"/>
                </a:lnTo>
                <a:lnTo>
                  <a:pt x="1273" y="0"/>
                </a:lnTo>
                <a:lnTo>
                  <a:pt x="1273" y="1"/>
                </a:lnTo>
                <a:lnTo>
                  <a:pt x="1273" y="3"/>
                </a:lnTo>
                <a:lnTo>
                  <a:pt x="1268" y="4"/>
                </a:lnTo>
                <a:lnTo>
                  <a:pt x="1198" y="4"/>
                </a:lnTo>
                <a:lnTo>
                  <a:pt x="1195" y="3"/>
                </a:lnTo>
                <a:lnTo>
                  <a:pt x="1192" y="1"/>
                </a:lnTo>
                <a:lnTo>
                  <a:pt x="1195" y="0"/>
                </a:lnTo>
                <a:lnTo>
                  <a:pt x="1198" y="0"/>
                </a:lnTo>
                <a:lnTo>
                  <a:pt x="1198" y="0"/>
                </a:lnTo>
                <a:lnTo>
                  <a:pt x="1198"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6" name="任意多边形 130335"/>
          <p:cNvSpPr/>
          <p:nvPr/>
        </p:nvSpPr>
        <p:spPr>
          <a:xfrm>
            <a:off x="1541463" y="1127125"/>
            <a:ext cx="128587" cy="6350"/>
          </a:xfrm>
          <a:custGeom>
            <a:avLst/>
            <a:gdLst/>
            <a:ahLst/>
            <a:cxnLst/>
            <a:rect l="0" t="0" r="0" b="0"/>
            <a:pathLst>
              <a:path w="81" h="4">
                <a:moveTo>
                  <a:pt x="8" y="0"/>
                </a:moveTo>
                <a:lnTo>
                  <a:pt x="78" y="0"/>
                </a:lnTo>
                <a:lnTo>
                  <a:pt x="78" y="0"/>
                </a:lnTo>
                <a:lnTo>
                  <a:pt x="81" y="1"/>
                </a:lnTo>
                <a:lnTo>
                  <a:pt x="78" y="3"/>
                </a:lnTo>
                <a:lnTo>
                  <a:pt x="78" y="4"/>
                </a:lnTo>
                <a:lnTo>
                  <a:pt x="8" y="4"/>
                </a:lnTo>
                <a:lnTo>
                  <a:pt x="4" y="3"/>
                </a:lnTo>
                <a:lnTo>
                  <a:pt x="0" y="1"/>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7" name="任意多边形 130336"/>
          <p:cNvSpPr/>
          <p:nvPr/>
        </p:nvSpPr>
        <p:spPr>
          <a:xfrm>
            <a:off x="1733550" y="1127125"/>
            <a:ext cx="123825" cy="6350"/>
          </a:xfrm>
          <a:custGeom>
            <a:avLst/>
            <a:gdLst/>
            <a:ahLst/>
            <a:cxnLst/>
            <a:rect l="0" t="0" r="0" b="0"/>
            <a:pathLst>
              <a:path w="78" h="4">
                <a:moveTo>
                  <a:pt x="4" y="0"/>
                </a:moveTo>
                <a:lnTo>
                  <a:pt x="73" y="0"/>
                </a:lnTo>
                <a:lnTo>
                  <a:pt x="78" y="0"/>
                </a:lnTo>
                <a:lnTo>
                  <a:pt x="78" y="1"/>
                </a:lnTo>
                <a:lnTo>
                  <a:pt x="78" y="3"/>
                </a:lnTo>
                <a:lnTo>
                  <a:pt x="73"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8" name="任意多边形 130337"/>
          <p:cNvSpPr/>
          <p:nvPr/>
        </p:nvSpPr>
        <p:spPr>
          <a:xfrm>
            <a:off x="1920875" y="1127125"/>
            <a:ext cx="127000" cy="6350"/>
          </a:xfrm>
          <a:custGeom>
            <a:avLst/>
            <a:gdLst/>
            <a:ahLst/>
            <a:cxnLst/>
            <a:rect l="0" t="0" r="0" b="0"/>
            <a:pathLst>
              <a:path w="80" h="4">
                <a:moveTo>
                  <a:pt x="7" y="0"/>
                </a:moveTo>
                <a:lnTo>
                  <a:pt x="77" y="0"/>
                </a:lnTo>
                <a:lnTo>
                  <a:pt x="77" y="0"/>
                </a:lnTo>
                <a:lnTo>
                  <a:pt x="80" y="1"/>
                </a:lnTo>
                <a:lnTo>
                  <a:pt x="77" y="3"/>
                </a:lnTo>
                <a:lnTo>
                  <a:pt x="77" y="4"/>
                </a:lnTo>
                <a:lnTo>
                  <a:pt x="7" y="4"/>
                </a:lnTo>
                <a:lnTo>
                  <a:pt x="3" y="3"/>
                </a:lnTo>
                <a:lnTo>
                  <a:pt x="0" y="1"/>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39" name="任意多边形 130338"/>
          <p:cNvSpPr/>
          <p:nvPr/>
        </p:nvSpPr>
        <p:spPr>
          <a:xfrm>
            <a:off x="2112963" y="1127125"/>
            <a:ext cx="122237" cy="6350"/>
          </a:xfrm>
          <a:custGeom>
            <a:avLst/>
            <a:gdLst/>
            <a:ahLst/>
            <a:cxnLst/>
            <a:rect l="0" t="0" r="0" b="0"/>
            <a:pathLst>
              <a:path w="77" h="4">
                <a:moveTo>
                  <a:pt x="4" y="0"/>
                </a:moveTo>
                <a:lnTo>
                  <a:pt x="73" y="0"/>
                </a:lnTo>
                <a:lnTo>
                  <a:pt x="77" y="0"/>
                </a:lnTo>
                <a:lnTo>
                  <a:pt x="77" y="1"/>
                </a:lnTo>
                <a:lnTo>
                  <a:pt x="77" y="3"/>
                </a:lnTo>
                <a:lnTo>
                  <a:pt x="73"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0" name="任意多边形 130339"/>
          <p:cNvSpPr/>
          <p:nvPr/>
        </p:nvSpPr>
        <p:spPr>
          <a:xfrm>
            <a:off x="2298700" y="1127125"/>
            <a:ext cx="128588" cy="6350"/>
          </a:xfrm>
          <a:custGeom>
            <a:avLst/>
            <a:gdLst/>
            <a:ahLst/>
            <a:cxnLst/>
            <a:rect l="0" t="0" r="0" b="0"/>
            <a:pathLst>
              <a:path w="81" h="4">
                <a:moveTo>
                  <a:pt x="8" y="0"/>
                </a:moveTo>
                <a:lnTo>
                  <a:pt x="76" y="0"/>
                </a:lnTo>
                <a:lnTo>
                  <a:pt x="76" y="0"/>
                </a:lnTo>
                <a:lnTo>
                  <a:pt x="81" y="1"/>
                </a:lnTo>
                <a:lnTo>
                  <a:pt x="76" y="3"/>
                </a:lnTo>
                <a:lnTo>
                  <a:pt x="76" y="4"/>
                </a:lnTo>
                <a:lnTo>
                  <a:pt x="8" y="4"/>
                </a:lnTo>
                <a:lnTo>
                  <a:pt x="3" y="3"/>
                </a:lnTo>
                <a:lnTo>
                  <a:pt x="0" y="1"/>
                </a:lnTo>
                <a:lnTo>
                  <a:pt x="3"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1" name="任意多边形 130340"/>
          <p:cNvSpPr/>
          <p:nvPr/>
        </p:nvSpPr>
        <p:spPr>
          <a:xfrm>
            <a:off x="2490788" y="1127125"/>
            <a:ext cx="122237" cy="6350"/>
          </a:xfrm>
          <a:custGeom>
            <a:avLst/>
            <a:gdLst/>
            <a:ahLst/>
            <a:cxnLst/>
            <a:rect l="0" t="0" r="0" b="0"/>
            <a:pathLst>
              <a:path w="77" h="4">
                <a:moveTo>
                  <a:pt x="3" y="0"/>
                </a:moveTo>
                <a:lnTo>
                  <a:pt x="73" y="0"/>
                </a:lnTo>
                <a:lnTo>
                  <a:pt x="77" y="0"/>
                </a:lnTo>
                <a:lnTo>
                  <a:pt x="77" y="1"/>
                </a:lnTo>
                <a:lnTo>
                  <a:pt x="77" y="3"/>
                </a:lnTo>
                <a:lnTo>
                  <a:pt x="73" y="4"/>
                </a:lnTo>
                <a:lnTo>
                  <a:pt x="3" y="4"/>
                </a:lnTo>
                <a:lnTo>
                  <a:pt x="0" y="3"/>
                </a:lnTo>
                <a:lnTo>
                  <a:pt x="0" y="1"/>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2" name="任意多边形 130341"/>
          <p:cNvSpPr/>
          <p:nvPr/>
        </p:nvSpPr>
        <p:spPr>
          <a:xfrm>
            <a:off x="2676525" y="1127125"/>
            <a:ext cx="128588" cy="6350"/>
          </a:xfrm>
          <a:custGeom>
            <a:avLst/>
            <a:gdLst/>
            <a:ahLst/>
            <a:cxnLst/>
            <a:rect l="0" t="0" r="0" b="0"/>
            <a:pathLst>
              <a:path w="81" h="4">
                <a:moveTo>
                  <a:pt x="8" y="0"/>
                </a:moveTo>
                <a:lnTo>
                  <a:pt x="77" y="0"/>
                </a:lnTo>
                <a:lnTo>
                  <a:pt x="81" y="0"/>
                </a:lnTo>
                <a:lnTo>
                  <a:pt x="81" y="1"/>
                </a:lnTo>
                <a:lnTo>
                  <a:pt x="81" y="3"/>
                </a:lnTo>
                <a:lnTo>
                  <a:pt x="77" y="4"/>
                </a:lnTo>
                <a:lnTo>
                  <a:pt x="8" y="4"/>
                </a:lnTo>
                <a:lnTo>
                  <a:pt x="4" y="3"/>
                </a:lnTo>
                <a:lnTo>
                  <a:pt x="0" y="1"/>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3" name="任意多边形 130342"/>
          <p:cNvSpPr/>
          <p:nvPr/>
        </p:nvSpPr>
        <p:spPr>
          <a:xfrm>
            <a:off x="2868613" y="1127125"/>
            <a:ext cx="120650" cy="6350"/>
          </a:xfrm>
          <a:custGeom>
            <a:avLst/>
            <a:gdLst/>
            <a:ahLst/>
            <a:cxnLst/>
            <a:rect l="0" t="0" r="0" b="0"/>
            <a:pathLst>
              <a:path w="76" h="4">
                <a:moveTo>
                  <a:pt x="3" y="0"/>
                </a:moveTo>
                <a:lnTo>
                  <a:pt x="73" y="0"/>
                </a:lnTo>
                <a:lnTo>
                  <a:pt x="76" y="0"/>
                </a:lnTo>
                <a:lnTo>
                  <a:pt x="76" y="1"/>
                </a:lnTo>
                <a:lnTo>
                  <a:pt x="76" y="3"/>
                </a:lnTo>
                <a:lnTo>
                  <a:pt x="73" y="4"/>
                </a:lnTo>
                <a:lnTo>
                  <a:pt x="3" y="4"/>
                </a:lnTo>
                <a:lnTo>
                  <a:pt x="0" y="3"/>
                </a:lnTo>
                <a:lnTo>
                  <a:pt x="0" y="1"/>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4" name="任意多边形 130343"/>
          <p:cNvSpPr/>
          <p:nvPr/>
        </p:nvSpPr>
        <p:spPr>
          <a:xfrm>
            <a:off x="3055938" y="1127125"/>
            <a:ext cx="127000" cy="6350"/>
          </a:xfrm>
          <a:custGeom>
            <a:avLst/>
            <a:gdLst/>
            <a:ahLst/>
            <a:cxnLst/>
            <a:rect l="0" t="0" r="0" b="0"/>
            <a:pathLst>
              <a:path w="80" h="4">
                <a:moveTo>
                  <a:pt x="7" y="0"/>
                </a:moveTo>
                <a:lnTo>
                  <a:pt x="76" y="0"/>
                </a:lnTo>
                <a:lnTo>
                  <a:pt x="80" y="0"/>
                </a:lnTo>
                <a:lnTo>
                  <a:pt x="80" y="1"/>
                </a:lnTo>
                <a:lnTo>
                  <a:pt x="80" y="3"/>
                </a:lnTo>
                <a:lnTo>
                  <a:pt x="76" y="4"/>
                </a:lnTo>
                <a:lnTo>
                  <a:pt x="7" y="4"/>
                </a:lnTo>
                <a:lnTo>
                  <a:pt x="3" y="3"/>
                </a:lnTo>
                <a:lnTo>
                  <a:pt x="0" y="1"/>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5" name="任意多边形 130344"/>
          <p:cNvSpPr/>
          <p:nvPr/>
        </p:nvSpPr>
        <p:spPr>
          <a:xfrm>
            <a:off x="3246438" y="1127125"/>
            <a:ext cx="128587" cy="6350"/>
          </a:xfrm>
          <a:custGeom>
            <a:avLst/>
            <a:gdLst/>
            <a:ahLst/>
            <a:cxnLst/>
            <a:rect l="0" t="0" r="0" b="0"/>
            <a:pathLst>
              <a:path w="81" h="4">
                <a:moveTo>
                  <a:pt x="4" y="0"/>
                </a:moveTo>
                <a:lnTo>
                  <a:pt x="74" y="0"/>
                </a:lnTo>
                <a:lnTo>
                  <a:pt x="77" y="0"/>
                </a:lnTo>
                <a:lnTo>
                  <a:pt x="81" y="1"/>
                </a:lnTo>
                <a:lnTo>
                  <a:pt x="77" y="3"/>
                </a:lnTo>
                <a:lnTo>
                  <a:pt x="74" y="4"/>
                </a:lnTo>
                <a:lnTo>
                  <a:pt x="4" y="4"/>
                </a:lnTo>
                <a:lnTo>
                  <a:pt x="0" y="3"/>
                </a:lnTo>
                <a:lnTo>
                  <a:pt x="0" y="1"/>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6" name="任意多边形 130345"/>
          <p:cNvSpPr/>
          <p:nvPr/>
        </p:nvSpPr>
        <p:spPr>
          <a:xfrm>
            <a:off x="3433763" y="1127125"/>
            <a:ext cx="128587" cy="6350"/>
          </a:xfrm>
          <a:custGeom>
            <a:avLst/>
            <a:gdLst/>
            <a:ahLst/>
            <a:cxnLst/>
            <a:rect l="0" t="0" r="0" b="0"/>
            <a:pathLst>
              <a:path w="81" h="4">
                <a:moveTo>
                  <a:pt x="6" y="0"/>
                </a:moveTo>
                <a:lnTo>
                  <a:pt x="76" y="0"/>
                </a:lnTo>
                <a:lnTo>
                  <a:pt x="81" y="0"/>
                </a:lnTo>
                <a:lnTo>
                  <a:pt x="81" y="1"/>
                </a:lnTo>
                <a:lnTo>
                  <a:pt x="81" y="3"/>
                </a:lnTo>
                <a:lnTo>
                  <a:pt x="76" y="4"/>
                </a:lnTo>
                <a:lnTo>
                  <a:pt x="6" y="4"/>
                </a:lnTo>
                <a:lnTo>
                  <a:pt x="3" y="3"/>
                </a:lnTo>
                <a:lnTo>
                  <a:pt x="0" y="1"/>
                </a:lnTo>
                <a:lnTo>
                  <a:pt x="3" y="0"/>
                </a:lnTo>
                <a:lnTo>
                  <a:pt x="6" y="0"/>
                </a:lnTo>
                <a:lnTo>
                  <a:pt x="6" y="0"/>
                </a:lnTo>
                <a:lnTo>
                  <a:pt x="6"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7" name="任意多边形 130346"/>
          <p:cNvSpPr>
            <a:spLocks noEditPoints="1"/>
          </p:cNvSpPr>
          <p:nvPr/>
        </p:nvSpPr>
        <p:spPr>
          <a:xfrm>
            <a:off x="2230438" y="1130300"/>
            <a:ext cx="7937" cy="806450"/>
          </a:xfrm>
          <a:custGeom>
            <a:avLst/>
            <a:gdLst/>
            <a:ahLst/>
            <a:cxnLst/>
            <a:rect l="0" t="0" r="0" b="0"/>
            <a:pathLst>
              <a:path w="5" h="508">
                <a:moveTo>
                  <a:pt x="5" y="2"/>
                </a:moveTo>
                <a:lnTo>
                  <a:pt x="5" y="30"/>
                </a:lnTo>
                <a:lnTo>
                  <a:pt x="3" y="32"/>
                </a:lnTo>
                <a:lnTo>
                  <a:pt x="3" y="33"/>
                </a:lnTo>
                <a:lnTo>
                  <a:pt x="2" y="32"/>
                </a:lnTo>
                <a:lnTo>
                  <a:pt x="0" y="30"/>
                </a:lnTo>
                <a:lnTo>
                  <a:pt x="0" y="2"/>
                </a:lnTo>
                <a:lnTo>
                  <a:pt x="2" y="0"/>
                </a:lnTo>
                <a:lnTo>
                  <a:pt x="3" y="0"/>
                </a:lnTo>
                <a:lnTo>
                  <a:pt x="3" y="0"/>
                </a:lnTo>
                <a:lnTo>
                  <a:pt x="5" y="2"/>
                </a:lnTo>
                <a:lnTo>
                  <a:pt x="5" y="2"/>
                </a:lnTo>
                <a:lnTo>
                  <a:pt x="5" y="2"/>
                </a:lnTo>
                <a:close/>
                <a:moveTo>
                  <a:pt x="5" y="51"/>
                </a:moveTo>
                <a:lnTo>
                  <a:pt x="5" y="79"/>
                </a:lnTo>
                <a:lnTo>
                  <a:pt x="3" y="81"/>
                </a:lnTo>
                <a:lnTo>
                  <a:pt x="3" y="81"/>
                </a:lnTo>
                <a:lnTo>
                  <a:pt x="2" y="81"/>
                </a:lnTo>
                <a:lnTo>
                  <a:pt x="0" y="79"/>
                </a:lnTo>
                <a:lnTo>
                  <a:pt x="0" y="51"/>
                </a:lnTo>
                <a:lnTo>
                  <a:pt x="2" y="49"/>
                </a:lnTo>
                <a:lnTo>
                  <a:pt x="3" y="48"/>
                </a:lnTo>
                <a:lnTo>
                  <a:pt x="3" y="49"/>
                </a:lnTo>
                <a:lnTo>
                  <a:pt x="5" y="51"/>
                </a:lnTo>
                <a:lnTo>
                  <a:pt x="5" y="51"/>
                </a:lnTo>
                <a:lnTo>
                  <a:pt x="5" y="51"/>
                </a:lnTo>
                <a:close/>
                <a:moveTo>
                  <a:pt x="5" y="98"/>
                </a:moveTo>
                <a:lnTo>
                  <a:pt x="5" y="126"/>
                </a:lnTo>
                <a:lnTo>
                  <a:pt x="3" y="128"/>
                </a:lnTo>
                <a:lnTo>
                  <a:pt x="3" y="130"/>
                </a:lnTo>
                <a:lnTo>
                  <a:pt x="2" y="128"/>
                </a:lnTo>
                <a:lnTo>
                  <a:pt x="0" y="126"/>
                </a:lnTo>
                <a:lnTo>
                  <a:pt x="0" y="98"/>
                </a:lnTo>
                <a:lnTo>
                  <a:pt x="2" y="97"/>
                </a:lnTo>
                <a:lnTo>
                  <a:pt x="3" y="97"/>
                </a:lnTo>
                <a:lnTo>
                  <a:pt x="3" y="97"/>
                </a:lnTo>
                <a:lnTo>
                  <a:pt x="5" y="98"/>
                </a:lnTo>
                <a:lnTo>
                  <a:pt x="5" y="98"/>
                </a:lnTo>
                <a:lnTo>
                  <a:pt x="5" y="98"/>
                </a:lnTo>
                <a:close/>
                <a:moveTo>
                  <a:pt x="5" y="147"/>
                </a:moveTo>
                <a:lnTo>
                  <a:pt x="5" y="175"/>
                </a:lnTo>
                <a:lnTo>
                  <a:pt x="3" y="177"/>
                </a:lnTo>
                <a:lnTo>
                  <a:pt x="3" y="177"/>
                </a:lnTo>
                <a:lnTo>
                  <a:pt x="2" y="177"/>
                </a:lnTo>
                <a:lnTo>
                  <a:pt x="0" y="175"/>
                </a:lnTo>
                <a:lnTo>
                  <a:pt x="0" y="147"/>
                </a:lnTo>
                <a:lnTo>
                  <a:pt x="2" y="146"/>
                </a:lnTo>
                <a:lnTo>
                  <a:pt x="3" y="145"/>
                </a:lnTo>
                <a:lnTo>
                  <a:pt x="3" y="146"/>
                </a:lnTo>
                <a:lnTo>
                  <a:pt x="5" y="147"/>
                </a:lnTo>
                <a:lnTo>
                  <a:pt x="5" y="147"/>
                </a:lnTo>
                <a:lnTo>
                  <a:pt x="5" y="147"/>
                </a:lnTo>
                <a:close/>
                <a:moveTo>
                  <a:pt x="5" y="195"/>
                </a:moveTo>
                <a:lnTo>
                  <a:pt x="5" y="223"/>
                </a:lnTo>
                <a:lnTo>
                  <a:pt x="3" y="224"/>
                </a:lnTo>
                <a:lnTo>
                  <a:pt x="3" y="227"/>
                </a:lnTo>
                <a:lnTo>
                  <a:pt x="2" y="224"/>
                </a:lnTo>
                <a:lnTo>
                  <a:pt x="0" y="223"/>
                </a:lnTo>
                <a:lnTo>
                  <a:pt x="0" y="195"/>
                </a:lnTo>
                <a:lnTo>
                  <a:pt x="2" y="194"/>
                </a:lnTo>
                <a:lnTo>
                  <a:pt x="3" y="194"/>
                </a:lnTo>
                <a:lnTo>
                  <a:pt x="3" y="194"/>
                </a:lnTo>
                <a:lnTo>
                  <a:pt x="5" y="195"/>
                </a:lnTo>
                <a:lnTo>
                  <a:pt x="5" y="195"/>
                </a:lnTo>
                <a:lnTo>
                  <a:pt x="5" y="195"/>
                </a:lnTo>
                <a:close/>
                <a:moveTo>
                  <a:pt x="5" y="244"/>
                </a:moveTo>
                <a:lnTo>
                  <a:pt x="5" y="272"/>
                </a:lnTo>
                <a:lnTo>
                  <a:pt x="3" y="273"/>
                </a:lnTo>
                <a:lnTo>
                  <a:pt x="3" y="273"/>
                </a:lnTo>
                <a:lnTo>
                  <a:pt x="2" y="273"/>
                </a:lnTo>
                <a:lnTo>
                  <a:pt x="0" y="272"/>
                </a:lnTo>
                <a:lnTo>
                  <a:pt x="0" y="244"/>
                </a:lnTo>
                <a:lnTo>
                  <a:pt x="2" y="243"/>
                </a:lnTo>
                <a:lnTo>
                  <a:pt x="3" y="242"/>
                </a:lnTo>
                <a:lnTo>
                  <a:pt x="3" y="243"/>
                </a:lnTo>
                <a:lnTo>
                  <a:pt x="5" y="244"/>
                </a:lnTo>
                <a:lnTo>
                  <a:pt x="5" y="244"/>
                </a:lnTo>
                <a:lnTo>
                  <a:pt x="5" y="244"/>
                </a:lnTo>
                <a:close/>
                <a:moveTo>
                  <a:pt x="5" y="292"/>
                </a:moveTo>
                <a:lnTo>
                  <a:pt x="5" y="320"/>
                </a:lnTo>
                <a:lnTo>
                  <a:pt x="3" y="321"/>
                </a:lnTo>
                <a:lnTo>
                  <a:pt x="3" y="322"/>
                </a:lnTo>
                <a:lnTo>
                  <a:pt x="2" y="321"/>
                </a:lnTo>
                <a:lnTo>
                  <a:pt x="0" y="320"/>
                </a:lnTo>
                <a:lnTo>
                  <a:pt x="0" y="292"/>
                </a:lnTo>
                <a:lnTo>
                  <a:pt x="2" y="291"/>
                </a:lnTo>
                <a:lnTo>
                  <a:pt x="3" y="291"/>
                </a:lnTo>
                <a:lnTo>
                  <a:pt x="3" y="291"/>
                </a:lnTo>
                <a:lnTo>
                  <a:pt x="5" y="292"/>
                </a:lnTo>
                <a:lnTo>
                  <a:pt x="5" y="292"/>
                </a:lnTo>
                <a:lnTo>
                  <a:pt x="5" y="292"/>
                </a:lnTo>
                <a:close/>
                <a:moveTo>
                  <a:pt x="5" y="341"/>
                </a:moveTo>
                <a:lnTo>
                  <a:pt x="5" y="369"/>
                </a:lnTo>
                <a:lnTo>
                  <a:pt x="3" y="370"/>
                </a:lnTo>
                <a:lnTo>
                  <a:pt x="3" y="370"/>
                </a:lnTo>
                <a:lnTo>
                  <a:pt x="2" y="370"/>
                </a:lnTo>
                <a:lnTo>
                  <a:pt x="0" y="369"/>
                </a:lnTo>
                <a:lnTo>
                  <a:pt x="0" y="341"/>
                </a:lnTo>
                <a:lnTo>
                  <a:pt x="2" y="339"/>
                </a:lnTo>
                <a:lnTo>
                  <a:pt x="3" y="339"/>
                </a:lnTo>
                <a:lnTo>
                  <a:pt x="3" y="339"/>
                </a:lnTo>
                <a:lnTo>
                  <a:pt x="5" y="341"/>
                </a:lnTo>
                <a:lnTo>
                  <a:pt x="5" y="341"/>
                </a:lnTo>
                <a:lnTo>
                  <a:pt x="5" y="341"/>
                </a:lnTo>
                <a:close/>
                <a:moveTo>
                  <a:pt x="5" y="388"/>
                </a:moveTo>
                <a:lnTo>
                  <a:pt x="5" y="417"/>
                </a:lnTo>
                <a:lnTo>
                  <a:pt x="3" y="418"/>
                </a:lnTo>
                <a:lnTo>
                  <a:pt x="3" y="419"/>
                </a:lnTo>
                <a:lnTo>
                  <a:pt x="2" y="418"/>
                </a:lnTo>
                <a:lnTo>
                  <a:pt x="0" y="417"/>
                </a:lnTo>
                <a:lnTo>
                  <a:pt x="0" y="388"/>
                </a:lnTo>
                <a:lnTo>
                  <a:pt x="2" y="386"/>
                </a:lnTo>
                <a:lnTo>
                  <a:pt x="3" y="386"/>
                </a:lnTo>
                <a:lnTo>
                  <a:pt x="3" y="386"/>
                </a:lnTo>
                <a:lnTo>
                  <a:pt x="5" y="388"/>
                </a:lnTo>
                <a:lnTo>
                  <a:pt x="5" y="388"/>
                </a:lnTo>
                <a:lnTo>
                  <a:pt x="5" y="388"/>
                </a:lnTo>
                <a:close/>
                <a:moveTo>
                  <a:pt x="5" y="437"/>
                </a:moveTo>
                <a:lnTo>
                  <a:pt x="5" y="466"/>
                </a:lnTo>
                <a:lnTo>
                  <a:pt x="3" y="467"/>
                </a:lnTo>
                <a:lnTo>
                  <a:pt x="3" y="467"/>
                </a:lnTo>
                <a:lnTo>
                  <a:pt x="2" y="467"/>
                </a:lnTo>
                <a:lnTo>
                  <a:pt x="0" y="466"/>
                </a:lnTo>
                <a:lnTo>
                  <a:pt x="0" y="437"/>
                </a:lnTo>
                <a:lnTo>
                  <a:pt x="2" y="436"/>
                </a:lnTo>
                <a:lnTo>
                  <a:pt x="3" y="436"/>
                </a:lnTo>
                <a:lnTo>
                  <a:pt x="3" y="436"/>
                </a:lnTo>
                <a:lnTo>
                  <a:pt x="5" y="437"/>
                </a:lnTo>
                <a:lnTo>
                  <a:pt x="5" y="437"/>
                </a:lnTo>
                <a:lnTo>
                  <a:pt x="5" y="437"/>
                </a:lnTo>
                <a:close/>
                <a:moveTo>
                  <a:pt x="5" y="485"/>
                </a:moveTo>
                <a:lnTo>
                  <a:pt x="5" y="506"/>
                </a:lnTo>
                <a:lnTo>
                  <a:pt x="3" y="507"/>
                </a:lnTo>
                <a:lnTo>
                  <a:pt x="3" y="508"/>
                </a:lnTo>
                <a:lnTo>
                  <a:pt x="2" y="507"/>
                </a:lnTo>
                <a:lnTo>
                  <a:pt x="0" y="506"/>
                </a:lnTo>
                <a:lnTo>
                  <a:pt x="0" y="485"/>
                </a:lnTo>
                <a:lnTo>
                  <a:pt x="2" y="483"/>
                </a:lnTo>
                <a:lnTo>
                  <a:pt x="3" y="483"/>
                </a:lnTo>
                <a:lnTo>
                  <a:pt x="3" y="483"/>
                </a:lnTo>
                <a:lnTo>
                  <a:pt x="5" y="485"/>
                </a:lnTo>
                <a:lnTo>
                  <a:pt x="5" y="485"/>
                </a:lnTo>
                <a:lnTo>
                  <a:pt x="5" y="4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8" name="任意多边形 130347"/>
          <p:cNvSpPr/>
          <p:nvPr/>
        </p:nvSpPr>
        <p:spPr>
          <a:xfrm>
            <a:off x="2230438" y="1130300"/>
            <a:ext cx="7937" cy="52388"/>
          </a:xfrm>
          <a:custGeom>
            <a:avLst/>
            <a:gdLst/>
            <a:ahLst/>
            <a:cxnLst/>
            <a:rect l="0" t="0" r="0" b="0"/>
            <a:pathLst>
              <a:path w="5" h="33">
                <a:moveTo>
                  <a:pt x="5" y="2"/>
                </a:moveTo>
                <a:lnTo>
                  <a:pt x="5" y="30"/>
                </a:lnTo>
                <a:lnTo>
                  <a:pt x="3" y="32"/>
                </a:lnTo>
                <a:lnTo>
                  <a:pt x="3" y="33"/>
                </a:lnTo>
                <a:lnTo>
                  <a:pt x="2" y="32"/>
                </a:lnTo>
                <a:lnTo>
                  <a:pt x="0" y="30"/>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49" name="任意多边形 130348"/>
          <p:cNvSpPr/>
          <p:nvPr/>
        </p:nvSpPr>
        <p:spPr>
          <a:xfrm>
            <a:off x="2230438" y="1206500"/>
            <a:ext cx="7937" cy="52388"/>
          </a:xfrm>
          <a:custGeom>
            <a:avLst/>
            <a:gdLst/>
            <a:ahLst/>
            <a:cxnLst/>
            <a:rect l="0" t="0" r="0" b="0"/>
            <a:pathLst>
              <a:path w="5" h="33">
                <a:moveTo>
                  <a:pt x="5" y="3"/>
                </a:moveTo>
                <a:lnTo>
                  <a:pt x="5" y="31"/>
                </a:lnTo>
                <a:lnTo>
                  <a:pt x="3" y="33"/>
                </a:lnTo>
                <a:lnTo>
                  <a:pt x="3" y="33"/>
                </a:lnTo>
                <a:lnTo>
                  <a:pt x="2" y="33"/>
                </a:lnTo>
                <a:lnTo>
                  <a:pt x="0" y="31"/>
                </a:lnTo>
                <a:lnTo>
                  <a:pt x="0" y="3"/>
                </a:lnTo>
                <a:lnTo>
                  <a:pt x="2"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0" name="任意多边形 130349"/>
          <p:cNvSpPr/>
          <p:nvPr/>
        </p:nvSpPr>
        <p:spPr>
          <a:xfrm>
            <a:off x="2230438" y="1284288"/>
            <a:ext cx="7937" cy="52387"/>
          </a:xfrm>
          <a:custGeom>
            <a:avLst/>
            <a:gdLst/>
            <a:ahLst/>
            <a:cxnLst/>
            <a:rect l="0" t="0" r="0" b="0"/>
            <a:pathLst>
              <a:path w="5" h="33">
                <a:moveTo>
                  <a:pt x="5" y="1"/>
                </a:moveTo>
                <a:lnTo>
                  <a:pt x="5" y="29"/>
                </a:lnTo>
                <a:lnTo>
                  <a:pt x="3" y="31"/>
                </a:lnTo>
                <a:lnTo>
                  <a:pt x="3" y="33"/>
                </a:lnTo>
                <a:lnTo>
                  <a:pt x="2" y="31"/>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1" name="任意多边形 130350"/>
          <p:cNvSpPr/>
          <p:nvPr/>
        </p:nvSpPr>
        <p:spPr>
          <a:xfrm>
            <a:off x="2230438" y="1360488"/>
            <a:ext cx="7937" cy="50800"/>
          </a:xfrm>
          <a:custGeom>
            <a:avLst/>
            <a:gdLst/>
            <a:ahLst/>
            <a:cxnLst/>
            <a:rect l="0" t="0" r="0" b="0"/>
            <a:pathLst>
              <a:path w="5" h="32">
                <a:moveTo>
                  <a:pt x="5" y="2"/>
                </a:moveTo>
                <a:lnTo>
                  <a:pt x="5" y="30"/>
                </a:lnTo>
                <a:lnTo>
                  <a:pt x="3" y="32"/>
                </a:lnTo>
                <a:lnTo>
                  <a:pt x="3" y="32"/>
                </a:lnTo>
                <a:lnTo>
                  <a:pt x="2" y="32"/>
                </a:lnTo>
                <a:lnTo>
                  <a:pt x="0" y="30"/>
                </a:lnTo>
                <a:lnTo>
                  <a:pt x="0" y="2"/>
                </a:lnTo>
                <a:lnTo>
                  <a:pt x="2"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2" name="任意多边形 130351"/>
          <p:cNvSpPr/>
          <p:nvPr/>
        </p:nvSpPr>
        <p:spPr>
          <a:xfrm>
            <a:off x="2230438" y="1438275"/>
            <a:ext cx="7937" cy="52388"/>
          </a:xfrm>
          <a:custGeom>
            <a:avLst/>
            <a:gdLst/>
            <a:ahLst/>
            <a:cxnLst/>
            <a:rect l="0" t="0" r="0" b="0"/>
            <a:pathLst>
              <a:path w="5" h="33">
                <a:moveTo>
                  <a:pt x="5" y="1"/>
                </a:moveTo>
                <a:lnTo>
                  <a:pt x="5" y="29"/>
                </a:lnTo>
                <a:lnTo>
                  <a:pt x="3" y="30"/>
                </a:lnTo>
                <a:lnTo>
                  <a:pt x="3" y="33"/>
                </a:lnTo>
                <a:lnTo>
                  <a:pt x="2" y="30"/>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3" name="任意多边形 130352"/>
          <p:cNvSpPr/>
          <p:nvPr/>
        </p:nvSpPr>
        <p:spPr>
          <a:xfrm>
            <a:off x="2230438" y="1514475"/>
            <a:ext cx="7937" cy="49213"/>
          </a:xfrm>
          <a:custGeom>
            <a:avLst/>
            <a:gdLst/>
            <a:ahLst/>
            <a:cxnLst/>
            <a:rect l="0" t="0" r="0" b="0"/>
            <a:pathLst>
              <a:path w="5" h="31">
                <a:moveTo>
                  <a:pt x="5" y="2"/>
                </a:moveTo>
                <a:lnTo>
                  <a:pt x="5" y="30"/>
                </a:lnTo>
                <a:lnTo>
                  <a:pt x="3" y="31"/>
                </a:lnTo>
                <a:lnTo>
                  <a:pt x="3" y="31"/>
                </a:lnTo>
                <a:lnTo>
                  <a:pt x="2" y="31"/>
                </a:lnTo>
                <a:lnTo>
                  <a:pt x="0" y="30"/>
                </a:lnTo>
                <a:lnTo>
                  <a:pt x="0" y="2"/>
                </a:lnTo>
                <a:lnTo>
                  <a:pt x="2"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4" name="任意多边形 130353"/>
          <p:cNvSpPr/>
          <p:nvPr/>
        </p:nvSpPr>
        <p:spPr>
          <a:xfrm>
            <a:off x="2230438" y="1592263"/>
            <a:ext cx="7937" cy="49212"/>
          </a:xfrm>
          <a:custGeom>
            <a:avLst/>
            <a:gdLst/>
            <a:ahLst/>
            <a:cxnLst/>
            <a:rect l="0" t="0" r="0" b="0"/>
            <a:pathLst>
              <a:path w="5" h="31">
                <a:moveTo>
                  <a:pt x="5" y="1"/>
                </a:moveTo>
                <a:lnTo>
                  <a:pt x="5" y="29"/>
                </a:lnTo>
                <a:lnTo>
                  <a:pt x="3" y="30"/>
                </a:lnTo>
                <a:lnTo>
                  <a:pt x="3" y="31"/>
                </a:lnTo>
                <a:lnTo>
                  <a:pt x="2" y="30"/>
                </a:lnTo>
                <a:lnTo>
                  <a:pt x="0" y="29"/>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5" name="任意多边形 130354"/>
          <p:cNvSpPr/>
          <p:nvPr/>
        </p:nvSpPr>
        <p:spPr>
          <a:xfrm>
            <a:off x="2230438" y="1668463"/>
            <a:ext cx="7937" cy="49212"/>
          </a:xfrm>
          <a:custGeom>
            <a:avLst/>
            <a:gdLst/>
            <a:ahLst/>
            <a:cxnLst/>
            <a:rect l="0" t="0" r="0" b="0"/>
            <a:pathLst>
              <a:path w="5" h="31">
                <a:moveTo>
                  <a:pt x="5" y="2"/>
                </a:moveTo>
                <a:lnTo>
                  <a:pt x="5" y="30"/>
                </a:lnTo>
                <a:lnTo>
                  <a:pt x="3" y="31"/>
                </a:lnTo>
                <a:lnTo>
                  <a:pt x="3" y="31"/>
                </a:lnTo>
                <a:lnTo>
                  <a:pt x="2" y="31"/>
                </a:lnTo>
                <a:lnTo>
                  <a:pt x="0" y="30"/>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6" name="任意多边形 130355"/>
          <p:cNvSpPr/>
          <p:nvPr/>
        </p:nvSpPr>
        <p:spPr>
          <a:xfrm>
            <a:off x="2230438" y="1743075"/>
            <a:ext cx="7937" cy="52388"/>
          </a:xfrm>
          <a:custGeom>
            <a:avLst/>
            <a:gdLst/>
            <a:ahLst/>
            <a:cxnLst/>
            <a:rect l="0" t="0" r="0" b="0"/>
            <a:pathLst>
              <a:path w="5" h="33">
                <a:moveTo>
                  <a:pt x="5" y="2"/>
                </a:moveTo>
                <a:lnTo>
                  <a:pt x="5" y="31"/>
                </a:lnTo>
                <a:lnTo>
                  <a:pt x="3" y="32"/>
                </a:lnTo>
                <a:lnTo>
                  <a:pt x="3" y="33"/>
                </a:lnTo>
                <a:lnTo>
                  <a:pt x="2" y="32"/>
                </a:lnTo>
                <a:lnTo>
                  <a:pt x="0" y="31"/>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7" name="任意多边形 130356"/>
          <p:cNvSpPr/>
          <p:nvPr/>
        </p:nvSpPr>
        <p:spPr>
          <a:xfrm>
            <a:off x="2230438" y="1822450"/>
            <a:ext cx="7937" cy="49213"/>
          </a:xfrm>
          <a:custGeom>
            <a:avLst/>
            <a:gdLst/>
            <a:ahLst/>
            <a:cxnLst/>
            <a:rect l="0" t="0" r="0" b="0"/>
            <a:pathLst>
              <a:path w="5" h="31">
                <a:moveTo>
                  <a:pt x="5" y="1"/>
                </a:moveTo>
                <a:lnTo>
                  <a:pt x="5" y="30"/>
                </a:lnTo>
                <a:lnTo>
                  <a:pt x="3" y="31"/>
                </a:lnTo>
                <a:lnTo>
                  <a:pt x="3" y="31"/>
                </a:lnTo>
                <a:lnTo>
                  <a:pt x="2" y="31"/>
                </a:lnTo>
                <a:lnTo>
                  <a:pt x="0" y="30"/>
                </a:lnTo>
                <a:lnTo>
                  <a:pt x="0" y="1"/>
                </a:lnTo>
                <a:lnTo>
                  <a:pt x="2"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8" name="任意多边形 130357"/>
          <p:cNvSpPr/>
          <p:nvPr/>
        </p:nvSpPr>
        <p:spPr>
          <a:xfrm>
            <a:off x="2230438" y="1897063"/>
            <a:ext cx="7937" cy="39687"/>
          </a:xfrm>
          <a:custGeom>
            <a:avLst/>
            <a:gdLst/>
            <a:ahLst/>
            <a:cxnLst/>
            <a:rect l="0" t="0" r="0" b="0"/>
            <a:pathLst>
              <a:path w="5" h="25">
                <a:moveTo>
                  <a:pt x="5" y="2"/>
                </a:moveTo>
                <a:lnTo>
                  <a:pt x="5" y="23"/>
                </a:lnTo>
                <a:lnTo>
                  <a:pt x="3" y="24"/>
                </a:lnTo>
                <a:lnTo>
                  <a:pt x="3" y="25"/>
                </a:lnTo>
                <a:lnTo>
                  <a:pt x="2" y="24"/>
                </a:lnTo>
                <a:lnTo>
                  <a:pt x="0" y="23"/>
                </a:lnTo>
                <a:lnTo>
                  <a:pt x="0" y="2"/>
                </a:lnTo>
                <a:lnTo>
                  <a:pt x="2"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59" name="矩形 130358"/>
          <p:cNvSpPr/>
          <p:nvPr/>
        </p:nvSpPr>
        <p:spPr>
          <a:xfrm>
            <a:off x="2103438" y="2036763"/>
            <a:ext cx="206375" cy="198437"/>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0" name="任意多边形 130359"/>
          <p:cNvSpPr/>
          <p:nvPr/>
        </p:nvSpPr>
        <p:spPr>
          <a:xfrm>
            <a:off x="1508125" y="852488"/>
            <a:ext cx="2068513" cy="1106487"/>
          </a:xfrm>
          <a:custGeom>
            <a:avLst/>
            <a:gdLst/>
            <a:ahLst/>
            <a:cxnLst/>
            <a:rect l="0" t="0" r="0" b="0"/>
            <a:pathLst>
              <a:path w="1303" h="697">
                <a:moveTo>
                  <a:pt x="0" y="697"/>
                </a:moveTo>
                <a:lnTo>
                  <a:pt x="0" y="683"/>
                </a:lnTo>
                <a:lnTo>
                  <a:pt x="1" y="669"/>
                </a:lnTo>
                <a:lnTo>
                  <a:pt x="4" y="656"/>
                </a:lnTo>
                <a:lnTo>
                  <a:pt x="6" y="641"/>
                </a:lnTo>
                <a:lnTo>
                  <a:pt x="11" y="627"/>
                </a:lnTo>
                <a:lnTo>
                  <a:pt x="15" y="614"/>
                </a:lnTo>
                <a:lnTo>
                  <a:pt x="20" y="600"/>
                </a:lnTo>
                <a:lnTo>
                  <a:pt x="27" y="586"/>
                </a:lnTo>
                <a:lnTo>
                  <a:pt x="33" y="573"/>
                </a:lnTo>
                <a:lnTo>
                  <a:pt x="40" y="559"/>
                </a:lnTo>
                <a:lnTo>
                  <a:pt x="59" y="530"/>
                </a:lnTo>
                <a:lnTo>
                  <a:pt x="78" y="503"/>
                </a:lnTo>
                <a:lnTo>
                  <a:pt x="102" y="477"/>
                </a:lnTo>
                <a:lnTo>
                  <a:pt x="128" y="450"/>
                </a:lnTo>
                <a:lnTo>
                  <a:pt x="157" y="423"/>
                </a:lnTo>
                <a:lnTo>
                  <a:pt x="188" y="397"/>
                </a:lnTo>
                <a:lnTo>
                  <a:pt x="222" y="371"/>
                </a:lnTo>
                <a:lnTo>
                  <a:pt x="259" y="346"/>
                </a:lnTo>
                <a:lnTo>
                  <a:pt x="297" y="321"/>
                </a:lnTo>
                <a:lnTo>
                  <a:pt x="338" y="296"/>
                </a:lnTo>
                <a:lnTo>
                  <a:pt x="381" y="272"/>
                </a:lnTo>
                <a:lnTo>
                  <a:pt x="427" y="249"/>
                </a:lnTo>
                <a:lnTo>
                  <a:pt x="474" y="226"/>
                </a:lnTo>
                <a:lnTo>
                  <a:pt x="523" y="204"/>
                </a:lnTo>
                <a:lnTo>
                  <a:pt x="574" y="183"/>
                </a:lnTo>
                <a:lnTo>
                  <a:pt x="627" y="162"/>
                </a:lnTo>
                <a:lnTo>
                  <a:pt x="682" y="143"/>
                </a:lnTo>
                <a:lnTo>
                  <a:pt x="738" y="124"/>
                </a:lnTo>
                <a:lnTo>
                  <a:pt x="795" y="106"/>
                </a:lnTo>
                <a:lnTo>
                  <a:pt x="855" y="88"/>
                </a:lnTo>
                <a:lnTo>
                  <a:pt x="915" y="73"/>
                </a:lnTo>
                <a:lnTo>
                  <a:pt x="977" y="58"/>
                </a:lnTo>
                <a:lnTo>
                  <a:pt x="1040" y="44"/>
                </a:lnTo>
                <a:lnTo>
                  <a:pt x="1104" y="31"/>
                </a:lnTo>
                <a:lnTo>
                  <a:pt x="1169" y="20"/>
                </a:lnTo>
                <a:lnTo>
                  <a:pt x="1235" y="9"/>
                </a:lnTo>
                <a:lnTo>
                  <a:pt x="1303" y="0"/>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1" name="任意多边形 130360"/>
          <p:cNvSpPr>
            <a:spLocks noEditPoints="1"/>
          </p:cNvSpPr>
          <p:nvPr/>
        </p:nvSpPr>
        <p:spPr>
          <a:xfrm>
            <a:off x="1535113" y="762000"/>
            <a:ext cx="2095500" cy="4763"/>
          </a:xfrm>
          <a:custGeom>
            <a:avLst/>
            <a:gdLst/>
            <a:ahLst/>
            <a:cxnLst/>
            <a:rect l="0" t="0" r="0" b="0"/>
            <a:pathLst>
              <a:path w="1320" h="3">
                <a:moveTo>
                  <a:pt x="2" y="0"/>
                </a:moveTo>
                <a:lnTo>
                  <a:pt x="23" y="0"/>
                </a:lnTo>
                <a:lnTo>
                  <a:pt x="24" y="0"/>
                </a:lnTo>
                <a:lnTo>
                  <a:pt x="24" y="1"/>
                </a:lnTo>
                <a:lnTo>
                  <a:pt x="24" y="2"/>
                </a:lnTo>
                <a:lnTo>
                  <a:pt x="23" y="3"/>
                </a:lnTo>
                <a:lnTo>
                  <a:pt x="2" y="3"/>
                </a:lnTo>
                <a:lnTo>
                  <a:pt x="0" y="2"/>
                </a:lnTo>
                <a:lnTo>
                  <a:pt x="0" y="1"/>
                </a:lnTo>
                <a:lnTo>
                  <a:pt x="0" y="0"/>
                </a:lnTo>
                <a:lnTo>
                  <a:pt x="2" y="0"/>
                </a:lnTo>
                <a:lnTo>
                  <a:pt x="2" y="0"/>
                </a:lnTo>
                <a:close/>
                <a:moveTo>
                  <a:pt x="39" y="0"/>
                </a:moveTo>
                <a:lnTo>
                  <a:pt x="61" y="0"/>
                </a:lnTo>
                <a:lnTo>
                  <a:pt x="61" y="0"/>
                </a:lnTo>
                <a:lnTo>
                  <a:pt x="62" y="1"/>
                </a:lnTo>
                <a:lnTo>
                  <a:pt x="61" y="2"/>
                </a:lnTo>
                <a:lnTo>
                  <a:pt x="61" y="3"/>
                </a:lnTo>
                <a:lnTo>
                  <a:pt x="39" y="3"/>
                </a:lnTo>
                <a:lnTo>
                  <a:pt x="38" y="2"/>
                </a:lnTo>
                <a:lnTo>
                  <a:pt x="37" y="1"/>
                </a:lnTo>
                <a:lnTo>
                  <a:pt x="38" y="0"/>
                </a:lnTo>
                <a:lnTo>
                  <a:pt x="39" y="0"/>
                </a:lnTo>
                <a:lnTo>
                  <a:pt x="39" y="0"/>
                </a:lnTo>
                <a:close/>
                <a:moveTo>
                  <a:pt x="76" y="0"/>
                </a:moveTo>
                <a:lnTo>
                  <a:pt x="98" y="0"/>
                </a:lnTo>
                <a:lnTo>
                  <a:pt x="99" y="0"/>
                </a:lnTo>
                <a:lnTo>
                  <a:pt x="99" y="1"/>
                </a:lnTo>
                <a:lnTo>
                  <a:pt x="99" y="2"/>
                </a:lnTo>
                <a:lnTo>
                  <a:pt x="98" y="3"/>
                </a:lnTo>
                <a:lnTo>
                  <a:pt x="76" y="3"/>
                </a:lnTo>
                <a:lnTo>
                  <a:pt x="75" y="2"/>
                </a:lnTo>
                <a:lnTo>
                  <a:pt x="75" y="1"/>
                </a:lnTo>
                <a:lnTo>
                  <a:pt x="75" y="0"/>
                </a:lnTo>
                <a:lnTo>
                  <a:pt x="76" y="0"/>
                </a:lnTo>
                <a:lnTo>
                  <a:pt x="76" y="0"/>
                </a:lnTo>
                <a:close/>
                <a:moveTo>
                  <a:pt x="114" y="0"/>
                </a:moveTo>
                <a:lnTo>
                  <a:pt x="135" y="0"/>
                </a:lnTo>
                <a:lnTo>
                  <a:pt x="135" y="0"/>
                </a:lnTo>
                <a:lnTo>
                  <a:pt x="137" y="1"/>
                </a:lnTo>
                <a:lnTo>
                  <a:pt x="135" y="2"/>
                </a:lnTo>
                <a:lnTo>
                  <a:pt x="135" y="3"/>
                </a:lnTo>
                <a:lnTo>
                  <a:pt x="114" y="3"/>
                </a:lnTo>
                <a:lnTo>
                  <a:pt x="113" y="2"/>
                </a:lnTo>
                <a:lnTo>
                  <a:pt x="111" y="1"/>
                </a:lnTo>
                <a:lnTo>
                  <a:pt x="113" y="0"/>
                </a:lnTo>
                <a:lnTo>
                  <a:pt x="114" y="0"/>
                </a:lnTo>
                <a:lnTo>
                  <a:pt x="114" y="0"/>
                </a:lnTo>
                <a:close/>
                <a:moveTo>
                  <a:pt x="150" y="0"/>
                </a:moveTo>
                <a:lnTo>
                  <a:pt x="172" y="0"/>
                </a:lnTo>
                <a:lnTo>
                  <a:pt x="173" y="0"/>
                </a:lnTo>
                <a:lnTo>
                  <a:pt x="173" y="1"/>
                </a:lnTo>
                <a:lnTo>
                  <a:pt x="173" y="2"/>
                </a:lnTo>
                <a:lnTo>
                  <a:pt x="172" y="3"/>
                </a:lnTo>
                <a:lnTo>
                  <a:pt x="150" y="3"/>
                </a:lnTo>
                <a:lnTo>
                  <a:pt x="149" y="2"/>
                </a:lnTo>
                <a:lnTo>
                  <a:pt x="149" y="1"/>
                </a:lnTo>
                <a:lnTo>
                  <a:pt x="149" y="0"/>
                </a:lnTo>
                <a:lnTo>
                  <a:pt x="150" y="0"/>
                </a:lnTo>
                <a:lnTo>
                  <a:pt x="150" y="0"/>
                </a:lnTo>
                <a:close/>
                <a:moveTo>
                  <a:pt x="188" y="0"/>
                </a:moveTo>
                <a:lnTo>
                  <a:pt x="210" y="0"/>
                </a:lnTo>
                <a:lnTo>
                  <a:pt x="210" y="0"/>
                </a:lnTo>
                <a:lnTo>
                  <a:pt x="211" y="1"/>
                </a:lnTo>
                <a:lnTo>
                  <a:pt x="210" y="2"/>
                </a:lnTo>
                <a:lnTo>
                  <a:pt x="210" y="3"/>
                </a:lnTo>
                <a:lnTo>
                  <a:pt x="188" y="3"/>
                </a:lnTo>
                <a:lnTo>
                  <a:pt x="187" y="2"/>
                </a:lnTo>
                <a:lnTo>
                  <a:pt x="186" y="1"/>
                </a:lnTo>
                <a:lnTo>
                  <a:pt x="187" y="0"/>
                </a:lnTo>
                <a:lnTo>
                  <a:pt x="188" y="0"/>
                </a:lnTo>
                <a:lnTo>
                  <a:pt x="188" y="0"/>
                </a:lnTo>
                <a:close/>
                <a:moveTo>
                  <a:pt x="225" y="0"/>
                </a:moveTo>
                <a:lnTo>
                  <a:pt x="246" y="0"/>
                </a:lnTo>
                <a:lnTo>
                  <a:pt x="247" y="0"/>
                </a:lnTo>
                <a:lnTo>
                  <a:pt x="247" y="1"/>
                </a:lnTo>
                <a:lnTo>
                  <a:pt x="247" y="2"/>
                </a:lnTo>
                <a:lnTo>
                  <a:pt x="246" y="3"/>
                </a:lnTo>
                <a:lnTo>
                  <a:pt x="225" y="3"/>
                </a:lnTo>
                <a:lnTo>
                  <a:pt x="223" y="2"/>
                </a:lnTo>
                <a:lnTo>
                  <a:pt x="223" y="1"/>
                </a:lnTo>
                <a:lnTo>
                  <a:pt x="223" y="0"/>
                </a:lnTo>
                <a:lnTo>
                  <a:pt x="225" y="0"/>
                </a:lnTo>
                <a:lnTo>
                  <a:pt x="225" y="0"/>
                </a:lnTo>
                <a:close/>
                <a:moveTo>
                  <a:pt x="262" y="0"/>
                </a:moveTo>
                <a:lnTo>
                  <a:pt x="284" y="0"/>
                </a:lnTo>
                <a:lnTo>
                  <a:pt x="284" y="0"/>
                </a:lnTo>
                <a:lnTo>
                  <a:pt x="285" y="1"/>
                </a:lnTo>
                <a:lnTo>
                  <a:pt x="284" y="2"/>
                </a:lnTo>
                <a:lnTo>
                  <a:pt x="284" y="3"/>
                </a:lnTo>
                <a:lnTo>
                  <a:pt x="262" y="3"/>
                </a:lnTo>
                <a:lnTo>
                  <a:pt x="261" y="2"/>
                </a:lnTo>
                <a:lnTo>
                  <a:pt x="260" y="1"/>
                </a:lnTo>
                <a:lnTo>
                  <a:pt x="261" y="0"/>
                </a:lnTo>
                <a:lnTo>
                  <a:pt x="262" y="0"/>
                </a:lnTo>
                <a:lnTo>
                  <a:pt x="262" y="0"/>
                </a:lnTo>
                <a:close/>
                <a:moveTo>
                  <a:pt x="299" y="0"/>
                </a:moveTo>
                <a:lnTo>
                  <a:pt x="321" y="0"/>
                </a:lnTo>
                <a:lnTo>
                  <a:pt x="322" y="0"/>
                </a:lnTo>
                <a:lnTo>
                  <a:pt x="322" y="1"/>
                </a:lnTo>
                <a:lnTo>
                  <a:pt x="322" y="2"/>
                </a:lnTo>
                <a:lnTo>
                  <a:pt x="321" y="3"/>
                </a:lnTo>
                <a:lnTo>
                  <a:pt x="299" y="3"/>
                </a:lnTo>
                <a:lnTo>
                  <a:pt x="298" y="2"/>
                </a:lnTo>
                <a:lnTo>
                  <a:pt x="298" y="1"/>
                </a:lnTo>
                <a:lnTo>
                  <a:pt x="298" y="0"/>
                </a:lnTo>
                <a:lnTo>
                  <a:pt x="299" y="0"/>
                </a:lnTo>
                <a:lnTo>
                  <a:pt x="299" y="0"/>
                </a:lnTo>
                <a:close/>
                <a:moveTo>
                  <a:pt x="337" y="0"/>
                </a:moveTo>
                <a:lnTo>
                  <a:pt x="358" y="0"/>
                </a:lnTo>
                <a:lnTo>
                  <a:pt x="360" y="0"/>
                </a:lnTo>
                <a:lnTo>
                  <a:pt x="360" y="1"/>
                </a:lnTo>
                <a:lnTo>
                  <a:pt x="360" y="2"/>
                </a:lnTo>
                <a:lnTo>
                  <a:pt x="358" y="3"/>
                </a:lnTo>
                <a:lnTo>
                  <a:pt x="337" y="3"/>
                </a:lnTo>
                <a:lnTo>
                  <a:pt x="336" y="2"/>
                </a:lnTo>
                <a:lnTo>
                  <a:pt x="334" y="1"/>
                </a:lnTo>
                <a:lnTo>
                  <a:pt x="336" y="0"/>
                </a:lnTo>
                <a:lnTo>
                  <a:pt x="337" y="0"/>
                </a:lnTo>
                <a:lnTo>
                  <a:pt x="337" y="0"/>
                </a:lnTo>
                <a:close/>
                <a:moveTo>
                  <a:pt x="373" y="0"/>
                </a:moveTo>
                <a:lnTo>
                  <a:pt x="395" y="0"/>
                </a:lnTo>
                <a:lnTo>
                  <a:pt x="396" y="0"/>
                </a:lnTo>
                <a:lnTo>
                  <a:pt x="397" y="1"/>
                </a:lnTo>
                <a:lnTo>
                  <a:pt x="396" y="2"/>
                </a:lnTo>
                <a:lnTo>
                  <a:pt x="395" y="3"/>
                </a:lnTo>
                <a:lnTo>
                  <a:pt x="373" y="3"/>
                </a:lnTo>
                <a:lnTo>
                  <a:pt x="372" y="2"/>
                </a:lnTo>
                <a:lnTo>
                  <a:pt x="372" y="1"/>
                </a:lnTo>
                <a:lnTo>
                  <a:pt x="372" y="0"/>
                </a:lnTo>
                <a:lnTo>
                  <a:pt x="373" y="0"/>
                </a:lnTo>
                <a:lnTo>
                  <a:pt x="373" y="0"/>
                </a:lnTo>
                <a:close/>
                <a:moveTo>
                  <a:pt x="411" y="0"/>
                </a:moveTo>
                <a:lnTo>
                  <a:pt x="433" y="0"/>
                </a:lnTo>
                <a:lnTo>
                  <a:pt x="434" y="0"/>
                </a:lnTo>
                <a:lnTo>
                  <a:pt x="434" y="1"/>
                </a:lnTo>
                <a:lnTo>
                  <a:pt x="434" y="2"/>
                </a:lnTo>
                <a:lnTo>
                  <a:pt x="433" y="3"/>
                </a:lnTo>
                <a:lnTo>
                  <a:pt x="411" y="3"/>
                </a:lnTo>
                <a:lnTo>
                  <a:pt x="410" y="2"/>
                </a:lnTo>
                <a:lnTo>
                  <a:pt x="409" y="1"/>
                </a:lnTo>
                <a:lnTo>
                  <a:pt x="410" y="0"/>
                </a:lnTo>
                <a:lnTo>
                  <a:pt x="411" y="0"/>
                </a:lnTo>
                <a:lnTo>
                  <a:pt x="411" y="0"/>
                </a:lnTo>
                <a:close/>
                <a:moveTo>
                  <a:pt x="448" y="0"/>
                </a:moveTo>
                <a:lnTo>
                  <a:pt x="469" y="0"/>
                </a:lnTo>
                <a:lnTo>
                  <a:pt x="470" y="0"/>
                </a:lnTo>
                <a:lnTo>
                  <a:pt x="472" y="1"/>
                </a:lnTo>
                <a:lnTo>
                  <a:pt x="470" y="2"/>
                </a:lnTo>
                <a:lnTo>
                  <a:pt x="469" y="3"/>
                </a:lnTo>
                <a:lnTo>
                  <a:pt x="448" y="3"/>
                </a:lnTo>
                <a:lnTo>
                  <a:pt x="446" y="2"/>
                </a:lnTo>
                <a:lnTo>
                  <a:pt x="446" y="1"/>
                </a:lnTo>
                <a:lnTo>
                  <a:pt x="446" y="0"/>
                </a:lnTo>
                <a:lnTo>
                  <a:pt x="448" y="0"/>
                </a:lnTo>
                <a:lnTo>
                  <a:pt x="448" y="0"/>
                </a:lnTo>
                <a:close/>
                <a:moveTo>
                  <a:pt x="485" y="0"/>
                </a:moveTo>
                <a:lnTo>
                  <a:pt x="507" y="0"/>
                </a:lnTo>
                <a:lnTo>
                  <a:pt x="508" y="0"/>
                </a:lnTo>
                <a:lnTo>
                  <a:pt x="508" y="1"/>
                </a:lnTo>
                <a:lnTo>
                  <a:pt x="508" y="2"/>
                </a:lnTo>
                <a:lnTo>
                  <a:pt x="507" y="3"/>
                </a:lnTo>
                <a:lnTo>
                  <a:pt x="485" y="3"/>
                </a:lnTo>
                <a:lnTo>
                  <a:pt x="484" y="2"/>
                </a:lnTo>
                <a:lnTo>
                  <a:pt x="483" y="1"/>
                </a:lnTo>
                <a:lnTo>
                  <a:pt x="484" y="0"/>
                </a:lnTo>
                <a:lnTo>
                  <a:pt x="485" y="0"/>
                </a:lnTo>
                <a:lnTo>
                  <a:pt x="485" y="0"/>
                </a:lnTo>
                <a:close/>
                <a:moveTo>
                  <a:pt x="522" y="0"/>
                </a:moveTo>
                <a:lnTo>
                  <a:pt x="544" y="0"/>
                </a:lnTo>
                <a:lnTo>
                  <a:pt x="545" y="0"/>
                </a:lnTo>
                <a:lnTo>
                  <a:pt x="546" y="1"/>
                </a:lnTo>
                <a:lnTo>
                  <a:pt x="545" y="2"/>
                </a:lnTo>
                <a:lnTo>
                  <a:pt x="544" y="3"/>
                </a:lnTo>
                <a:lnTo>
                  <a:pt x="522" y="3"/>
                </a:lnTo>
                <a:lnTo>
                  <a:pt x="521" y="2"/>
                </a:lnTo>
                <a:lnTo>
                  <a:pt x="521" y="1"/>
                </a:lnTo>
                <a:lnTo>
                  <a:pt x="521" y="0"/>
                </a:lnTo>
                <a:lnTo>
                  <a:pt x="522" y="0"/>
                </a:lnTo>
                <a:lnTo>
                  <a:pt x="522" y="0"/>
                </a:lnTo>
                <a:close/>
                <a:moveTo>
                  <a:pt x="560" y="0"/>
                </a:moveTo>
                <a:lnTo>
                  <a:pt x="581" y="0"/>
                </a:lnTo>
                <a:lnTo>
                  <a:pt x="583" y="0"/>
                </a:lnTo>
                <a:lnTo>
                  <a:pt x="583" y="1"/>
                </a:lnTo>
                <a:lnTo>
                  <a:pt x="583" y="2"/>
                </a:lnTo>
                <a:lnTo>
                  <a:pt x="581" y="3"/>
                </a:lnTo>
                <a:lnTo>
                  <a:pt x="560" y="3"/>
                </a:lnTo>
                <a:lnTo>
                  <a:pt x="559" y="2"/>
                </a:lnTo>
                <a:lnTo>
                  <a:pt x="557" y="1"/>
                </a:lnTo>
                <a:lnTo>
                  <a:pt x="559" y="0"/>
                </a:lnTo>
                <a:lnTo>
                  <a:pt x="560" y="0"/>
                </a:lnTo>
                <a:lnTo>
                  <a:pt x="560" y="0"/>
                </a:lnTo>
                <a:close/>
                <a:moveTo>
                  <a:pt x="596" y="0"/>
                </a:moveTo>
                <a:lnTo>
                  <a:pt x="618" y="0"/>
                </a:lnTo>
                <a:lnTo>
                  <a:pt x="619" y="0"/>
                </a:lnTo>
                <a:lnTo>
                  <a:pt x="620" y="1"/>
                </a:lnTo>
                <a:lnTo>
                  <a:pt x="619" y="2"/>
                </a:lnTo>
                <a:lnTo>
                  <a:pt x="618" y="3"/>
                </a:lnTo>
                <a:lnTo>
                  <a:pt x="596" y="3"/>
                </a:lnTo>
                <a:lnTo>
                  <a:pt x="595" y="2"/>
                </a:lnTo>
                <a:lnTo>
                  <a:pt x="595" y="1"/>
                </a:lnTo>
                <a:lnTo>
                  <a:pt x="595" y="0"/>
                </a:lnTo>
                <a:lnTo>
                  <a:pt x="596" y="0"/>
                </a:lnTo>
                <a:lnTo>
                  <a:pt x="596" y="0"/>
                </a:lnTo>
                <a:close/>
                <a:moveTo>
                  <a:pt x="634" y="0"/>
                </a:moveTo>
                <a:lnTo>
                  <a:pt x="656" y="0"/>
                </a:lnTo>
                <a:lnTo>
                  <a:pt x="657" y="0"/>
                </a:lnTo>
                <a:lnTo>
                  <a:pt x="657" y="1"/>
                </a:lnTo>
                <a:lnTo>
                  <a:pt x="657" y="2"/>
                </a:lnTo>
                <a:lnTo>
                  <a:pt x="656" y="3"/>
                </a:lnTo>
                <a:lnTo>
                  <a:pt x="634" y="3"/>
                </a:lnTo>
                <a:lnTo>
                  <a:pt x="633" y="2"/>
                </a:lnTo>
                <a:lnTo>
                  <a:pt x="632" y="1"/>
                </a:lnTo>
                <a:lnTo>
                  <a:pt x="633" y="0"/>
                </a:lnTo>
                <a:lnTo>
                  <a:pt x="634" y="0"/>
                </a:lnTo>
                <a:lnTo>
                  <a:pt x="634" y="0"/>
                </a:lnTo>
                <a:close/>
                <a:moveTo>
                  <a:pt x="671" y="0"/>
                </a:moveTo>
                <a:lnTo>
                  <a:pt x="692" y="0"/>
                </a:lnTo>
                <a:lnTo>
                  <a:pt x="693" y="0"/>
                </a:lnTo>
                <a:lnTo>
                  <a:pt x="695" y="1"/>
                </a:lnTo>
                <a:lnTo>
                  <a:pt x="693" y="2"/>
                </a:lnTo>
                <a:lnTo>
                  <a:pt x="692" y="3"/>
                </a:lnTo>
                <a:lnTo>
                  <a:pt x="671" y="3"/>
                </a:lnTo>
                <a:lnTo>
                  <a:pt x="669" y="2"/>
                </a:lnTo>
                <a:lnTo>
                  <a:pt x="669" y="1"/>
                </a:lnTo>
                <a:lnTo>
                  <a:pt x="669" y="0"/>
                </a:lnTo>
                <a:lnTo>
                  <a:pt x="671" y="0"/>
                </a:lnTo>
                <a:lnTo>
                  <a:pt x="671" y="0"/>
                </a:lnTo>
                <a:close/>
                <a:moveTo>
                  <a:pt x="708" y="0"/>
                </a:moveTo>
                <a:lnTo>
                  <a:pt x="730" y="0"/>
                </a:lnTo>
                <a:lnTo>
                  <a:pt x="731" y="0"/>
                </a:lnTo>
                <a:lnTo>
                  <a:pt x="731" y="1"/>
                </a:lnTo>
                <a:lnTo>
                  <a:pt x="731" y="2"/>
                </a:lnTo>
                <a:lnTo>
                  <a:pt x="730" y="3"/>
                </a:lnTo>
                <a:lnTo>
                  <a:pt x="708" y="3"/>
                </a:lnTo>
                <a:lnTo>
                  <a:pt x="707" y="2"/>
                </a:lnTo>
                <a:lnTo>
                  <a:pt x="706" y="1"/>
                </a:lnTo>
                <a:lnTo>
                  <a:pt x="707" y="0"/>
                </a:lnTo>
                <a:lnTo>
                  <a:pt x="708" y="0"/>
                </a:lnTo>
                <a:lnTo>
                  <a:pt x="708" y="0"/>
                </a:lnTo>
                <a:close/>
                <a:moveTo>
                  <a:pt x="745" y="0"/>
                </a:moveTo>
                <a:lnTo>
                  <a:pt x="767" y="0"/>
                </a:lnTo>
                <a:lnTo>
                  <a:pt x="768" y="0"/>
                </a:lnTo>
                <a:lnTo>
                  <a:pt x="769" y="1"/>
                </a:lnTo>
                <a:lnTo>
                  <a:pt x="768" y="2"/>
                </a:lnTo>
                <a:lnTo>
                  <a:pt x="767" y="3"/>
                </a:lnTo>
                <a:lnTo>
                  <a:pt x="745" y="3"/>
                </a:lnTo>
                <a:lnTo>
                  <a:pt x="744" y="2"/>
                </a:lnTo>
                <a:lnTo>
                  <a:pt x="744" y="1"/>
                </a:lnTo>
                <a:lnTo>
                  <a:pt x="744" y="0"/>
                </a:lnTo>
                <a:lnTo>
                  <a:pt x="745" y="0"/>
                </a:lnTo>
                <a:lnTo>
                  <a:pt x="745" y="0"/>
                </a:lnTo>
                <a:close/>
                <a:moveTo>
                  <a:pt x="783" y="0"/>
                </a:moveTo>
                <a:lnTo>
                  <a:pt x="804" y="0"/>
                </a:lnTo>
                <a:lnTo>
                  <a:pt x="806" y="0"/>
                </a:lnTo>
                <a:lnTo>
                  <a:pt x="806" y="1"/>
                </a:lnTo>
                <a:lnTo>
                  <a:pt x="806" y="2"/>
                </a:lnTo>
                <a:lnTo>
                  <a:pt x="804" y="3"/>
                </a:lnTo>
                <a:lnTo>
                  <a:pt x="783" y="3"/>
                </a:lnTo>
                <a:lnTo>
                  <a:pt x="782" y="2"/>
                </a:lnTo>
                <a:lnTo>
                  <a:pt x="780" y="1"/>
                </a:lnTo>
                <a:lnTo>
                  <a:pt x="782" y="0"/>
                </a:lnTo>
                <a:lnTo>
                  <a:pt x="783" y="0"/>
                </a:lnTo>
                <a:lnTo>
                  <a:pt x="783" y="0"/>
                </a:lnTo>
                <a:close/>
                <a:moveTo>
                  <a:pt x="819" y="0"/>
                </a:moveTo>
                <a:lnTo>
                  <a:pt x="841" y="0"/>
                </a:lnTo>
                <a:lnTo>
                  <a:pt x="842" y="0"/>
                </a:lnTo>
                <a:lnTo>
                  <a:pt x="843" y="1"/>
                </a:lnTo>
                <a:lnTo>
                  <a:pt x="842" y="2"/>
                </a:lnTo>
                <a:lnTo>
                  <a:pt x="841" y="3"/>
                </a:lnTo>
                <a:lnTo>
                  <a:pt x="819" y="3"/>
                </a:lnTo>
                <a:lnTo>
                  <a:pt x="818" y="2"/>
                </a:lnTo>
                <a:lnTo>
                  <a:pt x="818" y="1"/>
                </a:lnTo>
                <a:lnTo>
                  <a:pt x="818" y="0"/>
                </a:lnTo>
                <a:lnTo>
                  <a:pt x="819" y="0"/>
                </a:lnTo>
                <a:lnTo>
                  <a:pt x="819" y="0"/>
                </a:lnTo>
                <a:close/>
                <a:moveTo>
                  <a:pt x="857" y="0"/>
                </a:moveTo>
                <a:lnTo>
                  <a:pt x="879" y="0"/>
                </a:lnTo>
                <a:lnTo>
                  <a:pt x="880" y="0"/>
                </a:lnTo>
                <a:lnTo>
                  <a:pt x="880" y="1"/>
                </a:lnTo>
                <a:lnTo>
                  <a:pt x="880" y="2"/>
                </a:lnTo>
                <a:lnTo>
                  <a:pt x="879" y="3"/>
                </a:lnTo>
                <a:lnTo>
                  <a:pt x="857" y="3"/>
                </a:lnTo>
                <a:lnTo>
                  <a:pt x="856" y="2"/>
                </a:lnTo>
                <a:lnTo>
                  <a:pt x="855" y="1"/>
                </a:lnTo>
                <a:lnTo>
                  <a:pt x="856" y="0"/>
                </a:lnTo>
                <a:lnTo>
                  <a:pt x="857" y="0"/>
                </a:lnTo>
                <a:lnTo>
                  <a:pt x="857" y="0"/>
                </a:lnTo>
                <a:close/>
                <a:moveTo>
                  <a:pt x="894" y="0"/>
                </a:moveTo>
                <a:lnTo>
                  <a:pt x="915" y="0"/>
                </a:lnTo>
                <a:lnTo>
                  <a:pt x="916" y="0"/>
                </a:lnTo>
                <a:lnTo>
                  <a:pt x="918" y="1"/>
                </a:lnTo>
                <a:lnTo>
                  <a:pt x="916" y="2"/>
                </a:lnTo>
                <a:lnTo>
                  <a:pt x="915" y="3"/>
                </a:lnTo>
                <a:lnTo>
                  <a:pt x="894" y="3"/>
                </a:lnTo>
                <a:lnTo>
                  <a:pt x="892" y="2"/>
                </a:lnTo>
                <a:lnTo>
                  <a:pt x="892" y="1"/>
                </a:lnTo>
                <a:lnTo>
                  <a:pt x="892" y="0"/>
                </a:lnTo>
                <a:lnTo>
                  <a:pt x="894" y="0"/>
                </a:lnTo>
                <a:lnTo>
                  <a:pt x="894" y="0"/>
                </a:lnTo>
                <a:close/>
                <a:moveTo>
                  <a:pt x="931" y="0"/>
                </a:moveTo>
                <a:lnTo>
                  <a:pt x="953" y="0"/>
                </a:lnTo>
                <a:lnTo>
                  <a:pt x="954" y="0"/>
                </a:lnTo>
                <a:lnTo>
                  <a:pt x="954" y="1"/>
                </a:lnTo>
                <a:lnTo>
                  <a:pt x="954" y="2"/>
                </a:lnTo>
                <a:lnTo>
                  <a:pt x="953" y="3"/>
                </a:lnTo>
                <a:lnTo>
                  <a:pt x="931" y="3"/>
                </a:lnTo>
                <a:lnTo>
                  <a:pt x="930" y="2"/>
                </a:lnTo>
                <a:lnTo>
                  <a:pt x="930" y="1"/>
                </a:lnTo>
                <a:lnTo>
                  <a:pt x="930" y="0"/>
                </a:lnTo>
                <a:lnTo>
                  <a:pt x="931" y="0"/>
                </a:lnTo>
                <a:lnTo>
                  <a:pt x="931" y="0"/>
                </a:lnTo>
                <a:close/>
                <a:moveTo>
                  <a:pt x="968" y="0"/>
                </a:moveTo>
                <a:lnTo>
                  <a:pt x="990" y="0"/>
                </a:lnTo>
                <a:lnTo>
                  <a:pt x="991" y="0"/>
                </a:lnTo>
                <a:lnTo>
                  <a:pt x="992" y="1"/>
                </a:lnTo>
                <a:lnTo>
                  <a:pt x="991" y="2"/>
                </a:lnTo>
                <a:lnTo>
                  <a:pt x="990" y="3"/>
                </a:lnTo>
                <a:lnTo>
                  <a:pt x="968" y="3"/>
                </a:lnTo>
                <a:lnTo>
                  <a:pt x="967" y="2"/>
                </a:lnTo>
                <a:lnTo>
                  <a:pt x="967" y="1"/>
                </a:lnTo>
                <a:lnTo>
                  <a:pt x="967" y="0"/>
                </a:lnTo>
                <a:lnTo>
                  <a:pt x="968" y="0"/>
                </a:lnTo>
                <a:lnTo>
                  <a:pt x="968" y="0"/>
                </a:lnTo>
                <a:close/>
                <a:moveTo>
                  <a:pt x="1006" y="0"/>
                </a:moveTo>
                <a:lnTo>
                  <a:pt x="1027" y="0"/>
                </a:lnTo>
                <a:lnTo>
                  <a:pt x="1029" y="0"/>
                </a:lnTo>
                <a:lnTo>
                  <a:pt x="1029" y="1"/>
                </a:lnTo>
                <a:lnTo>
                  <a:pt x="1029" y="2"/>
                </a:lnTo>
                <a:lnTo>
                  <a:pt x="1027" y="3"/>
                </a:lnTo>
                <a:lnTo>
                  <a:pt x="1006" y="3"/>
                </a:lnTo>
                <a:lnTo>
                  <a:pt x="1005" y="2"/>
                </a:lnTo>
                <a:lnTo>
                  <a:pt x="1005" y="1"/>
                </a:lnTo>
                <a:lnTo>
                  <a:pt x="1005" y="0"/>
                </a:lnTo>
                <a:lnTo>
                  <a:pt x="1006" y="0"/>
                </a:lnTo>
                <a:lnTo>
                  <a:pt x="1006" y="0"/>
                </a:lnTo>
                <a:close/>
                <a:moveTo>
                  <a:pt x="1042" y="0"/>
                </a:moveTo>
                <a:lnTo>
                  <a:pt x="1064" y="0"/>
                </a:lnTo>
                <a:lnTo>
                  <a:pt x="1065" y="0"/>
                </a:lnTo>
                <a:lnTo>
                  <a:pt x="1066" y="1"/>
                </a:lnTo>
                <a:lnTo>
                  <a:pt x="1065" y="2"/>
                </a:lnTo>
                <a:lnTo>
                  <a:pt x="1064" y="3"/>
                </a:lnTo>
                <a:lnTo>
                  <a:pt x="1042" y="3"/>
                </a:lnTo>
                <a:lnTo>
                  <a:pt x="1041" y="2"/>
                </a:lnTo>
                <a:lnTo>
                  <a:pt x="1041" y="1"/>
                </a:lnTo>
                <a:lnTo>
                  <a:pt x="1041" y="0"/>
                </a:lnTo>
                <a:lnTo>
                  <a:pt x="1042" y="0"/>
                </a:lnTo>
                <a:lnTo>
                  <a:pt x="1042" y="0"/>
                </a:lnTo>
                <a:close/>
                <a:moveTo>
                  <a:pt x="1080" y="0"/>
                </a:moveTo>
                <a:lnTo>
                  <a:pt x="1102" y="0"/>
                </a:lnTo>
                <a:lnTo>
                  <a:pt x="1103" y="0"/>
                </a:lnTo>
                <a:lnTo>
                  <a:pt x="1103" y="1"/>
                </a:lnTo>
                <a:lnTo>
                  <a:pt x="1103" y="2"/>
                </a:lnTo>
                <a:lnTo>
                  <a:pt x="1102" y="3"/>
                </a:lnTo>
                <a:lnTo>
                  <a:pt x="1080" y="3"/>
                </a:lnTo>
                <a:lnTo>
                  <a:pt x="1079" y="2"/>
                </a:lnTo>
                <a:lnTo>
                  <a:pt x="1079" y="1"/>
                </a:lnTo>
                <a:lnTo>
                  <a:pt x="1079" y="0"/>
                </a:lnTo>
                <a:lnTo>
                  <a:pt x="1080" y="0"/>
                </a:lnTo>
                <a:lnTo>
                  <a:pt x="1080" y="0"/>
                </a:lnTo>
                <a:close/>
                <a:moveTo>
                  <a:pt x="1117" y="0"/>
                </a:moveTo>
                <a:lnTo>
                  <a:pt x="1138" y="0"/>
                </a:lnTo>
                <a:lnTo>
                  <a:pt x="1139" y="0"/>
                </a:lnTo>
                <a:lnTo>
                  <a:pt x="1141" y="1"/>
                </a:lnTo>
                <a:lnTo>
                  <a:pt x="1139" y="2"/>
                </a:lnTo>
                <a:lnTo>
                  <a:pt x="1138" y="3"/>
                </a:lnTo>
                <a:lnTo>
                  <a:pt x="1117" y="3"/>
                </a:lnTo>
                <a:lnTo>
                  <a:pt x="1115" y="2"/>
                </a:lnTo>
                <a:lnTo>
                  <a:pt x="1115" y="1"/>
                </a:lnTo>
                <a:lnTo>
                  <a:pt x="1115" y="0"/>
                </a:lnTo>
                <a:lnTo>
                  <a:pt x="1117" y="0"/>
                </a:lnTo>
                <a:lnTo>
                  <a:pt x="1117" y="0"/>
                </a:lnTo>
                <a:close/>
                <a:moveTo>
                  <a:pt x="1154" y="0"/>
                </a:moveTo>
                <a:lnTo>
                  <a:pt x="1176" y="0"/>
                </a:lnTo>
                <a:lnTo>
                  <a:pt x="1177" y="0"/>
                </a:lnTo>
                <a:lnTo>
                  <a:pt x="1177" y="1"/>
                </a:lnTo>
                <a:lnTo>
                  <a:pt x="1177" y="2"/>
                </a:lnTo>
                <a:lnTo>
                  <a:pt x="1176" y="3"/>
                </a:lnTo>
                <a:lnTo>
                  <a:pt x="1154" y="3"/>
                </a:lnTo>
                <a:lnTo>
                  <a:pt x="1153" y="2"/>
                </a:lnTo>
                <a:lnTo>
                  <a:pt x="1153" y="1"/>
                </a:lnTo>
                <a:lnTo>
                  <a:pt x="1153" y="0"/>
                </a:lnTo>
                <a:lnTo>
                  <a:pt x="1154" y="0"/>
                </a:lnTo>
                <a:lnTo>
                  <a:pt x="1154" y="0"/>
                </a:lnTo>
                <a:close/>
                <a:moveTo>
                  <a:pt x="1191" y="0"/>
                </a:moveTo>
                <a:lnTo>
                  <a:pt x="1213" y="0"/>
                </a:lnTo>
                <a:lnTo>
                  <a:pt x="1214" y="0"/>
                </a:lnTo>
                <a:lnTo>
                  <a:pt x="1215" y="1"/>
                </a:lnTo>
                <a:lnTo>
                  <a:pt x="1214" y="2"/>
                </a:lnTo>
                <a:lnTo>
                  <a:pt x="1213" y="3"/>
                </a:lnTo>
                <a:lnTo>
                  <a:pt x="1191" y="3"/>
                </a:lnTo>
                <a:lnTo>
                  <a:pt x="1190" y="2"/>
                </a:lnTo>
                <a:lnTo>
                  <a:pt x="1190" y="1"/>
                </a:lnTo>
                <a:lnTo>
                  <a:pt x="1190" y="0"/>
                </a:lnTo>
                <a:lnTo>
                  <a:pt x="1191" y="0"/>
                </a:lnTo>
                <a:lnTo>
                  <a:pt x="1191" y="0"/>
                </a:lnTo>
                <a:close/>
                <a:moveTo>
                  <a:pt x="1229" y="0"/>
                </a:moveTo>
                <a:lnTo>
                  <a:pt x="1250" y="0"/>
                </a:lnTo>
                <a:lnTo>
                  <a:pt x="1252" y="0"/>
                </a:lnTo>
                <a:lnTo>
                  <a:pt x="1252" y="1"/>
                </a:lnTo>
                <a:lnTo>
                  <a:pt x="1252" y="2"/>
                </a:lnTo>
                <a:lnTo>
                  <a:pt x="1250" y="3"/>
                </a:lnTo>
                <a:lnTo>
                  <a:pt x="1229" y="3"/>
                </a:lnTo>
                <a:lnTo>
                  <a:pt x="1228" y="2"/>
                </a:lnTo>
                <a:lnTo>
                  <a:pt x="1228" y="1"/>
                </a:lnTo>
                <a:lnTo>
                  <a:pt x="1228" y="0"/>
                </a:lnTo>
                <a:lnTo>
                  <a:pt x="1229" y="0"/>
                </a:lnTo>
                <a:lnTo>
                  <a:pt x="1229" y="0"/>
                </a:lnTo>
                <a:close/>
                <a:moveTo>
                  <a:pt x="1265" y="0"/>
                </a:moveTo>
                <a:lnTo>
                  <a:pt x="1287" y="0"/>
                </a:lnTo>
                <a:lnTo>
                  <a:pt x="1288" y="0"/>
                </a:lnTo>
                <a:lnTo>
                  <a:pt x="1289" y="1"/>
                </a:lnTo>
                <a:lnTo>
                  <a:pt x="1288" y="2"/>
                </a:lnTo>
                <a:lnTo>
                  <a:pt x="1287" y="3"/>
                </a:lnTo>
                <a:lnTo>
                  <a:pt x="1265" y="3"/>
                </a:lnTo>
                <a:lnTo>
                  <a:pt x="1264" y="2"/>
                </a:lnTo>
                <a:lnTo>
                  <a:pt x="1264" y="1"/>
                </a:lnTo>
                <a:lnTo>
                  <a:pt x="1264" y="0"/>
                </a:lnTo>
                <a:lnTo>
                  <a:pt x="1265" y="0"/>
                </a:lnTo>
                <a:lnTo>
                  <a:pt x="1265" y="0"/>
                </a:lnTo>
                <a:close/>
                <a:moveTo>
                  <a:pt x="1303" y="0"/>
                </a:moveTo>
                <a:lnTo>
                  <a:pt x="1319" y="0"/>
                </a:lnTo>
                <a:lnTo>
                  <a:pt x="1320" y="0"/>
                </a:lnTo>
                <a:lnTo>
                  <a:pt x="1320" y="1"/>
                </a:lnTo>
                <a:lnTo>
                  <a:pt x="1320" y="2"/>
                </a:lnTo>
                <a:lnTo>
                  <a:pt x="1319" y="3"/>
                </a:lnTo>
                <a:lnTo>
                  <a:pt x="1303" y="3"/>
                </a:lnTo>
                <a:lnTo>
                  <a:pt x="1302" y="2"/>
                </a:lnTo>
                <a:lnTo>
                  <a:pt x="1302" y="1"/>
                </a:lnTo>
                <a:lnTo>
                  <a:pt x="1302" y="0"/>
                </a:lnTo>
                <a:lnTo>
                  <a:pt x="1303" y="0"/>
                </a:lnTo>
                <a:lnTo>
                  <a:pt x="1303"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2" name="矩形 130361"/>
          <p:cNvSpPr/>
          <p:nvPr/>
        </p:nvSpPr>
        <p:spPr>
          <a:xfrm>
            <a:off x="1695450" y="307975"/>
            <a:ext cx="158750" cy="2127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3" name="矩形 130362"/>
          <p:cNvSpPr/>
          <p:nvPr/>
        </p:nvSpPr>
        <p:spPr>
          <a:xfrm>
            <a:off x="1898650" y="446088"/>
            <a:ext cx="92075" cy="1524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4" name="矩形 130363"/>
          <p:cNvSpPr/>
          <p:nvPr/>
        </p:nvSpPr>
        <p:spPr>
          <a:xfrm>
            <a:off x="2008188" y="307975"/>
            <a:ext cx="39687" cy="2127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5" name="直接连接符 130364"/>
          <p:cNvSpPr/>
          <p:nvPr/>
        </p:nvSpPr>
        <p:spPr>
          <a:xfrm>
            <a:off x="4037013" y="2109788"/>
            <a:ext cx="260350" cy="1587"/>
          </a:xfrm>
          <a:prstGeom prst="line">
            <a:avLst/>
          </a:prstGeom>
          <a:ln w="11113" cap="flat" cmpd="sng">
            <a:solidFill>
              <a:srgbClr val="000000"/>
            </a:solidFill>
            <a:prstDash val="solid"/>
            <a:headEnd type="none" w="med" len="med"/>
            <a:tailEnd type="none" w="med" len="med"/>
          </a:ln>
        </p:spPr>
      </p:sp>
      <p:sp>
        <p:nvSpPr>
          <p:cNvPr id="130366" name="矩形 130365"/>
          <p:cNvSpPr/>
          <p:nvPr/>
        </p:nvSpPr>
        <p:spPr>
          <a:xfrm>
            <a:off x="4064000" y="2097088"/>
            <a:ext cx="130175" cy="2286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7" name="矩形 130366"/>
          <p:cNvSpPr/>
          <p:nvPr/>
        </p:nvSpPr>
        <p:spPr>
          <a:xfrm>
            <a:off x="4192588" y="2219325"/>
            <a:ext cx="63500" cy="1524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8" name="矩形 130367"/>
          <p:cNvSpPr/>
          <p:nvPr/>
        </p:nvSpPr>
        <p:spPr>
          <a:xfrm>
            <a:off x="4095750" y="1812925"/>
            <a:ext cx="130175" cy="228600"/>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69" name="任意多边形 130368"/>
          <p:cNvSpPr/>
          <p:nvPr/>
        </p:nvSpPr>
        <p:spPr>
          <a:xfrm>
            <a:off x="1522413" y="927100"/>
            <a:ext cx="2054225" cy="1017588"/>
          </a:xfrm>
          <a:custGeom>
            <a:avLst/>
            <a:gdLst/>
            <a:ahLst/>
            <a:cxnLst/>
            <a:rect l="0" t="0" r="0" b="0"/>
            <a:pathLst>
              <a:path w="1294" h="641">
                <a:moveTo>
                  <a:pt x="0" y="641"/>
                </a:moveTo>
                <a:lnTo>
                  <a:pt x="3" y="629"/>
                </a:lnTo>
                <a:lnTo>
                  <a:pt x="5" y="618"/>
                </a:lnTo>
                <a:lnTo>
                  <a:pt x="8" y="606"/>
                </a:lnTo>
                <a:lnTo>
                  <a:pt x="13" y="596"/>
                </a:lnTo>
                <a:lnTo>
                  <a:pt x="24" y="573"/>
                </a:lnTo>
                <a:lnTo>
                  <a:pt x="38" y="551"/>
                </a:lnTo>
                <a:lnTo>
                  <a:pt x="55" y="528"/>
                </a:lnTo>
                <a:lnTo>
                  <a:pt x="75" y="505"/>
                </a:lnTo>
                <a:lnTo>
                  <a:pt x="97" y="481"/>
                </a:lnTo>
                <a:lnTo>
                  <a:pt x="122" y="458"/>
                </a:lnTo>
                <a:lnTo>
                  <a:pt x="149" y="436"/>
                </a:lnTo>
                <a:lnTo>
                  <a:pt x="179" y="413"/>
                </a:lnTo>
                <a:lnTo>
                  <a:pt x="212" y="390"/>
                </a:lnTo>
                <a:lnTo>
                  <a:pt x="246" y="367"/>
                </a:lnTo>
                <a:lnTo>
                  <a:pt x="283" y="344"/>
                </a:lnTo>
                <a:lnTo>
                  <a:pt x="322" y="322"/>
                </a:lnTo>
                <a:lnTo>
                  <a:pt x="363" y="300"/>
                </a:lnTo>
                <a:lnTo>
                  <a:pt x="405" y="277"/>
                </a:lnTo>
                <a:lnTo>
                  <a:pt x="451" y="257"/>
                </a:lnTo>
                <a:lnTo>
                  <a:pt x="497" y="235"/>
                </a:lnTo>
                <a:lnTo>
                  <a:pt x="546" y="215"/>
                </a:lnTo>
                <a:lnTo>
                  <a:pt x="595" y="194"/>
                </a:lnTo>
                <a:lnTo>
                  <a:pt x="647" y="175"/>
                </a:lnTo>
                <a:lnTo>
                  <a:pt x="700" y="155"/>
                </a:lnTo>
                <a:lnTo>
                  <a:pt x="754" y="136"/>
                </a:lnTo>
                <a:lnTo>
                  <a:pt x="810" y="118"/>
                </a:lnTo>
                <a:lnTo>
                  <a:pt x="867" y="101"/>
                </a:lnTo>
                <a:lnTo>
                  <a:pt x="926" y="84"/>
                </a:lnTo>
                <a:lnTo>
                  <a:pt x="984" y="68"/>
                </a:lnTo>
                <a:lnTo>
                  <a:pt x="1045" y="53"/>
                </a:lnTo>
                <a:lnTo>
                  <a:pt x="1106" y="38"/>
                </a:lnTo>
                <a:lnTo>
                  <a:pt x="1168" y="26"/>
                </a:lnTo>
                <a:lnTo>
                  <a:pt x="1230" y="13"/>
                </a:lnTo>
                <a:lnTo>
                  <a:pt x="1294"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0" name="任意多边形 130369"/>
          <p:cNvSpPr/>
          <p:nvPr/>
        </p:nvSpPr>
        <p:spPr>
          <a:xfrm>
            <a:off x="1530350" y="442913"/>
            <a:ext cx="2008188" cy="846137"/>
          </a:xfrm>
          <a:custGeom>
            <a:avLst/>
            <a:gdLst/>
            <a:ahLst/>
            <a:cxnLst/>
            <a:rect l="0" t="0" r="0" b="0"/>
            <a:pathLst>
              <a:path w="1265" h="533">
                <a:moveTo>
                  <a:pt x="0" y="533"/>
                </a:moveTo>
                <a:lnTo>
                  <a:pt x="6" y="514"/>
                </a:lnTo>
                <a:lnTo>
                  <a:pt x="16" y="495"/>
                </a:lnTo>
                <a:lnTo>
                  <a:pt x="27" y="475"/>
                </a:lnTo>
                <a:lnTo>
                  <a:pt x="42" y="455"/>
                </a:lnTo>
                <a:lnTo>
                  <a:pt x="61" y="435"/>
                </a:lnTo>
                <a:lnTo>
                  <a:pt x="81" y="416"/>
                </a:lnTo>
                <a:lnTo>
                  <a:pt x="104" y="395"/>
                </a:lnTo>
                <a:lnTo>
                  <a:pt x="129" y="376"/>
                </a:lnTo>
                <a:lnTo>
                  <a:pt x="157" y="357"/>
                </a:lnTo>
                <a:lnTo>
                  <a:pt x="186" y="336"/>
                </a:lnTo>
                <a:lnTo>
                  <a:pt x="218" y="317"/>
                </a:lnTo>
                <a:lnTo>
                  <a:pt x="253" y="297"/>
                </a:lnTo>
                <a:lnTo>
                  <a:pt x="289" y="279"/>
                </a:lnTo>
                <a:lnTo>
                  <a:pt x="328" y="260"/>
                </a:lnTo>
                <a:lnTo>
                  <a:pt x="368" y="242"/>
                </a:lnTo>
                <a:lnTo>
                  <a:pt x="410" y="223"/>
                </a:lnTo>
                <a:lnTo>
                  <a:pt x="454" y="205"/>
                </a:lnTo>
                <a:lnTo>
                  <a:pt x="500" y="188"/>
                </a:lnTo>
                <a:lnTo>
                  <a:pt x="547" y="171"/>
                </a:lnTo>
                <a:lnTo>
                  <a:pt x="595" y="154"/>
                </a:lnTo>
                <a:lnTo>
                  <a:pt x="645" y="138"/>
                </a:lnTo>
                <a:lnTo>
                  <a:pt x="695" y="122"/>
                </a:lnTo>
                <a:lnTo>
                  <a:pt x="748" y="107"/>
                </a:lnTo>
                <a:lnTo>
                  <a:pt x="802" y="92"/>
                </a:lnTo>
                <a:lnTo>
                  <a:pt x="856" y="79"/>
                </a:lnTo>
                <a:lnTo>
                  <a:pt x="912" y="65"/>
                </a:lnTo>
                <a:lnTo>
                  <a:pt x="970" y="53"/>
                </a:lnTo>
                <a:lnTo>
                  <a:pt x="1027" y="40"/>
                </a:lnTo>
                <a:lnTo>
                  <a:pt x="1085" y="29"/>
                </a:lnTo>
                <a:lnTo>
                  <a:pt x="1145" y="18"/>
                </a:lnTo>
                <a:lnTo>
                  <a:pt x="1204" y="9"/>
                </a:lnTo>
                <a:lnTo>
                  <a:pt x="1265"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1" name="任意多边形 130370"/>
          <p:cNvSpPr/>
          <p:nvPr/>
        </p:nvSpPr>
        <p:spPr>
          <a:xfrm>
            <a:off x="1530350" y="514350"/>
            <a:ext cx="2052638" cy="806450"/>
          </a:xfrm>
          <a:custGeom>
            <a:avLst/>
            <a:gdLst/>
            <a:ahLst/>
            <a:cxnLst/>
            <a:rect l="0" t="0" r="0" b="0"/>
            <a:pathLst>
              <a:path w="1293" h="508">
                <a:moveTo>
                  <a:pt x="0" y="508"/>
                </a:moveTo>
                <a:lnTo>
                  <a:pt x="10" y="496"/>
                </a:lnTo>
                <a:lnTo>
                  <a:pt x="23" y="484"/>
                </a:lnTo>
                <a:lnTo>
                  <a:pt x="39" y="471"/>
                </a:lnTo>
                <a:lnTo>
                  <a:pt x="57" y="458"/>
                </a:lnTo>
                <a:lnTo>
                  <a:pt x="78" y="444"/>
                </a:lnTo>
                <a:lnTo>
                  <a:pt x="101" y="430"/>
                </a:lnTo>
                <a:lnTo>
                  <a:pt x="126" y="415"/>
                </a:lnTo>
                <a:lnTo>
                  <a:pt x="154" y="401"/>
                </a:lnTo>
                <a:lnTo>
                  <a:pt x="184" y="386"/>
                </a:lnTo>
                <a:lnTo>
                  <a:pt x="216" y="370"/>
                </a:lnTo>
                <a:lnTo>
                  <a:pt x="250" y="354"/>
                </a:lnTo>
                <a:lnTo>
                  <a:pt x="286" y="337"/>
                </a:lnTo>
                <a:lnTo>
                  <a:pt x="325" y="321"/>
                </a:lnTo>
                <a:lnTo>
                  <a:pt x="364" y="304"/>
                </a:lnTo>
                <a:lnTo>
                  <a:pt x="406" y="287"/>
                </a:lnTo>
                <a:lnTo>
                  <a:pt x="448" y="270"/>
                </a:lnTo>
                <a:lnTo>
                  <a:pt x="493" y="252"/>
                </a:lnTo>
                <a:lnTo>
                  <a:pt x="540" y="235"/>
                </a:lnTo>
                <a:lnTo>
                  <a:pt x="587" y="217"/>
                </a:lnTo>
                <a:lnTo>
                  <a:pt x="636" y="200"/>
                </a:lnTo>
                <a:lnTo>
                  <a:pt x="686" y="183"/>
                </a:lnTo>
                <a:lnTo>
                  <a:pt x="736" y="165"/>
                </a:lnTo>
                <a:lnTo>
                  <a:pt x="789" y="148"/>
                </a:lnTo>
                <a:lnTo>
                  <a:pt x="843" y="131"/>
                </a:lnTo>
                <a:lnTo>
                  <a:pt x="896" y="114"/>
                </a:lnTo>
                <a:lnTo>
                  <a:pt x="951" y="96"/>
                </a:lnTo>
                <a:lnTo>
                  <a:pt x="1063" y="63"/>
                </a:lnTo>
                <a:lnTo>
                  <a:pt x="1177" y="30"/>
                </a:lnTo>
                <a:lnTo>
                  <a:pt x="1293" y="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2" name="矩形 130371"/>
          <p:cNvSpPr/>
          <p:nvPr/>
        </p:nvSpPr>
        <p:spPr>
          <a:xfrm>
            <a:off x="2428875" y="1412875"/>
            <a:ext cx="206375" cy="198438"/>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3" name="任意多边形 130372"/>
          <p:cNvSpPr>
            <a:spLocks noEditPoints="1"/>
          </p:cNvSpPr>
          <p:nvPr/>
        </p:nvSpPr>
        <p:spPr>
          <a:xfrm>
            <a:off x="2514600" y="531813"/>
            <a:ext cx="6350" cy="806450"/>
          </a:xfrm>
          <a:custGeom>
            <a:avLst/>
            <a:gdLst/>
            <a:ahLst/>
            <a:cxnLst/>
            <a:rect l="0" t="0" r="0" b="0"/>
            <a:pathLst>
              <a:path w="4" h="508">
                <a:moveTo>
                  <a:pt x="4" y="1"/>
                </a:moveTo>
                <a:lnTo>
                  <a:pt x="4" y="30"/>
                </a:lnTo>
                <a:lnTo>
                  <a:pt x="3" y="31"/>
                </a:lnTo>
                <a:lnTo>
                  <a:pt x="3" y="33"/>
                </a:lnTo>
                <a:lnTo>
                  <a:pt x="1" y="31"/>
                </a:lnTo>
                <a:lnTo>
                  <a:pt x="0" y="30"/>
                </a:lnTo>
                <a:lnTo>
                  <a:pt x="0" y="1"/>
                </a:lnTo>
                <a:lnTo>
                  <a:pt x="1" y="0"/>
                </a:lnTo>
                <a:lnTo>
                  <a:pt x="3" y="0"/>
                </a:lnTo>
                <a:lnTo>
                  <a:pt x="3" y="0"/>
                </a:lnTo>
                <a:lnTo>
                  <a:pt x="4" y="1"/>
                </a:lnTo>
                <a:lnTo>
                  <a:pt x="4" y="1"/>
                </a:lnTo>
                <a:lnTo>
                  <a:pt x="4" y="1"/>
                </a:lnTo>
                <a:close/>
                <a:moveTo>
                  <a:pt x="4" y="50"/>
                </a:moveTo>
                <a:lnTo>
                  <a:pt x="4" y="79"/>
                </a:lnTo>
                <a:lnTo>
                  <a:pt x="3" y="80"/>
                </a:lnTo>
                <a:lnTo>
                  <a:pt x="3" y="80"/>
                </a:lnTo>
                <a:lnTo>
                  <a:pt x="1" y="80"/>
                </a:lnTo>
                <a:lnTo>
                  <a:pt x="0" y="79"/>
                </a:lnTo>
                <a:lnTo>
                  <a:pt x="0" y="50"/>
                </a:lnTo>
                <a:lnTo>
                  <a:pt x="1" y="49"/>
                </a:lnTo>
                <a:lnTo>
                  <a:pt x="3" y="48"/>
                </a:lnTo>
                <a:lnTo>
                  <a:pt x="3" y="49"/>
                </a:lnTo>
                <a:lnTo>
                  <a:pt x="4" y="50"/>
                </a:lnTo>
                <a:lnTo>
                  <a:pt x="4" y="50"/>
                </a:lnTo>
                <a:lnTo>
                  <a:pt x="4" y="50"/>
                </a:lnTo>
                <a:close/>
                <a:moveTo>
                  <a:pt x="4" y="98"/>
                </a:moveTo>
                <a:lnTo>
                  <a:pt x="4" y="126"/>
                </a:lnTo>
                <a:lnTo>
                  <a:pt x="3" y="128"/>
                </a:lnTo>
                <a:lnTo>
                  <a:pt x="3" y="129"/>
                </a:lnTo>
                <a:lnTo>
                  <a:pt x="1" y="128"/>
                </a:lnTo>
                <a:lnTo>
                  <a:pt x="0" y="126"/>
                </a:lnTo>
                <a:lnTo>
                  <a:pt x="0" y="98"/>
                </a:lnTo>
                <a:lnTo>
                  <a:pt x="1" y="97"/>
                </a:lnTo>
                <a:lnTo>
                  <a:pt x="3" y="97"/>
                </a:lnTo>
                <a:lnTo>
                  <a:pt x="3" y="97"/>
                </a:lnTo>
                <a:lnTo>
                  <a:pt x="4" y="98"/>
                </a:lnTo>
                <a:lnTo>
                  <a:pt x="4" y="98"/>
                </a:lnTo>
                <a:lnTo>
                  <a:pt x="4" y="98"/>
                </a:lnTo>
                <a:close/>
                <a:moveTo>
                  <a:pt x="4" y="147"/>
                </a:moveTo>
                <a:lnTo>
                  <a:pt x="4" y="175"/>
                </a:lnTo>
                <a:lnTo>
                  <a:pt x="3" y="177"/>
                </a:lnTo>
                <a:lnTo>
                  <a:pt x="3" y="177"/>
                </a:lnTo>
                <a:lnTo>
                  <a:pt x="1" y="177"/>
                </a:lnTo>
                <a:lnTo>
                  <a:pt x="0" y="175"/>
                </a:lnTo>
                <a:lnTo>
                  <a:pt x="0" y="147"/>
                </a:lnTo>
                <a:lnTo>
                  <a:pt x="1" y="146"/>
                </a:lnTo>
                <a:lnTo>
                  <a:pt x="3" y="144"/>
                </a:lnTo>
                <a:lnTo>
                  <a:pt x="3" y="146"/>
                </a:lnTo>
                <a:lnTo>
                  <a:pt x="4" y="147"/>
                </a:lnTo>
                <a:lnTo>
                  <a:pt x="4" y="147"/>
                </a:lnTo>
                <a:lnTo>
                  <a:pt x="4" y="147"/>
                </a:lnTo>
                <a:close/>
                <a:moveTo>
                  <a:pt x="4" y="195"/>
                </a:moveTo>
                <a:lnTo>
                  <a:pt x="4" y="223"/>
                </a:lnTo>
                <a:lnTo>
                  <a:pt x="3" y="224"/>
                </a:lnTo>
                <a:lnTo>
                  <a:pt x="3" y="226"/>
                </a:lnTo>
                <a:lnTo>
                  <a:pt x="1" y="224"/>
                </a:lnTo>
                <a:lnTo>
                  <a:pt x="0" y="223"/>
                </a:lnTo>
                <a:lnTo>
                  <a:pt x="0" y="195"/>
                </a:lnTo>
                <a:lnTo>
                  <a:pt x="1" y="194"/>
                </a:lnTo>
                <a:lnTo>
                  <a:pt x="3" y="194"/>
                </a:lnTo>
                <a:lnTo>
                  <a:pt x="3" y="194"/>
                </a:lnTo>
                <a:lnTo>
                  <a:pt x="4" y="195"/>
                </a:lnTo>
                <a:lnTo>
                  <a:pt x="4" y="195"/>
                </a:lnTo>
                <a:lnTo>
                  <a:pt x="4" y="195"/>
                </a:lnTo>
                <a:close/>
                <a:moveTo>
                  <a:pt x="4" y="244"/>
                </a:moveTo>
                <a:lnTo>
                  <a:pt x="4" y="272"/>
                </a:lnTo>
                <a:lnTo>
                  <a:pt x="3" y="273"/>
                </a:lnTo>
                <a:lnTo>
                  <a:pt x="3" y="273"/>
                </a:lnTo>
                <a:lnTo>
                  <a:pt x="1" y="273"/>
                </a:lnTo>
                <a:lnTo>
                  <a:pt x="0" y="272"/>
                </a:lnTo>
                <a:lnTo>
                  <a:pt x="0" y="244"/>
                </a:lnTo>
                <a:lnTo>
                  <a:pt x="1" y="243"/>
                </a:lnTo>
                <a:lnTo>
                  <a:pt x="3" y="240"/>
                </a:lnTo>
                <a:lnTo>
                  <a:pt x="3" y="243"/>
                </a:lnTo>
                <a:lnTo>
                  <a:pt x="4" y="244"/>
                </a:lnTo>
                <a:lnTo>
                  <a:pt x="4" y="244"/>
                </a:lnTo>
                <a:lnTo>
                  <a:pt x="4" y="244"/>
                </a:lnTo>
                <a:close/>
                <a:moveTo>
                  <a:pt x="4" y="292"/>
                </a:moveTo>
                <a:lnTo>
                  <a:pt x="4" y="319"/>
                </a:lnTo>
                <a:lnTo>
                  <a:pt x="3" y="321"/>
                </a:lnTo>
                <a:lnTo>
                  <a:pt x="3" y="322"/>
                </a:lnTo>
                <a:lnTo>
                  <a:pt x="1" y="321"/>
                </a:lnTo>
                <a:lnTo>
                  <a:pt x="0" y="319"/>
                </a:lnTo>
                <a:lnTo>
                  <a:pt x="0" y="292"/>
                </a:lnTo>
                <a:lnTo>
                  <a:pt x="1" y="289"/>
                </a:lnTo>
                <a:lnTo>
                  <a:pt x="3" y="289"/>
                </a:lnTo>
                <a:lnTo>
                  <a:pt x="3" y="289"/>
                </a:lnTo>
                <a:lnTo>
                  <a:pt x="4" y="292"/>
                </a:lnTo>
                <a:lnTo>
                  <a:pt x="4" y="292"/>
                </a:lnTo>
                <a:lnTo>
                  <a:pt x="4" y="292"/>
                </a:lnTo>
                <a:close/>
                <a:moveTo>
                  <a:pt x="4" y="341"/>
                </a:moveTo>
                <a:lnTo>
                  <a:pt x="4" y="368"/>
                </a:lnTo>
                <a:lnTo>
                  <a:pt x="3" y="370"/>
                </a:lnTo>
                <a:lnTo>
                  <a:pt x="3" y="370"/>
                </a:lnTo>
                <a:lnTo>
                  <a:pt x="1" y="370"/>
                </a:lnTo>
                <a:lnTo>
                  <a:pt x="0" y="368"/>
                </a:lnTo>
                <a:lnTo>
                  <a:pt x="0" y="341"/>
                </a:lnTo>
                <a:lnTo>
                  <a:pt x="1" y="338"/>
                </a:lnTo>
                <a:lnTo>
                  <a:pt x="3" y="338"/>
                </a:lnTo>
                <a:lnTo>
                  <a:pt x="3" y="338"/>
                </a:lnTo>
                <a:lnTo>
                  <a:pt x="4" y="341"/>
                </a:lnTo>
                <a:lnTo>
                  <a:pt x="4" y="341"/>
                </a:lnTo>
                <a:lnTo>
                  <a:pt x="4" y="341"/>
                </a:lnTo>
                <a:close/>
                <a:moveTo>
                  <a:pt x="4" y="387"/>
                </a:moveTo>
                <a:lnTo>
                  <a:pt x="4" y="416"/>
                </a:lnTo>
                <a:lnTo>
                  <a:pt x="3" y="418"/>
                </a:lnTo>
                <a:lnTo>
                  <a:pt x="3" y="419"/>
                </a:lnTo>
                <a:lnTo>
                  <a:pt x="1" y="418"/>
                </a:lnTo>
                <a:lnTo>
                  <a:pt x="0" y="416"/>
                </a:lnTo>
                <a:lnTo>
                  <a:pt x="0" y="387"/>
                </a:lnTo>
                <a:lnTo>
                  <a:pt x="1" y="386"/>
                </a:lnTo>
                <a:lnTo>
                  <a:pt x="3" y="386"/>
                </a:lnTo>
                <a:lnTo>
                  <a:pt x="3" y="386"/>
                </a:lnTo>
                <a:lnTo>
                  <a:pt x="4" y="387"/>
                </a:lnTo>
                <a:lnTo>
                  <a:pt x="4" y="387"/>
                </a:lnTo>
                <a:lnTo>
                  <a:pt x="4" y="387"/>
                </a:lnTo>
                <a:close/>
                <a:moveTo>
                  <a:pt x="4" y="436"/>
                </a:moveTo>
                <a:lnTo>
                  <a:pt x="4" y="465"/>
                </a:lnTo>
                <a:lnTo>
                  <a:pt x="3" y="467"/>
                </a:lnTo>
                <a:lnTo>
                  <a:pt x="3" y="467"/>
                </a:lnTo>
                <a:lnTo>
                  <a:pt x="1" y="467"/>
                </a:lnTo>
                <a:lnTo>
                  <a:pt x="0" y="465"/>
                </a:lnTo>
                <a:lnTo>
                  <a:pt x="0" y="436"/>
                </a:lnTo>
                <a:lnTo>
                  <a:pt x="1" y="435"/>
                </a:lnTo>
                <a:lnTo>
                  <a:pt x="3" y="435"/>
                </a:lnTo>
                <a:lnTo>
                  <a:pt x="3" y="435"/>
                </a:lnTo>
                <a:lnTo>
                  <a:pt x="4" y="436"/>
                </a:lnTo>
                <a:lnTo>
                  <a:pt x="4" y="436"/>
                </a:lnTo>
                <a:lnTo>
                  <a:pt x="4" y="436"/>
                </a:lnTo>
                <a:close/>
                <a:moveTo>
                  <a:pt x="4" y="484"/>
                </a:moveTo>
                <a:lnTo>
                  <a:pt x="4" y="506"/>
                </a:lnTo>
                <a:lnTo>
                  <a:pt x="3" y="507"/>
                </a:lnTo>
                <a:lnTo>
                  <a:pt x="3" y="508"/>
                </a:lnTo>
                <a:lnTo>
                  <a:pt x="1" y="507"/>
                </a:lnTo>
                <a:lnTo>
                  <a:pt x="0" y="506"/>
                </a:lnTo>
                <a:lnTo>
                  <a:pt x="0" y="484"/>
                </a:lnTo>
                <a:lnTo>
                  <a:pt x="1" y="483"/>
                </a:lnTo>
                <a:lnTo>
                  <a:pt x="3" y="483"/>
                </a:lnTo>
                <a:lnTo>
                  <a:pt x="3" y="483"/>
                </a:lnTo>
                <a:lnTo>
                  <a:pt x="4" y="484"/>
                </a:lnTo>
                <a:lnTo>
                  <a:pt x="4" y="484"/>
                </a:lnTo>
                <a:lnTo>
                  <a:pt x="4" y="484"/>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4" name="任意多边形 130373"/>
          <p:cNvSpPr/>
          <p:nvPr/>
        </p:nvSpPr>
        <p:spPr>
          <a:xfrm>
            <a:off x="2514600" y="531813"/>
            <a:ext cx="6350" cy="52387"/>
          </a:xfrm>
          <a:custGeom>
            <a:avLst/>
            <a:gdLst/>
            <a:ahLst/>
            <a:cxnLst/>
            <a:rect l="0" t="0" r="0" b="0"/>
            <a:pathLst>
              <a:path w="4" h="33">
                <a:moveTo>
                  <a:pt x="4" y="1"/>
                </a:moveTo>
                <a:lnTo>
                  <a:pt x="4" y="30"/>
                </a:lnTo>
                <a:lnTo>
                  <a:pt x="3" y="31"/>
                </a:lnTo>
                <a:lnTo>
                  <a:pt x="3" y="33"/>
                </a:lnTo>
                <a:lnTo>
                  <a:pt x="1" y="31"/>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5" name="任意多边形 130374"/>
          <p:cNvSpPr/>
          <p:nvPr/>
        </p:nvSpPr>
        <p:spPr>
          <a:xfrm>
            <a:off x="2514600" y="608013"/>
            <a:ext cx="6350" cy="50800"/>
          </a:xfrm>
          <a:custGeom>
            <a:avLst/>
            <a:gdLst/>
            <a:ahLst/>
            <a:cxnLst/>
            <a:rect l="0" t="0" r="0" b="0"/>
            <a:pathLst>
              <a:path w="4" h="32">
                <a:moveTo>
                  <a:pt x="4" y="2"/>
                </a:moveTo>
                <a:lnTo>
                  <a:pt x="4" y="31"/>
                </a:lnTo>
                <a:lnTo>
                  <a:pt x="3" y="32"/>
                </a:lnTo>
                <a:lnTo>
                  <a:pt x="3" y="32"/>
                </a:lnTo>
                <a:lnTo>
                  <a:pt x="1" y="32"/>
                </a:lnTo>
                <a:lnTo>
                  <a:pt x="0" y="31"/>
                </a:lnTo>
                <a:lnTo>
                  <a:pt x="0" y="2"/>
                </a:lnTo>
                <a:lnTo>
                  <a:pt x="1" y="1"/>
                </a:lnTo>
                <a:lnTo>
                  <a:pt x="3" y="0"/>
                </a:lnTo>
                <a:lnTo>
                  <a:pt x="3" y="1"/>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6" name="任意多边形 130375"/>
          <p:cNvSpPr/>
          <p:nvPr/>
        </p:nvSpPr>
        <p:spPr>
          <a:xfrm>
            <a:off x="2514600" y="685800"/>
            <a:ext cx="6350" cy="50800"/>
          </a:xfrm>
          <a:custGeom>
            <a:avLst/>
            <a:gdLst/>
            <a:ahLst/>
            <a:cxnLst/>
            <a:rect l="0" t="0" r="0" b="0"/>
            <a:pathLst>
              <a:path w="4" h="32">
                <a:moveTo>
                  <a:pt x="4" y="1"/>
                </a:moveTo>
                <a:lnTo>
                  <a:pt x="4" y="29"/>
                </a:lnTo>
                <a:lnTo>
                  <a:pt x="3" y="31"/>
                </a:lnTo>
                <a:lnTo>
                  <a:pt x="3" y="32"/>
                </a:lnTo>
                <a:lnTo>
                  <a:pt x="1" y="31"/>
                </a:lnTo>
                <a:lnTo>
                  <a:pt x="0" y="2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7" name="任意多边形 130376"/>
          <p:cNvSpPr/>
          <p:nvPr/>
        </p:nvSpPr>
        <p:spPr>
          <a:xfrm>
            <a:off x="2514600" y="760413"/>
            <a:ext cx="6350" cy="52387"/>
          </a:xfrm>
          <a:custGeom>
            <a:avLst/>
            <a:gdLst/>
            <a:ahLst/>
            <a:cxnLst/>
            <a:rect l="0" t="0" r="0" b="0"/>
            <a:pathLst>
              <a:path w="4" h="33">
                <a:moveTo>
                  <a:pt x="4" y="3"/>
                </a:moveTo>
                <a:lnTo>
                  <a:pt x="4" y="31"/>
                </a:lnTo>
                <a:lnTo>
                  <a:pt x="3" y="33"/>
                </a:lnTo>
                <a:lnTo>
                  <a:pt x="3" y="33"/>
                </a:lnTo>
                <a:lnTo>
                  <a:pt x="1" y="33"/>
                </a:lnTo>
                <a:lnTo>
                  <a:pt x="0" y="31"/>
                </a:lnTo>
                <a:lnTo>
                  <a:pt x="0" y="3"/>
                </a:lnTo>
                <a:lnTo>
                  <a:pt x="1" y="2"/>
                </a:lnTo>
                <a:lnTo>
                  <a:pt x="3" y="0"/>
                </a:lnTo>
                <a:lnTo>
                  <a:pt x="3" y="2"/>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8" name="任意多边形 130377"/>
          <p:cNvSpPr/>
          <p:nvPr/>
        </p:nvSpPr>
        <p:spPr>
          <a:xfrm>
            <a:off x="2514600" y="839788"/>
            <a:ext cx="6350" cy="50800"/>
          </a:xfrm>
          <a:custGeom>
            <a:avLst/>
            <a:gdLst/>
            <a:ahLst/>
            <a:cxnLst/>
            <a:rect l="0" t="0" r="0" b="0"/>
            <a:pathLst>
              <a:path w="4" h="32">
                <a:moveTo>
                  <a:pt x="4" y="1"/>
                </a:moveTo>
                <a:lnTo>
                  <a:pt x="4" y="29"/>
                </a:lnTo>
                <a:lnTo>
                  <a:pt x="3" y="30"/>
                </a:lnTo>
                <a:lnTo>
                  <a:pt x="3" y="32"/>
                </a:lnTo>
                <a:lnTo>
                  <a:pt x="1" y="30"/>
                </a:lnTo>
                <a:lnTo>
                  <a:pt x="0" y="2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79" name="任意多边形 130378"/>
          <p:cNvSpPr/>
          <p:nvPr/>
        </p:nvSpPr>
        <p:spPr>
          <a:xfrm>
            <a:off x="2514600" y="912813"/>
            <a:ext cx="6350" cy="52387"/>
          </a:xfrm>
          <a:custGeom>
            <a:avLst/>
            <a:gdLst/>
            <a:ahLst/>
            <a:cxnLst/>
            <a:rect l="0" t="0" r="0" b="0"/>
            <a:pathLst>
              <a:path w="4" h="33">
                <a:moveTo>
                  <a:pt x="4" y="4"/>
                </a:moveTo>
                <a:lnTo>
                  <a:pt x="4" y="32"/>
                </a:lnTo>
                <a:lnTo>
                  <a:pt x="3" y="33"/>
                </a:lnTo>
                <a:lnTo>
                  <a:pt x="3" y="33"/>
                </a:lnTo>
                <a:lnTo>
                  <a:pt x="1" y="33"/>
                </a:lnTo>
                <a:lnTo>
                  <a:pt x="0" y="32"/>
                </a:lnTo>
                <a:lnTo>
                  <a:pt x="0" y="4"/>
                </a:lnTo>
                <a:lnTo>
                  <a:pt x="1" y="3"/>
                </a:lnTo>
                <a:lnTo>
                  <a:pt x="3" y="0"/>
                </a:lnTo>
                <a:lnTo>
                  <a:pt x="3" y="3"/>
                </a:lnTo>
                <a:lnTo>
                  <a:pt x="4" y="4"/>
                </a:lnTo>
                <a:lnTo>
                  <a:pt x="4" y="4"/>
                </a:lnTo>
                <a:lnTo>
                  <a:pt x="4" y="4"/>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0" name="任意多边形 130379"/>
          <p:cNvSpPr/>
          <p:nvPr/>
        </p:nvSpPr>
        <p:spPr>
          <a:xfrm>
            <a:off x="2514600" y="990600"/>
            <a:ext cx="6350" cy="52388"/>
          </a:xfrm>
          <a:custGeom>
            <a:avLst/>
            <a:gdLst/>
            <a:ahLst/>
            <a:cxnLst/>
            <a:rect l="0" t="0" r="0" b="0"/>
            <a:pathLst>
              <a:path w="4" h="33">
                <a:moveTo>
                  <a:pt x="4" y="3"/>
                </a:moveTo>
                <a:lnTo>
                  <a:pt x="4" y="30"/>
                </a:lnTo>
                <a:lnTo>
                  <a:pt x="3" y="32"/>
                </a:lnTo>
                <a:lnTo>
                  <a:pt x="3" y="33"/>
                </a:lnTo>
                <a:lnTo>
                  <a:pt x="1" y="32"/>
                </a:lnTo>
                <a:lnTo>
                  <a:pt x="0" y="30"/>
                </a:lnTo>
                <a:lnTo>
                  <a:pt x="0" y="3"/>
                </a:lnTo>
                <a:lnTo>
                  <a:pt x="1" y="0"/>
                </a:lnTo>
                <a:lnTo>
                  <a:pt x="3" y="0"/>
                </a:lnTo>
                <a:lnTo>
                  <a:pt x="3" y="0"/>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1" name="任意多边形 130380"/>
          <p:cNvSpPr/>
          <p:nvPr/>
        </p:nvSpPr>
        <p:spPr>
          <a:xfrm>
            <a:off x="2514600" y="1068388"/>
            <a:ext cx="6350" cy="50800"/>
          </a:xfrm>
          <a:custGeom>
            <a:avLst/>
            <a:gdLst/>
            <a:ahLst/>
            <a:cxnLst/>
            <a:rect l="0" t="0" r="0" b="0"/>
            <a:pathLst>
              <a:path w="4" h="32">
                <a:moveTo>
                  <a:pt x="4" y="3"/>
                </a:moveTo>
                <a:lnTo>
                  <a:pt x="4" y="30"/>
                </a:lnTo>
                <a:lnTo>
                  <a:pt x="3" y="32"/>
                </a:lnTo>
                <a:lnTo>
                  <a:pt x="3" y="32"/>
                </a:lnTo>
                <a:lnTo>
                  <a:pt x="1" y="32"/>
                </a:lnTo>
                <a:lnTo>
                  <a:pt x="0" y="30"/>
                </a:lnTo>
                <a:lnTo>
                  <a:pt x="0" y="3"/>
                </a:lnTo>
                <a:lnTo>
                  <a:pt x="1" y="0"/>
                </a:lnTo>
                <a:lnTo>
                  <a:pt x="3" y="0"/>
                </a:lnTo>
                <a:lnTo>
                  <a:pt x="3" y="0"/>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2" name="任意多边形 130381"/>
          <p:cNvSpPr/>
          <p:nvPr/>
        </p:nvSpPr>
        <p:spPr>
          <a:xfrm>
            <a:off x="2514600" y="1144588"/>
            <a:ext cx="6350" cy="52387"/>
          </a:xfrm>
          <a:custGeom>
            <a:avLst/>
            <a:gdLst/>
            <a:ahLst/>
            <a:cxnLst/>
            <a:rect l="0" t="0" r="0" b="0"/>
            <a:pathLst>
              <a:path w="4" h="33">
                <a:moveTo>
                  <a:pt x="4" y="1"/>
                </a:moveTo>
                <a:lnTo>
                  <a:pt x="4" y="30"/>
                </a:lnTo>
                <a:lnTo>
                  <a:pt x="3" y="32"/>
                </a:lnTo>
                <a:lnTo>
                  <a:pt x="3" y="33"/>
                </a:lnTo>
                <a:lnTo>
                  <a:pt x="1" y="32"/>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3" name="任意多边形 130382"/>
          <p:cNvSpPr/>
          <p:nvPr/>
        </p:nvSpPr>
        <p:spPr>
          <a:xfrm>
            <a:off x="2514600" y="1222375"/>
            <a:ext cx="6350" cy="50800"/>
          </a:xfrm>
          <a:custGeom>
            <a:avLst/>
            <a:gdLst/>
            <a:ahLst/>
            <a:cxnLst/>
            <a:rect l="0" t="0" r="0" b="0"/>
            <a:pathLst>
              <a:path w="4" h="32">
                <a:moveTo>
                  <a:pt x="4" y="1"/>
                </a:moveTo>
                <a:lnTo>
                  <a:pt x="4" y="30"/>
                </a:lnTo>
                <a:lnTo>
                  <a:pt x="3" y="32"/>
                </a:lnTo>
                <a:lnTo>
                  <a:pt x="3" y="32"/>
                </a:lnTo>
                <a:lnTo>
                  <a:pt x="1" y="32"/>
                </a:lnTo>
                <a:lnTo>
                  <a:pt x="0" y="30"/>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4" name="任意多边形 130383"/>
          <p:cNvSpPr/>
          <p:nvPr/>
        </p:nvSpPr>
        <p:spPr>
          <a:xfrm>
            <a:off x="2514600" y="1298575"/>
            <a:ext cx="6350" cy="39688"/>
          </a:xfrm>
          <a:custGeom>
            <a:avLst/>
            <a:gdLst/>
            <a:ahLst/>
            <a:cxnLst/>
            <a:rect l="0" t="0" r="0" b="0"/>
            <a:pathLst>
              <a:path w="4" h="25">
                <a:moveTo>
                  <a:pt x="4" y="1"/>
                </a:moveTo>
                <a:lnTo>
                  <a:pt x="4" y="23"/>
                </a:lnTo>
                <a:lnTo>
                  <a:pt x="3" y="24"/>
                </a:lnTo>
                <a:lnTo>
                  <a:pt x="3" y="25"/>
                </a:lnTo>
                <a:lnTo>
                  <a:pt x="1" y="24"/>
                </a:lnTo>
                <a:lnTo>
                  <a:pt x="0" y="23"/>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5" name="任意多边形 130384"/>
          <p:cNvSpPr>
            <a:spLocks noEditPoints="1"/>
          </p:cNvSpPr>
          <p:nvPr/>
        </p:nvSpPr>
        <p:spPr>
          <a:xfrm>
            <a:off x="3506788" y="506413"/>
            <a:ext cx="7937" cy="808037"/>
          </a:xfrm>
          <a:custGeom>
            <a:avLst/>
            <a:gdLst/>
            <a:ahLst/>
            <a:cxnLst/>
            <a:rect l="0" t="0" r="0" b="0"/>
            <a:pathLst>
              <a:path w="5" h="509">
                <a:moveTo>
                  <a:pt x="5" y="2"/>
                </a:moveTo>
                <a:lnTo>
                  <a:pt x="5" y="30"/>
                </a:lnTo>
                <a:lnTo>
                  <a:pt x="3" y="32"/>
                </a:lnTo>
                <a:lnTo>
                  <a:pt x="3" y="33"/>
                </a:lnTo>
                <a:lnTo>
                  <a:pt x="1" y="32"/>
                </a:lnTo>
                <a:lnTo>
                  <a:pt x="0" y="30"/>
                </a:lnTo>
                <a:lnTo>
                  <a:pt x="0" y="2"/>
                </a:lnTo>
                <a:lnTo>
                  <a:pt x="1" y="0"/>
                </a:lnTo>
                <a:lnTo>
                  <a:pt x="3" y="0"/>
                </a:lnTo>
                <a:lnTo>
                  <a:pt x="3" y="0"/>
                </a:lnTo>
                <a:lnTo>
                  <a:pt x="5" y="2"/>
                </a:lnTo>
                <a:lnTo>
                  <a:pt x="5" y="2"/>
                </a:lnTo>
                <a:lnTo>
                  <a:pt x="5" y="2"/>
                </a:lnTo>
                <a:close/>
                <a:moveTo>
                  <a:pt x="5" y="51"/>
                </a:moveTo>
                <a:lnTo>
                  <a:pt x="5" y="79"/>
                </a:lnTo>
                <a:lnTo>
                  <a:pt x="3" y="81"/>
                </a:lnTo>
                <a:lnTo>
                  <a:pt x="3" y="81"/>
                </a:lnTo>
                <a:lnTo>
                  <a:pt x="1" y="81"/>
                </a:lnTo>
                <a:lnTo>
                  <a:pt x="0" y="79"/>
                </a:lnTo>
                <a:lnTo>
                  <a:pt x="0" y="51"/>
                </a:lnTo>
                <a:lnTo>
                  <a:pt x="1" y="49"/>
                </a:lnTo>
                <a:lnTo>
                  <a:pt x="3" y="48"/>
                </a:lnTo>
                <a:lnTo>
                  <a:pt x="3" y="49"/>
                </a:lnTo>
                <a:lnTo>
                  <a:pt x="5" y="51"/>
                </a:lnTo>
                <a:lnTo>
                  <a:pt x="5" y="51"/>
                </a:lnTo>
                <a:lnTo>
                  <a:pt x="5" y="51"/>
                </a:lnTo>
                <a:close/>
                <a:moveTo>
                  <a:pt x="5" y="98"/>
                </a:moveTo>
                <a:lnTo>
                  <a:pt x="5" y="126"/>
                </a:lnTo>
                <a:lnTo>
                  <a:pt x="3" y="128"/>
                </a:lnTo>
                <a:lnTo>
                  <a:pt x="3" y="130"/>
                </a:lnTo>
                <a:lnTo>
                  <a:pt x="1" y="128"/>
                </a:lnTo>
                <a:lnTo>
                  <a:pt x="0" y="126"/>
                </a:lnTo>
                <a:lnTo>
                  <a:pt x="0" y="98"/>
                </a:lnTo>
                <a:lnTo>
                  <a:pt x="1" y="97"/>
                </a:lnTo>
                <a:lnTo>
                  <a:pt x="3" y="97"/>
                </a:lnTo>
                <a:lnTo>
                  <a:pt x="3" y="97"/>
                </a:lnTo>
                <a:lnTo>
                  <a:pt x="5" y="98"/>
                </a:lnTo>
                <a:lnTo>
                  <a:pt x="5" y="98"/>
                </a:lnTo>
                <a:lnTo>
                  <a:pt x="5" y="98"/>
                </a:lnTo>
                <a:close/>
                <a:moveTo>
                  <a:pt x="5" y="147"/>
                </a:moveTo>
                <a:lnTo>
                  <a:pt x="5" y="175"/>
                </a:lnTo>
                <a:lnTo>
                  <a:pt x="3" y="178"/>
                </a:lnTo>
                <a:lnTo>
                  <a:pt x="3" y="178"/>
                </a:lnTo>
                <a:lnTo>
                  <a:pt x="1" y="178"/>
                </a:lnTo>
                <a:lnTo>
                  <a:pt x="0" y="175"/>
                </a:lnTo>
                <a:lnTo>
                  <a:pt x="0" y="147"/>
                </a:lnTo>
                <a:lnTo>
                  <a:pt x="1" y="146"/>
                </a:lnTo>
                <a:lnTo>
                  <a:pt x="3" y="145"/>
                </a:lnTo>
                <a:lnTo>
                  <a:pt x="3" y="146"/>
                </a:lnTo>
                <a:lnTo>
                  <a:pt x="5" y="147"/>
                </a:lnTo>
                <a:lnTo>
                  <a:pt x="5" y="147"/>
                </a:lnTo>
                <a:lnTo>
                  <a:pt x="5" y="147"/>
                </a:lnTo>
                <a:close/>
                <a:moveTo>
                  <a:pt x="5" y="195"/>
                </a:moveTo>
                <a:lnTo>
                  <a:pt x="5" y="223"/>
                </a:lnTo>
                <a:lnTo>
                  <a:pt x="3" y="224"/>
                </a:lnTo>
                <a:lnTo>
                  <a:pt x="3" y="227"/>
                </a:lnTo>
                <a:lnTo>
                  <a:pt x="1" y="224"/>
                </a:lnTo>
                <a:lnTo>
                  <a:pt x="0" y="223"/>
                </a:lnTo>
                <a:lnTo>
                  <a:pt x="0" y="195"/>
                </a:lnTo>
                <a:lnTo>
                  <a:pt x="1" y="194"/>
                </a:lnTo>
                <a:lnTo>
                  <a:pt x="3" y="194"/>
                </a:lnTo>
                <a:lnTo>
                  <a:pt x="3" y="194"/>
                </a:lnTo>
                <a:lnTo>
                  <a:pt x="5" y="195"/>
                </a:lnTo>
                <a:lnTo>
                  <a:pt x="5" y="195"/>
                </a:lnTo>
                <a:lnTo>
                  <a:pt x="5" y="195"/>
                </a:lnTo>
                <a:close/>
                <a:moveTo>
                  <a:pt x="5" y="244"/>
                </a:moveTo>
                <a:lnTo>
                  <a:pt x="5" y="272"/>
                </a:lnTo>
                <a:lnTo>
                  <a:pt x="3" y="273"/>
                </a:lnTo>
                <a:lnTo>
                  <a:pt x="3" y="273"/>
                </a:lnTo>
                <a:lnTo>
                  <a:pt x="1" y="273"/>
                </a:lnTo>
                <a:lnTo>
                  <a:pt x="0" y="272"/>
                </a:lnTo>
                <a:lnTo>
                  <a:pt x="0" y="244"/>
                </a:lnTo>
                <a:lnTo>
                  <a:pt x="1" y="243"/>
                </a:lnTo>
                <a:lnTo>
                  <a:pt x="3" y="242"/>
                </a:lnTo>
                <a:lnTo>
                  <a:pt x="3" y="243"/>
                </a:lnTo>
                <a:lnTo>
                  <a:pt x="5" y="244"/>
                </a:lnTo>
                <a:lnTo>
                  <a:pt x="5" y="244"/>
                </a:lnTo>
                <a:lnTo>
                  <a:pt x="5" y="244"/>
                </a:lnTo>
                <a:close/>
                <a:moveTo>
                  <a:pt x="5" y="292"/>
                </a:moveTo>
                <a:lnTo>
                  <a:pt x="5" y="320"/>
                </a:lnTo>
                <a:lnTo>
                  <a:pt x="3" y="321"/>
                </a:lnTo>
                <a:lnTo>
                  <a:pt x="3" y="322"/>
                </a:lnTo>
                <a:lnTo>
                  <a:pt x="1" y="321"/>
                </a:lnTo>
                <a:lnTo>
                  <a:pt x="0" y="320"/>
                </a:lnTo>
                <a:lnTo>
                  <a:pt x="0" y="292"/>
                </a:lnTo>
                <a:lnTo>
                  <a:pt x="1" y="291"/>
                </a:lnTo>
                <a:lnTo>
                  <a:pt x="3" y="291"/>
                </a:lnTo>
                <a:lnTo>
                  <a:pt x="3" y="291"/>
                </a:lnTo>
                <a:lnTo>
                  <a:pt x="5" y="292"/>
                </a:lnTo>
                <a:lnTo>
                  <a:pt x="5" y="292"/>
                </a:lnTo>
                <a:lnTo>
                  <a:pt x="5" y="292"/>
                </a:lnTo>
                <a:close/>
                <a:moveTo>
                  <a:pt x="5" y="341"/>
                </a:moveTo>
                <a:lnTo>
                  <a:pt x="5" y="369"/>
                </a:lnTo>
                <a:lnTo>
                  <a:pt x="3" y="370"/>
                </a:lnTo>
                <a:lnTo>
                  <a:pt x="3" y="370"/>
                </a:lnTo>
                <a:lnTo>
                  <a:pt x="1" y="370"/>
                </a:lnTo>
                <a:lnTo>
                  <a:pt x="0" y="369"/>
                </a:lnTo>
                <a:lnTo>
                  <a:pt x="0" y="341"/>
                </a:lnTo>
                <a:lnTo>
                  <a:pt x="1" y="339"/>
                </a:lnTo>
                <a:lnTo>
                  <a:pt x="3" y="339"/>
                </a:lnTo>
                <a:lnTo>
                  <a:pt x="3" y="339"/>
                </a:lnTo>
                <a:lnTo>
                  <a:pt x="5" y="341"/>
                </a:lnTo>
                <a:lnTo>
                  <a:pt x="5" y="341"/>
                </a:lnTo>
                <a:lnTo>
                  <a:pt x="5" y="341"/>
                </a:lnTo>
                <a:close/>
                <a:moveTo>
                  <a:pt x="5" y="388"/>
                </a:moveTo>
                <a:lnTo>
                  <a:pt x="5" y="417"/>
                </a:lnTo>
                <a:lnTo>
                  <a:pt x="3" y="418"/>
                </a:lnTo>
                <a:lnTo>
                  <a:pt x="3" y="419"/>
                </a:lnTo>
                <a:lnTo>
                  <a:pt x="1" y="418"/>
                </a:lnTo>
                <a:lnTo>
                  <a:pt x="0" y="417"/>
                </a:lnTo>
                <a:lnTo>
                  <a:pt x="0" y="388"/>
                </a:lnTo>
                <a:lnTo>
                  <a:pt x="1" y="387"/>
                </a:lnTo>
                <a:lnTo>
                  <a:pt x="3" y="387"/>
                </a:lnTo>
                <a:lnTo>
                  <a:pt x="3" y="387"/>
                </a:lnTo>
                <a:lnTo>
                  <a:pt x="5" y="388"/>
                </a:lnTo>
                <a:lnTo>
                  <a:pt x="5" y="388"/>
                </a:lnTo>
                <a:lnTo>
                  <a:pt x="5" y="388"/>
                </a:lnTo>
                <a:close/>
                <a:moveTo>
                  <a:pt x="5" y="437"/>
                </a:moveTo>
                <a:lnTo>
                  <a:pt x="5" y="466"/>
                </a:lnTo>
                <a:lnTo>
                  <a:pt x="3" y="467"/>
                </a:lnTo>
                <a:lnTo>
                  <a:pt x="3" y="467"/>
                </a:lnTo>
                <a:lnTo>
                  <a:pt x="1" y="467"/>
                </a:lnTo>
                <a:lnTo>
                  <a:pt x="0" y="466"/>
                </a:lnTo>
                <a:lnTo>
                  <a:pt x="0" y="437"/>
                </a:lnTo>
                <a:lnTo>
                  <a:pt x="1" y="436"/>
                </a:lnTo>
                <a:lnTo>
                  <a:pt x="3" y="436"/>
                </a:lnTo>
                <a:lnTo>
                  <a:pt x="3" y="436"/>
                </a:lnTo>
                <a:lnTo>
                  <a:pt x="5" y="437"/>
                </a:lnTo>
                <a:lnTo>
                  <a:pt x="5" y="437"/>
                </a:lnTo>
                <a:lnTo>
                  <a:pt x="5" y="437"/>
                </a:lnTo>
                <a:close/>
                <a:moveTo>
                  <a:pt x="5" y="485"/>
                </a:moveTo>
                <a:lnTo>
                  <a:pt x="5" y="506"/>
                </a:lnTo>
                <a:lnTo>
                  <a:pt x="3" y="507"/>
                </a:lnTo>
                <a:lnTo>
                  <a:pt x="3" y="509"/>
                </a:lnTo>
                <a:lnTo>
                  <a:pt x="1" y="507"/>
                </a:lnTo>
                <a:lnTo>
                  <a:pt x="0" y="506"/>
                </a:lnTo>
                <a:lnTo>
                  <a:pt x="0" y="485"/>
                </a:lnTo>
                <a:lnTo>
                  <a:pt x="1" y="483"/>
                </a:lnTo>
                <a:lnTo>
                  <a:pt x="3" y="483"/>
                </a:lnTo>
                <a:lnTo>
                  <a:pt x="3" y="483"/>
                </a:lnTo>
                <a:lnTo>
                  <a:pt x="5" y="485"/>
                </a:lnTo>
                <a:lnTo>
                  <a:pt x="5" y="485"/>
                </a:lnTo>
                <a:lnTo>
                  <a:pt x="5" y="48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30520" name="组合 130519"/>
          <p:cNvGrpSpPr/>
          <p:nvPr/>
        </p:nvGrpSpPr>
        <p:grpSpPr>
          <a:xfrm>
            <a:off x="3506788" y="506413"/>
            <a:ext cx="773112" cy="254000"/>
            <a:chOff x="2209" y="319"/>
            <a:chExt cx="487" cy="160"/>
          </a:xfrm>
        </p:grpSpPr>
        <p:sp>
          <p:nvSpPr>
            <p:cNvPr id="130312" name="矩形 130311"/>
            <p:cNvSpPr/>
            <p:nvPr/>
          </p:nvSpPr>
          <p:spPr>
            <a:xfrm>
              <a:off x="2287" y="32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4" name="矩形 130313"/>
            <p:cNvSpPr/>
            <p:nvPr/>
          </p:nvSpPr>
          <p:spPr>
            <a:xfrm>
              <a:off x="2406" y="322"/>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5" name="矩形 130314"/>
            <p:cNvSpPr/>
            <p:nvPr/>
          </p:nvSpPr>
          <p:spPr>
            <a:xfrm>
              <a:off x="2469" y="335"/>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16" name="矩形 130315"/>
            <p:cNvSpPr/>
            <p:nvPr/>
          </p:nvSpPr>
          <p:spPr>
            <a:xfrm>
              <a:off x="2614" y="32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6" name="任意多边形 130385"/>
            <p:cNvSpPr/>
            <p:nvPr/>
          </p:nvSpPr>
          <p:spPr>
            <a:xfrm>
              <a:off x="2209" y="319"/>
              <a:ext cx="5" cy="33"/>
            </a:xfrm>
            <a:custGeom>
              <a:avLst/>
              <a:gdLst/>
              <a:ahLst/>
              <a:cxnLst/>
              <a:rect l="0" t="0" r="0" b="0"/>
              <a:pathLst>
                <a:path w="5" h="33">
                  <a:moveTo>
                    <a:pt x="5" y="2"/>
                  </a:moveTo>
                  <a:lnTo>
                    <a:pt x="5" y="30"/>
                  </a:lnTo>
                  <a:lnTo>
                    <a:pt x="3" y="32"/>
                  </a:lnTo>
                  <a:lnTo>
                    <a:pt x="3" y="33"/>
                  </a:lnTo>
                  <a:lnTo>
                    <a:pt x="1" y="32"/>
                  </a:lnTo>
                  <a:lnTo>
                    <a:pt x="0" y="3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7" name="任意多边形 130386"/>
            <p:cNvSpPr/>
            <p:nvPr/>
          </p:nvSpPr>
          <p:spPr>
            <a:xfrm>
              <a:off x="2209" y="367"/>
              <a:ext cx="5" cy="33"/>
            </a:xfrm>
            <a:custGeom>
              <a:avLst/>
              <a:gdLst/>
              <a:ahLst/>
              <a:cxnLst/>
              <a:rect l="0" t="0" r="0" b="0"/>
              <a:pathLst>
                <a:path w="5" h="33">
                  <a:moveTo>
                    <a:pt x="5" y="3"/>
                  </a:moveTo>
                  <a:lnTo>
                    <a:pt x="5" y="31"/>
                  </a:lnTo>
                  <a:lnTo>
                    <a:pt x="3" y="33"/>
                  </a:lnTo>
                  <a:lnTo>
                    <a:pt x="3" y="33"/>
                  </a:lnTo>
                  <a:lnTo>
                    <a:pt x="1" y="33"/>
                  </a:lnTo>
                  <a:lnTo>
                    <a:pt x="0" y="31"/>
                  </a:lnTo>
                  <a:lnTo>
                    <a:pt x="0" y="3"/>
                  </a:lnTo>
                  <a:lnTo>
                    <a:pt x="1"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88" name="任意多边形 130387"/>
            <p:cNvSpPr/>
            <p:nvPr/>
          </p:nvSpPr>
          <p:spPr>
            <a:xfrm>
              <a:off x="2209" y="416"/>
              <a:ext cx="5" cy="33"/>
            </a:xfrm>
            <a:custGeom>
              <a:avLst/>
              <a:gdLst/>
              <a:ahLst/>
              <a:cxnLst/>
              <a:rect l="0" t="0" r="0" b="0"/>
              <a:pathLst>
                <a:path w="5" h="33">
                  <a:moveTo>
                    <a:pt x="5" y="1"/>
                  </a:moveTo>
                  <a:lnTo>
                    <a:pt x="5" y="29"/>
                  </a:lnTo>
                  <a:lnTo>
                    <a:pt x="3" y="31"/>
                  </a:lnTo>
                  <a:lnTo>
                    <a:pt x="3" y="33"/>
                  </a:lnTo>
                  <a:lnTo>
                    <a:pt x="1" y="31"/>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0389" name="任意多边形 130388"/>
          <p:cNvSpPr/>
          <p:nvPr/>
        </p:nvSpPr>
        <p:spPr>
          <a:xfrm>
            <a:off x="3506788" y="736600"/>
            <a:ext cx="7937" cy="52388"/>
          </a:xfrm>
          <a:custGeom>
            <a:avLst/>
            <a:gdLst/>
            <a:ahLst/>
            <a:cxnLst/>
            <a:rect l="0" t="0" r="0" b="0"/>
            <a:pathLst>
              <a:path w="5" h="33">
                <a:moveTo>
                  <a:pt x="5" y="2"/>
                </a:moveTo>
                <a:lnTo>
                  <a:pt x="5" y="30"/>
                </a:lnTo>
                <a:lnTo>
                  <a:pt x="3" y="33"/>
                </a:lnTo>
                <a:lnTo>
                  <a:pt x="3" y="33"/>
                </a:lnTo>
                <a:lnTo>
                  <a:pt x="1" y="33"/>
                </a:lnTo>
                <a:lnTo>
                  <a:pt x="0" y="3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0" name="任意多边形 130389"/>
          <p:cNvSpPr/>
          <p:nvPr/>
        </p:nvSpPr>
        <p:spPr>
          <a:xfrm>
            <a:off x="3506788" y="814388"/>
            <a:ext cx="7937" cy="52387"/>
          </a:xfrm>
          <a:custGeom>
            <a:avLst/>
            <a:gdLst/>
            <a:ahLst/>
            <a:cxnLst/>
            <a:rect l="0" t="0" r="0" b="0"/>
            <a:pathLst>
              <a:path w="5" h="33">
                <a:moveTo>
                  <a:pt x="5" y="1"/>
                </a:moveTo>
                <a:lnTo>
                  <a:pt x="5" y="29"/>
                </a:lnTo>
                <a:lnTo>
                  <a:pt x="3" y="30"/>
                </a:lnTo>
                <a:lnTo>
                  <a:pt x="3" y="33"/>
                </a:lnTo>
                <a:lnTo>
                  <a:pt x="1" y="30"/>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1" name="任意多边形 130390"/>
          <p:cNvSpPr/>
          <p:nvPr/>
        </p:nvSpPr>
        <p:spPr>
          <a:xfrm>
            <a:off x="3506788" y="890588"/>
            <a:ext cx="7937" cy="49212"/>
          </a:xfrm>
          <a:custGeom>
            <a:avLst/>
            <a:gdLst/>
            <a:ahLst/>
            <a:cxnLst/>
            <a:rect l="0" t="0" r="0" b="0"/>
            <a:pathLst>
              <a:path w="5" h="31">
                <a:moveTo>
                  <a:pt x="5" y="2"/>
                </a:moveTo>
                <a:lnTo>
                  <a:pt x="5" y="30"/>
                </a:lnTo>
                <a:lnTo>
                  <a:pt x="3" y="31"/>
                </a:lnTo>
                <a:lnTo>
                  <a:pt x="3" y="31"/>
                </a:lnTo>
                <a:lnTo>
                  <a:pt x="1" y="31"/>
                </a:lnTo>
                <a:lnTo>
                  <a:pt x="0" y="3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2" name="任意多边形 130391"/>
          <p:cNvSpPr/>
          <p:nvPr/>
        </p:nvSpPr>
        <p:spPr>
          <a:xfrm>
            <a:off x="3506788" y="968375"/>
            <a:ext cx="7937" cy="49213"/>
          </a:xfrm>
          <a:custGeom>
            <a:avLst/>
            <a:gdLst/>
            <a:ahLst/>
            <a:cxnLst/>
            <a:rect l="0" t="0" r="0" b="0"/>
            <a:pathLst>
              <a:path w="5" h="31">
                <a:moveTo>
                  <a:pt x="5" y="1"/>
                </a:moveTo>
                <a:lnTo>
                  <a:pt x="5" y="29"/>
                </a:lnTo>
                <a:lnTo>
                  <a:pt x="3" y="30"/>
                </a:lnTo>
                <a:lnTo>
                  <a:pt x="3" y="31"/>
                </a:lnTo>
                <a:lnTo>
                  <a:pt x="1" y="30"/>
                </a:lnTo>
                <a:lnTo>
                  <a:pt x="0" y="2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3" name="任意多边形 130392"/>
          <p:cNvSpPr/>
          <p:nvPr/>
        </p:nvSpPr>
        <p:spPr>
          <a:xfrm>
            <a:off x="3506788" y="1044575"/>
            <a:ext cx="7937" cy="49213"/>
          </a:xfrm>
          <a:custGeom>
            <a:avLst/>
            <a:gdLst/>
            <a:ahLst/>
            <a:cxnLst/>
            <a:rect l="0" t="0" r="0" b="0"/>
            <a:pathLst>
              <a:path w="5" h="31">
                <a:moveTo>
                  <a:pt x="5" y="2"/>
                </a:moveTo>
                <a:lnTo>
                  <a:pt x="5" y="30"/>
                </a:lnTo>
                <a:lnTo>
                  <a:pt x="3" y="31"/>
                </a:lnTo>
                <a:lnTo>
                  <a:pt x="3" y="31"/>
                </a:lnTo>
                <a:lnTo>
                  <a:pt x="1" y="31"/>
                </a:lnTo>
                <a:lnTo>
                  <a:pt x="0" y="3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4" name="任意多边形 130393"/>
          <p:cNvSpPr/>
          <p:nvPr/>
        </p:nvSpPr>
        <p:spPr>
          <a:xfrm>
            <a:off x="3506788" y="1120775"/>
            <a:ext cx="7937" cy="50800"/>
          </a:xfrm>
          <a:custGeom>
            <a:avLst/>
            <a:gdLst/>
            <a:ahLst/>
            <a:cxnLst/>
            <a:rect l="0" t="0" r="0" b="0"/>
            <a:pathLst>
              <a:path w="5" h="32">
                <a:moveTo>
                  <a:pt x="5" y="1"/>
                </a:moveTo>
                <a:lnTo>
                  <a:pt x="5" y="30"/>
                </a:lnTo>
                <a:lnTo>
                  <a:pt x="3" y="31"/>
                </a:lnTo>
                <a:lnTo>
                  <a:pt x="3" y="32"/>
                </a:lnTo>
                <a:lnTo>
                  <a:pt x="1" y="31"/>
                </a:lnTo>
                <a:lnTo>
                  <a:pt x="0" y="3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5" name="任意多边形 130394"/>
          <p:cNvSpPr/>
          <p:nvPr/>
        </p:nvSpPr>
        <p:spPr>
          <a:xfrm>
            <a:off x="3506788" y="1198563"/>
            <a:ext cx="7937" cy="49212"/>
          </a:xfrm>
          <a:custGeom>
            <a:avLst/>
            <a:gdLst/>
            <a:ahLst/>
            <a:cxnLst/>
            <a:rect l="0" t="0" r="0" b="0"/>
            <a:pathLst>
              <a:path w="5" h="31">
                <a:moveTo>
                  <a:pt x="5" y="1"/>
                </a:moveTo>
                <a:lnTo>
                  <a:pt x="5" y="30"/>
                </a:lnTo>
                <a:lnTo>
                  <a:pt x="3" y="31"/>
                </a:lnTo>
                <a:lnTo>
                  <a:pt x="3" y="31"/>
                </a:lnTo>
                <a:lnTo>
                  <a:pt x="1" y="31"/>
                </a:lnTo>
                <a:lnTo>
                  <a:pt x="0" y="3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6" name="任意多边形 130395"/>
          <p:cNvSpPr/>
          <p:nvPr/>
        </p:nvSpPr>
        <p:spPr>
          <a:xfrm>
            <a:off x="3506788" y="1273175"/>
            <a:ext cx="7937" cy="41275"/>
          </a:xfrm>
          <a:custGeom>
            <a:avLst/>
            <a:gdLst/>
            <a:ahLst/>
            <a:cxnLst/>
            <a:rect l="0" t="0" r="0" b="0"/>
            <a:pathLst>
              <a:path w="5" h="26">
                <a:moveTo>
                  <a:pt x="5" y="2"/>
                </a:moveTo>
                <a:lnTo>
                  <a:pt x="5" y="23"/>
                </a:lnTo>
                <a:lnTo>
                  <a:pt x="3" y="24"/>
                </a:lnTo>
                <a:lnTo>
                  <a:pt x="3" y="26"/>
                </a:lnTo>
                <a:lnTo>
                  <a:pt x="1" y="24"/>
                </a:lnTo>
                <a:lnTo>
                  <a:pt x="0" y="23"/>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7" name="任意多边形 130396"/>
          <p:cNvSpPr>
            <a:spLocks noEditPoints="1"/>
          </p:cNvSpPr>
          <p:nvPr/>
        </p:nvSpPr>
        <p:spPr>
          <a:xfrm>
            <a:off x="2898775" y="531813"/>
            <a:ext cx="7938" cy="806450"/>
          </a:xfrm>
          <a:custGeom>
            <a:avLst/>
            <a:gdLst/>
            <a:ahLst/>
            <a:cxnLst/>
            <a:rect l="0" t="0" r="0" b="0"/>
            <a:pathLst>
              <a:path w="5" h="508">
                <a:moveTo>
                  <a:pt x="5" y="1"/>
                </a:moveTo>
                <a:lnTo>
                  <a:pt x="5" y="30"/>
                </a:lnTo>
                <a:lnTo>
                  <a:pt x="2" y="31"/>
                </a:lnTo>
                <a:lnTo>
                  <a:pt x="2" y="33"/>
                </a:lnTo>
                <a:lnTo>
                  <a:pt x="1" y="31"/>
                </a:lnTo>
                <a:lnTo>
                  <a:pt x="0" y="30"/>
                </a:lnTo>
                <a:lnTo>
                  <a:pt x="0" y="1"/>
                </a:lnTo>
                <a:lnTo>
                  <a:pt x="1" y="0"/>
                </a:lnTo>
                <a:lnTo>
                  <a:pt x="2" y="0"/>
                </a:lnTo>
                <a:lnTo>
                  <a:pt x="2" y="0"/>
                </a:lnTo>
                <a:lnTo>
                  <a:pt x="5" y="1"/>
                </a:lnTo>
                <a:lnTo>
                  <a:pt x="5" y="1"/>
                </a:lnTo>
                <a:lnTo>
                  <a:pt x="5" y="1"/>
                </a:lnTo>
                <a:close/>
                <a:moveTo>
                  <a:pt x="5" y="50"/>
                </a:moveTo>
                <a:lnTo>
                  <a:pt x="5" y="79"/>
                </a:lnTo>
                <a:lnTo>
                  <a:pt x="2" y="80"/>
                </a:lnTo>
                <a:lnTo>
                  <a:pt x="2" y="80"/>
                </a:lnTo>
                <a:lnTo>
                  <a:pt x="1" y="80"/>
                </a:lnTo>
                <a:lnTo>
                  <a:pt x="0" y="79"/>
                </a:lnTo>
                <a:lnTo>
                  <a:pt x="0" y="50"/>
                </a:lnTo>
                <a:lnTo>
                  <a:pt x="1" y="49"/>
                </a:lnTo>
                <a:lnTo>
                  <a:pt x="2" y="48"/>
                </a:lnTo>
                <a:lnTo>
                  <a:pt x="2" y="49"/>
                </a:lnTo>
                <a:lnTo>
                  <a:pt x="5" y="50"/>
                </a:lnTo>
                <a:lnTo>
                  <a:pt x="5" y="50"/>
                </a:lnTo>
                <a:lnTo>
                  <a:pt x="5" y="50"/>
                </a:lnTo>
                <a:close/>
                <a:moveTo>
                  <a:pt x="5" y="98"/>
                </a:moveTo>
                <a:lnTo>
                  <a:pt x="5" y="126"/>
                </a:lnTo>
                <a:lnTo>
                  <a:pt x="2" y="128"/>
                </a:lnTo>
                <a:lnTo>
                  <a:pt x="2" y="129"/>
                </a:lnTo>
                <a:lnTo>
                  <a:pt x="1" y="128"/>
                </a:lnTo>
                <a:lnTo>
                  <a:pt x="0" y="126"/>
                </a:lnTo>
                <a:lnTo>
                  <a:pt x="0" y="98"/>
                </a:lnTo>
                <a:lnTo>
                  <a:pt x="1" y="97"/>
                </a:lnTo>
                <a:lnTo>
                  <a:pt x="2" y="97"/>
                </a:lnTo>
                <a:lnTo>
                  <a:pt x="2" y="97"/>
                </a:lnTo>
                <a:lnTo>
                  <a:pt x="5" y="98"/>
                </a:lnTo>
                <a:lnTo>
                  <a:pt x="5" y="98"/>
                </a:lnTo>
                <a:lnTo>
                  <a:pt x="5" y="98"/>
                </a:lnTo>
                <a:close/>
                <a:moveTo>
                  <a:pt x="5" y="147"/>
                </a:moveTo>
                <a:lnTo>
                  <a:pt x="5" y="175"/>
                </a:lnTo>
                <a:lnTo>
                  <a:pt x="2" y="177"/>
                </a:lnTo>
                <a:lnTo>
                  <a:pt x="2" y="177"/>
                </a:lnTo>
                <a:lnTo>
                  <a:pt x="1" y="177"/>
                </a:lnTo>
                <a:lnTo>
                  <a:pt x="0" y="175"/>
                </a:lnTo>
                <a:lnTo>
                  <a:pt x="0" y="147"/>
                </a:lnTo>
                <a:lnTo>
                  <a:pt x="1" y="146"/>
                </a:lnTo>
                <a:lnTo>
                  <a:pt x="2" y="144"/>
                </a:lnTo>
                <a:lnTo>
                  <a:pt x="2" y="146"/>
                </a:lnTo>
                <a:lnTo>
                  <a:pt x="5" y="147"/>
                </a:lnTo>
                <a:lnTo>
                  <a:pt x="5" y="147"/>
                </a:lnTo>
                <a:lnTo>
                  <a:pt x="5" y="147"/>
                </a:lnTo>
                <a:close/>
                <a:moveTo>
                  <a:pt x="5" y="195"/>
                </a:moveTo>
                <a:lnTo>
                  <a:pt x="5" y="223"/>
                </a:lnTo>
                <a:lnTo>
                  <a:pt x="2" y="224"/>
                </a:lnTo>
                <a:lnTo>
                  <a:pt x="2" y="226"/>
                </a:lnTo>
                <a:lnTo>
                  <a:pt x="1" y="224"/>
                </a:lnTo>
                <a:lnTo>
                  <a:pt x="0" y="223"/>
                </a:lnTo>
                <a:lnTo>
                  <a:pt x="0" y="195"/>
                </a:lnTo>
                <a:lnTo>
                  <a:pt x="1" y="194"/>
                </a:lnTo>
                <a:lnTo>
                  <a:pt x="2" y="194"/>
                </a:lnTo>
                <a:lnTo>
                  <a:pt x="2" y="194"/>
                </a:lnTo>
                <a:lnTo>
                  <a:pt x="5" y="195"/>
                </a:lnTo>
                <a:lnTo>
                  <a:pt x="5" y="195"/>
                </a:lnTo>
                <a:lnTo>
                  <a:pt x="5" y="195"/>
                </a:lnTo>
                <a:close/>
                <a:moveTo>
                  <a:pt x="5" y="244"/>
                </a:moveTo>
                <a:lnTo>
                  <a:pt x="5" y="272"/>
                </a:lnTo>
                <a:lnTo>
                  <a:pt x="2" y="273"/>
                </a:lnTo>
                <a:lnTo>
                  <a:pt x="2" y="273"/>
                </a:lnTo>
                <a:lnTo>
                  <a:pt x="1" y="273"/>
                </a:lnTo>
                <a:lnTo>
                  <a:pt x="0" y="272"/>
                </a:lnTo>
                <a:lnTo>
                  <a:pt x="0" y="244"/>
                </a:lnTo>
                <a:lnTo>
                  <a:pt x="1" y="243"/>
                </a:lnTo>
                <a:lnTo>
                  <a:pt x="2" y="240"/>
                </a:lnTo>
                <a:lnTo>
                  <a:pt x="2" y="243"/>
                </a:lnTo>
                <a:lnTo>
                  <a:pt x="5" y="244"/>
                </a:lnTo>
                <a:lnTo>
                  <a:pt x="5" y="244"/>
                </a:lnTo>
                <a:lnTo>
                  <a:pt x="5" y="244"/>
                </a:lnTo>
                <a:close/>
                <a:moveTo>
                  <a:pt x="5" y="292"/>
                </a:moveTo>
                <a:lnTo>
                  <a:pt x="5" y="319"/>
                </a:lnTo>
                <a:lnTo>
                  <a:pt x="2" y="321"/>
                </a:lnTo>
                <a:lnTo>
                  <a:pt x="2" y="322"/>
                </a:lnTo>
                <a:lnTo>
                  <a:pt x="1" y="321"/>
                </a:lnTo>
                <a:lnTo>
                  <a:pt x="0" y="319"/>
                </a:lnTo>
                <a:lnTo>
                  <a:pt x="0" y="292"/>
                </a:lnTo>
                <a:lnTo>
                  <a:pt x="1" y="289"/>
                </a:lnTo>
                <a:lnTo>
                  <a:pt x="2" y="289"/>
                </a:lnTo>
                <a:lnTo>
                  <a:pt x="2" y="289"/>
                </a:lnTo>
                <a:lnTo>
                  <a:pt x="5" y="292"/>
                </a:lnTo>
                <a:lnTo>
                  <a:pt x="5" y="292"/>
                </a:lnTo>
                <a:lnTo>
                  <a:pt x="5" y="292"/>
                </a:lnTo>
                <a:close/>
                <a:moveTo>
                  <a:pt x="5" y="341"/>
                </a:moveTo>
                <a:lnTo>
                  <a:pt x="5" y="368"/>
                </a:lnTo>
                <a:lnTo>
                  <a:pt x="2" y="370"/>
                </a:lnTo>
                <a:lnTo>
                  <a:pt x="2" y="370"/>
                </a:lnTo>
                <a:lnTo>
                  <a:pt x="1" y="370"/>
                </a:lnTo>
                <a:lnTo>
                  <a:pt x="0" y="368"/>
                </a:lnTo>
                <a:lnTo>
                  <a:pt x="0" y="341"/>
                </a:lnTo>
                <a:lnTo>
                  <a:pt x="1" y="338"/>
                </a:lnTo>
                <a:lnTo>
                  <a:pt x="2" y="338"/>
                </a:lnTo>
                <a:lnTo>
                  <a:pt x="2" y="338"/>
                </a:lnTo>
                <a:lnTo>
                  <a:pt x="5" y="341"/>
                </a:lnTo>
                <a:lnTo>
                  <a:pt x="5" y="341"/>
                </a:lnTo>
                <a:lnTo>
                  <a:pt x="5" y="341"/>
                </a:lnTo>
                <a:close/>
                <a:moveTo>
                  <a:pt x="5" y="387"/>
                </a:moveTo>
                <a:lnTo>
                  <a:pt x="5" y="416"/>
                </a:lnTo>
                <a:lnTo>
                  <a:pt x="2" y="418"/>
                </a:lnTo>
                <a:lnTo>
                  <a:pt x="2" y="419"/>
                </a:lnTo>
                <a:lnTo>
                  <a:pt x="1" y="418"/>
                </a:lnTo>
                <a:lnTo>
                  <a:pt x="0" y="416"/>
                </a:lnTo>
                <a:lnTo>
                  <a:pt x="0" y="387"/>
                </a:lnTo>
                <a:lnTo>
                  <a:pt x="1" y="386"/>
                </a:lnTo>
                <a:lnTo>
                  <a:pt x="2" y="386"/>
                </a:lnTo>
                <a:lnTo>
                  <a:pt x="2" y="386"/>
                </a:lnTo>
                <a:lnTo>
                  <a:pt x="5" y="387"/>
                </a:lnTo>
                <a:lnTo>
                  <a:pt x="5" y="387"/>
                </a:lnTo>
                <a:lnTo>
                  <a:pt x="5" y="387"/>
                </a:lnTo>
                <a:close/>
                <a:moveTo>
                  <a:pt x="5" y="436"/>
                </a:moveTo>
                <a:lnTo>
                  <a:pt x="5" y="465"/>
                </a:lnTo>
                <a:lnTo>
                  <a:pt x="2" y="467"/>
                </a:lnTo>
                <a:lnTo>
                  <a:pt x="2" y="467"/>
                </a:lnTo>
                <a:lnTo>
                  <a:pt x="1" y="467"/>
                </a:lnTo>
                <a:lnTo>
                  <a:pt x="0" y="465"/>
                </a:lnTo>
                <a:lnTo>
                  <a:pt x="0" y="436"/>
                </a:lnTo>
                <a:lnTo>
                  <a:pt x="1" y="435"/>
                </a:lnTo>
                <a:lnTo>
                  <a:pt x="2" y="435"/>
                </a:lnTo>
                <a:lnTo>
                  <a:pt x="2" y="435"/>
                </a:lnTo>
                <a:lnTo>
                  <a:pt x="5" y="436"/>
                </a:lnTo>
                <a:lnTo>
                  <a:pt x="5" y="436"/>
                </a:lnTo>
                <a:lnTo>
                  <a:pt x="5" y="436"/>
                </a:lnTo>
                <a:close/>
                <a:moveTo>
                  <a:pt x="5" y="484"/>
                </a:moveTo>
                <a:lnTo>
                  <a:pt x="5" y="506"/>
                </a:lnTo>
                <a:lnTo>
                  <a:pt x="2" y="507"/>
                </a:lnTo>
                <a:lnTo>
                  <a:pt x="2" y="508"/>
                </a:lnTo>
                <a:lnTo>
                  <a:pt x="1" y="507"/>
                </a:lnTo>
                <a:lnTo>
                  <a:pt x="0" y="506"/>
                </a:lnTo>
                <a:lnTo>
                  <a:pt x="0" y="484"/>
                </a:lnTo>
                <a:lnTo>
                  <a:pt x="1" y="483"/>
                </a:lnTo>
                <a:lnTo>
                  <a:pt x="2" y="483"/>
                </a:lnTo>
                <a:lnTo>
                  <a:pt x="2" y="483"/>
                </a:lnTo>
                <a:lnTo>
                  <a:pt x="5" y="484"/>
                </a:lnTo>
                <a:lnTo>
                  <a:pt x="5" y="484"/>
                </a:lnTo>
                <a:lnTo>
                  <a:pt x="5" y="484"/>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8" name="任意多边形 130397"/>
          <p:cNvSpPr/>
          <p:nvPr/>
        </p:nvSpPr>
        <p:spPr>
          <a:xfrm>
            <a:off x="2898775" y="531813"/>
            <a:ext cx="7938" cy="52387"/>
          </a:xfrm>
          <a:custGeom>
            <a:avLst/>
            <a:gdLst/>
            <a:ahLst/>
            <a:cxnLst/>
            <a:rect l="0" t="0" r="0" b="0"/>
            <a:pathLst>
              <a:path w="5" h="33">
                <a:moveTo>
                  <a:pt x="5" y="1"/>
                </a:moveTo>
                <a:lnTo>
                  <a:pt x="5" y="30"/>
                </a:lnTo>
                <a:lnTo>
                  <a:pt x="2" y="31"/>
                </a:lnTo>
                <a:lnTo>
                  <a:pt x="2" y="33"/>
                </a:lnTo>
                <a:lnTo>
                  <a:pt x="1" y="31"/>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399" name="任意多边形 130398"/>
          <p:cNvSpPr/>
          <p:nvPr/>
        </p:nvSpPr>
        <p:spPr>
          <a:xfrm>
            <a:off x="2898775" y="608013"/>
            <a:ext cx="7938" cy="50800"/>
          </a:xfrm>
          <a:custGeom>
            <a:avLst/>
            <a:gdLst/>
            <a:ahLst/>
            <a:cxnLst/>
            <a:rect l="0" t="0" r="0" b="0"/>
            <a:pathLst>
              <a:path w="5" h="32">
                <a:moveTo>
                  <a:pt x="5" y="2"/>
                </a:moveTo>
                <a:lnTo>
                  <a:pt x="5" y="31"/>
                </a:lnTo>
                <a:lnTo>
                  <a:pt x="2" y="32"/>
                </a:lnTo>
                <a:lnTo>
                  <a:pt x="2" y="32"/>
                </a:lnTo>
                <a:lnTo>
                  <a:pt x="1" y="32"/>
                </a:lnTo>
                <a:lnTo>
                  <a:pt x="0" y="31"/>
                </a:lnTo>
                <a:lnTo>
                  <a:pt x="0" y="2"/>
                </a:lnTo>
                <a:lnTo>
                  <a:pt x="1" y="1"/>
                </a:lnTo>
                <a:lnTo>
                  <a:pt x="2" y="0"/>
                </a:lnTo>
                <a:lnTo>
                  <a:pt x="2"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0" name="任意多边形 130399"/>
          <p:cNvSpPr/>
          <p:nvPr/>
        </p:nvSpPr>
        <p:spPr>
          <a:xfrm>
            <a:off x="2898775" y="685800"/>
            <a:ext cx="7938" cy="50800"/>
          </a:xfrm>
          <a:custGeom>
            <a:avLst/>
            <a:gdLst/>
            <a:ahLst/>
            <a:cxnLst/>
            <a:rect l="0" t="0" r="0" b="0"/>
            <a:pathLst>
              <a:path w="5" h="32">
                <a:moveTo>
                  <a:pt x="5" y="1"/>
                </a:moveTo>
                <a:lnTo>
                  <a:pt x="5" y="29"/>
                </a:lnTo>
                <a:lnTo>
                  <a:pt x="2" y="31"/>
                </a:lnTo>
                <a:lnTo>
                  <a:pt x="2" y="32"/>
                </a:lnTo>
                <a:lnTo>
                  <a:pt x="1" y="31"/>
                </a:lnTo>
                <a:lnTo>
                  <a:pt x="0" y="29"/>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1" name="任意多边形 130400"/>
          <p:cNvSpPr/>
          <p:nvPr/>
        </p:nvSpPr>
        <p:spPr>
          <a:xfrm>
            <a:off x="2898775" y="760413"/>
            <a:ext cx="7938" cy="52387"/>
          </a:xfrm>
          <a:custGeom>
            <a:avLst/>
            <a:gdLst/>
            <a:ahLst/>
            <a:cxnLst/>
            <a:rect l="0" t="0" r="0" b="0"/>
            <a:pathLst>
              <a:path w="5" h="33">
                <a:moveTo>
                  <a:pt x="5" y="3"/>
                </a:moveTo>
                <a:lnTo>
                  <a:pt x="5" y="31"/>
                </a:lnTo>
                <a:lnTo>
                  <a:pt x="2" y="33"/>
                </a:lnTo>
                <a:lnTo>
                  <a:pt x="2" y="33"/>
                </a:lnTo>
                <a:lnTo>
                  <a:pt x="1" y="33"/>
                </a:lnTo>
                <a:lnTo>
                  <a:pt x="0" y="31"/>
                </a:lnTo>
                <a:lnTo>
                  <a:pt x="0" y="3"/>
                </a:lnTo>
                <a:lnTo>
                  <a:pt x="1" y="2"/>
                </a:lnTo>
                <a:lnTo>
                  <a:pt x="2" y="0"/>
                </a:lnTo>
                <a:lnTo>
                  <a:pt x="2" y="2"/>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2" name="任意多边形 130401"/>
          <p:cNvSpPr/>
          <p:nvPr/>
        </p:nvSpPr>
        <p:spPr>
          <a:xfrm>
            <a:off x="2898775" y="839788"/>
            <a:ext cx="7938" cy="50800"/>
          </a:xfrm>
          <a:custGeom>
            <a:avLst/>
            <a:gdLst/>
            <a:ahLst/>
            <a:cxnLst/>
            <a:rect l="0" t="0" r="0" b="0"/>
            <a:pathLst>
              <a:path w="5" h="32">
                <a:moveTo>
                  <a:pt x="5" y="1"/>
                </a:moveTo>
                <a:lnTo>
                  <a:pt x="5" y="29"/>
                </a:lnTo>
                <a:lnTo>
                  <a:pt x="2" y="30"/>
                </a:lnTo>
                <a:lnTo>
                  <a:pt x="2" y="32"/>
                </a:lnTo>
                <a:lnTo>
                  <a:pt x="1" y="30"/>
                </a:lnTo>
                <a:lnTo>
                  <a:pt x="0" y="29"/>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3" name="任意多边形 130402"/>
          <p:cNvSpPr/>
          <p:nvPr/>
        </p:nvSpPr>
        <p:spPr>
          <a:xfrm>
            <a:off x="2898775" y="912813"/>
            <a:ext cx="7938" cy="52387"/>
          </a:xfrm>
          <a:custGeom>
            <a:avLst/>
            <a:gdLst/>
            <a:ahLst/>
            <a:cxnLst/>
            <a:rect l="0" t="0" r="0" b="0"/>
            <a:pathLst>
              <a:path w="5" h="33">
                <a:moveTo>
                  <a:pt x="5" y="4"/>
                </a:moveTo>
                <a:lnTo>
                  <a:pt x="5" y="32"/>
                </a:lnTo>
                <a:lnTo>
                  <a:pt x="2" y="33"/>
                </a:lnTo>
                <a:lnTo>
                  <a:pt x="2" y="33"/>
                </a:lnTo>
                <a:lnTo>
                  <a:pt x="1" y="33"/>
                </a:lnTo>
                <a:lnTo>
                  <a:pt x="0" y="32"/>
                </a:lnTo>
                <a:lnTo>
                  <a:pt x="0" y="4"/>
                </a:lnTo>
                <a:lnTo>
                  <a:pt x="1" y="3"/>
                </a:lnTo>
                <a:lnTo>
                  <a:pt x="2" y="0"/>
                </a:lnTo>
                <a:lnTo>
                  <a:pt x="2" y="3"/>
                </a:lnTo>
                <a:lnTo>
                  <a:pt x="5" y="4"/>
                </a:lnTo>
                <a:lnTo>
                  <a:pt x="5" y="4"/>
                </a:lnTo>
                <a:lnTo>
                  <a:pt x="5" y="4"/>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4" name="任意多边形 130403"/>
          <p:cNvSpPr/>
          <p:nvPr/>
        </p:nvSpPr>
        <p:spPr>
          <a:xfrm>
            <a:off x="2898775" y="990600"/>
            <a:ext cx="7938" cy="52388"/>
          </a:xfrm>
          <a:custGeom>
            <a:avLst/>
            <a:gdLst/>
            <a:ahLst/>
            <a:cxnLst/>
            <a:rect l="0" t="0" r="0" b="0"/>
            <a:pathLst>
              <a:path w="5" h="33">
                <a:moveTo>
                  <a:pt x="5" y="3"/>
                </a:moveTo>
                <a:lnTo>
                  <a:pt x="5" y="30"/>
                </a:lnTo>
                <a:lnTo>
                  <a:pt x="2" y="32"/>
                </a:lnTo>
                <a:lnTo>
                  <a:pt x="2" y="33"/>
                </a:lnTo>
                <a:lnTo>
                  <a:pt x="1" y="32"/>
                </a:lnTo>
                <a:lnTo>
                  <a:pt x="0" y="30"/>
                </a:lnTo>
                <a:lnTo>
                  <a:pt x="0" y="3"/>
                </a:lnTo>
                <a:lnTo>
                  <a:pt x="1" y="0"/>
                </a:lnTo>
                <a:lnTo>
                  <a:pt x="2" y="0"/>
                </a:lnTo>
                <a:lnTo>
                  <a:pt x="2" y="0"/>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5" name="任意多边形 130404"/>
          <p:cNvSpPr/>
          <p:nvPr/>
        </p:nvSpPr>
        <p:spPr>
          <a:xfrm>
            <a:off x="2898775" y="1068388"/>
            <a:ext cx="7938" cy="50800"/>
          </a:xfrm>
          <a:custGeom>
            <a:avLst/>
            <a:gdLst/>
            <a:ahLst/>
            <a:cxnLst/>
            <a:rect l="0" t="0" r="0" b="0"/>
            <a:pathLst>
              <a:path w="5" h="32">
                <a:moveTo>
                  <a:pt x="5" y="3"/>
                </a:moveTo>
                <a:lnTo>
                  <a:pt x="5" y="30"/>
                </a:lnTo>
                <a:lnTo>
                  <a:pt x="2" y="32"/>
                </a:lnTo>
                <a:lnTo>
                  <a:pt x="2" y="32"/>
                </a:lnTo>
                <a:lnTo>
                  <a:pt x="1" y="32"/>
                </a:lnTo>
                <a:lnTo>
                  <a:pt x="0" y="30"/>
                </a:lnTo>
                <a:lnTo>
                  <a:pt x="0" y="3"/>
                </a:lnTo>
                <a:lnTo>
                  <a:pt x="1" y="0"/>
                </a:lnTo>
                <a:lnTo>
                  <a:pt x="2" y="0"/>
                </a:lnTo>
                <a:lnTo>
                  <a:pt x="2" y="0"/>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6" name="任意多边形 130405"/>
          <p:cNvSpPr/>
          <p:nvPr/>
        </p:nvSpPr>
        <p:spPr>
          <a:xfrm>
            <a:off x="2898775" y="1144588"/>
            <a:ext cx="7938" cy="52387"/>
          </a:xfrm>
          <a:custGeom>
            <a:avLst/>
            <a:gdLst/>
            <a:ahLst/>
            <a:cxnLst/>
            <a:rect l="0" t="0" r="0" b="0"/>
            <a:pathLst>
              <a:path w="5" h="33">
                <a:moveTo>
                  <a:pt x="5" y="1"/>
                </a:moveTo>
                <a:lnTo>
                  <a:pt x="5" y="30"/>
                </a:lnTo>
                <a:lnTo>
                  <a:pt x="2" y="32"/>
                </a:lnTo>
                <a:lnTo>
                  <a:pt x="2" y="33"/>
                </a:lnTo>
                <a:lnTo>
                  <a:pt x="1" y="32"/>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7" name="任意多边形 130406"/>
          <p:cNvSpPr/>
          <p:nvPr/>
        </p:nvSpPr>
        <p:spPr>
          <a:xfrm>
            <a:off x="2898775" y="1222375"/>
            <a:ext cx="7938" cy="50800"/>
          </a:xfrm>
          <a:custGeom>
            <a:avLst/>
            <a:gdLst/>
            <a:ahLst/>
            <a:cxnLst/>
            <a:rect l="0" t="0" r="0" b="0"/>
            <a:pathLst>
              <a:path w="5" h="32">
                <a:moveTo>
                  <a:pt x="5" y="1"/>
                </a:moveTo>
                <a:lnTo>
                  <a:pt x="5" y="30"/>
                </a:lnTo>
                <a:lnTo>
                  <a:pt x="2" y="32"/>
                </a:lnTo>
                <a:lnTo>
                  <a:pt x="2" y="32"/>
                </a:lnTo>
                <a:lnTo>
                  <a:pt x="1" y="32"/>
                </a:lnTo>
                <a:lnTo>
                  <a:pt x="0" y="30"/>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8" name="任意多边形 130407"/>
          <p:cNvSpPr/>
          <p:nvPr/>
        </p:nvSpPr>
        <p:spPr>
          <a:xfrm>
            <a:off x="2898775" y="1298575"/>
            <a:ext cx="7938" cy="39688"/>
          </a:xfrm>
          <a:custGeom>
            <a:avLst/>
            <a:gdLst/>
            <a:ahLst/>
            <a:cxnLst/>
            <a:rect l="0" t="0" r="0" b="0"/>
            <a:pathLst>
              <a:path w="5" h="25">
                <a:moveTo>
                  <a:pt x="5" y="1"/>
                </a:moveTo>
                <a:lnTo>
                  <a:pt x="5" y="23"/>
                </a:lnTo>
                <a:lnTo>
                  <a:pt x="2" y="24"/>
                </a:lnTo>
                <a:lnTo>
                  <a:pt x="2" y="25"/>
                </a:lnTo>
                <a:lnTo>
                  <a:pt x="1" y="24"/>
                </a:lnTo>
                <a:lnTo>
                  <a:pt x="0" y="23"/>
                </a:lnTo>
                <a:lnTo>
                  <a:pt x="0" y="1"/>
                </a:lnTo>
                <a:lnTo>
                  <a:pt x="1" y="0"/>
                </a:lnTo>
                <a:lnTo>
                  <a:pt x="2" y="0"/>
                </a:lnTo>
                <a:lnTo>
                  <a:pt x="2"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09" name="矩形 130408"/>
          <p:cNvSpPr/>
          <p:nvPr/>
        </p:nvSpPr>
        <p:spPr>
          <a:xfrm>
            <a:off x="2825750" y="1412875"/>
            <a:ext cx="206375" cy="198438"/>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0" name="矩形 130409"/>
          <p:cNvSpPr/>
          <p:nvPr/>
        </p:nvSpPr>
        <p:spPr>
          <a:xfrm>
            <a:off x="3403600" y="1412875"/>
            <a:ext cx="206375" cy="198438"/>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30411" name="组合 130410"/>
          <p:cNvGrpSpPr/>
          <p:nvPr/>
        </p:nvGrpSpPr>
        <p:grpSpPr>
          <a:xfrm>
            <a:off x="5619750" y="342900"/>
            <a:ext cx="3348038" cy="2025650"/>
            <a:chOff x="3485" y="1587"/>
            <a:chExt cx="2109" cy="1276"/>
          </a:xfrm>
        </p:grpSpPr>
        <p:sp>
          <p:nvSpPr>
            <p:cNvPr id="130412" name="直接连接符 130411"/>
            <p:cNvSpPr/>
            <p:nvPr/>
          </p:nvSpPr>
          <p:spPr>
            <a:xfrm flipV="1">
              <a:off x="3730" y="1752"/>
              <a:ext cx="1" cy="1073"/>
            </a:xfrm>
            <a:prstGeom prst="line">
              <a:avLst/>
            </a:prstGeom>
            <a:ln w="14288" cap="flat" cmpd="sng">
              <a:solidFill>
                <a:srgbClr val="000000"/>
              </a:solidFill>
              <a:prstDash val="solid"/>
              <a:headEnd type="none" w="med" len="med"/>
              <a:tailEnd type="none" w="med" len="med"/>
            </a:ln>
          </p:spPr>
        </p:sp>
        <p:sp>
          <p:nvSpPr>
            <p:cNvPr id="130413" name="任意多边形 130412"/>
            <p:cNvSpPr/>
            <p:nvPr/>
          </p:nvSpPr>
          <p:spPr>
            <a:xfrm>
              <a:off x="3692" y="1665"/>
              <a:ext cx="67" cy="101"/>
            </a:xfrm>
            <a:custGeom>
              <a:avLst/>
              <a:gdLst/>
              <a:ahLst/>
              <a:cxnLst/>
              <a:rect l="0" t="0" r="0" b="0"/>
              <a:pathLst>
                <a:path w="67" h="101">
                  <a:moveTo>
                    <a:pt x="67" y="101"/>
                  </a:moveTo>
                  <a:lnTo>
                    <a:pt x="32" y="0"/>
                  </a:lnTo>
                  <a:lnTo>
                    <a:pt x="0" y="101"/>
                  </a:lnTo>
                  <a:lnTo>
                    <a:pt x="67" y="101"/>
                  </a:lnTo>
                  <a:lnTo>
                    <a:pt x="67"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4" name="直接连接符 130413"/>
            <p:cNvSpPr/>
            <p:nvPr/>
          </p:nvSpPr>
          <p:spPr>
            <a:xfrm>
              <a:off x="3561" y="2647"/>
              <a:ext cx="1500" cy="1"/>
            </a:xfrm>
            <a:prstGeom prst="line">
              <a:avLst/>
            </a:prstGeom>
            <a:ln w="14288" cap="flat" cmpd="sng">
              <a:solidFill>
                <a:srgbClr val="000000"/>
              </a:solidFill>
              <a:prstDash val="solid"/>
              <a:headEnd type="none" w="med" len="med"/>
              <a:tailEnd type="none" w="med" len="med"/>
            </a:ln>
          </p:spPr>
        </p:sp>
        <p:sp>
          <p:nvSpPr>
            <p:cNvPr id="130415" name="任意多边形 130414"/>
            <p:cNvSpPr/>
            <p:nvPr/>
          </p:nvSpPr>
          <p:spPr>
            <a:xfrm>
              <a:off x="5056" y="2613"/>
              <a:ext cx="100" cy="65"/>
            </a:xfrm>
            <a:custGeom>
              <a:avLst/>
              <a:gdLst/>
              <a:ahLst/>
              <a:cxnLst/>
              <a:rect l="0" t="0" r="0" b="0"/>
              <a:pathLst>
                <a:path w="100" h="65">
                  <a:moveTo>
                    <a:pt x="0" y="65"/>
                  </a:moveTo>
                  <a:lnTo>
                    <a:pt x="100" y="33"/>
                  </a:lnTo>
                  <a:lnTo>
                    <a:pt x="0" y="0"/>
                  </a:lnTo>
                  <a:lnTo>
                    <a:pt x="0" y="65"/>
                  </a:lnTo>
                  <a:lnTo>
                    <a:pt x="0" y="6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6" name="矩形 130415"/>
            <p:cNvSpPr/>
            <p:nvPr/>
          </p:nvSpPr>
          <p:spPr>
            <a:xfrm>
              <a:off x="3752" y="2683"/>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7" name="任意多边形 130416"/>
            <p:cNvSpPr/>
            <p:nvPr/>
          </p:nvSpPr>
          <p:spPr>
            <a:xfrm>
              <a:off x="3729" y="1869"/>
              <a:ext cx="1281" cy="620"/>
            </a:xfrm>
            <a:custGeom>
              <a:avLst/>
              <a:gdLst/>
              <a:ahLst/>
              <a:cxnLst/>
              <a:rect l="0" t="0" r="0" b="0"/>
              <a:pathLst>
                <a:path w="1281" h="620">
                  <a:moveTo>
                    <a:pt x="0" y="0"/>
                  </a:moveTo>
                  <a:lnTo>
                    <a:pt x="0" y="17"/>
                  </a:lnTo>
                  <a:lnTo>
                    <a:pt x="2" y="32"/>
                  </a:lnTo>
                  <a:lnTo>
                    <a:pt x="2" y="48"/>
                  </a:lnTo>
                  <a:lnTo>
                    <a:pt x="7" y="65"/>
                  </a:lnTo>
                  <a:lnTo>
                    <a:pt x="9" y="80"/>
                  </a:lnTo>
                  <a:lnTo>
                    <a:pt x="13" y="94"/>
                  </a:lnTo>
                  <a:lnTo>
                    <a:pt x="19" y="109"/>
                  </a:lnTo>
                  <a:lnTo>
                    <a:pt x="24" y="125"/>
                  </a:lnTo>
                  <a:lnTo>
                    <a:pt x="33" y="140"/>
                  </a:lnTo>
                  <a:lnTo>
                    <a:pt x="40" y="155"/>
                  </a:lnTo>
                  <a:lnTo>
                    <a:pt x="49" y="170"/>
                  </a:lnTo>
                  <a:lnTo>
                    <a:pt x="57" y="184"/>
                  </a:lnTo>
                  <a:lnTo>
                    <a:pt x="66" y="200"/>
                  </a:lnTo>
                  <a:lnTo>
                    <a:pt x="78" y="213"/>
                  </a:lnTo>
                  <a:lnTo>
                    <a:pt x="89" y="228"/>
                  </a:lnTo>
                  <a:lnTo>
                    <a:pt x="99" y="241"/>
                  </a:lnTo>
                  <a:lnTo>
                    <a:pt x="113" y="256"/>
                  </a:lnTo>
                  <a:lnTo>
                    <a:pt x="127" y="269"/>
                  </a:lnTo>
                  <a:lnTo>
                    <a:pt x="139" y="281"/>
                  </a:lnTo>
                  <a:lnTo>
                    <a:pt x="153" y="297"/>
                  </a:lnTo>
                  <a:lnTo>
                    <a:pt x="169" y="310"/>
                  </a:lnTo>
                  <a:lnTo>
                    <a:pt x="184" y="322"/>
                  </a:lnTo>
                  <a:lnTo>
                    <a:pt x="200" y="336"/>
                  </a:lnTo>
                  <a:lnTo>
                    <a:pt x="217" y="346"/>
                  </a:lnTo>
                  <a:lnTo>
                    <a:pt x="236" y="359"/>
                  </a:lnTo>
                  <a:lnTo>
                    <a:pt x="253" y="372"/>
                  </a:lnTo>
                  <a:lnTo>
                    <a:pt x="273" y="383"/>
                  </a:lnTo>
                  <a:lnTo>
                    <a:pt x="290" y="396"/>
                  </a:lnTo>
                  <a:lnTo>
                    <a:pt x="311" y="407"/>
                  </a:lnTo>
                  <a:lnTo>
                    <a:pt x="330" y="417"/>
                  </a:lnTo>
                  <a:lnTo>
                    <a:pt x="373" y="438"/>
                  </a:lnTo>
                  <a:lnTo>
                    <a:pt x="417" y="458"/>
                  </a:lnTo>
                  <a:lnTo>
                    <a:pt x="464" y="479"/>
                  </a:lnTo>
                  <a:lnTo>
                    <a:pt x="513" y="497"/>
                  </a:lnTo>
                  <a:lnTo>
                    <a:pt x="565" y="514"/>
                  </a:lnTo>
                  <a:lnTo>
                    <a:pt x="615" y="532"/>
                  </a:lnTo>
                  <a:lnTo>
                    <a:pt x="669" y="544"/>
                  </a:lnTo>
                  <a:lnTo>
                    <a:pt x="725" y="559"/>
                  </a:lnTo>
                  <a:lnTo>
                    <a:pt x="780" y="572"/>
                  </a:lnTo>
                  <a:lnTo>
                    <a:pt x="840" y="583"/>
                  </a:lnTo>
                  <a:lnTo>
                    <a:pt x="898" y="591"/>
                  </a:lnTo>
                  <a:lnTo>
                    <a:pt x="961" y="600"/>
                  </a:lnTo>
                  <a:lnTo>
                    <a:pt x="1022" y="607"/>
                  </a:lnTo>
                  <a:lnTo>
                    <a:pt x="1085" y="613"/>
                  </a:lnTo>
                  <a:lnTo>
                    <a:pt x="1149" y="617"/>
                  </a:lnTo>
                  <a:lnTo>
                    <a:pt x="1213" y="620"/>
                  </a:lnTo>
                  <a:lnTo>
                    <a:pt x="1281" y="620"/>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8" name="矩形 130417"/>
            <p:cNvSpPr/>
            <p:nvPr/>
          </p:nvSpPr>
          <p:spPr>
            <a:xfrm>
              <a:off x="3774" y="1587"/>
              <a:ext cx="92"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19" name="矩形 130418"/>
            <p:cNvSpPr/>
            <p:nvPr/>
          </p:nvSpPr>
          <p:spPr>
            <a:xfrm>
              <a:off x="3508" y="1836"/>
              <a:ext cx="1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-90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0" name="矩形 130419"/>
            <p:cNvSpPr/>
            <p:nvPr/>
          </p:nvSpPr>
          <p:spPr>
            <a:xfrm>
              <a:off x="3684" y="1831"/>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1" name="直接连接符 130420"/>
            <p:cNvSpPr/>
            <p:nvPr/>
          </p:nvSpPr>
          <p:spPr>
            <a:xfrm>
              <a:off x="5206" y="2714"/>
              <a:ext cx="125" cy="1"/>
            </a:xfrm>
            <a:prstGeom prst="line">
              <a:avLst/>
            </a:prstGeom>
            <a:ln w="11113" cap="flat" cmpd="sng">
              <a:solidFill>
                <a:srgbClr val="000000"/>
              </a:solidFill>
              <a:prstDash val="solid"/>
              <a:headEnd type="none" w="med" len="med"/>
              <a:tailEnd type="none" w="med" len="med"/>
            </a:ln>
          </p:spPr>
        </p:sp>
        <p:sp>
          <p:nvSpPr>
            <p:cNvPr id="130422" name="矩形 130421"/>
            <p:cNvSpPr/>
            <p:nvPr/>
          </p:nvSpPr>
          <p:spPr>
            <a:xfrm>
              <a:off x="5206" y="268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3" name="矩形 130422"/>
            <p:cNvSpPr/>
            <p:nvPr/>
          </p:nvSpPr>
          <p:spPr>
            <a:xfrm>
              <a:off x="5285" y="276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4" name="矩形 130423"/>
            <p:cNvSpPr/>
            <p:nvPr/>
          </p:nvSpPr>
          <p:spPr>
            <a:xfrm>
              <a:off x="5226" y="2552"/>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5" name="矩形 130424"/>
            <p:cNvSpPr/>
            <p:nvPr/>
          </p:nvSpPr>
          <p:spPr>
            <a:xfrm>
              <a:off x="4999" y="243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6" name="矩形 130425"/>
            <p:cNvSpPr/>
            <p:nvPr/>
          </p:nvSpPr>
          <p:spPr>
            <a:xfrm>
              <a:off x="5080" y="251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7" name="矩形 130426"/>
            <p:cNvSpPr/>
            <p:nvPr/>
          </p:nvSpPr>
          <p:spPr>
            <a:xfrm>
              <a:off x="5117" y="2435"/>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8" name="矩形 130427"/>
            <p:cNvSpPr/>
            <p:nvPr/>
          </p:nvSpPr>
          <p:spPr>
            <a:xfrm>
              <a:off x="5181" y="243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29" name="矩形 130428"/>
            <p:cNvSpPr/>
            <p:nvPr/>
          </p:nvSpPr>
          <p:spPr>
            <a:xfrm>
              <a:off x="5261" y="251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0" name="矩形 130429"/>
            <p:cNvSpPr/>
            <p:nvPr/>
          </p:nvSpPr>
          <p:spPr>
            <a:xfrm>
              <a:off x="5147" y="2326"/>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1" name="矩形 130430"/>
            <p:cNvSpPr/>
            <p:nvPr/>
          </p:nvSpPr>
          <p:spPr>
            <a:xfrm>
              <a:off x="5227" y="240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2" name="矩形 130431"/>
            <p:cNvSpPr/>
            <p:nvPr/>
          </p:nvSpPr>
          <p:spPr>
            <a:xfrm>
              <a:off x="5266" y="2326"/>
              <a:ext cx="6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3" name="矩形 130432"/>
            <p:cNvSpPr/>
            <p:nvPr/>
          </p:nvSpPr>
          <p:spPr>
            <a:xfrm>
              <a:off x="5329" y="2339"/>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4" name="矩形 130433"/>
            <p:cNvSpPr/>
            <p:nvPr/>
          </p:nvSpPr>
          <p:spPr>
            <a:xfrm>
              <a:off x="5474" y="2326"/>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5" name="矩形 130434"/>
            <p:cNvSpPr/>
            <p:nvPr/>
          </p:nvSpPr>
          <p:spPr>
            <a:xfrm>
              <a:off x="5554" y="2405"/>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6" name="矩形 130435"/>
            <p:cNvSpPr/>
            <p:nvPr/>
          </p:nvSpPr>
          <p:spPr>
            <a:xfrm>
              <a:off x="4909" y="207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7" name="矩形 130436"/>
            <p:cNvSpPr/>
            <p:nvPr/>
          </p:nvSpPr>
          <p:spPr>
            <a:xfrm>
              <a:off x="4988" y="215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8" name="矩形 130437"/>
            <p:cNvSpPr/>
            <p:nvPr/>
          </p:nvSpPr>
          <p:spPr>
            <a:xfrm>
              <a:off x="5027" y="2071"/>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39" name="矩形 130438"/>
            <p:cNvSpPr/>
            <p:nvPr/>
          </p:nvSpPr>
          <p:spPr>
            <a:xfrm>
              <a:off x="5149" y="207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0" name="矩形 130439"/>
            <p:cNvSpPr/>
            <p:nvPr/>
          </p:nvSpPr>
          <p:spPr>
            <a:xfrm>
              <a:off x="5229" y="215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1" name="任意多边形 130440"/>
            <p:cNvSpPr>
              <a:spLocks noEditPoints="1"/>
            </p:cNvSpPr>
            <p:nvPr/>
          </p:nvSpPr>
          <p:spPr>
            <a:xfrm>
              <a:off x="3729" y="2313"/>
              <a:ext cx="1244" cy="5"/>
            </a:xfrm>
            <a:custGeom>
              <a:avLst/>
              <a:gdLst/>
              <a:ahLst/>
              <a:cxnLst/>
              <a:rect l="0" t="0" r="0" b="0"/>
              <a:pathLst>
                <a:path w="1244" h="5">
                  <a:moveTo>
                    <a:pt x="7" y="0"/>
                  </a:moveTo>
                  <a:lnTo>
                    <a:pt x="75" y="0"/>
                  </a:lnTo>
                  <a:lnTo>
                    <a:pt x="75" y="0"/>
                  </a:lnTo>
                  <a:lnTo>
                    <a:pt x="79" y="2"/>
                  </a:lnTo>
                  <a:lnTo>
                    <a:pt x="75" y="4"/>
                  </a:lnTo>
                  <a:lnTo>
                    <a:pt x="75" y="5"/>
                  </a:lnTo>
                  <a:lnTo>
                    <a:pt x="7" y="5"/>
                  </a:lnTo>
                  <a:lnTo>
                    <a:pt x="3" y="4"/>
                  </a:lnTo>
                  <a:lnTo>
                    <a:pt x="0" y="2"/>
                  </a:lnTo>
                  <a:lnTo>
                    <a:pt x="3" y="0"/>
                  </a:lnTo>
                  <a:lnTo>
                    <a:pt x="7" y="0"/>
                  </a:lnTo>
                  <a:lnTo>
                    <a:pt x="7" y="0"/>
                  </a:lnTo>
                  <a:lnTo>
                    <a:pt x="7" y="0"/>
                  </a:lnTo>
                  <a:close/>
                  <a:moveTo>
                    <a:pt x="121" y="0"/>
                  </a:moveTo>
                  <a:lnTo>
                    <a:pt x="190" y="0"/>
                  </a:lnTo>
                  <a:lnTo>
                    <a:pt x="193" y="0"/>
                  </a:lnTo>
                  <a:lnTo>
                    <a:pt x="193" y="2"/>
                  </a:lnTo>
                  <a:lnTo>
                    <a:pt x="193" y="4"/>
                  </a:lnTo>
                  <a:lnTo>
                    <a:pt x="190" y="5"/>
                  </a:lnTo>
                  <a:lnTo>
                    <a:pt x="121" y="5"/>
                  </a:lnTo>
                  <a:lnTo>
                    <a:pt x="118" y="4"/>
                  </a:lnTo>
                  <a:lnTo>
                    <a:pt x="118" y="2"/>
                  </a:lnTo>
                  <a:lnTo>
                    <a:pt x="118" y="0"/>
                  </a:lnTo>
                  <a:lnTo>
                    <a:pt x="121" y="0"/>
                  </a:lnTo>
                  <a:lnTo>
                    <a:pt x="121" y="0"/>
                  </a:lnTo>
                  <a:lnTo>
                    <a:pt x="121" y="0"/>
                  </a:lnTo>
                  <a:close/>
                  <a:moveTo>
                    <a:pt x="240" y="0"/>
                  </a:moveTo>
                  <a:lnTo>
                    <a:pt x="308" y="0"/>
                  </a:lnTo>
                  <a:lnTo>
                    <a:pt x="308" y="0"/>
                  </a:lnTo>
                  <a:lnTo>
                    <a:pt x="312" y="2"/>
                  </a:lnTo>
                  <a:lnTo>
                    <a:pt x="308" y="4"/>
                  </a:lnTo>
                  <a:lnTo>
                    <a:pt x="308" y="5"/>
                  </a:lnTo>
                  <a:lnTo>
                    <a:pt x="240" y="5"/>
                  </a:lnTo>
                  <a:lnTo>
                    <a:pt x="237" y="4"/>
                  </a:lnTo>
                  <a:lnTo>
                    <a:pt x="233" y="2"/>
                  </a:lnTo>
                  <a:lnTo>
                    <a:pt x="237" y="0"/>
                  </a:lnTo>
                  <a:lnTo>
                    <a:pt x="240" y="0"/>
                  </a:lnTo>
                  <a:lnTo>
                    <a:pt x="240" y="0"/>
                  </a:lnTo>
                  <a:lnTo>
                    <a:pt x="240" y="0"/>
                  </a:lnTo>
                  <a:close/>
                  <a:moveTo>
                    <a:pt x="354" y="0"/>
                  </a:moveTo>
                  <a:lnTo>
                    <a:pt x="423" y="0"/>
                  </a:lnTo>
                  <a:lnTo>
                    <a:pt x="427" y="0"/>
                  </a:lnTo>
                  <a:lnTo>
                    <a:pt x="427" y="2"/>
                  </a:lnTo>
                  <a:lnTo>
                    <a:pt x="427" y="4"/>
                  </a:lnTo>
                  <a:lnTo>
                    <a:pt x="423" y="5"/>
                  </a:lnTo>
                  <a:lnTo>
                    <a:pt x="354" y="5"/>
                  </a:lnTo>
                  <a:lnTo>
                    <a:pt x="351" y="4"/>
                  </a:lnTo>
                  <a:lnTo>
                    <a:pt x="351" y="2"/>
                  </a:lnTo>
                  <a:lnTo>
                    <a:pt x="351" y="0"/>
                  </a:lnTo>
                  <a:lnTo>
                    <a:pt x="354" y="0"/>
                  </a:lnTo>
                  <a:lnTo>
                    <a:pt x="354" y="0"/>
                  </a:lnTo>
                  <a:lnTo>
                    <a:pt x="354" y="0"/>
                  </a:lnTo>
                  <a:close/>
                  <a:moveTo>
                    <a:pt x="473" y="0"/>
                  </a:moveTo>
                  <a:lnTo>
                    <a:pt x="541" y="0"/>
                  </a:lnTo>
                  <a:lnTo>
                    <a:pt x="541" y="0"/>
                  </a:lnTo>
                  <a:lnTo>
                    <a:pt x="544" y="2"/>
                  </a:lnTo>
                  <a:lnTo>
                    <a:pt x="541" y="4"/>
                  </a:lnTo>
                  <a:lnTo>
                    <a:pt x="541" y="5"/>
                  </a:lnTo>
                  <a:lnTo>
                    <a:pt x="473" y="5"/>
                  </a:lnTo>
                  <a:lnTo>
                    <a:pt x="469" y="4"/>
                  </a:lnTo>
                  <a:lnTo>
                    <a:pt x="465" y="2"/>
                  </a:lnTo>
                  <a:lnTo>
                    <a:pt x="469" y="0"/>
                  </a:lnTo>
                  <a:lnTo>
                    <a:pt x="473" y="0"/>
                  </a:lnTo>
                  <a:lnTo>
                    <a:pt x="473" y="0"/>
                  </a:lnTo>
                  <a:lnTo>
                    <a:pt x="473" y="0"/>
                  </a:lnTo>
                  <a:close/>
                  <a:moveTo>
                    <a:pt x="588" y="0"/>
                  </a:moveTo>
                  <a:lnTo>
                    <a:pt x="656" y="0"/>
                  </a:lnTo>
                  <a:lnTo>
                    <a:pt x="660" y="0"/>
                  </a:lnTo>
                  <a:lnTo>
                    <a:pt x="660" y="2"/>
                  </a:lnTo>
                  <a:lnTo>
                    <a:pt x="660" y="4"/>
                  </a:lnTo>
                  <a:lnTo>
                    <a:pt x="656" y="5"/>
                  </a:lnTo>
                  <a:lnTo>
                    <a:pt x="588" y="5"/>
                  </a:lnTo>
                  <a:lnTo>
                    <a:pt x="584" y="4"/>
                  </a:lnTo>
                  <a:lnTo>
                    <a:pt x="584" y="2"/>
                  </a:lnTo>
                  <a:lnTo>
                    <a:pt x="584" y="0"/>
                  </a:lnTo>
                  <a:lnTo>
                    <a:pt x="588" y="0"/>
                  </a:lnTo>
                  <a:lnTo>
                    <a:pt x="588" y="0"/>
                  </a:lnTo>
                  <a:lnTo>
                    <a:pt x="588" y="0"/>
                  </a:lnTo>
                  <a:close/>
                  <a:moveTo>
                    <a:pt x="706" y="0"/>
                  </a:moveTo>
                  <a:lnTo>
                    <a:pt x="774" y="0"/>
                  </a:lnTo>
                  <a:lnTo>
                    <a:pt x="778" y="0"/>
                  </a:lnTo>
                  <a:lnTo>
                    <a:pt x="778" y="2"/>
                  </a:lnTo>
                  <a:lnTo>
                    <a:pt x="778" y="4"/>
                  </a:lnTo>
                  <a:lnTo>
                    <a:pt x="774" y="5"/>
                  </a:lnTo>
                  <a:lnTo>
                    <a:pt x="706" y="5"/>
                  </a:lnTo>
                  <a:lnTo>
                    <a:pt x="702" y="4"/>
                  </a:lnTo>
                  <a:lnTo>
                    <a:pt x="699" y="2"/>
                  </a:lnTo>
                  <a:lnTo>
                    <a:pt x="702" y="0"/>
                  </a:lnTo>
                  <a:lnTo>
                    <a:pt x="706" y="0"/>
                  </a:lnTo>
                  <a:lnTo>
                    <a:pt x="706" y="0"/>
                  </a:lnTo>
                  <a:lnTo>
                    <a:pt x="706" y="0"/>
                  </a:lnTo>
                  <a:close/>
                  <a:moveTo>
                    <a:pt x="821" y="0"/>
                  </a:moveTo>
                  <a:lnTo>
                    <a:pt x="889" y="0"/>
                  </a:lnTo>
                  <a:lnTo>
                    <a:pt x="892" y="0"/>
                  </a:lnTo>
                  <a:lnTo>
                    <a:pt x="892" y="2"/>
                  </a:lnTo>
                  <a:lnTo>
                    <a:pt x="892" y="4"/>
                  </a:lnTo>
                  <a:lnTo>
                    <a:pt x="889" y="5"/>
                  </a:lnTo>
                  <a:lnTo>
                    <a:pt x="821" y="5"/>
                  </a:lnTo>
                  <a:lnTo>
                    <a:pt x="818" y="4"/>
                  </a:lnTo>
                  <a:lnTo>
                    <a:pt x="818" y="2"/>
                  </a:lnTo>
                  <a:lnTo>
                    <a:pt x="818" y="0"/>
                  </a:lnTo>
                  <a:lnTo>
                    <a:pt x="821" y="0"/>
                  </a:lnTo>
                  <a:lnTo>
                    <a:pt x="821" y="0"/>
                  </a:lnTo>
                  <a:lnTo>
                    <a:pt x="821" y="0"/>
                  </a:lnTo>
                  <a:close/>
                  <a:moveTo>
                    <a:pt x="939" y="0"/>
                  </a:moveTo>
                  <a:lnTo>
                    <a:pt x="1007" y="0"/>
                  </a:lnTo>
                  <a:lnTo>
                    <a:pt x="1011" y="0"/>
                  </a:lnTo>
                  <a:lnTo>
                    <a:pt x="1011" y="2"/>
                  </a:lnTo>
                  <a:lnTo>
                    <a:pt x="1011" y="4"/>
                  </a:lnTo>
                  <a:lnTo>
                    <a:pt x="1007" y="5"/>
                  </a:lnTo>
                  <a:lnTo>
                    <a:pt x="939" y="5"/>
                  </a:lnTo>
                  <a:lnTo>
                    <a:pt x="935" y="4"/>
                  </a:lnTo>
                  <a:lnTo>
                    <a:pt x="932" y="2"/>
                  </a:lnTo>
                  <a:lnTo>
                    <a:pt x="935" y="0"/>
                  </a:lnTo>
                  <a:lnTo>
                    <a:pt x="939" y="0"/>
                  </a:lnTo>
                  <a:lnTo>
                    <a:pt x="939" y="0"/>
                  </a:lnTo>
                  <a:lnTo>
                    <a:pt x="939" y="0"/>
                  </a:lnTo>
                  <a:close/>
                  <a:moveTo>
                    <a:pt x="1054" y="0"/>
                  </a:moveTo>
                  <a:lnTo>
                    <a:pt x="1122" y="0"/>
                  </a:lnTo>
                  <a:lnTo>
                    <a:pt x="1125" y="0"/>
                  </a:lnTo>
                  <a:lnTo>
                    <a:pt x="1129" y="2"/>
                  </a:lnTo>
                  <a:lnTo>
                    <a:pt x="1125" y="4"/>
                  </a:lnTo>
                  <a:lnTo>
                    <a:pt x="1122" y="5"/>
                  </a:lnTo>
                  <a:lnTo>
                    <a:pt x="1054" y="5"/>
                  </a:lnTo>
                  <a:lnTo>
                    <a:pt x="1050" y="4"/>
                  </a:lnTo>
                  <a:lnTo>
                    <a:pt x="1050" y="2"/>
                  </a:lnTo>
                  <a:lnTo>
                    <a:pt x="1050" y="0"/>
                  </a:lnTo>
                  <a:lnTo>
                    <a:pt x="1054" y="0"/>
                  </a:lnTo>
                  <a:lnTo>
                    <a:pt x="1054" y="0"/>
                  </a:lnTo>
                  <a:lnTo>
                    <a:pt x="1054" y="0"/>
                  </a:lnTo>
                  <a:close/>
                  <a:moveTo>
                    <a:pt x="1172" y="0"/>
                  </a:moveTo>
                  <a:lnTo>
                    <a:pt x="1241" y="0"/>
                  </a:lnTo>
                  <a:lnTo>
                    <a:pt x="1244" y="0"/>
                  </a:lnTo>
                  <a:lnTo>
                    <a:pt x="1244" y="2"/>
                  </a:lnTo>
                  <a:lnTo>
                    <a:pt x="1244" y="4"/>
                  </a:lnTo>
                  <a:lnTo>
                    <a:pt x="1241" y="5"/>
                  </a:lnTo>
                  <a:lnTo>
                    <a:pt x="1172" y="5"/>
                  </a:lnTo>
                  <a:lnTo>
                    <a:pt x="1169" y="4"/>
                  </a:lnTo>
                  <a:lnTo>
                    <a:pt x="1165" y="2"/>
                  </a:lnTo>
                  <a:lnTo>
                    <a:pt x="1169" y="0"/>
                  </a:lnTo>
                  <a:lnTo>
                    <a:pt x="1172" y="0"/>
                  </a:lnTo>
                  <a:lnTo>
                    <a:pt x="1172" y="0"/>
                  </a:lnTo>
                  <a:lnTo>
                    <a:pt x="1172" y="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2" name="任意多边形 130441"/>
            <p:cNvSpPr/>
            <p:nvPr/>
          </p:nvSpPr>
          <p:spPr>
            <a:xfrm>
              <a:off x="3729" y="2313"/>
              <a:ext cx="79" cy="5"/>
            </a:xfrm>
            <a:custGeom>
              <a:avLst/>
              <a:gdLst/>
              <a:ahLst/>
              <a:cxnLst/>
              <a:rect l="0" t="0" r="0" b="0"/>
              <a:pathLst>
                <a:path w="79" h="5">
                  <a:moveTo>
                    <a:pt x="7" y="0"/>
                  </a:moveTo>
                  <a:lnTo>
                    <a:pt x="75" y="0"/>
                  </a:lnTo>
                  <a:lnTo>
                    <a:pt x="75" y="0"/>
                  </a:lnTo>
                  <a:lnTo>
                    <a:pt x="79" y="2"/>
                  </a:lnTo>
                  <a:lnTo>
                    <a:pt x="75"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3" name="任意多边形 130442"/>
            <p:cNvSpPr/>
            <p:nvPr/>
          </p:nvSpPr>
          <p:spPr>
            <a:xfrm>
              <a:off x="3847" y="2313"/>
              <a:ext cx="75" cy="5"/>
            </a:xfrm>
            <a:custGeom>
              <a:avLst/>
              <a:gdLst/>
              <a:ahLst/>
              <a:cxnLst/>
              <a:rect l="0" t="0" r="0" b="0"/>
              <a:pathLst>
                <a:path w="75" h="5">
                  <a:moveTo>
                    <a:pt x="3" y="0"/>
                  </a:moveTo>
                  <a:lnTo>
                    <a:pt x="72" y="0"/>
                  </a:lnTo>
                  <a:lnTo>
                    <a:pt x="75" y="0"/>
                  </a:lnTo>
                  <a:lnTo>
                    <a:pt x="75" y="2"/>
                  </a:lnTo>
                  <a:lnTo>
                    <a:pt x="75" y="4"/>
                  </a:lnTo>
                  <a:lnTo>
                    <a:pt x="72"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4" name="任意多边形 130443"/>
            <p:cNvSpPr/>
            <p:nvPr/>
          </p:nvSpPr>
          <p:spPr>
            <a:xfrm>
              <a:off x="3962" y="2313"/>
              <a:ext cx="79" cy="5"/>
            </a:xfrm>
            <a:custGeom>
              <a:avLst/>
              <a:gdLst/>
              <a:ahLst/>
              <a:cxnLst/>
              <a:rect l="0" t="0" r="0" b="0"/>
              <a:pathLst>
                <a:path w="79" h="5">
                  <a:moveTo>
                    <a:pt x="7" y="0"/>
                  </a:moveTo>
                  <a:lnTo>
                    <a:pt x="75" y="0"/>
                  </a:lnTo>
                  <a:lnTo>
                    <a:pt x="75" y="0"/>
                  </a:lnTo>
                  <a:lnTo>
                    <a:pt x="79" y="2"/>
                  </a:lnTo>
                  <a:lnTo>
                    <a:pt x="75" y="4"/>
                  </a:lnTo>
                  <a:lnTo>
                    <a:pt x="75" y="5"/>
                  </a:lnTo>
                  <a:lnTo>
                    <a:pt x="7" y="5"/>
                  </a:lnTo>
                  <a:lnTo>
                    <a:pt x="4" y="4"/>
                  </a:lnTo>
                  <a:lnTo>
                    <a:pt x="0" y="2"/>
                  </a:lnTo>
                  <a:lnTo>
                    <a:pt x="4"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5" name="任意多边形 130444"/>
            <p:cNvSpPr/>
            <p:nvPr/>
          </p:nvSpPr>
          <p:spPr>
            <a:xfrm>
              <a:off x="4080" y="2313"/>
              <a:ext cx="76" cy="5"/>
            </a:xfrm>
            <a:custGeom>
              <a:avLst/>
              <a:gdLst/>
              <a:ahLst/>
              <a:cxnLst/>
              <a:rect l="0" t="0" r="0" b="0"/>
              <a:pathLst>
                <a:path w="76" h="5">
                  <a:moveTo>
                    <a:pt x="3" y="0"/>
                  </a:moveTo>
                  <a:lnTo>
                    <a:pt x="72" y="0"/>
                  </a:lnTo>
                  <a:lnTo>
                    <a:pt x="76" y="0"/>
                  </a:lnTo>
                  <a:lnTo>
                    <a:pt x="76" y="2"/>
                  </a:lnTo>
                  <a:lnTo>
                    <a:pt x="76" y="4"/>
                  </a:lnTo>
                  <a:lnTo>
                    <a:pt x="72"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6" name="任意多边形 130445"/>
            <p:cNvSpPr/>
            <p:nvPr/>
          </p:nvSpPr>
          <p:spPr>
            <a:xfrm>
              <a:off x="4194" y="2313"/>
              <a:ext cx="79" cy="5"/>
            </a:xfrm>
            <a:custGeom>
              <a:avLst/>
              <a:gdLst/>
              <a:ahLst/>
              <a:cxnLst/>
              <a:rect l="0" t="0" r="0" b="0"/>
              <a:pathLst>
                <a:path w="79" h="5">
                  <a:moveTo>
                    <a:pt x="8" y="0"/>
                  </a:moveTo>
                  <a:lnTo>
                    <a:pt x="76" y="0"/>
                  </a:lnTo>
                  <a:lnTo>
                    <a:pt x="76" y="0"/>
                  </a:lnTo>
                  <a:lnTo>
                    <a:pt x="79" y="2"/>
                  </a:lnTo>
                  <a:lnTo>
                    <a:pt x="76" y="4"/>
                  </a:lnTo>
                  <a:lnTo>
                    <a:pt x="76" y="5"/>
                  </a:lnTo>
                  <a:lnTo>
                    <a:pt x="8" y="5"/>
                  </a:lnTo>
                  <a:lnTo>
                    <a:pt x="4" y="4"/>
                  </a:lnTo>
                  <a:lnTo>
                    <a:pt x="0" y="2"/>
                  </a:lnTo>
                  <a:lnTo>
                    <a:pt x="4" y="0"/>
                  </a:lnTo>
                  <a:lnTo>
                    <a:pt x="8" y="0"/>
                  </a:lnTo>
                  <a:lnTo>
                    <a:pt x="8" y="0"/>
                  </a:lnTo>
                  <a:lnTo>
                    <a:pt x="8"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7" name="任意多边形 130446"/>
            <p:cNvSpPr/>
            <p:nvPr/>
          </p:nvSpPr>
          <p:spPr>
            <a:xfrm>
              <a:off x="4313" y="2313"/>
              <a:ext cx="76" cy="5"/>
            </a:xfrm>
            <a:custGeom>
              <a:avLst/>
              <a:gdLst/>
              <a:ahLst/>
              <a:cxnLst/>
              <a:rect l="0" t="0" r="0" b="0"/>
              <a:pathLst>
                <a:path w="76" h="5">
                  <a:moveTo>
                    <a:pt x="4" y="0"/>
                  </a:moveTo>
                  <a:lnTo>
                    <a:pt x="72" y="0"/>
                  </a:lnTo>
                  <a:lnTo>
                    <a:pt x="76" y="0"/>
                  </a:lnTo>
                  <a:lnTo>
                    <a:pt x="76" y="2"/>
                  </a:lnTo>
                  <a:lnTo>
                    <a:pt x="76" y="4"/>
                  </a:lnTo>
                  <a:lnTo>
                    <a:pt x="72" y="5"/>
                  </a:lnTo>
                  <a:lnTo>
                    <a:pt x="4" y="5"/>
                  </a:lnTo>
                  <a:lnTo>
                    <a:pt x="0" y="4"/>
                  </a:lnTo>
                  <a:lnTo>
                    <a:pt x="0" y="2"/>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8" name="任意多边形 130447"/>
            <p:cNvSpPr/>
            <p:nvPr/>
          </p:nvSpPr>
          <p:spPr>
            <a:xfrm>
              <a:off x="4428" y="2313"/>
              <a:ext cx="79" cy="5"/>
            </a:xfrm>
            <a:custGeom>
              <a:avLst/>
              <a:gdLst/>
              <a:ahLst/>
              <a:cxnLst/>
              <a:rect l="0" t="0" r="0" b="0"/>
              <a:pathLst>
                <a:path w="79" h="5">
                  <a:moveTo>
                    <a:pt x="7" y="0"/>
                  </a:moveTo>
                  <a:lnTo>
                    <a:pt x="75" y="0"/>
                  </a:lnTo>
                  <a:lnTo>
                    <a:pt x="79" y="0"/>
                  </a:lnTo>
                  <a:lnTo>
                    <a:pt x="79" y="2"/>
                  </a:lnTo>
                  <a:lnTo>
                    <a:pt x="79"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49" name="任意多边形 130448"/>
            <p:cNvSpPr/>
            <p:nvPr/>
          </p:nvSpPr>
          <p:spPr>
            <a:xfrm>
              <a:off x="4547" y="2313"/>
              <a:ext cx="74" cy="5"/>
            </a:xfrm>
            <a:custGeom>
              <a:avLst/>
              <a:gdLst/>
              <a:ahLst/>
              <a:cxnLst/>
              <a:rect l="0" t="0" r="0" b="0"/>
              <a:pathLst>
                <a:path w="74" h="5">
                  <a:moveTo>
                    <a:pt x="3" y="0"/>
                  </a:moveTo>
                  <a:lnTo>
                    <a:pt x="71" y="0"/>
                  </a:lnTo>
                  <a:lnTo>
                    <a:pt x="74" y="0"/>
                  </a:lnTo>
                  <a:lnTo>
                    <a:pt x="74" y="2"/>
                  </a:lnTo>
                  <a:lnTo>
                    <a:pt x="74" y="4"/>
                  </a:lnTo>
                  <a:lnTo>
                    <a:pt x="71" y="5"/>
                  </a:lnTo>
                  <a:lnTo>
                    <a:pt x="3" y="5"/>
                  </a:lnTo>
                  <a:lnTo>
                    <a:pt x="0" y="4"/>
                  </a:lnTo>
                  <a:lnTo>
                    <a:pt x="0" y="2"/>
                  </a:lnTo>
                  <a:lnTo>
                    <a:pt x="0" y="0"/>
                  </a:lnTo>
                  <a:lnTo>
                    <a:pt x="3" y="0"/>
                  </a:lnTo>
                  <a:lnTo>
                    <a:pt x="3" y="0"/>
                  </a:lnTo>
                  <a:lnTo>
                    <a:pt x="3"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0" name="任意多边形 130449"/>
            <p:cNvSpPr/>
            <p:nvPr/>
          </p:nvSpPr>
          <p:spPr>
            <a:xfrm>
              <a:off x="4661" y="2313"/>
              <a:ext cx="79" cy="5"/>
            </a:xfrm>
            <a:custGeom>
              <a:avLst/>
              <a:gdLst/>
              <a:ahLst/>
              <a:cxnLst/>
              <a:rect l="0" t="0" r="0" b="0"/>
              <a:pathLst>
                <a:path w="79" h="5">
                  <a:moveTo>
                    <a:pt x="7" y="0"/>
                  </a:moveTo>
                  <a:lnTo>
                    <a:pt x="75" y="0"/>
                  </a:lnTo>
                  <a:lnTo>
                    <a:pt x="79" y="0"/>
                  </a:lnTo>
                  <a:lnTo>
                    <a:pt x="79" y="2"/>
                  </a:lnTo>
                  <a:lnTo>
                    <a:pt x="79" y="4"/>
                  </a:lnTo>
                  <a:lnTo>
                    <a:pt x="75" y="5"/>
                  </a:lnTo>
                  <a:lnTo>
                    <a:pt x="7" y="5"/>
                  </a:lnTo>
                  <a:lnTo>
                    <a:pt x="3" y="4"/>
                  </a:lnTo>
                  <a:lnTo>
                    <a:pt x="0" y="2"/>
                  </a:lnTo>
                  <a:lnTo>
                    <a:pt x="3"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1" name="任意多边形 130450"/>
            <p:cNvSpPr/>
            <p:nvPr/>
          </p:nvSpPr>
          <p:spPr>
            <a:xfrm>
              <a:off x="4779" y="2313"/>
              <a:ext cx="79" cy="5"/>
            </a:xfrm>
            <a:custGeom>
              <a:avLst/>
              <a:gdLst/>
              <a:ahLst/>
              <a:cxnLst/>
              <a:rect l="0" t="0" r="0" b="0"/>
              <a:pathLst>
                <a:path w="79" h="5">
                  <a:moveTo>
                    <a:pt x="4" y="0"/>
                  </a:moveTo>
                  <a:lnTo>
                    <a:pt x="72" y="0"/>
                  </a:lnTo>
                  <a:lnTo>
                    <a:pt x="75" y="0"/>
                  </a:lnTo>
                  <a:lnTo>
                    <a:pt x="79" y="2"/>
                  </a:lnTo>
                  <a:lnTo>
                    <a:pt x="75" y="4"/>
                  </a:lnTo>
                  <a:lnTo>
                    <a:pt x="72" y="5"/>
                  </a:lnTo>
                  <a:lnTo>
                    <a:pt x="4" y="5"/>
                  </a:lnTo>
                  <a:lnTo>
                    <a:pt x="0" y="4"/>
                  </a:lnTo>
                  <a:lnTo>
                    <a:pt x="0" y="2"/>
                  </a:lnTo>
                  <a:lnTo>
                    <a:pt x="0" y="0"/>
                  </a:lnTo>
                  <a:lnTo>
                    <a:pt x="4" y="0"/>
                  </a:lnTo>
                  <a:lnTo>
                    <a:pt x="4" y="0"/>
                  </a:lnTo>
                  <a:lnTo>
                    <a:pt x="4"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2" name="任意多边形 130451"/>
            <p:cNvSpPr/>
            <p:nvPr/>
          </p:nvSpPr>
          <p:spPr>
            <a:xfrm>
              <a:off x="4894" y="2313"/>
              <a:ext cx="79" cy="5"/>
            </a:xfrm>
            <a:custGeom>
              <a:avLst/>
              <a:gdLst/>
              <a:ahLst/>
              <a:cxnLst/>
              <a:rect l="0" t="0" r="0" b="0"/>
              <a:pathLst>
                <a:path w="79" h="5">
                  <a:moveTo>
                    <a:pt x="7" y="0"/>
                  </a:moveTo>
                  <a:lnTo>
                    <a:pt x="76" y="0"/>
                  </a:lnTo>
                  <a:lnTo>
                    <a:pt x="79" y="0"/>
                  </a:lnTo>
                  <a:lnTo>
                    <a:pt x="79" y="2"/>
                  </a:lnTo>
                  <a:lnTo>
                    <a:pt x="79" y="4"/>
                  </a:lnTo>
                  <a:lnTo>
                    <a:pt x="76" y="5"/>
                  </a:lnTo>
                  <a:lnTo>
                    <a:pt x="7" y="5"/>
                  </a:lnTo>
                  <a:lnTo>
                    <a:pt x="4" y="4"/>
                  </a:lnTo>
                  <a:lnTo>
                    <a:pt x="0" y="2"/>
                  </a:lnTo>
                  <a:lnTo>
                    <a:pt x="4" y="0"/>
                  </a:lnTo>
                  <a:lnTo>
                    <a:pt x="7" y="0"/>
                  </a:lnTo>
                  <a:lnTo>
                    <a:pt x="7" y="0"/>
                  </a:lnTo>
                  <a:lnTo>
                    <a:pt x="7"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3" name="任意多边形 130452"/>
            <p:cNvSpPr>
              <a:spLocks noEditPoints="1"/>
            </p:cNvSpPr>
            <p:nvPr/>
          </p:nvSpPr>
          <p:spPr>
            <a:xfrm>
              <a:off x="4146" y="2321"/>
              <a:ext cx="5" cy="312"/>
            </a:xfrm>
            <a:custGeom>
              <a:avLst/>
              <a:gdLst/>
              <a:ahLst/>
              <a:cxnLst/>
              <a:rect l="0" t="0" r="0" b="0"/>
              <a:pathLst>
                <a:path w="5" h="312">
                  <a:moveTo>
                    <a:pt x="5" y="0"/>
                  </a:moveTo>
                  <a:lnTo>
                    <a:pt x="5" y="18"/>
                  </a:lnTo>
                  <a:lnTo>
                    <a:pt x="4" y="19"/>
                  </a:lnTo>
                  <a:lnTo>
                    <a:pt x="4" y="19"/>
                  </a:lnTo>
                  <a:lnTo>
                    <a:pt x="3" y="19"/>
                  </a:lnTo>
                  <a:lnTo>
                    <a:pt x="0" y="18"/>
                  </a:lnTo>
                  <a:lnTo>
                    <a:pt x="0" y="0"/>
                  </a:lnTo>
                  <a:lnTo>
                    <a:pt x="3" y="0"/>
                  </a:lnTo>
                  <a:lnTo>
                    <a:pt x="4" y="0"/>
                  </a:lnTo>
                  <a:lnTo>
                    <a:pt x="4" y="0"/>
                  </a:lnTo>
                  <a:lnTo>
                    <a:pt x="5" y="0"/>
                  </a:lnTo>
                  <a:lnTo>
                    <a:pt x="5" y="0"/>
                  </a:lnTo>
                  <a:lnTo>
                    <a:pt x="5" y="0"/>
                  </a:lnTo>
                  <a:close/>
                  <a:moveTo>
                    <a:pt x="5" y="31"/>
                  </a:moveTo>
                  <a:lnTo>
                    <a:pt x="5" y="48"/>
                  </a:lnTo>
                  <a:lnTo>
                    <a:pt x="4" y="49"/>
                  </a:lnTo>
                  <a:lnTo>
                    <a:pt x="4" y="49"/>
                  </a:lnTo>
                  <a:lnTo>
                    <a:pt x="3" y="49"/>
                  </a:lnTo>
                  <a:lnTo>
                    <a:pt x="0" y="48"/>
                  </a:lnTo>
                  <a:lnTo>
                    <a:pt x="0" y="31"/>
                  </a:lnTo>
                  <a:lnTo>
                    <a:pt x="3" y="30"/>
                  </a:lnTo>
                  <a:lnTo>
                    <a:pt x="4" y="29"/>
                  </a:lnTo>
                  <a:lnTo>
                    <a:pt x="4" y="30"/>
                  </a:lnTo>
                  <a:lnTo>
                    <a:pt x="5" y="31"/>
                  </a:lnTo>
                  <a:lnTo>
                    <a:pt x="5" y="31"/>
                  </a:lnTo>
                  <a:lnTo>
                    <a:pt x="5" y="31"/>
                  </a:lnTo>
                  <a:close/>
                  <a:moveTo>
                    <a:pt x="5" y="61"/>
                  </a:moveTo>
                  <a:lnTo>
                    <a:pt x="5" y="78"/>
                  </a:lnTo>
                  <a:lnTo>
                    <a:pt x="4" y="79"/>
                  </a:lnTo>
                  <a:lnTo>
                    <a:pt x="4" y="79"/>
                  </a:lnTo>
                  <a:lnTo>
                    <a:pt x="3" y="79"/>
                  </a:lnTo>
                  <a:lnTo>
                    <a:pt x="0" y="78"/>
                  </a:lnTo>
                  <a:lnTo>
                    <a:pt x="0" y="61"/>
                  </a:lnTo>
                  <a:lnTo>
                    <a:pt x="3" y="59"/>
                  </a:lnTo>
                  <a:lnTo>
                    <a:pt x="4" y="59"/>
                  </a:lnTo>
                  <a:lnTo>
                    <a:pt x="4" y="59"/>
                  </a:lnTo>
                  <a:lnTo>
                    <a:pt x="5" y="61"/>
                  </a:lnTo>
                  <a:lnTo>
                    <a:pt x="5" y="61"/>
                  </a:lnTo>
                  <a:lnTo>
                    <a:pt x="5" y="61"/>
                  </a:lnTo>
                  <a:close/>
                  <a:moveTo>
                    <a:pt x="5" y="90"/>
                  </a:moveTo>
                  <a:lnTo>
                    <a:pt x="5" y="107"/>
                  </a:lnTo>
                  <a:lnTo>
                    <a:pt x="4" y="108"/>
                  </a:lnTo>
                  <a:lnTo>
                    <a:pt x="4" y="108"/>
                  </a:lnTo>
                  <a:lnTo>
                    <a:pt x="3" y="108"/>
                  </a:lnTo>
                  <a:lnTo>
                    <a:pt x="0" y="107"/>
                  </a:lnTo>
                  <a:lnTo>
                    <a:pt x="0" y="90"/>
                  </a:lnTo>
                  <a:lnTo>
                    <a:pt x="3" y="89"/>
                  </a:lnTo>
                  <a:lnTo>
                    <a:pt x="4" y="88"/>
                  </a:lnTo>
                  <a:lnTo>
                    <a:pt x="4" y="89"/>
                  </a:lnTo>
                  <a:lnTo>
                    <a:pt x="5" y="90"/>
                  </a:lnTo>
                  <a:lnTo>
                    <a:pt x="5" y="90"/>
                  </a:lnTo>
                  <a:lnTo>
                    <a:pt x="5" y="90"/>
                  </a:lnTo>
                  <a:close/>
                  <a:moveTo>
                    <a:pt x="5" y="120"/>
                  </a:moveTo>
                  <a:lnTo>
                    <a:pt x="5" y="137"/>
                  </a:lnTo>
                  <a:lnTo>
                    <a:pt x="4" y="138"/>
                  </a:lnTo>
                  <a:lnTo>
                    <a:pt x="4" y="139"/>
                  </a:lnTo>
                  <a:lnTo>
                    <a:pt x="3" y="138"/>
                  </a:lnTo>
                  <a:lnTo>
                    <a:pt x="0" y="137"/>
                  </a:lnTo>
                  <a:lnTo>
                    <a:pt x="0" y="120"/>
                  </a:lnTo>
                  <a:lnTo>
                    <a:pt x="3" y="119"/>
                  </a:lnTo>
                  <a:lnTo>
                    <a:pt x="4" y="119"/>
                  </a:lnTo>
                  <a:lnTo>
                    <a:pt x="4" y="119"/>
                  </a:lnTo>
                  <a:lnTo>
                    <a:pt x="5" y="120"/>
                  </a:lnTo>
                  <a:lnTo>
                    <a:pt x="5" y="120"/>
                  </a:lnTo>
                  <a:lnTo>
                    <a:pt x="5" y="120"/>
                  </a:lnTo>
                  <a:close/>
                  <a:moveTo>
                    <a:pt x="5" y="149"/>
                  </a:moveTo>
                  <a:lnTo>
                    <a:pt x="5" y="166"/>
                  </a:lnTo>
                  <a:lnTo>
                    <a:pt x="4" y="168"/>
                  </a:lnTo>
                  <a:lnTo>
                    <a:pt x="4" y="168"/>
                  </a:lnTo>
                  <a:lnTo>
                    <a:pt x="3" y="168"/>
                  </a:lnTo>
                  <a:lnTo>
                    <a:pt x="0" y="166"/>
                  </a:lnTo>
                  <a:lnTo>
                    <a:pt x="0" y="149"/>
                  </a:lnTo>
                  <a:lnTo>
                    <a:pt x="3" y="148"/>
                  </a:lnTo>
                  <a:lnTo>
                    <a:pt x="4" y="148"/>
                  </a:lnTo>
                  <a:lnTo>
                    <a:pt x="4" y="148"/>
                  </a:lnTo>
                  <a:lnTo>
                    <a:pt x="5" y="149"/>
                  </a:lnTo>
                  <a:lnTo>
                    <a:pt x="5" y="149"/>
                  </a:lnTo>
                  <a:lnTo>
                    <a:pt x="5" y="149"/>
                  </a:lnTo>
                  <a:close/>
                  <a:moveTo>
                    <a:pt x="5" y="179"/>
                  </a:moveTo>
                  <a:lnTo>
                    <a:pt x="5" y="196"/>
                  </a:lnTo>
                  <a:lnTo>
                    <a:pt x="4" y="197"/>
                  </a:lnTo>
                  <a:lnTo>
                    <a:pt x="4" y="198"/>
                  </a:lnTo>
                  <a:lnTo>
                    <a:pt x="3" y="197"/>
                  </a:lnTo>
                  <a:lnTo>
                    <a:pt x="0" y="196"/>
                  </a:lnTo>
                  <a:lnTo>
                    <a:pt x="0" y="179"/>
                  </a:lnTo>
                  <a:lnTo>
                    <a:pt x="3" y="178"/>
                  </a:lnTo>
                  <a:lnTo>
                    <a:pt x="4" y="178"/>
                  </a:lnTo>
                  <a:lnTo>
                    <a:pt x="4" y="178"/>
                  </a:lnTo>
                  <a:lnTo>
                    <a:pt x="5" y="179"/>
                  </a:lnTo>
                  <a:lnTo>
                    <a:pt x="5" y="179"/>
                  </a:lnTo>
                  <a:lnTo>
                    <a:pt x="5" y="179"/>
                  </a:lnTo>
                  <a:close/>
                  <a:moveTo>
                    <a:pt x="5" y="209"/>
                  </a:moveTo>
                  <a:lnTo>
                    <a:pt x="5" y="227"/>
                  </a:lnTo>
                  <a:lnTo>
                    <a:pt x="4" y="227"/>
                  </a:lnTo>
                  <a:lnTo>
                    <a:pt x="4" y="227"/>
                  </a:lnTo>
                  <a:lnTo>
                    <a:pt x="3" y="227"/>
                  </a:lnTo>
                  <a:lnTo>
                    <a:pt x="0" y="227"/>
                  </a:lnTo>
                  <a:lnTo>
                    <a:pt x="0" y="209"/>
                  </a:lnTo>
                  <a:lnTo>
                    <a:pt x="3" y="209"/>
                  </a:lnTo>
                  <a:lnTo>
                    <a:pt x="4" y="209"/>
                  </a:lnTo>
                  <a:lnTo>
                    <a:pt x="4" y="209"/>
                  </a:lnTo>
                  <a:lnTo>
                    <a:pt x="5" y="209"/>
                  </a:lnTo>
                  <a:lnTo>
                    <a:pt x="5" y="209"/>
                  </a:lnTo>
                  <a:lnTo>
                    <a:pt x="5" y="209"/>
                  </a:lnTo>
                  <a:close/>
                  <a:moveTo>
                    <a:pt x="5" y="238"/>
                  </a:moveTo>
                  <a:lnTo>
                    <a:pt x="5" y="255"/>
                  </a:lnTo>
                  <a:lnTo>
                    <a:pt x="4" y="256"/>
                  </a:lnTo>
                  <a:lnTo>
                    <a:pt x="4" y="258"/>
                  </a:lnTo>
                  <a:lnTo>
                    <a:pt x="3" y="256"/>
                  </a:lnTo>
                  <a:lnTo>
                    <a:pt x="0" y="255"/>
                  </a:lnTo>
                  <a:lnTo>
                    <a:pt x="0" y="238"/>
                  </a:lnTo>
                  <a:lnTo>
                    <a:pt x="3" y="237"/>
                  </a:lnTo>
                  <a:lnTo>
                    <a:pt x="4" y="237"/>
                  </a:lnTo>
                  <a:lnTo>
                    <a:pt x="4" y="237"/>
                  </a:lnTo>
                  <a:lnTo>
                    <a:pt x="5" y="238"/>
                  </a:lnTo>
                  <a:lnTo>
                    <a:pt x="5" y="238"/>
                  </a:lnTo>
                  <a:lnTo>
                    <a:pt x="5" y="238"/>
                  </a:lnTo>
                  <a:close/>
                  <a:moveTo>
                    <a:pt x="5" y="269"/>
                  </a:moveTo>
                  <a:lnTo>
                    <a:pt x="5" y="286"/>
                  </a:lnTo>
                  <a:lnTo>
                    <a:pt x="4" y="287"/>
                  </a:lnTo>
                  <a:lnTo>
                    <a:pt x="4" y="287"/>
                  </a:lnTo>
                  <a:lnTo>
                    <a:pt x="3" y="287"/>
                  </a:lnTo>
                  <a:lnTo>
                    <a:pt x="0" y="286"/>
                  </a:lnTo>
                  <a:lnTo>
                    <a:pt x="0" y="269"/>
                  </a:lnTo>
                  <a:lnTo>
                    <a:pt x="3" y="268"/>
                  </a:lnTo>
                  <a:lnTo>
                    <a:pt x="4" y="268"/>
                  </a:lnTo>
                  <a:lnTo>
                    <a:pt x="4" y="268"/>
                  </a:lnTo>
                  <a:lnTo>
                    <a:pt x="5" y="269"/>
                  </a:lnTo>
                  <a:lnTo>
                    <a:pt x="5" y="269"/>
                  </a:lnTo>
                  <a:lnTo>
                    <a:pt x="5" y="269"/>
                  </a:lnTo>
                  <a:close/>
                  <a:moveTo>
                    <a:pt x="5" y="297"/>
                  </a:moveTo>
                  <a:lnTo>
                    <a:pt x="5" y="310"/>
                  </a:lnTo>
                  <a:lnTo>
                    <a:pt x="4" y="311"/>
                  </a:lnTo>
                  <a:lnTo>
                    <a:pt x="4" y="312"/>
                  </a:lnTo>
                  <a:lnTo>
                    <a:pt x="3" y="311"/>
                  </a:lnTo>
                  <a:lnTo>
                    <a:pt x="0" y="310"/>
                  </a:lnTo>
                  <a:lnTo>
                    <a:pt x="0" y="297"/>
                  </a:lnTo>
                  <a:lnTo>
                    <a:pt x="3" y="296"/>
                  </a:lnTo>
                  <a:lnTo>
                    <a:pt x="4" y="296"/>
                  </a:lnTo>
                  <a:lnTo>
                    <a:pt x="4" y="296"/>
                  </a:lnTo>
                  <a:lnTo>
                    <a:pt x="5" y="297"/>
                  </a:lnTo>
                  <a:lnTo>
                    <a:pt x="5" y="297"/>
                  </a:lnTo>
                  <a:lnTo>
                    <a:pt x="5" y="297"/>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4" name="任意多边形 130453"/>
            <p:cNvSpPr/>
            <p:nvPr/>
          </p:nvSpPr>
          <p:spPr>
            <a:xfrm>
              <a:off x="4146" y="2321"/>
              <a:ext cx="5" cy="19"/>
            </a:xfrm>
            <a:custGeom>
              <a:avLst/>
              <a:gdLst/>
              <a:ahLst/>
              <a:cxnLst/>
              <a:rect l="0" t="0" r="0" b="0"/>
              <a:pathLst>
                <a:path w="5" h="19">
                  <a:moveTo>
                    <a:pt x="5" y="0"/>
                  </a:moveTo>
                  <a:lnTo>
                    <a:pt x="5" y="18"/>
                  </a:lnTo>
                  <a:lnTo>
                    <a:pt x="4" y="19"/>
                  </a:lnTo>
                  <a:lnTo>
                    <a:pt x="4" y="19"/>
                  </a:lnTo>
                  <a:lnTo>
                    <a:pt x="3" y="19"/>
                  </a:lnTo>
                  <a:lnTo>
                    <a:pt x="0" y="18"/>
                  </a:lnTo>
                  <a:lnTo>
                    <a:pt x="0" y="0"/>
                  </a:lnTo>
                  <a:lnTo>
                    <a:pt x="3"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5" name="任意多边形 130454"/>
            <p:cNvSpPr/>
            <p:nvPr/>
          </p:nvSpPr>
          <p:spPr>
            <a:xfrm>
              <a:off x="4146" y="2350"/>
              <a:ext cx="5" cy="20"/>
            </a:xfrm>
            <a:custGeom>
              <a:avLst/>
              <a:gdLst/>
              <a:ahLst/>
              <a:cxnLst/>
              <a:rect l="0" t="0" r="0" b="0"/>
              <a:pathLst>
                <a:path w="5" h="20">
                  <a:moveTo>
                    <a:pt x="5" y="2"/>
                  </a:moveTo>
                  <a:lnTo>
                    <a:pt x="5" y="19"/>
                  </a:lnTo>
                  <a:lnTo>
                    <a:pt x="4" y="20"/>
                  </a:lnTo>
                  <a:lnTo>
                    <a:pt x="4" y="20"/>
                  </a:lnTo>
                  <a:lnTo>
                    <a:pt x="3" y="20"/>
                  </a:lnTo>
                  <a:lnTo>
                    <a:pt x="0" y="19"/>
                  </a:lnTo>
                  <a:lnTo>
                    <a:pt x="0" y="2"/>
                  </a:lnTo>
                  <a:lnTo>
                    <a:pt x="3"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6" name="任意多边形 130455"/>
            <p:cNvSpPr/>
            <p:nvPr/>
          </p:nvSpPr>
          <p:spPr>
            <a:xfrm>
              <a:off x="4146" y="2380"/>
              <a:ext cx="5" cy="20"/>
            </a:xfrm>
            <a:custGeom>
              <a:avLst/>
              <a:gdLst/>
              <a:ahLst/>
              <a:cxnLst/>
              <a:rect l="0" t="0" r="0" b="0"/>
              <a:pathLst>
                <a:path w="5" h="20">
                  <a:moveTo>
                    <a:pt x="5" y="2"/>
                  </a:moveTo>
                  <a:lnTo>
                    <a:pt x="5" y="19"/>
                  </a:lnTo>
                  <a:lnTo>
                    <a:pt x="4" y="20"/>
                  </a:lnTo>
                  <a:lnTo>
                    <a:pt x="4" y="20"/>
                  </a:lnTo>
                  <a:lnTo>
                    <a:pt x="3" y="20"/>
                  </a:lnTo>
                  <a:lnTo>
                    <a:pt x="0" y="19"/>
                  </a:lnTo>
                  <a:lnTo>
                    <a:pt x="0" y="2"/>
                  </a:lnTo>
                  <a:lnTo>
                    <a:pt x="3" y="0"/>
                  </a:lnTo>
                  <a:lnTo>
                    <a:pt x="4" y="0"/>
                  </a:lnTo>
                  <a:lnTo>
                    <a:pt x="4"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7" name="任意多边形 130456"/>
            <p:cNvSpPr/>
            <p:nvPr/>
          </p:nvSpPr>
          <p:spPr>
            <a:xfrm>
              <a:off x="4146" y="2409"/>
              <a:ext cx="5" cy="20"/>
            </a:xfrm>
            <a:custGeom>
              <a:avLst/>
              <a:gdLst/>
              <a:ahLst/>
              <a:cxnLst/>
              <a:rect l="0" t="0" r="0" b="0"/>
              <a:pathLst>
                <a:path w="5" h="20">
                  <a:moveTo>
                    <a:pt x="5" y="2"/>
                  </a:moveTo>
                  <a:lnTo>
                    <a:pt x="5" y="19"/>
                  </a:lnTo>
                  <a:lnTo>
                    <a:pt x="4" y="20"/>
                  </a:lnTo>
                  <a:lnTo>
                    <a:pt x="4" y="20"/>
                  </a:lnTo>
                  <a:lnTo>
                    <a:pt x="3" y="20"/>
                  </a:lnTo>
                  <a:lnTo>
                    <a:pt x="0" y="19"/>
                  </a:lnTo>
                  <a:lnTo>
                    <a:pt x="0" y="2"/>
                  </a:lnTo>
                  <a:lnTo>
                    <a:pt x="3"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8" name="任意多边形 130457"/>
            <p:cNvSpPr/>
            <p:nvPr/>
          </p:nvSpPr>
          <p:spPr>
            <a:xfrm>
              <a:off x="4146" y="2440"/>
              <a:ext cx="5" cy="20"/>
            </a:xfrm>
            <a:custGeom>
              <a:avLst/>
              <a:gdLst/>
              <a:ahLst/>
              <a:cxnLst/>
              <a:rect l="0" t="0" r="0" b="0"/>
              <a:pathLst>
                <a:path w="5" h="20">
                  <a:moveTo>
                    <a:pt x="5" y="1"/>
                  </a:moveTo>
                  <a:lnTo>
                    <a:pt x="5" y="18"/>
                  </a:lnTo>
                  <a:lnTo>
                    <a:pt x="4" y="19"/>
                  </a:lnTo>
                  <a:lnTo>
                    <a:pt x="4" y="20"/>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59" name="任意多边形 130458"/>
            <p:cNvSpPr/>
            <p:nvPr/>
          </p:nvSpPr>
          <p:spPr>
            <a:xfrm>
              <a:off x="4146" y="2469"/>
              <a:ext cx="5" cy="20"/>
            </a:xfrm>
            <a:custGeom>
              <a:avLst/>
              <a:gdLst/>
              <a:ahLst/>
              <a:cxnLst/>
              <a:rect l="0" t="0" r="0" b="0"/>
              <a:pathLst>
                <a:path w="5" h="20">
                  <a:moveTo>
                    <a:pt x="5" y="1"/>
                  </a:moveTo>
                  <a:lnTo>
                    <a:pt x="5" y="18"/>
                  </a:lnTo>
                  <a:lnTo>
                    <a:pt x="4" y="20"/>
                  </a:lnTo>
                  <a:lnTo>
                    <a:pt x="4" y="20"/>
                  </a:lnTo>
                  <a:lnTo>
                    <a:pt x="3" y="20"/>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0" name="任意多边形 130459"/>
            <p:cNvSpPr/>
            <p:nvPr/>
          </p:nvSpPr>
          <p:spPr>
            <a:xfrm>
              <a:off x="4146" y="2499"/>
              <a:ext cx="5" cy="20"/>
            </a:xfrm>
            <a:custGeom>
              <a:avLst/>
              <a:gdLst/>
              <a:ahLst/>
              <a:cxnLst/>
              <a:rect l="0" t="0" r="0" b="0"/>
              <a:pathLst>
                <a:path w="5" h="20">
                  <a:moveTo>
                    <a:pt x="5" y="1"/>
                  </a:moveTo>
                  <a:lnTo>
                    <a:pt x="5" y="18"/>
                  </a:lnTo>
                  <a:lnTo>
                    <a:pt x="4" y="19"/>
                  </a:lnTo>
                  <a:lnTo>
                    <a:pt x="4" y="20"/>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1" name="任意多边形 130460"/>
            <p:cNvSpPr/>
            <p:nvPr/>
          </p:nvSpPr>
          <p:spPr>
            <a:xfrm>
              <a:off x="4146" y="2530"/>
              <a:ext cx="5" cy="18"/>
            </a:xfrm>
            <a:custGeom>
              <a:avLst/>
              <a:gdLst/>
              <a:ahLst/>
              <a:cxnLst/>
              <a:rect l="0" t="0" r="0" b="0"/>
              <a:pathLst>
                <a:path w="5" h="18">
                  <a:moveTo>
                    <a:pt x="5" y="0"/>
                  </a:moveTo>
                  <a:lnTo>
                    <a:pt x="5" y="18"/>
                  </a:lnTo>
                  <a:lnTo>
                    <a:pt x="4" y="18"/>
                  </a:lnTo>
                  <a:lnTo>
                    <a:pt x="4" y="18"/>
                  </a:lnTo>
                  <a:lnTo>
                    <a:pt x="3" y="18"/>
                  </a:lnTo>
                  <a:lnTo>
                    <a:pt x="0" y="18"/>
                  </a:lnTo>
                  <a:lnTo>
                    <a:pt x="0" y="0"/>
                  </a:lnTo>
                  <a:lnTo>
                    <a:pt x="3"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2" name="任意多边形 130461"/>
            <p:cNvSpPr/>
            <p:nvPr/>
          </p:nvSpPr>
          <p:spPr>
            <a:xfrm>
              <a:off x="4146" y="2558"/>
              <a:ext cx="5" cy="21"/>
            </a:xfrm>
            <a:custGeom>
              <a:avLst/>
              <a:gdLst/>
              <a:ahLst/>
              <a:cxnLst/>
              <a:rect l="0" t="0" r="0" b="0"/>
              <a:pathLst>
                <a:path w="5" h="21">
                  <a:moveTo>
                    <a:pt x="5" y="1"/>
                  </a:moveTo>
                  <a:lnTo>
                    <a:pt x="5" y="18"/>
                  </a:lnTo>
                  <a:lnTo>
                    <a:pt x="4" y="19"/>
                  </a:lnTo>
                  <a:lnTo>
                    <a:pt x="4" y="21"/>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3" name="任意多边形 130462"/>
            <p:cNvSpPr/>
            <p:nvPr/>
          </p:nvSpPr>
          <p:spPr>
            <a:xfrm>
              <a:off x="4146" y="2589"/>
              <a:ext cx="5" cy="19"/>
            </a:xfrm>
            <a:custGeom>
              <a:avLst/>
              <a:gdLst/>
              <a:ahLst/>
              <a:cxnLst/>
              <a:rect l="0" t="0" r="0" b="0"/>
              <a:pathLst>
                <a:path w="5" h="19">
                  <a:moveTo>
                    <a:pt x="5" y="1"/>
                  </a:moveTo>
                  <a:lnTo>
                    <a:pt x="5" y="18"/>
                  </a:lnTo>
                  <a:lnTo>
                    <a:pt x="4" y="19"/>
                  </a:lnTo>
                  <a:lnTo>
                    <a:pt x="4" y="19"/>
                  </a:lnTo>
                  <a:lnTo>
                    <a:pt x="3" y="19"/>
                  </a:lnTo>
                  <a:lnTo>
                    <a:pt x="0" y="18"/>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4" name="任意多边形 130463"/>
            <p:cNvSpPr/>
            <p:nvPr/>
          </p:nvSpPr>
          <p:spPr>
            <a:xfrm>
              <a:off x="4146" y="2617"/>
              <a:ext cx="5" cy="16"/>
            </a:xfrm>
            <a:custGeom>
              <a:avLst/>
              <a:gdLst/>
              <a:ahLst/>
              <a:cxnLst/>
              <a:rect l="0" t="0" r="0" b="0"/>
              <a:pathLst>
                <a:path w="5" h="16">
                  <a:moveTo>
                    <a:pt x="5" y="1"/>
                  </a:moveTo>
                  <a:lnTo>
                    <a:pt x="5" y="14"/>
                  </a:lnTo>
                  <a:lnTo>
                    <a:pt x="4" y="15"/>
                  </a:lnTo>
                  <a:lnTo>
                    <a:pt x="4" y="16"/>
                  </a:lnTo>
                  <a:lnTo>
                    <a:pt x="3" y="15"/>
                  </a:lnTo>
                  <a:lnTo>
                    <a:pt x="0" y="14"/>
                  </a:lnTo>
                  <a:lnTo>
                    <a:pt x="0" y="1"/>
                  </a:lnTo>
                  <a:lnTo>
                    <a:pt x="3"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5" name="矩形 130464"/>
            <p:cNvSpPr/>
            <p:nvPr/>
          </p:nvSpPr>
          <p:spPr>
            <a:xfrm>
              <a:off x="4069"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6" name="任意多边形 130465"/>
            <p:cNvSpPr>
              <a:spLocks noEditPoints="1"/>
            </p:cNvSpPr>
            <p:nvPr/>
          </p:nvSpPr>
          <p:spPr>
            <a:xfrm>
              <a:off x="3727" y="1893"/>
              <a:ext cx="1288" cy="2"/>
            </a:xfrm>
            <a:custGeom>
              <a:avLst/>
              <a:gdLst/>
              <a:ahLst/>
              <a:cxnLst/>
              <a:rect l="0" t="0" r="0" b="0"/>
              <a:pathLst>
                <a:path w="1288" h="2">
                  <a:moveTo>
                    <a:pt x="2" y="0"/>
                  </a:moveTo>
                  <a:lnTo>
                    <a:pt x="24" y="0"/>
                  </a:lnTo>
                  <a:lnTo>
                    <a:pt x="24" y="0"/>
                  </a:lnTo>
                  <a:lnTo>
                    <a:pt x="25" y="0"/>
                  </a:lnTo>
                  <a:lnTo>
                    <a:pt x="25" y="0"/>
                  </a:lnTo>
                  <a:lnTo>
                    <a:pt x="25" y="1"/>
                  </a:lnTo>
                  <a:lnTo>
                    <a:pt x="25" y="2"/>
                  </a:lnTo>
                  <a:lnTo>
                    <a:pt x="25" y="2"/>
                  </a:lnTo>
                  <a:lnTo>
                    <a:pt x="24" y="2"/>
                  </a:lnTo>
                  <a:lnTo>
                    <a:pt x="2" y="2"/>
                  </a:lnTo>
                  <a:lnTo>
                    <a:pt x="1" y="2"/>
                  </a:lnTo>
                  <a:lnTo>
                    <a:pt x="0" y="1"/>
                  </a:lnTo>
                  <a:lnTo>
                    <a:pt x="1" y="0"/>
                  </a:lnTo>
                  <a:lnTo>
                    <a:pt x="1" y="0"/>
                  </a:lnTo>
                  <a:lnTo>
                    <a:pt x="2" y="0"/>
                  </a:lnTo>
                  <a:lnTo>
                    <a:pt x="2" y="0"/>
                  </a:lnTo>
                  <a:close/>
                  <a:moveTo>
                    <a:pt x="39" y="0"/>
                  </a:moveTo>
                  <a:lnTo>
                    <a:pt x="60" y="0"/>
                  </a:lnTo>
                  <a:lnTo>
                    <a:pt x="61" y="0"/>
                  </a:lnTo>
                  <a:lnTo>
                    <a:pt x="61" y="0"/>
                  </a:lnTo>
                  <a:lnTo>
                    <a:pt x="61" y="0"/>
                  </a:lnTo>
                  <a:lnTo>
                    <a:pt x="63" y="1"/>
                  </a:lnTo>
                  <a:lnTo>
                    <a:pt x="61" y="2"/>
                  </a:lnTo>
                  <a:lnTo>
                    <a:pt x="61" y="2"/>
                  </a:lnTo>
                  <a:lnTo>
                    <a:pt x="60" y="2"/>
                  </a:lnTo>
                  <a:lnTo>
                    <a:pt x="39" y="2"/>
                  </a:lnTo>
                  <a:lnTo>
                    <a:pt x="37" y="2"/>
                  </a:lnTo>
                  <a:lnTo>
                    <a:pt x="37" y="1"/>
                  </a:lnTo>
                  <a:lnTo>
                    <a:pt x="37" y="0"/>
                  </a:lnTo>
                  <a:lnTo>
                    <a:pt x="39" y="0"/>
                  </a:lnTo>
                  <a:lnTo>
                    <a:pt x="39" y="0"/>
                  </a:lnTo>
                  <a:lnTo>
                    <a:pt x="39" y="0"/>
                  </a:lnTo>
                  <a:close/>
                  <a:moveTo>
                    <a:pt x="76" y="0"/>
                  </a:moveTo>
                  <a:lnTo>
                    <a:pt x="98" y="0"/>
                  </a:lnTo>
                  <a:lnTo>
                    <a:pt x="98" y="0"/>
                  </a:lnTo>
                  <a:lnTo>
                    <a:pt x="99" y="0"/>
                  </a:lnTo>
                  <a:lnTo>
                    <a:pt x="99" y="0"/>
                  </a:lnTo>
                  <a:lnTo>
                    <a:pt x="99" y="1"/>
                  </a:lnTo>
                  <a:lnTo>
                    <a:pt x="99" y="2"/>
                  </a:lnTo>
                  <a:lnTo>
                    <a:pt x="99" y="2"/>
                  </a:lnTo>
                  <a:lnTo>
                    <a:pt x="98" y="2"/>
                  </a:lnTo>
                  <a:lnTo>
                    <a:pt x="76" y="2"/>
                  </a:lnTo>
                  <a:lnTo>
                    <a:pt x="75" y="2"/>
                  </a:lnTo>
                  <a:lnTo>
                    <a:pt x="74" y="2"/>
                  </a:lnTo>
                  <a:lnTo>
                    <a:pt x="74" y="1"/>
                  </a:lnTo>
                  <a:lnTo>
                    <a:pt x="74" y="0"/>
                  </a:lnTo>
                  <a:lnTo>
                    <a:pt x="75" y="0"/>
                  </a:lnTo>
                  <a:lnTo>
                    <a:pt x="75" y="0"/>
                  </a:lnTo>
                  <a:lnTo>
                    <a:pt x="76" y="0"/>
                  </a:lnTo>
                  <a:lnTo>
                    <a:pt x="76" y="0"/>
                  </a:lnTo>
                  <a:close/>
                  <a:moveTo>
                    <a:pt x="113" y="0"/>
                  </a:moveTo>
                  <a:lnTo>
                    <a:pt x="135" y="0"/>
                  </a:lnTo>
                  <a:lnTo>
                    <a:pt x="136" y="0"/>
                  </a:lnTo>
                  <a:lnTo>
                    <a:pt x="136" y="0"/>
                  </a:lnTo>
                  <a:lnTo>
                    <a:pt x="136" y="0"/>
                  </a:lnTo>
                  <a:lnTo>
                    <a:pt x="137" y="1"/>
                  </a:lnTo>
                  <a:lnTo>
                    <a:pt x="136" y="2"/>
                  </a:lnTo>
                  <a:lnTo>
                    <a:pt x="136" y="2"/>
                  </a:lnTo>
                  <a:lnTo>
                    <a:pt x="135" y="2"/>
                  </a:lnTo>
                  <a:lnTo>
                    <a:pt x="113" y="2"/>
                  </a:lnTo>
                  <a:lnTo>
                    <a:pt x="112" y="2"/>
                  </a:lnTo>
                  <a:lnTo>
                    <a:pt x="112" y="2"/>
                  </a:lnTo>
                  <a:lnTo>
                    <a:pt x="112" y="1"/>
                  </a:lnTo>
                  <a:lnTo>
                    <a:pt x="112" y="0"/>
                  </a:lnTo>
                  <a:lnTo>
                    <a:pt x="112" y="0"/>
                  </a:lnTo>
                  <a:lnTo>
                    <a:pt x="113" y="0"/>
                  </a:lnTo>
                  <a:lnTo>
                    <a:pt x="113" y="0"/>
                  </a:lnTo>
                  <a:lnTo>
                    <a:pt x="113" y="0"/>
                  </a:lnTo>
                  <a:close/>
                  <a:moveTo>
                    <a:pt x="151" y="0"/>
                  </a:moveTo>
                  <a:lnTo>
                    <a:pt x="172" y="0"/>
                  </a:lnTo>
                  <a:lnTo>
                    <a:pt x="172" y="0"/>
                  </a:lnTo>
                  <a:lnTo>
                    <a:pt x="174" y="0"/>
                  </a:lnTo>
                  <a:lnTo>
                    <a:pt x="174" y="0"/>
                  </a:lnTo>
                  <a:lnTo>
                    <a:pt x="174" y="1"/>
                  </a:lnTo>
                  <a:lnTo>
                    <a:pt x="174" y="2"/>
                  </a:lnTo>
                  <a:lnTo>
                    <a:pt x="174" y="2"/>
                  </a:lnTo>
                  <a:lnTo>
                    <a:pt x="172" y="2"/>
                  </a:lnTo>
                  <a:lnTo>
                    <a:pt x="151" y="2"/>
                  </a:lnTo>
                  <a:lnTo>
                    <a:pt x="149" y="2"/>
                  </a:lnTo>
                  <a:lnTo>
                    <a:pt x="148" y="2"/>
                  </a:lnTo>
                  <a:lnTo>
                    <a:pt x="148" y="1"/>
                  </a:lnTo>
                  <a:lnTo>
                    <a:pt x="148" y="0"/>
                  </a:lnTo>
                  <a:lnTo>
                    <a:pt x="149" y="0"/>
                  </a:lnTo>
                  <a:lnTo>
                    <a:pt x="149" y="0"/>
                  </a:lnTo>
                  <a:lnTo>
                    <a:pt x="151" y="0"/>
                  </a:lnTo>
                  <a:lnTo>
                    <a:pt x="151" y="0"/>
                  </a:lnTo>
                  <a:close/>
                  <a:moveTo>
                    <a:pt x="187" y="0"/>
                  </a:moveTo>
                  <a:lnTo>
                    <a:pt x="209" y="0"/>
                  </a:lnTo>
                  <a:lnTo>
                    <a:pt x="210" y="0"/>
                  </a:lnTo>
                  <a:lnTo>
                    <a:pt x="210" y="0"/>
                  </a:lnTo>
                  <a:lnTo>
                    <a:pt x="211" y="1"/>
                  </a:lnTo>
                  <a:lnTo>
                    <a:pt x="210" y="2"/>
                  </a:lnTo>
                  <a:lnTo>
                    <a:pt x="209" y="2"/>
                  </a:lnTo>
                  <a:lnTo>
                    <a:pt x="187" y="2"/>
                  </a:lnTo>
                  <a:lnTo>
                    <a:pt x="186" y="2"/>
                  </a:lnTo>
                  <a:lnTo>
                    <a:pt x="186" y="2"/>
                  </a:lnTo>
                  <a:lnTo>
                    <a:pt x="186" y="1"/>
                  </a:lnTo>
                  <a:lnTo>
                    <a:pt x="186" y="0"/>
                  </a:lnTo>
                  <a:lnTo>
                    <a:pt x="186" y="0"/>
                  </a:lnTo>
                  <a:lnTo>
                    <a:pt x="187" y="0"/>
                  </a:lnTo>
                  <a:lnTo>
                    <a:pt x="187" y="0"/>
                  </a:lnTo>
                  <a:lnTo>
                    <a:pt x="187" y="0"/>
                  </a:lnTo>
                  <a:close/>
                  <a:moveTo>
                    <a:pt x="225" y="0"/>
                  </a:moveTo>
                  <a:lnTo>
                    <a:pt x="247" y="0"/>
                  </a:lnTo>
                  <a:lnTo>
                    <a:pt x="247" y="0"/>
                  </a:lnTo>
                  <a:lnTo>
                    <a:pt x="248" y="0"/>
                  </a:lnTo>
                  <a:lnTo>
                    <a:pt x="248" y="1"/>
                  </a:lnTo>
                  <a:lnTo>
                    <a:pt x="248" y="2"/>
                  </a:lnTo>
                  <a:lnTo>
                    <a:pt x="247" y="2"/>
                  </a:lnTo>
                  <a:lnTo>
                    <a:pt x="225" y="2"/>
                  </a:lnTo>
                  <a:lnTo>
                    <a:pt x="224" y="2"/>
                  </a:lnTo>
                  <a:lnTo>
                    <a:pt x="223" y="2"/>
                  </a:lnTo>
                  <a:lnTo>
                    <a:pt x="223" y="1"/>
                  </a:lnTo>
                  <a:lnTo>
                    <a:pt x="223" y="0"/>
                  </a:lnTo>
                  <a:lnTo>
                    <a:pt x="224" y="0"/>
                  </a:lnTo>
                  <a:lnTo>
                    <a:pt x="224" y="0"/>
                  </a:lnTo>
                  <a:lnTo>
                    <a:pt x="225" y="0"/>
                  </a:lnTo>
                  <a:lnTo>
                    <a:pt x="225" y="0"/>
                  </a:lnTo>
                  <a:close/>
                  <a:moveTo>
                    <a:pt x="262" y="0"/>
                  </a:moveTo>
                  <a:lnTo>
                    <a:pt x="283" y="0"/>
                  </a:lnTo>
                  <a:lnTo>
                    <a:pt x="284" y="0"/>
                  </a:lnTo>
                  <a:lnTo>
                    <a:pt x="284" y="0"/>
                  </a:lnTo>
                  <a:lnTo>
                    <a:pt x="286" y="1"/>
                  </a:lnTo>
                  <a:lnTo>
                    <a:pt x="284" y="2"/>
                  </a:lnTo>
                  <a:lnTo>
                    <a:pt x="283" y="2"/>
                  </a:lnTo>
                  <a:lnTo>
                    <a:pt x="262" y="2"/>
                  </a:lnTo>
                  <a:lnTo>
                    <a:pt x="260" y="2"/>
                  </a:lnTo>
                  <a:lnTo>
                    <a:pt x="260" y="2"/>
                  </a:lnTo>
                  <a:lnTo>
                    <a:pt x="260" y="1"/>
                  </a:lnTo>
                  <a:lnTo>
                    <a:pt x="260" y="0"/>
                  </a:lnTo>
                  <a:lnTo>
                    <a:pt x="260" y="0"/>
                  </a:lnTo>
                  <a:lnTo>
                    <a:pt x="262" y="0"/>
                  </a:lnTo>
                  <a:lnTo>
                    <a:pt x="262" y="0"/>
                  </a:lnTo>
                  <a:lnTo>
                    <a:pt x="262" y="0"/>
                  </a:lnTo>
                  <a:close/>
                  <a:moveTo>
                    <a:pt x="299" y="0"/>
                  </a:moveTo>
                  <a:lnTo>
                    <a:pt x="321" y="0"/>
                  </a:lnTo>
                  <a:lnTo>
                    <a:pt x="321" y="0"/>
                  </a:lnTo>
                  <a:lnTo>
                    <a:pt x="322" y="0"/>
                  </a:lnTo>
                  <a:lnTo>
                    <a:pt x="322" y="1"/>
                  </a:lnTo>
                  <a:lnTo>
                    <a:pt x="322" y="2"/>
                  </a:lnTo>
                  <a:lnTo>
                    <a:pt x="321" y="2"/>
                  </a:lnTo>
                  <a:lnTo>
                    <a:pt x="299" y="2"/>
                  </a:lnTo>
                  <a:lnTo>
                    <a:pt x="298" y="2"/>
                  </a:lnTo>
                  <a:lnTo>
                    <a:pt x="297" y="2"/>
                  </a:lnTo>
                  <a:lnTo>
                    <a:pt x="297" y="1"/>
                  </a:lnTo>
                  <a:lnTo>
                    <a:pt x="297" y="0"/>
                  </a:lnTo>
                  <a:lnTo>
                    <a:pt x="298" y="0"/>
                  </a:lnTo>
                  <a:lnTo>
                    <a:pt x="298" y="0"/>
                  </a:lnTo>
                  <a:lnTo>
                    <a:pt x="299" y="0"/>
                  </a:lnTo>
                  <a:lnTo>
                    <a:pt x="299" y="0"/>
                  </a:lnTo>
                  <a:close/>
                  <a:moveTo>
                    <a:pt x="336" y="0"/>
                  </a:moveTo>
                  <a:lnTo>
                    <a:pt x="358" y="0"/>
                  </a:lnTo>
                  <a:lnTo>
                    <a:pt x="359" y="0"/>
                  </a:lnTo>
                  <a:lnTo>
                    <a:pt x="359" y="0"/>
                  </a:lnTo>
                  <a:lnTo>
                    <a:pt x="360" y="1"/>
                  </a:lnTo>
                  <a:lnTo>
                    <a:pt x="359" y="2"/>
                  </a:lnTo>
                  <a:lnTo>
                    <a:pt x="358" y="2"/>
                  </a:lnTo>
                  <a:lnTo>
                    <a:pt x="336" y="2"/>
                  </a:lnTo>
                  <a:lnTo>
                    <a:pt x="335" y="2"/>
                  </a:lnTo>
                  <a:lnTo>
                    <a:pt x="335" y="2"/>
                  </a:lnTo>
                  <a:lnTo>
                    <a:pt x="335" y="1"/>
                  </a:lnTo>
                  <a:lnTo>
                    <a:pt x="335" y="0"/>
                  </a:lnTo>
                  <a:lnTo>
                    <a:pt x="335" y="0"/>
                  </a:lnTo>
                  <a:lnTo>
                    <a:pt x="336" y="0"/>
                  </a:lnTo>
                  <a:lnTo>
                    <a:pt x="336" y="0"/>
                  </a:lnTo>
                  <a:lnTo>
                    <a:pt x="336" y="0"/>
                  </a:lnTo>
                  <a:close/>
                  <a:moveTo>
                    <a:pt x="374" y="0"/>
                  </a:moveTo>
                  <a:lnTo>
                    <a:pt x="395" y="0"/>
                  </a:lnTo>
                  <a:lnTo>
                    <a:pt x="395" y="0"/>
                  </a:lnTo>
                  <a:lnTo>
                    <a:pt x="397" y="0"/>
                  </a:lnTo>
                  <a:lnTo>
                    <a:pt x="397" y="1"/>
                  </a:lnTo>
                  <a:lnTo>
                    <a:pt x="397" y="2"/>
                  </a:lnTo>
                  <a:lnTo>
                    <a:pt x="395" y="2"/>
                  </a:lnTo>
                  <a:lnTo>
                    <a:pt x="374" y="2"/>
                  </a:lnTo>
                  <a:lnTo>
                    <a:pt x="372" y="2"/>
                  </a:lnTo>
                  <a:lnTo>
                    <a:pt x="371" y="2"/>
                  </a:lnTo>
                  <a:lnTo>
                    <a:pt x="371" y="1"/>
                  </a:lnTo>
                  <a:lnTo>
                    <a:pt x="371" y="0"/>
                  </a:lnTo>
                  <a:lnTo>
                    <a:pt x="372" y="0"/>
                  </a:lnTo>
                  <a:lnTo>
                    <a:pt x="372" y="0"/>
                  </a:lnTo>
                  <a:lnTo>
                    <a:pt x="374" y="0"/>
                  </a:lnTo>
                  <a:lnTo>
                    <a:pt x="374" y="0"/>
                  </a:lnTo>
                  <a:close/>
                  <a:moveTo>
                    <a:pt x="410" y="0"/>
                  </a:moveTo>
                  <a:lnTo>
                    <a:pt x="432" y="0"/>
                  </a:lnTo>
                  <a:lnTo>
                    <a:pt x="433" y="0"/>
                  </a:lnTo>
                  <a:lnTo>
                    <a:pt x="433" y="0"/>
                  </a:lnTo>
                  <a:lnTo>
                    <a:pt x="434" y="1"/>
                  </a:lnTo>
                  <a:lnTo>
                    <a:pt x="433" y="2"/>
                  </a:lnTo>
                  <a:lnTo>
                    <a:pt x="432" y="2"/>
                  </a:lnTo>
                  <a:lnTo>
                    <a:pt x="410" y="2"/>
                  </a:lnTo>
                  <a:lnTo>
                    <a:pt x="409" y="2"/>
                  </a:lnTo>
                  <a:lnTo>
                    <a:pt x="409" y="1"/>
                  </a:lnTo>
                  <a:lnTo>
                    <a:pt x="409" y="0"/>
                  </a:lnTo>
                  <a:lnTo>
                    <a:pt x="410" y="0"/>
                  </a:lnTo>
                  <a:lnTo>
                    <a:pt x="410" y="0"/>
                  </a:lnTo>
                  <a:lnTo>
                    <a:pt x="410" y="0"/>
                  </a:lnTo>
                  <a:close/>
                  <a:moveTo>
                    <a:pt x="448" y="0"/>
                  </a:moveTo>
                  <a:lnTo>
                    <a:pt x="470" y="0"/>
                  </a:lnTo>
                  <a:lnTo>
                    <a:pt x="470" y="0"/>
                  </a:lnTo>
                  <a:lnTo>
                    <a:pt x="471" y="0"/>
                  </a:lnTo>
                  <a:lnTo>
                    <a:pt x="471" y="1"/>
                  </a:lnTo>
                  <a:lnTo>
                    <a:pt x="471" y="2"/>
                  </a:lnTo>
                  <a:lnTo>
                    <a:pt x="470" y="2"/>
                  </a:lnTo>
                  <a:lnTo>
                    <a:pt x="448" y="2"/>
                  </a:lnTo>
                  <a:lnTo>
                    <a:pt x="447" y="2"/>
                  </a:lnTo>
                  <a:lnTo>
                    <a:pt x="447" y="1"/>
                  </a:lnTo>
                  <a:lnTo>
                    <a:pt x="447" y="0"/>
                  </a:lnTo>
                  <a:lnTo>
                    <a:pt x="447" y="0"/>
                  </a:lnTo>
                  <a:lnTo>
                    <a:pt x="448" y="0"/>
                  </a:lnTo>
                  <a:lnTo>
                    <a:pt x="448" y="0"/>
                  </a:lnTo>
                  <a:close/>
                  <a:moveTo>
                    <a:pt x="485" y="0"/>
                  </a:moveTo>
                  <a:lnTo>
                    <a:pt x="506" y="0"/>
                  </a:lnTo>
                  <a:lnTo>
                    <a:pt x="507" y="0"/>
                  </a:lnTo>
                  <a:lnTo>
                    <a:pt x="507" y="0"/>
                  </a:lnTo>
                  <a:lnTo>
                    <a:pt x="509" y="1"/>
                  </a:lnTo>
                  <a:lnTo>
                    <a:pt x="507" y="2"/>
                  </a:lnTo>
                  <a:lnTo>
                    <a:pt x="506" y="2"/>
                  </a:lnTo>
                  <a:lnTo>
                    <a:pt x="485" y="2"/>
                  </a:lnTo>
                  <a:lnTo>
                    <a:pt x="483" y="2"/>
                  </a:lnTo>
                  <a:lnTo>
                    <a:pt x="483" y="1"/>
                  </a:lnTo>
                  <a:lnTo>
                    <a:pt x="483" y="0"/>
                  </a:lnTo>
                  <a:lnTo>
                    <a:pt x="485" y="0"/>
                  </a:lnTo>
                  <a:lnTo>
                    <a:pt x="485" y="0"/>
                  </a:lnTo>
                  <a:lnTo>
                    <a:pt x="485" y="0"/>
                  </a:lnTo>
                  <a:close/>
                  <a:moveTo>
                    <a:pt x="522" y="0"/>
                  </a:moveTo>
                  <a:lnTo>
                    <a:pt x="544" y="0"/>
                  </a:lnTo>
                  <a:lnTo>
                    <a:pt x="544" y="0"/>
                  </a:lnTo>
                  <a:lnTo>
                    <a:pt x="545" y="0"/>
                  </a:lnTo>
                  <a:lnTo>
                    <a:pt x="545" y="1"/>
                  </a:lnTo>
                  <a:lnTo>
                    <a:pt x="545" y="2"/>
                  </a:lnTo>
                  <a:lnTo>
                    <a:pt x="544" y="2"/>
                  </a:lnTo>
                  <a:lnTo>
                    <a:pt x="522" y="2"/>
                  </a:lnTo>
                  <a:lnTo>
                    <a:pt x="521" y="2"/>
                  </a:lnTo>
                  <a:lnTo>
                    <a:pt x="521" y="1"/>
                  </a:lnTo>
                  <a:lnTo>
                    <a:pt x="521" y="0"/>
                  </a:lnTo>
                  <a:lnTo>
                    <a:pt x="521" y="0"/>
                  </a:lnTo>
                  <a:lnTo>
                    <a:pt x="522" y="0"/>
                  </a:lnTo>
                  <a:lnTo>
                    <a:pt x="522" y="0"/>
                  </a:lnTo>
                  <a:close/>
                  <a:moveTo>
                    <a:pt x="559" y="0"/>
                  </a:moveTo>
                  <a:lnTo>
                    <a:pt x="581" y="0"/>
                  </a:lnTo>
                  <a:lnTo>
                    <a:pt x="582" y="0"/>
                  </a:lnTo>
                  <a:lnTo>
                    <a:pt x="582" y="0"/>
                  </a:lnTo>
                  <a:lnTo>
                    <a:pt x="583" y="1"/>
                  </a:lnTo>
                  <a:lnTo>
                    <a:pt x="582" y="2"/>
                  </a:lnTo>
                  <a:lnTo>
                    <a:pt x="581" y="2"/>
                  </a:lnTo>
                  <a:lnTo>
                    <a:pt x="559" y="2"/>
                  </a:lnTo>
                  <a:lnTo>
                    <a:pt x="558" y="2"/>
                  </a:lnTo>
                  <a:lnTo>
                    <a:pt x="558" y="1"/>
                  </a:lnTo>
                  <a:lnTo>
                    <a:pt x="558" y="0"/>
                  </a:lnTo>
                  <a:lnTo>
                    <a:pt x="559" y="0"/>
                  </a:lnTo>
                  <a:lnTo>
                    <a:pt x="559" y="0"/>
                  </a:lnTo>
                  <a:lnTo>
                    <a:pt x="559" y="0"/>
                  </a:lnTo>
                  <a:close/>
                  <a:moveTo>
                    <a:pt x="597" y="0"/>
                  </a:moveTo>
                  <a:lnTo>
                    <a:pt x="618" y="0"/>
                  </a:lnTo>
                  <a:lnTo>
                    <a:pt x="618" y="0"/>
                  </a:lnTo>
                  <a:lnTo>
                    <a:pt x="619" y="0"/>
                  </a:lnTo>
                  <a:lnTo>
                    <a:pt x="619" y="1"/>
                  </a:lnTo>
                  <a:lnTo>
                    <a:pt x="619" y="2"/>
                  </a:lnTo>
                  <a:lnTo>
                    <a:pt x="618" y="2"/>
                  </a:lnTo>
                  <a:lnTo>
                    <a:pt x="597" y="2"/>
                  </a:lnTo>
                  <a:lnTo>
                    <a:pt x="595" y="2"/>
                  </a:lnTo>
                  <a:lnTo>
                    <a:pt x="595" y="1"/>
                  </a:lnTo>
                  <a:lnTo>
                    <a:pt x="595" y="0"/>
                  </a:lnTo>
                  <a:lnTo>
                    <a:pt x="595" y="0"/>
                  </a:lnTo>
                  <a:lnTo>
                    <a:pt x="597" y="0"/>
                  </a:lnTo>
                  <a:lnTo>
                    <a:pt x="597" y="0"/>
                  </a:lnTo>
                  <a:close/>
                  <a:moveTo>
                    <a:pt x="633" y="0"/>
                  </a:moveTo>
                  <a:lnTo>
                    <a:pt x="655" y="0"/>
                  </a:lnTo>
                  <a:lnTo>
                    <a:pt x="656" y="0"/>
                  </a:lnTo>
                  <a:lnTo>
                    <a:pt x="656" y="0"/>
                  </a:lnTo>
                  <a:lnTo>
                    <a:pt x="657" y="0"/>
                  </a:lnTo>
                  <a:lnTo>
                    <a:pt x="657" y="1"/>
                  </a:lnTo>
                  <a:lnTo>
                    <a:pt x="657" y="2"/>
                  </a:lnTo>
                  <a:lnTo>
                    <a:pt x="656" y="2"/>
                  </a:lnTo>
                  <a:lnTo>
                    <a:pt x="655" y="2"/>
                  </a:lnTo>
                  <a:lnTo>
                    <a:pt x="633" y="2"/>
                  </a:lnTo>
                  <a:lnTo>
                    <a:pt x="632" y="2"/>
                  </a:lnTo>
                  <a:lnTo>
                    <a:pt x="632" y="1"/>
                  </a:lnTo>
                  <a:lnTo>
                    <a:pt x="632" y="0"/>
                  </a:lnTo>
                  <a:lnTo>
                    <a:pt x="633" y="0"/>
                  </a:lnTo>
                  <a:lnTo>
                    <a:pt x="633" y="0"/>
                  </a:lnTo>
                  <a:lnTo>
                    <a:pt x="633" y="0"/>
                  </a:lnTo>
                  <a:close/>
                  <a:moveTo>
                    <a:pt x="671" y="0"/>
                  </a:moveTo>
                  <a:lnTo>
                    <a:pt x="693" y="0"/>
                  </a:lnTo>
                  <a:lnTo>
                    <a:pt x="693" y="0"/>
                  </a:lnTo>
                  <a:lnTo>
                    <a:pt x="694" y="0"/>
                  </a:lnTo>
                  <a:lnTo>
                    <a:pt x="694" y="0"/>
                  </a:lnTo>
                  <a:lnTo>
                    <a:pt x="694" y="1"/>
                  </a:lnTo>
                  <a:lnTo>
                    <a:pt x="694" y="2"/>
                  </a:lnTo>
                  <a:lnTo>
                    <a:pt x="694" y="2"/>
                  </a:lnTo>
                  <a:lnTo>
                    <a:pt x="693" y="2"/>
                  </a:lnTo>
                  <a:lnTo>
                    <a:pt x="671" y="2"/>
                  </a:lnTo>
                  <a:lnTo>
                    <a:pt x="670" y="2"/>
                  </a:lnTo>
                  <a:lnTo>
                    <a:pt x="670" y="1"/>
                  </a:lnTo>
                  <a:lnTo>
                    <a:pt x="670" y="0"/>
                  </a:lnTo>
                  <a:lnTo>
                    <a:pt x="670" y="0"/>
                  </a:lnTo>
                  <a:lnTo>
                    <a:pt x="671" y="0"/>
                  </a:lnTo>
                  <a:lnTo>
                    <a:pt x="671" y="0"/>
                  </a:lnTo>
                  <a:close/>
                  <a:moveTo>
                    <a:pt x="708" y="0"/>
                  </a:moveTo>
                  <a:lnTo>
                    <a:pt x="729" y="0"/>
                  </a:lnTo>
                  <a:lnTo>
                    <a:pt x="730" y="0"/>
                  </a:lnTo>
                  <a:lnTo>
                    <a:pt x="730" y="0"/>
                  </a:lnTo>
                  <a:lnTo>
                    <a:pt x="732" y="0"/>
                  </a:lnTo>
                  <a:lnTo>
                    <a:pt x="732" y="1"/>
                  </a:lnTo>
                  <a:lnTo>
                    <a:pt x="732" y="2"/>
                  </a:lnTo>
                  <a:lnTo>
                    <a:pt x="730" y="2"/>
                  </a:lnTo>
                  <a:lnTo>
                    <a:pt x="729" y="2"/>
                  </a:lnTo>
                  <a:lnTo>
                    <a:pt x="708" y="2"/>
                  </a:lnTo>
                  <a:lnTo>
                    <a:pt x="706" y="2"/>
                  </a:lnTo>
                  <a:lnTo>
                    <a:pt x="706" y="1"/>
                  </a:lnTo>
                  <a:lnTo>
                    <a:pt x="706" y="0"/>
                  </a:lnTo>
                  <a:lnTo>
                    <a:pt x="708" y="0"/>
                  </a:lnTo>
                  <a:lnTo>
                    <a:pt x="708" y="0"/>
                  </a:lnTo>
                  <a:lnTo>
                    <a:pt x="708" y="0"/>
                  </a:lnTo>
                  <a:close/>
                  <a:moveTo>
                    <a:pt x="745" y="0"/>
                  </a:moveTo>
                  <a:lnTo>
                    <a:pt x="767" y="0"/>
                  </a:lnTo>
                  <a:lnTo>
                    <a:pt x="767" y="0"/>
                  </a:lnTo>
                  <a:lnTo>
                    <a:pt x="768" y="0"/>
                  </a:lnTo>
                  <a:lnTo>
                    <a:pt x="768" y="0"/>
                  </a:lnTo>
                  <a:lnTo>
                    <a:pt x="768" y="1"/>
                  </a:lnTo>
                  <a:lnTo>
                    <a:pt x="768" y="2"/>
                  </a:lnTo>
                  <a:lnTo>
                    <a:pt x="768" y="2"/>
                  </a:lnTo>
                  <a:lnTo>
                    <a:pt x="767" y="2"/>
                  </a:lnTo>
                  <a:lnTo>
                    <a:pt x="745" y="2"/>
                  </a:lnTo>
                  <a:lnTo>
                    <a:pt x="744" y="2"/>
                  </a:lnTo>
                  <a:lnTo>
                    <a:pt x="744" y="1"/>
                  </a:lnTo>
                  <a:lnTo>
                    <a:pt x="744" y="0"/>
                  </a:lnTo>
                  <a:lnTo>
                    <a:pt x="744" y="0"/>
                  </a:lnTo>
                  <a:lnTo>
                    <a:pt x="745" y="0"/>
                  </a:lnTo>
                  <a:lnTo>
                    <a:pt x="745" y="0"/>
                  </a:lnTo>
                  <a:close/>
                  <a:moveTo>
                    <a:pt x="782" y="0"/>
                  </a:moveTo>
                  <a:lnTo>
                    <a:pt x="804" y="0"/>
                  </a:lnTo>
                  <a:lnTo>
                    <a:pt x="805" y="0"/>
                  </a:lnTo>
                  <a:lnTo>
                    <a:pt x="805" y="0"/>
                  </a:lnTo>
                  <a:lnTo>
                    <a:pt x="806" y="0"/>
                  </a:lnTo>
                  <a:lnTo>
                    <a:pt x="806" y="1"/>
                  </a:lnTo>
                  <a:lnTo>
                    <a:pt x="806" y="2"/>
                  </a:lnTo>
                  <a:lnTo>
                    <a:pt x="805" y="2"/>
                  </a:lnTo>
                  <a:lnTo>
                    <a:pt x="804" y="2"/>
                  </a:lnTo>
                  <a:lnTo>
                    <a:pt x="782" y="2"/>
                  </a:lnTo>
                  <a:lnTo>
                    <a:pt x="781" y="2"/>
                  </a:lnTo>
                  <a:lnTo>
                    <a:pt x="781" y="1"/>
                  </a:lnTo>
                  <a:lnTo>
                    <a:pt x="781" y="0"/>
                  </a:lnTo>
                  <a:lnTo>
                    <a:pt x="782" y="0"/>
                  </a:lnTo>
                  <a:lnTo>
                    <a:pt x="782" y="0"/>
                  </a:lnTo>
                  <a:lnTo>
                    <a:pt x="782" y="0"/>
                  </a:lnTo>
                  <a:close/>
                  <a:moveTo>
                    <a:pt x="820" y="0"/>
                  </a:moveTo>
                  <a:lnTo>
                    <a:pt x="841" y="0"/>
                  </a:lnTo>
                  <a:lnTo>
                    <a:pt x="841" y="0"/>
                  </a:lnTo>
                  <a:lnTo>
                    <a:pt x="842" y="0"/>
                  </a:lnTo>
                  <a:lnTo>
                    <a:pt x="842" y="0"/>
                  </a:lnTo>
                  <a:lnTo>
                    <a:pt x="842" y="1"/>
                  </a:lnTo>
                  <a:lnTo>
                    <a:pt x="842" y="2"/>
                  </a:lnTo>
                  <a:lnTo>
                    <a:pt x="842" y="2"/>
                  </a:lnTo>
                  <a:lnTo>
                    <a:pt x="841" y="2"/>
                  </a:lnTo>
                  <a:lnTo>
                    <a:pt x="820" y="2"/>
                  </a:lnTo>
                  <a:lnTo>
                    <a:pt x="818" y="2"/>
                  </a:lnTo>
                  <a:lnTo>
                    <a:pt x="818" y="1"/>
                  </a:lnTo>
                  <a:lnTo>
                    <a:pt x="818" y="0"/>
                  </a:lnTo>
                  <a:lnTo>
                    <a:pt x="818" y="0"/>
                  </a:lnTo>
                  <a:lnTo>
                    <a:pt x="820" y="0"/>
                  </a:lnTo>
                  <a:lnTo>
                    <a:pt x="820" y="0"/>
                  </a:lnTo>
                  <a:close/>
                  <a:moveTo>
                    <a:pt x="857" y="0"/>
                  </a:moveTo>
                  <a:lnTo>
                    <a:pt x="878" y="0"/>
                  </a:lnTo>
                  <a:lnTo>
                    <a:pt x="879" y="0"/>
                  </a:lnTo>
                  <a:lnTo>
                    <a:pt x="879" y="0"/>
                  </a:lnTo>
                  <a:lnTo>
                    <a:pt x="880" y="0"/>
                  </a:lnTo>
                  <a:lnTo>
                    <a:pt x="880" y="1"/>
                  </a:lnTo>
                  <a:lnTo>
                    <a:pt x="880" y="2"/>
                  </a:lnTo>
                  <a:lnTo>
                    <a:pt x="879" y="2"/>
                  </a:lnTo>
                  <a:lnTo>
                    <a:pt x="878" y="2"/>
                  </a:lnTo>
                  <a:lnTo>
                    <a:pt x="857" y="2"/>
                  </a:lnTo>
                  <a:lnTo>
                    <a:pt x="855" y="2"/>
                  </a:lnTo>
                  <a:lnTo>
                    <a:pt x="855" y="2"/>
                  </a:lnTo>
                  <a:lnTo>
                    <a:pt x="855" y="1"/>
                  </a:lnTo>
                  <a:lnTo>
                    <a:pt x="855" y="0"/>
                  </a:lnTo>
                  <a:lnTo>
                    <a:pt x="855" y="0"/>
                  </a:lnTo>
                  <a:lnTo>
                    <a:pt x="856" y="0"/>
                  </a:lnTo>
                  <a:lnTo>
                    <a:pt x="857" y="0"/>
                  </a:lnTo>
                  <a:lnTo>
                    <a:pt x="857" y="0"/>
                  </a:lnTo>
                  <a:close/>
                  <a:moveTo>
                    <a:pt x="894" y="0"/>
                  </a:moveTo>
                  <a:lnTo>
                    <a:pt x="916" y="0"/>
                  </a:lnTo>
                  <a:lnTo>
                    <a:pt x="916" y="0"/>
                  </a:lnTo>
                  <a:lnTo>
                    <a:pt x="917" y="0"/>
                  </a:lnTo>
                  <a:lnTo>
                    <a:pt x="917" y="0"/>
                  </a:lnTo>
                  <a:lnTo>
                    <a:pt x="917" y="1"/>
                  </a:lnTo>
                  <a:lnTo>
                    <a:pt x="917" y="2"/>
                  </a:lnTo>
                  <a:lnTo>
                    <a:pt x="917" y="2"/>
                  </a:lnTo>
                  <a:lnTo>
                    <a:pt x="916" y="2"/>
                  </a:lnTo>
                  <a:lnTo>
                    <a:pt x="894" y="2"/>
                  </a:lnTo>
                  <a:lnTo>
                    <a:pt x="893" y="2"/>
                  </a:lnTo>
                  <a:lnTo>
                    <a:pt x="893" y="2"/>
                  </a:lnTo>
                  <a:lnTo>
                    <a:pt x="893" y="1"/>
                  </a:lnTo>
                  <a:lnTo>
                    <a:pt x="893" y="0"/>
                  </a:lnTo>
                  <a:lnTo>
                    <a:pt x="893" y="0"/>
                  </a:lnTo>
                  <a:lnTo>
                    <a:pt x="893" y="0"/>
                  </a:lnTo>
                  <a:lnTo>
                    <a:pt x="894" y="0"/>
                  </a:lnTo>
                  <a:lnTo>
                    <a:pt x="894" y="0"/>
                  </a:lnTo>
                  <a:close/>
                  <a:moveTo>
                    <a:pt x="932" y="0"/>
                  </a:moveTo>
                  <a:lnTo>
                    <a:pt x="952" y="0"/>
                  </a:lnTo>
                  <a:lnTo>
                    <a:pt x="953" y="0"/>
                  </a:lnTo>
                  <a:lnTo>
                    <a:pt x="953" y="0"/>
                  </a:lnTo>
                  <a:lnTo>
                    <a:pt x="955" y="0"/>
                  </a:lnTo>
                  <a:lnTo>
                    <a:pt x="955" y="1"/>
                  </a:lnTo>
                  <a:lnTo>
                    <a:pt x="955" y="2"/>
                  </a:lnTo>
                  <a:lnTo>
                    <a:pt x="953" y="2"/>
                  </a:lnTo>
                  <a:lnTo>
                    <a:pt x="952" y="2"/>
                  </a:lnTo>
                  <a:lnTo>
                    <a:pt x="932" y="2"/>
                  </a:lnTo>
                  <a:lnTo>
                    <a:pt x="929" y="2"/>
                  </a:lnTo>
                  <a:lnTo>
                    <a:pt x="929" y="2"/>
                  </a:lnTo>
                  <a:lnTo>
                    <a:pt x="929" y="1"/>
                  </a:lnTo>
                  <a:lnTo>
                    <a:pt x="929" y="0"/>
                  </a:lnTo>
                  <a:lnTo>
                    <a:pt x="929" y="0"/>
                  </a:lnTo>
                  <a:lnTo>
                    <a:pt x="931" y="0"/>
                  </a:lnTo>
                  <a:lnTo>
                    <a:pt x="932" y="0"/>
                  </a:lnTo>
                  <a:lnTo>
                    <a:pt x="932" y="0"/>
                  </a:lnTo>
                  <a:close/>
                  <a:moveTo>
                    <a:pt x="968" y="0"/>
                  </a:moveTo>
                  <a:lnTo>
                    <a:pt x="990" y="0"/>
                  </a:lnTo>
                  <a:lnTo>
                    <a:pt x="991" y="0"/>
                  </a:lnTo>
                  <a:lnTo>
                    <a:pt x="991" y="0"/>
                  </a:lnTo>
                  <a:lnTo>
                    <a:pt x="991" y="1"/>
                  </a:lnTo>
                  <a:lnTo>
                    <a:pt x="991" y="2"/>
                  </a:lnTo>
                  <a:lnTo>
                    <a:pt x="990" y="2"/>
                  </a:lnTo>
                  <a:lnTo>
                    <a:pt x="968" y="2"/>
                  </a:lnTo>
                  <a:lnTo>
                    <a:pt x="967" y="2"/>
                  </a:lnTo>
                  <a:lnTo>
                    <a:pt x="967" y="2"/>
                  </a:lnTo>
                  <a:lnTo>
                    <a:pt x="967" y="1"/>
                  </a:lnTo>
                  <a:lnTo>
                    <a:pt x="967" y="0"/>
                  </a:lnTo>
                  <a:lnTo>
                    <a:pt x="967" y="0"/>
                  </a:lnTo>
                  <a:lnTo>
                    <a:pt x="967" y="0"/>
                  </a:lnTo>
                  <a:lnTo>
                    <a:pt x="968" y="0"/>
                  </a:lnTo>
                  <a:lnTo>
                    <a:pt x="968" y="0"/>
                  </a:lnTo>
                  <a:close/>
                  <a:moveTo>
                    <a:pt x="1006" y="0"/>
                  </a:moveTo>
                  <a:lnTo>
                    <a:pt x="1028" y="0"/>
                  </a:lnTo>
                  <a:lnTo>
                    <a:pt x="1028" y="0"/>
                  </a:lnTo>
                  <a:lnTo>
                    <a:pt x="1028" y="0"/>
                  </a:lnTo>
                  <a:lnTo>
                    <a:pt x="1029" y="1"/>
                  </a:lnTo>
                  <a:lnTo>
                    <a:pt x="1028" y="2"/>
                  </a:lnTo>
                  <a:lnTo>
                    <a:pt x="1028" y="2"/>
                  </a:lnTo>
                  <a:lnTo>
                    <a:pt x="1006" y="2"/>
                  </a:lnTo>
                  <a:lnTo>
                    <a:pt x="1004" y="2"/>
                  </a:lnTo>
                  <a:lnTo>
                    <a:pt x="1004" y="2"/>
                  </a:lnTo>
                  <a:lnTo>
                    <a:pt x="1004" y="1"/>
                  </a:lnTo>
                  <a:lnTo>
                    <a:pt x="1004" y="0"/>
                  </a:lnTo>
                  <a:lnTo>
                    <a:pt x="1004" y="0"/>
                  </a:lnTo>
                  <a:lnTo>
                    <a:pt x="1005" y="0"/>
                  </a:lnTo>
                  <a:lnTo>
                    <a:pt x="1006" y="0"/>
                  </a:lnTo>
                  <a:lnTo>
                    <a:pt x="1006" y="0"/>
                  </a:lnTo>
                  <a:close/>
                  <a:moveTo>
                    <a:pt x="1043" y="0"/>
                  </a:moveTo>
                  <a:lnTo>
                    <a:pt x="1064" y="0"/>
                  </a:lnTo>
                  <a:lnTo>
                    <a:pt x="1065" y="0"/>
                  </a:lnTo>
                  <a:lnTo>
                    <a:pt x="1065" y="0"/>
                  </a:lnTo>
                  <a:lnTo>
                    <a:pt x="1065" y="1"/>
                  </a:lnTo>
                  <a:lnTo>
                    <a:pt x="1065" y="2"/>
                  </a:lnTo>
                  <a:lnTo>
                    <a:pt x="1064" y="2"/>
                  </a:lnTo>
                  <a:lnTo>
                    <a:pt x="1043" y="2"/>
                  </a:lnTo>
                  <a:lnTo>
                    <a:pt x="1041" y="2"/>
                  </a:lnTo>
                  <a:lnTo>
                    <a:pt x="1041" y="2"/>
                  </a:lnTo>
                  <a:lnTo>
                    <a:pt x="1041" y="1"/>
                  </a:lnTo>
                  <a:lnTo>
                    <a:pt x="1041" y="0"/>
                  </a:lnTo>
                  <a:lnTo>
                    <a:pt x="1041" y="0"/>
                  </a:lnTo>
                  <a:lnTo>
                    <a:pt x="1041" y="0"/>
                  </a:lnTo>
                  <a:lnTo>
                    <a:pt x="1043" y="0"/>
                  </a:lnTo>
                  <a:lnTo>
                    <a:pt x="1043" y="0"/>
                  </a:lnTo>
                  <a:close/>
                  <a:moveTo>
                    <a:pt x="1080" y="0"/>
                  </a:moveTo>
                  <a:lnTo>
                    <a:pt x="1102" y="0"/>
                  </a:lnTo>
                  <a:lnTo>
                    <a:pt x="1102" y="0"/>
                  </a:lnTo>
                  <a:lnTo>
                    <a:pt x="1102" y="0"/>
                  </a:lnTo>
                  <a:lnTo>
                    <a:pt x="1103" y="1"/>
                  </a:lnTo>
                  <a:lnTo>
                    <a:pt x="1102" y="2"/>
                  </a:lnTo>
                  <a:lnTo>
                    <a:pt x="1102" y="2"/>
                  </a:lnTo>
                  <a:lnTo>
                    <a:pt x="1080" y="2"/>
                  </a:lnTo>
                  <a:lnTo>
                    <a:pt x="1078" y="2"/>
                  </a:lnTo>
                  <a:lnTo>
                    <a:pt x="1078" y="2"/>
                  </a:lnTo>
                  <a:lnTo>
                    <a:pt x="1078" y="1"/>
                  </a:lnTo>
                  <a:lnTo>
                    <a:pt x="1078" y="0"/>
                  </a:lnTo>
                  <a:lnTo>
                    <a:pt x="1078" y="0"/>
                  </a:lnTo>
                  <a:lnTo>
                    <a:pt x="1079" y="0"/>
                  </a:lnTo>
                  <a:lnTo>
                    <a:pt x="1080" y="0"/>
                  </a:lnTo>
                  <a:lnTo>
                    <a:pt x="1080" y="0"/>
                  </a:lnTo>
                  <a:close/>
                  <a:moveTo>
                    <a:pt x="1117" y="0"/>
                  </a:moveTo>
                  <a:lnTo>
                    <a:pt x="1139" y="0"/>
                  </a:lnTo>
                  <a:lnTo>
                    <a:pt x="1140" y="0"/>
                  </a:lnTo>
                  <a:lnTo>
                    <a:pt x="1140" y="0"/>
                  </a:lnTo>
                  <a:lnTo>
                    <a:pt x="1140" y="1"/>
                  </a:lnTo>
                  <a:lnTo>
                    <a:pt x="1140" y="2"/>
                  </a:lnTo>
                  <a:lnTo>
                    <a:pt x="1139" y="2"/>
                  </a:lnTo>
                  <a:lnTo>
                    <a:pt x="1117" y="2"/>
                  </a:lnTo>
                  <a:lnTo>
                    <a:pt x="1116" y="2"/>
                  </a:lnTo>
                  <a:lnTo>
                    <a:pt x="1116" y="2"/>
                  </a:lnTo>
                  <a:lnTo>
                    <a:pt x="1116" y="1"/>
                  </a:lnTo>
                  <a:lnTo>
                    <a:pt x="1116" y="0"/>
                  </a:lnTo>
                  <a:lnTo>
                    <a:pt x="1116" y="0"/>
                  </a:lnTo>
                  <a:lnTo>
                    <a:pt x="1116" y="0"/>
                  </a:lnTo>
                  <a:lnTo>
                    <a:pt x="1117" y="0"/>
                  </a:lnTo>
                  <a:lnTo>
                    <a:pt x="1117" y="0"/>
                  </a:lnTo>
                  <a:close/>
                  <a:moveTo>
                    <a:pt x="1155" y="0"/>
                  </a:moveTo>
                  <a:lnTo>
                    <a:pt x="1176" y="0"/>
                  </a:lnTo>
                  <a:lnTo>
                    <a:pt x="1176" y="0"/>
                  </a:lnTo>
                  <a:lnTo>
                    <a:pt x="1176" y="0"/>
                  </a:lnTo>
                  <a:lnTo>
                    <a:pt x="1178" y="1"/>
                  </a:lnTo>
                  <a:lnTo>
                    <a:pt x="1176" y="2"/>
                  </a:lnTo>
                  <a:lnTo>
                    <a:pt x="1176" y="2"/>
                  </a:lnTo>
                  <a:lnTo>
                    <a:pt x="1155" y="2"/>
                  </a:lnTo>
                  <a:lnTo>
                    <a:pt x="1152" y="2"/>
                  </a:lnTo>
                  <a:lnTo>
                    <a:pt x="1152" y="2"/>
                  </a:lnTo>
                  <a:lnTo>
                    <a:pt x="1152" y="1"/>
                  </a:lnTo>
                  <a:lnTo>
                    <a:pt x="1152" y="0"/>
                  </a:lnTo>
                  <a:lnTo>
                    <a:pt x="1152" y="0"/>
                  </a:lnTo>
                  <a:lnTo>
                    <a:pt x="1154" y="0"/>
                  </a:lnTo>
                  <a:lnTo>
                    <a:pt x="1155" y="0"/>
                  </a:lnTo>
                  <a:lnTo>
                    <a:pt x="1155" y="0"/>
                  </a:lnTo>
                  <a:close/>
                  <a:moveTo>
                    <a:pt x="1191" y="0"/>
                  </a:moveTo>
                  <a:lnTo>
                    <a:pt x="1213" y="0"/>
                  </a:lnTo>
                  <a:lnTo>
                    <a:pt x="1214" y="0"/>
                  </a:lnTo>
                  <a:lnTo>
                    <a:pt x="1214" y="0"/>
                  </a:lnTo>
                  <a:lnTo>
                    <a:pt x="1214" y="1"/>
                  </a:lnTo>
                  <a:lnTo>
                    <a:pt x="1214" y="2"/>
                  </a:lnTo>
                  <a:lnTo>
                    <a:pt x="1213" y="2"/>
                  </a:lnTo>
                  <a:lnTo>
                    <a:pt x="1191" y="2"/>
                  </a:lnTo>
                  <a:lnTo>
                    <a:pt x="1190" y="2"/>
                  </a:lnTo>
                  <a:lnTo>
                    <a:pt x="1190" y="1"/>
                  </a:lnTo>
                  <a:lnTo>
                    <a:pt x="1190" y="0"/>
                  </a:lnTo>
                  <a:lnTo>
                    <a:pt x="1191" y="0"/>
                  </a:lnTo>
                  <a:lnTo>
                    <a:pt x="1191" y="0"/>
                  </a:lnTo>
                  <a:lnTo>
                    <a:pt x="1191" y="0"/>
                  </a:lnTo>
                  <a:close/>
                  <a:moveTo>
                    <a:pt x="1229" y="0"/>
                  </a:moveTo>
                  <a:lnTo>
                    <a:pt x="1251" y="0"/>
                  </a:lnTo>
                  <a:lnTo>
                    <a:pt x="1251" y="0"/>
                  </a:lnTo>
                  <a:lnTo>
                    <a:pt x="1251" y="0"/>
                  </a:lnTo>
                  <a:lnTo>
                    <a:pt x="1252" y="1"/>
                  </a:lnTo>
                  <a:lnTo>
                    <a:pt x="1251" y="2"/>
                  </a:lnTo>
                  <a:lnTo>
                    <a:pt x="1251" y="2"/>
                  </a:lnTo>
                  <a:lnTo>
                    <a:pt x="1229" y="2"/>
                  </a:lnTo>
                  <a:lnTo>
                    <a:pt x="1228" y="2"/>
                  </a:lnTo>
                  <a:lnTo>
                    <a:pt x="1227" y="1"/>
                  </a:lnTo>
                  <a:lnTo>
                    <a:pt x="1228" y="0"/>
                  </a:lnTo>
                  <a:lnTo>
                    <a:pt x="1228" y="0"/>
                  </a:lnTo>
                  <a:lnTo>
                    <a:pt x="1229" y="0"/>
                  </a:lnTo>
                  <a:lnTo>
                    <a:pt x="1229" y="0"/>
                  </a:lnTo>
                  <a:close/>
                  <a:moveTo>
                    <a:pt x="1266" y="0"/>
                  </a:moveTo>
                  <a:lnTo>
                    <a:pt x="1287" y="0"/>
                  </a:lnTo>
                  <a:lnTo>
                    <a:pt x="1288" y="0"/>
                  </a:lnTo>
                  <a:lnTo>
                    <a:pt x="1288" y="0"/>
                  </a:lnTo>
                  <a:lnTo>
                    <a:pt x="1288" y="1"/>
                  </a:lnTo>
                  <a:lnTo>
                    <a:pt x="1288" y="2"/>
                  </a:lnTo>
                  <a:lnTo>
                    <a:pt x="1287" y="2"/>
                  </a:lnTo>
                  <a:lnTo>
                    <a:pt x="1266" y="2"/>
                  </a:lnTo>
                  <a:lnTo>
                    <a:pt x="1264" y="2"/>
                  </a:lnTo>
                  <a:lnTo>
                    <a:pt x="1264" y="1"/>
                  </a:lnTo>
                  <a:lnTo>
                    <a:pt x="1264" y="0"/>
                  </a:lnTo>
                  <a:lnTo>
                    <a:pt x="1266" y="0"/>
                  </a:lnTo>
                  <a:lnTo>
                    <a:pt x="1266" y="0"/>
                  </a:lnTo>
                  <a:lnTo>
                    <a:pt x="1266"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7" name="矩形 130466"/>
            <p:cNvSpPr/>
            <p:nvPr/>
          </p:nvSpPr>
          <p:spPr>
            <a:xfrm>
              <a:off x="4288"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8" name="任意多边形 130467"/>
            <p:cNvSpPr>
              <a:spLocks noEditPoints="1"/>
            </p:cNvSpPr>
            <p:nvPr/>
          </p:nvSpPr>
          <p:spPr>
            <a:xfrm>
              <a:off x="4341" y="2335"/>
              <a:ext cx="4" cy="314"/>
            </a:xfrm>
            <a:custGeom>
              <a:avLst/>
              <a:gdLst/>
              <a:ahLst/>
              <a:cxnLst/>
              <a:rect l="0" t="0" r="0" b="0"/>
              <a:pathLst>
                <a:path w="4" h="314">
                  <a:moveTo>
                    <a:pt x="4" y="1"/>
                  </a:moveTo>
                  <a:lnTo>
                    <a:pt x="4" y="19"/>
                  </a:lnTo>
                  <a:lnTo>
                    <a:pt x="3" y="19"/>
                  </a:lnTo>
                  <a:lnTo>
                    <a:pt x="3" y="20"/>
                  </a:lnTo>
                  <a:lnTo>
                    <a:pt x="1" y="19"/>
                  </a:lnTo>
                  <a:lnTo>
                    <a:pt x="0" y="19"/>
                  </a:lnTo>
                  <a:lnTo>
                    <a:pt x="0" y="1"/>
                  </a:lnTo>
                  <a:lnTo>
                    <a:pt x="1" y="0"/>
                  </a:lnTo>
                  <a:lnTo>
                    <a:pt x="3" y="0"/>
                  </a:lnTo>
                  <a:lnTo>
                    <a:pt x="3" y="0"/>
                  </a:lnTo>
                  <a:lnTo>
                    <a:pt x="4" y="1"/>
                  </a:lnTo>
                  <a:lnTo>
                    <a:pt x="4" y="1"/>
                  </a:lnTo>
                  <a:lnTo>
                    <a:pt x="4" y="1"/>
                  </a:lnTo>
                  <a:close/>
                  <a:moveTo>
                    <a:pt x="4" y="32"/>
                  </a:moveTo>
                  <a:lnTo>
                    <a:pt x="4" y="49"/>
                  </a:lnTo>
                  <a:lnTo>
                    <a:pt x="3" y="50"/>
                  </a:lnTo>
                  <a:lnTo>
                    <a:pt x="3" y="50"/>
                  </a:lnTo>
                  <a:lnTo>
                    <a:pt x="1" y="50"/>
                  </a:lnTo>
                  <a:lnTo>
                    <a:pt x="0" y="49"/>
                  </a:lnTo>
                  <a:lnTo>
                    <a:pt x="0" y="32"/>
                  </a:lnTo>
                  <a:lnTo>
                    <a:pt x="1" y="31"/>
                  </a:lnTo>
                  <a:lnTo>
                    <a:pt x="3" y="29"/>
                  </a:lnTo>
                  <a:lnTo>
                    <a:pt x="3" y="31"/>
                  </a:lnTo>
                  <a:lnTo>
                    <a:pt x="4" y="32"/>
                  </a:lnTo>
                  <a:lnTo>
                    <a:pt x="4" y="32"/>
                  </a:lnTo>
                  <a:lnTo>
                    <a:pt x="4" y="32"/>
                  </a:lnTo>
                  <a:close/>
                  <a:moveTo>
                    <a:pt x="4" y="61"/>
                  </a:moveTo>
                  <a:lnTo>
                    <a:pt x="4" y="78"/>
                  </a:lnTo>
                  <a:lnTo>
                    <a:pt x="3" y="80"/>
                  </a:lnTo>
                  <a:lnTo>
                    <a:pt x="3" y="80"/>
                  </a:lnTo>
                  <a:lnTo>
                    <a:pt x="1" y="80"/>
                  </a:lnTo>
                  <a:lnTo>
                    <a:pt x="0" y="78"/>
                  </a:lnTo>
                  <a:lnTo>
                    <a:pt x="0" y="61"/>
                  </a:lnTo>
                  <a:lnTo>
                    <a:pt x="1" y="60"/>
                  </a:lnTo>
                  <a:lnTo>
                    <a:pt x="3" y="60"/>
                  </a:lnTo>
                  <a:lnTo>
                    <a:pt x="3" y="60"/>
                  </a:lnTo>
                  <a:lnTo>
                    <a:pt x="4" y="61"/>
                  </a:lnTo>
                  <a:lnTo>
                    <a:pt x="4" y="61"/>
                  </a:lnTo>
                  <a:lnTo>
                    <a:pt x="4" y="61"/>
                  </a:lnTo>
                  <a:close/>
                  <a:moveTo>
                    <a:pt x="4" y="91"/>
                  </a:moveTo>
                  <a:lnTo>
                    <a:pt x="4" y="108"/>
                  </a:lnTo>
                  <a:lnTo>
                    <a:pt x="3" y="109"/>
                  </a:lnTo>
                  <a:lnTo>
                    <a:pt x="3" y="109"/>
                  </a:lnTo>
                  <a:lnTo>
                    <a:pt x="1" y="109"/>
                  </a:lnTo>
                  <a:lnTo>
                    <a:pt x="0" y="108"/>
                  </a:lnTo>
                  <a:lnTo>
                    <a:pt x="0" y="91"/>
                  </a:lnTo>
                  <a:lnTo>
                    <a:pt x="1" y="90"/>
                  </a:lnTo>
                  <a:lnTo>
                    <a:pt x="3" y="90"/>
                  </a:lnTo>
                  <a:lnTo>
                    <a:pt x="3" y="90"/>
                  </a:lnTo>
                  <a:lnTo>
                    <a:pt x="4" y="91"/>
                  </a:lnTo>
                  <a:lnTo>
                    <a:pt x="4" y="91"/>
                  </a:lnTo>
                  <a:lnTo>
                    <a:pt x="4" y="91"/>
                  </a:lnTo>
                  <a:close/>
                  <a:moveTo>
                    <a:pt x="4" y="121"/>
                  </a:moveTo>
                  <a:lnTo>
                    <a:pt x="4" y="138"/>
                  </a:lnTo>
                  <a:lnTo>
                    <a:pt x="3" y="139"/>
                  </a:lnTo>
                  <a:lnTo>
                    <a:pt x="3" y="140"/>
                  </a:lnTo>
                  <a:lnTo>
                    <a:pt x="1" y="139"/>
                  </a:lnTo>
                  <a:lnTo>
                    <a:pt x="0" y="138"/>
                  </a:lnTo>
                  <a:lnTo>
                    <a:pt x="0" y="121"/>
                  </a:lnTo>
                  <a:lnTo>
                    <a:pt x="1" y="119"/>
                  </a:lnTo>
                  <a:lnTo>
                    <a:pt x="3" y="119"/>
                  </a:lnTo>
                  <a:lnTo>
                    <a:pt x="3" y="119"/>
                  </a:lnTo>
                  <a:lnTo>
                    <a:pt x="4" y="121"/>
                  </a:lnTo>
                  <a:lnTo>
                    <a:pt x="4" y="121"/>
                  </a:lnTo>
                  <a:lnTo>
                    <a:pt x="4" y="121"/>
                  </a:lnTo>
                  <a:close/>
                  <a:moveTo>
                    <a:pt x="4" y="150"/>
                  </a:moveTo>
                  <a:lnTo>
                    <a:pt x="4" y="168"/>
                  </a:lnTo>
                  <a:lnTo>
                    <a:pt x="3" y="170"/>
                  </a:lnTo>
                  <a:lnTo>
                    <a:pt x="3" y="170"/>
                  </a:lnTo>
                  <a:lnTo>
                    <a:pt x="1" y="170"/>
                  </a:lnTo>
                  <a:lnTo>
                    <a:pt x="0" y="168"/>
                  </a:lnTo>
                  <a:lnTo>
                    <a:pt x="0" y="150"/>
                  </a:lnTo>
                  <a:lnTo>
                    <a:pt x="1" y="150"/>
                  </a:lnTo>
                  <a:lnTo>
                    <a:pt x="3" y="149"/>
                  </a:lnTo>
                  <a:lnTo>
                    <a:pt x="3" y="150"/>
                  </a:lnTo>
                  <a:lnTo>
                    <a:pt x="4" y="150"/>
                  </a:lnTo>
                  <a:lnTo>
                    <a:pt x="4" y="150"/>
                  </a:lnTo>
                  <a:lnTo>
                    <a:pt x="4" y="150"/>
                  </a:lnTo>
                  <a:close/>
                  <a:moveTo>
                    <a:pt x="4" y="180"/>
                  </a:moveTo>
                  <a:lnTo>
                    <a:pt x="4" y="197"/>
                  </a:lnTo>
                  <a:lnTo>
                    <a:pt x="3" y="198"/>
                  </a:lnTo>
                  <a:lnTo>
                    <a:pt x="3" y="199"/>
                  </a:lnTo>
                  <a:lnTo>
                    <a:pt x="1" y="198"/>
                  </a:lnTo>
                  <a:lnTo>
                    <a:pt x="0" y="197"/>
                  </a:lnTo>
                  <a:lnTo>
                    <a:pt x="0" y="180"/>
                  </a:lnTo>
                  <a:lnTo>
                    <a:pt x="1" y="179"/>
                  </a:lnTo>
                  <a:lnTo>
                    <a:pt x="3" y="179"/>
                  </a:lnTo>
                  <a:lnTo>
                    <a:pt x="3" y="179"/>
                  </a:lnTo>
                  <a:lnTo>
                    <a:pt x="4" y="180"/>
                  </a:lnTo>
                  <a:lnTo>
                    <a:pt x="4" y="180"/>
                  </a:lnTo>
                  <a:lnTo>
                    <a:pt x="4" y="180"/>
                  </a:lnTo>
                  <a:close/>
                  <a:moveTo>
                    <a:pt x="4" y="211"/>
                  </a:moveTo>
                  <a:lnTo>
                    <a:pt x="4" y="228"/>
                  </a:lnTo>
                  <a:lnTo>
                    <a:pt x="3" y="229"/>
                  </a:lnTo>
                  <a:lnTo>
                    <a:pt x="3" y="229"/>
                  </a:lnTo>
                  <a:lnTo>
                    <a:pt x="1" y="229"/>
                  </a:lnTo>
                  <a:lnTo>
                    <a:pt x="0" y="228"/>
                  </a:lnTo>
                  <a:lnTo>
                    <a:pt x="0" y="211"/>
                  </a:lnTo>
                  <a:lnTo>
                    <a:pt x="1" y="209"/>
                  </a:lnTo>
                  <a:lnTo>
                    <a:pt x="3" y="209"/>
                  </a:lnTo>
                  <a:lnTo>
                    <a:pt x="3" y="209"/>
                  </a:lnTo>
                  <a:lnTo>
                    <a:pt x="4" y="211"/>
                  </a:lnTo>
                  <a:lnTo>
                    <a:pt x="4" y="211"/>
                  </a:lnTo>
                  <a:lnTo>
                    <a:pt x="4" y="211"/>
                  </a:lnTo>
                  <a:close/>
                  <a:moveTo>
                    <a:pt x="4" y="240"/>
                  </a:moveTo>
                  <a:lnTo>
                    <a:pt x="4" y="257"/>
                  </a:lnTo>
                  <a:lnTo>
                    <a:pt x="3" y="258"/>
                  </a:lnTo>
                  <a:lnTo>
                    <a:pt x="3" y="258"/>
                  </a:lnTo>
                  <a:lnTo>
                    <a:pt x="1" y="258"/>
                  </a:lnTo>
                  <a:lnTo>
                    <a:pt x="0" y="257"/>
                  </a:lnTo>
                  <a:lnTo>
                    <a:pt x="0" y="240"/>
                  </a:lnTo>
                  <a:lnTo>
                    <a:pt x="1" y="239"/>
                  </a:lnTo>
                  <a:lnTo>
                    <a:pt x="3" y="239"/>
                  </a:lnTo>
                  <a:lnTo>
                    <a:pt x="3" y="239"/>
                  </a:lnTo>
                  <a:lnTo>
                    <a:pt x="4" y="240"/>
                  </a:lnTo>
                  <a:lnTo>
                    <a:pt x="4" y="240"/>
                  </a:lnTo>
                  <a:lnTo>
                    <a:pt x="4" y="240"/>
                  </a:lnTo>
                  <a:close/>
                  <a:moveTo>
                    <a:pt x="4" y="270"/>
                  </a:moveTo>
                  <a:lnTo>
                    <a:pt x="4" y="287"/>
                  </a:lnTo>
                  <a:lnTo>
                    <a:pt x="3" y="288"/>
                  </a:lnTo>
                  <a:lnTo>
                    <a:pt x="3" y="288"/>
                  </a:lnTo>
                  <a:lnTo>
                    <a:pt x="1" y="288"/>
                  </a:lnTo>
                  <a:lnTo>
                    <a:pt x="0" y="287"/>
                  </a:lnTo>
                  <a:lnTo>
                    <a:pt x="0" y="270"/>
                  </a:lnTo>
                  <a:lnTo>
                    <a:pt x="1" y="269"/>
                  </a:lnTo>
                  <a:lnTo>
                    <a:pt x="3" y="269"/>
                  </a:lnTo>
                  <a:lnTo>
                    <a:pt x="3" y="269"/>
                  </a:lnTo>
                  <a:lnTo>
                    <a:pt x="4" y="270"/>
                  </a:lnTo>
                  <a:lnTo>
                    <a:pt x="4" y="270"/>
                  </a:lnTo>
                  <a:lnTo>
                    <a:pt x="4" y="270"/>
                  </a:lnTo>
                  <a:close/>
                  <a:moveTo>
                    <a:pt x="4" y="299"/>
                  </a:moveTo>
                  <a:lnTo>
                    <a:pt x="4" y="312"/>
                  </a:lnTo>
                  <a:lnTo>
                    <a:pt x="3" y="313"/>
                  </a:lnTo>
                  <a:lnTo>
                    <a:pt x="3" y="314"/>
                  </a:lnTo>
                  <a:lnTo>
                    <a:pt x="1" y="313"/>
                  </a:lnTo>
                  <a:lnTo>
                    <a:pt x="0" y="312"/>
                  </a:lnTo>
                  <a:lnTo>
                    <a:pt x="0" y="299"/>
                  </a:lnTo>
                  <a:lnTo>
                    <a:pt x="1" y="298"/>
                  </a:lnTo>
                  <a:lnTo>
                    <a:pt x="3" y="298"/>
                  </a:lnTo>
                  <a:lnTo>
                    <a:pt x="3" y="298"/>
                  </a:lnTo>
                  <a:lnTo>
                    <a:pt x="4" y="299"/>
                  </a:lnTo>
                  <a:lnTo>
                    <a:pt x="4" y="299"/>
                  </a:lnTo>
                  <a:lnTo>
                    <a:pt x="4" y="299"/>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69" name="任意多边形 130468"/>
            <p:cNvSpPr/>
            <p:nvPr/>
          </p:nvSpPr>
          <p:spPr>
            <a:xfrm>
              <a:off x="4341" y="2335"/>
              <a:ext cx="4" cy="20"/>
            </a:xfrm>
            <a:custGeom>
              <a:avLst/>
              <a:gdLst/>
              <a:ahLst/>
              <a:cxnLst/>
              <a:rect l="0" t="0" r="0" b="0"/>
              <a:pathLst>
                <a:path w="4" h="20">
                  <a:moveTo>
                    <a:pt x="4" y="1"/>
                  </a:moveTo>
                  <a:lnTo>
                    <a:pt x="4" y="19"/>
                  </a:lnTo>
                  <a:lnTo>
                    <a:pt x="3" y="19"/>
                  </a:lnTo>
                  <a:lnTo>
                    <a:pt x="3" y="20"/>
                  </a:lnTo>
                  <a:lnTo>
                    <a:pt x="1" y="19"/>
                  </a:lnTo>
                  <a:lnTo>
                    <a:pt x="0" y="19"/>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0" name="任意多边形 130469"/>
            <p:cNvSpPr/>
            <p:nvPr/>
          </p:nvSpPr>
          <p:spPr>
            <a:xfrm>
              <a:off x="4341" y="2364"/>
              <a:ext cx="4" cy="21"/>
            </a:xfrm>
            <a:custGeom>
              <a:avLst/>
              <a:gdLst/>
              <a:ahLst/>
              <a:cxnLst/>
              <a:rect l="0" t="0" r="0" b="0"/>
              <a:pathLst>
                <a:path w="4" h="21">
                  <a:moveTo>
                    <a:pt x="4" y="3"/>
                  </a:moveTo>
                  <a:lnTo>
                    <a:pt x="4" y="20"/>
                  </a:lnTo>
                  <a:lnTo>
                    <a:pt x="3" y="21"/>
                  </a:lnTo>
                  <a:lnTo>
                    <a:pt x="3" y="21"/>
                  </a:lnTo>
                  <a:lnTo>
                    <a:pt x="1" y="21"/>
                  </a:lnTo>
                  <a:lnTo>
                    <a:pt x="0" y="20"/>
                  </a:lnTo>
                  <a:lnTo>
                    <a:pt x="0" y="3"/>
                  </a:lnTo>
                  <a:lnTo>
                    <a:pt x="1" y="2"/>
                  </a:lnTo>
                  <a:lnTo>
                    <a:pt x="3" y="0"/>
                  </a:lnTo>
                  <a:lnTo>
                    <a:pt x="3" y="2"/>
                  </a:lnTo>
                  <a:lnTo>
                    <a:pt x="4" y="3"/>
                  </a:lnTo>
                  <a:lnTo>
                    <a:pt x="4" y="3"/>
                  </a:lnTo>
                  <a:lnTo>
                    <a:pt x="4"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1" name="任意多边形 130470"/>
            <p:cNvSpPr/>
            <p:nvPr/>
          </p:nvSpPr>
          <p:spPr>
            <a:xfrm>
              <a:off x="4341" y="2395"/>
              <a:ext cx="4" cy="20"/>
            </a:xfrm>
            <a:custGeom>
              <a:avLst/>
              <a:gdLst/>
              <a:ahLst/>
              <a:cxnLst/>
              <a:rect l="0" t="0" r="0" b="0"/>
              <a:pathLst>
                <a:path w="4" h="20">
                  <a:moveTo>
                    <a:pt x="4" y="1"/>
                  </a:moveTo>
                  <a:lnTo>
                    <a:pt x="4" y="18"/>
                  </a:lnTo>
                  <a:lnTo>
                    <a:pt x="3" y="20"/>
                  </a:lnTo>
                  <a:lnTo>
                    <a:pt x="3" y="20"/>
                  </a:lnTo>
                  <a:lnTo>
                    <a:pt x="1" y="20"/>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2" name="任意多边形 130471"/>
            <p:cNvSpPr/>
            <p:nvPr/>
          </p:nvSpPr>
          <p:spPr>
            <a:xfrm>
              <a:off x="4341" y="2425"/>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3" name="任意多边形 130472"/>
            <p:cNvSpPr/>
            <p:nvPr/>
          </p:nvSpPr>
          <p:spPr>
            <a:xfrm>
              <a:off x="4341" y="2454"/>
              <a:ext cx="4" cy="21"/>
            </a:xfrm>
            <a:custGeom>
              <a:avLst/>
              <a:gdLst/>
              <a:ahLst/>
              <a:cxnLst/>
              <a:rect l="0" t="0" r="0" b="0"/>
              <a:pathLst>
                <a:path w="4" h="21">
                  <a:moveTo>
                    <a:pt x="4" y="2"/>
                  </a:moveTo>
                  <a:lnTo>
                    <a:pt x="4" y="19"/>
                  </a:lnTo>
                  <a:lnTo>
                    <a:pt x="3" y="20"/>
                  </a:lnTo>
                  <a:lnTo>
                    <a:pt x="3" y="21"/>
                  </a:lnTo>
                  <a:lnTo>
                    <a:pt x="1" y="20"/>
                  </a:lnTo>
                  <a:lnTo>
                    <a:pt x="0" y="19"/>
                  </a:lnTo>
                  <a:lnTo>
                    <a:pt x="0" y="2"/>
                  </a:lnTo>
                  <a:lnTo>
                    <a:pt x="1" y="0"/>
                  </a:lnTo>
                  <a:lnTo>
                    <a:pt x="3" y="0"/>
                  </a:lnTo>
                  <a:lnTo>
                    <a:pt x="3" y="0"/>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4" name="任意多边形 130473"/>
            <p:cNvSpPr/>
            <p:nvPr/>
          </p:nvSpPr>
          <p:spPr>
            <a:xfrm>
              <a:off x="4341" y="2484"/>
              <a:ext cx="4" cy="21"/>
            </a:xfrm>
            <a:custGeom>
              <a:avLst/>
              <a:gdLst/>
              <a:ahLst/>
              <a:cxnLst/>
              <a:rect l="0" t="0" r="0" b="0"/>
              <a:pathLst>
                <a:path w="4" h="21">
                  <a:moveTo>
                    <a:pt x="4" y="1"/>
                  </a:moveTo>
                  <a:lnTo>
                    <a:pt x="4" y="19"/>
                  </a:lnTo>
                  <a:lnTo>
                    <a:pt x="3" y="21"/>
                  </a:lnTo>
                  <a:lnTo>
                    <a:pt x="3" y="21"/>
                  </a:lnTo>
                  <a:lnTo>
                    <a:pt x="1" y="21"/>
                  </a:lnTo>
                  <a:lnTo>
                    <a:pt x="0" y="19"/>
                  </a:lnTo>
                  <a:lnTo>
                    <a:pt x="0" y="1"/>
                  </a:lnTo>
                  <a:lnTo>
                    <a:pt x="1" y="1"/>
                  </a:lnTo>
                  <a:lnTo>
                    <a:pt x="3" y="0"/>
                  </a:lnTo>
                  <a:lnTo>
                    <a:pt x="3" y="1"/>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5" name="任意多边形 130474"/>
            <p:cNvSpPr/>
            <p:nvPr/>
          </p:nvSpPr>
          <p:spPr>
            <a:xfrm>
              <a:off x="4341" y="2514"/>
              <a:ext cx="4" cy="20"/>
            </a:xfrm>
            <a:custGeom>
              <a:avLst/>
              <a:gdLst/>
              <a:ahLst/>
              <a:cxnLst/>
              <a:rect l="0" t="0" r="0" b="0"/>
              <a:pathLst>
                <a:path w="4" h="20">
                  <a:moveTo>
                    <a:pt x="4" y="1"/>
                  </a:moveTo>
                  <a:lnTo>
                    <a:pt x="4" y="18"/>
                  </a:lnTo>
                  <a:lnTo>
                    <a:pt x="3" y="19"/>
                  </a:lnTo>
                  <a:lnTo>
                    <a:pt x="3" y="20"/>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6" name="任意多边形 130475"/>
            <p:cNvSpPr/>
            <p:nvPr/>
          </p:nvSpPr>
          <p:spPr>
            <a:xfrm>
              <a:off x="4341" y="2544"/>
              <a:ext cx="4" cy="20"/>
            </a:xfrm>
            <a:custGeom>
              <a:avLst/>
              <a:gdLst/>
              <a:ahLst/>
              <a:cxnLst/>
              <a:rect l="0" t="0" r="0" b="0"/>
              <a:pathLst>
                <a:path w="4" h="20">
                  <a:moveTo>
                    <a:pt x="4" y="2"/>
                  </a:moveTo>
                  <a:lnTo>
                    <a:pt x="4" y="19"/>
                  </a:lnTo>
                  <a:lnTo>
                    <a:pt x="3" y="20"/>
                  </a:lnTo>
                  <a:lnTo>
                    <a:pt x="3" y="20"/>
                  </a:lnTo>
                  <a:lnTo>
                    <a:pt x="1" y="20"/>
                  </a:lnTo>
                  <a:lnTo>
                    <a:pt x="0" y="19"/>
                  </a:lnTo>
                  <a:lnTo>
                    <a:pt x="0" y="2"/>
                  </a:lnTo>
                  <a:lnTo>
                    <a:pt x="1" y="0"/>
                  </a:lnTo>
                  <a:lnTo>
                    <a:pt x="3" y="0"/>
                  </a:lnTo>
                  <a:lnTo>
                    <a:pt x="3" y="0"/>
                  </a:lnTo>
                  <a:lnTo>
                    <a:pt x="4" y="2"/>
                  </a:lnTo>
                  <a:lnTo>
                    <a:pt x="4" y="2"/>
                  </a:lnTo>
                  <a:lnTo>
                    <a:pt x="4"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7" name="任意多边形 130476"/>
            <p:cNvSpPr/>
            <p:nvPr/>
          </p:nvSpPr>
          <p:spPr>
            <a:xfrm>
              <a:off x="4341" y="2574"/>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8" name="任意多边形 130477"/>
            <p:cNvSpPr/>
            <p:nvPr/>
          </p:nvSpPr>
          <p:spPr>
            <a:xfrm>
              <a:off x="4341" y="2604"/>
              <a:ext cx="4" cy="19"/>
            </a:xfrm>
            <a:custGeom>
              <a:avLst/>
              <a:gdLst/>
              <a:ahLst/>
              <a:cxnLst/>
              <a:rect l="0" t="0" r="0" b="0"/>
              <a:pathLst>
                <a:path w="4" h="19">
                  <a:moveTo>
                    <a:pt x="4" y="1"/>
                  </a:moveTo>
                  <a:lnTo>
                    <a:pt x="4" y="18"/>
                  </a:lnTo>
                  <a:lnTo>
                    <a:pt x="3" y="19"/>
                  </a:lnTo>
                  <a:lnTo>
                    <a:pt x="3" y="19"/>
                  </a:lnTo>
                  <a:lnTo>
                    <a:pt x="1" y="19"/>
                  </a:lnTo>
                  <a:lnTo>
                    <a:pt x="0" y="18"/>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79" name="任意多边形 130478"/>
            <p:cNvSpPr/>
            <p:nvPr/>
          </p:nvSpPr>
          <p:spPr>
            <a:xfrm>
              <a:off x="4341" y="2633"/>
              <a:ext cx="4" cy="16"/>
            </a:xfrm>
            <a:custGeom>
              <a:avLst/>
              <a:gdLst/>
              <a:ahLst/>
              <a:cxnLst/>
              <a:rect l="0" t="0" r="0" b="0"/>
              <a:pathLst>
                <a:path w="4" h="16">
                  <a:moveTo>
                    <a:pt x="4" y="1"/>
                  </a:moveTo>
                  <a:lnTo>
                    <a:pt x="4" y="14"/>
                  </a:lnTo>
                  <a:lnTo>
                    <a:pt x="3" y="15"/>
                  </a:lnTo>
                  <a:lnTo>
                    <a:pt x="3" y="16"/>
                  </a:lnTo>
                  <a:lnTo>
                    <a:pt x="1" y="15"/>
                  </a:lnTo>
                  <a:lnTo>
                    <a:pt x="0" y="14"/>
                  </a:lnTo>
                  <a:lnTo>
                    <a:pt x="0" y="1"/>
                  </a:lnTo>
                  <a:lnTo>
                    <a:pt x="1" y="0"/>
                  </a:lnTo>
                  <a:lnTo>
                    <a:pt x="3" y="0"/>
                  </a:lnTo>
                  <a:lnTo>
                    <a:pt x="3" y="0"/>
                  </a:lnTo>
                  <a:lnTo>
                    <a:pt x="4" y="1"/>
                  </a:lnTo>
                  <a:lnTo>
                    <a:pt x="4" y="1"/>
                  </a:lnTo>
                  <a:lnTo>
                    <a:pt x="4"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0" name="任意多边形 130479"/>
            <p:cNvSpPr>
              <a:spLocks noEditPoints="1"/>
            </p:cNvSpPr>
            <p:nvPr/>
          </p:nvSpPr>
          <p:spPr>
            <a:xfrm>
              <a:off x="4966" y="2313"/>
              <a:ext cx="5" cy="320"/>
            </a:xfrm>
            <a:custGeom>
              <a:avLst/>
              <a:gdLst/>
              <a:ahLst/>
              <a:cxnLst/>
              <a:rect l="0" t="0" r="0" b="0"/>
              <a:pathLst>
                <a:path w="5" h="320">
                  <a:moveTo>
                    <a:pt x="5" y="1"/>
                  </a:moveTo>
                  <a:lnTo>
                    <a:pt x="5" y="20"/>
                  </a:lnTo>
                  <a:lnTo>
                    <a:pt x="3" y="21"/>
                  </a:lnTo>
                  <a:lnTo>
                    <a:pt x="3" y="21"/>
                  </a:lnTo>
                  <a:lnTo>
                    <a:pt x="1" y="21"/>
                  </a:lnTo>
                  <a:lnTo>
                    <a:pt x="0" y="20"/>
                  </a:lnTo>
                  <a:lnTo>
                    <a:pt x="0" y="1"/>
                  </a:lnTo>
                  <a:lnTo>
                    <a:pt x="1" y="0"/>
                  </a:lnTo>
                  <a:lnTo>
                    <a:pt x="3" y="0"/>
                  </a:lnTo>
                  <a:lnTo>
                    <a:pt x="3" y="0"/>
                  </a:lnTo>
                  <a:lnTo>
                    <a:pt x="5" y="1"/>
                  </a:lnTo>
                  <a:lnTo>
                    <a:pt x="5" y="1"/>
                  </a:lnTo>
                  <a:lnTo>
                    <a:pt x="5" y="1"/>
                  </a:lnTo>
                  <a:close/>
                  <a:moveTo>
                    <a:pt x="5" y="32"/>
                  </a:moveTo>
                  <a:lnTo>
                    <a:pt x="5" y="50"/>
                  </a:lnTo>
                  <a:lnTo>
                    <a:pt x="3" y="51"/>
                  </a:lnTo>
                  <a:lnTo>
                    <a:pt x="3" y="51"/>
                  </a:lnTo>
                  <a:lnTo>
                    <a:pt x="1" y="51"/>
                  </a:lnTo>
                  <a:lnTo>
                    <a:pt x="0" y="50"/>
                  </a:lnTo>
                  <a:lnTo>
                    <a:pt x="0" y="32"/>
                  </a:lnTo>
                  <a:lnTo>
                    <a:pt x="1" y="31"/>
                  </a:lnTo>
                  <a:lnTo>
                    <a:pt x="3" y="31"/>
                  </a:lnTo>
                  <a:lnTo>
                    <a:pt x="3" y="31"/>
                  </a:lnTo>
                  <a:lnTo>
                    <a:pt x="5" y="32"/>
                  </a:lnTo>
                  <a:lnTo>
                    <a:pt x="5" y="32"/>
                  </a:lnTo>
                  <a:lnTo>
                    <a:pt x="5" y="32"/>
                  </a:lnTo>
                  <a:close/>
                  <a:moveTo>
                    <a:pt x="5" y="63"/>
                  </a:moveTo>
                  <a:lnTo>
                    <a:pt x="5" y="80"/>
                  </a:lnTo>
                  <a:lnTo>
                    <a:pt x="3" y="81"/>
                  </a:lnTo>
                  <a:lnTo>
                    <a:pt x="3" y="82"/>
                  </a:lnTo>
                  <a:lnTo>
                    <a:pt x="1" y="81"/>
                  </a:lnTo>
                  <a:lnTo>
                    <a:pt x="0" y="80"/>
                  </a:lnTo>
                  <a:lnTo>
                    <a:pt x="0" y="63"/>
                  </a:lnTo>
                  <a:lnTo>
                    <a:pt x="1" y="62"/>
                  </a:lnTo>
                  <a:lnTo>
                    <a:pt x="3" y="62"/>
                  </a:lnTo>
                  <a:lnTo>
                    <a:pt x="3" y="62"/>
                  </a:lnTo>
                  <a:lnTo>
                    <a:pt x="5" y="63"/>
                  </a:lnTo>
                  <a:lnTo>
                    <a:pt x="5" y="63"/>
                  </a:lnTo>
                  <a:lnTo>
                    <a:pt x="5" y="63"/>
                  </a:lnTo>
                  <a:close/>
                  <a:moveTo>
                    <a:pt x="5" y="94"/>
                  </a:moveTo>
                  <a:lnTo>
                    <a:pt x="5" y="111"/>
                  </a:lnTo>
                  <a:lnTo>
                    <a:pt x="3" y="112"/>
                  </a:lnTo>
                  <a:lnTo>
                    <a:pt x="3" y="112"/>
                  </a:lnTo>
                  <a:lnTo>
                    <a:pt x="1" y="112"/>
                  </a:lnTo>
                  <a:lnTo>
                    <a:pt x="0" y="111"/>
                  </a:lnTo>
                  <a:lnTo>
                    <a:pt x="0" y="94"/>
                  </a:lnTo>
                  <a:lnTo>
                    <a:pt x="1" y="92"/>
                  </a:lnTo>
                  <a:lnTo>
                    <a:pt x="3" y="91"/>
                  </a:lnTo>
                  <a:lnTo>
                    <a:pt x="3" y="92"/>
                  </a:lnTo>
                  <a:lnTo>
                    <a:pt x="5" y="94"/>
                  </a:lnTo>
                  <a:lnTo>
                    <a:pt x="5" y="94"/>
                  </a:lnTo>
                  <a:lnTo>
                    <a:pt x="5" y="94"/>
                  </a:lnTo>
                  <a:close/>
                  <a:moveTo>
                    <a:pt x="5" y="123"/>
                  </a:moveTo>
                  <a:lnTo>
                    <a:pt x="5" y="141"/>
                  </a:lnTo>
                  <a:lnTo>
                    <a:pt x="3" y="141"/>
                  </a:lnTo>
                  <a:lnTo>
                    <a:pt x="3" y="143"/>
                  </a:lnTo>
                  <a:lnTo>
                    <a:pt x="1" y="141"/>
                  </a:lnTo>
                  <a:lnTo>
                    <a:pt x="0" y="141"/>
                  </a:lnTo>
                  <a:lnTo>
                    <a:pt x="0" y="123"/>
                  </a:lnTo>
                  <a:lnTo>
                    <a:pt x="1" y="122"/>
                  </a:lnTo>
                  <a:lnTo>
                    <a:pt x="3" y="122"/>
                  </a:lnTo>
                  <a:lnTo>
                    <a:pt x="3" y="122"/>
                  </a:lnTo>
                  <a:lnTo>
                    <a:pt x="5" y="123"/>
                  </a:lnTo>
                  <a:lnTo>
                    <a:pt x="5" y="123"/>
                  </a:lnTo>
                  <a:lnTo>
                    <a:pt x="5" y="123"/>
                  </a:lnTo>
                  <a:close/>
                  <a:moveTo>
                    <a:pt x="5" y="154"/>
                  </a:moveTo>
                  <a:lnTo>
                    <a:pt x="5" y="172"/>
                  </a:lnTo>
                  <a:lnTo>
                    <a:pt x="3" y="172"/>
                  </a:lnTo>
                  <a:lnTo>
                    <a:pt x="3" y="172"/>
                  </a:lnTo>
                  <a:lnTo>
                    <a:pt x="1" y="172"/>
                  </a:lnTo>
                  <a:lnTo>
                    <a:pt x="0" y="172"/>
                  </a:lnTo>
                  <a:lnTo>
                    <a:pt x="0" y="154"/>
                  </a:lnTo>
                  <a:lnTo>
                    <a:pt x="1" y="153"/>
                  </a:lnTo>
                  <a:lnTo>
                    <a:pt x="3" y="152"/>
                  </a:lnTo>
                  <a:lnTo>
                    <a:pt x="3" y="153"/>
                  </a:lnTo>
                  <a:lnTo>
                    <a:pt x="5" y="154"/>
                  </a:lnTo>
                  <a:lnTo>
                    <a:pt x="5" y="154"/>
                  </a:lnTo>
                  <a:lnTo>
                    <a:pt x="5" y="154"/>
                  </a:lnTo>
                  <a:close/>
                  <a:moveTo>
                    <a:pt x="5" y="184"/>
                  </a:moveTo>
                  <a:lnTo>
                    <a:pt x="5" y="202"/>
                  </a:lnTo>
                  <a:lnTo>
                    <a:pt x="3" y="203"/>
                  </a:lnTo>
                  <a:lnTo>
                    <a:pt x="3" y="204"/>
                  </a:lnTo>
                  <a:lnTo>
                    <a:pt x="1" y="203"/>
                  </a:lnTo>
                  <a:lnTo>
                    <a:pt x="0" y="202"/>
                  </a:lnTo>
                  <a:lnTo>
                    <a:pt x="0" y="184"/>
                  </a:lnTo>
                  <a:lnTo>
                    <a:pt x="1" y="182"/>
                  </a:lnTo>
                  <a:lnTo>
                    <a:pt x="3" y="182"/>
                  </a:lnTo>
                  <a:lnTo>
                    <a:pt x="3" y="182"/>
                  </a:lnTo>
                  <a:lnTo>
                    <a:pt x="5" y="184"/>
                  </a:lnTo>
                  <a:lnTo>
                    <a:pt x="5" y="184"/>
                  </a:lnTo>
                  <a:lnTo>
                    <a:pt x="5" y="184"/>
                  </a:lnTo>
                  <a:close/>
                  <a:moveTo>
                    <a:pt x="5" y="214"/>
                  </a:moveTo>
                  <a:lnTo>
                    <a:pt x="5" y="233"/>
                  </a:lnTo>
                  <a:lnTo>
                    <a:pt x="3" y="234"/>
                  </a:lnTo>
                  <a:lnTo>
                    <a:pt x="3" y="234"/>
                  </a:lnTo>
                  <a:lnTo>
                    <a:pt x="1" y="234"/>
                  </a:lnTo>
                  <a:lnTo>
                    <a:pt x="0" y="233"/>
                  </a:lnTo>
                  <a:lnTo>
                    <a:pt x="0" y="214"/>
                  </a:lnTo>
                  <a:lnTo>
                    <a:pt x="1" y="214"/>
                  </a:lnTo>
                  <a:lnTo>
                    <a:pt x="3" y="214"/>
                  </a:lnTo>
                  <a:lnTo>
                    <a:pt x="3" y="214"/>
                  </a:lnTo>
                  <a:lnTo>
                    <a:pt x="5" y="214"/>
                  </a:lnTo>
                  <a:lnTo>
                    <a:pt x="5" y="214"/>
                  </a:lnTo>
                  <a:lnTo>
                    <a:pt x="5" y="214"/>
                  </a:lnTo>
                  <a:close/>
                  <a:moveTo>
                    <a:pt x="5" y="245"/>
                  </a:moveTo>
                  <a:lnTo>
                    <a:pt x="5" y="262"/>
                  </a:lnTo>
                  <a:lnTo>
                    <a:pt x="3" y="263"/>
                  </a:lnTo>
                  <a:lnTo>
                    <a:pt x="3" y="264"/>
                  </a:lnTo>
                  <a:lnTo>
                    <a:pt x="1" y="263"/>
                  </a:lnTo>
                  <a:lnTo>
                    <a:pt x="0" y="262"/>
                  </a:lnTo>
                  <a:lnTo>
                    <a:pt x="0" y="245"/>
                  </a:lnTo>
                  <a:lnTo>
                    <a:pt x="1" y="244"/>
                  </a:lnTo>
                  <a:lnTo>
                    <a:pt x="3" y="244"/>
                  </a:lnTo>
                  <a:lnTo>
                    <a:pt x="3" y="244"/>
                  </a:lnTo>
                  <a:lnTo>
                    <a:pt x="5" y="245"/>
                  </a:lnTo>
                  <a:lnTo>
                    <a:pt x="5" y="245"/>
                  </a:lnTo>
                  <a:lnTo>
                    <a:pt x="5" y="245"/>
                  </a:lnTo>
                  <a:close/>
                  <a:moveTo>
                    <a:pt x="5" y="276"/>
                  </a:moveTo>
                  <a:lnTo>
                    <a:pt x="5" y="293"/>
                  </a:lnTo>
                  <a:lnTo>
                    <a:pt x="3" y="294"/>
                  </a:lnTo>
                  <a:lnTo>
                    <a:pt x="3" y="294"/>
                  </a:lnTo>
                  <a:lnTo>
                    <a:pt x="1" y="294"/>
                  </a:lnTo>
                  <a:lnTo>
                    <a:pt x="0" y="293"/>
                  </a:lnTo>
                  <a:lnTo>
                    <a:pt x="0" y="276"/>
                  </a:lnTo>
                  <a:lnTo>
                    <a:pt x="1" y="275"/>
                  </a:lnTo>
                  <a:lnTo>
                    <a:pt x="3" y="275"/>
                  </a:lnTo>
                  <a:lnTo>
                    <a:pt x="3" y="275"/>
                  </a:lnTo>
                  <a:lnTo>
                    <a:pt x="5" y="276"/>
                  </a:lnTo>
                  <a:lnTo>
                    <a:pt x="5" y="276"/>
                  </a:lnTo>
                  <a:lnTo>
                    <a:pt x="5" y="276"/>
                  </a:lnTo>
                  <a:close/>
                  <a:moveTo>
                    <a:pt x="5" y="305"/>
                  </a:moveTo>
                  <a:lnTo>
                    <a:pt x="5" y="318"/>
                  </a:lnTo>
                  <a:lnTo>
                    <a:pt x="3" y="319"/>
                  </a:lnTo>
                  <a:lnTo>
                    <a:pt x="3" y="320"/>
                  </a:lnTo>
                  <a:lnTo>
                    <a:pt x="1" y="319"/>
                  </a:lnTo>
                  <a:lnTo>
                    <a:pt x="0" y="318"/>
                  </a:lnTo>
                  <a:lnTo>
                    <a:pt x="0" y="305"/>
                  </a:lnTo>
                  <a:lnTo>
                    <a:pt x="1" y="304"/>
                  </a:lnTo>
                  <a:lnTo>
                    <a:pt x="3" y="304"/>
                  </a:lnTo>
                  <a:lnTo>
                    <a:pt x="3" y="304"/>
                  </a:lnTo>
                  <a:lnTo>
                    <a:pt x="5" y="305"/>
                  </a:lnTo>
                  <a:lnTo>
                    <a:pt x="5" y="305"/>
                  </a:lnTo>
                  <a:lnTo>
                    <a:pt x="5" y="305"/>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1" name="任意多边形 130480"/>
            <p:cNvSpPr/>
            <p:nvPr/>
          </p:nvSpPr>
          <p:spPr>
            <a:xfrm>
              <a:off x="4966" y="2313"/>
              <a:ext cx="5" cy="21"/>
            </a:xfrm>
            <a:custGeom>
              <a:avLst/>
              <a:gdLst/>
              <a:ahLst/>
              <a:cxnLst/>
              <a:rect l="0" t="0" r="0" b="0"/>
              <a:pathLst>
                <a:path w="5" h="21">
                  <a:moveTo>
                    <a:pt x="5" y="1"/>
                  </a:moveTo>
                  <a:lnTo>
                    <a:pt x="5" y="20"/>
                  </a:lnTo>
                  <a:lnTo>
                    <a:pt x="3" y="21"/>
                  </a:lnTo>
                  <a:lnTo>
                    <a:pt x="3" y="21"/>
                  </a:lnTo>
                  <a:lnTo>
                    <a:pt x="1" y="21"/>
                  </a:lnTo>
                  <a:lnTo>
                    <a:pt x="0" y="20"/>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2" name="任意多边形 130481"/>
            <p:cNvSpPr/>
            <p:nvPr/>
          </p:nvSpPr>
          <p:spPr>
            <a:xfrm>
              <a:off x="4966" y="2344"/>
              <a:ext cx="5" cy="20"/>
            </a:xfrm>
            <a:custGeom>
              <a:avLst/>
              <a:gdLst/>
              <a:ahLst/>
              <a:cxnLst/>
              <a:rect l="0" t="0" r="0" b="0"/>
              <a:pathLst>
                <a:path w="5" h="20">
                  <a:moveTo>
                    <a:pt x="5" y="1"/>
                  </a:moveTo>
                  <a:lnTo>
                    <a:pt x="5" y="19"/>
                  </a:lnTo>
                  <a:lnTo>
                    <a:pt x="3" y="20"/>
                  </a:lnTo>
                  <a:lnTo>
                    <a:pt x="3" y="20"/>
                  </a:lnTo>
                  <a:lnTo>
                    <a:pt x="1" y="20"/>
                  </a:lnTo>
                  <a:lnTo>
                    <a:pt x="0" y="1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3" name="任意多边形 130482"/>
            <p:cNvSpPr/>
            <p:nvPr/>
          </p:nvSpPr>
          <p:spPr>
            <a:xfrm>
              <a:off x="4966" y="2375"/>
              <a:ext cx="5" cy="20"/>
            </a:xfrm>
            <a:custGeom>
              <a:avLst/>
              <a:gdLst/>
              <a:ahLst/>
              <a:cxnLst/>
              <a:rect l="0" t="0" r="0" b="0"/>
              <a:pathLst>
                <a:path w="5" h="20">
                  <a:moveTo>
                    <a:pt x="5" y="1"/>
                  </a:moveTo>
                  <a:lnTo>
                    <a:pt x="5" y="18"/>
                  </a:lnTo>
                  <a:lnTo>
                    <a:pt x="3" y="19"/>
                  </a:lnTo>
                  <a:lnTo>
                    <a:pt x="3" y="20"/>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4" name="任意多边形 130483"/>
            <p:cNvSpPr/>
            <p:nvPr/>
          </p:nvSpPr>
          <p:spPr>
            <a:xfrm>
              <a:off x="4966" y="2404"/>
              <a:ext cx="5" cy="21"/>
            </a:xfrm>
            <a:custGeom>
              <a:avLst/>
              <a:gdLst/>
              <a:ahLst/>
              <a:cxnLst/>
              <a:rect l="0" t="0" r="0" b="0"/>
              <a:pathLst>
                <a:path w="5" h="21">
                  <a:moveTo>
                    <a:pt x="5" y="3"/>
                  </a:moveTo>
                  <a:lnTo>
                    <a:pt x="5" y="20"/>
                  </a:lnTo>
                  <a:lnTo>
                    <a:pt x="3" y="21"/>
                  </a:lnTo>
                  <a:lnTo>
                    <a:pt x="3" y="21"/>
                  </a:lnTo>
                  <a:lnTo>
                    <a:pt x="1" y="21"/>
                  </a:lnTo>
                  <a:lnTo>
                    <a:pt x="0" y="20"/>
                  </a:lnTo>
                  <a:lnTo>
                    <a:pt x="0" y="3"/>
                  </a:lnTo>
                  <a:lnTo>
                    <a:pt x="1" y="1"/>
                  </a:lnTo>
                  <a:lnTo>
                    <a:pt x="3" y="0"/>
                  </a:lnTo>
                  <a:lnTo>
                    <a:pt x="3" y="1"/>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5" name="任意多边形 130484"/>
            <p:cNvSpPr/>
            <p:nvPr/>
          </p:nvSpPr>
          <p:spPr>
            <a:xfrm>
              <a:off x="4966" y="2435"/>
              <a:ext cx="5" cy="21"/>
            </a:xfrm>
            <a:custGeom>
              <a:avLst/>
              <a:gdLst/>
              <a:ahLst/>
              <a:cxnLst/>
              <a:rect l="0" t="0" r="0" b="0"/>
              <a:pathLst>
                <a:path w="5" h="21">
                  <a:moveTo>
                    <a:pt x="5" y="1"/>
                  </a:moveTo>
                  <a:lnTo>
                    <a:pt x="5" y="19"/>
                  </a:lnTo>
                  <a:lnTo>
                    <a:pt x="3" y="19"/>
                  </a:lnTo>
                  <a:lnTo>
                    <a:pt x="3" y="21"/>
                  </a:lnTo>
                  <a:lnTo>
                    <a:pt x="1" y="19"/>
                  </a:lnTo>
                  <a:lnTo>
                    <a:pt x="0" y="19"/>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6" name="任意多边形 130485"/>
            <p:cNvSpPr/>
            <p:nvPr/>
          </p:nvSpPr>
          <p:spPr>
            <a:xfrm>
              <a:off x="4966" y="2465"/>
              <a:ext cx="5" cy="20"/>
            </a:xfrm>
            <a:custGeom>
              <a:avLst/>
              <a:gdLst/>
              <a:ahLst/>
              <a:cxnLst/>
              <a:rect l="0" t="0" r="0" b="0"/>
              <a:pathLst>
                <a:path w="5" h="20">
                  <a:moveTo>
                    <a:pt x="5" y="2"/>
                  </a:moveTo>
                  <a:lnTo>
                    <a:pt x="5" y="20"/>
                  </a:lnTo>
                  <a:lnTo>
                    <a:pt x="3" y="20"/>
                  </a:lnTo>
                  <a:lnTo>
                    <a:pt x="3" y="20"/>
                  </a:lnTo>
                  <a:lnTo>
                    <a:pt x="1" y="20"/>
                  </a:lnTo>
                  <a:lnTo>
                    <a:pt x="0" y="20"/>
                  </a:lnTo>
                  <a:lnTo>
                    <a:pt x="0" y="2"/>
                  </a:lnTo>
                  <a:lnTo>
                    <a:pt x="1" y="1"/>
                  </a:lnTo>
                  <a:lnTo>
                    <a:pt x="3" y="0"/>
                  </a:lnTo>
                  <a:lnTo>
                    <a:pt x="3"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7" name="任意多边形 130486"/>
            <p:cNvSpPr/>
            <p:nvPr/>
          </p:nvSpPr>
          <p:spPr>
            <a:xfrm>
              <a:off x="4966" y="2495"/>
              <a:ext cx="5" cy="22"/>
            </a:xfrm>
            <a:custGeom>
              <a:avLst/>
              <a:gdLst/>
              <a:ahLst/>
              <a:cxnLst/>
              <a:rect l="0" t="0" r="0" b="0"/>
              <a:pathLst>
                <a:path w="5" h="22">
                  <a:moveTo>
                    <a:pt x="5" y="2"/>
                  </a:moveTo>
                  <a:lnTo>
                    <a:pt x="5" y="20"/>
                  </a:lnTo>
                  <a:lnTo>
                    <a:pt x="3" y="21"/>
                  </a:lnTo>
                  <a:lnTo>
                    <a:pt x="3" y="22"/>
                  </a:lnTo>
                  <a:lnTo>
                    <a:pt x="1" y="21"/>
                  </a:lnTo>
                  <a:lnTo>
                    <a:pt x="0" y="20"/>
                  </a:lnTo>
                  <a:lnTo>
                    <a:pt x="0" y="2"/>
                  </a:lnTo>
                  <a:lnTo>
                    <a:pt x="1" y="0"/>
                  </a:lnTo>
                  <a:lnTo>
                    <a:pt x="3" y="0"/>
                  </a:lnTo>
                  <a:lnTo>
                    <a:pt x="3"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8" name="任意多边形 130487"/>
            <p:cNvSpPr/>
            <p:nvPr/>
          </p:nvSpPr>
          <p:spPr>
            <a:xfrm>
              <a:off x="4966" y="2527"/>
              <a:ext cx="5" cy="20"/>
            </a:xfrm>
            <a:custGeom>
              <a:avLst/>
              <a:gdLst/>
              <a:ahLst/>
              <a:cxnLst/>
              <a:rect l="0" t="0" r="0" b="0"/>
              <a:pathLst>
                <a:path w="5" h="20">
                  <a:moveTo>
                    <a:pt x="5" y="0"/>
                  </a:moveTo>
                  <a:lnTo>
                    <a:pt x="5" y="19"/>
                  </a:lnTo>
                  <a:lnTo>
                    <a:pt x="3" y="20"/>
                  </a:lnTo>
                  <a:lnTo>
                    <a:pt x="3" y="20"/>
                  </a:lnTo>
                  <a:lnTo>
                    <a:pt x="1" y="20"/>
                  </a:lnTo>
                  <a:lnTo>
                    <a:pt x="0" y="19"/>
                  </a:lnTo>
                  <a:lnTo>
                    <a:pt x="0" y="0"/>
                  </a:lnTo>
                  <a:lnTo>
                    <a:pt x="1" y="0"/>
                  </a:lnTo>
                  <a:lnTo>
                    <a:pt x="3" y="0"/>
                  </a:lnTo>
                  <a:lnTo>
                    <a:pt x="3"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89" name="任意多边形 130488"/>
            <p:cNvSpPr/>
            <p:nvPr/>
          </p:nvSpPr>
          <p:spPr>
            <a:xfrm>
              <a:off x="4966" y="2557"/>
              <a:ext cx="5" cy="20"/>
            </a:xfrm>
            <a:custGeom>
              <a:avLst/>
              <a:gdLst/>
              <a:ahLst/>
              <a:cxnLst/>
              <a:rect l="0" t="0" r="0" b="0"/>
              <a:pathLst>
                <a:path w="5" h="20">
                  <a:moveTo>
                    <a:pt x="5" y="1"/>
                  </a:moveTo>
                  <a:lnTo>
                    <a:pt x="5" y="18"/>
                  </a:lnTo>
                  <a:lnTo>
                    <a:pt x="3" y="19"/>
                  </a:lnTo>
                  <a:lnTo>
                    <a:pt x="3" y="20"/>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0" name="任意多边形 130489"/>
            <p:cNvSpPr/>
            <p:nvPr/>
          </p:nvSpPr>
          <p:spPr>
            <a:xfrm>
              <a:off x="4966" y="2588"/>
              <a:ext cx="5" cy="19"/>
            </a:xfrm>
            <a:custGeom>
              <a:avLst/>
              <a:gdLst/>
              <a:ahLst/>
              <a:cxnLst/>
              <a:rect l="0" t="0" r="0" b="0"/>
              <a:pathLst>
                <a:path w="5" h="19">
                  <a:moveTo>
                    <a:pt x="5" y="1"/>
                  </a:moveTo>
                  <a:lnTo>
                    <a:pt x="5" y="18"/>
                  </a:lnTo>
                  <a:lnTo>
                    <a:pt x="3" y="19"/>
                  </a:lnTo>
                  <a:lnTo>
                    <a:pt x="3" y="19"/>
                  </a:lnTo>
                  <a:lnTo>
                    <a:pt x="1" y="19"/>
                  </a:lnTo>
                  <a:lnTo>
                    <a:pt x="0" y="18"/>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1" name="任意多边形 130490"/>
            <p:cNvSpPr/>
            <p:nvPr/>
          </p:nvSpPr>
          <p:spPr>
            <a:xfrm>
              <a:off x="4966" y="2617"/>
              <a:ext cx="5" cy="16"/>
            </a:xfrm>
            <a:custGeom>
              <a:avLst/>
              <a:gdLst/>
              <a:ahLst/>
              <a:cxnLst/>
              <a:rect l="0" t="0" r="0" b="0"/>
              <a:pathLst>
                <a:path w="5" h="16">
                  <a:moveTo>
                    <a:pt x="5" y="1"/>
                  </a:moveTo>
                  <a:lnTo>
                    <a:pt x="5" y="14"/>
                  </a:lnTo>
                  <a:lnTo>
                    <a:pt x="3" y="15"/>
                  </a:lnTo>
                  <a:lnTo>
                    <a:pt x="3" y="16"/>
                  </a:lnTo>
                  <a:lnTo>
                    <a:pt x="1" y="15"/>
                  </a:lnTo>
                  <a:lnTo>
                    <a:pt x="0" y="14"/>
                  </a:lnTo>
                  <a:lnTo>
                    <a:pt x="0" y="1"/>
                  </a:lnTo>
                  <a:lnTo>
                    <a:pt x="1" y="0"/>
                  </a:lnTo>
                  <a:lnTo>
                    <a:pt x="3" y="0"/>
                  </a:lnTo>
                  <a:lnTo>
                    <a:pt x="3"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2" name="任意多边形 130491"/>
            <p:cNvSpPr>
              <a:spLocks noEditPoints="1"/>
            </p:cNvSpPr>
            <p:nvPr/>
          </p:nvSpPr>
          <p:spPr>
            <a:xfrm>
              <a:off x="4582" y="2321"/>
              <a:ext cx="5" cy="328"/>
            </a:xfrm>
            <a:custGeom>
              <a:avLst/>
              <a:gdLst/>
              <a:ahLst/>
              <a:cxnLst/>
              <a:rect l="0" t="0" r="0" b="0"/>
              <a:pathLst>
                <a:path w="5" h="328">
                  <a:moveTo>
                    <a:pt x="5" y="1"/>
                  </a:moveTo>
                  <a:lnTo>
                    <a:pt x="5" y="19"/>
                  </a:lnTo>
                  <a:lnTo>
                    <a:pt x="4" y="19"/>
                  </a:lnTo>
                  <a:lnTo>
                    <a:pt x="4" y="21"/>
                  </a:lnTo>
                  <a:lnTo>
                    <a:pt x="2" y="19"/>
                  </a:lnTo>
                  <a:lnTo>
                    <a:pt x="0" y="19"/>
                  </a:lnTo>
                  <a:lnTo>
                    <a:pt x="0" y="1"/>
                  </a:lnTo>
                  <a:lnTo>
                    <a:pt x="2" y="0"/>
                  </a:lnTo>
                  <a:lnTo>
                    <a:pt x="4" y="0"/>
                  </a:lnTo>
                  <a:lnTo>
                    <a:pt x="4" y="0"/>
                  </a:lnTo>
                  <a:lnTo>
                    <a:pt x="5" y="1"/>
                  </a:lnTo>
                  <a:lnTo>
                    <a:pt x="5" y="1"/>
                  </a:lnTo>
                  <a:lnTo>
                    <a:pt x="5" y="1"/>
                  </a:lnTo>
                  <a:close/>
                  <a:moveTo>
                    <a:pt x="5" y="32"/>
                  </a:moveTo>
                  <a:lnTo>
                    <a:pt x="5" y="50"/>
                  </a:lnTo>
                  <a:lnTo>
                    <a:pt x="4" y="51"/>
                  </a:lnTo>
                  <a:lnTo>
                    <a:pt x="4" y="51"/>
                  </a:lnTo>
                  <a:lnTo>
                    <a:pt x="2" y="51"/>
                  </a:lnTo>
                  <a:lnTo>
                    <a:pt x="0" y="50"/>
                  </a:lnTo>
                  <a:lnTo>
                    <a:pt x="0" y="32"/>
                  </a:lnTo>
                  <a:lnTo>
                    <a:pt x="2" y="31"/>
                  </a:lnTo>
                  <a:lnTo>
                    <a:pt x="4" y="31"/>
                  </a:lnTo>
                  <a:lnTo>
                    <a:pt x="4" y="31"/>
                  </a:lnTo>
                  <a:lnTo>
                    <a:pt x="5" y="32"/>
                  </a:lnTo>
                  <a:lnTo>
                    <a:pt x="5" y="32"/>
                  </a:lnTo>
                  <a:lnTo>
                    <a:pt x="5" y="32"/>
                  </a:lnTo>
                  <a:close/>
                  <a:moveTo>
                    <a:pt x="5" y="63"/>
                  </a:moveTo>
                  <a:lnTo>
                    <a:pt x="5" y="81"/>
                  </a:lnTo>
                  <a:lnTo>
                    <a:pt x="4" y="82"/>
                  </a:lnTo>
                  <a:lnTo>
                    <a:pt x="4" y="83"/>
                  </a:lnTo>
                  <a:lnTo>
                    <a:pt x="2" y="82"/>
                  </a:lnTo>
                  <a:lnTo>
                    <a:pt x="0" y="81"/>
                  </a:lnTo>
                  <a:lnTo>
                    <a:pt x="0" y="63"/>
                  </a:lnTo>
                  <a:lnTo>
                    <a:pt x="2" y="62"/>
                  </a:lnTo>
                  <a:lnTo>
                    <a:pt x="4" y="62"/>
                  </a:lnTo>
                  <a:lnTo>
                    <a:pt x="4" y="62"/>
                  </a:lnTo>
                  <a:lnTo>
                    <a:pt x="5" y="63"/>
                  </a:lnTo>
                  <a:lnTo>
                    <a:pt x="5" y="63"/>
                  </a:lnTo>
                  <a:lnTo>
                    <a:pt x="5" y="63"/>
                  </a:lnTo>
                  <a:close/>
                  <a:moveTo>
                    <a:pt x="5" y="95"/>
                  </a:moveTo>
                  <a:lnTo>
                    <a:pt x="5" y="113"/>
                  </a:lnTo>
                  <a:lnTo>
                    <a:pt x="4" y="114"/>
                  </a:lnTo>
                  <a:lnTo>
                    <a:pt x="4" y="114"/>
                  </a:lnTo>
                  <a:lnTo>
                    <a:pt x="2" y="114"/>
                  </a:lnTo>
                  <a:lnTo>
                    <a:pt x="0" y="113"/>
                  </a:lnTo>
                  <a:lnTo>
                    <a:pt x="0" y="95"/>
                  </a:lnTo>
                  <a:lnTo>
                    <a:pt x="2" y="94"/>
                  </a:lnTo>
                  <a:lnTo>
                    <a:pt x="4" y="92"/>
                  </a:lnTo>
                  <a:lnTo>
                    <a:pt x="4" y="94"/>
                  </a:lnTo>
                  <a:lnTo>
                    <a:pt x="5" y="95"/>
                  </a:lnTo>
                  <a:lnTo>
                    <a:pt x="5" y="95"/>
                  </a:lnTo>
                  <a:lnTo>
                    <a:pt x="5" y="95"/>
                  </a:lnTo>
                  <a:close/>
                  <a:moveTo>
                    <a:pt x="5" y="125"/>
                  </a:moveTo>
                  <a:lnTo>
                    <a:pt x="5" y="144"/>
                  </a:lnTo>
                  <a:lnTo>
                    <a:pt x="4" y="145"/>
                  </a:lnTo>
                  <a:lnTo>
                    <a:pt x="4" y="146"/>
                  </a:lnTo>
                  <a:lnTo>
                    <a:pt x="2" y="145"/>
                  </a:lnTo>
                  <a:lnTo>
                    <a:pt x="0" y="144"/>
                  </a:lnTo>
                  <a:lnTo>
                    <a:pt x="0" y="125"/>
                  </a:lnTo>
                  <a:lnTo>
                    <a:pt x="2" y="124"/>
                  </a:lnTo>
                  <a:lnTo>
                    <a:pt x="4" y="124"/>
                  </a:lnTo>
                  <a:lnTo>
                    <a:pt x="4" y="124"/>
                  </a:lnTo>
                  <a:lnTo>
                    <a:pt x="5" y="125"/>
                  </a:lnTo>
                  <a:lnTo>
                    <a:pt x="5" y="125"/>
                  </a:lnTo>
                  <a:lnTo>
                    <a:pt x="5" y="125"/>
                  </a:lnTo>
                  <a:close/>
                  <a:moveTo>
                    <a:pt x="5" y="157"/>
                  </a:moveTo>
                  <a:lnTo>
                    <a:pt x="5" y="176"/>
                  </a:lnTo>
                  <a:lnTo>
                    <a:pt x="4" y="177"/>
                  </a:lnTo>
                  <a:lnTo>
                    <a:pt x="4" y="177"/>
                  </a:lnTo>
                  <a:lnTo>
                    <a:pt x="2" y="177"/>
                  </a:lnTo>
                  <a:lnTo>
                    <a:pt x="0" y="176"/>
                  </a:lnTo>
                  <a:lnTo>
                    <a:pt x="0" y="157"/>
                  </a:lnTo>
                  <a:lnTo>
                    <a:pt x="2" y="156"/>
                  </a:lnTo>
                  <a:lnTo>
                    <a:pt x="4" y="155"/>
                  </a:lnTo>
                  <a:lnTo>
                    <a:pt x="4" y="156"/>
                  </a:lnTo>
                  <a:lnTo>
                    <a:pt x="5" y="157"/>
                  </a:lnTo>
                  <a:lnTo>
                    <a:pt x="5" y="157"/>
                  </a:lnTo>
                  <a:lnTo>
                    <a:pt x="5" y="157"/>
                  </a:lnTo>
                  <a:close/>
                  <a:moveTo>
                    <a:pt x="5" y="188"/>
                  </a:moveTo>
                  <a:lnTo>
                    <a:pt x="5" y="206"/>
                  </a:lnTo>
                  <a:lnTo>
                    <a:pt x="4" y="207"/>
                  </a:lnTo>
                  <a:lnTo>
                    <a:pt x="4" y="207"/>
                  </a:lnTo>
                  <a:lnTo>
                    <a:pt x="2" y="207"/>
                  </a:lnTo>
                  <a:lnTo>
                    <a:pt x="0" y="206"/>
                  </a:lnTo>
                  <a:lnTo>
                    <a:pt x="0" y="188"/>
                  </a:lnTo>
                  <a:lnTo>
                    <a:pt x="2" y="187"/>
                  </a:lnTo>
                  <a:lnTo>
                    <a:pt x="4" y="187"/>
                  </a:lnTo>
                  <a:lnTo>
                    <a:pt x="4" y="187"/>
                  </a:lnTo>
                  <a:lnTo>
                    <a:pt x="5" y="188"/>
                  </a:lnTo>
                  <a:lnTo>
                    <a:pt x="5" y="188"/>
                  </a:lnTo>
                  <a:lnTo>
                    <a:pt x="5" y="188"/>
                  </a:lnTo>
                  <a:close/>
                  <a:moveTo>
                    <a:pt x="5" y="220"/>
                  </a:moveTo>
                  <a:lnTo>
                    <a:pt x="5" y="238"/>
                  </a:lnTo>
                  <a:lnTo>
                    <a:pt x="4" y="238"/>
                  </a:lnTo>
                  <a:lnTo>
                    <a:pt x="4" y="238"/>
                  </a:lnTo>
                  <a:lnTo>
                    <a:pt x="2" y="238"/>
                  </a:lnTo>
                  <a:lnTo>
                    <a:pt x="0" y="238"/>
                  </a:lnTo>
                  <a:lnTo>
                    <a:pt x="0" y="220"/>
                  </a:lnTo>
                  <a:lnTo>
                    <a:pt x="2" y="219"/>
                  </a:lnTo>
                  <a:lnTo>
                    <a:pt x="4" y="219"/>
                  </a:lnTo>
                  <a:lnTo>
                    <a:pt x="4" y="219"/>
                  </a:lnTo>
                  <a:lnTo>
                    <a:pt x="5" y="220"/>
                  </a:lnTo>
                  <a:lnTo>
                    <a:pt x="5" y="220"/>
                  </a:lnTo>
                  <a:lnTo>
                    <a:pt x="5" y="220"/>
                  </a:lnTo>
                  <a:close/>
                  <a:moveTo>
                    <a:pt x="5" y="250"/>
                  </a:moveTo>
                  <a:lnTo>
                    <a:pt x="5" y="268"/>
                  </a:lnTo>
                  <a:lnTo>
                    <a:pt x="4" y="269"/>
                  </a:lnTo>
                  <a:lnTo>
                    <a:pt x="4" y="270"/>
                  </a:lnTo>
                  <a:lnTo>
                    <a:pt x="2" y="269"/>
                  </a:lnTo>
                  <a:lnTo>
                    <a:pt x="0" y="268"/>
                  </a:lnTo>
                  <a:lnTo>
                    <a:pt x="0" y="250"/>
                  </a:lnTo>
                  <a:lnTo>
                    <a:pt x="2" y="250"/>
                  </a:lnTo>
                  <a:lnTo>
                    <a:pt x="4" y="250"/>
                  </a:lnTo>
                  <a:lnTo>
                    <a:pt x="4" y="250"/>
                  </a:lnTo>
                  <a:lnTo>
                    <a:pt x="5" y="250"/>
                  </a:lnTo>
                  <a:lnTo>
                    <a:pt x="5" y="250"/>
                  </a:lnTo>
                  <a:lnTo>
                    <a:pt x="5" y="250"/>
                  </a:lnTo>
                  <a:close/>
                  <a:moveTo>
                    <a:pt x="5" y="282"/>
                  </a:moveTo>
                  <a:lnTo>
                    <a:pt x="5" y="300"/>
                  </a:lnTo>
                  <a:lnTo>
                    <a:pt x="4" y="301"/>
                  </a:lnTo>
                  <a:lnTo>
                    <a:pt x="4" y="301"/>
                  </a:lnTo>
                  <a:lnTo>
                    <a:pt x="2" y="301"/>
                  </a:lnTo>
                  <a:lnTo>
                    <a:pt x="0" y="300"/>
                  </a:lnTo>
                  <a:lnTo>
                    <a:pt x="0" y="282"/>
                  </a:lnTo>
                  <a:lnTo>
                    <a:pt x="2" y="280"/>
                  </a:lnTo>
                  <a:lnTo>
                    <a:pt x="4" y="280"/>
                  </a:lnTo>
                  <a:lnTo>
                    <a:pt x="4" y="280"/>
                  </a:lnTo>
                  <a:lnTo>
                    <a:pt x="5" y="282"/>
                  </a:lnTo>
                  <a:lnTo>
                    <a:pt x="5" y="282"/>
                  </a:lnTo>
                  <a:lnTo>
                    <a:pt x="5" y="282"/>
                  </a:lnTo>
                  <a:close/>
                  <a:moveTo>
                    <a:pt x="5" y="312"/>
                  </a:moveTo>
                  <a:lnTo>
                    <a:pt x="5" y="326"/>
                  </a:lnTo>
                  <a:lnTo>
                    <a:pt x="4" y="327"/>
                  </a:lnTo>
                  <a:lnTo>
                    <a:pt x="4" y="328"/>
                  </a:lnTo>
                  <a:lnTo>
                    <a:pt x="2" y="327"/>
                  </a:lnTo>
                  <a:lnTo>
                    <a:pt x="0" y="326"/>
                  </a:lnTo>
                  <a:lnTo>
                    <a:pt x="0" y="312"/>
                  </a:lnTo>
                  <a:lnTo>
                    <a:pt x="2" y="311"/>
                  </a:lnTo>
                  <a:lnTo>
                    <a:pt x="4" y="311"/>
                  </a:lnTo>
                  <a:lnTo>
                    <a:pt x="4" y="311"/>
                  </a:lnTo>
                  <a:lnTo>
                    <a:pt x="5" y="312"/>
                  </a:lnTo>
                  <a:lnTo>
                    <a:pt x="5" y="312"/>
                  </a:lnTo>
                  <a:lnTo>
                    <a:pt x="5" y="312"/>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3" name="任意多边形 130492"/>
            <p:cNvSpPr/>
            <p:nvPr/>
          </p:nvSpPr>
          <p:spPr>
            <a:xfrm>
              <a:off x="4582" y="2321"/>
              <a:ext cx="5" cy="21"/>
            </a:xfrm>
            <a:custGeom>
              <a:avLst/>
              <a:gdLst/>
              <a:ahLst/>
              <a:cxnLst/>
              <a:rect l="0" t="0" r="0" b="0"/>
              <a:pathLst>
                <a:path w="5" h="21">
                  <a:moveTo>
                    <a:pt x="5" y="1"/>
                  </a:moveTo>
                  <a:lnTo>
                    <a:pt x="5" y="19"/>
                  </a:lnTo>
                  <a:lnTo>
                    <a:pt x="4" y="19"/>
                  </a:lnTo>
                  <a:lnTo>
                    <a:pt x="4" y="21"/>
                  </a:lnTo>
                  <a:lnTo>
                    <a:pt x="2" y="19"/>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4" name="任意多边形 130493"/>
            <p:cNvSpPr/>
            <p:nvPr/>
          </p:nvSpPr>
          <p:spPr>
            <a:xfrm>
              <a:off x="4582" y="2352"/>
              <a:ext cx="5" cy="20"/>
            </a:xfrm>
            <a:custGeom>
              <a:avLst/>
              <a:gdLst/>
              <a:ahLst/>
              <a:cxnLst/>
              <a:rect l="0" t="0" r="0" b="0"/>
              <a:pathLst>
                <a:path w="5" h="20">
                  <a:moveTo>
                    <a:pt x="5" y="1"/>
                  </a:moveTo>
                  <a:lnTo>
                    <a:pt x="5" y="19"/>
                  </a:lnTo>
                  <a:lnTo>
                    <a:pt x="4" y="20"/>
                  </a:lnTo>
                  <a:lnTo>
                    <a:pt x="4" y="20"/>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5" name="任意多边形 130494"/>
            <p:cNvSpPr/>
            <p:nvPr/>
          </p:nvSpPr>
          <p:spPr>
            <a:xfrm>
              <a:off x="4582" y="2383"/>
              <a:ext cx="5" cy="21"/>
            </a:xfrm>
            <a:custGeom>
              <a:avLst/>
              <a:gdLst/>
              <a:ahLst/>
              <a:cxnLst/>
              <a:rect l="0" t="0" r="0" b="0"/>
              <a:pathLst>
                <a:path w="5" h="21">
                  <a:moveTo>
                    <a:pt x="5" y="1"/>
                  </a:moveTo>
                  <a:lnTo>
                    <a:pt x="5" y="19"/>
                  </a:lnTo>
                  <a:lnTo>
                    <a:pt x="4" y="20"/>
                  </a:lnTo>
                  <a:lnTo>
                    <a:pt x="4" y="21"/>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6" name="任意多边形 130495"/>
            <p:cNvSpPr/>
            <p:nvPr/>
          </p:nvSpPr>
          <p:spPr>
            <a:xfrm>
              <a:off x="4582" y="2413"/>
              <a:ext cx="5" cy="22"/>
            </a:xfrm>
            <a:custGeom>
              <a:avLst/>
              <a:gdLst/>
              <a:ahLst/>
              <a:cxnLst/>
              <a:rect l="0" t="0" r="0" b="0"/>
              <a:pathLst>
                <a:path w="5" h="22">
                  <a:moveTo>
                    <a:pt x="5" y="3"/>
                  </a:moveTo>
                  <a:lnTo>
                    <a:pt x="5" y="21"/>
                  </a:lnTo>
                  <a:lnTo>
                    <a:pt x="4" y="22"/>
                  </a:lnTo>
                  <a:lnTo>
                    <a:pt x="4" y="22"/>
                  </a:lnTo>
                  <a:lnTo>
                    <a:pt x="2" y="22"/>
                  </a:lnTo>
                  <a:lnTo>
                    <a:pt x="0" y="21"/>
                  </a:lnTo>
                  <a:lnTo>
                    <a:pt x="0" y="3"/>
                  </a:lnTo>
                  <a:lnTo>
                    <a:pt x="2" y="2"/>
                  </a:lnTo>
                  <a:lnTo>
                    <a:pt x="4" y="0"/>
                  </a:lnTo>
                  <a:lnTo>
                    <a:pt x="4" y="2"/>
                  </a:lnTo>
                  <a:lnTo>
                    <a:pt x="5" y="3"/>
                  </a:lnTo>
                  <a:lnTo>
                    <a:pt x="5" y="3"/>
                  </a:lnTo>
                  <a:lnTo>
                    <a:pt x="5"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7" name="任意多边形 130496"/>
            <p:cNvSpPr/>
            <p:nvPr/>
          </p:nvSpPr>
          <p:spPr>
            <a:xfrm>
              <a:off x="4582" y="2445"/>
              <a:ext cx="5" cy="22"/>
            </a:xfrm>
            <a:custGeom>
              <a:avLst/>
              <a:gdLst/>
              <a:ahLst/>
              <a:cxnLst/>
              <a:rect l="0" t="0" r="0" b="0"/>
              <a:pathLst>
                <a:path w="5" h="22">
                  <a:moveTo>
                    <a:pt x="5" y="1"/>
                  </a:moveTo>
                  <a:lnTo>
                    <a:pt x="5" y="20"/>
                  </a:lnTo>
                  <a:lnTo>
                    <a:pt x="4" y="21"/>
                  </a:lnTo>
                  <a:lnTo>
                    <a:pt x="4" y="22"/>
                  </a:lnTo>
                  <a:lnTo>
                    <a:pt x="2" y="21"/>
                  </a:lnTo>
                  <a:lnTo>
                    <a:pt x="0" y="20"/>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8" name="任意多边形 130497"/>
            <p:cNvSpPr/>
            <p:nvPr/>
          </p:nvSpPr>
          <p:spPr>
            <a:xfrm>
              <a:off x="4582" y="2476"/>
              <a:ext cx="5" cy="22"/>
            </a:xfrm>
            <a:custGeom>
              <a:avLst/>
              <a:gdLst/>
              <a:ahLst/>
              <a:cxnLst/>
              <a:rect l="0" t="0" r="0" b="0"/>
              <a:pathLst>
                <a:path w="5" h="22">
                  <a:moveTo>
                    <a:pt x="5" y="2"/>
                  </a:moveTo>
                  <a:lnTo>
                    <a:pt x="5" y="21"/>
                  </a:lnTo>
                  <a:lnTo>
                    <a:pt x="4" y="22"/>
                  </a:lnTo>
                  <a:lnTo>
                    <a:pt x="4" y="22"/>
                  </a:lnTo>
                  <a:lnTo>
                    <a:pt x="2" y="22"/>
                  </a:lnTo>
                  <a:lnTo>
                    <a:pt x="0" y="21"/>
                  </a:lnTo>
                  <a:lnTo>
                    <a:pt x="0" y="2"/>
                  </a:lnTo>
                  <a:lnTo>
                    <a:pt x="2" y="1"/>
                  </a:lnTo>
                  <a:lnTo>
                    <a:pt x="4" y="0"/>
                  </a:lnTo>
                  <a:lnTo>
                    <a:pt x="4" y="1"/>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499" name="任意多边形 130498"/>
            <p:cNvSpPr/>
            <p:nvPr/>
          </p:nvSpPr>
          <p:spPr>
            <a:xfrm>
              <a:off x="4582" y="2508"/>
              <a:ext cx="5" cy="20"/>
            </a:xfrm>
            <a:custGeom>
              <a:avLst/>
              <a:gdLst/>
              <a:ahLst/>
              <a:cxnLst/>
              <a:rect l="0" t="0" r="0" b="0"/>
              <a:pathLst>
                <a:path w="5" h="20">
                  <a:moveTo>
                    <a:pt x="5" y="1"/>
                  </a:moveTo>
                  <a:lnTo>
                    <a:pt x="5" y="19"/>
                  </a:lnTo>
                  <a:lnTo>
                    <a:pt x="4" y="20"/>
                  </a:lnTo>
                  <a:lnTo>
                    <a:pt x="4" y="20"/>
                  </a:lnTo>
                  <a:lnTo>
                    <a:pt x="2" y="20"/>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0" name="任意多边形 130499"/>
            <p:cNvSpPr/>
            <p:nvPr/>
          </p:nvSpPr>
          <p:spPr>
            <a:xfrm>
              <a:off x="4582" y="2540"/>
              <a:ext cx="5" cy="19"/>
            </a:xfrm>
            <a:custGeom>
              <a:avLst/>
              <a:gdLst/>
              <a:ahLst/>
              <a:cxnLst/>
              <a:rect l="0" t="0" r="0" b="0"/>
              <a:pathLst>
                <a:path w="5" h="19">
                  <a:moveTo>
                    <a:pt x="5" y="1"/>
                  </a:moveTo>
                  <a:lnTo>
                    <a:pt x="5" y="19"/>
                  </a:lnTo>
                  <a:lnTo>
                    <a:pt x="4" y="19"/>
                  </a:lnTo>
                  <a:lnTo>
                    <a:pt x="4" y="19"/>
                  </a:lnTo>
                  <a:lnTo>
                    <a:pt x="2" y="19"/>
                  </a:lnTo>
                  <a:lnTo>
                    <a:pt x="0" y="19"/>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1" name="任意多边形 130500"/>
            <p:cNvSpPr/>
            <p:nvPr/>
          </p:nvSpPr>
          <p:spPr>
            <a:xfrm>
              <a:off x="4582" y="2571"/>
              <a:ext cx="5" cy="20"/>
            </a:xfrm>
            <a:custGeom>
              <a:avLst/>
              <a:gdLst/>
              <a:ahLst/>
              <a:cxnLst/>
              <a:rect l="0" t="0" r="0" b="0"/>
              <a:pathLst>
                <a:path w="5" h="20">
                  <a:moveTo>
                    <a:pt x="5" y="0"/>
                  </a:moveTo>
                  <a:lnTo>
                    <a:pt x="5" y="18"/>
                  </a:lnTo>
                  <a:lnTo>
                    <a:pt x="4" y="19"/>
                  </a:lnTo>
                  <a:lnTo>
                    <a:pt x="4" y="20"/>
                  </a:lnTo>
                  <a:lnTo>
                    <a:pt x="2" y="19"/>
                  </a:lnTo>
                  <a:lnTo>
                    <a:pt x="0" y="18"/>
                  </a:lnTo>
                  <a:lnTo>
                    <a:pt x="0" y="0"/>
                  </a:lnTo>
                  <a:lnTo>
                    <a:pt x="2" y="0"/>
                  </a:lnTo>
                  <a:lnTo>
                    <a:pt x="4" y="0"/>
                  </a:lnTo>
                  <a:lnTo>
                    <a:pt x="4" y="0"/>
                  </a:lnTo>
                  <a:lnTo>
                    <a:pt x="5" y="0"/>
                  </a:lnTo>
                  <a:lnTo>
                    <a:pt x="5" y="0"/>
                  </a:lnTo>
                  <a:lnTo>
                    <a:pt x="5" y="0"/>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2" name="任意多边形 130501"/>
            <p:cNvSpPr/>
            <p:nvPr/>
          </p:nvSpPr>
          <p:spPr>
            <a:xfrm>
              <a:off x="4582" y="2601"/>
              <a:ext cx="5" cy="21"/>
            </a:xfrm>
            <a:custGeom>
              <a:avLst/>
              <a:gdLst/>
              <a:ahLst/>
              <a:cxnLst/>
              <a:rect l="0" t="0" r="0" b="0"/>
              <a:pathLst>
                <a:path w="5" h="21">
                  <a:moveTo>
                    <a:pt x="5" y="2"/>
                  </a:moveTo>
                  <a:lnTo>
                    <a:pt x="5" y="20"/>
                  </a:lnTo>
                  <a:lnTo>
                    <a:pt x="4" y="21"/>
                  </a:lnTo>
                  <a:lnTo>
                    <a:pt x="4" y="21"/>
                  </a:lnTo>
                  <a:lnTo>
                    <a:pt x="2" y="21"/>
                  </a:lnTo>
                  <a:lnTo>
                    <a:pt x="0" y="20"/>
                  </a:lnTo>
                  <a:lnTo>
                    <a:pt x="0" y="2"/>
                  </a:lnTo>
                  <a:lnTo>
                    <a:pt x="2" y="0"/>
                  </a:lnTo>
                  <a:lnTo>
                    <a:pt x="4" y="0"/>
                  </a:lnTo>
                  <a:lnTo>
                    <a:pt x="4" y="0"/>
                  </a:lnTo>
                  <a:lnTo>
                    <a:pt x="5" y="2"/>
                  </a:lnTo>
                  <a:lnTo>
                    <a:pt x="5" y="2"/>
                  </a:lnTo>
                  <a:lnTo>
                    <a:pt x="5"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3" name="任意多边形 130502"/>
            <p:cNvSpPr/>
            <p:nvPr/>
          </p:nvSpPr>
          <p:spPr>
            <a:xfrm>
              <a:off x="4582" y="2632"/>
              <a:ext cx="5" cy="17"/>
            </a:xfrm>
            <a:custGeom>
              <a:avLst/>
              <a:gdLst/>
              <a:ahLst/>
              <a:cxnLst/>
              <a:rect l="0" t="0" r="0" b="0"/>
              <a:pathLst>
                <a:path w="5" h="17">
                  <a:moveTo>
                    <a:pt x="5" y="1"/>
                  </a:moveTo>
                  <a:lnTo>
                    <a:pt x="5" y="15"/>
                  </a:lnTo>
                  <a:lnTo>
                    <a:pt x="4" y="16"/>
                  </a:lnTo>
                  <a:lnTo>
                    <a:pt x="4" y="17"/>
                  </a:lnTo>
                  <a:lnTo>
                    <a:pt x="2" y="16"/>
                  </a:lnTo>
                  <a:lnTo>
                    <a:pt x="0" y="15"/>
                  </a:lnTo>
                  <a:lnTo>
                    <a:pt x="0" y="1"/>
                  </a:lnTo>
                  <a:lnTo>
                    <a:pt x="2" y="0"/>
                  </a:lnTo>
                  <a:lnTo>
                    <a:pt x="4" y="0"/>
                  </a:lnTo>
                  <a:lnTo>
                    <a:pt x="4" y="0"/>
                  </a:lnTo>
                  <a:lnTo>
                    <a:pt x="5" y="1"/>
                  </a:lnTo>
                  <a:lnTo>
                    <a:pt x="5" y="1"/>
                  </a:lnTo>
                  <a:lnTo>
                    <a:pt x="5"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4" name="矩形 130503"/>
            <p:cNvSpPr/>
            <p:nvPr/>
          </p:nvSpPr>
          <p:spPr>
            <a:xfrm>
              <a:off x="4539"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5" name="矩形 130504"/>
            <p:cNvSpPr/>
            <p:nvPr/>
          </p:nvSpPr>
          <p:spPr>
            <a:xfrm>
              <a:off x="4902" y="2656"/>
              <a:ext cx="130" cy="125"/>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3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3.0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6" name="矩形 130505"/>
            <p:cNvSpPr/>
            <p:nvPr/>
          </p:nvSpPr>
          <p:spPr>
            <a:xfrm>
              <a:off x="3485" y="2260"/>
              <a:ext cx="16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-45</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7" name="矩形 130506"/>
            <p:cNvSpPr/>
            <p:nvPr/>
          </p:nvSpPr>
          <p:spPr>
            <a:xfrm>
              <a:off x="3640" y="225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8" name="任意多边形 130507"/>
            <p:cNvSpPr/>
            <p:nvPr/>
          </p:nvSpPr>
          <p:spPr>
            <a:xfrm>
              <a:off x="3729" y="1898"/>
              <a:ext cx="1391" cy="518"/>
            </a:xfrm>
            <a:custGeom>
              <a:avLst/>
              <a:gdLst/>
              <a:ahLst/>
              <a:cxnLst/>
              <a:rect l="0" t="0" r="0" b="0"/>
              <a:pathLst>
                <a:path w="1391" h="518">
                  <a:moveTo>
                    <a:pt x="0" y="0"/>
                  </a:moveTo>
                  <a:lnTo>
                    <a:pt x="0" y="14"/>
                  </a:lnTo>
                  <a:lnTo>
                    <a:pt x="2" y="27"/>
                  </a:lnTo>
                  <a:lnTo>
                    <a:pt x="2" y="39"/>
                  </a:lnTo>
                  <a:lnTo>
                    <a:pt x="7" y="54"/>
                  </a:lnTo>
                  <a:lnTo>
                    <a:pt x="9" y="67"/>
                  </a:lnTo>
                  <a:lnTo>
                    <a:pt x="14" y="79"/>
                  </a:lnTo>
                  <a:lnTo>
                    <a:pt x="22" y="92"/>
                  </a:lnTo>
                  <a:lnTo>
                    <a:pt x="26" y="104"/>
                  </a:lnTo>
                  <a:lnTo>
                    <a:pt x="35" y="117"/>
                  </a:lnTo>
                  <a:lnTo>
                    <a:pt x="43" y="129"/>
                  </a:lnTo>
                  <a:lnTo>
                    <a:pt x="53" y="142"/>
                  </a:lnTo>
                  <a:lnTo>
                    <a:pt x="63" y="154"/>
                  </a:lnTo>
                  <a:lnTo>
                    <a:pt x="72" y="167"/>
                  </a:lnTo>
                  <a:lnTo>
                    <a:pt x="85" y="178"/>
                  </a:lnTo>
                  <a:lnTo>
                    <a:pt x="96" y="191"/>
                  </a:lnTo>
                  <a:lnTo>
                    <a:pt x="109" y="201"/>
                  </a:lnTo>
                  <a:lnTo>
                    <a:pt x="122" y="214"/>
                  </a:lnTo>
                  <a:lnTo>
                    <a:pt x="137" y="225"/>
                  </a:lnTo>
                  <a:lnTo>
                    <a:pt x="152" y="235"/>
                  </a:lnTo>
                  <a:lnTo>
                    <a:pt x="166" y="248"/>
                  </a:lnTo>
                  <a:lnTo>
                    <a:pt x="183" y="259"/>
                  </a:lnTo>
                  <a:lnTo>
                    <a:pt x="200" y="269"/>
                  </a:lnTo>
                  <a:lnTo>
                    <a:pt x="217" y="281"/>
                  </a:lnTo>
                  <a:lnTo>
                    <a:pt x="237" y="289"/>
                  </a:lnTo>
                  <a:lnTo>
                    <a:pt x="256" y="300"/>
                  </a:lnTo>
                  <a:lnTo>
                    <a:pt x="274" y="310"/>
                  </a:lnTo>
                  <a:lnTo>
                    <a:pt x="296" y="319"/>
                  </a:lnTo>
                  <a:lnTo>
                    <a:pt x="316" y="331"/>
                  </a:lnTo>
                  <a:lnTo>
                    <a:pt x="337" y="340"/>
                  </a:lnTo>
                  <a:lnTo>
                    <a:pt x="359" y="348"/>
                  </a:lnTo>
                  <a:lnTo>
                    <a:pt x="405" y="366"/>
                  </a:lnTo>
                  <a:lnTo>
                    <a:pt x="454" y="382"/>
                  </a:lnTo>
                  <a:lnTo>
                    <a:pt x="504" y="400"/>
                  </a:lnTo>
                  <a:lnTo>
                    <a:pt x="557" y="415"/>
                  </a:lnTo>
                  <a:lnTo>
                    <a:pt x="613" y="429"/>
                  </a:lnTo>
                  <a:lnTo>
                    <a:pt x="669" y="444"/>
                  </a:lnTo>
                  <a:lnTo>
                    <a:pt x="726" y="454"/>
                  </a:lnTo>
                  <a:lnTo>
                    <a:pt x="787" y="466"/>
                  </a:lnTo>
                  <a:lnTo>
                    <a:pt x="847" y="478"/>
                  </a:lnTo>
                  <a:lnTo>
                    <a:pt x="913" y="487"/>
                  </a:lnTo>
                  <a:lnTo>
                    <a:pt x="975" y="494"/>
                  </a:lnTo>
                  <a:lnTo>
                    <a:pt x="1043" y="501"/>
                  </a:lnTo>
                  <a:lnTo>
                    <a:pt x="1110" y="506"/>
                  </a:lnTo>
                  <a:lnTo>
                    <a:pt x="1178" y="512"/>
                  </a:lnTo>
                  <a:lnTo>
                    <a:pt x="1248" y="515"/>
                  </a:lnTo>
                  <a:lnTo>
                    <a:pt x="1317" y="518"/>
                  </a:lnTo>
                  <a:lnTo>
                    <a:pt x="1391" y="518"/>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09" name="任意多边形 130508"/>
            <p:cNvSpPr/>
            <p:nvPr/>
          </p:nvSpPr>
          <p:spPr>
            <a:xfrm>
              <a:off x="3729" y="1862"/>
              <a:ext cx="1354" cy="492"/>
            </a:xfrm>
            <a:custGeom>
              <a:avLst/>
              <a:gdLst/>
              <a:ahLst/>
              <a:cxnLst/>
              <a:rect l="0" t="0" r="0" b="0"/>
              <a:pathLst>
                <a:path w="1354" h="492">
                  <a:moveTo>
                    <a:pt x="0" y="0"/>
                  </a:moveTo>
                  <a:lnTo>
                    <a:pt x="0" y="14"/>
                  </a:lnTo>
                  <a:lnTo>
                    <a:pt x="2" y="25"/>
                  </a:lnTo>
                  <a:lnTo>
                    <a:pt x="2" y="38"/>
                  </a:lnTo>
                  <a:lnTo>
                    <a:pt x="7" y="51"/>
                  </a:lnTo>
                  <a:lnTo>
                    <a:pt x="9" y="63"/>
                  </a:lnTo>
                  <a:lnTo>
                    <a:pt x="14" y="75"/>
                  </a:lnTo>
                  <a:lnTo>
                    <a:pt x="21" y="87"/>
                  </a:lnTo>
                  <a:lnTo>
                    <a:pt x="25" y="99"/>
                  </a:lnTo>
                  <a:lnTo>
                    <a:pt x="35" y="111"/>
                  </a:lnTo>
                  <a:lnTo>
                    <a:pt x="42" y="123"/>
                  </a:lnTo>
                  <a:lnTo>
                    <a:pt x="51" y="134"/>
                  </a:lnTo>
                  <a:lnTo>
                    <a:pt x="61" y="147"/>
                  </a:lnTo>
                  <a:lnTo>
                    <a:pt x="70" y="158"/>
                  </a:lnTo>
                  <a:lnTo>
                    <a:pt x="82" y="169"/>
                  </a:lnTo>
                  <a:lnTo>
                    <a:pt x="94" y="181"/>
                  </a:lnTo>
                  <a:lnTo>
                    <a:pt x="105" y="191"/>
                  </a:lnTo>
                  <a:lnTo>
                    <a:pt x="120" y="203"/>
                  </a:lnTo>
                  <a:lnTo>
                    <a:pt x="134" y="213"/>
                  </a:lnTo>
                  <a:lnTo>
                    <a:pt x="147" y="223"/>
                  </a:lnTo>
                  <a:lnTo>
                    <a:pt x="162" y="236"/>
                  </a:lnTo>
                  <a:lnTo>
                    <a:pt x="178" y="246"/>
                  </a:lnTo>
                  <a:lnTo>
                    <a:pt x="194" y="256"/>
                  </a:lnTo>
                  <a:lnTo>
                    <a:pt x="212" y="267"/>
                  </a:lnTo>
                  <a:lnTo>
                    <a:pt x="230" y="275"/>
                  </a:lnTo>
                  <a:lnTo>
                    <a:pt x="249" y="285"/>
                  </a:lnTo>
                  <a:lnTo>
                    <a:pt x="268" y="295"/>
                  </a:lnTo>
                  <a:lnTo>
                    <a:pt x="289" y="304"/>
                  </a:lnTo>
                  <a:lnTo>
                    <a:pt x="308" y="314"/>
                  </a:lnTo>
                  <a:lnTo>
                    <a:pt x="329" y="322"/>
                  </a:lnTo>
                  <a:lnTo>
                    <a:pt x="350" y="332"/>
                  </a:lnTo>
                  <a:lnTo>
                    <a:pt x="395" y="349"/>
                  </a:lnTo>
                  <a:lnTo>
                    <a:pt x="441" y="363"/>
                  </a:lnTo>
                  <a:lnTo>
                    <a:pt x="491" y="381"/>
                  </a:lnTo>
                  <a:lnTo>
                    <a:pt x="543" y="394"/>
                  </a:lnTo>
                  <a:lnTo>
                    <a:pt x="597" y="408"/>
                  </a:lnTo>
                  <a:lnTo>
                    <a:pt x="651" y="422"/>
                  </a:lnTo>
                  <a:lnTo>
                    <a:pt x="707" y="432"/>
                  </a:lnTo>
                  <a:lnTo>
                    <a:pt x="766" y="444"/>
                  </a:lnTo>
                  <a:lnTo>
                    <a:pt x="824" y="455"/>
                  </a:lnTo>
                  <a:lnTo>
                    <a:pt x="889" y="463"/>
                  </a:lnTo>
                  <a:lnTo>
                    <a:pt x="949" y="469"/>
                  </a:lnTo>
                  <a:lnTo>
                    <a:pt x="1015" y="476"/>
                  </a:lnTo>
                  <a:lnTo>
                    <a:pt x="1081" y="482"/>
                  </a:lnTo>
                  <a:lnTo>
                    <a:pt x="1147" y="486"/>
                  </a:lnTo>
                  <a:lnTo>
                    <a:pt x="1214" y="490"/>
                  </a:lnTo>
                  <a:lnTo>
                    <a:pt x="1283" y="492"/>
                  </a:lnTo>
                  <a:lnTo>
                    <a:pt x="1354" y="492"/>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0" name="任意多边形 130509"/>
            <p:cNvSpPr/>
            <p:nvPr/>
          </p:nvSpPr>
          <p:spPr>
            <a:xfrm>
              <a:off x="3729" y="1862"/>
              <a:ext cx="1427" cy="456"/>
            </a:xfrm>
            <a:custGeom>
              <a:avLst/>
              <a:gdLst/>
              <a:ahLst/>
              <a:cxnLst/>
              <a:rect l="0" t="0" r="0" b="0"/>
              <a:pathLst>
                <a:path w="1427" h="456">
                  <a:moveTo>
                    <a:pt x="0" y="0"/>
                  </a:moveTo>
                  <a:lnTo>
                    <a:pt x="0" y="13"/>
                  </a:lnTo>
                  <a:lnTo>
                    <a:pt x="2" y="23"/>
                  </a:lnTo>
                  <a:lnTo>
                    <a:pt x="2" y="34"/>
                  </a:lnTo>
                  <a:lnTo>
                    <a:pt x="7" y="47"/>
                  </a:lnTo>
                  <a:lnTo>
                    <a:pt x="9" y="58"/>
                  </a:lnTo>
                  <a:lnTo>
                    <a:pt x="15" y="70"/>
                  </a:lnTo>
                  <a:lnTo>
                    <a:pt x="22" y="80"/>
                  </a:lnTo>
                  <a:lnTo>
                    <a:pt x="27" y="91"/>
                  </a:lnTo>
                  <a:lnTo>
                    <a:pt x="37" y="103"/>
                  </a:lnTo>
                  <a:lnTo>
                    <a:pt x="45" y="114"/>
                  </a:lnTo>
                  <a:lnTo>
                    <a:pt x="54" y="124"/>
                  </a:lnTo>
                  <a:lnTo>
                    <a:pt x="64" y="136"/>
                  </a:lnTo>
                  <a:lnTo>
                    <a:pt x="74" y="147"/>
                  </a:lnTo>
                  <a:lnTo>
                    <a:pt x="87" y="156"/>
                  </a:lnTo>
                  <a:lnTo>
                    <a:pt x="98" y="168"/>
                  </a:lnTo>
                  <a:lnTo>
                    <a:pt x="111" y="177"/>
                  </a:lnTo>
                  <a:lnTo>
                    <a:pt x="126" y="188"/>
                  </a:lnTo>
                  <a:lnTo>
                    <a:pt x="141" y="197"/>
                  </a:lnTo>
                  <a:lnTo>
                    <a:pt x="155" y="207"/>
                  </a:lnTo>
                  <a:lnTo>
                    <a:pt x="170" y="218"/>
                  </a:lnTo>
                  <a:lnTo>
                    <a:pt x="188" y="228"/>
                  </a:lnTo>
                  <a:lnTo>
                    <a:pt x="206" y="237"/>
                  </a:lnTo>
                  <a:lnTo>
                    <a:pt x="223" y="246"/>
                  </a:lnTo>
                  <a:lnTo>
                    <a:pt x="242" y="254"/>
                  </a:lnTo>
                  <a:lnTo>
                    <a:pt x="262" y="264"/>
                  </a:lnTo>
                  <a:lnTo>
                    <a:pt x="282" y="273"/>
                  </a:lnTo>
                  <a:lnTo>
                    <a:pt x="304" y="281"/>
                  </a:lnTo>
                  <a:lnTo>
                    <a:pt x="325" y="291"/>
                  </a:lnTo>
                  <a:lnTo>
                    <a:pt x="346" y="299"/>
                  </a:lnTo>
                  <a:lnTo>
                    <a:pt x="369" y="306"/>
                  </a:lnTo>
                  <a:lnTo>
                    <a:pt x="416" y="322"/>
                  </a:lnTo>
                  <a:lnTo>
                    <a:pt x="465" y="336"/>
                  </a:lnTo>
                  <a:lnTo>
                    <a:pt x="518" y="352"/>
                  </a:lnTo>
                  <a:lnTo>
                    <a:pt x="572" y="365"/>
                  </a:lnTo>
                  <a:lnTo>
                    <a:pt x="629" y="378"/>
                  </a:lnTo>
                  <a:lnTo>
                    <a:pt x="686" y="391"/>
                  </a:lnTo>
                  <a:lnTo>
                    <a:pt x="746" y="400"/>
                  </a:lnTo>
                  <a:lnTo>
                    <a:pt x="807" y="411"/>
                  </a:lnTo>
                  <a:lnTo>
                    <a:pt x="869" y="420"/>
                  </a:lnTo>
                  <a:lnTo>
                    <a:pt x="937" y="428"/>
                  </a:lnTo>
                  <a:lnTo>
                    <a:pt x="1001" y="435"/>
                  </a:lnTo>
                  <a:lnTo>
                    <a:pt x="1070" y="441"/>
                  </a:lnTo>
                  <a:lnTo>
                    <a:pt x="1139" y="445"/>
                  </a:lnTo>
                  <a:lnTo>
                    <a:pt x="1209" y="450"/>
                  </a:lnTo>
                  <a:lnTo>
                    <a:pt x="1281" y="453"/>
                  </a:lnTo>
                  <a:lnTo>
                    <a:pt x="1353" y="456"/>
                  </a:lnTo>
                  <a:lnTo>
                    <a:pt x="1427" y="456"/>
                  </a:lnTo>
                </a:path>
              </a:pathLst>
            </a:custGeom>
            <a:noFill/>
            <a:ln w="25400"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1" name="矩形 130510"/>
            <p:cNvSpPr/>
            <p:nvPr/>
          </p:nvSpPr>
          <p:spPr>
            <a:xfrm>
              <a:off x="5202" y="2189"/>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2" name="矩形 130511"/>
            <p:cNvSpPr/>
            <p:nvPr/>
          </p:nvSpPr>
          <p:spPr>
            <a:xfrm>
              <a:off x="5281" y="226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3" name="矩形 130512"/>
            <p:cNvSpPr/>
            <p:nvPr/>
          </p:nvSpPr>
          <p:spPr>
            <a:xfrm>
              <a:off x="5320" y="2189"/>
              <a:ext cx="126"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4" name="矩形 130513"/>
            <p:cNvSpPr/>
            <p:nvPr/>
          </p:nvSpPr>
          <p:spPr>
            <a:xfrm>
              <a:off x="5442" y="2189"/>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0515" name="矩形 130514"/>
            <p:cNvSpPr/>
            <p:nvPr/>
          </p:nvSpPr>
          <p:spPr>
            <a:xfrm>
              <a:off x="5522" y="2268"/>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0516" name="矩形 130515"/>
          <p:cNvSpPr/>
          <p:nvPr/>
        </p:nvSpPr>
        <p:spPr>
          <a:xfrm>
            <a:off x="917575" y="2825750"/>
            <a:ext cx="6694488" cy="457200"/>
          </a:xfrm>
          <a:prstGeom prst="rect">
            <a:avLst/>
          </a:prstGeom>
          <a:noFill/>
          <a:ln w="19050">
            <a:noFill/>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从曲线上可以看出，负载对传输特性的影响很大 </a:t>
            </a:r>
          </a:p>
        </p:txBody>
      </p:sp>
    </p:spTree>
    <p:extLst>
      <p:ext uri="{BB962C8B-B14F-4D97-AF65-F5344CB8AC3E}">
        <p14:creationId xmlns:p14="http://schemas.microsoft.com/office/powerpoint/2010/main" val="176975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516"/>
                                        </p:tgtEl>
                                        <p:attrNameLst>
                                          <p:attrName>style.visibility</p:attrName>
                                        </p:attrNameLst>
                                      </p:cBhvr>
                                      <p:to>
                                        <p:strVal val="visible"/>
                                      </p:to>
                                    </p:set>
                                    <p:animEffect transition="in" filter="blinds(horizontal)">
                                      <p:cBhvr>
                                        <p:cTn id="7" dur="500"/>
                                        <p:tgtEl>
                                          <p:spTgt spid="130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301"/>
                                        </p:tgtEl>
                                        <p:attrNameLst>
                                          <p:attrName>style.visibility</p:attrName>
                                        </p:attrNameLst>
                                      </p:cBhvr>
                                      <p:to>
                                        <p:strVal val="visible"/>
                                      </p:to>
                                    </p:set>
                                    <p:animEffect transition="in" filter="blinds(horizontal)">
                                      <p:cBhvr>
                                        <p:cTn id="12" dur="500"/>
                                        <p:tgtEl>
                                          <p:spTgt spid="13030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0303"/>
                                        </p:tgtEl>
                                        <p:attrNameLst>
                                          <p:attrName>style.visibility</p:attrName>
                                        </p:attrNameLst>
                                      </p:cBhvr>
                                      <p:to>
                                        <p:strVal val="visible"/>
                                      </p:to>
                                    </p:set>
                                    <p:anim calcmode="lin" valueType="num">
                                      <p:cBhvr additive="base">
                                        <p:cTn id="17" dur="500" fill="hold"/>
                                        <p:tgtEl>
                                          <p:spTgt spid="130303"/>
                                        </p:tgtEl>
                                        <p:attrNameLst>
                                          <p:attrName>ppt_x</p:attrName>
                                        </p:attrNameLst>
                                      </p:cBhvr>
                                      <p:tavLst>
                                        <p:tav tm="0">
                                          <p:val>
                                            <p:strVal val="#ppt_x"/>
                                          </p:val>
                                        </p:tav>
                                        <p:tav tm="100000">
                                          <p:val>
                                            <p:strVal val="#ppt_x"/>
                                          </p:val>
                                        </p:tav>
                                      </p:tavLst>
                                    </p:anim>
                                    <p:anim calcmode="lin" valueType="num">
                                      <p:cBhvr additive="base">
                                        <p:cTn id="18" dur="500" fill="hold"/>
                                        <p:tgtEl>
                                          <p:spTgt spid="130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01" grpId="0"/>
      <p:bldP spid="130303" grpId="0"/>
      <p:bldP spid="1305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矩形 132099" descr="蓝色面巾纸"/>
          <p:cNvSpPr/>
          <p:nvPr/>
        </p:nvSpPr>
        <p:spPr>
          <a:xfrm>
            <a:off x="581025" y="400050"/>
            <a:ext cx="7691438" cy="519113"/>
          </a:xfrm>
          <a:prstGeom prst="rect">
            <a:avLst/>
          </a:prstGeom>
          <a:blipFill rotWithShape="1">
            <a:blip r:embed="rId3"/>
          </a:blipFill>
          <a:ln w="19050">
            <a:noFill/>
          </a:ln>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47675" algn="l"/>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8.4.3  </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带通滤波电路（</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band-pass network</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p>
        </p:txBody>
      </p:sp>
      <p:grpSp>
        <p:nvGrpSpPr>
          <p:cNvPr id="132101" name="组合 132100"/>
          <p:cNvGrpSpPr/>
          <p:nvPr/>
        </p:nvGrpSpPr>
        <p:grpSpPr>
          <a:xfrm>
            <a:off x="515938" y="1612900"/>
            <a:ext cx="2116137" cy="1450975"/>
            <a:chOff x="526" y="1693"/>
            <a:chExt cx="1333" cy="914"/>
          </a:xfrm>
        </p:grpSpPr>
        <p:sp>
          <p:nvSpPr>
            <p:cNvPr id="132102" name="矩形 132101"/>
            <p:cNvSpPr/>
            <p:nvPr/>
          </p:nvSpPr>
          <p:spPr>
            <a:xfrm>
              <a:off x="526" y="2158"/>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3" name="矩形 132102"/>
            <p:cNvSpPr/>
            <p:nvPr/>
          </p:nvSpPr>
          <p:spPr>
            <a:xfrm>
              <a:off x="610" y="2230"/>
              <a:ext cx="22"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i</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4" name="矩形 132103"/>
            <p:cNvSpPr/>
            <p:nvPr/>
          </p:nvSpPr>
          <p:spPr>
            <a:xfrm>
              <a:off x="569" y="2046"/>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5" name="矩形 132104"/>
            <p:cNvSpPr/>
            <p:nvPr/>
          </p:nvSpPr>
          <p:spPr>
            <a:xfrm>
              <a:off x="1736" y="2187"/>
              <a:ext cx="87"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6" name="矩形 132105"/>
            <p:cNvSpPr/>
            <p:nvPr/>
          </p:nvSpPr>
          <p:spPr>
            <a:xfrm>
              <a:off x="1819" y="226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o</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7" name="矩形 132106"/>
            <p:cNvSpPr/>
            <p:nvPr/>
          </p:nvSpPr>
          <p:spPr>
            <a:xfrm>
              <a:off x="1779" y="2076"/>
              <a:ext cx="3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8" name="矩形 132107"/>
            <p:cNvSpPr/>
            <p:nvPr/>
          </p:nvSpPr>
          <p:spPr>
            <a:xfrm>
              <a:off x="755" y="1865"/>
              <a:ext cx="196" cy="75"/>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09" name="矩形 132108"/>
            <p:cNvSpPr/>
            <p:nvPr/>
          </p:nvSpPr>
          <p:spPr>
            <a:xfrm>
              <a:off x="755" y="1865"/>
              <a:ext cx="196" cy="75"/>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10" name="直接连接符 132109"/>
            <p:cNvSpPr/>
            <p:nvPr/>
          </p:nvSpPr>
          <p:spPr>
            <a:xfrm>
              <a:off x="1193" y="2221"/>
              <a:ext cx="194" cy="1"/>
            </a:xfrm>
            <a:prstGeom prst="line">
              <a:avLst/>
            </a:prstGeom>
            <a:ln w="20638" cap="flat" cmpd="sng">
              <a:solidFill>
                <a:srgbClr val="000000"/>
              </a:solidFill>
              <a:prstDash val="solid"/>
              <a:headEnd type="none" w="med" len="med"/>
              <a:tailEnd type="none" w="med" len="med"/>
            </a:ln>
          </p:spPr>
        </p:sp>
        <p:sp>
          <p:nvSpPr>
            <p:cNvPr id="132111" name="直接连接符 132110"/>
            <p:cNvSpPr/>
            <p:nvPr/>
          </p:nvSpPr>
          <p:spPr>
            <a:xfrm>
              <a:off x="1193" y="2285"/>
              <a:ext cx="194" cy="1"/>
            </a:xfrm>
            <a:prstGeom prst="line">
              <a:avLst/>
            </a:prstGeom>
            <a:ln w="20638" cap="flat" cmpd="sng">
              <a:solidFill>
                <a:srgbClr val="000000"/>
              </a:solidFill>
              <a:prstDash val="solid"/>
              <a:headEnd type="none" w="med" len="med"/>
              <a:tailEnd type="none" w="med" len="med"/>
            </a:ln>
          </p:spPr>
        </p:sp>
        <p:sp>
          <p:nvSpPr>
            <p:cNvPr id="132112" name="直接连接符 132111"/>
            <p:cNvSpPr/>
            <p:nvPr/>
          </p:nvSpPr>
          <p:spPr>
            <a:xfrm>
              <a:off x="1193" y="2221"/>
              <a:ext cx="194" cy="1"/>
            </a:xfrm>
            <a:prstGeom prst="line">
              <a:avLst/>
            </a:prstGeom>
            <a:ln w="20638" cap="flat" cmpd="sng">
              <a:solidFill>
                <a:srgbClr val="000000"/>
              </a:solidFill>
              <a:prstDash val="solid"/>
              <a:headEnd type="none" w="med" len="med"/>
              <a:tailEnd type="none" w="med" len="med"/>
            </a:ln>
          </p:spPr>
        </p:sp>
        <p:sp>
          <p:nvSpPr>
            <p:cNvPr id="132113" name="直接连接符 132112"/>
            <p:cNvSpPr/>
            <p:nvPr/>
          </p:nvSpPr>
          <p:spPr>
            <a:xfrm>
              <a:off x="1193" y="2285"/>
              <a:ext cx="194" cy="1"/>
            </a:xfrm>
            <a:prstGeom prst="line">
              <a:avLst/>
            </a:prstGeom>
            <a:ln w="20638" cap="flat" cmpd="sng">
              <a:solidFill>
                <a:srgbClr val="000000"/>
              </a:solidFill>
              <a:prstDash val="solid"/>
              <a:headEnd type="none" w="med" len="med"/>
              <a:tailEnd type="none" w="med" len="med"/>
            </a:ln>
          </p:spPr>
        </p:sp>
        <p:sp>
          <p:nvSpPr>
            <p:cNvPr id="132114" name="直接连接符 132113"/>
            <p:cNvSpPr/>
            <p:nvPr/>
          </p:nvSpPr>
          <p:spPr>
            <a:xfrm>
              <a:off x="1290" y="2297"/>
              <a:ext cx="1" cy="182"/>
            </a:xfrm>
            <a:prstGeom prst="line">
              <a:avLst/>
            </a:prstGeom>
            <a:ln w="14288" cap="flat" cmpd="sng">
              <a:solidFill>
                <a:srgbClr val="000000"/>
              </a:solidFill>
              <a:prstDash val="solid"/>
              <a:headEnd type="none" w="med" len="med"/>
              <a:tailEnd type="none" w="med" len="med"/>
            </a:ln>
          </p:spPr>
        </p:sp>
        <p:sp>
          <p:nvSpPr>
            <p:cNvPr id="132115" name="直接连接符 132114"/>
            <p:cNvSpPr/>
            <p:nvPr/>
          </p:nvSpPr>
          <p:spPr>
            <a:xfrm>
              <a:off x="1290" y="2042"/>
              <a:ext cx="1" cy="173"/>
            </a:xfrm>
            <a:prstGeom prst="line">
              <a:avLst/>
            </a:prstGeom>
            <a:ln w="14288" cap="flat" cmpd="sng">
              <a:solidFill>
                <a:srgbClr val="000000"/>
              </a:solidFill>
              <a:prstDash val="solid"/>
              <a:headEnd type="none" w="med" len="med"/>
              <a:tailEnd type="none" w="med" len="med"/>
            </a:ln>
          </p:spPr>
        </p:sp>
        <p:sp>
          <p:nvSpPr>
            <p:cNvPr id="132116" name="矩形 132115"/>
            <p:cNvSpPr/>
            <p:nvPr/>
          </p:nvSpPr>
          <p:spPr>
            <a:xfrm>
              <a:off x="813" y="1693"/>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17" name="矩形 132116"/>
            <p:cNvSpPr/>
            <p:nvPr/>
          </p:nvSpPr>
          <p:spPr>
            <a:xfrm>
              <a:off x="884" y="176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18" name="直接连接符 132117"/>
            <p:cNvSpPr/>
            <p:nvPr/>
          </p:nvSpPr>
          <p:spPr>
            <a:xfrm>
              <a:off x="1290" y="2042"/>
              <a:ext cx="293" cy="1"/>
            </a:xfrm>
            <a:prstGeom prst="line">
              <a:avLst/>
            </a:prstGeom>
            <a:ln w="14288" cap="flat" cmpd="sng">
              <a:solidFill>
                <a:srgbClr val="000000"/>
              </a:solidFill>
              <a:prstDash val="solid"/>
              <a:headEnd type="none" w="med" len="med"/>
              <a:tailEnd type="none" w="med" len="med"/>
            </a:ln>
          </p:spPr>
        </p:sp>
        <p:sp>
          <p:nvSpPr>
            <p:cNvPr id="132119" name="直接连接符 132118"/>
            <p:cNvSpPr/>
            <p:nvPr/>
          </p:nvSpPr>
          <p:spPr>
            <a:xfrm>
              <a:off x="599" y="1902"/>
              <a:ext cx="156" cy="1"/>
            </a:xfrm>
            <a:prstGeom prst="line">
              <a:avLst/>
            </a:prstGeom>
            <a:ln w="14288" cap="flat" cmpd="sng">
              <a:solidFill>
                <a:srgbClr val="000000"/>
              </a:solidFill>
              <a:prstDash val="solid"/>
              <a:headEnd type="none" w="med" len="med"/>
              <a:tailEnd type="none" w="med" len="med"/>
            </a:ln>
          </p:spPr>
        </p:sp>
        <p:sp>
          <p:nvSpPr>
            <p:cNvPr id="132120" name="直接连接符 132119"/>
            <p:cNvSpPr/>
            <p:nvPr/>
          </p:nvSpPr>
          <p:spPr>
            <a:xfrm>
              <a:off x="599" y="2582"/>
              <a:ext cx="1167" cy="1"/>
            </a:xfrm>
            <a:prstGeom prst="line">
              <a:avLst/>
            </a:prstGeom>
            <a:ln w="14288" cap="flat" cmpd="sng">
              <a:solidFill>
                <a:srgbClr val="000000"/>
              </a:solidFill>
              <a:prstDash val="solid"/>
              <a:headEnd type="none" w="med" len="med"/>
              <a:tailEnd type="none" w="med" len="med"/>
            </a:ln>
          </p:spPr>
        </p:sp>
        <p:sp>
          <p:nvSpPr>
            <p:cNvPr id="132121" name="任意多边形 132120"/>
            <p:cNvSpPr/>
            <p:nvPr/>
          </p:nvSpPr>
          <p:spPr>
            <a:xfrm>
              <a:off x="563" y="2563"/>
              <a:ext cx="36" cy="37"/>
            </a:xfrm>
            <a:custGeom>
              <a:avLst/>
              <a:gdLst/>
              <a:ahLst/>
              <a:cxnLst/>
              <a:rect l="0" t="0" r="0" b="0"/>
              <a:pathLst>
                <a:path w="36" h="37">
                  <a:moveTo>
                    <a:pt x="0" y="19"/>
                  </a:moveTo>
                  <a:lnTo>
                    <a:pt x="0" y="15"/>
                  </a:lnTo>
                  <a:lnTo>
                    <a:pt x="1" y="12"/>
                  </a:lnTo>
                  <a:lnTo>
                    <a:pt x="2" y="8"/>
                  </a:lnTo>
                  <a:lnTo>
                    <a:pt x="4" y="6"/>
                  </a:lnTo>
                  <a:lnTo>
                    <a:pt x="8" y="4"/>
                  </a:lnTo>
                  <a:lnTo>
                    <a:pt x="11" y="1"/>
                  </a:lnTo>
                  <a:lnTo>
                    <a:pt x="14" y="0"/>
                  </a:lnTo>
                  <a:lnTo>
                    <a:pt x="18" y="0"/>
                  </a:lnTo>
                  <a:lnTo>
                    <a:pt x="21" y="0"/>
                  </a:lnTo>
                  <a:lnTo>
                    <a:pt x="25" y="1"/>
                  </a:lnTo>
                  <a:lnTo>
                    <a:pt x="28" y="4"/>
                  </a:lnTo>
                  <a:lnTo>
                    <a:pt x="30" y="6"/>
                  </a:lnTo>
                  <a:lnTo>
                    <a:pt x="33" y="8"/>
                  </a:lnTo>
                  <a:lnTo>
                    <a:pt x="35" y="12"/>
                  </a:lnTo>
                  <a:lnTo>
                    <a:pt x="35" y="15"/>
                  </a:lnTo>
                  <a:lnTo>
                    <a:pt x="36" y="19"/>
                  </a:lnTo>
                  <a:lnTo>
                    <a:pt x="36" y="19"/>
                  </a:lnTo>
                  <a:lnTo>
                    <a:pt x="35" y="22"/>
                  </a:lnTo>
                  <a:lnTo>
                    <a:pt x="35" y="25"/>
                  </a:lnTo>
                  <a:lnTo>
                    <a:pt x="33" y="29"/>
                  </a:lnTo>
                  <a:lnTo>
                    <a:pt x="30" y="31"/>
                  </a:lnTo>
                  <a:lnTo>
                    <a:pt x="28" y="33"/>
                  </a:lnTo>
                  <a:lnTo>
                    <a:pt x="25" y="36"/>
                  </a:lnTo>
                  <a:lnTo>
                    <a:pt x="21" y="37"/>
                  </a:lnTo>
                  <a:lnTo>
                    <a:pt x="18" y="37"/>
                  </a:lnTo>
                  <a:lnTo>
                    <a:pt x="14" y="37"/>
                  </a:lnTo>
                  <a:lnTo>
                    <a:pt x="11" y="36"/>
                  </a:lnTo>
                  <a:lnTo>
                    <a:pt x="8" y="33"/>
                  </a:lnTo>
                  <a:lnTo>
                    <a:pt x="4" y="31"/>
                  </a:lnTo>
                  <a:lnTo>
                    <a:pt x="2" y="29"/>
                  </a:lnTo>
                  <a:lnTo>
                    <a:pt x="1" y="25"/>
                  </a:lnTo>
                  <a:lnTo>
                    <a:pt x="0" y="22"/>
                  </a:lnTo>
                  <a:lnTo>
                    <a:pt x="0" y="19"/>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22" name="任意多边形 132121"/>
            <p:cNvSpPr/>
            <p:nvPr/>
          </p:nvSpPr>
          <p:spPr>
            <a:xfrm>
              <a:off x="563" y="2563"/>
              <a:ext cx="36" cy="37"/>
            </a:xfrm>
            <a:custGeom>
              <a:avLst/>
              <a:gdLst/>
              <a:ahLst/>
              <a:cxnLst/>
              <a:rect l="0" t="0" r="0" b="0"/>
              <a:pathLst>
                <a:path w="36" h="37">
                  <a:moveTo>
                    <a:pt x="0" y="19"/>
                  </a:moveTo>
                  <a:lnTo>
                    <a:pt x="0" y="15"/>
                  </a:lnTo>
                  <a:lnTo>
                    <a:pt x="1" y="12"/>
                  </a:lnTo>
                  <a:lnTo>
                    <a:pt x="2" y="8"/>
                  </a:lnTo>
                  <a:lnTo>
                    <a:pt x="4" y="6"/>
                  </a:lnTo>
                  <a:lnTo>
                    <a:pt x="8" y="4"/>
                  </a:lnTo>
                  <a:lnTo>
                    <a:pt x="11" y="1"/>
                  </a:lnTo>
                  <a:lnTo>
                    <a:pt x="14" y="0"/>
                  </a:lnTo>
                  <a:lnTo>
                    <a:pt x="18" y="0"/>
                  </a:lnTo>
                  <a:lnTo>
                    <a:pt x="21" y="0"/>
                  </a:lnTo>
                  <a:lnTo>
                    <a:pt x="25" y="1"/>
                  </a:lnTo>
                  <a:lnTo>
                    <a:pt x="28" y="4"/>
                  </a:lnTo>
                  <a:lnTo>
                    <a:pt x="30" y="6"/>
                  </a:lnTo>
                  <a:lnTo>
                    <a:pt x="33" y="8"/>
                  </a:lnTo>
                  <a:lnTo>
                    <a:pt x="35" y="12"/>
                  </a:lnTo>
                  <a:lnTo>
                    <a:pt x="35" y="15"/>
                  </a:lnTo>
                  <a:lnTo>
                    <a:pt x="36" y="19"/>
                  </a:lnTo>
                  <a:lnTo>
                    <a:pt x="36" y="19"/>
                  </a:lnTo>
                  <a:lnTo>
                    <a:pt x="35" y="22"/>
                  </a:lnTo>
                  <a:lnTo>
                    <a:pt x="35" y="25"/>
                  </a:lnTo>
                  <a:lnTo>
                    <a:pt x="33" y="29"/>
                  </a:lnTo>
                  <a:lnTo>
                    <a:pt x="30" y="31"/>
                  </a:lnTo>
                  <a:lnTo>
                    <a:pt x="28" y="33"/>
                  </a:lnTo>
                  <a:lnTo>
                    <a:pt x="25" y="36"/>
                  </a:lnTo>
                  <a:lnTo>
                    <a:pt x="21" y="37"/>
                  </a:lnTo>
                  <a:lnTo>
                    <a:pt x="18" y="37"/>
                  </a:lnTo>
                  <a:lnTo>
                    <a:pt x="14" y="37"/>
                  </a:lnTo>
                  <a:lnTo>
                    <a:pt x="11" y="36"/>
                  </a:lnTo>
                  <a:lnTo>
                    <a:pt x="8" y="33"/>
                  </a:lnTo>
                  <a:lnTo>
                    <a:pt x="4" y="31"/>
                  </a:lnTo>
                  <a:lnTo>
                    <a:pt x="2" y="29"/>
                  </a:lnTo>
                  <a:lnTo>
                    <a:pt x="1" y="25"/>
                  </a:lnTo>
                  <a:lnTo>
                    <a:pt x="0" y="22"/>
                  </a:lnTo>
                  <a:lnTo>
                    <a:pt x="0" y="19"/>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23" name="任意多边形 132122"/>
            <p:cNvSpPr/>
            <p:nvPr/>
          </p:nvSpPr>
          <p:spPr>
            <a:xfrm>
              <a:off x="563" y="1890"/>
              <a:ext cx="36" cy="36"/>
            </a:xfrm>
            <a:custGeom>
              <a:avLst/>
              <a:gdLst/>
              <a:ahLst/>
              <a:cxnLst/>
              <a:rect l="0" t="0" r="0" b="0"/>
              <a:pathLst>
                <a:path w="36" h="36">
                  <a:moveTo>
                    <a:pt x="0" y="18"/>
                  </a:moveTo>
                  <a:lnTo>
                    <a:pt x="0" y="14"/>
                  </a:lnTo>
                  <a:lnTo>
                    <a:pt x="1" y="11"/>
                  </a:lnTo>
                  <a:lnTo>
                    <a:pt x="2" y="8"/>
                  </a:lnTo>
                  <a:lnTo>
                    <a:pt x="4" y="5"/>
                  </a:lnTo>
                  <a:lnTo>
                    <a:pt x="8" y="3"/>
                  </a:lnTo>
                  <a:lnTo>
                    <a:pt x="11" y="1"/>
                  </a:lnTo>
                  <a:lnTo>
                    <a:pt x="14" y="0"/>
                  </a:lnTo>
                  <a:lnTo>
                    <a:pt x="18" y="0"/>
                  </a:lnTo>
                  <a:lnTo>
                    <a:pt x="21" y="0"/>
                  </a:lnTo>
                  <a:lnTo>
                    <a:pt x="25" y="1"/>
                  </a:lnTo>
                  <a:lnTo>
                    <a:pt x="28" y="3"/>
                  </a:lnTo>
                  <a:lnTo>
                    <a:pt x="30" y="5"/>
                  </a:lnTo>
                  <a:lnTo>
                    <a:pt x="33" y="8"/>
                  </a:lnTo>
                  <a:lnTo>
                    <a:pt x="35" y="11"/>
                  </a:lnTo>
                  <a:lnTo>
                    <a:pt x="35" y="14"/>
                  </a:lnTo>
                  <a:lnTo>
                    <a:pt x="36" y="18"/>
                  </a:lnTo>
                  <a:lnTo>
                    <a:pt x="36" y="18"/>
                  </a:lnTo>
                  <a:lnTo>
                    <a:pt x="35" y="21"/>
                  </a:lnTo>
                  <a:lnTo>
                    <a:pt x="35" y="25"/>
                  </a:lnTo>
                  <a:lnTo>
                    <a:pt x="33" y="28"/>
                  </a:lnTo>
                  <a:lnTo>
                    <a:pt x="30" y="30"/>
                  </a:lnTo>
                  <a:lnTo>
                    <a:pt x="28" y="33"/>
                  </a:lnTo>
                  <a:lnTo>
                    <a:pt x="25" y="35"/>
                  </a:lnTo>
                  <a:lnTo>
                    <a:pt x="21" y="36"/>
                  </a:lnTo>
                  <a:lnTo>
                    <a:pt x="18" y="36"/>
                  </a:lnTo>
                  <a:lnTo>
                    <a:pt x="14" y="36"/>
                  </a:lnTo>
                  <a:lnTo>
                    <a:pt x="11" y="35"/>
                  </a:lnTo>
                  <a:lnTo>
                    <a:pt x="8" y="33"/>
                  </a:lnTo>
                  <a:lnTo>
                    <a:pt x="4" y="30"/>
                  </a:lnTo>
                  <a:lnTo>
                    <a:pt x="2" y="28"/>
                  </a:lnTo>
                  <a:lnTo>
                    <a:pt x="1" y="25"/>
                  </a:lnTo>
                  <a:lnTo>
                    <a:pt x="0" y="21"/>
                  </a:lnTo>
                  <a:lnTo>
                    <a:pt x="0" y="18"/>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24" name="任意多边形 132123"/>
            <p:cNvSpPr/>
            <p:nvPr/>
          </p:nvSpPr>
          <p:spPr>
            <a:xfrm>
              <a:off x="563" y="1890"/>
              <a:ext cx="36" cy="36"/>
            </a:xfrm>
            <a:custGeom>
              <a:avLst/>
              <a:gdLst/>
              <a:ahLst/>
              <a:cxnLst/>
              <a:rect l="0" t="0" r="0" b="0"/>
              <a:pathLst>
                <a:path w="36" h="36">
                  <a:moveTo>
                    <a:pt x="0" y="18"/>
                  </a:moveTo>
                  <a:lnTo>
                    <a:pt x="0" y="14"/>
                  </a:lnTo>
                  <a:lnTo>
                    <a:pt x="1" y="11"/>
                  </a:lnTo>
                  <a:lnTo>
                    <a:pt x="2" y="8"/>
                  </a:lnTo>
                  <a:lnTo>
                    <a:pt x="4" y="5"/>
                  </a:lnTo>
                  <a:lnTo>
                    <a:pt x="8" y="3"/>
                  </a:lnTo>
                  <a:lnTo>
                    <a:pt x="11" y="1"/>
                  </a:lnTo>
                  <a:lnTo>
                    <a:pt x="14" y="0"/>
                  </a:lnTo>
                  <a:lnTo>
                    <a:pt x="18" y="0"/>
                  </a:lnTo>
                  <a:lnTo>
                    <a:pt x="21" y="0"/>
                  </a:lnTo>
                  <a:lnTo>
                    <a:pt x="25" y="1"/>
                  </a:lnTo>
                  <a:lnTo>
                    <a:pt x="28" y="3"/>
                  </a:lnTo>
                  <a:lnTo>
                    <a:pt x="30" y="5"/>
                  </a:lnTo>
                  <a:lnTo>
                    <a:pt x="33" y="8"/>
                  </a:lnTo>
                  <a:lnTo>
                    <a:pt x="35" y="11"/>
                  </a:lnTo>
                  <a:lnTo>
                    <a:pt x="35" y="14"/>
                  </a:lnTo>
                  <a:lnTo>
                    <a:pt x="36" y="18"/>
                  </a:lnTo>
                  <a:lnTo>
                    <a:pt x="36" y="18"/>
                  </a:lnTo>
                  <a:lnTo>
                    <a:pt x="35" y="21"/>
                  </a:lnTo>
                  <a:lnTo>
                    <a:pt x="35" y="25"/>
                  </a:lnTo>
                  <a:lnTo>
                    <a:pt x="33" y="28"/>
                  </a:lnTo>
                  <a:lnTo>
                    <a:pt x="30" y="30"/>
                  </a:lnTo>
                  <a:lnTo>
                    <a:pt x="28" y="33"/>
                  </a:lnTo>
                  <a:lnTo>
                    <a:pt x="25" y="35"/>
                  </a:lnTo>
                  <a:lnTo>
                    <a:pt x="21" y="36"/>
                  </a:lnTo>
                  <a:lnTo>
                    <a:pt x="18" y="36"/>
                  </a:lnTo>
                  <a:lnTo>
                    <a:pt x="14" y="36"/>
                  </a:lnTo>
                  <a:lnTo>
                    <a:pt x="11" y="35"/>
                  </a:lnTo>
                  <a:lnTo>
                    <a:pt x="8" y="33"/>
                  </a:lnTo>
                  <a:lnTo>
                    <a:pt x="4" y="30"/>
                  </a:lnTo>
                  <a:lnTo>
                    <a:pt x="2" y="28"/>
                  </a:lnTo>
                  <a:lnTo>
                    <a:pt x="1" y="25"/>
                  </a:lnTo>
                  <a:lnTo>
                    <a:pt x="0" y="21"/>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25" name="直接连接符 132124"/>
            <p:cNvSpPr/>
            <p:nvPr/>
          </p:nvSpPr>
          <p:spPr>
            <a:xfrm>
              <a:off x="563" y="1975"/>
              <a:ext cx="47" cy="1"/>
            </a:xfrm>
            <a:prstGeom prst="line">
              <a:avLst/>
            </a:prstGeom>
            <a:ln w="14288" cap="flat" cmpd="sng">
              <a:solidFill>
                <a:srgbClr val="000000"/>
              </a:solidFill>
              <a:prstDash val="solid"/>
              <a:headEnd type="none" w="med" len="med"/>
              <a:tailEnd type="none" w="med" len="med"/>
            </a:ln>
          </p:spPr>
        </p:sp>
        <p:sp>
          <p:nvSpPr>
            <p:cNvPr id="132126" name="直接连接符 132125"/>
            <p:cNvSpPr/>
            <p:nvPr/>
          </p:nvSpPr>
          <p:spPr>
            <a:xfrm>
              <a:off x="587" y="1951"/>
              <a:ext cx="1" cy="48"/>
            </a:xfrm>
            <a:prstGeom prst="line">
              <a:avLst/>
            </a:prstGeom>
            <a:ln w="14288" cap="flat" cmpd="sng">
              <a:solidFill>
                <a:srgbClr val="000000"/>
              </a:solidFill>
              <a:prstDash val="solid"/>
              <a:headEnd type="none" w="med" len="med"/>
              <a:tailEnd type="none" w="med" len="med"/>
            </a:ln>
          </p:spPr>
        </p:sp>
        <p:sp>
          <p:nvSpPr>
            <p:cNvPr id="132127" name="直接连接符 132126"/>
            <p:cNvSpPr/>
            <p:nvPr/>
          </p:nvSpPr>
          <p:spPr>
            <a:xfrm>
              <a:off x="550" y="2509"/>
              <a:ext cx="49" cy="1"/>
            </a:xfrm>
            <a:prstGeom prst="line">
              <a:avLst/>
            </a:prstGeom>
            <a:ln w="14288" cap="flat" cmpd="sng">
              <a:solidFill>
                <a:srgbClr val="000000"/>
              </a:solidFill>
              <a:prstDash val="solid"/>
              <a:headEnd type="none" w="med" len="med"/>
              <a:tailEnd type="none" w="med" len="med"/>
            </a:ln>
          </p:spPr>
        </p:sp>
        <p:sp>
          <p:nvSpPr>
            <p:cNvPr id="132128" name="直接连接符 132127"/>
            <p:cNvSpPr/>
            <p:nvPr/>
          </p:nvSpPr>
          <p:spPr>
            <a:xfrm>
              <a:off x="1721" y="1950"/>
              <a:ext cx="48" cy="1"/>
            </a:xfrm>
            <a:prstGeom prst="line">
              <a:avLst/>
            </a:prstGeom>
            <a:ln w="14288" cap="flat" cmpd="sng">
              <a:solidFill>
                <a:srgbClr val="000000"/>
              </a:solidFill>
              <a:prstDash val="solid"/>
              <a:headEnd type="none" w="med" len="med"/>
              <a:tailEnd type="none" w="med" len="med"/>
            </a:ln>
          </p:spPr>
        </p:sp>
        <p:sp>
          <p:nvSpPr>
            <p:cNvPr id="132129" name="直接连接符 132128"/>
            <p:cNvSpPr/>
            <p:nvPr/>
          </p:nvSpPr>
          <p:spPr>
            <a:xfrm>
              <a:off x="1745" y="1926"/>
              <a:ext cx="1" cy="48"/>
            </a:xfrm>
            <a:prstGeom prst="line">
              <a:avLst/>
            </a:prstGeom>
            <a:ln w="14288" cap="flat" cmpd="sng">
              <a:solidFill>
                <a:srgbClr val="000000"/>
              </a:solidFill>
              <a:prstDash val="solid"/>
              <a:headEnd type="none" w="med" len="med"/>
              <a:tailEnd type="none" w="med" len="med"/>
            </a:ln>
          </p:spPr>
        </p:sp>
        <p:sp>
          <p:nvSpPr>
            <p:cNvPr id="132130" name="直接连接符 132129"/>
            <p:cNvSpPr/>
            <p:nvPr/>
          </p:nvSpPr>
          <p:spPr>
            <a:xfrm>
              <a:off x="1721" y="2520"/>
              <a:ext cx="49" cy="1"/>
            </a:xfrm>
            <a:prstGeom prst="line">
              <a:avLst/>
            </a:prstGeom>
            <a:ln w="14288" cap="flat" cmpd="sng">
              <a:solidFill>
                <a:srgbClr val="000000"/>
              </a:solidFill>
              <a:prstDash val="solid"/>
              <a:headEnd type="none" w="med" len="med"/>
              <a:tailEnd type="none" w="med" len="med"/>
            </a:ln>
          </p:spPr>
        </p:sp>
        <p:sp>
          <p:nvSpPr>
            <p:cNvPr id="132131" name="矩形 132130"/>
            <p:cNvSpPr/>
            <p:nvPr/>
          </p:nvSpPr>
          <p:spPr>
            <a:xfrm>
              <a:off x="1547" y="2156"/>
              <a:ext cx="75" cy="195"/>
            </a:xfrm>
            <a:prstGeom prst="rect">
              <a:avLst/>
            </a:pr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32" name="矩形 132131"/>
            <p:cNvSpPr/>
            <p:nvPr/>
          </p:nvSpPr>
          <p:spPr>
            <a:xfrm>
              <a:off x="1547" y="2156"/>
              <a:ext cx="75" cy="195"/>
            </a:xfrm>
            <a:prstGeom prst="rect">
              <a:avLst/>
            </a:prstGeom>
            <a:solidFill>
              <a:srgbClr val="00FF00"/>
            </a:solidFill>
            <a:ln w="254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33" name="直接连接符 132132"/>
            <p:cNvSpPr/>
            <p:nvPr/>
          </p:nvSpPr>
          <p:spPr>
            <a:xfrm>
              <a:off x="1584" y="2042"/>
              <a:ext cx="1" cy="114"/>
            </a:xfrm>
            <a:prstGeom prst="line">
              <a:avLst/>
            </a:prstGeom>
            <a:ln w="14288" cap="flat" cmpd="sng">
              <a:solidFill>
                <a:srgbClr val="000000"/>
              </a:solidFill>
              <a:prstDash val="solid"/>
              <a:headEnd type="none" w="med" len="med"/>
              <a:tailEnd type="none" w="med" len="med"/>
            </a:ln>
          </p:spPr>
        </p:sp>
        <p:sp>
          <p:nvSpPr>
            <p:cNvPr id="132134" name="直接连接符 132133"/>
            <p:cNvSpPr/>
            <p:nvPr/>
          </p:nvSpPr>
          <p:spPr>
            <a:xfrm>
              <a:off x="1584" y="2351"/>
              <a:ext cx="1" cy="128"/>
            </a:xfrm>
            <a:prstGeom prst="line">
              <a:avLst/>
            </a:prstGeom>
            <a:ln w="14288" cap="flat" cmpd="sng">
              <a:solidFill>
                <a:srgbClr val="000000"/>
              </a:solidFill>
              <a:prstDash val="solid"/>
              <a:headEnd type="none" w="med" len="med"/>
              <a:tailEnd type="none" w="med" len="med"/>
            </a:ln>
          </p:spPr>
        </p:sp>
        <p:sp>
          <p:nvSpPr>
            <p:cNvPr id="132135" name="矩形 132134"/>
            <p:cNvSpPr/>
            <p:nvPr/>
          </p:nvSpPr>
          <p:spPr>
            <a:xfrm>
              <a:off x="1415" y="2185"/>
              <a:ext cx="8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36" name="矩形 132135"/>
            <p:cNvSpPr/>
            <p:nvPr/>
          </p:nvSpPr>
          <p:spPr>
            <a:xfrm>
              <a:off x="1486" y="2259"/>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37" name="直接连接符 132136"/>
            <p:cNvSpPr/>
            <p:nvPr/>
          </p:nvSpPr>
          <p:spPr>
            <a:xfrm flipV="1">
              <a:off x="1156" y="1800"/>
              <a:ext cx="1" cy="193"/>
            </a:xfrm>
            <a:prstGeom prst="line">
              <a:avLst/>
            </a:prstGeom>
            <a:ln w="20638" cap="flat" cmpd="sng">
              <a:solidFill>
                <a:srgbClr val="000000"/>
              </a:solidFill>
              <a:prstDash val="solid"/>
              <a:headEnd type="none" w="med" len="med"/>
              <a:tailEnd type="none" w="med" len="med"/>
            </a:ln>
          </p:spPr>
        </p:sp>
        <p:sp>
          <p:nvSpPr>
            <p:cNvPr id="132138" name="直接连接符 132137"/>
            <p:cNvSpPr/>
            <p:nvPr/>
          </p:nvSpPr>
          <p:spPr>
            <a:xfrm flipV="1">
              <a:off x="1213" y="1800"/>
              <a:ext cx="1" cy="193"/>
            </a:xfrm>
            <a:prstGeom prst="line">
              <a:avLst/>
            </a:prstGeom>
            <a:ln w="20638" cap="flat" cmpd="sng">
              <a:solidFill>
                <a:srgbClr val="000000"/>
              </a:solidFill>
              <a:prstDash val="solid"/>
              <a:headEnd type="none" w="med" len="med"/>
              <a:tailEnd type="none" w="med" len="med"/>
            </a:ln>
          </p:spPr>
        </p:sp>
        <p:sp>
          <p:nvSpPr>
            <p:cNvPr id="132139" name="直接连接符 132138"/>
            <p:cNvSpPr/>
            <p:nvPr/>
          </p:nvSpPr>
          <p:spPr>
            <a:xfrm>
              <a:off x="1225" y="1896"/>
              <a:ext cx="541" cy="1"/>
            </a:xfrm>
            <a:prstGeom prst="line">
              <a:avLst/>
            </a:prstGeom>
            <a:ln w="14288" cap="flat" cmpd="sng">
              <a:solidFill>
                <a:srgbClr val="000000"/>
              </a:solidFill>
              <a:prstDash val="solid"/>
              <a:headEnd type="none" w="med" len="med"/>
              <a:tailEnd type="none" w="med" len="med"/>
            </a:ln>
          </p:spPr>
        </p:sp>
        <p:sp>
          <p:nvSpPr>
            <p:cNvPr id="132140" name="直接连接符 132139"/>
            <p:cNvSpPr/>
            <p:nvPr/>
          </p:nvSpPr>
          <p:spPr>
            <a:xfrm>
              <a:off x="950" y="1896"/>
              <a:ext cx="201" cy="1"/>
            </a:xfrm>
            <a:prstGeom prst="line">
              <a:avLst/>
            </a:prstGeom>
            <a:ln w="14288" cap="flat" cmpd="sng">
              <a:solidFill>
                <a:srgbClr val="000000"/>
              </a:solidFill>
              <a:prstDash val="solid"/>
              <a:headEnd type="none" w="med" len="med"/>
              <a:tailEnd type="none" w="med" len="med"/>
            </a:ln>
          </p:spPr>
        </p:sp>
        <p:sp>
          <p:nvSpPr>
            <p:cNvPr id="132141" name="矩形 132140"/>
            <p:cNvSpPr/>
            <p:nvPr/>
          </p:nvSpPr>
          <p:spPr>
            <a:xfrm>
              <a:off x="1253" y="1732"/>
              <a:ext cx="75"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C</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42" name="矩形 132141"/>
            <p:cNvSpPr/>
            <p:nvPr/>
          </p:nvSpPr>
          <p:spPr>
            <a:xfrm>
              <a:off x="1329" y="1802"/>
              <a:ext cx="3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43" name="直接连接符 132142"/>
            <p:cNvSpPr/>
            <p:nvPr/>
          </p:nvSpPr>
          <p:spPr>
            <a:xfrm>
              <a:off x="1437" y="2479"/>
              <a:ext cx="1" cy="95"/>
            </a:xfrm>
            <a:prstGeom prst="line">
              <a:avLst/>
            </a:prstGeom>
            <a:ln w="14288" cap="flat" cmpd="sng">
              <a:solidFill>
                <a:srgbClr val="000000"/>
              </a:solidFill>
              <a:prstDash val="solid"/>
              <a:headEnd type="none" w="med" len="med"/>
              <a:tailEnd type="none" w="med" len="med"/>
            </a:ln>
          </p:spPr>
        </p:sp>
        <p:sp>
          <p:nvSpPr>
            <p:cNvPr id="132144" name="直接连接符 132143"/>
            <p:cNvSpPr/>
            <p:nvPr/>
          </p:nvSpPr>
          <p:spPr>
            <a:xfrm>
              <a:off x="1437" y="1896"/>
              <a:ext cx="1" cy="146"/>
            </a:xfrm>
            <a:prstGeom prst="line">
              <a:avLst/>
            </a:prstGeom>
            <a:ln w="14288" cap="flat" cmpd="sng">
              <a:solidFill>
                <a:srgbClr val="000000"/>
              </a:solidFill>
              <a:prstDash val="solid"/>
              <a:headEnd type="none" w="med" len="med"/>
              <a:tailEnd type="none" w="med" len="med"/>
            </a:ln>
          </p:spPr>
        </p:sp>
        <p:sp>
          <p:nvSpPr>
            <p:cNvPr id="132145" name="直接连接符 132144"/>
            <p:cNvSpPr/>
            <p:nvPr/>
          </p:nvSpPr>
          <p:spPr>
            <a:xfrm>
              <a:off x="1290" y="2479"/>
              <a:ext cx="293" cy="1"/>
            </a:xfrm>
            <a:prstGeom prst="line">
              <a:avLst/>
            </a:prstGeom>
            <a:ln w="14288" cap="flat" cmpd="sng">
              <a:solidFill>
                <a:srgbClr val="000000"/>
              </a:solidFill>
              <a:prstDash val="solid"/>
              <a:headEnd type="none" w="med" len="med"/>
              <a:tailEnd type="none" w="med" len="med"/>
            </a:ln>
          </p:spPr>
        </p:sp>
        <p:sp>
          <p:nvSpPr>
            <p:cNvPr id="132146" name="任意多边形 132145"/>
            <p:cNvSpPr/>
            <p:nvPr/>
          </p:nvSpPr>
          <p:spPr>
            <a:xfrm>
              <a:off x="1766" y="2570"/>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8"/>
                  </a:lnTo>
                  <a:lnTo>
                    <a:pt x="37" y="18"/>
                  </a:lnTo>
                  <a:lnTo>
                    <a:pt x="37" y="22"/>
                  </a:lnTo>
                  <a:lnTo>
                    <a:pt x="36" y="25"/>
                  </a:lnTo>
                  <a:lnTo>
                    <a:pt x="34" y="29"/>
                  </a:lnTo>
                  <a:lnTo>
                    <a:pt x="31" y="31"/>
                  </a:lnTo>
                  <a:lnTo>
                    <a:pt x="29" y="33"/>
                  </a:lnTo>
                  <a:lnTo>
                    <a:pt x="26" y="35"/>
                  </a:lnTo>
                  <a:lnTo>
                    <a:pt x="22" y="37"/>
                  </a:lnTo>
                  <a:lnTo>
                    <a:pt x="19" y="37"/>
                  </a:lnTo>
                  <a:lnTo>
                    <a:pt x="15" y="37"/>
                  </a:lnTo>
                  <a:lnTo>
                    <a:pt x="12" y="35"/>
                  </a:lnTo>
                  <a:lnTo>
                    <a:pt x="8" y="33"/>
                  </a:lnTo>
                  <a:lnTo>
                    <a:pt x="6" y="31"/>
                  </a:lnTo>
                  <a:lnTo>
                    <a:pt x="4" y="29"/>
                  </a:lnTo>
                  <a:lnTo>
                    <a:pt x="2" y="25"/>
                  </a:lnTo>
                  <a:lnTo>
                    <a:pt x="0" y="22"/>
                  </a:lnTo>
                  <a:lnTo>
                    <a:pt x="0" y="18"/>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47" name="任意多边形 132146"/>
            <p:cNvSpPr/>
            <p:nvPr/>
          </p:nvSpPr>
          <p:spPr>
            <a:xfrm>
              <a:off x="1766" y="2570"/>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8"/>
                  </a:lnTo>
                  <a:lnTo>
                    <a:pt x="37" y="18"/>
                  </a:lnTo>
                  <a:lnTo>
                    <a:pt x="37" y="22"/>
                  </a:lnTo>
                  <a:lnTo>
                    <a:pt x="36" y="25"/>
                  </a:lnTo>
                  <a:lnTo>
                    <a:pt x="34" y="29"/>
                  </a:lnTo>
                  <a:lnTo>
                    <a:pt x="31" y="31"/>
                  </a:lnTo>
                  <a:lnTo>
                    <a:pt x="29" y="33"/>
                  </a:lnTo>
                  <a:lnTo>
                    <a:pt x="26" y="35"/>
                  </a:lnTo>
                  <a:lnTo>
                    <a:pt x="22" y="37"/>
                  </a:lnTo>
                  <a:lnTo>
                    <a:pt x="19" y="37"/>
                  </a:lnTo>
                  <a:lnTo>
                    <a:pt x="15" y="37"/>
                  </a:lnTo>
                  <a:lnTo>
                    <a:pt x="12" y="35"/>
                  </a:lnTo>
                  <a:lnTo>
                    <a:pt x="8" y="33"/>
                  </a:lnTo>
                  <a:lnTo>
                    <a:pt x="6" y="31"/>
                  </a:lnTo>
                  <a:lnTo>
                    <a:pt x="4" y="29"/>
                  </a:lnTo>
                  <a:lnTo>
                    <a:pt x="2" y="25"/>
                  </a:lnTo>
                  <a:lnTo>
                    <a:pt x="0" y="22"/>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48" name="任意多边形 132147"/>
            <p:cNvSpPr/>
            <p:nvPr/>
          </p:nvSpPr>
          <p:spPr>
            <a:xfrm>
              <a:off x="1766" y="1878"/>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8"/>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2" y="25"/>
                  </a:lnTo>
                  <a:lnTo>
                    <a:pt x="0" y="22"/>
                  </a:lnTo>
                  <a:lnTo>
                    <a:pt x="0" y="18"/>
                  </a:lnTo>
                  <a:close/>
                </a:path>
              </a:pathLst>
            </a:custGeom>
            <a:solidFill>
              <a:srgbClr val="FFFFFF"/>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49" name="任意多边形 132148"/>
            <p:cNvSpPr/>
            <p:nvPr/>
          </p:nvSpPr>
          <p:spPr>
            <a:xfrm>
              <a:off x="1766" y="1878"/>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6" y="1"/>
                  </a:lnTo>
                  <a:lnTo>
                    <a:pt x="29" y="4"/>
                  </a:lnTo>
                  <a:lnTo>
                    <a:pt x="31" y="6"/>
                  </a:lnTo>
                  <a:lnTo>
                    <a:pt x="34" y="8"/>
                  </a:lnTo>
                  <a:lnTo>
                    <a:pt x="36" y="12"/>
                  </a:lnTo>
                  <a:lnTo>
                    <a:pt x="37" y="15"/>
                  </a:lnTo>
                  <a:lnTo>
                    <a:pt x="37" y="18"/>
                  </a:lnTo>
                  <a:lnTo>
                    <a:pt x="37" y="18"/>
                  </a:lnTo>
                  <a:lnTo>
                    <a:pt x="37" y="22"/>
                  </a:lnTo>
                  <a:lnTo>
                    <a:pt x="36" y="25"/>
                  </a:lnTo>
                  <a:lnTo>
                    <a:pt x="34" y="29"/>
                  </a:lnTo>
                  <a:lnTo>
                    <a:pt x="31" y="31"/>
                  </a:lnTo>
                  <a:lnTo>
                    <a:pt x="29" y="33"/>
                  </a:lnTo>
                  <a:lnTo>
                    <a:pt x="26" y="36"/>
                  </a:lnTo>
                  <a:lnTo>
                    <a:pt x="22" y="37"/>
                  </a:lnTo>
                  <a:lnTo>
                    <a:pt x="19" y="37"/>
                  </a:lnTo>
                  <a:lnTo>
                    <a:pt x="15" y="37"/>
                  </a:lnTo>
                  <a:lnTo>
                    <a:pt x="12" y="36"/>
                  </a:lnTo>
                  <a:lnTo>
                    <a:pt x="8" y="33"/>
                  </a:lnTo>
                  <a:lnTo>
                    <a:pt x="6" y="31"/>
                  </a:lnTo>
                  <a:lnTo>
                    <a:pt x="4" y="29"/>
                  </a:lnTo>
                  <a:lnTo>
                    <a:pt x="2" y="25"/>
                  </a:lnTo>
                  <a:lnTo>
                    <a:pt x="0" y="22"/>
                  </a:lnTo>
                  <a:lnTo>
                    <a:pt x="0" y="18"/>
                  </a:lnTo>
                </a:path>
              </a:pathLst>
            </a:custGeom>
            <a:noFill/>
            <a:ln w="142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50" name="矩形 132149"/>
            <p:cNvSpPr/>
            <p:nvPr/>
          </p:nvSpPr>
          <p:spPr>
            <a:xfrm>
              <a:off x="1015" y="2187"/>
              <a:ext cx="75"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C</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2151" name="矩形 132150"/>
            <p:cNvSpPr/>
            <p:nvPr/>
          </p:nvSpPr>
          <p:spPr>
            <a:xfrm>
              <a:off x="1091" y="2258"/>
              <a:ext cx="3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PMingLiU" panose="02020500000000000000" pitchFamily="18" charset="-120"/>
                  <a:ea typeface="PMingLiU" panose="02020500000000000000" pitchFamily="18" charset="-120"/>
                  <a:cs typeface="+mn-cs"/>
                  <a:sym typeface="Wingdings" panose="05000000000000000000" pitchFamily="2" charset="2"/>
                </a:rPr>
                <a:t>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2152" name="矩形 132151"/>
          <p:cNvSpPr/>
          <p:nvPr/>
        </p:nvSpPr>
        <p:spPr>
          <a:xfrm>
            <a:off x="419100" y="3354388"/>
            <a:ext cx="2057400" cy="396875"/>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带通滤波电路</a:t>
            </a:r>
          </a:p>
        </p:txBody>
      </p:sp>
      <p:sp>
        <p:nvSpPr>
          <p:cNvPr id="132154" name="矩形 132153"/>
          <p:cNvSpPr/>
          <p:nvPr/>
        </p:nvSpPr>
        <p:spPr>
          <a:xfrm>
            <a:off x="3006725" y="1384300"/>
            <a:ext cx="5265738" cy="2465388"/>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利用</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串联组合的高通性能（频率高的电流易于经</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滤除），对信号起带通滤波作用。一般都取</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。这里为使数学分析适当简化，令</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zh-CN" altLang="en-US"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400" b="1" i="0" u="none" strike="noStrike" kern="1200" cap="none" spc="0" normalizeH="0" baseline="-3000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1"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p>
        </p:txBody>
      </p:sp>
      <p:sp>
        <p:nvSpPr>
          <p:cNvPr id="132156" name="矩形 132155"/>
          <p:cNvSpPr/>
          <p:nvPr/>
        </p:nvSpPr>
        <p:spPr>
          <a:xfrm>
            <a:off x="808038" y="4005263"/>
            <a:ext cx="1843087" cy="2282825"/>
          </a:xfrm>
          <a:prstGeom prst="rect">
            <a:avLst/>
          </a:prstGeom>
          <a:noFill/>
          <a:ln w="19050">
            <a:noFill/>
          </a:ln>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tab pos="447675" algn="l"/>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根据元件串联分压的关系，电压传输函数为 </a:t>
            </a:r>
          </a:p>
        </p:txBody>
      </p:sp>
      <p:graphicFrame>
        <p:nvGraphicFramePr>
          <p:cNvPr id="132155" name="对象 132154"/>
          <p:cNvGraphicFramePr/>
          <p:nvPr/>
        </p:nvGraphicFramePr>
        <p:xfrm>
          <a:off x="3006725" y="4054475"/>
          <a:ext cx="4160838" cy="2233613"/>
        </p:xfrm>
        <a:graphic>
          <a:graphicData uri="http://schemas.openxmlformats.org/presentationml/2006/ole">
            <mc:AlternateContent xmlns:mc="http://schemas.openxmlformats.org/markup-compatibility/2006">
              <mc:Choice xmlns:v="urn:schemas-microsoft-com:vml" Requires="v">
                <p:oleObj spid="_x0000_s30740" r:id="rId4" imgW="2324100" imgH="1244600" progId="Equation.3">
                  <p:embed/>
                </p:oleObj>
              </mc:Choice>
              <mc:Fallback>
                <p:oleObj r:id="rId4" imgW="2324100" imgH="1244600" progId="Equation.3">
                  <p:embed/>
                  <p:pic>
                    <p:nvPicPr>
                      <p:cNvPr id="132155" name="对象 132154"/>
                      <p:cNvPicPr/>
                      <p:nvPr/>
                    </p:nvPicPr>
                    <p:blipFill>
                      <a:blip r:embed="rId5"/>
                      <a:stretch>
                        <a:fillRect/>
                      </a:stretch>
                    </p:blipFill>
                    <p:spPr>
                      <a:xfrm>
                        <a:off x="3006725" y="4054475"/>
                        <a:ext cx="4160838" cy="2233613"/>
                      </a:xfrm>
                      <a:prstGeom prst="rect">
                        <a:avLst/>
                      </a:prstGeom>
                      <a:solidFill>
                        <a:srgbClr val="99CCFF"/>
                      </a:solidFill>
                      <a:ln w="38100">
                        <a:noFill/>
                        <a:miter/>
                      </a:ln>
                    </p:spPr>
                  </p:pic>
                </p:oleObj>
              </mc:Fallback>
            </mc:AlternateContent>
          </a:graphicData>
        </a:graphic>
      </p:graphicFrame>
    </p:spTree>
    <p:extLst>
      <p:ext uri="{BB962C8B-B14F-4D97-AF65-F5344CB8AC3E}">
        <p14:creationId xmlns:p14="http://schemas.microsoft.com/office/powerpoint/2010/main" val="96476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2101"/>
                                        </p:tgtEl>
                                        <p:attrNameLst>
                                          <p:attrName>style.visibility</p:attrName>
                                        </p:attrNameLst>
                                      </p:cBhvr>
                                      <p:to>
                                        <p:strVal val="visible"/>
                                      </p:to>
                                    </p:set>
                                    <p:anim calcmode="lin" valueType="num">
                                      <p:cBhvr additive="base">
                                        <p:cTn id="7" dur="500" fill="hold"/>
                                        <p:tgtEl>
                                          <p:spTgt spid="132101"/>
                                        </p:tgtEl>
                                        <p:attrNameLst>
                                          <p:attrName>ppt_x</p:attrName>
                                        </p:attrNameLst>
                                      </p:cBhvr>
                                      <p:tavLst>
                                        <p:tav tm="0">
                                          <p:val>
                                            <p:strVal val="0-#ppt_w/2"/>
                                          </p:val>
                                        </p:tav>
                                        <p:tav tm="100000">
                                          <p:val>
                                            <p:strVal val="#ppt_x"/>
                                          </p:val>
                                        </p:tav>
                                      </p:tavLst>
                                    </p:anim>
                                    <p:anim calcmode="lin" valueType="num">
                                      <p:cBhvr additive="base">
                                        <p:cTn id="8" dur="500" fill="hold"/>
                                        <p:tgtEl>
                                          <p:spTgt spid="1321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2152"/>
                                        </p:tgtEl>
                                        <p:attrNameLst>
                                          <p:attrName>style.visibility</p:attrName>
                                        </p:attrNameLst>
                                      </p:cBhvr>
                                      <p:to>
                                        <p:strVal val="visible"/>
                                      </p:to>
                                    </p:set>
                                    <p:anim calcmode="lin" valueType="num">
                                      <p:cBhvr additive="base">
                                        <p:cTn id="11" dur="500" fill="hold"/>
                                        <p:tgtEl>
                                          <p:spTgt spid="132152"/>
                                        </p:tgtEl>
                                        <p:attrNameLst>
                                          <p:attrName>ppt_x</p:attrName>
                                        </p:attrNameLst>
                                      </p:cBhvr>
                                      <p:tavLst>
                                        <p:tav tm="0">
                                          <p:val>
                                            <p:strVal val="0-#ppt_w/2"/>
                                          </p:val>
                                        </p:tav>
                                        <p:tav tm="100000">
                                          <p:val>
                                            <p:strVal val="#ppt_x"/>
                                          </p:val>
                                        </p:tav>
                                      </p:tavLst>
                                    </p:anim>
                                    <p:anim calcmode="lin" valueType="num">
                                      <p:cBhvr additive="base">
                                        <p:cTn id="12" dur="500" fill="hold"/>
                                        <p:tgtEl>
                                          <p:spTgt spid="13215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32154"/>
                                        </p:tgtEl>
                                        <p:attrNameLst>
                                          <p:attrName>style.visibility</p:attrName>
                                        </p:attrNameLst>
                                      </p:cBhvr>
                                      <p:to>
                                        <p:strVal val="visible"/>
                                      </p:to>
                                    </p:set>
                                    <p:anim calcmode="lin" valueType="num">
                                      <p:cBhvr additive="base">
                                        <p:cTn id="17" dur="500" fill="hold"/>
                                        <p:tgtEl>
                                          <p:spTgt spid="132154"/>
                                        </p:tgtEl>
                                        <p:attrNameLst>
                                          <p:attrName>ppt_x</p:attrName>
                                        </p:attrNameLst>
                                      </p:cBhvr>
                                      <p:tavLst>
                                        <p:tav tm="0">
                                          <p:val>
                                            <p:strVal val="1+#ppt_w/2"/>
                                          </p:val>
                                        </p:tav>
                                        <p:tav tm="100000">
                                          <p:val>
                                            <p:strVal val="#ppt_x"/>
                                          </p:val>
                                        </p:tav>
                                      </p:tavLst>
                                    </p:anim>
                                    <p:anim calcmode="lin" valueType="num">
                                      <p:cBhvr additive="base">
                                        <p:cTn id="18" dur="500" fill="hold"/>
                                        <p:tgtEl>
                                          <p:spTgt spid="13215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2156"/>
                                        </p:tgtEl>
                                        <p:attrNameLst>
                                          <p:attrName>style.visibility</p:attrName>
                                        </p:attrNameLst>
                                      </p:cBhvr>
                                      <p:to>
                                        <p:strVal val="visible"/>
                                      </p:to>
                                    </p:set>
                                    <p:animEffect transition="in" filter="blinds(horizontal)">
                                      <p:cBhvr>
                                        <p:cTn id="23" dur="500"/>
                                        <p:tgtEl>
                                          <p:spTgt spid="132156"/>
                                        </p:tgtEl>
                                      </p:cBhvr>
                                    </p:animEffect>
                                  </p:childTnLst>
                                </p:cTn>
                              </p:par>
                              <p:par>
                                <p:cTn id="24" presetID="3" presetClass="entr" presetSubtype="10" fill="hold" nodeType="withEffect">
                                  <p:stCondLst>
                                    <p:cond delay="0"/>
                                  </p:stCondLst>
                                  <p:childTnLst>
                                    <p:set>
                                      <p:cBhvr>
                                        <p:cTn id="25" dur="1" fill="hold">
                                          <p:stCondLst>
                                            <p:cond delay="0"/>
                                          </p:stCondLst>
                                        </p:cTn>
                                        <p:tgtEl>
                                          <p:spTgt spid="132155"/>
                                        </p:tgtEl>
                                        <p:attrNameLst>
                                          <p:attrName>style.visibility</p:attrName>
                                        </p:attrNameLst>
                                      </p:cBhvr>
                                      <p:to>
                                        <p:strVal val="visible"/>
                                      </p:to>
                                    </p:set>
                                    <p:animEffect transition="in" filter="blinds(horizontal)">
                                      <p:cBhvr>
                                        <p:cTn id="26" dur="500"/>
                                        <p:tgtEl>
                                          <p:spTgt spid="132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52" grpId="0"/>
      <p:bldP spid="132154" grpId="0"/>
      <p:bldP spid="1321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27" name="对象 133226"/>
          <p:cNvGraphicFramePr/>
          <p:nvPr/>
        </p:nvGraphicFramePr>
        <p:xfrm>
          <a:off x="2112963" y="219075"/>
          <a:ext cx="3948112" cy="2119313"/>
        </p:xfrm>
        <a:graphic>
          <a:graphicData uri="http://schemas.openxmlformats.org/presentationml/2006/ole">
            <mc:AlternateContent xmlns:mc="http://schemas.openxmlformats.org/markup-compatibility/2006">
              <mc:Choice xmlns:v="urn:schemas-microsoft-com:vml" Requires="v">
                <p:oleObj spid="_x0000_s31818" r:id="rId3" imgW="2324100" imgH="1244600" progId="Equation.3">
                  <p:embed/>
                </p:oleObj>
              </mc:Choice>
              <mc:Fallback>
                <p:oleObj r:id="rId3" imgW="2324100" imgH="1244600" progId="Equation.3">
                  <p:embed/>
                  <p:pic>
                    <p:nvPicPr>
                      <p:cNvPr id="133227" name="对象 133226"/>
                      <p:cNvPicPr/>
                      <p:nvPr/>
                    </p:nvPicPr>
                    <p:blipFill>
                      <a:blip r:embed="rId4"/>
                      <a:stretch>
                        <a:fillRect/>
                      </a:stretch>
                    </p:blipFill>
                    <p:spPr>
                      <a:xfrm>
                        <a:off x="2112963" y="219075"/>
                        <a:ext cx="3948112" cy="2119313"/>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133230" name="对象 133229"/>
          <p:cNvGraphicFramePr/>
          <p:nvPr/>
        </p:nvGraphicFramePr>
        <p:xfrm>
          <a:off x="5419725" y="2381250"/>
          <a:ext cx="1108075" cy="709613"/>
        </p:xfrm>
        <a:graphic>
          <a:graphicData uri="http://schemas.openxmlformats.org/presentationml/2006/ole">
            <mc:AlternateContent xmlns:mc="http://schemas.openxmlformats.org/markup-compatibility/2006">
              <mc:Choice xmlns:v="urn:schemas-microsoft-com:vml" Requires="v">
                <p:oleObj spid="_x0000_s31819" r:id="rId5" imgW="609600" imgH="393700" progId="Equation.3">
                  <p:embed/>
                </p:oleObj>
              </mc:Choice>
              <mc:Fallback>
                <p:oleObj r:id="rId5" imgW="609600" imgH="393700" progId="Equation.3">
                  <p:embed/>
                  <p:pic>
                    <p:nvPicPr>
                      <p:cNvPr id="133230" name="对象 133229"/>
                      <p:cNvPicPr/>
                      <p:nvPr/>
                    </p:nvPicPr>
                    <p:blipFill>
                      <a:blip r:embed="rId6"/>
                      <a:stretch>
                        <a:fillRect/>
                      </a:stretch>
                    </p:blipFill>
                    <p:spPr>
                      <a:xfrm>
                        <a:off x="5419725" y="2381250"/>
                        <a:ext cx="1108075" cy="709613"/>
                      </a:xfrm>
                      <a:prstGeom prst="rect">
                        <a:avLst/>
                      </a:prstGeom>
                      <a:noFill/>
                      <a:ln w="38100">
                        <a:noFill/>
                        <a:miter/>
                      </a:ln>
                    </p:spPr>
                  </p:pic>
                </p:oleObj>
              </mc:Fallback>
            </mc:AlternateContent>
          </a:graphicData>
        </a:graphic>
      </p:graphicFrame>
      <p:graphicFrame>
        <p:nvGraphicFramePr>
          <p:cNvPr id="133234" name="对象 133233"/>
          <p:cNvGraphicFramePr/>
          <p:nvPr/>
        </p:nvGraphicFramePr>
        <p:xfrm>
          <a:off x="1698625" y="3090863"/>
          <a:ext cx="5848350" cy="1389062"/>
        </p:xfrm>
        <a:graphic>
          <a:graphicData uri="http://schemas.openxmlformats.org/presentationml/2006/ole">
            <mc:AlternateContent xmlns:mc="http://schemas.openxmlformats.org/markup-compatibility/2006">
              <mc:Choice xmlns:v="urn:schemas-microsoft-com:vml" Requires="v">
                <p:oleObj spid="_x0000_s31820" r:id="rId7" imgW="3251200" imgH="774700" progId="Equation.3">
                  <p:embed/>
                </p:oleObj>
              </mc:Choice>
              <mc:Fallback>
                <p:oleObj r:id="rId7" imgW="3251200" imgH="774700" progId="Equation.3">
                  <p:embed/>
                  <p:pic>
                    <p:nvPicPr>
                      <p:cNvPr id="133234" name="对象 133233"/>
                      <p:cNvPicPr/>
                      <p:nvPr/>
                    </p:nvPicPr>
                    <p:blipFill>
                      <a:blip r:embed="rId8"/>
                      <a:stretch>
                        <a:fillRect/>
                      </a:stretch>
                    </p:blipFill>
                    <p:spPr>
                      <a:xfrm>
                        <a:off x="1698625" y="3090863"/>
                        <a:ext cx="5848350" cy="1389062"/>
                      </a:xfrm>
                      <a:prstGeom prst="rect">
                        <a:avLst/>
                      </a:prstGeom>
                      <a:solidFill>
                        <a:srgbClr val="99CCFF"/>
                      </a:solidFill>
                      <a:ln w="38100">
                        <a:noFill/>
                        <a:miter/>
                      </a:ln>
                    </p:spPr>
                  </p:pic>
                </p:oleObj>
              </mc:Fallback>
            </mc:AlternateContent>
          </a:graphicData>
        </a:graphic>
      </p:graphicFrame>
      <p:sp>
        <p:nvSpPr>
          <p:cNvPr id="133236" name="下箭头 133235"/>
          <p:cNvSpPr/>
          <p:nvPr/>
        </p:nvSpPr>
        <p:spPr>
          <a:xfrm>
            <a:off x="4152900" y="2519363"/>
            <a:ext cx="411163" cy="420687"/>
          </a:xfrm>
          <a:prstGeom prst="downArrow">
            <a:avLst>
              <a:gd name="adj1" fmla="val 50000"/>
              <a:gd name="adj2" fmla="val 25579"/>
            </a:avLst>
          </a:prstGeom>
          <a:solidFill>
            <a:srgbClr val="FF00FF"/>
          </a:solidFill>
          <a:ln w="19050" cap="flat" cmpd="sng">
            <a:solidFill>
              <a:srgbClr val="FF00FF"/>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3237" name="矩形 133236"/>
          <p:cNvSpPr/>
          <p:nvPr/>
        </p:nvSpPr>
        <p:spPr>
          <a:xfrm>
            <a:off x="1698625" y="2549525"/>
            <a:ext cx="2366963" cy="396875"/>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endParaRPr kumimoji="0"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sym typeface="Wingdings" panose="05000000000000000000" pitchFamily="2" charset="2"/>
            </a:endParaRPr>
          </a:p>
        </p:txBody>
      </p:sp>
      <p:sp>
        <p:nvSpPr>
          <p:cNvPr id="133238" name="矩形 133237"/>
          <p:cNvSpPr/>
          <p:nvPr/>
        </p:nvSpPr>
        <p:spPr>
          <a:xfrm>
            <a:off x="4648200" y="2549525"/>
            <a:ext cx="439738" cy="396875"/>
          </a:xfrm>
          <a:prstGeom prst="rect">
            <a:avLst/>
          </a:prstGeom>
          <a:noFill/>
          <a:ln w="19050">
            <a:noFill/>
          </a:ln>
        </p:spPr>
        <p:txBody>
          <a:bodyPr wrap="none" anchor="t">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令</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sym typeface="Wingdings" panose="05000000000000000000" pitchFamily="2" charset="2"/>
            </a:endParaRPr>
          </a:p>
        </p:txBody>
      </p:sp>
      <p:sp>
        <p:nvSpPr>
          <p:cNvPr id="133244" name="矩形 133243"/>
          <p:cNvSpPr/>
          <p:nvPr/>
        </p:nvSpPr>
        <p:spPr>
          <a:xfrm>
            <a:off x="0" y="3119438"/>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33243" name="对象 133242"/>
          <p:cNvGraphicFramePr/>
          <p:nvPr/>
        </p:nvGraphicFramePr>
        <p:xfrm>
          <a:off x="2552700" y="4976813"/>
          <a:ext cx="4189413" cy="1116012"/>
        </p:xfrm>
        <a:graphic>
          <a:graphicData uri="http://schemas.openxmlformats.org/presentationml/2006/ole">
            <mc:AlternateContent xmlns:mc="http://schemas.openxmlformats.org/markup-compatibility/2006">
              <mc:Choice xmlns:v="urn:schemas-microsoft-com:vml" Requires="v">
                <p:oleObj spid="_x0000_s31821" r:id="rId9" imgW="2324100" imgH="622300" progId="Equation.3">
                  <p:embed/>
                </p:oleObj>
              </mc:Choice>
              <mc:Fallback>
                <p:oleObj r:id="rId9" imgW="2324100" imgH="622300" progId="Equation.3">
                  <p:embed/>
                  <p:pic>
                    <p:nvPicPr>
                      <p:cNvPr id="133243" name="对象 133242"/>
                      <p:cNvPicPr/>
                      <p:nvPr/>
                    </p:nvPicPr>
                    <p:blipFill>
                      <a:blip r:embed="rId10"/>
                      <a:stretch>
                        <a:fillRect/>
                      </a:stretch>
                    </p:blipFill>
                    <p:spPr>
                      <a:xfrm>
                        <a:off x="2552700" y="4976813"/>
                        <a:ext cx="4189413" cy="111601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Tree>
    <p:extLst>
      <p:ext uri="{BB962C8B-B14F-4D97-AF65-F5344CB8AC3E}">
        <p14:creationId xmlns:p14="http://schemas.microsoft.com/office/powerpoint/2010/main" val="352795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237"/>
                                        </p:tgtEl>
                                        <p:attrNameLst>
                                          <p:attrName>style.visibility</p:attrName>
                                        </p:attrNameLst>
                                      </p:cBhvr>
                                      <p:to>
                                        <p:strVal val="visible"/>
                                      </p:to>
                                    </p:set>
                                    <p:animEffect transition="in" filter="blinds(horizontal)">
                                      <p:cBhvr>
                                        <p:cTn id="7" dur="500"/>
                                        <p:tgtEl>
                                          <p:spTgt spid="13323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238"/>
                                        </p:tgtEl>
                                        <p:attrNameLst>
                                          <p:attrName>style.visibility</p:attrName>
                                        </p:attrNameLst>
                                      </p:cBhvr>
                                      <p:to>
                                        <p:strVal val="visible"/>
                                      </p:to>
                                    </p:set>
                                    <p:animEffect transition="in" filter="blinds(horizontal)">
                                      <p:cBhvr>
                                        <p:cTn id="10" dur="500"/>
                                        <p:tgtEl>
                                          <p:spTgt spid="133238"/>
                                        </p:tgtEl>
                                      </p:cBhvr>
                                    </p:animEffect>
                                  </p:childTnLst>
                                </p:cTn>
                              </p:par>
                              <p:par>
                                <p:cTn id="11" presetID="3" presetClass="entr" presetSubtype="10" fill="hold" nodeType="withEffect">
                                  <p:stCondLst>
                                    <p:cond delay="0"/>
                                  </p:stCondLst>
                                  <p:childTnLst>
                                    <p:set>
                                      <p:cBhvr>
                                        <p:cTn id="12" dur="1" fill="hold">
                                          <p:stCondLst>
                                            <p:cond delay="0"/>
                                          </p:stCondLst>
                                        </p:cTn>
                                        <p:tgtEl>
                                          <p:spTgt spid="133230"/>
                                        </p:tgtEl>
                                        <p:attrNameLst>
                                          <p:attrName>style.visibility</p:attrName>
                                        </p:attrNameLst>
                                      </p:cBhvr>
                                      <p:to>
                                        <p:strVal val="visible"/>
                                      </p:to>
                                    </p:set>
                                    <p:animEffect transition="in" filter="blinds(horizontal)">
                                      <p:cBhvr>
                                        <p:cTn id="13" dur="500"/>
                                        <p:tgtEl>
                                          <p:spTgt spid="1332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33236"/>
                                        </p:tgtEl>
                                        <p:attrNameLst>
                                          <p:attrName>style.visibility</p:attrName>
                                        </p:attrNameLst>
                                      </p:cBhvr>
                                      <p:to>
                                        <p:strVal val="visible"/>
                                      </p:to>
                                    </p:set>
                                    <p:animEffect transition="in" filter="blinds(horizontal)">
                                      <p:cBhvr>
                                        <p:cTn id="18" dur="500"/>
                                        <p:tgtEl>
                                          <p:spTgt spid="133236"/>
                                        </p:tgtEl>
                                      </p:cBhvr>
                                    </p:animEffect>
                                  </p:childTnLst>
                                </p:cTn>
                              </p:par>
                              <p:par>
                                <p:cTn id="19" presetID="3" presetClass="entr" presetSubtype="10" fill="hold" nodeType="withEffect">
                                  <p:stCondLst>
                                    <p:cond delay="0"/>
                                  </p:stCondLst>
                                  <p:childTnLst>
                                    <p:set>
                                      <p:cBhvr>
                                        <p:cTn id="20" dur="1" fill="hold">
                                          <p:stCondLst>
                                            <p:cond delay="0"/>
                                          </p:stCondLst>
                                        </p:cTn>
                                        <p:tgtEl>
                                          <p:spTgt spid="133234"/>
                                        </p:tgtEl>
                                        <p:attrNameLst>
                                          <p:attrName>style.visibility</p:attrName>
                                        </p:attrNameLst>
                                      </p:cBhvr>
                                      <p:to>
                                        <p:strVal val="visible"/>
                                      </p:to>
                                    </p:set>
                                    <p:animEffect transition="in" filter="blinds(horizontal)">
                                      <p:cBhvr>
                                        <p:cTn id="21" dur="500"/>
                                        <p:tgtEl>
                                          <p:spTgt spid="13323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3243"/>
                                        </p:tgtEl>
                                        <p:attrNameLst>
                                          <p:attrName>style.visibility</p:attrName>
                                        </p:attrNameLst>
                                      </p:cBhvr>
                                      <p:to>
                                        <p:strVal val="visible"/>
                                      </p:to>
                                    </p:set>
                                    <p:animEffect transition="in" filter="blinds(horizontal)">
                                      <p:cBhvr>
                                        <p:cTn id="26" dur="500"/>
                                        <p:tgtEl>
                                          <p:spTgt spid="133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7" grpId="0"/>
      <p:bldP spid="13323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148" name="组合 134147"/>
          <p:cNvGrpSpPr/>
          <p:nvPr/>
        </p:nvGrpSpPr>
        <p:grpSpPr>
          <a:xfrm>
            <a:off x="563563" y="387350"/>
            <a:ext cx="3233737" cy="1679575"/>
            <a:chOff x="3609" y="432"/>
            <a:chExt cx="2037" cy="1058"/>
          </a:xfrm>
        </p:grpSpPr>
        <p:grpSp>
          <p:nvGrpSpPr>
            <p:cNvPr id="134149" name="组合 134148"/>
            <p:cNvGrpSpPr/>
            <p:nvPr/>
          </p:nvGrpSpPr>
          <p:grpSpPr>
            <a:xfrm>
              <a:off x="4152" y="449"/>
              <a:ext cx="1494" cy="979"/>
              <a:chOff x="2259" y="2135"/>
              <a:chExt cx="1494" cy="979"/>
            </a:xfrm>
          </p:grpSpPr>
          <p:sp>
            <p:nvSpPr>
              <p:cNvPr id="134150" name="直接连接符 134149"/>
              <p:cNvSpPr/>
              <p:nvPr/>
            </p:nvSpPr>
            <p:spPr>
              <a:xfrm flipV="1">
                <a:off x="2435" y="2253"/>
                <a:ext cx="1" cy="838"/>
              </a:xfrm>
              <a:prstGeom prst="line">
                <a:avLst/>
              </a:prstGeom>
              <a:ln w="14288" cap="flat" cmpd="sng">
                <a:solidFill>
                  <a:srgbClr val="000000"/>
                </a:solidFill>
                <a:prstDash val="solid"/>
                <a:headEnd type="none" w="med" len="med"/>
                <a:tailEnd type="none" w="med" len="med"/>
              </a:ln>
            </p:spPr>
          </p:sp>
          <p:sp>
            <p:nvSpPr>
              <p:cNvPr id="134151" name="任意多边形 134150"/>
              <p:cNvSpPr/>
              <p:nvPr/>
            </p:nvSpPr>
            <p:spPr>
              <a:xfrm>
                <a:off x="2401" y="2157"/>
                <a:ext cx="68" cy="101"/>
              </a:xfrm>
              <a:custGeom>
                <a:avLst/>
                <a:gdLst/>
                <a:ahLst/>
                <a:cxnLst/>
                <a:rect l="0" t="0" r="0" b="0"/>
                <a:pathLst>
                  <a:path w="68" h="101">
                    <a:moveTo>
                      <a:pt x="68" y="101"/>
                    </a:moveTo>
                    <a:lnTo>
                      <a:pt x="34" y="0"/>
                    </a:lnTo>
                    <a:lnTo>
                      <a:pt x="0" y="101"/>
                    </a:lnTo>
                    <a:lnTo>
                      <a:pt x="68" y="101"/>
                    </a:lnTo>
                    <a:lnTo>
                      <a:pt x="68" y="101"/>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2" name="直接连接符 134151"/>
              <p:cNvSpPr/>
              <p:nvPr/>
            </p:nvSpPr>
            <p:spPr>
              <a:xfrm>
                <a:off x="2259" y="2942"/>
                <a:ext cx="1217" cy="1"/>
              </a:xfrm>
              <a:prstGeom prst="line">
                <a:avLst/>
              </a:prstGeom>
              <a:ln w="14288" cap="flat" cmpd="sng">
                <a:solidFill>
                  <a:srgbClr val="000000"/>
                </a:solidFill>
                <a:prstDash val="solid"/>
                <a:headEnd type="none" w="med" len="med"/>
                <a:tailEnd type="none" w="med" len="med"/>
              </a:ln>
            </p:spPr>
          </p:sp>
          <p:sp>
            <p:nvSpPr>
              <p:cNvPr id="134153" name="任意多边形 134152"/>
              <p:cNvSpPr/>
              <p:nvPr/>
            </p:nvSpPr>
            <p:spPr>
              <a:xfrm>
                <a:off x="3476" y="2908"/>
                <a:ext cx="100" cy="66"/>
              </a:xfrm>
              <a:custGeom>
                <a:avLst/>
                <a:gdLst/>
                <a:ahLst/>
                <a:cxnLst/>
                <a:rect l="0" t="0" r="0" b="0"/>
                <a:pathLst>
                  <a:path w="100" h="66">
                    <a:moveTo>
                      <a:pt x="0" y="66"/>
                    </a:moveTo>
                    <a:lnTo>
                      <a:pt x="100" y="34"/>
                    </a:lnTo>
                    <a:lnTo>
                      <a:pt x="0" y="0"/>
                    </a:lnTo>
                    <a:lnTo>
                      <a:pt x="0" y="66"/>
                    </a:lnTo>
                    <a:lnTo>
                      <a:pt x="0" y="66"/>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4" name="矩形 134153"/>
              <p:cNvSpPr/>
              <p:nvPr/>
            </p:nvSpPr>
            <p:spPr>
              <a:xfrm>
                <a:off x="2335" y="2980"/>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5" name="矩形 134154"/>
              <p:cNvSpPr/>
              <p:nvPr/>
            </p:nvSpPr>
            <p:spPr>
              <a:xfrm>
                <a:off x="2260" y="2708"/>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0.1</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6" name="任意多边形 134155"/>
              <p:cNvSpPr>
                <a:spLocks noEditPoints="1"/>
              </p:cNvSpPr>
              <p:nvPr/>
            </p:nvSpPr>
            <p:spPr>
              <a:xfrm>
                <a:off x="2902" y="2377"/>
                <a:ext cx="3" cy="571"/>
              </a:xfrm>
              <a:custGeom>
                <a:avLst/>
                <a:gdLst/>
                <a:ahLst/>
                <a:cxnLst/>
                <a:rect l="0" t="0" r="0" b="0"/>
                <a:pathLst>
                  <a:path w="3" h="571">
                    <a:moveTo>
                      <a:pt x="3" y="2"/>
                    </a:moveTo>
                    <a:lnTo>
                      <a:pt x="3" y="33"/>
                    </a:lnTo>
                    <a:lnTo>
                      <a:pt x="2" y="35"/>
                    </a:lnTo>
                    <a:lnTo>
                      <a:pt x="2" y="37"/>
                    </a:lnTo>
                    <a:lnTo>
                      <a:pt x="1" y="35"/>
                    </a:lnTo>
                    <a:lnTo>
                      <a:pt x="0" y="33"/>
                    </a:lnTo>
                    <a:lnTo>
                      <a:pt x="0" y="2"/>
                    </a:lnTo>
                    <a:lnTo>
                      <a:pt x="1" y="0"/>
                    </a:lnTo>
                    <a:lnTo>
                      <a:pt x="2" y="0"/>
                    </a:lnTo>
                    <a:lnTo>
                      <a:pt x="2" y="0"/>
                    </a:lnTo>
                    <a:lnTo>
                      <a:pt x="3" y="2"/>
                    </a:lnTo>
                    <a:lnTo>
                      <a:pt x="3" y="2"/>
                    </a:lnTo>
                    <a:lnTo>
                      <a:pt x="3" y="2"/>
                    </a:lnTo>
                    <a:close/>
                    <a:moveTo>
                      <a:pt x="3" y="56"/>
                    </a:moveTo>
                    <a:lnTo>
                      <a:pt x="3" y="88"/>
                    </a:lnTo>
                    <a:lnTo>
                      <a:pt x="2" y="90"/>
                    </a:lnTo>
                    <a:lnTo>
                      <a:pt x="2" y="90"/>
                    </a:lnTo>
                    <a:lnTo>
                      <a:pt x="1" y="90"/>
                    </a:lnTo>
                    <a:lnTo>
                      <a:pt x="0" y="88"/>
                    </a:lnTo>
                    <a:lnTo>
                      <a:pt x="0" y="56"/>
                    </a:lnTo>
                    <a:lnTo>
                      <a:pt x="1" y="55"/>
                    </a:lnTo>
                    <a:lnTo>
                      <a:pt x="2" y="53"/>
                    </a:lnTo>
                    <a:lnTo>
                      <a:pt x="2" y="55"/>
                    </a:lnTo>
                    <a:lnTo>
                      <a:pt x="3" y="56"/>
                    </a:lnTo>
                    <a:lnTo>
                      <a:pt x="3" y="56"/>
                    </a:lnTo>
                    <a:lnTo>
                      <a:pt x="3" y="56"/>
                    </a:lnTo>
                    <a:close/>
                    <a:moveTo>
                      <a:pt x="3" y="110"/>
                    </a:moveTo>
                    <a:lnTo>
                      <a:pt x="3" y="141"/>
                    </a:lnTo>
                    <a:lnTo>
                      <a:pt x="2" y="144"/>
                    </a:lnTo>
                    <a:lnTo>
                      <a:pt x="2" y="145"/>
                    </a:lnTo>
                    <a:lnTo>
                      <a:pt x="1" y="144"/>
                    </a:lnTo>
                    <a:lnTo>
                      <a:pt x="0" y="141"/>
                    </a:lnTo>
                    <a:lnTo>
                      <a:pt x="0" y="110"/>
                    </a:lnTo>
                    <a:lnTo>
                      <a:pt x="1" y="108"/>
                    </a:lnTo>
                    <a:lnTo>
                      <a:pt x="2" y="108"/>
                    </a:lnTo>
                    <a:lnTo>
                      <a:pt x="2" y="108"/>
                    </a:lnTo>
                    <a:lnTo>
                      <a:pt x="3" y="110"/>
                    </a:lnTo>
                    <a:lnTo>
                      <a:pt x="3" y="110"/>
                    </a:lnTo>
                    <a:lnTo>
                      <a:pt x="3" y="110"/>
                    </a:lnTo>
                    <a:close/>
                    <a:moveTo>
                      <a:pt x="3" y="165"/>
                    </a:moveTo>
                    <a:lnTo>
                      <a:pt x="3" y="196"/>
                    </a:lnTo>
                    <a:lnTo>
                      <a:pt x="2" y="198"/>
                    </a:lnTo>
                    <a:lnTo>
                      <a:pt x="2" y="198"/>
                    </a:lnTo>
                    <a:lnTo>
                      <a:pt x="1" y="198"/>
                    </a:lnTo>
                    <a:lnTo>
                      <a:pt x="0" y="196"/>
                    </a:lnTo>
                    <a:lnTo>
                      <a:pt x="0" y="165"/>
                    </a:lnTo>
                    <a:lnTo>
                      <a:pt x="1" y="163"/>
                    </a:lnTo>
                    <a:lnTo>
                      <a:pt x="2" y="162"/>
                    </a:lnTo>
                    <a:lnTo>
                      <a:pt x="2" y="163"/>
                    </a:lnTo>
                    <a:lnTo>
                      <a:pt x="3" y="165"/>
                    </a:lnTo>
                    <a:lnTo>
                      <a:pt x="3" y="165"/>
                    </a:lnTo>
                    <a:lnTo>
                      <a:pt x="3" y="165"/>
                    </a:lnTo>
                    <a:close/>
                    <a:moveTo>
                      <a:pt x="3" y="218"/>
                    </a:moveTo>
                    <a:lnTo>
                      <a:pt x="3" y="250"/>
                    </a:lnTo>
                    <a:lnTo>
                      <a:pt x="2" y="252"/>
                    </a:lnTo>
                    <a:lnTo>
                      <a:pt x="2" y="253"/>
                    </a:lnTo>
                    <a:lnTo>
                      <a:pt x="1" y="252"/>
                    </a:lnTo>
                    <a:lnTo>
                      <a:pt x="0" y="250"/>
                    </a:lnTo>
                    <a:lnTo>
                      <a:pt x="0" y="218"/>
                    </a:lnTo>
                    <a:lnTo>
                      <a:pt x="1" y="217"/>
                    </a:lnTo>
                    <a:lnTo>
                      <a:pt x="2" y="217"/>
                    </a:lnTo>
                    <a:lnTo>
                      <a:pt x="2" y="217"/>
                    </a:lnTo>
                    <a:lnTo>
                      <a:pt x="3" y="218"/>
                    </a:lnTo>
                    <a:lnTo>
                      <a:pt x="3" y="218"/>
                    </a:lnTo>
                    <a:lnTo>
                      <a:pt x="3" y="218"/>
                    </a:lnTo>
                    <a:close/>
                    <a:moveTo>
                      <a:pt x="3" y="274"/>
                    </a:moveTo>
                    <a:lnTo>
                      <a:pt x="3" y="305"/>
                    </a:lnTo>
                    <a:lnTo>
                      <a:pt x="2" y="307"/>
                    </a:lnTo>
                    <a:lnTo>
                      <a:pt x="2" y="307"/>
                    </a:lnTo>
                    <a:lnTo>
                      <a:pt x="1" y="307"/>
                    </a:lnTo>
                    <a:lnTo>
                      <a:pt x="0" y="305"/>
                    </a:lnTo>
                    <a:lnTo>
                      <a:pt x="0" y="274"/>
                    </a:lnTo>
                    <a:lnTo>
                      <a:pt x="1" y="271"/>
                    </a:lnTo>
                    <a:lnTo>
                      <a:pt x="2" y="270"/>
                    </a:lnTo>
                    <a:lnTo>
                      <a:pt x="2" y="271"/>
                    </a:lnTo>
                    <a:lnTo>
                      <a:pt x="3" y="274"/>
                    </a:lnTo>
                    <a:lnTo>
                      <a:pt x="3" y="274"/>
                    </a:lnTo>
                    <a:lnTo>
                      <a:pt x="3" y="274"/>
                    </a:lnTo>
                    <a:close/>
                    <a:moveTo>
                      <a:pt x="3" y="327"/>
                    </a:moveTo>
                    <a:lnTo>
                      <a:pt x="3" y="359"/>
                    </a:lnTo>
                    <a:lnTo>
                      <a:pt x="2" y="360"/>
                    </a:lnTo>
                    <a:lnTo>
                      <a:pt x="2" y="361"/>
                    </a:lnTo>
                    <a:lnTo>
                      <a:pt x="1" y="360"/>
                    </a:lnTo>
                    <a:lnTo>
                      <a:pt x="0" y="359"/>
                    </a:lnTo>
                    <a:lnTo>
                      <a:pt x="0" y="327"/>
                    </a:lnTo>
                    <a:lnTo>
                      <a:pt x="1" y="325"/>
                    </a:lnTo>
                    <a:lnTo>
                      <a:pt x="2" y="325"/>
                    </a:lnTo>
                    <a:lnTo>
                      <a:pt x="2" y="325"/>
                    </a:lnTo>
                    <a:lnTo>
                      <a:pt x="3" y="327"/>
                    </a:lnTo>
                    <a:lnTo>
                      <a:pt x="3" y="327"/>
                    </a:lnTo>
                    <a:lnTo>
                      <a:pt x="3" y="327"/>
                    </a:lnTo>
                    <a:close/>
                    <a:moveTo>
                      <a:pt x="3" y="382"/>
                    </a:moveTo>
                    <a:lnTo>
                      <a:pt x="3" y="413"/>
                    </a:lnTo>
                    <a:lnTo>
                      <a:pt x="2" y="415"/>
                    </a:lnTo>
                    <a:lnTo>
                      <a:pt x="2" y="415"/>
                    </a:lnTo>
                    <a:lnTo>
                      <a:pt x="1" y="415"/>
                    </a:lnTo>
                    <a:lnTo>
                      <a:pt x="0" y="413"/>
                    </a:lnTo>
                    <a:lnTo>
                      <a:pt x="0" y="382"/>
                    </a:lnTo>
                    <a:lnTo>
                      <a:pt x="1" y="380"/>
                    </a:lnTo>
                    <a:lnTo>
                      <a:pt x="2" y="380"/>
                    </a:lnTo>
                    <a:lnTo>
                      <a:pt x="2" y="380"/>
                    </a:lnTo>
                    <a:lnTo>
                      <a:pt x="3" y="382"/>
                    </a:lnTo>
                    <a:lnTo>
                      <a:pt x="3" y="382"/>
                    </a:lnTo>
                    <a:lnTo>
                      <a:pt x="3" y="382"/>
                    </a:lnTo>
                    <a:close/>
                    <a:moveTo>
                      <a:pt x="3" y="435"/>
                    </a:moveTo>
                    <a:lnTo>
                      <a:pt x="3" y="467"/>
                    </a:lnTo>
                    <a:lnTo>
                      <a:pt x="2" y="468"/>
                    </a:lnTo>
                    <a:lnTo>
                      <a:pt x="2" y="470"/>
                    </a:lnTo>
                    <a:lnTo>
                      <a:pt x="1" y="468"/>
                    </a:lnTo>
                    <a:lnTo>
                      <a:pt x="0" y="467"/>
                    </a:lnTo>
                    <a:lnTo>
                      <a:pt x="0" y="435"/>
                    </a:lnTo>
                    <a:lnTo>
                      <a:pt x="1" y="433"/>
                    </a:lnTo>
                    <a:lnTo>
                      <a:pt x="2" y="433"/>
                    </a:lnTo>
                    <a:lnTo>
                      <a:pt x="2" y="433"/>
                    </a:lnTo>
                    <a:lnTo>
                      <a:pt x="3" y="435"/>
                    </a:lnTo>
                    <a:lnTo>
                      <a:pt x="3" y="435"/>
                    </a:lnTo>
                    <a:lnTo>
                      <a:pt x="3" y="435"/>
                    </a:lnTo>
                    <a:close/>
                    <a:moveTo>
                      <a:pt x="3" y="490"/>
                    </a:moveTo>
                    <a:lnTo>
                      <a:pt x="3" y="522"/>
                    </a:lnTo>
                    <a:lnTo>
                      <a:pt x="2" y="524"/>
                    </a:lnTo>
                    <a:lnTo>
                      <a:pt x="2" y="524"/>
                    </a:lnTo>
                    <a:lnTo>
                      <a:pt x="1" y="524"/>
                    </a:lnTo>
                    <a:lnTo>
                      <a:pt x="0" y="522"/>
                    </a:lnTo>
                    <a:lnTo>
                      <a:pt x="0" y="490"/>
                    </a:lnTo>
                    <a:lnTo>
                      <a:pt x="1" y="489"/>
                    </a:lnTo>
                    <a:lnTo>
                      <a:pt x="2" y="489"/>
                    </a:lnTo>
                    <a:lnTo>
                      <a:pt x="2" y="489"/>
                    </a:lnTo>
                    <a:lnTo>
                      <a:pt x="3" y="490"/>
                    </a:lnTo>
                    <a:lnTo>
                      <a:pt x="3" y="490"/>
                    </a:lnTo>
                    <a:lnTo>
                      <a:pt x="3" y="490"/>
                    </a:lnTo>
                    <a:close/>
                    <a:moveTo>
                      <a:pt x="3" y="543"/>
                    </a:moveTo>
                    <a:lnTo>
                      <a:pt x="3" y="567"/>
                    </a:lnTo>
                    <a:lnTo>
                      <a:pt x="2" y="568"/>
                    </a:lnTo>
                    <a:lnTo>
                      <a:pt x="2" y="571"/>
                    </a:lnTo>
                    <a:lnTo>
                      <a:pt x="1" y="568"/>
                    </a:lnTo>
                    <a:lnTo>
                      <a:pt x="0" y="567"/>
                    </a:lnTo>
                    <a:lnTo>
                      <a:pt x="0" y="543"/>
                    </a:lnTo>
                    <a:lnTo>
                      <a:pt x="1" y="542"/>
                    </a:lnTo>
                    <a:lnTo>
                      <a:pt x="2" y="542"/>
                    </a:lnTo>
                    <a:lnTo>
                      <a:pt x="2" y="542"/>
                    </a:lnTo>
                    <a:lnTo>
                      <a:pt x="3" y="543"/>
                    </a:lnTo>
                    <a:lnTo>
                      <a:pt x="3" y="543"/>
                    </a:lnTo>
                    <a:lnTo>
                      <a:pt x="3" y="543"/>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7" name="任意多边形 134156"/>
              <p:cNvSpPr/>
              <p:nvPr/>
            </p:nvSpPr>
            <p:spPr>
              <a:xfrm>
                <a:off x="2902" y="2377"/>
                <a:ext cx="3" cy="37"/>
              </a:xfrm>
              <a:custGeom>
                <a:avLst/>
                <a:gdLst/>
                <a:ahLst/>
                <a:cxnLst/>
                <a:rect l="0" t="0" r="0" b="0"/>
                <a:pathLst>
                  <a:path w="3" h="37">
                    <a:moveTo>
                      <a:pt x="3" y="2"/>
                    </a:moveTo>
                    <a:lnTo>
                      <a:pt x="3" y="33"/>
                    </a:lnTo>
                    <a:lnTo>
                      <a:pt x="2" y="35"/>
                    </a:lnTo>
                    <a:lnTo>
                      <a:pt x="2" y="37"/>
                    </a:lnTo>
                    <a:lnTo>
                      <a:pt x="1" y="35"/>
                    </a:lnTo>
                    <a:lnTo>
                      <a:pt x="0" y="33"/>
                    </a:lnTo>
                    <a:lnTo>
                      <a:pt x="0" y="2"/>
                    </a:lnTo>
                    <a:lnTo>
                      <a:pt x="1" y="0"/>
                    </a:lnTo>
                    <a:lnTo>
                      <a:pt x="2" y="0"/>
                    </a:lnTo>
                    <a:lnTo>
                      <a:pt x="2" y="0"/>
                    </a:lnTo>
                    <a:lnTo>
                      <a:pt x="3" y="2"/>
                    </a:lnTo>
                    <a:lnTo>
                      <a:pt x="3" y="2"/>
                    </a:lnTo>
                    <a:lnTo>
                      <a:pt x="3"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8" name="任意多边形 134157"/>
              <p:cNvSpPr/>
              <p:nvPr/>
            </p:nvSpPr>
            <p:spPr>
              <a:xfrm>
                <a:off x="2902" y="2430"/>
                <a:ext cx="3" cy="37"/>
              </a:xfrm>
              <a:custGeom>
                <a:avLst/>
                <a:gdLst/>
                <a:ahLst/>
                <a:cxnLst/>
                <a:rect l="0" t="0" r="0" b="0"/>
                <a:pathLst>
                  <a:path w="3" h="37">
                    <a:moveTo>
                      <a:pt x="3" y="3"/>
                    </a:moveTo>
                    <a:lnTo>
                      <a:pt x="3" y="35"/>
                    </a:lnTo>
                    <a:lnTo>
                      <a:pt x="2" y="37"/>
                    </a:lnTo>
                    <a:lnTo>
                      <a:pt x="2" y="37"/>
                    </a:lnTo>
                    <a:lnTo>
                      <a:pt x="1" y="37"/>
                    </a:lnTo>
                    <a:lnTo>
                      <a:pt x="0" y="35"/>
                    </a:lnTo>
                    <a:lnTo>
                      <a:pt x="0" y="3"/>
                    </a:lnTo>
                    <a:lnTo>
                      <a:pt x="1" y="2"/>
                    </a:lnTo>
                    <a:lnTo>
                      <a:pt x="2" y="0"/>
                    </a:lnTo>
                    <a:lnTo>
                      <a:pt x="2" y="2"/>
                    </a:lnTo>
                    <a:lnTo>
                      <a:pt x="3" y="3"/>
                    </a:lnTo>
                    <a:lnTo>
                      <a:pt x="3" y="3"/>
                    </a:lnTo>
                    <a:lnTo>
                      <a:pt x="3"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59" name="任意多边形 134158"/>
              <p:cNvSpPr/>
              <p:nvPr/>
            </p:nvSpPr>
            <p:spPr>
              <a:xfrm>
                <a:off x="2902" y="2485"/>
                <a:ext cx="3" cy="37"/>
              </a:xfrm>
              <a:custGeom>
                <a:avLst/>
                <a:gdLst/>
                <a:ahLst/>
                <a:cxnLst/>
                <a:rect l="0" t="0" r="0" b="0"/>
                <a:pathLst>
                  <a:path w="3" h="37">
                    <a:moveTo>
                      <a:pt x="3" y="2"/>
                    </a:moveTo>
                    <a:lnTo>
                      <a:pt x="3" y="33"/>
                    </a:lnTo>
                    <a:lnTo>
                      <a:pt x="2" y="36"/>
                    </a:lnTo>
                    <a:lnTo>
                      <a:pt x="2" y="37"/>
                    </a:lnTo>
                    <a:lnTo>
                      <a:pt x="1" y="36"/>
                    </a:lnTo>
                    <a:lnTo>
                      <a:pt x="0" y="33"/>
                    </a:lnTo>
                    <a:lnTo>
                      <a:pt x="0" y="2"/>
                    </a:lnTo>
                    <a:lnTo>
                      <a:pt x="1" y="0"/>
                    </a:lnTo>
                    <a:lnTo>
                      <a:pt x="2" y="0"/>
                    </a:lnTo>
                    <a:lnTo>
                      <a:pt x="2" y="0"/>
                    </a:lnTo>
                    <a:lnTo>
                      <a:pt x="3" y="2"/>
                    </a:lnTo>
                    <a:lnTo>
                      <a:pt x="3" y="2"/>
                    </a:lnTo>
                    <a:lnTo>
                      <a:pt x="3"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0" name="任意多边形 134159"/>
              <p:cNvSpPr/>
              <p:nvPr/>
            </p:nvSpPr>
            <p:spPr>
              <a:xfrm>
                <a:off x="2902" y="2539"/>
                <a:ext cx="3" cy="36"/>
              </a:xfrm>
              <a:custGeom>
                <a:avLst/>
                <a:gdLst/>
                <a:ahLst/>
                <a:cxnLst/>
                <a:rect l="0" t="0" r="0" b="0"/>
                <a:pathLst>
                  <a:path w="3" h="36">
                    <a:moveTo>
                      <a:pt x="3" y="3"/>
                    </a:moveTo>
                    <a:lnTo>
                      <a:pt x="3" y="34"/>
                    </a:lnTo>
                    <a:lnTo>
                      <a:pt x="2" y="36"/>
                    </a:lnTo>
                    <a:lnTo>
                      <a:pt x="2" y="36"/>
                    </a:lnTo>
                    <a:lnTo>
                      <a:pt x="1" y="36"/>
                    </a:lnTo>
                    <a:lnTo>
                      <a:pt x="0" y="34"/>
                    </a:lnTo>
                    <a:lnTo>
                      <a:pt x="0" y="3"/>
                    </a:lnTo>
                    <a:lnTo>
                      <a:pt x="1" y="1"/>
                    </a:lnTo>
                    <a:lnTo>
                      <a:pt x="2" y="0"/>
                    </a:lnTo>
                    <a:lnTo>
                      <a:pt x="2" y="1"/>
                    </a:lnTo>
                    <a:lnTo>
                      <a:pt x="3" y="3"/>
                    </a:lnTo>
                    <a:lnTo>
                      <a:pt x="3" y="3"/>
                    </a:lnTo>
                    <a:lnTo>
                      <a:pt x="3" y="3"/>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1" name="任意多边形 134160"/>
              <p:cNvSpPr/>
              <p:nvPr/>
            </p:nvSpPr>
            <p:spPr>
              <a:xfrm>
                <a:off x="2902" y="2594"/>
                <a:ext cx="3" cy="36"/>
              </a:xfrm>
              <a:custGeom>
                <a:avLst/>
                <a:gdLst/>
                <a:ahLst/>
                <a:cxnLst/>
                <a:rect l="0" t="0" r="0" b="0"/>
                <a:pathLst>
                  <a:path w="3" h="36">
                    <a:moveTo>
                      <a:pt x="3" y="1"/>
                    </a:moveTo>
                    <a:lnTo>
                      <a:pt x="3" y="33"/>
                    </a:lnTo>
                    <a:lnTo>
                      <a:pt x="2" y="35"/>
                    </a:lnTo>
                    <a:lnTo>
                      <a:pt x="2" y="36"/>
                    </a:lnTo>
                    <a:lnTo>
                      <a:pt x="1" y="35"/>
                    </a:lnTo>
                    <a:lnTo>
                      <a:pt x="0" y="33"/>
                    </a:lnTo>
                    <a:lnTo>
                      <a:pt x="0" y="1"/>
                    </a:lnTo>
                    <a:lnTo>
                      <a:pt x="1" y="0"/>
                    </a:lnTo>
                    <a:lnTo>
                      <a:pt x="2" y="0"/>
                    </a:lnTo>
                    <a:lnTo>
                      <a:pt x="2" y="0"/>
                    </a:lnTo>
                    <a:lnTo>
                      <a:pt x="3" y="1"/>
                    </a:lnTo>
                    <a:lnTo>
                      <a:pt x="3" y="1"/>
                    </a:lnTo>
                    <a:lnTo>
                      <a:pt x="3"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2" name="任意多边形 134161"/>
              <p:cNvSpPr/>
              <p:nvPr/>
            </p:nvSpPr>
            <p:spPr>
              <a:xfrm>
                <a:off x="2902" y="2647"/>
                <a:ext cx="3" cy="37"/>
              </a:xfrm>
              <a:custGeom>
                <a:avLst/>
                <a:gdLst/>
                <a:ahLst/>
                <a:cxnLst/>
                <a:rect l="0" t="0" r="0" b="0"/>
                <a:pathLst>
                  <a:path w="3" h="37">
                    <a:moveTo>
                      <a:pt x="3" y="4"/>
                    </a:moveTo>
                    <a:lnTo>
                      <a:pt x="3" y="35"/>
                    </a:lnTo>
                    <a:lnTo>
                      <a:pt x="2" y="37"/>
                    </a:lnTo>
                    <a:lnTo>
                      <a:pt x="2" y="37"/>
                    </a:lnTo>
                    <a:lnTo>
                      <a:pt x="1" y="37"/>
                    </a:lnTo>
                    <a:lnTo>
                      <a:pt x="0" y="35"/>
                    </a:lnTo>
                    <a:lnTo>
                      <a:pt x="0" y="4"/>
                    </a:lnTo>
                    <a:lnTo>
                      <a:pt x="1" y="1"/>
                    </a:lnTo>
                    <a:lnTo>
                      <a:pt x="2" y="0"/>
                    </a:lnTo>
                    <a:lnTo>
                      <a:pt x="2" y="1"/>
                    </a:lnTo>
                    <a:lnTo>
                      <a:pt x="3" y="4"/>
                    </a:lnTo>
                    <a:lnTo>
                      <a:pt x="3" y="4"/>
                    </a:lnTo>
                    <a:lnTo>
                      <a:pt x="3" y="4"/>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3" name="任意多边形 134162"/>
              <p:cNvSpPr/>
              <p:nvPr/>
            </p:nvSpPr>
            <p:spPr>
              <a:xfrm>
                <a:off x="2902" y="2702"/>
                <a:ext cx="3" cy="36"/>
              </a:xfrm>
              <a:custGeom>
                <a:avLst/>
                <a:gdLst/>
                <a:ahLst/>
                <a:cxnLst/>
                <a:rect l="0" t="0" r="0" b="0"/>
                <a:pathLst>
                  <a:path w="3" h="36">
                    <a:moveTo>
                      <a:pt x="3" y="2"/>
                    </a:moveTo>
                    <a:lnTo>
                      <a:pt x="3" y="34"/>
                    </a:lnTo>
                    <a:lnTo>
                      <a:pt x="2" y="35"/>
                    </a:lnTo>
                    <a:lnTo>
                      <a:pt x="2" y="36"/>
                    </a:lnTo>
                    <a:lnTo>
                      <a:pt x="1" y="35"/>
                    </a:lnTo>
                    <a:lnTo>
                      <a:pt x="0" y="34"/>
                    </a:lnTo>
                    <a:lnTo>
                      <a:pt x="0" y="2"/>
                    </a:lnTo>
                    <a:lnTo>
                      <a:pt x="1" y="0"/>
                    </a:lnTo>
                    <a:lnTo>
                      <a:pt x="2" y="0"/>
                    </a:lnTo>
                    <a:lnTo>
                      <a:pt x="2" y="0"/>
                    </a:lnTo>
                    <a:lnTo>
                      <a:pt x="3" y="2"/>
                    </a:lnTo>
                    <a:lnTo>
                      <a:pt x="3" y="2"/>
                    </a:lnTo>
                    <a:lnTo>
                      <a:pt x="3"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4" name="任意多边形 134163"/>
              <p:cNvSpPr/>
              <p:nvPr/>
            </p:nvSpPr>
            <p:spPr>
              <a:xfrm>
                <a:off x="2902" y="2757"/>
                <a:ext cx="3" cy="35"/>
              </a:xfrm>
              <a:custGeom>
                <a:avLst/>
                <a:gdLst/>
                <a:ahLst/>
                <a:cxnLst/>
                <a:rect l="0" t="0" r="0" b="0"/>
                <a:pathLst>
                  <a:path w="3" h="35">
                    <a:moveTo>
                      <a:pt x="3" y="2"/>
                    </a:moveTo>
                    <a:lnTo>
                      <a:pt x="3" y="33"/>
                    </a:lnTo>
                    <a:lnTo>
                      <a:pt x="2" y="35"/>
                    </a:lnTo>
                    <a:lnTo>
                      <a:pt x="2" y="35"/>
                    </a:lnTo>
                    <a:lnTo>
                      <a:pt x="1" y="35"/>
                    </a:lnTo>
                    <a:lnTo>
                      <a:pt x="0" y="33"/>
                    </a:lnTo>
                    <a:lnTo>
                      <a:pt x="0" y="2"/>
                    </a:lnTo>
                    <a:lnTo>
                      <a:pt x="1" y="0"/>
                    </a:lnTo>
                    <a:lnTo>
                      <a:pt x="2" y="0"/>
                    </a:lnTo>
                    <a:lnTo>
                      <a:pt x="2" y="0"/>
                    </a:lnTo>
                    <a:lnTo>
                      <a:pt x="3" y="2"/>
                    </a:lnTo>
                    <a:lnTo>
                      <a:pt x="3" y="2"/>
                    </a:lnTo>
                    <a:lnTo>
                      <a:pt x="3"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5" name="任意多边形 134164"/>
              <p:cNvSpPr/>
              <p:nvPr/>
            </p:nvSpPr>
            <p:spPr>
              <a:xfrm>
                <a:off x="2902" y="2810"/>
                <a:ext cx="3" cy="37"/>
              </a:xfrm>
              <a:custGeom>
                <a:avLst/>
                <a:gdLst/>
                <a:ahLst/>
                <a:cxnLst/>
                <a:rect l="0" t="0" r="0" b="0"/>
                <a:pathLst>
                  <a:path w="3" h="37">
                    <a:moveTo>
                      <a:pt x="3" y="2"/>
                    </a:moveTo>
                    <a:lnTo>
                      <a:pt x="3" y="34"/>
                    </a:lnTo>
                    <a:lnTo>
                      <a:pt x="2" y="35"/>
                    </a:lnTo>
                    <a:lnTo>
                      <a:pt x="2" y="37"/>
                    </a:lnTo>
                    <a:lnTo>
                      <a:pt x="1" y="35"/>
                    </a:lnTo>
                    <a:lnTo>
                      <a:pt x="0" y="34"/>
                    </a:lnTo>
                    <a:lnTo>
                      <a:pt x="0" y="2"/>
                    </a:lnTo>
                    <a:lnTo>
                      <a:pt x="1" y="0"/>
                    </a:lnTo>
                    <a:lnTo>
                      <a:pt x="2" y="0"/>
                    </a:lnTo>
                    <a:lnTo>
                      <a:pt x="2" y="0"/>
                    </a:lnTo>
                    <a:lnTo>
                      <a:pt x="3" y="2"/>
                    </a:lnTo>
                    <a:lnTo>
                      <a:pt x="3" y="2"/>
                    </a:lnTo>
                    <a:lnTo>
                      <a:pt x="3" y="2"/>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6" name="任意多边形 134165"/>
              <p:cNvSpPr/>
              <p:nvPr/>
            </p:nvSpPr>
            <p:spPr>
              <a:xfrm>
                <a:off x="2902" y="2866"/>
                <a:ext cx="3" cy="35"/>
              </a:xfrm>
              <a:custGeom>
                <a:avLst/>
                <a:gdLst/>
                <a:ahLst/>
                <a:cxnLst/>
                <a:rect l="0" t="0" r="0" b="0"/>
                <a:pathLst>
                  <a:path w="3" h="35">
                    <a:moveTo>
                      <a:pt x="3" y="1"/>
                    </a:moveTo>
                    <a:lnTo>
                      <a:pt x="3" y="33"/>
                    </a:lnTo>
                    <a:lnTo>
                      <a:pt x="2" y="35"/>
                    </a:lnTo>
                    <a:lnTo>
                      <a:pt x="2" y="35"/>
                    </a:lnTo>
                    <a:lnTo>
                      <a:pt x="1" y="35"/>
                    </a:lnTo>
                    <a:lnTo>
                      <a:pt x="0" y="33"/>
                    </a:lnTo>
                    <a:lnTo>
                      <a:pt x="0" y="1"/>
                    </a:lnTo>
                    <a:lnTo>
                      <a:pt x="1" y="0"/>
                    </a:lnTo>
                    <a:lnTo>
                      <a:pt x="2" y="0"/>
                    </a:lnTo>
                    <a:lnTo>
                      <a:pt x="2" y="0"/>
                    </a:lnTo>
                    <a:lnTo>
                      <a:pt x="3" y="1"/>
                    </a:lnTo>
                    <a:lnTo>
                      <a:pt x="3" y="1"/>
                    </a:lnTo>
                    <a:lnTo>
                      <a:pt x="3"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7" name="任意多边形 134166"/>
              <p:cNvSpPr/>
              <p:nvPr/>
            </p:nvSpPr>
            <p:spPr>
              <a:xfrm>
                <a:off x="2902" y="2919"/>
                <a:ext cx="3" cy="29"/>
              </a:xfrm>
              <a:custGeom>
                <a:avLst/>
                <a:gdLst/>
                <a:ahLst/>
                <a:cxnLst/>
                <a:rect l="0" t="0" r="0" b="0"/>
                <a:pathLst>
                  <a:path w="3" h="29">
                    <a:moveTo>
                      <a:pt x="3" y="1"/>
                    </a:moveTo>
                    <a:lnTo>
                      <a:pt x="3" y="25"/>
                    </a:lnTo>
                    <a:lnTo>
                      <a:pt x="2" y="26"/>
                    </a:lnTo>
                    <a:lnTo>
                      <a:pt x="2" y="29"/>
                    </a:lnTo>
                    <a:lnTo>
                      <a:pt x="1" y="26"/>
                    </a:lnTo>
                    <a:lnTo>
                      <a:pt x="0" y="25"/>
                    </a:lnTo>
                    <a:lnTo>
                      <a:pt x="0" y="1"/>
                    </a:lnTo>
                    <a:lnTo>
                      <a:pt x="1" y="0"/>
                    </a:lnTo>
                    <a:lnTo>
                      <a:pt x="2" y="0"/>
                    </a:lnTo>
                    <a:lnTo>
                      <a:pt x="2" y="0"/>
                    </a:lnTo>
                    <a:lnTo>
                      <a:pt x="3" y="1"/>
                    </a:lnTo>
                    <a:lnTo>
                      <a:pt x="3" y="1"/>
                    </a:lnTo>
                    <a:lnTo>
                      <a:pt x="3" y="1"/>
                    </a:lnTo>
                    <a:close/>
                  </a:path>
                </a:pathLst>
              </a:custGeom>
              <a:no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8" name="矩形 134167"/>
              <p:cNvSpPr/>
              <p:nvPr/>
            </p:nvSpPr>
            <p:spPr>
              <a:xfrm>
                <a:off x="2834" y="2958"/>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69" name="任意多边形 134168"/>
              <p:cNvSpPr>
                <a:spLocks noEditPoints="1"/>
              </p:cNvSpPr>
              <p:nvPr/>
            </p:nvSpPr>
            <p:spPr>
              <a:xfrm>
                <a:off x="2437" y="2369"/>
                <a:ext cx="1066" cy="4"/>
              </a:xfrm>
              <a:custGeom>
                <a:avLst/>
                <a:gdLst/>
                <a:ahLst/>
                <a:cxnLst/>
                <a:rect l="0" t="0" r="0" b="0"/>
                <a:pathLst>
                  <a:path w="1066" h="4">
                    <a:moveTo>
                      <a:pt x="2" y="0"/>
                    </a:moveTo>
                    <a:lnTo>
                      <a:pt x="24" y="0"/>
                    </a:lnTo>
                    <a:lnTo>
                      <a:pt x="25" y="0"/>
                    </a:lnTo>
                    <a:lnTo>
                      <a:pt x="25" y="2"/>
                    </a:lnTo>
                    <a:lnTo>
                      <a:pt x="25" y="3"/>
                    </a:lnTo>
                    <a:lnTo>
                      <a:pt x="24" y="4"/>
                    </a:lnTo>
                    <a:lnTo>
                      <a:pt x="2" y="4"/>
                    </a:lnTo>
                    <a:lnTo>
                      <a:pt x="1" y="3"/>
                    </a:lnTo>
                    <a:lnTo>
                      <a:pt x="0" y="2"/>
                    </a:lnTo>
                    <a:lnTo>
                      <a:pt x="1" y="0"/>
                    </a:lnTo>
                    <a:lnTo>
                      <a:pt x="2" y="0"/>
                    </a:lnTo>
                    <a:lnTo>
                      <a:pt x="2" y="0"/>
                    </a:lnTo>
                    <a:close/>
                    <a:moveTo>
                      <a:pt x="39" y="0"/>
                    </a:moveTo>
                    <a:lnTo>
                      <a:pt x="60" y="0"/>
                    </a:lnTo>
                    <a:lnTo>
                      <a:pt x="61" y="0"/>
                    </a:lnTo>
                    <a:lnTo>
                      <a:pt x="63" y="2"/>
                    </a:lnTo>
                    <a:lnTo>
                      <a:pt x="61" y="3"/>
                    </a:lnTo>
                    <a:lnTo>
                      <a:pt x="60" y="4"/>
                    </a:lnTo>
                    <a:lnTo>
                      <a:pt x="39" y="4"/>
                    </a:lnTo>
                    <a:lnTo>
                      <a:pt x="37" y="3"/>
                    </a:lnTo>
                    <a:lnTo>
                      <a:pt x="37" y="2"/>
                    </a:lnTo>
                    <a:lnTo>
                      <a:pt x="37" y="0"/>
                    </a:lnTo>
                    <a:lnTo>
                      <a:pt x="39" y="0"/>
                    </a:lnTo>
                    <a:lnTo>
                      <a:pt x="39" y="0"/>
                    </a:lnTo>
                    <a:close/>
                    <a:moveTo>
                      <a:pt x="76" y="0"/>
                    </a:moveTo>
                    <a:lnTo>
                      <a:pt x="98" y="0"/>
                    </a:lnTo>
                    <a:lnTo>
                      <a:pt x="99" y="0"/>
                    </a:lnTo>
                    <a:lnTo>
                      <a:pt x="99" y="2"/>
                    </a:lnTo>
                    <a:lnTo>
                      <a:pt x="99" y="3"/>
                    </a:lnTo>
                    <a:lnTo>
                      <a:pt x="98" y="4"/>
                    </a:lnTo>
                    <a:lnTo>
                      <a:pt x="76" y="4"/>
                    </a:lnTo>
                    <a:lnTo>
                      <a:pt x="75" y="3"/>
                    </a:lnTo>
                    <a:lnTo>
                      <a:pt x="74" y="2"/>
                    </a:lnTo>
                    <a:lnTo>
                      <a:pt x="75" y="0"/>
                    </a:lnTo>
                    <a:lnTo>
                      <a:pt x="76" y="0"/>
                    </a:lnTo>
                    <a:lnTo>
                      <a:pt x="76" y="0"/>
                    </a:lnTo>
                    <a:close/>
                    <a:moveTo>
                      <a:pt x="113" y="0"/>
                    </a:moveTo>
                    <a:lnTo>
                      <a:pt x="135" y="0"/>
                    </a:lnTo>
                    <a:lnTo>
                      <a:pt x="136" y="0"/>
                    </a:lnTo>
                    <a:lnTo>
                      <a:pt x="137" y="2"/>
                    </a:lnTo>
                    <a:lnTo>
                      <a:pt x="136" y="3"/>
                    </a:lnTo>
                    <a:lnTo>
                      <a:pt x="135" y="4"/>
                    </a:lnTo>
                    <a:lnTo>
                      <a:pt x="113" y="4"/>
                    </a:lnTo>
                    <a:lnTo>
                      <a:pt x="112" y="3"/>
                    </a:lnTo>
                    <a:lnTo>
                      <a:pt x="112" y="2"/>
                    </a:lnTo>
                    <a:lnTo>
                      <a:pt x="112" y="0"/>
                    </a:lnTo>
                    <a:lnTo>
                      <a:pt x="113" y="0"/>
                    </a:lnTo>
                    <a:lnTo>
                      <a:pt x="113" y="0"/>
                    </a:lnTo>
                    <a:close/>
                    <a:moveTo>
                      <a:pt x="151" y="0"/>
                    </a:moveTo>
                    <a:lnTo>
                      <a:pt x="173" y="0"/>
                    </a:lnTo>
                    <a:lnTo>
                      <a:pt x="174" y="0"/>
                    </a:lnTo>
                    <a:lnTo>
                      <a:pt x="174" y="2"/>
                    </a:lnTo>
                    <a:lnTo>
                      <a:pt x="174" y="3"/>
                    </a:lnTo>
                    <a:lnTo>
                      <a:pt x="173" y="4"/>
                    </a:lnTo>
                    <a:lnTo>
                      <a:pt x="151" y="4"/>
                    </a:lnTo>
                    <a:lnTo>
                      <a:pt x="150" y="3"/>
                    </a:lnTo>
                    <a:lnTo>
                      <a:pt x="148" y="2"/>
                    </a:lnTo>
                    <a:lnTo>
                      <a:pt x="150" y="0"/>
                    </a:lnTo>
                    <a:lnTo>
                      <a:pt x="151" y="0"/>
                    </a:lnTo>
                    <a:lnTo>
                      <a:pt x="151" y="0"/>
                    </a:lnTo>
                    <a:close/>
                    <a:moveTo>
                      <a:pt x="187" y="0"/>
                    </a:moveTo>
                    <a:lnTo>
                      <a:pt x="209" y="0"/>
                    </a:lnTo>
                    <a:lnTo>
                      <a:pt x="210" y="0"/>
                    </a:lnTo>
                    <a:lnTo>
                      <a:pt x="211" y="2"/>
                    </a:lnTo>
                    <a:lnTo>
                      <a:pt x="210" y="3"/>
                    </a:lnTo>
                    <a:lnTo>
                      <a:pt x="209" y="4"/>
                    </a:lnTo>
                    <a:lnTo>
                      <a:pt x="187" y="4"/>
                    </a:lnTo>
                    <a:lnTo>
                      <a:pt x="186" y="3"/>
                    </a:lnTo>
                    <a:lnTo>
                      <a:pt x="186" y="2"/>
                    </a:lnTo>
                    <a:lnTo>
                      <a:pt x="186" y="0"/>
                    </a:lnTo>
                    <a:lnTo>
                      <a:pt x="187" y="0"/>
                    </a:lnTo>
                    <a:lnTo>
                      <a:pt x="187" y="0"/>
                    </a:lnTo>
                    <a:close/>
                    <a:moveTo>
                      <a:pt x="225" y="0"/>
                    </a:moveTo>
                    <a:lnTo>
                      <a:pt x="247" y="0"/>
                    </a:lnTo>
                    <a:lnTo>
                      <a:pt x="248" y="0"/>
                    </a:lnTo>
                    <a:lnTo>
                      <a:pt x="248" y="2"/>
                    </a:lnTo>
                    <a:lnTo>
                      <a:pt x="248" y="3"/>
                    </a:lnTo>
                    <a:lnTo>
                      <a:pt x="247" y="4"/>
                    </a:lnTo>
                    <a:lnTo>
                      <a:pt x="225" y="4"/>
                    </a:lnTo>
                    <a:lnTo>
                      <a:pt x="224" y="3"/>
                    </a:lnTo>
                    <a:lnTo>
                      <a:pt x="223" y="2"/>
                    </a:lnTo>
                    <a:lnTo>
                      <a:pt x="224" y="0"/>
                    </a:lnTo>
                    <a:lnTo>
                      <a:pt x="225" y="0"/>
                    </a:lnTo>
                    <a:lnTo>
                      <a:pt x="225" y="0"/>
                    </a:lnTo>
                    <a:close/>
                    <a:moveTo>
                      <a:pt x="262" y="0"/>
                    </a:moveTo>
                    <a:lnTo>
                      <a:pt x="284" y="0"/>
                    </a:lnTo>
                    <a:lnTo>
                      <a:pt x="285" y="0"/>
                    </a:lnTo>
                    <a:lnTo>
                      <a:pt x="286" y="2"/>
                    </a:lnTo>
                    <a:lnTo>
                      <a:pt x="285" y="3"/>
                    </a:lnTo>
                    <a:lnTo>
                      <a:pt x="284" y="4"/>
                    </a:lnTo>
                    <a:lnTo>
                      <a:pt x="262" y="4"/>
                    </a:lnTo>
                    <a:lnTo>
                      <a:pt x="261" y="3"/>
                    </a:lnTo>
                    <a:lnTo>
                      <a:pt x="261" y="2"/>
                    </a:lnTo>
                    <a:lnTo>
                      <a:pt x="261" y="0"/>
                    </a:lnTo>
                    <a:lnTo>
                      <a:pt x="262" y="0"/>
                    </a:lnTo>
                    <a:lnTo>
                      <a:pt x="262" y="0"/>
                    </a:lnTo>
                    <a:close/>
                    <a:moveTo>
                      <a:pt x="300" y="0"/>
                    </a:moveTo>
                    <a:lnTo>
                      <a:pt x="321" y="0"/>
                    </a:lnTo>
                    <a:lnTo>
                      <a:pt x="323" y="0"/>
                    </a:lnTo>
                    <a:lnTo>
                      <a:pt x="323" y="2"/>
                    </a:lnTo>
                    <a:lnTo>
                      <a:pt x="323" y="3"/>
                    </a:lnTo>
                    <a:lnTo>
                      <a:pt x="321" y="4"/>
                    </a:lnTo>
                    <a:lnTo>
                      <a:pt x="300" y="4"/>
                    </a:lnTo>
                    <a:lnTo>
                      <a:pt x="299" y="3"/>
                    </a:lnTo>
                    <a:lnTo>
                      <a:pt x="297" y="2"/>
                    </a:lnTo>
                    <a:lnTo>
                      <a:pt x="299" y="0"/>
                    </a:lnTo>
                    <a:lnTo>
                      <a:pt x="300" y="0"/>
                    </a:lnTo>
                    <a:lnTo>
                      <a:pt x="300" y="0"/>
                    </a:lnTo>
                    <a:close/>
                    <a:moveTo>
                      <a:pt x="336" y="0"/>
                    </a:moveTo>
                    <a:lnTo>
                      <a:pt x="358" y="0"/>
                    </a:lnTo>
                    <a:lnTo>
                      <a:pt x="359" y="0"/>
                    </a:lnTo>
                    <a:lnTo>
                      <a:pt x="360" y="2"/>
                    </a:lnTo>
                    <a:lnTo>
                      <a:pt x="359" y="3"/>
                    </a:lnTo>
                    <a:lnTo>
                      <a:pt x="358" y="4"/>
                    </a:lnTo>
                    <a:lnTo>
                      <a:pt x="336" y="4"/>
                    </a:lnTo>
                    <a:lnTo>
                      <a:pt x="335" y="3"/>
                    </a:lnTo>
                    <a:lnTo>
                      <a:pt x="335" y="2"/>
                    </a:lnTo>
                    <a:lnTo>
                      <a:pt x="335" y="0"/>
                    </a:lnTo>
                    <a:lnTo>
                      <a:pt x="336" y="0"/>
                    </a:lnTo>
                    <a:lnTo>
                      <a:pt x="336" y="0"/>
                    </a:lnTo>
                    <a:close/>
                    <a:moveTo>
                      <a:pt x="374" y="0"/>
                    </a:moveTo>
                    <a:lnTo>
                      <a:pt x="396" y="0"/>
                    </a:lnTo>
                    <a:lnTo>
                      <a:pt x="397" y="0"/>
                    </a:lnTo>
                    <a:lnTo>
                      <a:pt x="397" y="2"/>
                    </a:lnTo>
                    <a:lnTo>
                      <a:pt x="397" y="3"/>
                    </a:lnTo>
                    <a:lnTo>
                      <a:pt x="396" y="4"/>
                    </a:lnTo>
                    <a:lnTo>
                      <a:pt x="374" y="4"/>
                    </a:lnTo>
                    <a:lnTo>
                      <a:pt x="373" y="3"/>
                    </a:lnTo>
                    <a:lnTo>
                      <a:pt x="372" y="2"/>
                    </a:lnTo>
                    <a:lnTo>
                      <a:pt x="373" y="0"/>
                    </a:lnTo>
                    <a:lnTo>
                      <a:pt x="374" y="0"/>
                    </a:lnTo>
                    <a:lnTo>
                      <a:pt x="374" y="0"/>
                    </a:lnTo>
                    <a:close/>
                    <a:moveTo>
                      <a:pt x="411" y="0"/>
                    </a:moveTo>
                    <a:lnTo>
                      <a:pt x="433" y="0"/>
                    </a:lnTo>
                    <a:lnTo>
                      <a:pt x="434" y="0"/>
                    </a:lnTo>
                    <a:lnTo>
                      <a:pt x="435" y="2"/>
                    </a:lnTo>
                    <a:lnTo>
                      <a:pt x="434" y="3"/>
                    </a:lnTo>
                    <a:lnTo>
                      <a:pt x="433" y="4"/>
                    </a:lnTo>
                    <a:lnTo>
                      <a:pt x="411" y="4"/>
                    </a:lnTo>
                    <a:lnTo>
                      <a:pt x="410" y="3"/>
                    </a:lnTo>
                    <a:lnTo>
                      <a:pt x="410" y="2"/>
                    </a:lnTo>
                    <a:lnTo>
                      <a:pt x="410" y="0"/>
                    </a:lnTo>
                    <a:lnTo>
                      <a:pt x="411" y="0"/>
                    </a:lnTo>
                    <a:lnTo>
                      <a:pt x="411" y="0"/>
                    </a:lnTo>
                    <a:close/>
                    <a:moveTo>
                      <a:pt x="449" y="0"/>
                    </a:moveTo>
                    <a:lnTo>
                      <a:pt x="470" y="0"/>
                    </a:lnTo>
                    <a:lnTo>
                      <a:pt x="471" y="0"/>
                    </a:lnTo>
                    <a:lnTo>
                      <a:pt x="471" y="2"/>
                    </a:lnTo>
                    <a:lnTo>
                      <a:pt x="471" y="3"/>
                    </a:lnTo>
                    <a:lnTo>
                      <a:pt x="470" y="4"/>
                    </a:lnTo>
                    <a:lnTo>
                      <a:pt x="449" y="4"/>
                    </a:lnTo>
                    <a:lnTo>
                      <a:pt x="447" y="3"/>
                    </a:lnTo>
                    <a:lnTo>
                      <a:pt x="447" y="2"/>
                    </a:lnTo>
                    <a:lnTo>
                      <a:pt x="447" y="0"/>
                    </a:lnTo>
                    <a:lnTo>
                      <a:pt x="449" y="0"/>
                    </a:lnTo>
                    <a:lnTo>
                      <a:pt x="449" y="0"/>
                    </a:lnTo>
                    <a:close/>
                    <a:moveTo>
                      <a:pt x="485" y="0"/>
                    </a:moveTo>
                    <a:lnTo>
                      <a:pt x="507" y="0"/>
                    </a:lnTo>
                    <a:lnTo>
                      <a:pt x="508" y="0"/>
                    </a:lnTo>
                    <a:lnTo>
                      <a:pt x="509" y="2"/>
                    </a:lnTo>
                    <a:lnTo>
                      <a:pt x="508" y="3"/>
                    </a:lnTo>
                    <a:lnTo>
                      <a:pt x="507" y="4"/>
                    </a:lnTo>
                    <a:lnTo>
                      <a:pt x="485" y="4"/>
                    </a:lnTo>
                    <a:lnTo>
                      <a:pt x="484" y="3"/>
                    </a:lnTo>
                    <a:lnTo>
                      <a:pt x="484" y="2"/>
                    </a:lnTo>
                    <a:lnTo>
                      <a:pt x="484" y="0"/>
                    </a:lnTo>
                    <a:lnTo>
                      <a:pt x="485" y="0"/>
                    </a:lnTo>
                    <a:lnTo>
                      <a:pt x="485" y="0"/>
                    </a:lnTo>
                    <a:close/>
                    <a:moveTo>
                      <a:pt x="523" y="0"/>
                    </a:moveTo>
                    <a:lnTo>
                      <a:pt x="545" y="0"/>
                    </a:lnTo>
                    <a:lnTo>
                      <a:pt x="546" y="0"/>
                    </a:lnTo>
                    <a:lnTo>
                      <a:pt x="546" y="2"/>
                    </a:lnTo>
                    <a:lnTo>
                      <a:pt x="546" y="3"/>
                    </a:lnTo>
                    <a:lnTo>
                      <a:pt x="545" y="4"/>
                    </a:lnTo>
                    <a:lnTo>
                      <a:pt x="523" y="4"/>
                    </a:lnTo>
                    <a:lnTo>
                      <a:pt x="522" y="3"/>
                    </a:lnTo>
                    <a:lnTo>
                      <a:pt x="522" y="2"/>
                    </a:lnTo>
                    <a:lnTo>
                      <a:pt x="522" y="0"/>
                    </a:lnTo>
                    <a:lnTo>
                      <a:pt x="523" y="0"/>
                    </a:lnTo>
                    <a:lnTo>
                      <a:pt x="523" y="0"/>
                    </a:lnTo>
                    <a:close/>
                    <a:moveTo>
                      <a:pt x="560" y="0"/>
                    </a:moveTo>
                    <a:lnTo>
                      <a:pt x="581" y="0"/>
                    </a:lnTo>
                    <a:lnTo>
                      <a:pt x="583" y="0"/>
                    </a:lnTo>
                    <a:lnTo>
                      <a:pt x="584" y="2"/>
                    </a:lnTo>
                    <a:lnTo>
                      <a:pt x="583" y="3"/>
                    </a:lnTo>
                    <a:lnTo>
                      <a:pt x="581" y="4"/>
                    </a:lnTo>
                    <a:lnTo>
                      <a:pt x="560" y="4"/>
                    </a:lnTo>
                    <a:lnTo>
                      <a:pt x="559" y="3"/>
                    </a:lnTo>
                    <a:lnTo>
                      <a:pt x="559" y="2"/>
                    </a:lnTo>
                    <a:lnTo>
                      <a:pt x="559" y="0"/>
                    </a:lnTo>
                    <a:lnTo>
                      <a:pt x="560" y="0"/>
                    </a:lnTo>
                    <a:lnTo>
                      <a:pt x="560" y="0"/>
                    </a:lnTo>
                    <a:close/>
                    <a:moveTo>
                      <a:pt x="598" y="0"/>
                    </a:moveTo>
                    <a:lnTo>
                      <a:pt x="619" y="0"/>
                    </a:lnTo>
                    <a:lnTo>
                      <a:pt x="620" y="0"/>
                    </a:lnTo>
                    <a:lnTo>
                      <a:pt x="620" y="2"/>
                    </a:lnTo>
                    <a:lnTo>
                      <a:pt x="620" y="3"/>
                    </a:lnTo>
                    <a:lnTo>
                      <a:pt x="619" y="4"/>
                    </a:lnTo>
                    <a:lnTo>
                      <a:pt x="598" y="4"/>
                    </a:lnTo>
                    <a:lnTo>
                      <a:pt x="596" y="3"/>
                    </a:lnTo>
                    <a:lnTo>
                      <a:pt x="596" y="2"/>
                    </a:lnTo>
                    <a:lnTo>
                      <a:pt x="596" y="0"/>
                    </a:lnTo>
                    <a:lnTo>
                      <a:pt x="598" y="0"/>
                    </a:lnTo>
                    <a:lnTo>
                      <a:pt x="598" y="0"/>
                    </a:lnTo>
                    <a:close/>
                    <a:moveTo>
                      <a:pt x="634" y="0"/>
                    </a:moveTo>
                    <a:lnTo>
                      <a:pt x="656" y="0"/>
                    </a:lnTo>
                    <a:lnTo>
                      <a:pt x="657" y="0"/>
                    </a:lnTo>
                    <a:lnTo>
                      <a:pt x="658" y="2"/>
                    </a:lnTo>
                    <a:lnTo>
                      <a:pt x="657" y="3"/>
                    </a:lnTo>
                    <a:lnTo>
                      <a:pt x="656" y="4"/>
                    </a:lnTo>
                    <a:lnTo>
                      <a:pt x="634" y="4"/>
                    </a:lnTo>
                    <a:lnTo>
                      <a:pt x="633" y="3"/>
                    </a:lnTo>
                    <a:lnTo>
                      <a:pt x="633" y="2"/>
                    </a:lnTo>
                    <a:lnTo>
                      <a:pt x="633" y="0"/>
                    </a:lnTo>
                    <a:lnTo>
                      <a:pt x="634" y="0"/>
                    </a:lnTo>
                    <a:lnTo>
                      <a:pt x="634" y="0"/>
                    </a:lnTo>
                    <a:close/>
                    <a:moveTo>
                      <a:pt x="672" y="0"/>
                    </a:moveTo>
                    <a:lnTo>
                      <a:pt x="694" y="0"/>
                    </a:lnTo>
                    <a:lnTo>
                      <a:pt x="695" y="0"/>
                    </a:lnTo>
                    <a:lnTo>
                      <a:pt x="695" y="2"/>
                    </a:lnTo>
                    <a:lnTo>
                      <a:pt x="695" y="3"/>
                    </a:lnTo>
                    <a:lnTo>
                      <a:pt x="694" y="4"/>
                    </a:lnTo>
                    <a:lnTo>
                      <a:pt x="672" y="4"/>
                    </a:lnTo>
                    <a:lnTo>
                      <a:pt x="671" y="3"/>
                    </a:lnTo>
                    <a:lnTo>
                      <a:pt x="671" y="2"/>
                    </a:lnTo>
                    <a:lnTo>
                      <a:pt x="671" y="0"/>
                    </a:lnTo>
                    <a:lnTo>
                      <a:pt x="672" y="0"/>
                    </a:lnTo>
                    <a:lnTo>
                      <a:pt x="672" y="0"/>
                    </a:lnTo>
                    <a:close/>
                    <a:moveTo>
                      <a:pt x="709" y="0"/>
                    </a:moveTo>
                    <a:lnTo>
                      <a:pt x="730" y="0"/>
                    </a:lnTo>
                    <a:lnTo>
                      <a:pt x="732" y="0"/>
                    </a:lnTo>
                    <a:lnTo>
                      <a:pt x="733" y="2"/>
                    </a:lnTo>
                    <a:lnTo>
                      <a:pt x="732" y="3"/>
                    </a:lnTo>
                    <a:lnTo>
                      <a:pt x="730" y="4"/>
                    </a:lnTo>
                    <a:lnTo>
                      <a:pt x="709" y="4"/>
                    </a:lnTo>
                    <a:lnTo>
                      <a:pt x="707" y="3"/>
                    </a:lnTo>
                    <a:lnTo>
                      <a:pt x="707" y="2"/>
                    </a:lnTo>
                    <a:lnTo>
                      <a:pt x="707" y="0"/>
                    </a:lnTo>
                    <a:lnTo>
                      <a:pt x="709" y="0"/>
                    </a:lnTo>
                    <a:lnTo>
                      <a:pt x="709" y="0"/>
                    </a:lnTo>
                    <a:close/>
                    <a:moveTo>
                      <a:pt x="746" y="0"/>
                    </a:moveTo>
                    <a:lnTo>
                      <a:pt x="768" y="0"/>
                    </a:lnTo>
                    <a:lnTo>
                      <a:pt x="769" y="0"/>
                    </a:lnTo>
                    <a:lnTo>
                      <a:pt x="769" y="2"/>
                    </a:lnTo>
                    <a:lnTo>
                      <a:pt x="769" y="3"/>
                    </a:lnTo>
                    <a:lnTo>
                      <a:pt x="768" y="4"/>
                    </a:lnTo>
                    <a:lnTo>
                      <a:pt x="746" y="4"/>
                    </a:lnTo>
                    <a:lnTo>
                      <a:pt x="745" y="3"/>
                    </a:lnTo>
                    <a:lnTo>
                      <a:pt x="745" y="2"/>
                    </a:lnTo>
                    <a:lnTo>
                      <a:pt x="745" y="0"/>
                    </a:lnTo>
                    <a:lnTo>
                      <a:pt x="746" y="0"/>
                    </a:lnTo>
                    <a:lnTo>
                      <a:pt x="746" y="0"/>
                    </a:lnTo>
                    <a:close/>
                    <a:moveTo>
                      <a:pt x="783" y="0"/>
                    </a:moveTo>
                    <a:lnTo>
                      <a:pt x="805" y="0"/>
                    </a:lnTo>
                    <a:lnTo>
                      <a:pt x="806" y="0"/>
                    </a:lnTo>
                    <a:lnTo>
                      <a:pt x="807" y="2"/>
                    </a:lnTo>
                    <a:lnTo>
                      <a:pt x="806" y="3"/>
                    </a:lnTo>
                    <a:lnTo>
                      <a:pt x="805" y="4"/>
                    </a:lnTo>
                    <a:lnTo>
                      <a:pt x="783" y="4"/>
                    </a:lnTo>
                    <a:lnTo>
                      <a:pt x="782" y="3"/>
                    </a:lnTo>
                    <a:lnTo>
                      <a:pt x="782" y="2"/>
                    </a:lnTo>
                    <a:lnTo>
                      <a:pt x="782" y="0"/>
                    </a:lnTo>
                    <a:lnTo>
                      <a:pt x="783" y="0"/>
                    </a:lnTo>
                    <a:lnTo>
                      <a:pt x="783" y="0"/>
                    </a:lnTo>
                    <a:close/>
                    <a:moveTo>
                      <a:pt x="821" y="0"/>
                    </a:moveTo>
                    <a:lnTo>
                      <a:pt x="843" y="0"/>
                    </a:lnTo>
                    <a:lnTo>
                      <a:pt x="844" y="0"/>
                    </a:lnTo>
                    <a:lnTo>
                      <a:pt x="844" y="2"/>
                    </a:lnTo>
                    <a:lnTo>
                      <a:pt x="844" y="3"/>
                    </a:lnTo>
                    <a:lnTo>
                      <a:pt x="843" y="4"/>
                    </a:lnTo>
                    <a:lnTo>
                      <a:pt x="821" y="4"/>
                    </a:lnTo>
                    <a:lnTo>
                      <a:pt x="820" y="3"/>
                    </a:lnTo>
                    <a:lnTo>
                      <a:pt x="820" y="2"/>
                    </a:lnTo>
                    <a:lnTo>
                      <a:pt x="820" y="0"/>
                    </a:lnTo>
                    <a:lnTo>
                      <a:pt x="821" y="0"/>
                    </a:lnTo>
                    <a:lnTo>
                      <a:pt x="821" y="0"/>
                    </a:lnTo>
                    <a:close/>
                    <a:moveTo>
                      <a:pt x="859" y="0"/>
                    </a:moveTo>
                    <a:lnTo>
                      <a:pt x="879" y="0"/>
                    </a:lnTo>
                    <a:lnTo>
                      <a:pt x="880" y="0"/>
                    </a:lnTo>
                    <a:lnTo>
                      <a:pt x="882" y="2"/>
                    </a:lnTo>
                    <a:lnTo>
                      <a:pt x="880" y="3"/>
                    </a:lnTo>
                    <a:lnTo>
                      <a:pt x="879" y="4"/>
                    </a:lnTo>
                    <a:lnTo>
                      <a:pt x="859" y="4"/>
                    </a:lnTo>
                    <a:lnTo>
                      <a:pt x="858" y="3"/>
                    </a:lnTo>
                    <a:lnTo>
                      <a:pt x="856" y="2"/>
                    </a:lnTo>
                    <a:lnTo>
                      <a:pt x="858" y="0"/>
                    </a:lnTo>
                    <a:lnTo>
                      <a:pt x="859" y="0"/>
                    </a:lnTo>
                    <a:lnTo>
                      <a:pt x="859" y="0"/>
                    </a:lnTo>
                    <a:close/>
                    <a:moveTo>
                      <a:pt x="895" y="0"/>
                    </a:moveTo>
                    <a:lnTo>
                      <a:pt x="917" y="0"/>
                    </a:lnTo>
                    <a:lnTo>
                      <a:pt x="918" y="0"/>
                    </a:lnTo>
                    <a:lnTo>
                      <a:pt x="918" y="2"/>
                    </a:lnTo>
                    <a:lnTo>
                      <a:pt x="918" y="3"/>
                    </a:lnTo>
                    <a:lnTo>
                      <a:pt x="917" y="4"/>
                    </a:lnTo>
                    <a:lnTo>
                      <a:pt x="895" y="4"/>
                    </a:lnTo>
                    <a:lnTo>
                      <a:pt x="894" y="3"/>
                    </a:lnTo>
                    <a:lnTo>
                      <a:pt x="894" y="2"/>
                    </a:lnTo>
                    <a:lnTo>
                      <a:pt x="894" y="0"/>
                    </a:lnTo>
                    <a:lnTo>
                      <a:pt x="895" y="0"/>
                    </a:lnTo>
                    <a:lnTo>
                      <a:pt x="895" y="0"/>
                    </a:lnTo>
                    <a:close/>
                    <a:moveTo>
                      <a:pt x="933" y="0"/>
                    </a:moveTo>
                    <a:lnTo>
                      <a:pt x="954" y="0"/>
                    </a:lnTo>
                    <a:lnTo>
                      <a:pt x="955" y="0"/>
                    </a:lnTo>
                    <a:lnTo>
                      <a:pt x="956" y="2"/>
                    </a:lnTo>
                    <a:lnTo>
                      <a:pt x="955" y="3"/>
                    </a:lnTo>
                    <a:lnTo>
                      <a:pt x="954" y="4"/>
                    </a:lnTo>
                    <a:lnTo>
                      <a:pt x="933" y="4"/>
                    </a:lnTo>
                    <a:lnTo>
                      <a:pt x="932" y="3"/>
                    </a:lnTo>
                    <a:lnTo>
                      <a:pt x="931" y="2"/>
                    </a:lnTo>
                    <a:lnTo>
                      <a:pt x="932" y="0"/>
                    </a:lnTo>
                    <a:lnTo>
                      <a:pt x="933" y="0"/>
                    </a:lnTo>
                    <a:lnTo>
                      <a:pt x="933" y="0"/>
                    </a:lnTo>
                    <a:close/>
                    <a:moveTo>
                      <a:pt x="970" y="0"/>
                    </a:moveTo>
                    <a:lnTo>
                      <a:pt x="992" y="0"/>
                    </a:lnTo>
                    <a:lnTo>
                      <a:pt x="993" y="0"/>
                    </a:lnTo>
                    <a:lnTo>
                      <a:pt x="993" y="2"/>
                    </a:lnTo>
                    <a:lnTo>
                      <a:pt x="993" y="3"/>
                    </a:lnTo>
                    <a:lnTo>
                      <a:pt x="992" y="4"/>
                    </a:lnTo>
                    <a:lnTo>
                      <a:pt x="970" y="4"/>
                    </a:lnTo>
                    <a:lnTo>
                      <a:pt x="969" y="3"/>
                    </a:lnTo>
                    <a:lnTo>
                      <a:pt x="969" y="2"/>
                    </a:lnTo>
                    <a:lnTo>
                      <a:pt x="969" y="0"/>
                    </a:lnTo>
                    <a:lnTo>
                      <a:pt x="970" y="0"/>
                    </a:lnTo>
                    <a:lnTo>
                      <a:pt x="970" y="0"/>
                    </a:lnTo>
                    <a:close/>
                    <a:moveTo>
                      <a:pt x="1008" y="0"/>
                    </a:moveTo>
                    <a:lnTo>
                      <a:pt x="1029" y="0"/>
                    </a:lnTo>
                    <a:lnTo>
                      <a:pt x="1029" y="0"/>
                    </a:lnTo>
                    <a:lnTo>
                      <a:pt x="1030" y="2"/>
                    </a:lnTo>
                    <a:lnTo>
                      <a:pt x="1029" y="3"/>
                    </a:lnTo>
                    <a:lnTo>
                      <a:pt x="1029" y="4"/>
                    </a:lnTo>
                    <a:lnTo>
                      <a:pt x="1008" y="4"/>
                    </a:lnTo>
                    <a:lnTo>
                      <a:pt x="1006" y="3"/>
                    </a:lnTo>
                    <a:lnTo>
                      <a:pt x="1005" y="2"/>
                    </a:lnTo>
                    <a:lnTo>
                      <a:pt x="1006" y="0"/>
                    </a:lnTo>
                    <a:lnTo>
                      <a:pt x="1008" y="0"/>
                    </a:lnTo>
                    <a:lnTo>
                      <a:pt x="1008" y="0"/>
                    </a:lnTo>
                    <a:close/>
                    <a:moveTo>
                      <a:pt x="1044" y="0"/>
                    </a:moveTo>
                    <a:lnTo>
                      <a:pt x="1065" y="0"/>
                    </a:lnTo>
                    <a:lnTo>
                      <a:pt x="1066" y="0"/>
                    </a:lnTo>
                    <a:lnTo>
                      <a:pt x="1066" y="2"/>
                    </a:lnTo>
                    <a:lnTo>
                      <a:pt x="1066" y="3"/>
                    </a:lnTo>
                    <a:lnTo>
                      <a:pt x="1065" y="4"/>
                    </a:lnTo>
                    <a:lnTo>
                      <a:pt x="1044" y="4"/>
                    </a:lnTo>
                    <a:lnTo>
                      <a:pt x="1043" y="3"/>
                    </a:lnTo>
                    <a:lnTo>
                      <a:pt x="1043" y="2"/>
                    </a:lnTo>
                    <a:lnTo>
                      <a:pt x="1043" y="0"/>
                    </a:lnTo>
                    <a:lnTo>
                      <a:pt x="1044" y="0"/>
                    </a:lnTo>
                    <a:lnTo>
                      <a:pt x="1044" y="0"/>
                    </a:lnTo>
                    <a:close/>
                  </a:path>
                </a:pathLst>
              </a:custGeom>
              <a:solidFill>
                <a:srgbClr val="000000"/>
              </a:solidFill>
              <a:ln w="1588" cap="flat" cmpd="sng">
                <a:solidFill>
                  <a:srgbClr val="00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0" name="矩形 134169"/>
              <p:cNvSpPr/>
              <p:nvPr/>
            </p:nvSpPr>
            <p:spPr>
              <a:xfrm>
                <a:off x="2503" y="2135"/>
                <a:ext cx="100"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|K</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1" name="矩形 134170"/>
              <p:cNvSpPr/>
              <p:nvPr/>
            </p:nvSpPr>
            <p:spPr>
              <a:xfrm>
                <a:off x="2606" y="2207"/>
                <a:ext cx="58"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U</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2" name="矩形 134171"/>
              <p:cNvSpPr/>
              <p:nvPr/>
            </p:nvSpPr>
            <p:spPr>
              <a:xfrm>
                <a:off x="2662" y="2135"/>
                <a:ext cx="25"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3" name="直接连接符 134172"/>
              <p:cNvSpPr/>
              <p:nvPr/>
            </p:nvSpPr>
            <p:spPr>
              <a:xfrm>
                <a:off x="3628" y="2945"/>
                <a:ext cx="125" cy="1"/>
              </a:xfrm>
              <a:prstGeom prst="line">
                <a:avLst/>
              </a:prstGeom>
              <a:ln w="11113" cap="flat" cmpd="sng">
                <a:solidFill>
                  <a:srgbClr val="000000"/>
                </a:solidFill>
                <a:prstDash val="solid"/>
                <a:headEnd type="none" w="med" len="med"/>
                <a:tailEnd type="none" w="med" len="med"/>
              </a:ln>
            </p:spPr>
          </p:sp>
          <p:sp>
            <p:nvSpPr>
              <p:cNvPr id="134174" name="矩形 134173"/>
              <p:cNvSpPr/>
              <p:nvPr/>
            </p:nvSpPr>
            <p:spPr>
              <a:xfrm>
                <a:off x="3627" y="2918"/>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5" name="矩形 134174"/>
              <p:cNvSpPr/>
              <p:nvPr/>
            </p:nvSpPr>
            <p:spPr>
              <a:xfrm>
                <a:off x="3707" y="2997"/>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6" name="矩形 134175"/>
              <p:cNvSpPr/>
              <p:nvPr/>
            </p:nvSpPr>
            <p:spPr>
              <a:xfrm>
                <a:off x="3646" y="2783"/>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7" name="矩形 134176"/>
              <p:cNvSpPr/>
              <p:nvPr/>
            </p:nvSpPr>
            <p:spPr>
              <a:xfrm>
                <a:off x="2260" y="2523"/>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0.2</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78" name="矩形 134177"/>
              <p:cNvSpPr/>
              <p:nvPr/>
            </p:nvSpPr>
            <p:spPr>
              <a:xfrm>
                <a:off x="2260" y="2304"/>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0.3</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nvGrpSpPr>
              <p:cNvPr id="134179" name="组合 134178"/>
              <p:cNvGrpSpPr/>
              <p:nvPr/>
            </p:nvGrpSpPr>
            <p:grpSpPr>
              <a:xfrm>
                <a:off x="2438" y="2377"/>
                <a:ext cx="925" cy="555"/>
                <a:chOff x="2438" y="1945"/>
                <a:chExt cx="925" cy="555"/>
              </a:xfrm>
            </p:grpSpPr>
            <p:sp>
              <p:nvSpPr>
                <p:cNvPr id="134180" name="任意多边形 134179"/>
                <p:cNvSpPr/>
                <p:nvPr/>
              </p:nvSpPr>
              <p:spPr>
                <a:xfrm>
                  <a:off x="2438" y="2018"/>
                  <a:ext cx="265" cy="482"/>
                </a:xfrm>
                <a:custGeom>
                  <a:avLst/>
                  <a:gdLst/>
                  <a:ahLst/>
                  <a:cxnLst/>
                  <a:rect l="0" t="0" r="0" b="0"/>
                  <a:pathLst>
                    <a:path w="265" h="482">
                      <a:moveTo>
                        <a:pt x="1" y="482"/>
                      </a:moveTo>
                      <a:lnTo>
                        <a:pt x="0" y="475"/>
                      </a:lnTo>
                      <a:lnTo>
                        <a:pt x="0" y="468"/>
                      </a:lnTo>
                      <a:lnTo>
                        <a:pt x="1" y="460"/>
                      </a:lnTo>
                      <a:lnTo>
                        <a:pt x="2" y="451"/>
                      </a:lnTo>
                      <a:lnTo>
                        <a:pt x="4" y="441"/>
                      </a:lnTo>
                      <a:lnTo>
                        <a:pt x="8" y="430"/>
                      </a:lnTo>
                      <a:lnTo>
                        <a:pt x="11" y="419"/>
                      </a:lnTo>
                      <a:lnTo>
                        <a:pt x="16" y="408"/>
                      </a:lnTo>
                      <a:lnTo>
                        <a:pt x="20" y="395"/>
                      </a:lnTo>
                      <a:lnTo>
                        <a:pt x="26" y="381"/>
                      </a:lnTo>
                      <a:lnTo>
                        <a:pt x="32" y="368"/>
                      </a:lnTo>
                      <a:lnTo>
                        <a:pt x="39" y="354"/>
                      </a:lnTo>
                      <a:lnTo>
                        <a:pt x="46" y="339"/>
                      </a:lnTo>
                      <a:lnTo>
                        <a:pt x="54" y="323"/>
                      </a:lnTo>
                      <a:lnTo>
                        <a:pt x="62" y="309"/>
                      </a:lnTo>
                      <a:lnTo>
                        <a:pt x="71" y="292"/>
                      </a:lnTo>
                      <a:lnTo>
                        <a:pt x="80" y="276"/>
                      </a:lnTo>
                      <a:lnTo>
                        <a:pt x="89" y="259"/>
                      </a:lnTo>
                      <a:lnTo>
                        <a:pt x="99" y="241"/>
                      </a:lnTo>
                      <a:lnTo>
                        <a:pt x="111" y="223"/>
                      </a:lnTo>
                      <a:lnTo>
                        <a:pt x="121" y="206"/>
                      </a:lnTo>
                      <a:lnTo>
                        <a:pt x="133" y="188"/>
                      </a:lnTo>
                      <a:lnTo>
                        <a:pt x="145" y="170"/>
                      </a:lnTo>
                      <a:lnTo>
                        <a:pt x="157" y="152"/>
                      </a:lnTo>
                      <a:lnTo>
                        <a:pt x="169" y="132"/>
                      </a:lnTo>
                      <a:lnTo>
                        <a:pt x="182" y="114"/>
                      </a:lnTo>
                      <a:lnTo>
                        <a:pt x="196" y="95"/>
                      </a:lnTo>
                      <a:lnTo>
                        <a:pt x="209" y="75"/>
                      </a:lnTo>
                      <a:lnTo>
                        <a:pt x="223" y="57"/>
                      </a:lnTo>
                      <a:lnTo>
                        <a:pt x="237" y="38"/>
                      </a:lnTo>
                      <a:lnTo>
                        <a:pt x="265" y="0"/>
                      </a:lnTo>
                      <a:lnTo>
                        <a:pt x="265" y="0"/>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81" name="任意多边形 134180"/>
                <p:cNvSpPr/>
                <p:nvPr/>
              </p:nvSpPr>
              <p:spPr>
                <a:xfrm>
                  <a:off x="2703" y="1945"/>
                  <a:ext cx="220" cy="73"/>
                </a:xfrm>
                <a:custGeom>
                  <a:avLst/>
                  <a:gdLst/>
                  <a:ahLst/>
                  <a:cxnLst/>
                  <a:rect l="0" t="0" r="0" b="0"/>
                  <a:pathLst>
                    <a:path w="220" h="73">
                      <a:moveTo>
                        <a:pt x="0" y="73"/>
                      </a:moveTo>
                      <a:lnTo>
                        <a:pt x="2" y="70"/>
                      </a:lnTo>
                      <a:lnTo>
                        <a:pt x="3" y="68"/>
                      </a:lnTo>
                      <a:lnTo>
                        <a:pt x="4" y="64"/>
                      </a:lnTo>
                      <a:lnTo>
                        <a:pt x="6" y="62"/>
                      </a:lnTo>
                      <a:lnTo>
                        <a:pt x="10" y="58"/>
                      </a:lnTo>
                      <a:lnTo>
                        <a:pt x="12" y="56"/>
                      </a:lnTo>
                      <a:lnTo>
                        <a:pt x="16" y="53"/>
                      </a:lnTo>
                      <a:lnTo>
                        <a:pt x="20" y="50"/>
                      </a:lnTo>
                      <a:lnTo>
                        <a:pt x="25" y="47"/>
                      </a:lnTo>
                      <a:lnTo>
                        <a:pt x="29" y="45"/>
                      </a:lnTo>
                      <a:lnTo>
                        <a:pt x="35" y="41"/>
                      </a:lnTo>
                      <a:lnTo>
                        <a:pt x="41" y="39"/>
                      </a:lnTo>
                      <a:lnTo>
                        <a:pt x="47" y="37"/>
                      </a:lnTo>
                      <a:lnTo>
                        <a:pt x="53" y="33"/>
                      </a:lnTo>
                      <a:lnTo>
                        <a:pt x="60" y="31"/>
                      </a:lnTo>
                      <a:lnTo>
                        <a:pt x="68" y="29"/>
                      </a:lnTo>
                      <a:lnTo>
                        <a:pt x="76" y="27"/>
                      </a:lnTo>
                      <a:lnTo>
                        <a:pt x="83" y="24"/>
                      </a:lnTo>
                      <a:lnTo>
                        <a:pt x="92" y="22"/>
                      </a:lnTo>
                      <a:lnTo>
                        <a:pt x="100" y="20"/>
                      </a:lnTo>
                      <a:lnTo>
                        <a:pt x="118" y="15"/>
                      </a:lnTo>
                      <a:lnTo>
                        <a:pt x="137" y="12"/>
                      </a:lnTo>
                      <a:lnTo>
                        <a:pt x="157" y="8"/>
                      </a:lnTo>
                      <a:lnTo>
                        <a:pt x="178" y="5"/>
                      </a:lnTo>
                      <a:lnTo>
                        <a:pt x="199" y="3"/>
                      </a:lnTo>
                      <a:lnTo>
                        <a:pt x="220" y="0"/>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82" name="任意多边形 134181"/>
                <p:cNvSpPr/>
                <p:nvPr/>
              </p:nvSpPr>
              <p:spPr>
                <a:xfrm>
                  <a:off x="2923" y="1952"/>
                  <a:ext cx="97" cy="30"/>
                </a:xfrm>
                <a:custGeom>
                  <a:avLst/>
                  <a:gdLst/>
                  <a:ahLst/>
                  <a:cxnLst/>
                  <a:rect l="0" t="0" r="0" b="0"/>
                  <a:pathLst>
                    <a:path w="97" h="30">
                      <a:moveTo>
                        <a:pt x="0" y="0"/>
                      </a:moveTo>
                      <a:lnTo>
                        <a:pt x="19" y="4"/>
                      </a:lnTo>
                      <a:lnTo>
                        <a:pt x="28" y="6"/>
                      </a:lnTo>
                      <a:lnTo>
                        <a:pt x="36" y="8"/>
                      </a:lnTo>
                      <a:lnTo>
                        <a:pt x="44" y="10"/>
                      </a:lnTo>
                      <a:lnTo>
                        <a:pt x="52" y="12"/>
                      </a:lnTo>
                      <a:lnTo>
                        <a:pt x="59" y="14"/>
                      </a:lnTo>
                      <a:lnTo>
                        <a:pt x="66" y="16"/>
                      </a:lnTo>
                      <a:lnTo>
                        <a:pt x="73" y="18"/>
                      </a:lnTo>
                      <a:lnTo>
                        <a:pt x="77" y="21"/>
                      </a:lnTo>
                      <a:lnTo>
                        <a:pt x="83" y="22"/>
                      </a:lnTo>
                      <a:lnTo>
                        <a:pt x="86" y="24"/>
                      </a:lnTo>
                      <a:lnTo>
                        <a:pt x="91" y="25"/>
                      </a:lnTo>
                      <a:lnTo>
                        <a:pt x="93" y="26"/>
                      </a:lnTo>
                      <a:lnTo>
                        <a:pt x="95" y="29"/>
                      </a:lnTo>
                      <a:lnTo>
                        <a:pt x="97" y="30"/>
                      </a:lnTo>
                    </a:path>
                  </a:pathLst>
                </a:custGeom>
                <a:noFill/>
                <a:ln w="25400" cap="flat" cmpd="sng">
                  <a:solidFill>
                    <a:srgbClr val="FF0000">
                      <a:alpha val="100000"/>
                    </a:srgbClr>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83" name="任意多边形 134182"/>
                <p:cNvSpPr/>
                <p:nvPr/>
              </p:nvSpPr>
              <p:spPr>
                <a:xfrm>
                  <a:off x="3020" y="1982"/>
                  <a:ext cx="343" cy="85"/>
                </a:xfrm>
                <a:custGeom>
                  <a:avLst/>
                  <a:gdLst/>
                  <a:ahLst/>
                  <a:cxnLst/>
                  <a:rect l="0" t="0" r="0" b="0"/>
                  <a:pathLst>
                    <a:path w="343" h="85">
                      <a:moveTo>
                        <a:pt x="0" y="0"/>
                      </a:moveTo>
                      <a:lnTo>
                        <a:pt x="1" y="1"/>
                      </a:lnTo>
                      <a:lnTo>
                        <a:pt x="2" y="3"/>
                      </a:lnTo>
                      <a:lnTo>
                        <a:pt x="5" y="5"/>
                      </a:lnTo>
                      <a:lnTo>
                        <a:pt x="9" y="8"/>
                      </a:lnTo>
                      <a:lnTo>
                        <a:pt x="12" y="11"/>
                      </a:lnTo>
                      <a:lnTo>
                        <a:pt x="18" y="13"/>
                      </a:lnTo>
                      <a:lnTo>
                        <a:pt x="24" y="16"/>
                      </a:lnTo>
                      <a:lnTo>
                        <a:pt x="29" y="18"/>
                      </a:lnTo>
                      <a:lnTo>
                        <a:pt x="37" y="21"/>
                      </a:lnTo>
                      <a:lnTo>
                        <a:pt x="45" y="24"/>
                      </a:lnTo>
                      <a:lnTo>
                        <a:pt x="53" y="26"/>
                      </a:lnTo>
                      <a:lnTo>
                        <a:pt x="63" y="29"/>
                      </a:lnTo>
                      <a:lnTo>
                        <a:pt x="72" y="32"/>
                      </a:lnTo>
                      <a:lnTo>
                        <a:pt x="82" y="35"/>
                      </a:lnTo>
                      <a:lnTo>
                        <a:pt x="94" y="37"/>
                      </a:lnTo>
                      <a:lnTo>
                        <a:pt x="105" y="41"/>
                      </a:lnTo>
                      <a:lnTo>
                        <a:pt x="116" y="43"/>
                      </a:lnTo>
                      <a:lnTo>
                        <a:pt x="129" y="46"/>
                      </a:lnTo>
                      <a:lnTo>
                        <a:pt x="143" y="50"/>
                      </a:lnTo>
                      <a:lnTo>
                        <a:pt x="155" y="52"/>
                      </a:lnTo>
                      <a:lnTo>
                        <a:pt x="169" y="56"/>
                      </a:lnTo>
                      <a:lnTo>
                        <a:pt x="184" y="58"/>
                      </a:lnTo>
                      <a:lnTo>
                        <a:pt x="198" y="61"/>
                      </a:lnTo>
                      <a:lnTo>
                        <a:pt x="213" y="64"/>
                      </a:lnTo>
                      <a:lnTo>
                        <a:pt x="229" y="67"/>
                      </a:lnTo>
                      <a:lnTo>
                        <a:pt x="245" y="69"/>
                      </a:lnTo>
                      <a:lnTo>
                        <a:pt x="260" y="73"/>
                      </a:lnTo>
                      <a:lnTo>
                        <a:pt x="277" y="75"/>
                      </a:lnTo>
                      <a:lnTo>
                        <a:pt x="310" y="79"/>
                      </a:lnTo>
                      <a:lnTo>
                        <a:pt x="343" y="85"/>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grpSp>
        <p:sp>
          <p:nvSpPr>
            <p:cNvPr id="134184" name="矩形 134183"/>
            <p:cNvSpPr/>
            <p:nvPr/>
          </p:nvSpPr>
          <p:spPr>
            <a:xfrm>
              <a:off x="3609" y="432"/>
              <a:ext cx="334" cy="1058"/>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幅频特性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grpSp>
        <p:nvGrpSpPr>
          <p:cNvPr id="134185" name="组合 134184"/>
          <p:cNvGrpSpPr/>
          <p:nvPr/>
        </p:nvGrpSpPr>
        <p:grpSpPr>
          <a:xfrm>
            <a:off x="5464175" y="303213"/>
            <a:ext cx="2601913" cy="1679575"/>
            <a:chOff x="3636" y="2802"/>
            <a:chExt cx="1639" cy="1058"/>
          </a:xfrm>
        </p:grpSpPr>
        <p:grpSp>
          <p:nvGrpSpPr>
            <p:cNvPr id="134186" name="组合 134185"/>
            <p:cNvGrpSpPr/>
            <p:nvPr/>
          </p:nvGrpSpPr>
          <p:grpSpPr>
            <a:xfrm>
              <a:off x="3998" y="2843"/>
              <a:ext cx="1277" cy="995"/>
              <a:chOff x="4067" y="2126"/>
              <a:chExt cx="1277" cy="995"/>
            </a:xfrm>
          </p:grpSpPr>
          <p:sp>
            <p:nvSpPr>
              <p:cNvPr id="134187" name="直接连接符 134186"/>
              <p:cNvSpPr/>
              <p:nvPr/>
            </p:nvSpPr>
            <p:spPr>
              <a:xfrm flipV="1">
                <a:off x="4235" y="2283"/>
                <a:ext cx="1" cy="838"/>
              </a:xfrm>
              <a:prstGeom prst="line">
                <a:avLst/>
              </a:prstGeom>
              <a:ln w="14288" cap="flat" cmpd="sng">
                <a:solidFill>
                  <a:srgbClr val="000000"/>
                </a:solidFill>
                <a:prstDash val="solid"/>
                <a:headEnd type="none" w="med" len="med"/>
                <a:tailEnd type="none" w="med" len="med"/>
              </a:ln>
            </p:spPr>
          </p:sp>
          <p:sp>
            <p:nvSpPr>
              <p:cNvPr id="134188" name="任意多边形 134187"/>
              <p:cNvSpPr/>
              <p:nvPr/>
            </p:nvSpPr>
            <p:spPr>
              <a:xfrm>
                <a:off x="4203" y="2187"/>
                <a:ext cx="66" cy="100"/>
              </a:xfrm>
              <a:custGeom>
                <a:avLst/>
                <a:gdLst/>
                <a:ahLst/>
                <a:cxnLst/>
                <a:rect l="0" t="0" r="0" b="0"/>
                <a:pathLst>
                  <a:path w="66" h="100">
                    <a:moveTo>
                      <a:pt x="66" y="100"/>
                    </a:moveTo>
                    <a:lnTo>
                      <a:pt x="32" y="0"/>
                    </a:lnTo>
                    <a:lnTo>
                      <a:pt x="0" y="100"/>
                    </a:lnTo>
                    <a:lnTo>
                      <a:pt x="66" y="100"/>
                    </a:lnTo>
                    <a:lnTo>
                      <a:pt x="66" y="100"/>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89" name="直接连接符 134188"/>
              <p:cNvSpPr/>
              <p:nvPr/>
            </p:nvSpPr>
            <p:spPr>
              <a:xfrm>
                <a:off x="4067" y="2943"/>
                <a:ext cx="1041" cy="1"/>
              </a:xfrm>
              <a:prstGeom prst="line">
                <a:avLst/>
              </a:prstGeom>
              <a:ln w="14288" cap="flat" cmpd="sng">
                <a:solidFill>
                  <a:srgbClr val="000000"/>
                </a:solidFill>
                <a:prstDash val="solid"/>
                <a:headEnd type="none" w="med" len="med"/>
                <a:tailEnd type="none" w="med" len="med"/>
              </a:ln>
            </p:spPr>
          </p:sp>
          <p:sp>
            <p:nvSpPr>
              <p:cNvPr id="134190" name="任意多边形 134189"/>
              <p:cNvSpPr/>
              <p:nvPr/>
            </p:nvSpPr>
            <p:spPr>
              <a:xfrm>
                <a:off x="5104" y="2911"/>
                <a:ext cx="101" cy="66"/>
              </a:xfrm>
              <a:custGeom>
                <a:avLst/>
                <a:gdLst/>
                <a:ahLst/>
                <a:cxnLst/>
                <a:rect l="0" t="0" r="0" b="0"/>
                <a:pathLst>
                  <a:path w="101" h="66">
                    <a:moveTo>
                      <a:pt x="0" y="66"/>
                    </a:moveTo>
                    <a:lnTo>
                      <a:pt x="101" y="34"/>
                    </a:lnTo>
                    <a:lnTo>
                      <a:pt x="0" y="0"/>
                    </a:lnTo>
                    <a:lnTo>
                      <a:pt x="0" y="66"/>
                    </a:lnTo>
                    <a:lnTo>
                      <a:pt x="0" y="66"/>
                    </a:lnTo>
                    <a:close/>
                  </a:path>
                </a:pathLst>
              </a:custGeom>
              <a:solidFill>
                <a:srgbClr val="000000"/>
              </a:solidFill>
              <a:ln w="9525">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1" name="矩形 134190"/>
              <p:cNvSpPr/>
              <p:nvPr/>
            </p:nvSpPr>
            <p:spPr>
              <a:xfrm>
                <a:off x="4130" y="2979"/>
                <a:ext cx="56" cy="13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2" name="任意多边形 134191"/>
              <p:cNvSpPr/>
              <p:nvPr/>
            </p:nvSpPr>
            <p:spPr>
              <a:xfrm>
                <a:off x="4235" y="2465"/>
                <a:ext cx="748" cy="583"/>
              </a:xfrm>
              <a:custGeom>
                <a:avLst/>
                <a:gdLst/>
                <a:ahLst/>
                <a:cxnLst/>
                <a:rect l="0" t="0" r="0" b="0"/>
                <a:pathLst>
                  <a:path w="748" h="583">
                    <a:moveTo>
                      <a:pt x="0" y="0"/>
                    </a:moveTo>
                    <a:lnTo>
                      <a:pt x="0" y="16"/>
                    </a:lnTo>
                    <a:lnTo>
                      <a:pt x="1" y="31"/>
                    </a:lnTo>
                    <a:lnTo>
                      <a:pt x="1" y="44"/>
                    </a:lnTo>
                    <a:lnTo>
                      <a:pt x="5" y="60"/>
                    </a:lnTo>
                    <a:lnTo>
                      <a:pt x="6" y="75"/>
                    </a:lnTo>
                    <a:lnTo>
                      <a:pt x="8" y="89"/>
                    </a:lnTo>
                    <a:lnTo>
                      <a:pt x="11" y="104"/>
                    </a:lnTo>
                    <a:lnTo>
                      <a:pt x="15" y="117"/>
                    </a:lnTo>
                    <a:lnTo>
                      <a:pt x="19" y="132"/>
                    </a:lnTo>
                    <a:lnTo>
                      <a:pt x="24" y="146"/>
                    </a:lnTo>
                    <a:lnTo>
                      <a:pt x="29" y="160"/>
                    </a:lnTo>
                    <a:lnTo>
                      <a:pt x="34" y="174"/>
                    </a:lnTo>
                    <a:lnTo>
                      <a:pt x="39" y="188"/>
                    </a:lnTo>
                    <a:lnTo>
                      <a:pt x="46" y="200"/>
                    </a:lnTo>
                    <a:lnTo>
                      <a:pt x="53" y="215"/>
                    </a:lnTo>
                    <a:lnTo>
                      <a:pt x="58" y="226"/>
                    </a:lnTo>
                    <a:lnTo>
                      <a:pt x="66" y="241"/>
                    </a:lnTo>
                    <a:lnTo>
                      <a:pt x="74" y="253"/>
                    </a:lnTo>
                    <a:lnTo>
                      <a:pt x="82" y="265"/>
                    </a:lnTo>
                    <a:lnTo>
                      <a:pt x="89" y="279"/>
                    </a:lnTo>
                    <a:lnTo>
                      <a:pt x="98" y="291"/>
                    </a:lnTo>
                    <a:lnTo>
                      <a:pt x="108" y="304"/>
                    </a:lnTo>
                    <a:lnTo>
                      <a:pt x="117" y="315"/>
                    </a:lnTo>
                    <a:lnTo>
                      <a:pt x="127" y="325"/>
                    </a:lnTo>
                    <a:lnTo>
                      <a:pt x="137" y="338"/>
                    </a:lnTo>
                    <a:lnTo>
                      <a:pt x="148" y="351"/>
                    </a:lnTo>
                    <a:lnTo>
                      <a:pt x="160" y="361"/>
                    </a:lnTo>
                    <a:lnTo>
                      <a:pt x="171" y="372"/>
                    </a:lnTo>
                    <a:lnTo>
                      <a:pt x="182" y="382"/>
                    </a:lnTo>
                    <a:lnTo>
                      <a:pt x="194" y="393"/>
                    </a:lnTo>
                    <a:lnTo>
                      <a:pt x="219" y="413"/>
                    </a:lnTo>
                    <a:lnTo>
                      <a:pt x="244" y="431"/>
                    </a:lnTo>
                    <a:lnTo>
                      <a:pt x="271" y="452"/>
                    </a:lnTo>
                    <a:lnTo>
                      <a:pt x="300" y="468"/>
                    </a:lnTo>
                    <a:lnTo>
                      <a:pt x="330" y="484"/>
                    </a:lnTo>
                    <a:lnTo>
                      <a:pt x="360" y="500"/>
                    </a:lnTo>
                    <a:lnTo>
                      <a:pt x="391" y="512"/>
                    </a:lnTo>
                    <a:lnTo>
                      <a:pt x="424" y="526"/>
                    </a:lnTo>
                    <a:lnTo>
                      <a:pt x="456" y="538"/>
                    </a:lnTo>
                    <a:lnTo>
                      <a:pt x="491" y="549"/>
                    </a:lnTo>
                    <a:lnTo>
                      <a:pt x="525" y="557"/>
                    </a:lnTo>
                    <a:lnTo>
                      <a:pt x="561" y="564"/>
                    </a:lnTo>
                    <a:lnTo>
                      <a:pt x="598" y="570"/>
                    </a:lnTo>
                    <a:lnTo>
                      <a:pt x="633" y="577"/>
                    </a:lnTo>
                    <a:lnTo>
                      <a:pt x="671" y="580"/>
                    </a:lnTo>
                    <a:lnTo>
                      <a:pt x="709" y="583"/>
                    </a:lnTo>
                    <a:lnTo>
                      <a:pt x="748" y="583"/>
                    </a:lnTo>
                  </a:path>
                </a:pathLst>
              </a:custGeom>
              <a:noFill/>
              <a:ln w="25400" cap="flat" cmpd="sng">
                <a:solidFill>
                  <a:srgbClr val="FF0000"/>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3" name="矩形 134192"/>
              <p:cNvSpPr/>
              <p:nvPr/>
            </p:nvSpPr>
            <p:spPr>
              <a:xfrm>
                <a:off x="4331" y="2126"/>
                <a:ext cx="92" cy="182"/>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9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j</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4" name="矩形 134193"/>
              <p:cNvSpPr/>
              <p:nvPr/>
            </p:nvSpPr>
            <p:spPr>
              <a:xfrm>
                <a:off x="4067" y="2447"/>
                <a:ext cx="12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90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5" name="矩形 134194"/>
              <p:cNvSpPr/>
              <p:nvPr/>
            </p:nvSpPr>
            <p:spPr>
              <a:xfrm>
                <a:off x="4181" y="2434"/>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6" name="直接连接符 134195"/>
              <p:cNvSpPr/>
              <p:nvPr/>
            </p:nvSpPr>
            <p:spPr>
              <a:xfrm>
                <a:off x="5200" y="2970"/>
                <a:ext cx="125" cy="1"/>
              </a:xfrm>
              <a:prstGeom prst="line">
                <a:avLst/>
              </a:prstGeom>
              <a:ln w="11113" cap="flat" cmpd="sng">
                <a:solidFill>
                  <a:srgbClr val="000000"/>
                </a:solidFill>
                <a:prstDash val="solid"/>
                <a:headEnd type="none" w="med" len="med"/>
                <a:tailEnd type="none" w="med" len="med"/>
              </a:ln>
            </p:spPr>
          </p:sp>
          <p:sp>
            <p:nvSpPr>
              <p:cNvPr id="134197" name="矩形 134196"/>
              <p:cNvSpPr/>
              <p:nvPr/>
            </p:nvSpPr>
            <p:spPr>
              <a:xfrm>
                <a:off x="5225" y="2941"/>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8" name="矩形 134197"/>
              <p:cNvSpPr/>
              <p:nvPr/>
            </p:nvSpPr>
            <p:spPr>
              <a:xfrm>
                <a:off x="5304" y="3020"/>
                <a:ext cx="40" cy="96"/>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0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199" name="矩形 134198"/>
              <p:cNvSpPr/>
              <p:nvPr/>
            </p:nvSpPr>
            <p:spPr>
              <a:xfrm>
                <a:off x="5243" y="2805"/>
                <a:ext cx="82"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1"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Wingdings" panose="05000000000000000000" pitchFamily="2" charset="2"/>
                  </a:rPr>
                  <a:t>w</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sp>
            <p:nvSpPr>
              <p:cNvPr id="134200" name="矩形 134199"/>
              <p:cNvSpPr/>
              <p:nvPr/>
            </p:nvSpPr>
            <p:spPr>
              <a:xfrm>
                <a:off x="4488" y="2974"/>
                <a:ext cx="150" cy="144"/>
              </a:xfrm>
              <a:prstGeom prst="rect">
                <a:avLst/>
              </a:prstGeom>
              <a:noFill/>
              <a:ln w="9525">
                <a:noFill/>
              </a:ln>
            </p:spPr>
            <p:txBody>
              <a:bodyPr wrap="none" lIns="0" tIns="0" rIns="0" bIns="0">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1.0</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pSp>
        <p:sp>
          <p:nvSpPr>
            <p:cNvPr id="134201" name="矩形 134200"/>
            <p:cNvSpPr/>
            <p:nvPr/>
          </p:nvSpPr>
          <p:spPr>
            <a:xfrm>
              <a:off x="3636" y="2802"/>
              <a:ext cx="267" cy="1058"/>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相频特性</a:t>
              </a:r>
              <a:endParaRPr kumimoji="0" lang="zh-CN" altLang="en-US" sz="20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sp>
        <p:nvSpPr>
          <p:cNvPr id="134204" name="矩形 134203"/>
          <p:cNvSpPr/>
          <p:nvPr/>
        </p:nvSpPr>
        <p:spPr>
          <a:xfrm>
            <a:off x="563563" y="2192338"/>
            <a:ext cx="7816850" cy="1041400"/>
          </a:xfrm>
          <a:prstGeom prst="rect">
            <a:avLst/>
          </a:prstGeom>
          <a:noFill/>
          <a:ln w="19050">
            <a:noFill/>
          </a:ln>
        </p:spPr>
        <p:txBody>
          <a:bodyPr>
            <a:spAutoFit/>
          </a:bodyPr>
          <a:lstStyle/>
          <a:p>
            <a:pPr marL="0" marR="0" lvl="0" indent="0" algn="l" defTabSz="914400" rtl="0" eaLnBrk="1" fontAlgn="base" latinLnBrk="0" hangingPunct="1">
              <a:lnSpc>
                <a:spcPct val="130000"/>
              </a:lnSpc>
              <a:spcBef>
                <a:spcPct val="5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在</a:t>
            </a:r>
            <a:r>
              <a:rPr kumimoji="0" lang="en-US" altLang="zh-CN" sz="2400" b="1" i="0" u="none" strike="noStrike" kern="1200" cap="none" spc="0" normalizeH="0" baseline="0" noProof="0" dirty="0">
                <a:ln>
                  <a:noFill/>
                </a:ln>
                <a:solidFill>
                  <a:srgbClr val="3333FF"/>
                </a:solidFill>
                <a:effectLst/>
                <a:uLnTx/>
                <a:uFillTx/>
                <a:latin typeface="Verdana" panose="020B0604030504040204" pitchFamily="34"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Verdana" panose="020B0604030504040204" pitchFamily="34"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1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，即</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14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处电压传输函数有一最大值，且其相移为零，即，</a:t>
            </a:r>
          </a:p>
        </p:txBody>
      </p:sp>
      <p:sp>
        <p:nvSpPr>
          <p:cNvPr id="134206" name="矩形 134205"/>
          <p:cNvSpPr/>
          <p:nvPr/>
        </p:nvSpPr>
        <p:spPr>
          <a:xfrm>
            <a:off x="0" y="3233738"/>
            <a:ext cx="9144000" cy="0"/>
          </a:xfrm>
          <a:prstGeom prst="rect">
            <a:avLst/>
          </a:prstGeom>
          <a:noFill/>
          <a:ln w="19050">
            <a:noFill/>
          </a:ln>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p:txBody>
      </p:sp>
      <p:graphicFrame>
        <p:nvGraphicFramePr>
          <p:cNvPr id="134205" name="对象 134204"/>
          <p:cNvGraphicFramePr/>
          <p:nvPr/>
        </p:nvGraphicFramePr>
        <p:xfrm>
          <a:off x="3400425" y="2667000"/>
          <a:ext cx="1468438" cy="708025"/>
        </p:xfrm>
        <a:graphic>
          <a:graphicData uri="http://schemas.openxmlformats.org/presentationml/2006/ole">
            <mc:AlternateContent xmlns:mc="http://schemas.openxmlformats.org/markup-compatibility/2006">
              <mc:Choice xmlns:v="urn:schemas-microsoft-com:vml" Requires="v">
                <p:oleObj spid="_x0000_s32788" r:id="rId3" imgW="812165" imgH="393700" progId="Equation.3">
                  <p:embed/>
                </p:oleObj>
              </mc:Choice>
              <mc:Fallback>
                <p:oleObj r:id="rId3" imgW="812165" imgH="393700" progId="Equation.3">
                  <p:embed/>
                  <p:pic>
                    <p:nvPicPr>
                      <p:cNvPr id="134205" name="对象 134204"/>
                      <p:cNvPicPr/>
                      <p:nvPr/>
                    </p:nvPicPr>
                    <p:blipFill>
                      <a:blip r:embed="rId4"/>
                      <a:stretch>
                        <a:fillRect/>
                      </a:stretch>
                    </p:blipFill>
                    <p:spPr>
                      <a:xfrm>
                        <a:off x="3400425" y="2667000"/>
                        <a:ext cx="1468438" cy="708025"/>
                      </a:xfrm>
                      <a:prstGeom prst="rect">
                        <a:avLst/>
                      </a:prstGeom>
                      <a:noFill/>
                      <a:ln w="38100">
                        <a:noFill/>
                        <a:miter/>
                      </a:ln>
                    </p:spPr>
                  </p:pic>
                </p:oleObj>
              </mc:Fallback>
            </mc:AlternateContent>
          </a:graphicData>
        </a:graphic>
      </p:graphicFrame>
      <p:sp>
        <p:nvSpPr>
          <p:cNvPr id="134210" name="矩形 134209"/>
          <p:cNvSpPr/>
          <p:nvPr/>
        </p:nvSpPr>
        <p:spPr>
          <a:xfrm>
            <a:off x="330200" y="3233738"/>
            <a:ext cx="8483600" cy="2309812"/>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从幅频特性曲线来看，由于在</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16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附近一段频带内，信号相对说来较易通过这一网络，因此它具有带通滤波器的性能。但其选频特性并不很好，即使是在通带内，当</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0</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输出幅值达最大时，也只有输入信号幅值的</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3</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在保持</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R</a:t>
            </a:r>
            <a:r>
              <a:rPr kumimoji="0"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C</a:t>
            </a:r>
            <a:r>
              <a:rPr kumimoji="0" lang="en-US" altLang="zh-CN" sz="20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2</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的条件下，选取</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0" lang="en-US" altLang="zh-CN" sz="16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en-US" altLang="zh-CN" sz="2400" b="1" i="0" u="none" strike="noStrike" kern="1200" cap="none" spc="0" normalizeH="0" baseline="0" noProof="0" dirty="0">
                <a:ln>
                  <a:noFill/>
                </a:ln>
                <a:solidFill>
                  <a:srgbClr val="3333FF"/>
                </a:solidFill>
                <a:effectLst/>
                <a:uLnTx/>
                <a:uFillTx/>
                <a:latin typeface="Verdana" panose="020B0604030504040204" pitchFamily="34"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1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越小，</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a:t>
            </a:r>
            <a:r>
              <a:rPr kumimoji="0" lang="en-US" altLang="zh-CN" sz="16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en-US" altLang="zh-CN" sz="2400" b="1" i="0" u="none" strike="noStrike" kern="1200" cap="none" spc="0" normalizeH="0" baseline="0" noProof="0" dirty="0">
                <a:ln>
                  <a:noFill/>
                </a:ln>
                <a:solidFill>
                  <a:srgbClr val="3333FF"/>
                </a:solidFill>
                <a:effectLst/>
                <a:uLnTx/>
                <a:uFillTx/>
                <a:latin typeface="Verdana" panose="020B0604030504040204" pitchFamily="34"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a:t>
            </a:r>
            <a:r>
              <a:rPr kumimoji="0"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14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越大，则通带的频率范围越窄，在通带内信号通过网络幅值降低也越多。</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34214" name="矩形 134213"/>
          <p:cNvSpPr/>
          <p:nvPr/>
        </p:nvSpPr>
        <p:spPr>
          <a:xfrm>
            <a:off x="330200" y="5684838"/>
            <a:ext cx="8023225" cy="885825"/>
          </a:xfrm>
          <a:prstGeom prst="rect">
            <a:avLst/>
          </a:prstGeom>
          <a:noFill/>
          <a:ln w="19050">
            <a:noFill/>
          </a:ln>
        </p:spPr>
        <p:txBody>
          <a:bodyPr anchor="ct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从相频特性曲线来看，</a:t>
            </a:r>
            <a:r>
              <a:rPr kumimoji="0" lang="en-US" altLang="zh-CN" sz="20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2000" b="1" i="1"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3000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时信号通过网络相移为零，而且在</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0</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附近，信号通过网络所产生的相移对频率比较“敏感”。</a:t>
            </a: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p>
        </p:txBody>
      </p:sp>
    </p:spTree>
    <p:extLst>
      <p:ext uri="{BB962C8B-B14F-4D97-AF65-F5344CB8AC3E}">
        <p14:creationId xmlns:p14="http://schemas.microsoft.com/office/powerpoint/2010/main" val="100557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blinds(horizontal)">
                                      <p:cBhvr>
                                        <p:cTn id="7" dur="500"/>
                                        <p:tgtEl>
                                          <p:spTgt spid="1341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4205"/>
                                        </p:tgtEl>
                                        <p:attrNameLst>
                                          <p:attrName>style.visibility</p:attrName>
                                        </p:attrNameLst>
                                      </p:cBhvr>
                                      <p:to>
                                        <p:strVal val="visible"/>
                                      </p:to>
                                    </p:set>
                                    <p:animEffect transition="in" filter="blinds(horizontal)">
                                      <p:cBhvr>
                                        <p:cTn id="12" dur="500"/>
                                        <p:tgtEl>
                                          <p:spTgt spid="13420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4204"/>
                                        </p:tgtEl>
                                        <p:attrNameLst>
                                          <p:attrName>style.visibility</p:attrName>
                                        </p:attrNameLst>
                                      </p:cBhvr>
                                      <p:to>
                                        <p:strVal val="visible"/>
                                      </p:to>
                                    </p:set>
                                    <p:animEffect transition="in" filter="blinds(horizontal)">
                                      <p:cBhvr>
                                        <p:cTn id="15" dur="500"/>
                                        <p:tgtEl>
                                          <p:spTgt spid="13420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4210"/>
                                        </p:tgtEl>
                                        <p:attrNameLst>
                                          <p:attrName>style.visibility</p:attrName>
                                        </p:attrNameLst>
                                      </p:cBhvr>
                                      <p:to>
                                        <p:strVal val="visible"/>
                                      </p:to>
                                    </p:set>
                                    <p:animEffect transition="in" filter="blinds(horizontal)">
                                      <p:cBhvr>
                                        <p:cTn id="20" dur="500"/>
                                        <p:tgtEl>
                                          <p:spTgt spid="13421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34185"/>
                                        </p:tgtEl>
                                        <p:attrNameLst>
                                          <p:attrName>style.visibility</p:attrName>
                                        </p:attrNameLst>
                                      </p:cBhvr>
                                      <p:to>
                                        <p:strVal val="visible"/>
                                      </p:to>
                                    </p:set>
                                    <p:anim calcmode="lin" valueType="num">
                                      <p:cBhvr additive="base">
                                        <p:cTn id="25" dur="500" fill="hold"/>
                                        <p:tgtEl>
                                          <p:spTgt spid="134185"/>
                                        </p:tgtEl>
                                        <p:attrNameLst>
                                          <p:attrName>ppt_x</p:attrName>
                                        </p:attrNameLst>
                                      </p:cBhvr>
                                      <p:tavLst>
                                        <p:tav tm="0">
                                          <p:val>
                                            <p:strVal val="1+#ppt_w/2"/>
                                          </p:val>
                                        </p:tav>
                                        <p:tav tm="100000">
                                          <p:val>
                                            <p:strVal val="#ppt_x"/>
                                          </p:val>
                                        </p:tav>
                                      </p:tavLst>
                                    </p:anim>
                                    <p:anim calcmode="lin" valueType="num">
                                      <p:cBhvr additive="base">
                                        <p:cTn id="26" dur="500" fill="hold"/>
                                        <p:tgtEl>
                                          <p:spTgt spid="13418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4214"/>
                                        </p:tgtEl>
                                        <p:attrNameLst>
                                          <p:attrName>style.visibility</p:attrName>
                                        </p:attrNameLst>
                                      </p:cBhvr>
                                      <p:to>
                                        <p:strVal val="visible"/>
                                      </p:to>
                                    </p:set>
                                    <p:animEffect transition="in" filter="blinds(horizontal)">
                                      <p:cBhvr>
                                        <p:cTn id="31" dur="500"/>
                                        <p:tgtEl>
                                          <p:spTgt spid="134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04" grpId="0"/>
      <p:bldP spid="134210" grpId="0"/>
      <p:bldP spid="1342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8673"/>
          <p:cNvSpPr>
            <a:spLocks noGrp="1"/>
          </p:cNvSpPr>
          <p:nvPr>
            <p:ph type="title"/>
          </p:nvPr>
        </p:nvSpPr>
        <p:spPr>
          <a:xfrm>
            <a:off x="2895600" y="2133600"/>
            <a:ext cx="3429000" cy="838200"/>
          </a:xfrm>
          <a:ln/>
        </p:spPr>
        <p:txBody>
          <a:bodyPr anchor="ctr"/>
          <a:lstStyle/>
          <a:p>
            <a:r>
              <a:rPr lang="zh-CN" altLang="en-US" b="1" dirty="0">
                <a:solidFill>
                  <a:srgbClr val="FF0000"/>
                </a:solidFill>
              </a:rPr>
              <a:t>本章结束</a:t>
            </a:r>
            <a:endParaRPr lang="zh-CN" altLang="en-US" b="1">
              <a:solidFill>
                <a:srgbClr val="FF0000"/>
              </a:solidFill>
            </a:endParaRPr>
          </a:p>
        </p:txBody>
      </p:sp>
      <p:sp>
        <p:nvSpPr>
          <p:cNvPr id="28676" name="动作按钮: 后退或前一项 28675">
            <a:hlinkClick r:id="" action="ppaction://hlinkshowjump?jump=previousslide"/>
          </p:cNvPr>
          <p:cNvSpPr/>
          <p:nvPr/>
        </p:nvSpPr>
        <p:spPr>
          <a:xfrm>
            <a:off x="8388350" y="627221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矩形 38915"/>
          <p:cNvSpPr/>
          <p:nvPr/>
        </p:nvSpPr>
        <p:spPr>
          <a:xfrm>
            <a:off x="395288" y="476250"/>
            <a:ext cx="54689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非正弦量可分为周期量与非周期量两种 </a:t>
            </a:r>
          </a:p>
        </p:txBody>
      </p:sp>
      <p:sp>
        <p:nvSpPr>
          <p:cNvPr id="38917" name="矩形 38916"/>
          <p:cNvSpPr/>
          <p:nvPr/>
        </p:nvSpPr>
        <p:spPr>
          <a:xfrm>
            <a:off x="2445856" y="1259937"/>
            <a:ext cx="5598007" cy="461665"/>
          </a:xfrm>
          <a:prstGeom prst="rect">
            <a:avLst/>
          </a:prstGeom>
          <a:noFill/>
          <a:ln w="9525">
            <a:noFill/>
          </a:ln>
        </p:spPr>
        <p:txBody>
          <a:bodyPr wrap="none" anchor="t">
            <a:spAutoFit/>
          </a:bodyPr>
          <a:lstStyle/>
          <a:p>
            <a:r>
              <a:rPr lang="zh-CN" altLang="en-US" dirty="0">
                <a:solidFill>
                  <a:srgbClr val="3366CC"/>
                </a:solidFill>
                <a:latin typeface="Times New Roman" panose="02020603050405020304" pitchFamily="18" charset="0"/>
              </a:rPr>
              <a:t>非正弦 周期</a:t>
            </a:r>
            <a:r>
              <a:rPr lang="zh-CN" altLang="en-US" dirty="0">
                <a:latin typeface="Times New Roman" panose="02020603050405020304" pitchFamily="18" charset="0"/>
              </a:rPr>
              <a:t>电源作用于</a:t>
            </a:r>
            <a:r>
              <a:rPr lang="zh-CN" altLang="en-US" dirty="0">
                <a:solidFill>
                  <a:srgbClr val="3366CC"/>
                </a:solidFill>
                <a:latin typeface="Times New Roman" panose="02020603050405020304" pitchFamily="18" charset="0"/>
              </a:rPr>
              <a:t>线性电路</a:t>
            </a:r>
            <a:r>
              <a:rPr lang="zh-CN" altLang="en-US" dirty="0">
                <a:latin typeface="Times New Roman" panose="02020603050405020304" pitchFamily="18" charset="0"/>
              </a:rPr>
              <a:t>的情况</a:t>
            </a:r>
            <a:r>
              <a:rPr lang="zh-CN" altLang="en-US" dirty="0">
                <a:solidFill>
                  <a:schemeClr val="accent2"/>
                </a:solidFill>
                <a:latin typeface="Times New Roman" panose="02020603050405020304" pitchFamily="18" charset="0"/>
              </a:rPr>
              <a:t> </a:t>
            </a:r>
            <a:endParaRPr lang="zh-CN" altLang="en-US" dirty="0">
              <a:latin typeface="Times New Roman" panose="02020603050405020304" pitchFamily="18" charset="0"/>
            </a:endParaRPr>
          </a:p>
        </p:txBody>
      </p:sp>
      <p:sp>
        <p:nvSpPr>
          <p:cNvPr id="38918" name="矩形 38917"/>
          <p:cNvSpPr/>
          <p:nvPr/>
        </p:nvSpPr>
        <p:spPr>
          <a:xfrm>
            <a:off x="392645" y="876825"/>
            <a:ext cx="2350323" cy="461665"/>
          </a:xfrm>
          <a:prstGeom prst="rect">
            <a:avLst/>
          </a:prstGeom>
          <a:noFill/>
          <a:ln w="9525">
            <a:noFill/>
          </a:ln>
        </p:spPr>
        <p:txBody>
          <a:bodyPr wrap="none" anchor="t">
            <a:spAutoFit/>
          </a:bodyPr>
          <a:lstStyle/>
          <a:p>
            <a:r>
              <a:rPr lang="zh-CN" altLang="en-US" dirty="0">
                <a:latin typeface="Times New Roman" panose="02020603050405020304" pitchFamily="18" charset="0"/>
              </a:rPr>
              <a:t>本章主要讨论：</a:t>
            </a:r>
          </a:p>
        </p:txBody>
      </p:sp>
      <p:sp>
        <p:nvSpPr>
          <p:cNvPr id="38919" name="矩形 38918"/>
          <p:cNvSpPr/>
          <p:nvPr/>
        </p:nvSpPr>
        <p:spPr>
          <a:xfrm>
            <a:off x="418619" y="2763035"/>
            <a:ext cx="8415337" cy="822325"/>
          </a:xfrm>
          <a:prstGeom prst="rect">
            <a:avLst/>
          </a:prstGeom>
          <a:noFill/>
          <a:ln w="9525">
            <a:noFill/>
          </a:ln>
        </p:spPr>
        <p:txBody>
          <a:bodyPr>
            <a:spAutoFit/>
          </a:bodyPr>
          <a:lstStyle/>
          <a:p>
            <a:pPr marL="484505" indent="-484505"/>
            <a:r>
              <a:rPr lang="en-US" altLang="zh-CN" dirty="0">
                <a:latin typeface="Times New Roman" panose="02020603050405020304" pitchFamily="18" charset="0"/>
              </a:rPr>
              <a:t>1</a:t>
            </a:r>
            <a:r>
              <a:rPr lang="zh-CN" altLang="en-US" dirty="0">
                <a:latin typeface="Times New Roman" panose="02020603050405020304" pitchFamily="18" charset="0"/>
              </a:rPr>
              <a:t>、将</a:t>
            </a:r>
            <a:r>
              <a:rPr lang="zh-CN" altLang="en-US" dirty="0">
                <a:solidFill>
                  <a:srgbClr val="CC0099"/>
                </a:solidFill>
                <a:latin typeface="Times New Roman" panose="02020603050405020304" pitchFamily="18" charset="0"/>
              </a:rPr>
              <a:t>非正弦周期电源</a:t>
            </a:r>
            <a:r>
              <a:rPr lang="zh-CN" altLang="en-US" dirty="0">
                <a:latin typeface="Times New Roman" panose="02020603050405020304" pitchFamily="18" charset="0"/>
              </a:rPr>
              <a:t>分解成一系列不同频率的正弦量； </a:t>
            </a:r>
            <a:r>
              <a:rPr lang="en-US" altLang="zh-CN" dirty="0">
                <a:solidFill>
                  <a:srgbClr val="00CC00"/>
                </a:solidFill>
                <a:latin typeface="Times New Roman" panose="02020603050405020304" pitchFamily="18" charset="0"/>
              </a:rPr>
              <a:t>(</a:t>
            </a:r>
            <a:r>
              <a:rPr lang="zh-CN" altLang="en-US" dirty="0">
                <a:solidFill>
                  <a:srgbClr val="00CC00"/>
                </a:solidFill>
                <a:latin typeface="Times New Roman" panose="02020603050405020304" pitchFamily="18" charset="0"/>
              </a:rPr>
              <a:t>应用周期函数的傅里叶级数分解方法</a:t>
            </a:r>
            <a:r>
              <a:rPr lang="en-US" altLang="zh-CN" dirty="0">
                <a:solidFill>
                  <a:srgbClr val="00CC00"/>
                </a:solidFill>
                <a:latin typeface="Times New Roman" panose="02020603050405020304" pitchFamily="18" charset="0"/>
              </a:rPr>
              <a:t>)</a:t>
            </a:r>
          </a:p>
        </p:txBody>
      </p:sp>
      <p:sp>
        <p:nvSpPr>
          <p:cNvPr id="38920" name="矩形 38919"/>
          <p:cNvSpPr/>
          <p:nvPr/>
        </p:nvSpPr>
        <p:spPr>
          <a:xfrm>
            <a:off x="401183" y="3547184"/>
            <a:ext cx="8415337" cy="457200"/>
          </a:xfrm>
          <a:prstGeom prst="rect">
            <a:avLst/>
          </a:prstGeom>
          <a:noFill/>
          <a:ln w="9525">
            <a:noFill/>
          </a:ln>
        </p:spPr>
        <p:txBody>
          <a:bodyPr>
            <a:spAutoFit/>
          </a:bodyPr>
          <a:lstStyle/>
          <a:p>
            <a:pPr marL="484505" indent="-484505"/>
            <a:r>
              <a:rPr lang="en-US" altLang="zh-CN" dirty="0">
                <a:latin typeface="Times New Roman" panose="02020603050405020304" pitchFamily="18" charset="0"/>
              </a:rPr>
              <a:t>2</a:t>
            </a:r>
            <a:r>
              <a:rPr lang="zh-CN" altLang="en-US" dirty="0">
                <a:latin typeface="Times New Roman" panose="02020603050405020304" pitchFamily="18" charset="0"/>
              </a:rPr>
              <a:t>、计算在各个正弦量单独作用下的电路的响应；</a:t>
            </a:r>
            <a:endParaRPr lang="zh-CN" altLang="en-US" dirty="0">
              <a:solidFill>
                <a:srgbClr val="00FF00"/>
              </a:solidFill>
              <a:latin typeface="Times New Roman" panose="02020603050405020304" pitchFamily="18" charset="0"/>
            </a:endParaRPr>
          </a:p>
        </p:txBody>
      </p:sp>
      <p:sp>
        <p:nvSpPr>
          <p:cNvPr id="38921" name="矩形 38920"/>
          <p:cNvSpPr/>
          <p:nvPr/>
        </p:nvSpPr>
        <p:spPr>
          <a:xfrm>
            <a:off x="401182" y="4108771"/>
            <a:ext cx="8415337" cy="457200"/>
          </a:xfrm>
          <a:prstGeom prst="rect">
            <a:avLst/>
          </a:prstGeom>
          <a:noFill/>
          <a:ln w="9525">
            <a:noFill/>
          </a:ln>
        </p:spPr>
        <p:txBody>
          <a:bodyPr>
            <a:spAutoFit/>
          </a:bodyPr>
          <a:lstStyle/>
          <a:p>
            <a:pPr marL="484505" indent="-484505"/>
            <a:r>
              <a:rPr lang="en-US" altLang="zh-CN" dirty="0">
                <a:latin typeface="Times New Roman" panose="02020603050405020304" pitchFamily="18" charset="0"/>
              </a:rPr>
              <a:t>3</a:t>
            </a:r>
            <a:r>
              <a:rPr lang="zh-CN" altLang="en-US" dirty="0">
                <a:latin typeface="Times New Roman" panose="02020603050405020304" pitchFamily="18" charset="0"/>
              </a:rPr>
              <a:t>、将各个响应按时域形式叠加。</a:t>
            </a:r>
            <a:r>
              <a:rPr lang="en-US" altLang="zh-CN" dirty="0">
                <a:solidFill>
                  <a:srgbClr val="00CC00"/>
                </a:solidFill>
                <a:latin typeface="Times New Roman" panose="02020603050405020304" pitchFamily="18" charset="0"/>
              </a:rPr>
              <a:t>(</a:t>
            </a:r>
            <a:r>
              <a:rPr lang="zh-CN" altLang="en-US" dirty="0">
                <a:solidFill>
                  <a:srgbClr val="00CC00"/>
                </a:solidFill>
                <a:latin typeface="Times New Roman" panose="02020603050405020304" pitchFamily="18" charset="0"/>
              </a:rPr>
              <a:t>线性电路的叠加定理</a:t>
            </a:r>
            <a:r>
              <a:rPr lang="en-US" altLang="zh-CN" dirty="0">
                <a:solidFill>
                  <a:srgbClr val="00CC00"/>
                </a:solidFill>
                <a:latin typeface="Times New Roman" panose="02020603050405020304" pitchFamily="18" charset="0"/>
              </a:rPr>
              <a:t>)</a:t>
            </a:r>
          </a:p>
        </p:txBody>
      </p:sp>
      <p:sp>
        <p:nvSpPr>
          <p:cNvPr id="38922" name="矩形 38921"/>
          <p:cNvSpPr/>
          <p:nvPr/>
        </p:nvSpPr>
        <p:spPr>
          <a:xfrm>
            <a:off x="474208" y="4987046"/>
            <a:ext cx="8305800" cy="461665"/>
          </a:xfrm>
          <a:prstGeom prst="rect">
            <a:avLst/>
          </a:prstGeom>
          <a:noFill/>
          <a:ln w="9525">
            <a:noFill/>
          </a:ln>
        </p:spPr>
        <p:txBody>
          <a:bodyPr>
            <a:spAutoFit/>
          </a:bodyPr>
          <a:lstStyle/>
          <a:p>
            <a:r>
              <a:rPr lang="en-US" altLang="zh-CN" dirty="0">
                <a:latin typeface="Times New Roman" panose="02020603050405020304" pitchFamily="18" charset="0"/>
              </a:rPr>
              <a:t> </a:t>
            </a:r>
            <a:r>
              <a:rPr lang="zh-CN" altLang="en-US" sz="2000" dirty="0">
                <a:latin typeface="Times New Roman" panose="02020603050405020304" pitchFamily="18" charset="0"/>
              </a:rPr>
              <a:t>实质就是将非正弦周期电流电路的简化为一系列正弦电流电路的计算。</a:t>
            </a:r>
          </a:p>
        </p:txBody>
      </p:sp>
      <p:sp>
        <p:nvSpPr>
          <p:cNvPr id="38923" name="矩形 38922"/>
          <p:cNvSpPr/>
          <p:nvPr/>
        </p:nvSpPr>
        <p:spPr>
          <a:xfrm>
            <a:off x="450877" y="1750476"/>
            <a:ext cx="7345362" cy="822325"/>
          </a:xfrm>
          <a:prstGeom prst="rect">
            <a:avLst/>
          </a:prstGeom>
          <a:noFill/>
          <a:ln w="9525">
            <a:noFill/>
          </a:ln>
        </p:spPr>
        <p:txBody>
          <a:bodyPr anchor="ctr">
            <a:spAutoFit/>
          </a:bodyPr>
          <a:lstStyle/>
          <a:p>
            <a:r>
              <a:rPr lang="zh-CN" altLang="en-US" dirty="0">
                <a:latin typeface="Times New Roman" panose="02020603050405020304" pitchFamily="18" charset="0"/>
              </a:rPr>
              <a:t>线性非正弦周期电流电路的计算方法，即</a:t>
            </a:r>
            <a:r>
              <a:rPr lang="zh-CN" altLang="en-US" dirty="0">
                <a:solidFill>
                  <a:srgbClr val="FF0000"/>
                </a:solidFill>
                <a:latin typeface="Times New Roman" panose="02020603050405020304" pitchFamily="18" charset="0"/>
              </a:rPr>
              <a:t>谐波分析</a:t>
            </a:r>
            <a:r>
              <a:rPr lang="en-US" altLang="zh-CN" dirty="0">
                <a:latin typeface="Times New Roman" panose="02020603050405020304" pitchFamily="18" charset="0"/>
              </a:rPr>
              <a:t>(Harmonic Analysis)</a:t>
            </a:r>
            <a:r>
              <a:rPr lang="zh-CN" altLang="en-US" dirty="0">
                <a:latin typeface="Times New Roman" panose="02020603050405020304" pitchFamily="18" charset="0"/>
              </a:rPr>
              <a:t>。其过程</a:t>
            </a:r>
            <a:r>
              <a:rPr lang="en-US" altLang="zh-CN" dirty="0">
                <a:latin typeface="Times New Roman" panose="02020603050405020304" pitchFamily="18" charset="0"/>
              </a:rPr>
              <a:t>: </a:t>
            </a:r>
          </a:p>
        </p:txBody>
      </p:sp>
      <p:sp>
        <p:nvSpPr>
          <p:cNvPr id="38924" name="动作按钮: 后退或前一项 38923">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8925" name="动作按钮: 前进或下一项 38924">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barn(outHorizontal)">
                                      <p:cBhvr>
                                        <p:cTn id="7" dur="500"/>
                                        <p:tgtEl>
                                          <p:spTgt spid="3891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 calcmode="lin" valueType="num">
                                      <p:cBhvr>
                                        <p:cTn id="12" dur="500" fill="hold"/>
                                        <p:tgtEl>
                                          <p:spTgt spid="38917"/>
                                        </p:tgtEl>
                                        <p:attrNameLst>
                                          <p:attrName>ppt_w</p:attrName>
                                        </p:attrNameLst>
                                      </p:cBhvr>
                                      <p:tavLst>
                                        <p:tav tm="0">
                                          <p:val>
                                            <p:fltVal val="0"/>
                                          </p:val>
                                        </p:tav>
                                        <p:tav tm="100000">
                                          <p:val>
                                            <p:strVal val="#ppt_w"/>
                                          </p:val>
                                        </p:tav>
                                      </p:tavLst>
                                    </p:anim>
                                    <p:anim calcmode="lin" valueType="num">
                                      <p:cBhvr>
                                        <p:cTn id="13" dur="500" fill="hold"/>
                                        <p:tgtEl>
                                          <p:spTgt spid="3891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8923"/>
                                        </p:tgtEl>
                                        <p:attrNameLst>
                                          <p:attrName>style.visibility</p:attrName>
                                        </p:attrNameLst>
                                      </p:cBhvr>
                                      <p:to>
                                        <p:strVal val="visible"/>
                                      </p:to>
                                    </p:set>
                                    <p:animEffect transition="in" filter="wipe(left)">
                                      <p:cBhvr>
                                        <p:cTn id="18" dur="500"/>
                                        <p:tgtEl>
                                          <p:spTgt spid="3892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8919"/>
                                        </p:tgtEl>
                                        <p:attrNameLst>
                                          <p:attrName>style.visibility</p:attrName>
                                        </p:attrNameLst>
                                      </p:cBhvr>
                                      <p:to>
                                        <p:strVal val="visible"/>
                                      </p:to>
                                    </p:set>
                                    <p:anim calcmode="lin" valueType="num">
                                      <p:cBhvr>
                                        <p:cTn id="23" dur="500" fill="hold"/>
                                        <p:tgtEl>
                                          <p:spTgt spid="38919"/>
                                        </p:tgtEl>
                                        <p:attrNameLst>
                                          <p:attrName>ppt_w</p:attrName>
                                        </p:attrNameLst>
                                      </p:cBhvr>
                                      <p:tavLst>
                                        <p:tav tm="0">
                                          <p:val>
                                            <p:fltVal val="0"/>
                                          </p:val>
                                        </p:tav>
                                        <p:tav tm="100000">
                                          <p:val>
                                            <p:strVal val="#ppt_w"/>
                                          </p:val>
                                        </p:tav>
                                      </p:tavLst>
                                    </p:anim>
                                    <p:anim calcmode="lin" valueType="num">
                                      <p:cBhvr>
                                        <p:cTn id="24" dur="500" fill="hold"/>
                                        <p:tgtEl>
                                          <p:spTgt spid="3891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38920"/>
                                        </p:tgtEl>
                                        <p:attrNameLst>
                                          <p:attrName>style.visibility</p:attrName>
                                        </p:attrNameLst>
                                      </p:cBhvr>
                                      <p:to>
                                        <p:strVal val="visible"/>
                                      </p:to>
                                    </p:set>
                                    <p:animEffect transition="in" filter="barn(outHorizontal)">
                                      <p:cBhvr>
                                        <p:cTn id="29" dur="500"/>
                                        <p:tgtEl>
                                          <p:spTgt spid="38920"/>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38921"/>
                                        </p:tgtEl>
                                        <p:attrNameLst>
                                          <p:attrName>style.visibility</p:attrName>
                                        </p:attrNameLst>
                                      </p:cBhvr>
                                      <p:to>
                                        <p:strVal val="visible"/>
                                      </p:to>
                                    </p:set>
                                    <p:anim calcmode="lin" valueType="num">
                                      <p:cBhvr>
                                        <p:cTn id="34" dur="500" fill="hold"/>
                                        <p:tgtEl>
                                          <p:spTgt spid="38921"/>
                                        </p:tgtEl>
                                        <p:attrNameLst>
                                          <p:attrName>ppt_w</p:attrName>
                                        </p:attrNameLst>
                                      </p:cBhvr>
                                      <p:tavLst>
                                        <p:tav tm="0">
                                          <p:val>
                                            <p:fltVal val="0"/>
                                          </p:val>
                                        </p:tav>
                                        <p:tav tm="100000">
                                          <p:val>
                                            <p:strVal val="#ppt_w"/>
                                          </p:val>
                                        </p:tav>
                                      </p:tavLst>
                                    </p:anim>
                                    <p:anim calcmode="lin" valueType="num">
                                      <p:cBhvr>
                                        <p:cTn id="35" dur="500" fill="hold"/>
                                        <p:tgtEl>
                                          <p:spTgt spid="38921"/>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38922"/>
                                        </p:tgtEl>
                                        <p:attrNameLst>
                                          <p:attrName>style.visibility</p:attrName>
                                        </p:attrNameLst>
                                      </p:cBhvr>
                                      <p:to>
                                        <p:strVal val="visible"/>
                                      </p:to>
                                    </p:set>
                                    <p:animEffect transition="in" filter="barn(outHorizontal)">
                                      <p:cBhvr>
                                        <p:cTn id="40"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8" grpId="0"/>
      <p:bldP spid="38919" grpId="0"/>
      <p:bldP spid="38920" grpId="0"/>
      <p:bldP spid="38921" grpId="0"/>
      <p:bldP spid="38922" grpId="0"/>
      <p:bldP spid="389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矩形 21510"/>
          <p:cNvSpPr/>
          <p:nvPr/>
        </p:nvSpPr>
        <p:spPr>
          <a:xfrm>
            <a:off x="650875" y="898525"/>
            <a:ext cx="59023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周期性的电源</a:t>
            </a:r>
            <a:r>
              <a:rPr lang="en-US" altLang="zh-CN" dirty="0">
                <a:latin typeface="Times New Roman" panose="02020603050405020304" pitchFamily="18" charset="0"/>
              </a:rPr>
              <a:t>(</a:t>
            </a:r>
            <a:r>
              <a:rPr lang="zh-CN" altLang="en-US" dirty="0">
                <a:latin typeface="Times New Roman" panose="02020603050405020304" pitchFamily="18" charset="0"/>
              </a:rPr>
              <a:t>信号</a:t>
            </a:r>
            <a:r>
              <a:rPr lang="en-US" altLang="zh-CN" dirty="0">
                <a:latin typeface="Times New Roman" panose="02020603050405020304" pitchFamily="18" charset="0"/>
              </a:rPr>
              <a:t>)</a:t>
            </a:r>
            <a:r>
              <a:rPr lang="zh-CN" altLang="en-US" dirty="0">
                <a:latin typeface="Times New Roman" panose="02020603050405020304" pitchFamily="18" charset="0"/>
              </a:rPr>
              <a:t>可以用周期函数表示：</a:t>
            </a:r>
          </a:p>
        </p:txBody>
      </p:sp>
      <p:sp>
        <p:nvSpPr>
          <p:cNvPr id="21512" name="矩形 21511"/>
          <p:cNvSpPr/>
          <p:nvPr/>
        </p:nvSpPr>
        <p:spPr>
          <a:xfrm>
            <a:off x="2411413" y="1484313"/>
            <a:ext cx="1663700" cy="457200"/>
          </a:xfrm>
          <a:prstGeom prst="rect">
            <a:avLst/>
          </a:prstGeom>
          <a:noFill/>
          <a:ln w="9525">
            <a:noFill/>
          </a:ln>
        </p:spPr>
        <p:txBody>
          <a:bodyPr wrap="none" anchor="t">
            <a:spAutoFit/>
          </a:bodyPr>
          <a:lstStyle/>
          <a:p>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err="1">
                <a:latin typeface="Times New Roman" panose="02020603050405020304" pitchFamily="18" charset="0"/>
              </a:rPr>
              <a:t>f</a:t>
            </a:r>
            <a:r>
              <a:rPr lang="en-US" altLang="zh-CN" err="1">
                <a:latin typeface="Times New Roman" panose="02020603050405020304" pitchFamily="18" charset="0"/>
              </a:rPr>
              <a:t>(</a:t>
            </a:r>
            <a:r>
              <a:rPr lang="en-US" altLang="zh-CN" i="1" err="1">
                <a:latin typeface="Times New Roman" panose="02020603050405020304" pitchFamily="18" charset="0"/>
              </a:rPr>
              <a:t>t</a:t>
            </a:r>
            <a:r>
              <a:rPr lang="en-US" altLang="zh-CN" err="1">
                <a:latin typeface="Times New Roman" panose="02020603050405020304" pitchFamily="18" charset="0"/>
              </a:rPr>
              <a:t>+</a:t>
            </a:r>
            <a:r>
              <a:rPr lang="en-US" altLang="zh-CN" i="1" err="1">
                <a:latin typeface="Times New Roman" panose="02020603050405020304" pitchFamily="18" charset="0"/>
              </a:rPr>
              <a:t>k</a:t>
            </a:r>
            <a:r>
              <a:rPr lang="en-US" altLang="zh-CN" err="1">
                <a:latin typeface="Times New Roman" panose="02020603050405020304" pitchFamily="18" charset="0"/>
              </a:rPr>
              <a:t>T</a:t>
            </a:r>
            <a:r>
              <a:rPr lang="en-US" altLang="zh-CN">
                <a:latin typeface="Times New Roman" panose="02020603050405020304" pitchFamily="18" charset="0"/>
              </a:rPr>
              <a:t>)</a:t>
            </a:r>
          </a:p>
        </p:txBody>
      </p:sp>
      <p:sp>
        <p:nvSpPr>
          <p:cNvPr id="21513" name="矩形 21512"/>
          <p:cNvSpPr/>
          <p:nvPr/>
        </p:nvSpPr>
        <p:spPr>
          <a:xfrm>
            <a:off x="4643438" y="1484313"/>
            <a:ext cx="3159125" cy="457200"/>
          </a:xfrm>
          <a:prstGeom prst="rect">
            <a:avLst/>
          </a:prstGeom>
          <a:noFill/>
          <a:ln w="9525">
            <a:noFill/>
          </a:ln>
        </p:spPr>
        <p:txBody>
          <a:bodyPr wrap="none" anchor="t">
            <a:spAutoFit/>
          </a:bodyPr>
          <a:lstStyle/>
          <a:p>
            <a:r>
              <a:rPr lang="en-US" altLang="zh-CN" dirty="0">
                <a:latin typeface="Times New Roman" panose="02020603050405020304" pitchFamily="18" charset="0"/>
              </a:rPr>
              <a:t>T</a:t>
            </a:r>
            <a:r>
              <a:rPr lang="zh-CN" altLang="en-US" dirty="0">
                <a:latin typeface="Times New Roman" panose="02020603050405020304" pitchFamily="18" charset="0"/>
              </a:rPr>
              <a:t>为周期，</a:t>
            </a:r>
            <a:r>
              <a:rPr lang="en-US" altLang="zh-CN" i="1">
                <a:latin typeface="Times New Roman" panose="02020603050405020304" pitchFamily="18" charset="0"/>
              </a:rPr>
              <a:t>k</a:t>
            </a:r>
            <a:r>
              <a:rPr lang="en-US" altLang="zh-CN">
                <a:latin typeface="Times New Roman" panose="02020603050405020304" pitchFamily="18" charset="0"/>
              </a:rPr>
              <a:t>=0,1,2…</a:t>
            </a:r>
            <a:r>
              <a:rPr lang="zh-CN" altLang="en-US">
                <a:latin typeface="Times New Roman" panose="02020603050405020304" pitchFamily="18" charset="0"/>
              </a:rPr>
              <a:t>。</a:t>
            </a:r>
          </a:p>
        </p:txBody>
      </p:sp>
      <p:sp>
        <p:nvSpPr>
          <p:cNvPr id="21514" name="矩形 21513"/>
          <p:cNvSpPr/>
          <p:nvPr/>
        </p:nvSpPr>
        <p:spPr>
          <a:xfrm>
            <a:off x="395288" y="2060575"/>
            <a:ext cx="8229600" cy="822325"/>
          </a:xfrm>
          <a:prstGeom prst="rect">
            <a:avLst/>
          </a:prstGeom>
          <a:noFill/>
          <a:ln w="9525">
            <a:noFill/>
          </a:ln>
        </p:spPr>
        <p:txBody>
          <a:bodyPr>
            <a:spAutoFit/>
          </a:bodyPr>
          <a:lstStyle/>
          <a:p>
            <a:pPr indent="574675"/>
            <a:r>
              <a:rPr lang="zh-CN" altLang="en-US" dirty="0">
                <a:latin typeface="Times New Roman" panose="02020603050405020304" pitchFamily="18" charset="0"/>
              </a:rPr>
              <a:t>由数学分析可知，若</a:t>
            </a:r>
            <a:r>
              <a:rPr lang="en-US" altLang="zh-CN" dirty="0">
                <a:latin typeface="Times New Roman" panose="02020603050405020304" pitchFamily="18" charset="0"/>
              </a:rPr>
              <a:t>f(t)</a:t>
            </a:r>
            <a:r>
              <a:rPr lang="zh-CN" altLang="en-US" dirty="0">
                <a:latin typeface="Times New Roman" panose="02020603050405020304" pitchFamily="18" charset="0"/>
              </a:rPr>
              <a:t>满足狄里赫利条件，则可以展开成收敛的傅里叶级数：</a:t>
            </a:r>
          </a:p>
        </p:txBody>
      </p:sp>
      <p:sp>
        <p:nvSpPr>
          <p:cNvPr id="21516" name="矩形 21515"/>
          <p:cNvSpPr/>
          <p:nvPr/>
        </p:nvSpPr>
        <p:spPr>
          <a:xfrm>
            <a:off x="422275" y="3886200"/>
            <a:ext cx="836613" cy="457200"/>
          </a:xfrm>
          <a:prstGeom prst="rect">
            <a:avLst/>
          </a:prstGeom>
          <a:noFill/>
          <a:ln w="9525">
            <a:noFill/>
          </a:ln>
        </p:spPr>
        <p:txBody>
          <a:bodyPr>
            <a:spAutoFit/>
          </a:bodyPr>
          <a:lstStyle/>
          <a:p>
            <a:r>
              <a:rPr lang="zh-CN" altLang="en-US" dirty="0">
                <a:latin typeface="Times New Roman" panose="02020603050405020304" pitchFamily="18" charset="0"/>
              </a:rPr>
              <a:t>式中</a:t>
            </a:r>
          </a:p>
        </p:txBody>
      </p:sp>
      <p:sp>
        <p:nvSpPr>
          <p:cNvPr id="21518" name="矩形 21517"/>
          <p:cNvSpPr/>
          <p:nvPr/>
        </p:nvSpPr>
        <p:spPr>
          <a:xfrm>
            <a:off x="1908175" y="230188"/>
            <a:ext cx="5448300" cy="519112"/>
          </a:xfrm>
          <a:prstGeom prst="rect">
            <a:avLst/>
          </a:prstGeom>
          <a:solidFill>
            <a:srgbClr val="FFCC99"/>
          </a:solidFill>
          <a:ln w="9525">
            <a:noFill/>
          </a:ln>
        </p:spPr>
        <p:txBody>
          <a:bodyPr wrap="none" anchor="ctr">
            <a:spAutoFit/>
          </a:bodyPr>
          <a:lstStyle/>
          <a:p>
            <a:r>
              <a:rPr lang="en-US" altLang="zh-CN" sz="2800" dirty="0">
                <a:latin typeface="Times New Roman" panose="02020603050405020304" pitchFamily="18" charset="0"/>
              </a:rPr>
              <a:t>8. 1. 2 </a:t>
            </a:r>
            <a:r>
              <a:rPr lang="zh-CN" altLang="en-US" sz="2800" dirty="0">
                <a:latin typeface="Times New Roman" panose="02020603050405020304" pitchFamily="18" charset="0"/>
              </a:rPr>
              <a:t>周期函数分解为傅里叶级数</a:t>
            </a:r>
          </a:p>
        </p:txBody>
      </p:sp>
      <p:sp>
        <p:nvSpPr>
          <p:cNvPr id="21521" name="矩形 21520"/>
          <p:cNvSpPr/>
          <p:nvPr/>
        </p:nvSpPr>
        <p:spPr>
          <a:xfrm>
            <a:off x="0" y="3214688"/>
            <a:ext cx="9144000" cy="0"/>
          </a:xfrm>
          <a:prstGeom prst="rect">
            <a:avLst/>
          </a:prstGeom>
          <a:noFill/>
          <a:ln w="9525">
            <a:noFill/>
          </a:ln>
        </p:spPr>
        <p:txBody>
          <a:bodyPr/>
          <a:lstStyle/>
          <a:p>
            <a:endParaRPr lang="zh-CN" altLang="en-US"/>
          </a:p>
        </p:txBody>
      </p:sp>
      <p:graphicFrame>
        <p:nvGraphicFramePr>
          <p:cNvPr id="21520" name="对象 21519"/>
          <p:cNvGraphicFramePr/>
          <p:nvPr>
            <p:extLst>
              <p:ext uri="{D42A27DB-BD31-4B8C-83A1-F6EECF244321}">
                <p14:modId xmlns:p14="http://schemas.microsoft.com/office/powerpoint/2010/main" val="3403910731"/>
              </p:ext>
            </p:extLst>
          </p:nvPr>
        </p:nvGraphicFramePr>
        <p:xfrm>
          <a:off x="1269333" y="3025475"/>
          <a:ext cx="4752131" cy="742950"/>
        </p:xfrm>
        <a:graphic>
          <a:graphicData uri="http://schemas.openxmlformats.org/presentationml/2006/ole">
            <mc:AlternateContent xmlns:mc="http://schemas.openxmlformats.org/markup-compatibility/2006">
              <mc:Choice xmlns:v="urn:schemas-microsoft-com:vml" Requires="v">
                <p:oleObj spid="_x0000_s3159" r:id="rId3" imgW="2438400" imgH="431800" progId="Equation.3">
                  <p:embed/>
                </p:oleObj>
              </mc:Choice>
              <mc:Fallback>
                <p:oleObj r:id="rId3" imgW="2438400" imgH="431800" progId="Equation.3">
                  <p:embed/>
                  <p:pic>
                    <p:nvPicPr>
                      <p:cNvPr id="0" name="图片 3091"/>
                      <p:cNvPicPr/>
                      <p:nvPr/>
                    </p:nvPicPr>
                    <p:blipFill>
                      <a:blip r:embed="rId4"/>
                      <a:stretch>
                        <a:fillRect/>
                      </a:stretch>
                    </p:blipFill>
                    <p:spPr>
                      <a:xfrm>
                        <a:off x="1269333" y="3025475"/>
                        <a:ext cx="4752131" cy="74295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21522" name="对象 21521"/>
          <p:cNvGraphicFramePr/>
          <p:nvPr/>
        </p:nvGraphicFramePr>
        <p:xfrm>
          <a:off x="6443663" y="2852738"/>
          <a:ext cx="1019175" cy="788987"/>
        </p:xfrm>
        <a:graphic>
          <a:graphicData uri="http://schemas.openxmlformats.org/presentationml/2006/ole">
            <mc:AlternateContent xmlns:mc="http://schemas.openxmlformats.org/markup-compatibility/2006">
              <mc:Choice xmlns:v="urn:schemas-microsoft-com:vml" Requires="v">
                <p:oleObj spid="_x0000_s3160" r:id="rId5" imgW="508000" imgH="393700" progId="Equation.3">
                  <p:embed/>
                </p:oleObj>
              </mc:Choice>
              <mc:Fallback>
                <p:oleObj r:id="rId5" imgW="508000" imgH="393700" progId="Equation.3">
                  <p:embed/>
                  <p:pic>
                    <p:nvPicPr>
                      <p:cNvPr id="0" name="图片 3089"/>
                      <p:cNvPicPr/>
                      <p:nvPr/>
                    </p:nvPicPr>
                    <p:blipFill>
                      <a:blip r:embed="rId6"/>
                      <a:stretch>
                        <a:fillRect/>
                      </a:stretch>
                    </p:blipFill>
                    <p:spPr>
                      <a:xfrm>
                        <a:off x="6443663" y="2852738"/>
                        <a:ext cx="1019175" cy="788987"/>
                      </a:xfrm>
                      <a:prstGeom prst="rect">
                        <a:avLst/>
                      </a:prstGeom>
                      <a:noFill/>
                      <a:ln w="38100">
                        <a:noFill/>
                        <a:miter/>
                      </a:ln>
                    </p:spPr>
                  </p:pic>
                </p:oleObj>
              </mc:Fallback>
            </mc:AlternateContent>
          </a:graphicData>
        </a:graphic>
      </p:graphicFrame>
      <p:sp>
        <p:nvSpPr>
          <p:cNvPr id="21524" name="矩形 21523"/>
          <p:cNvSpPr/>
          <p:nvPr/>
        </p:nvSpPr>
        <p:spPr>
          <a:xfrm>
            <a:off x="7524750" y="3068638"/>
            <a:ext cx="1179513" cy="457200"/>
          </a:xfrm>
          <a:prstGeom prst="rect">
            <a:avLst/>
          </a:prstGeom>
          <a:noFill/>
          <a:ln w="9525">
            <a:noFill/>
          </a:ln>
        </p:spPr>
        <p:txBody>
          <a:bodyPr wrap="none" anchor="ctr">
            <a:spAutoFit/>
          </a:bodyPr>
          <a:lstStyle/>
          <a:p>
            <a:r>
              <a:rPr lang="zh-CN" altLang="en-US" dirty="0">
                <a:solidFill>
                  <a:srgbClr val="FF5050"/>
                </a:solidFill>
                <a:latin typeface="Times New Roman" panose="02020603050405020304" pitchFamily="18" charset="0"/>
              </a:rPr>
              <a:t>角频率 </a:t>
            </a:r>
          </a:p>
        </p:txBody>
      </p:sp>
      <p:sp>
        <p:nvSpPr>
          <p:cNvPr id="21525" name="矩形 21524"/>
          <p:cNvSpPr/>
          <p:nvPr/>
        </p:nvSpPr>
        <p:spPr>
          <a:xfrm>
            <a:off x="6848629" y="4083310"/>
            <a:ext cx="647700" cy="1917700"/>
          </a:xfrm>
          <a:prstGeom prst="rect">
            <a:avLst/>
          </a:prstGeom>
          <a:noFill/>
          <a:ln w="9525">
            <a:noFill/>
          </a:ln>
        </p:spPr>
        <p:txBody>
          <a:bodyPr anchor="ctr">
            <a:spAutoFit/>
          </a:bodyPr>
          <a:lstStyle/>
          <a:p>
            <a:r>
              <a:rPr lang="zh-CN" altLang="en-US" dirty="0">
                <a:solidFill>
                  <a:srgbClr val="FF5050"/>
                </a:solidFill>
                <a:latin typeface="Times New Roman" panose="02020603050405020304" pitchFamily="18" charset="0"/>
              </a:rPr>
              <a:t>傅里叶系数 </a:t>
            </a:r>
          </a:p>
        </p:txBody>
      </p:sp>
      <p:sp>
        <p:nvSpPr>
          <p:cNvPr id="21527" name="矩形 21526"/>
          <p:cNvSpPr/>
          <p:nvPr/>
        </p:nvSpPr>
        <p:spPr>
          <a:xfrm>
            <a:off x="0" y="2805113"/>
            <a:ext cx="9144000" cy="0"/>
          </a:xfrm>
          <a:prstGeom prst="rect">
            <a:avLst/>
          </a:prstGeom>
          <a:noFill/>
          <a:ln w="9525">
            <a:noFill/>
          </a:ln>
        </p:spPr>
        <p:txBody>
          <a:bodyPr/>
          <a:lstStyle/>
          <a:p>
            <a:endParaRPr lang="zh-CN" altLang="en-US"/>
          </a:p>
        </p:txBody>
      </p:sp>
      <p:graphicFrame>
        <p:nvGraphicFramePr>
          <p:cNvPr id="21526" name="对象 21525"/>
          <p:cNvGraphicFramePr/>
          <p:nvPr>
            <p:extLst>
              <p:ext uri="{D42A27DB-BD31-4B8C-83A1-F6EECF244321}">
                <p14:modId xmlns:p14="http://schemas.microsoft.com/office/powerpoint/2010/main" val="3522486297"/>
              </p:ext>
            </p:extLst>
          </p:nvPr>
        </p:nvGraphicFramePr>
        <p:xfrm>
          <a:off x="1140127" y="4076701"/>
          <a:ext cx="5653087" cy="1917700"/>
        </p:xfrm>
        <a:graphic>
          <a:graphicData uri="http://schemas.openxmlformats.org/presentationml/2006/ole">
            <mc:AlternateContent xmlns:mc="http://schemas.openxmlformats.org/markup-compatibility/2006">
              <mc:Choice xmlns:v="urn:schemas-microsoft-com:vml" Requires="v">
                <p:oleObj spid="_x0000_s3161" r:id="rId7" imgW="3111500" imgH="1244600" progId="Equation.3">
                  <p:embed/>
                </p:oleObj>
              </mc:Choice>
              <mc:Fallback>
                <p:oleObj r:id="rId7" imgW="3111500" imgH="1244600" progId="Equation.3">
                  <p:embed/>
                  <p:pic>
                    <p:nvPicPr>
                      <p:cNvPr id="0" name="图片 3092"/>
                      <p:cNvPicPr/>
                      <p:nvPr/>
                    </p:nvPicPr>
                    <p:blipFill>
                      <a:blip r:embed="rId8"/>
                      <a:stretch>
                        <a:fillRect/>
                      </a:stretch>
                    </p:blipFill>
                    <p:spPr>
                      <a:xfrm>
                        <a:off x="1140127" y="4076701"/>
                        <a:ext cx="5653087" cy="1917700"/>
                      </a:xfrm>
                      <a:prstGeom prst="rect">
                        <a:avLst/>
                      </a:prstGeom>
                      <a:noFill/>
                      <a:ln w="38100">
                        <a:noFill/>
                        <a:miter/>
                      </a:ln>
                    </p:spPr>
                  </p:pic>
                </p:oleObj>
              </mc:Fallback>
            </mc:AlternateContent>
          </a:graphicData>
        </a:graphic>
      </p:graphicFrame>
      <p:sp>
        <p:nvSpPr>
          <p:cNvPr id="21528" name="动作按钮: 后退或前一项 21527">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21529" name="动作按钮: 前进或下一项 21528">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 calcmode="lin" valueType="num">
                                      <p:cBhvr additive="base">
                                        <p:cTn id="7" dur="500" fill="hold"/>
                                        <p:tgtEl>
                                          <p:spTgt spid="21511"/>
                                        </p:tgtEl>
                                        <p:attrNameLst>
                                          <p:attrName>ppt_x</p:attrName>
                                        </p:attrNameLst>
                                      </p:cBhvr>
                                      <p:tavLst>
                                        <p:tav tm="0">
                                          <p:val>
                                            <p:strVal val="0-#ppt_w/2"/>
                                          </p:val>
                                        </p:tav>
                                        <p:tav tm="100000">
                                          <p:val>
                                            <p:strVal val="#ppt_x"/>
                                          </p:val>
                                        </p:tav>
                                      </p:tavLst>
                                    </p:anim>
                                    <p:anim calcmode="lin" valueType="num">
                                      <p:cBhvr additive="base">
                                        <p:cTn id="8"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12"/>
                                        </p:tgtEl>
                                        <p:attrNameLst>
                                          <p:attrName>style.visibility</p:attrName>
                                        </p:attrNameLst>
                                      </p:cBhvr>
                                      <p:to>
                                        <p:strVal val="visible"/>
                                      </p:to>
                                    </p:set>
                                    <p:anim calcmode="lin" valueType="num">
                                      <p:cBhvr additive="base">
                                        <p:cTn id="13" dur="500" fill="hold"/>
                                        <p:tgtEl>
                                          <p:spTgt spid="21512"/>
                                        </p:tgtEl>
                                        <p:attrNameLst>
                                          <p:attrName>ppt_x</p:attrName>
                                        </p:attrNameLst>
                                      </p:cBhvr>
                                      <p:tavLst>
                                        <p:tav tm="0">
                                          <p:val>
                                            <p:strVal val="0-#ppt_w/2"/>
                                          </p:val>
                                        </p:tav>
                                        <p:tav tm="100000">
                                          <p:val>
                                            <p:strVal val="#ppt_x"/>
                                          </p:val>
                                        </p:tav>
                                      </p:tavLst>
                                    </p:anim>
                                    <p:anim calcmode="lin" valueType="num">
                                      <p:cBhvr additive="base">
                                        <p:cTn id="14" dur="500" fill="hold"/>
                                        <p:tgtEl>
                                          <p:spTgt spid="215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13"/>
                                        </p:tgtEl>
                                        <p:attrNameLst>
                                          <p:attrName>style.visibility</p:attrName>
                                        </p:attrNameLst>
                                      </p:cBhvr>
                                      <p:to>
                                        <p:strVal val="visible"/>
                                      </p:to>
                                    </p:set>
                                    <p:anim calcmode="lin" valueType="num">
                                      <p:cBhvr additive="base">
                                        <p:cTn id="19" dur="500" fill="hold"/>
                                        <p:tgtEl>
                                          <p:spTgt spid="21513"/>
                                        </p:tgtEl>
                                        <p:attrNameLst>
                                          <p:attrName>ppt_x</p:attrName>
                                        </p:attrNameLst>
                                      </p:cBhvr>
                                      <p:tavLst>
                                        <p:tav tm="0">
                                          <p:val>
                                            <p:strVal val="0-#ppt_w/2"/>
                                          </p:val>
                                        </p:tav>
                                        <p:tav tm="100000">
                                          <p:val>
                                            <p:strVal val="#ppt_x"/>
                                          </p:val>
                                        </p:tav>
                                      </p:tavLst>
                                    </p:anim>
                                    <p:anim calcmode="lin" valueType="num">
                                      <p:cBhvr additive="base">
                                        <p:cTn id="20"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514"/>
                                        </p:tgtEl>
                                        <p:attrNameLst>
                                          <p:attrName>style.visibility</p:attrName>
                                        </p:attrNameLst>
                                      </p:cBhvr>
                                      <p:to>
                                        <p:strVal val="visible"/>
                                      </p:to>
                                    </p:set>
                                    <p:animEffect transition="in" filter="blinds(horizontal)">
                                      <p:cBhvr>
                                        <p:cTn id="25" dur="500"/>
                                        <p:tgtEl>
                                          <p:spTgt spid="21514"/>
                                        </p:tgtEl>
                                      </p:cBhvr>
                                    </p:animEffect>
                                  </p:childTnLst>
                                </p:cTn>
                              </p:par>
                              <p:par>
                                <p:cTn id="26" presetID="3" presetClass="entr" presetSubtype="10" fill="hold" nodeType="withEffect">
                                  <p:stCondLst>
                                    <p:cond delay="0"/>
                                  </p:stCondLst>
                                  <p:childTnLst>
                                    <p:set>
                                      <p:cBhvr>
                                        <p:cTn id="27" dur="1" fill="hold">
                                          <p:stCondLst>
                                            <p:cond delay="0"/>
                                          </p:stCondLst>
                                        </p:cTn>
                                        <p:tgtEl>
                                          <p:spTgt spid="21520"/>
                                        </p:tgtEl>
                                        <p:attrNameLst>
                                          <p:attrName>style.visibility</p:attrName>
                                        </p:attrNameLst>
                                      </p:cBhvr>
                                      <p:to>
                                        <p:strVal val="visible"/>
                                      </p:to>
                                    </p:set>
                                    <p:animEffect transition="in" filter="blinds(horizontal)">
                                      <p:cBhvr>
                                        <p:cTn id="28" dur="500"/>
                                        <p:tgtEl>
                                          <p:spTgt spid="2152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1522"/>
                                        </p:tgtEl>
                                        <p:attrNameLst>
                                          <p:attrName>style.visibility</p:attrName>
                                        </p:attrNameLst>
                                      </p:cBhvr>
                                      <p:to>
                                        <p:strVal val="visible"/>
                                      </p:to>
                                    </p:set>
                                    <p:anim calcmode="lin" valueType="num">
                                      <p:cBhvr additive="base">
                                        <p:cTn id="33" dur="500" fill="hold"/>
                                        <p:tgtEl>
                                          <p:spTgt spid="21522"/>
                                        </p:tgtEl>
                                        <p:attrNameLst>
                                          <p:attrName>ppt_x</p:attrName>
                                        </p:attrNameLst>
                                      </p:cBhvr>
                                      <p:tavLst>
                                        <p:tav tm="0">
                                          <p:val>
                                            <p:strVal val="1+#ppt_w/2"/>
                                          </p:val>
                                        </p:tav>
                                        <p:tav tm="100000">
                                          <p:val>
                                            <p:strVal val="#ppt_x"/>
                                          </p:val>
                                        </p:tav>
                                      </p:tavLst>
                                    </p:anim>
                                    <p:anim calcmode="lin" valueType="num">
                                      <p:cBhvr additive="base">
                                        <p:cTn id="34" dur="500" fill="hold"/>
                                        <p:tgtEl>
                                          <p:spTgt spid="21522"/>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1524"/>
                                        </p:tgtEl>
                                        <p:attrNameLst>
                                          <p:attrName>style.visibility</p:attrName>
                                        </p:attrNameLst>
                                      </p:cBhvr>
                                      <p:to>
                                        <p:strVal val="visible"/>
                                      </p:to>
                                    </p:set>
                                    <p:anim calcmode="lin" valueType="num">
                                      <p:cBhvr additive="base">
                                        <p:cTn id="37" dur="500" fill="hold"/>
                                        <p:tgtEl>
                                          <p:spTgt spid="21524"/>
                                        </p:tgtEl>
                                        <p:attrNameLst>
                                          <p:attrName>ppt_x</p:attrName>
                                        </p:attrNameLst>
                                      </p:cBhvr>
                                      <p:tavLst>
                                        <p:tav tm="0">
                                          <p:val>
                                            <p:strVal val="1+#ppt_w/2"/>
                                          </p:val>
                                        </p:tav>
                                        <p:tav tm="100000">
                                          <p:val>
                                            <p:strVal val="#ppt_x"/>
                                          </p:val>
                                        </p:tav>
                                      </p:tavLst>
                                    </p:anim>
                                    <p:anim calcmode="lin" valueType="num">
                                      <p:cBhvr additive="base">
                                        <p:cTn id="38" dur="500" fill="hold"/>
                                        <p:tgtEl>
                                          <p:spTgt spid="2152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1516"/>
                                        </p:tgtEl>
                                        <p:attrNameLst>
                                          <p:attrName>style.visibility</p:attrName>
                                        </p:attrNameLst>
                                      </p:cBhvr>
                                      <p:to>
                                        <p:strVal val="visible"/>
                                      </p:to>
                                    </p:set>
                                    <p:animEffect transition="in" filter="box(in)">
                                      <p:cBhvr>
                                        <p:cTn id="43" dur="500"/>
                                        <p:tgtEl>
                                          <p:spTgt spid="21516"/>
                                        </p:tgtEl>
                                      </p:cBhvr>
                                    </p:animEffect>
                                  </p:childTnLst>
                                </p:cTn>
                              </p:par>
                              <p:par>
                                <p:cTn id="44" presetID="4" presetClass="entr" presetSubtype="16" fill="hold" nodeType="withEffect">
                                  <p:stCondLst>
                                    <p:cond delay="0"/>
                                  </p:stCondLst>
                                  <p:childTnLst>
                                    <p:set>
                                      <p:cBhvr>
                                        <p:cTn id="45" dur="1" fill="hold">
                                          <p:stCondLst>
                                            <p:cond delay="0"/>
                                          </p:stCondLst>
                                        </p:cTn>
                                        <p:tgtEl>
                                          <p:spTgt spid="21526"/>
                                        </p:tgtEl>
                                        <p:attrNameLst>
                                          <p:attrName>style.visibility</p:attrName>
                                        </p:attrNameLst>
                                      </p:cBhvr>
                                      <p:to>
                                        <p:strVal val="visible"/>
                                      </p:to>
                                    </p:set>
                                    <p:animEffect transition="in" filter="box(in)">
                                      <p:cBhvr>
                                        <p:cTn id="46" dur="500"/>
                                        <p:tgtEl>
                                          <p:spTgt spid="2152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1525"/>
                                        </p:tgtEl>
                                        <p:attrNameLst>
                                          <p:attrName>style.visibility</p:attrName>
                                        </p:attrNameLst>
                                      </p:cBhvr>
                                      <p:to>
                                        <p:strVal val="visible"/>
                                      </p:to>
                                    </p:set>
                                    <p:animEffect transition="in" filter="checkerboard(across)">
                                      <p:cBhvr>
                                        <p:cTn id="51" dur="5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21512" grpId="0"/>
      <p:bldP spid="21513" grpId="0"/>
      <p:bldP spid="21514" grpId="0"/>
      <p:bldP spid="21516" grpId="0"/>
      <p:bldP spid="21524" grpId="0"/>
      <p:bldP spid="215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1" name="对象 39940"/>
          <p:cNvGraphicFramePr/>
          <p:nvPr/>
        </p:nvGraphicFramePr>
        <p:xfrm>
          <a:off x="1476375" y="333375"/>
          <a:ext cx="4933950" cy="866775"/>
        </p:xfrm>
        <a:graphic>
          <a:graphicData uri="http://schemas.openxmlformats.org/presentationml/2006/ole">
            <mc:AlternateContent xmlns:mc="http://schemas.openxmlformats.org/markup-compatibility/2006">
              <mc:Choice xmlns:v="urn:schemas-microsoft-com:vml" Requires="v">
                <p:oleObj spid="_x0000_s4163" r:id="rId3" imgW="2438400" imgH="431800" progId="Equation.3">
                  <p:embed/>
                </p:oleObj>
              </mc:Choice>
              <mc:Fallback>
                <p:oleObj r:id="rId3" imgW="2438400" imgH="431800" progId="Equation.3">
                  <p:embed/>
                  <p:pic>
                    <p:nvPicPr>
                      <p:cNvPr id="0" name="图片 3090"/>
                      <p:cNvPicPr/>
                      <p:nvPr/>
                    </p:nvPicPr>
                    <p:blipFill>
                      <a:blip r:embed="rId4"/>
                      <a:stretch>
                        <a:fillRect/>
                      </a:stretch>
                    </p:blipFill>
                    <p:spPr>
                      <a:xfrm>
                        <a:off x="1476375" y="333375"/>
                        <a:ext cx="4933950" cy="86677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39942" name="下箭头 39941"/>
          <p:cNvSpPr/>
          <p:nvPr/>
        </p:nvSpPr>
        <p:spPr>
          <a:xfrm>
            <a:off x="3779838" y="1196975"/>
            <a:ext cx="360362" cy="21590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aphicFrame>
        <p:nvGraphicFramePr>
          <p:cNvPr id="39943" name="对象 39942"/>
          <p:cNvGraphicFramePr/>
          <p:nvPr/>
        </p:nvGraphicFramePr>
        <p:xfrm>
          <a:off x="1835150" y="1484313"/>
          <a:ext cx="4084638" cy="866775"/>
        </p:xfrm>
        <a:graphic>
          <a:graphicData uri="http://schemas.openxmlformats.org/presentationml/2006/ole">
            <mc:AlternateContent xmlns:mc="http://schemas.openxmlformats.org/markup-compatibility/2006">
              <mc:Choice xmlns:v="urn:schemas-microsoft-com:vml" Requires="v">
                <p:oleObj spid="_x0000_s4164" r:id="rId5" imgW="2019300" imgH="431800" progId="Equation.DSMT4">
                  <p:embed/>
                </p:oleObj>
              </mc:Choice>
              <mc:Fallback>
                <p:oleObj r:id="rId5" imgW="2019300" imgH="431800" progId="Equation.DSMT4">
                  <p:embed/>
                  <p:pic>
                    <p:nvPicPr>
                      <p:cNvPr id="0" name="图片 3093"/>
                      <p:cNvPicPr/>
                      <p:nvPr/>
                    </p:nvPicPr>
                    <p:blipFill>
                      <a:blip r:embed="rId6"/>
                      <a:stretch>
                        <a:fillRect/>
                      </a:stretch>
                    </p:blipFill>
                    <p:spPr>
                      <a:xfrm>
                        <a:off x="1835150" y="1484313"/>
                        <a:ext cx="4084638" cy="86677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9945" name="对象 39944"/>
          <p:cNvGraphicFramePr/>
          <p:nvPr/>
        </p:nvGraphicFramePr>
        <p:xfrm>
          <a:off x="1476375" y="2636838"/>
          <a:ext cx="2192338" cy="2840037"/>
        </p:xfrm>
        <a:graphic>
          <a:graphicData uri="http://schemas.openxmlformats.org/presentationml/2006/ole">
            <mc:AlternateContent xmlns:mc="http://schemas.openxmlformats.org/markup-compatibility/2006">
              <mc:Choice xmlns:v="urn:schemas-microsoft-com:vml" Requires="v">
                <p:oleObj spid="_x0000_s4165" r:id="rId7" imgW="1092200" imgH="1422400" progId="Equation.DSMT4">
                  <p:embed/>
                </p:oleObj>
              </mc:Choice>
              <mc:Fallback>
                <p:oleObj r:id="rId7" imgW="1092200" imgH="1422400" progId="Equation.DSMT4">
                  <p:embed/>
                  <p:pic>
                    <p:nvPicPr>
                      <p:cNvPr id="0" name="图片 3088"/>
                      <p:cNvPicPr/>
                      <p:nvPr/>
                    </p:nvPicPr>
                    <p:blipFill>
                      <a:blip r:embed="rId8"/>
                      <a:stretch>
                        <a:fillRect/>
                      </a:stretch>
                    </p:blipFill>
                    <p:spPr>
                      <a:xfrm>
                        <a:off x="1476375" y="2636838"/>
                        <a:ext cx="2192338" cy="2840037"/>
                      </a:xfrm>
                      <a:prstGeom prst="rect">
                        <a:avLst/>
                      </a:prstGeom>
                      <a:noFill/>
                      <a:ln w="38100">
                        <a:noFill/>
                        <a:miter/>
                      </a:ln>
                    </p:spPr>
                  </p:pic>
                </p:oleObj>
              </mc:Fallback>
            </mc:AlternateContent>
          </a:graphicData>
        </a:graphic>
      </p:graphicFrame>
      <p:sp>
        <p:nvSpPr>
          <p:cNvPr id="39947" name="矩形 39946"/>
          <p:cNvSpPr/>
          <p:nvPr/>
        </p:nvSpPr>
        <p:spPr>
          <a:xfrm>
            <a:off x="323850" y="2276475"/>
            <a:ext cx="836613" cy="457200"/>
          </a:xfrm>
          <a:prstGeom prst="rect">
            <a:avLst/>
          </a:prstGeom>
          <a:noFill/>
          <a:ln w="9525">
            <a:noFill/>
          </a:ln>
        </p:spPr>
        <p:txBody>
          <a:bodyPr>
            <a:spAutoFit/>
          </a:bodyPr>
          <a:lstStyle/>
          <a:p>
            <a:r>
              <a:rPr lang="zh-CN" altLang="en-US" dirty="0">
                <a:latin typeface="Times New Roman" panose="02020603050405020304" pitchFamily="18" charset="0"/>
              </a:rPr>
              <a:t>式中</a:t>
            </a:r>
          </a:p>
        </p:txBody>
      </p:sp>
      <p:sp>
        <p:nvSpPr>
          <p:cNvPr id="39948" name="矩形 39947"/>
          <p:cNvSpPr/>
          <p:nvPr/>
        </p:nvSpPr>
        <p:spPr>
          <a:xfrm>
            <a:off x="3419475" y="2660650"/>
            <a:ext cx="3630613" cy="457200"/>
          </a:xfrm>
          <a:prstGeom prst="rect">
            <a:avLst/>
          </a:prstGeom>
          <a:noFill/>
          <a:ln w="9525">
            <a:noFill/>
          </a:ln>
        </p:spPr>
        <p:txBody>
          <a:bodyPr wrap="none" anchor="ctr">
            <a:spAutoFit/>
          </a:bodyPr>
          <a:lstStyle/>
          <a:p>
            <a:r>
              <a:rPr lang="zh-CN" altLang="en-US" dirty="0">
                <a:solidFill>
                  <a:srgbClr val="FF5050"/>
                </a:solidFill>
                <a:latin typeface="Times New Roman" panose="02020603050405020304" pitchFamily="18" charset="0"/>
              </a:rPr>
              <a:t>恒定分量</a:t>
            </a:r>
            <a:r>
              <a:rPr lang="zh-CN" altLang="en-US" dirty="0">
                <a:latin typeface="Times New Roman" panose="02020603050405020304" pitchFamily="18" charset="0"/>
              </a:rPr>
              <a:t>（或</a:t>
            </a:r>
            <a:r>
              <a:rPr lang="zh-CN" altLang="en-US" dirty="0">
                <a:solidFill>
                  <a:srgbClr val="3366CC"/>
                </a:solidFill>
                <a:latin typeface="Times New Roman" panose="02020603050405020304" pitchFamily="18" charset="0"/>
              </a:rPr>
              <a:t>直流分量</a:t>
            </a:r>
            <a:r>
              <a:rPr lang="zh-CN" altLang="en-US" dirty="0">
                <a:latin typeface="Times New Roman" panose="02020603050405020304" pitchFamily="18" charset="0"/>
              </a:rPr>
              <a:t>）</a:t>
            </a:r>
            <a:r>
              <a:rPr lang="zh-CN" altLang="en-US">
                <a:solidFill>
                  <a:srgbClr val="FF5050"/>
                </a:solidFill>
                <a:latin typeface="Times New Roman" panose="02020603050405020304" pitchFamily="18" charset="0"/>
              </a:rPr>
              <a:t> </a:t>
            </a:r>
          </a:p>
        </p:txBody>
      </p:sp>
      <p:sp>
        <p:nvSpPr>
          <p:cNvPr id="39949" name="直接连接符 39948"/>
          <p:cNvSpPr/>
          <p:nvPr/>
        </p:nvSpPr>
        <p:spPr>
          <a:xfrm>
            <a:off x="2627313" y="2949575"/>
            <a:ext cx="647700" cy="0"/>
          </a:xfrm>
          <a:prstGeom prst="line">
            <a:avLst/>
          </a:prstGeom>
          <a:ln w="25400" cap="flat" cmpd="sng">
            <a:solidFill>
              <a:schemeClr val="accent1"/>
            </a:solidFill>
            <a:prstDash val="solid"/>
            <a:headEnd type="none" w="med" len="med"/>
            <a:tailEnd type="triangle" w="med" len="med"/>
          </a:ln>
        </p:spPr>
      </p:sp>
      <p:sp>
        <p:nvSpPr>
          <p:cNvPr id="39954" name="矩形 39953"/>
          <p:cNvSpPr/>
          <p:nvPr/>
        </p:nvSpPr>
        <p:spPr>
          <a:xfrm>
            <a:off x="3924300" y="3213100"/>
            <a:ext cx="4679950" cy="1990725"/>
          </a:xfrm>
          <a:prstGeom prst="rect">
            <a:avLst/>
          </a:prstGeom>
          <a:noFill/>
          <a:ln w="9525">
            <a:noFill/>
          </a:ln>
        </p:spPr>
        <p:txBody>
          <a:bodyPr>
            <a:spAutoFit/>
          </a:bodyPr>
          <a:lstStyle/>
          <a:p>
            <a:pPr>
              <a:lnSpc>
                <a:spcPct val="130000"/>
              </a:lnSpc>
            </a:pPr>
            <a:r>
              <a:rPr lang="en-US" altLang="zh-CN" i="1" err="1">
                <a:latin typeface="Times New Roman" panose="02020603050405020304" pitchFamily="18" charset="0"/>
              </a:rPr>
              <a:t>A</a:t>
            </a:r>
            <a:r>
              <a:rPr lang="en-US" altLang="zh-CN" i="1" baseline="-25000" err="1">
                <a:latin typeface="Times New Roman" panose="02020603050405020304" pitchFamily="18" charset="0"/>
              </a:rPr>
              <a:t>km</a:t>
            </a:r>
            <a:r>
              <a:rPr lang="en-US" altLang="zh-CN" err="1">
                <a:latin typeface="Times New Roman" panose="02020603050405020304" pitchFamily="18" charset="0"/>
              </a:rPr>
              <a:t>cos(</a:t>
            </a:r>
            <a:r>
              <a:rPr lang="en-US" altLang="zh-CN" i="1" err="1">
                <a:latin typeface="Times New Roman" panose="02020603050405020304" pitchFamily="18" charset="0"/>
              </a:rPr>
              <a:t>k</a:t>
            </a:r>
            <a:r>
              <a:rPr lang="en-US" altLang="zh-CN" i="1" err="1">
                <a:latin typeface="Times New Roman" panose="02020603050405020304" pitchFamily="18" charset="0"/>
                <a:sym typeface="Symbol" panose="05050102010706020507" pitchFamily="18" charset="2"/>
              </a:rPr>
              <a:t>t</a:t>
            </a:r>
            <a:r>
              <a:rPr lang="en-US" altLang="zh-CN" err="1">
                <a:latin typeface="Times New Roman" panose="02020603050405020304" pitchFamily="18" charset="0"/>
                <a:sym typeface="Symbol" panose="05050102010706020507" pitchFamily="18" charset="2"/>
              </a:rPr>
              <a:t>+</a:t>
            </a:r>
            <a:r>
              <a:rPr lang="en-US" altLang="zh-CN" i="1" err="1">
                <a:latin typeface="Times New Roman" panose="02020603050405020304" pitchFamily="18" charset="0"/>
                <a:sym typeface="Symbol" panose="05050102010706020507" pitchFamily="18" charset="2"/>
              </a:rPr>
              <a:t></a:t>
            </a:r>
            <a:r>
              <a:rPr lang="en-US" altLang="zh-CN" baseline="-25000" err="1">
                <a:latin typeface="Times New Roman" panose="02020603050405020304" pitchFamily="18" charset="0"/>
                <a:sym typeface="Symbol" panose="05050102010706020507" pitchFamily="18" charset="2"/>
              </a:rPr>
              <a:t>k</a:t>
            </a:r>
            <a:r>
              <a:rPr lang="en-US" altLang="zh-CN">
                <a:latin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称为</a:t>
            </a:r>
            <a:r>
              <a:rPr lang="en-US" altLang="zh-CN" i="1">
                <a:solidFill>
                  <a:srgbClr val="000000"/>
                </a:solidFill>
                <a:latin typeface="Times New Roman" panose="02020603050405020304" pitchFamily="18" charset="0"/>
              </a:rPr>
              <a:t>f </a:t>
            </a:r>
            <a:r>
              <a:rPr lang="en-US" altLang="zh-CN">
                <a:solidFill>
                  <a:srgbClr val="000000"/>
                </a:solidFill>
                <a:latin typeface="Times New Roman" panose="02020603050405020304" pitchFamily="18" charset="0"/>
              </a:rPr>
              <a:t>(</a:t>
            </a:r>
            <a:r>
              <a:rPr lang="en-US" altLang="zh-CN" i="1">
                <a:solidFill>
                  <a:srgbClr val="000000"/>
                </a:solidFill>
                <a:latin typeface="Times New Roman" panose="02020603050405020304" pitchFamily="18" charset="0"/>
              </a:rPr>
              <a:t>t</a:t>
            </a:r>
            <a:r>
              <a:rPr lang="en-US" altLang="zh-CN">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的</a:t>
            </a:r>
            <a:r>
              <a:rPr lang="en-US" altLang="zh-CN" i="1">
                <a:solidFill>
                  <a:srgbClr val="FF5050"/>
                </a:solidFill>
                <a:latin typeface="Times New Roman" panose="02020603050405020304" pitchFamily="18" charset="0"/>
              </a:rPr>
              <a:t>k</a:t>
            </a:r>
            <a:r>
              <a:rPr lang="zh-CN" altLang="en-US" dirty="0">
                <a:solidFill>
                  <a:srgbClr val="FF5050"/>
                </a:solidFill>
                <a:latin typeface="Times New Roman" panose="02020603050405020304" pitchFamily="18" charset="0"/>
                <a:cs typeface="Times New Roman" panose="02020603050405020304" pitchFamily="18" charset="0"/>
              </a:rPr>
              <a:t>次谐波分量</a:t>
            </a:r>
            <a:r>
              <a:rPr lang="zh-CN" altLang="en-US" dirty="0">
                <a:solidFill>
                  <a:srgbClr val="00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项</a:t>
            </a:r>
            <a:r>
              <a:rPr lang="en-US" altLang="zh-CN">
                <a:latin typeface="Times New Roman" panose="02020603050405020304" pitchFamily="18" charset="0"/>
              </a:rPr>
              <a:t>A</a:t>
            </a:r>
            <a:r>
              <a:rPr lang="en-US" altLang="zh-CN" baseline="-25000">
                <a:latin typeface="Times New Roman" panose="02020603050405020304" pitchFamily="18" charset="0"/>
              </a:rPr>
              <a:t>1m</a:t>
            </a:r>
            <a:r>
              <a:rPr lang="en-US" altLang="zh-CN">
                <a:latin typeface="Times New Roman" panose="02020603050405020304" pitchFamily="18" charset="0"/>
              </a:rPr>
              <a:t>cos(</a:t>
            </a:r>
            <a:r>
              <a:rPr lang="en-US" altLang="zh-CN">
                <a:latin typeface="Times New Roman" panose="02020603050405020304" pitchFamily="18" charset="0"/>
                <a:sym typeface="Symbol" panose="05050102010706020507" pitchFamily="18" charset="2"/>
              </a:rPr>
              <a:t>t+</a:t>
            </a:r>
            <a:r>
              <a:rPr lang="en-US" altLang="zh-CN" i="1">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zh-CN" altLang="en-US" dirty="0">
                <a:latin typeface="Times New Roman" panose="02020603050405020304" pitchFamily="18" charset="0"/>
              </a:rPr>
              <a:t>称为</a:t>
            </a:r>
            <a:r>
              <a:rPr lang="en-US" altLang="zh-CN" dirty="0">
                <a:solidFill>
                  <a:srgbClr val="FF5050"/>
                </a:solidFill>
                <a:latin typeface="Times New Roman" panose="02020603050405020304" pitchFamily="18" charset="0"/>
              </a:rPr>
              <a:t>1</a:t>
            </a:r>
            <a:r>
              <a:rPr lang="zh-CN" altLang="en-US" dirty="0">
                <a:solidFill>
                  <a:srgbClr val="FF5050"/>
                </a:solidFill>
                <a:latin typeface="Times New Roman" panose="02020603050405020304" pitchFamily="18" charset="0"/>
              </a:rPr>
              <a:t>次谐波</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zh-CN" altLang="en-US" dirty="0">
                <a:solidFill>
                  <a:srgbClr val="3366CC"/>
                </a:solidFill>
                <a:latin typeface="Times New Roman" panose="02020603050405020304" pitchFamily="18" charset="0"/>
              </a:rPr>
              <a:t>基波</a:t>
            </a:r>
            <a:r>
              <a:rPr lang="en-US" altLang="zh-CN" dirty="0">
                <a:latin typeface="Times New Roman" panose="02020603050405020304" pitchFamily="18" charset="0"/>
              </a:rPr>
              <a:t>)</a:t>
            </a:r>
            <a:r>
              <a:rPr lang="zh-CN" altLang="en-US" dirty="0">
                <a:latin typeface="Times New Roman" panose="02020603050405020304" pitchFamily="18" charset="0"/>
              </a:rPr>
              <a:t>，周期为</a:t>
            </a:r>
            <a:r>
              <a:rPr lang="en-US" altLang="zh-CN" dirty="0">
                <a:latin typeface="Times New Roman" panose="02020603050405020304" pitchFamily="18" charset="0"/>
              </a:rPr>
              <a:t>T</a:t>
            </a:r>
            <a:r>
              <a:rPr lang="zh-CN" altLang="en-US" dirty="0">
                <a:latin typeface="Times New Roman" panose="02020603050405020304" pitchFamily="18" charset="0"/>
              </a:rPr>
              <a:t>；其余各项统称为</a:t>
            </a:r>
            <a:r>
              <a:rPr lang="zh-CN" altLang="en-US" dirty="0">
                <a:solidFill>
                  <a:srgbClr val="FF5050"/>
                </a:solidFill>
                <a:latin typeface="Times New Roman" panose="02020603050405020304" pitchFamily="18" charset="0"/>
              </a:rPr>
              <a:t>高次谐波</a:t>
            </a:r>
            <a:r>
              <a:rPr lang="zh-CN" altLang="en-US" dirty="0">
                <a:latin typeface="Times New Roman" panose="02020603050405020304" pitchFamily="18" charset="0"/>
              </a:rPr>
              <a:t>。 </a:t>
            </a:r>
          </a:p>
        </p:txBody>
      </p:sp>
      <p:sp>
        <p:nvSpPr>
          <p:cNvPr id="39955" name="矩形 39954"/>
          <p:cNvSpPr/>
          <p:nvPr/>
        </p:nvSpPr>
        <p:spPr>
          <a:xfrm>
            <a:off x="468313" y="5661025"/>
            <a:ext cx="8137525" cy="701675"/>
          </a:xfrm>
          <a:prstGeom prst="rect">
            <a:avLst/>
          </a:prstGeom>
          <a:noFill/>
          <a:ln w="9525">
            <a:noFill/>
          </a:ln>
        </p:spPr>
        <p:txBody>
          <a:bodyPr anchor="ctr">
            <a:spAutoFit/>
          </a:bodyPr>
          <a:lstStyle/>
          <a:p>
            <a:r>
              <a:rPr lang="zh-CN" altLang="en-US" sz="2000" dirty="0">
                <a:solidFill>
                  <a:srgbClr val="3366CC"/>
                </a:solidFill>
                <a:latin typeface="Times New Roman" panose="02020603050405020304" pitchFamily="18" charset="0"/>
              </a:rPr>
              <a:t>高次谐波频率是基波的整数倍，习惯上将</a:t>
            </a:r>
            <a:r>
              <a:rPr lang="en-US" altLang="zh-CN" sz="2000" i="1">
                <a:solidFill>
                  <a:srgbClr val="3366CC"/>
                </a:solidFill>
                <a:latin typeface="Times New Roman" panose="02020603050405020304" pitchFamily="18" charset="0"/>
              </a:rPr>
              <a:t>k</a:t>
            </a:r>
            <a:r>
              <a:rPr lang="zh-CN" altLang="en-US" sz="2000" dirty="0">
                <a:solidFill>
                  <a:srgbClr val="3366CC"/>
                </a:solidFill>
                <a:latin typeface="Times New Roman" panose="02020603050405020304" pitchFamily="18" charset="0"/>
              </a:rPr>
              <a:t>为奇数的分量称为奇次谐波，将</a:t>
            </a:r>
            <a:r>
              <a:rPr lang="en-US" altLang="zh-CN" sz="2000" i="1">
                <a:solidFill>
                  <a:srgbClr val="3366CC"/>
                </a:solidFill>
                <a:latin typeface="Times New Roman" panose="02020603050405020304" pitchFamily="18" charset="0"/>
              </a:rPr>
              <a:t>k</a:t>
            </a:r>
            <a:r>
              <a:rPr lang="zh-CN" altLang="en-US" sz="2000" dirty="0">
                <a:solidFill>
                  <a:srgbClr val="3366CC"/>
                </a:solidFill>
                <a:latin typeface="Times New Roman" panose="02020603050405020304" pitchFamily="18" charset="0"/>
              </a:rPr>
              <a:t>为偶数的分量称为偶次谐波。 </a:t>
            </a:r>
          </a:p>
        </p:txBody>
      </p:sp>
      <p:sp>
        <p:nvSpPr>
          <p:cNvPr id="39956" name="动作按钮: 后退或前一项 39955">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9957" name="动作按钮: 前进或下一项 39956">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ppt_x"/>
                                          </p:val>
                                        </p:tav>
                                        <p:tav tm="100000">
                                          <p:val>
                                            <p:strVal val="#ppt_x"/>
                                          </p:val>
                                        </p:tav>
                                      </p:tavLst>
                                    </p:anim>
                                    <p:anim calcmode="lin" valueType="num">
                                      <p:cBhvr additive="base">
                                        <p:cTn id="8" dur="500" fill="hold"/>
                                        <p:tgtEl>
                                          <p:spTgt spid="3994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9943"/>
                                        </p:tgtEl>
                                        <p:attrNameLst>
                                          <p:attrName>style.visibility</p:attrName>
                                        </p:attrNameLst>
                                      </p:cBhvr>
                                      <p:to>
                                        <p:strVal val="visible"/>
                                      </p:to>
                                    </p:set>
                                    <p:anim calcmode="lin" valueType="num">
                                      <p:cBhvr additive="base">
                                        <p:cTn id="11" dur="500" fill="hold"/>
                                        <p:tgtEl>
                                          <p:spTgt spid="39943"/>
                                        </p:tgtEl>
                                        <p:attrNameLst>
                                          <p:attrName>ppt_x</p:attrName>
                                        </p:attrNameLst>
                                      </p:cBhvr>
                                      <p:tavLst>
                                        <p:tav tm="0">
                                          <p:val>
                                            <p:strVal val="#ppt_x"/>
                                          </p:val>
                                        </p:tav>
                                        <p:tav tm="100000">
                                          <p:val>
                                            <p:strVal val="#ppt_x"/>
                                          </p:val>
                                        </p:tav>
                                      </p:tavLst>
                                    </p:anim>
                                    <p:anim calcmode="lin" valueType="num">
                                      <p:cBhvr additive="base">
                                        <p:cTn id="12" dur="500" fill="hold"/>
                                        <p:tgtEl>
                                          <p:spTgt spid="399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47"/>
                                        </p:tgtEl>
                                        <p:attrNameLst>
                                          <p:attrName>style.visibility</p:attrName>
                                        </p:attrNameLst>
                                      </p:cBhvr>
                                      <p:to>
                                        <p:strVal val="visible"/>
                                      </p:to>
                                    </p:set>
                                    <p:animEffect transition="in" filter="blinds(horizontal)">
                                      <p:cBhvr>
                                        <p:cTn id="17" dur="500"/>
                                        <p:tgtEl>
                                          <p:spTgt spid="39947"/>
                                        </p:tgtEl>
                                      </p:cBhvr>
                                    </p:animEffect>
                                  </p:childTnLst>
                                </p:cTn>
                              </p:par>
                              <p:par>
                                <p:cTn id="18" presetID="3" presetClass="entr" presetSubtype="10" fill="hold" nodeType="withEffect">
                                  <p:stCondLst>
                                    <p:cond delay="0"/>
                                  </p:stCondLst>
                                  <p:childTnLst>
                                    <p:set>
                                      <p:cBhvr>
                                        <p:cTn id="19" dur="1" fill="hold">
                                          <p:stCondLst>
                                            <p:cond delay="0"/>
                                          </p:stCondLst>
                                        </p:cTn>
                                        <p:tgtEl>
                                          <p:spTgt spid="39945"/>
                                        </p:tgtEl>
                                        <p:attrNameLst>
                                          <p:attrName>style.visibility</p:attrName>
                                        </p:attrNameLst>
                                      </p:cBhvr>
                                      <p:to>
                                        <p:strVal val="visible"/>
                                      </p:to>
                                    </p:set>
                                    <p:animEffect transition="in" filter="blinds(horizontal)">
                                      <p:cBhvr>
                                        <p:cTn id="20" dur="500"/>
                                        <p:tgtEl>
                                          <p:spTgt spid="3994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949"/>
                                        </p:tgtEl>
                                        <p:attrNameLst>
                                          <p:attrName>style.visibility</p:attrName>
                                        </p:attrNameLst>
                                      </p:cBhvr>
                                      <p:to>
                                        <p:strVal val="visible"/>
                                      </p:to>
                                    </p:set>
                                    <p:animEffect transition="in" filter="blinds(horizontal)">
                                      <p:cBhvr>
                                        <p:cTn id="25" dur="500"/>
                                        <p:tgtEl>
                                          <p:spTgt spid="3994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9948"/>
                                        </p:tgtEl>
                                        <p:attrNameLst>
                                          <p:attrName>style.visibility</p:attrName>
                                        </p:attrNameLst>
                                      </p:cBhvr>
                                      <p:to>
                                        <p:strVal val="visible"/>
                                      </p:to>
                                    </p:set>
                                    <p:animEffect transition="in" filter="blinds(horizontal)">
                                      <p:cBhvr>
                                        <p:cTn id="28" dur="500"/>
                                        <p:tgtEl>
                                          <p:spTgt spid="3994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9954"/>
                                        </p:tgtEl>
                                        <p:attrNameLst>
                                          <p:attrName>style.visibility</p:attrName>
                                        </p:attrNameLst>
                                      </p:cBhvr>
                                      <p:to>
                                        <p:strVal val="visible"/>
                                      </p:to>
                                    </p:set>
                                    <p:animEffect transition="in" filter="checkerboard(across)">
                                      <p:cBhvr>
                                        <p:cTn id="33" dur="500"/>
                                        <p:tgtEl>
                                          <p:spTgt spid="3995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9955"/>
                                        </p:tgtEl>
                                        <p:attrNameLst>
                                          <p:attrName>style.visibility</p:attrName>
                                        </p:attrNameLst>
                                      </p:cBhvr>
                                      <p:to>
                                        <p:strVal val="visible"/>
                                      </p:to>
                                    </p:set>
                                    <p:anim calcmode="lin" valueType="num">
                                      <p:cBhvr additive="base">
                                        <p:cTn id="38" dur="500" fill="hold"/>
                                        <p:tgtEl>
                                          <p:spTgt spid="39955"/>
                                        </p:tgtEl>
                                        <p:attrNameLst>
                                          <p:attrName>ppt_x</p:attrName>
                                        </p:attrNameLst>
                                      </p:cBhvr>
                                      <p:tavLst>
                                        <p:tav tm="0">
                                          <p:val>
                                            <p:strVal val="#ppt_x"/>
                                          </p:val>
                                        </p:tav>
                                        <p:tav tm="100000">
                                          <p:val>
                                            <p:strVal val="#ppt_x"/>
                                          </p:val>
                                        </p:tav>
                                      </p:tavLst>
                                    </p:anim>
                                    <p:anim calcmode="lin" valueType="num">
                                      <p:cBhvr additive="base">
                                        <p:cTn id="39" dur="500" fill="hold"/>
                                        <p:tgtEl>
                                          <p:spTgt spid="399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p:bldP spid="39948" grpId="0"/>
      <p:bldP spid="39954" grpId="0"/>
      <p:bldP spid="399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40963"/>
          <p:cNvSpPr/>
          <p:nvPr/>
        </p:nvSpPr>
        <p:spPr>
          <a:xfrm>
            <a:off x="395288" y="404813"/>
            <a:ext cx="8032750" cy="457200"/>
          </a:xfrm>
          <a:prstGeom prst="rect">
            <a:avLst/>
          </a:prstGeom>
          <a:noFill/>
          <a:ln w="9525">
            <a:noFill/>
          </a:ln>
        </p:spPr>
        <p:txBody>
          <a:bodyPr>
            <a:spAutoFit/>
          </a:bodyPr>
          <a:lstStyle/>
          <a:p>
            <a:r>
              <a:rPr lang="zh-CN" altLang="en-US" dirty="0">
                <a:latin typeface="Times New Roman" panose="02020603050405020304" pitchFamily="18" charset="0"/>
              </a:rPr>
              <a:t>利用周期函数的对称性，可以简化系数</a:t>
            </a:r>
            <a:r>
              <a:rPr lang="en-US" altLang="zh-CN" i="1">
                <a:latin typeface="Times New Roman" panose="02020603050405020304" pitchFamily="18" charset="0"/>
              </a:rPr>
              <a:t>a</a:t>
            </a:r>
            <a:r>
              <a:rPr lang="en-US" altLang="zh-CN" i="1" baseline="-25000">
                <a:latin typeface="Times New Roman" panose="02020603050405020304" pitchFamily="18" charset="0"/>
              </a:rPr>
              <a:t>0</a:t>
            </a:r>
            <a:r>
              <a:rPr lang="zh-CN" altLang="en-US" i="1" err="1">
                <a:latin typeface="Times New Roman" panose="02020603050405020304" pitchFamily="18" charset="0"/>
              </a:rPr>
              <a:t>、</a:t>
            </a:r>
            <a:r>
              <a:rPr lang="en-US" altLang="zh-CN" i="1" err="1">
                <a:latin typeface="Times New Roman" panose="02020603050405020304" pitchFamily="18" charset="0"/>
              </a:rPr>
              <a:t>a</a:t>
            </a:r>
            <a:r>
              <a:rPr lang="en-US" altLang="zh-CN" i="1" baseline="-25000" err="1">
                <a:latin typeface="Times New Roman" panose="02020603050405020304" pitchFamily="18" charset="0"/>
              </a:rPr>
              <a:t>k</a:t>
            </a:r>
            <a:r>
              <a:rPr lang="zh-CN" altLang="en-US" i="1" err="1">
                <a:latin typeface="Times New Roman" panose="02020603050405020304" pitchFamily="18" charset="0"/>
              </a:rPr>
              <a:t>、</a:t>
            </a:r>
            <a:r>
              <a:rPr lang="en-US" altLang="zh-CN" i="1" err="1">
                <a:latin typeface="Times New Roman" panose="02020603050405020304" pitchFamily="18" charset="0"/>
              </a:rPr>
              <a:t>b</a:t>
            </a:r>
            <a:r>
              <a:rPr lang="en-US" altLang="zh-CN" i="1" baseline="-25000" err="1">
                <a:latin typeface="Times New Roman" panose="02020603050405020304" pitchFamily="18" charset="0"/>
              </a:rPr>
              <a:t>k</a:t>
            </a:r>
            <a:r>
              <a:rPr lang="zh-CN" altLang="en-US" dirty="0">
                <a:latin typeface="Times New Roman" panose="02020603050405020304" pitchFamily="18" charset="0"/>
              </a:rPr>
              <a:t>的确定。</a:t>
            </a:r>
            <a:endParaRPr lang="zh-CN" altLang="en-US">
              <a:latin typeface="Times New Roman" panose="02020603050405020304" pitchFamily="18" charset="0"/>
            </a:endParaRPr>
          </a:p>
        </p:txBody>
      </p:sp>
      <p:sp>
        <p:nvSpPr>
          <p:cNvPr id="40967" name="矩形 40966"/>
          <p:cNvSpPr/>
          <p:nvPr/>
        </p:nvSpPr>
        <p:spPr>
          <a:xfrm>
            <a:off x="0" y="2981325"/>
            <a:ext cx="9144000" cy="0"/>
          </a:xfrm>
          <a:prstGeom prst="rect">
            <a:avLst/>
          </a:prstGeom>
          <a:noFill/>
          <a:ln w="9525">
            <a:noFill/>
          </a:ln>
        </p:spPr>
        <p:txBody>
          <a:bodyPr/>
          <a:lstStyle/>
          <a:p>
            <a:endParaRPr lang="zh-CN" altLang="en-US"/>
          </a:p>
        </p:txBody>
      </p:sp>
      <p:sp>
        <p:nvSpPr>
          <p:cNvPr id="41001" name="矩形 41000"/>
          <p:cNvSpPr/>
          <p:nvPr/>
        </p:nvSpPr>
        <p:spPr>
          <a:xfrm>
            <a:off x="0" y="2995613"/>
            <a:ext cx="9144000" cy="0"/>
          </a:xfrm>
          <a:prstGeom prst="rect">
            <a:avLst/>
          </a:prstGeom>
          <a:noFill/>
          <a:ln w="9525">
            <a:noFill/>
          </a:ln>
        </p:spPr>
        <p:txBody>
          <a:bodyPr/>
          <a:lstStyle/>
          <a:p>
            <a:endParaRPr lang="zh-CN" altLang="en-US"/>
          </a:p>
        </p:txBody>
      </p:sp>
      <p:grpSp>
        <p:nvGrpSpPr>
          <p:cNvPr id="41003" name="组合 41002"/>
          <p:cNvGrpSpPr>
            <a:grpSpLocks noChangeAspect="1"/>
          </p:cNvGrpSpPr>
          <p:nvPr/>
        </p:nvGrpSpPr>
        <p:grpSpPr>
          <a:xfrm>
            <a:off x="539552" y="4168752"/>
            <a:ext cx="3411537" cy="1733550"/>
            <a:chOff x="3198" y="1979"/>
            <a:chExt cx="2149" cy="1092"/>
          </a:xfrm>
        </p:grpSpPr>
        <p:sp>
          <p:nvSpPr>
            <p:cNvPr id="41002" name="矩形 41001"/>
            <p:cNvSpPr>
              <a:spLocks noChangeAspect="1" noTextEdit="1"/>
            </p:cNvSpPr>
            <p:nvPr/>
          </p:nvSpPr>
          <p:spPr>
            <a:xfrm>
              <a:off x="3198" y="1979"/>
              <a:ext cx="2149" cy="1092"/>
            </a:xfrm>
            <a:prstGeom prst="rect">
              <a:avLst/>
            </a:prstGeom>
            <a:noFill/>
            <a:ln w="9525">
              <a:noFill/>
            </a:ln>
          </p:spPr>
          <p:txBody>
            <a:bodyPr/>
            <a:lstStyle/>
            <a:p>
              <a:endParaRPr lang="zh-CN" altLang="en-US"/>
            </a:p>
          </p:txBody>
        </p:sp>
        <p:sp>
          <p:nvSpPr>
            <p:cNvPr id="41004" name="直接连接符 41003"/>
            <p:cNvSpPr/>
            <p:nvPr/>
          </p:nvSpPr>
          <p:spPr>
            <a:xfrm flipV="1">
              <a:off x="4259" y="2079"/>
              <a:ext cx="1" cy="975"/>
            </a:xfrm>
            <a:prstGeom prst="line">
              <a:avLst/>
            </a:prstGeom>
            <a:ln w="12700" cap="rnd" cmpd="sng">
              <a:solidFill>
                <a:srgbClr val="000000"/>
              </a:solidFill>
              <a:prstDash val="solid"/>
              <a:headEnd type="none" w="med" len="med"/>
              <a:tailEnd type="none" w="med" len="med"/>
            </a:ln>
          </p:spPr>
        </p:sp>
        <p:sp>
          <p:nvSpPr>
            <p:cNvPr id="41005" name="任意多边形 41004"/>
            <p:cNvSpPr/>
            <p:nvPr/>
          </p:nvSpPr>
          <p:spPr>
            <a:xfrm>
              <a:off x="4235" y="2011"/>
              <a:ext cx="48" cy="74"/>
            </a:xfrm>
            <a:custGeom>
              <a:avLst/>
              <a:gdLst/>
              <a:ahLst/>
              <a:cxnLst/>
              <a:rect l="0" t="0" r="0" b="0"/>
              <a:pathLst>
                <a:path w="48" h="74">
                  <a:moveTo>
                    <a:pt x="48" y="74"/>
                  </a:moveTo>
                  <a:lnTo>
                    <a:pt x="24" y="0"/>
                  </a:lnTo>
                  <a:lnTo>
                    <a:pt x="0" y="74"/>
                  </a:lnTo>
                  <a:lnTo>
                    <a:pt x="48" y="74"/>
                  </a:lnTo>
                  <a:close/>
                </a:path>
              </a:pathLst>
            </a:custGeom>
            <a:solidFill>
              <a:srgbClr val="000000"/>
            </a:solidFill>
            <a:ln w="9525">
              <a:noFill/>
            </a:ln>
          </p:spPr>
          <p:txBody>
            <a:bodyPr/>
            <a:lstStyle/>
            <a:p>
              <a:endParaRPr lang="zh-CN" altLang="en-US"/>
            </a:p>
          </p:txBody>
        </p:sp>
        <p:sp>
          <p:nvSpPr>
            <p:cNvPr id="41006" name="矩形 41005"/>
            <p:cNvSpPr/>
            <p:nvPr/>
          </p:nvSpPr>
          <p:spPr>
            <a:xfrm>
              <a:off x="5277" y="2623"/>
              <a:ext cx="33"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1007" name="直接连接符 41006"/>
            <p:cNvSpPr/>
            <p:nvPr/>
          </p:nvSpPr>
          <p:spPr>
            <a:xfrm>
              <a:off x="3215" y="2609"/>
              <a:ext cx="2053" cy="1"/>
            </a:xfrm>
            <a:prstGeom prst="line">
              <a:avLst/>
            </a:prstGeom>
            <a:ln w="12700" cap="rnd" cmpd="sng">
              <a:solidFill>
                <a:srgbClr val="000000"/>
              </a:solidFill>
              <a:prstDash val="solid"/>
              <a:headEnd type="none" w="med" len="med"/>
              <a:tailEnd type="none" w="med" len="med"/>
            </a:ln>
          </p:spPr>
        </p:sp>
        <p:sp>
          <p:nvSpPr>
            <p:cNvPr id="41008" name="任意多边形 41007"/>
            <p:cNvSpPr/>
            <p:nvPr/>
          </p:nvSpPr>
          <p:spPr>
            <a:xfrm>
              <a:off x="5262" y="2585"/>
              <a:ext cx="73" cy="48"/>
            </a:xfrm>
            <a:custGeom>
              <a:avLst/>
              <a:gdLst/>
              <a:ahLst/>
              <a:cxnLst/>
              <a:rect l="0" t="0" r="0" b="0"/>
              <a:pathLst>
                <a:path w="73" h="48">
                  <a:moveTo>
                    <a:pt x="0" y="0"/>
                  </a:moveTo>
                  <a:lnTo>
                    <a:pt x="73" y="24"/>
                  </a:lnTo>
                  <a:lnTo>
                    <a:pt x="0" y="48"/>
                  </a:lnTo>
                  <a:lnTo>
                    <a:pt x="0" y="0"/>
                  </a:lnTo>
                  <a:close/>
                </a:path>
              </a:pathLst>
            </a:custGeom>
            <a:solidFill>
              <a:srgbClr val="000000"/>
            </a:solidFill>
            <a:ln w="9525">
              <a:noFill/>
            </a:ln>
          </p:spPr>
          <p:txBody>
            <a:bodyPr/>
            <a:lstStyle/>
            <a:p>
              <a:endParaRPr lang="zh-CN" altLang="en-US"/>
            </a:p>
          </p:txBody>
        </p:sp>
        <p:sp>
          <p:nvSpPr>
            <p:cNvPr id="41009" name="矩形 41008"/>
            <p:cNvSpPr/>
            <p:nvPr/>
          </p:nvSpPr>
          <p:spPr>
            <a:xfrm>
              <a:off x="4146" y="2594"/>
              <a:ext cx="87"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O</a:t>
              </a:r>
              <a:endParaRPr lang="en-US" altLang="zh-CN" sz="2800">
                <a:solidFill>
                  <a:srgbClr val="FF0000"/>
                </a:solidFill>
                <a:latin typeface="Times New Roman" panose="02020603050405020304" pitchFamily="18" charset="0"/>
              </a:endParaRPr>
            </a:p>
          </p:txBody>
        </p:sp>
        <p:sp>
          <p:nvSpPr>
            <p:cNvPr id="41010" name="直接连接符 41009"/>
            <p:cNvSpPr/>
            <p:nvPr/>
          </p:nvSpPr>
          <p:spPr>
            <a:xfrm flipV="1">
              <a:off x="4262" y="2331"/>
              <a:ext cx="140" cy="272"/>
            </a:xfrm>
            <a:prstGeom prst="line">
              <a:avLst/>
            </a:prstGeom>
            <a:ln w="20638" cap="rnd" cmpd="sng">
              <a:solidFill>
                <a:srgbClr val="000000"/>
              </a:solidFill>
              <a:prstDash val="solid"/>
              <a:headEnd type="none" w="med" len="med"/>
              <a:tailEnd type="none" w="med" len="med"/>
            </a:ln>
          </p:spPr>
        </p:sp>
        <p:sp>
          <p:nvSpPr>
            <p:cNvPr id="41011" name="直接连接符 41010"/>
            <p:cNvSpPr/>
            <p:nvPr/>
          </p:nvSpPr>
          <p:spPr>
            <a:xfrm>
              <a:off x="4542" y="2333"/>
              <a:ext cx="140" cy="272"/>
            </a:xfrm>
            <a:prstGeom prst="line">
              <a:avLst/>
            </a:prstGeom>
            <a:ln w="20638" cap="rnd" cmpd="sng">
              <a:solidFill>
                <a:srgbClr val="000000"/>
              </a:solidFill>
              <a:prstDash val="solid"/>
              <a:headEnd type="none" w="med" len="med"/>
              <a:tailEnd type="none" w="med" len="med"/>
            </a:ln>
          </p:spPr>
        </p:sp>
        <p:sp>
          <p:nvSpPr>
            <p:cNvPr id="41012" name="直接连接符 41011"/>
            <p:cNvSpPr/>
            <p:nvPr/>
          </p:nvSpPr>
          <p:spPr>
            <a:xfrm>
              <a:off x="4402" y="2333"/>
              <a:ext cx="140" cy="1"/>
            </a:xfrm>
            <a:prstGeom prst="line">
              <a:avLst/>
            </a:prstGeom>
            <a:ln w="20638" cap="rnd" cmpd="sng">
              <a:solidFill>
                <a:srgbClr val="000000"/>
              </a:solidFill>
              <a:prstDash val="solid"/>
              <a:headEnd type="none" w="med" len="med"/>
              <a:tailEnd type="none" w="med" len="med"/>
            </a:ln>
          </p:spPr>
        </p:sp>
        <p:sp>
          <p:nvSpPr>
            <p:cNvPr id="41013" name="直接连接符 41012"/>
            <p:cNvSpPr/>
            <p:nvPr/>
          </p:nvSpPr>
          <p:spPr>
            <a:xfrm>
              <a:off x="4682" y="2607"/>
              <a:ext cx="140" cy="272"/>
            </a:xfrm>
            <a:prstGeom prst="line">
              <a:avLst/>
            </a:prstGeom>
            <a:ln w="20638" cap="rnd" cmpd="sng">
              <a:solidFill>
                <a:srgbClr val="000000"/>
              </a:solidFill>
              <a:prstDash val="solid"/>
              <a:headEnd type="none" w="med" len="med"/>
              <a:tailEnd type="none" w="med" len="med"/>
            </a:ln>
          </p:spPr>
        </p:sp>
        <p:sp>
          <p:nvSpPr>
            <p:cNvPr id="41014" name="直接连接符 41013"/>
            <p:cNvSpPr/>
            <p:nvPr/>
          </p:nvSpPr>
          <p:spPr>
            <a:xfrm flipV="1">
              <a:off x="4962" y="2605"/>
              <a:ext cx="140" cy="272"/>
            </a:xfrm>
            <a:prstGeom prst="line">
              <a:avLst/>
            </a:prstGeom>
            <a:ln w="20638" cap="rnd" cmpd="sng">
              <a:solidFill>
                <a:srgbClr val="000000"/>
              </a:solidFill>
              <a:prstDash val="solid"/>
              <a:headEnd type="none" w="med" len="med"/>
              <a:tailEnd type="none" w="med" len="med"/>
            </a:ln>
          </p:spPr>
        </p:sp>
        <p:sp>
          <p:nvSpPr>
            <p:cNvPr id="41015" name="直接连接符 41014"/>
            <p:cNvSpPr/>
            <p:nvPr/>
          </p:nvSpPr>
          <p:spPr>
            <a:xfrm>
              <a:off x="4822" y="2877"/>
              <a:ext cx="140" cy="1"/>
            </a:xfrm>
            <a:prstGeom prst="line">
              <a:avLst/>
            </a:prstGeom>
            <a:ln w="20638" cap="rnd" cmpd="sng">
              <a:solidFill>
                <a:srgbClr val="000000"/>
              </a:solidFill>
              <a:prstDash val="solid"/>
              <a:headEnd type="none" w="med" len="med"/>
              <a:tailEnd type="none" w="med" len="med"/>
            </a:ln>
          </p:spPr>
        </p:sp>
        <p:sp>
          <p:nvSpPr>
            <p:cNvPr id="41016" name="直接连接符 41015"/>
            <p:cNvSpPr/>
            <p:nvPr/>
          </p:nvSpPr>
          <p:spPr>
            <a:xfrm>
              <a:off x="3842" y="2607"/>
              <a:ext cx="140" cy="272"/>
            </a:xfrm>
            <a:prstGeom prst="line">
              <a:avLst/>
            </a:prstGeom>
            <a:ln w="20638" cap="rnd" cmpd="sng">
              <a:solidFill>
                <a:srgbClr val="000000"/>
              </a:solidFill>
              <a:prstDash val="solid"/>
              <a:headEnd type="none" w="med" len="med"/>
              <a:tailEnd type="none" w="med" len="med"/>
            </a:ln>
          </p:spPr>
        </p:sp>
        <p:sp>
          <p:nvSpPr>
            <p:cNvPr id="41017" name="直接连接符 41016"/>
            <p:cNvSpPr/>
            <p:nvPr/>
          </p:nvSpPr>
          <p:spPr>
            <a:xfrm flipV="1">
              <a:off x="4122" y="2605"/>
              <a:ext cx="140" cy="272"/>
            </a:xfrm>
            <a:prstGeom prst="line">
              <a:avLst/>
            </a:prstGeom>
            <a:ln w="20638" cap="rnd" cmpd="sng">
              <a:solidFill>
                <a:srgbClr val="000000"/>
              </a:solidFill>
              <a:prstDash val="solid"/>
              <a:headEnd type="none" w="med" len="med"/>
              <a:tailEnd type="none" w="med" len="med"/>
            </a:ln>
          </p:spPr>
        </p:sp>
        <p:sp>
          <p:nvSpPr>
            <p:cNvPr id="41018" name="直接连接符 41017"/>
            <p:cNvSpPr/>
            <p:nvPr/>
          </p:nvSpPr>
          <p:spPr>
            <a:xfrm>
              <a:off x="3982" y="2877"/>
              <a:ext cx="140" cy="1"/>
            </a:xfrm>
            <a:prstGeom prst="line">
              <a:avLst/>
            </a:prstGeom>
            <a:ln w="20638" cap="rnd" cmpd="sng">
              <a:solidFill>
                <a:srgbClr val="000000"/>
              </a:solidFill>
              <a:prstDash val="solid"/>
              <a:headEnd type="none" w="med" len="med"/>
              <a:tailEnd type="none" w="med" len="med"/>
            </a:ln>
          </p:spPr>
        </p:sp>
        <p:sp>
          <p:nvSpPr>
            <p:cNvPr id="41019" name="直接连接符 41018"/>
            <p:cNvSpPr/>
            <p:nvPr/>
          </p:nvSpPr>
          <p:spPr>
            <a:xfrm flipV="1">
              <a:off x="3422" y="2333"/>
              <a:ext cx="140" cy="272"/>
            </a:xfrm>
            <a:prstGeom prst="line">
              <a:avLst/>
            </a:prstGeom>
            <a:ln w="20638" cap="rnd" cmpd="sng">
              <a:solidFill>
                <a:srgbClr val="000000"/>
              </a:solidFill>
              <a:prstDash val="solid"/>
              <a:headEnd type="none" w="med" len="med"/>
              <a:tailEnd type="none" w="med" len="med"/>
            </a:ln>
          </p:spPr>
        </p:sp>
        <p:sp>
          <p:nvSpPr>
            <p:cNvPr id="41020" name="直接连接符 41019"/>
            <p:cNvSpPr/>
            <p:nvPr/>
          </p:nvSpPr>
          <p:spPr>
            <a:xfrm>
              <a:off x="3702" y="2335"/>
              <a:ext cx="140" cy="272"/>
            </a:xfrm>
            <a:prstGeom prst="line">
              <a:avLst/>
            </a:prstGeom>
            <a:ln w="20638" cap="rnd" cmpd="sng">
              <a:solidFill>
                <a:srgbClr val="000000"/>
              </a:solidFill>
              <a:prstDash val="solid"/>
              <a:headEnd type="none" w="med" len="med"/>
              <a:tailEnd type="none" w="med" len="med"/>
            </a:ln>
          </p:spPr>
        </p:sp>
        <p:sp>
          <p:nvSpPr>
            <p:cNvPr id="41021" name="直接连接符 41020"/>
            <p:cNvSpPr/>
            <p:nvPr/>
          </p:nvSpPr>
          <p:spPr>
            <a:xfrm>
              <a:off x="3562" y="2335"/>
              <a:ext cx="140" cy="1"/>
            </a:xfrm>
            <a:prstGeom prst="line">
              <a:avLst/>
            </a:prstGeom>
            <a:ln w="20638" cap="rnd" cmpd="sng">
              <a:solidFill>
                <a:srgbClr val="000000"/>
              </a:solidFill>
              <a:prstDash val="solid"/>
              <a:headEnd type="none" w="med" len="med"/>
              <a:tailEnd type="none" w="med" len="med"/>
            </a:ln>
          </p:spPr>
        </p:sp>
        <p:sp>
          <p:nvSpPr>
            <p:cNvPr id="41022" name="直接连接符 41021"/>
            <p:cNvSpPr/>
            <p:nvPr/>
          </p:nvSpPr>
          <p:spPr>
            <a:xfrm flipH="1">
              <a:off x="3310" y="2605"/>
              <a:ext cx="112" cy="204"/>
            </a:xfrm>
            <a:prstGeom prst="line">
              <a:avLst/>
            </a:prstGeom>
            <a:ln w="20638" cap="rnd" cmpd="sng">
              <a:solidFill>
                <a:srgbClr val="000000"/>
              </a:solidFill>
              <a:prstDash val="solid"/>
              <a:headEnd type="none" w="med" len="med"/>
              <a:tailEnd type="none" w="med" len="med"/>
            </a:ln>
          </p:spPr>
        </p:sp>
        <p:sp>
          <p:nvSpPr>
            <p:cNvPr id="41023" name="直接连接符 41022"/>
            <p:cNvSpPr/>
            <p:nvPr/>
          </p:nvSpPr>
          <p:spPr>
            <a:xfrm flipH="1">
              <a:off x="5103" y="2401"/>
              <a:ext cx="105" cy="204"/>
            </a:xfrm>
            <a:prstGeom prst="line">
              <a:avLst/>
            </a:prstGeom>
            <a:ln w="20638" cap="rnd" cmpd="sng">
              <a:solidFill>
                <a:srgbClr val="000000"/>
              </a:solidFill>
              <a:prstDash val="solid"/>
              <a:headEnd type="none" w="med" len="med"/>
              <a:tailEnd type="none" w="med" len="med"/>
            </a:ln>
          </p:spPr>
        </p:sp>
        <p:grpSp>
          <p:nvGrpSpPr>
            <p:cNvPr id="41028" name="组合 41027"/>
            <p:cNvGrpSpPr/>
            <p:nvPr/>
          </p:nvGrpSpPr>
          <p:grpSpPr>
            <a:xfrm>
              <a:off x="3688" y="2625"/>
              <a:ext cx="150" cy="270"/>
              <a:chOff x="3688" y="2625"/>
              <a:chExt cx="150" cy="270"/>
            </a:xfrm>
          </p:grpSpPr>
          <p:sp>
            <p:nvSpPr>
              <p:cNvPr id="41024" name="直接连接符 41023"/>
              <p:cNvSpPr/>
              <p:nvPr/>
            </p:nvSpPr>
            <p:spPr>
              <a:xfrm>
                <a:off x="3759" y="2751"/>
                <a:ext cx="79" cy="1"/>
              </a:xfrm>
              <a:prstGeom prst="line">
                <a:avLst/>
              </a:prstGeom>
              <a:ln w="9525" cap="flat" cmpd="sng">
                <a:solidFill>
                  <a:srgbClr val="000000"/>
                </a:solidFill>
                <a:prstDash val="solid"/>
                <a:headEnd type="none" w="med" len="med"/>
                <a:tailEnd type="none" w="med" len="med"/>
              </a:ln>
            </p:spPr>
          </p:sp>
          <p:sp>
            <p:nvSpPr>
              <p:cNvPr id="41025" name="矩形 41024"/>
              <p:cNvSpPr/>
              <p:nvPr/>
            </p:nvSpPr>
            <p:spPr>
              <a:xfrm>
                <a:off x="3776" y="2761"/>
                <a:ext cx="56" cy="134"/>
              </a:xfrm>
              <a:prstGeom prst="rect">
                <a:avLst/>
              </a:prstGeom>
              <a:noFill/>
              <a:ln w="9525">
                <a:noFill/>
              </a:ln>
            </p:spPr>
            <p:txBody>
              <a:bodyPr wrap="none" lIns="0" tIns="0" rIns="0" bIns="0">
                <a:spAutoFit/>
              </a:bodyPr>
              <a:lstStyle/>
              <a:p>
                <a:r>
                  <a:rPr lang="en-US" altLang="zh-CN" sz="1400">
                    <a:solidFill>
                      <a:srgbClr val="FF0000"/>
                    </a:solidFill>
                    <a:latin typeface="Times New Roman" panose="02020603050405020304" pitchFamily="18" charset="0"/>
                  </a:rPr>
                  <a:t>2</a:t>
                </a:r>
                <a:endParaRPr lang="en-US" altLang="zh-CN" sz="2800">
                  <a:solidFill>
                    <a:srgbClr val="FF0000"/>
                  </a:solidFill>
                  <a:latin typeface="Times New Roman" panose="02020603050405020304" pitchFamily="18" charset="0"/>
                </a:endParaRPr>
              </a:p>
            </p:txBody>
          </p:sp>
          <p:sp>
            <p:nvSpPr>
              <p:cNvPr id="41026" name="矩形 41025"/>
              <p:cNvSpPr/>
              <p:nvPr/>
            </p:nvSpPr>
            <p:spPr>
              <a:xfrm>
                <a:off x="3761" y="2625"/>
                <a:ext cx="68" cy="134"/>
              </a:xfrm>
              <a:prstGeom prst="rect">
                <a:avLst/>
              </a:prstGeom>
              <a:noFill/>
              <a:ln w="9525">
                <a:noFill/>
              </a:ln>
            </p:spPr>
            <p:txBody>
              <a:bodyPr wrap="none" lIns="0" tIns="0" rIns="0" bIns="0">
                <a:spAutoFit/>
              </a:bodyPr>
              <a:lstStyle/>
              <a:p>
                <a:r>
                  <a:rPr lang="en-US" altLang="zh-CN" sz="14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1027" name="矩形 41026"/>
              <p:cNvSpPr/>
              <p:nvPr/>
            </p:nvSpPr>
            <p:spPr>
              <a:xfrm>
                <a:off x="3688" y="2678"/>
                <a:ext cx="62" cy="134"/>
              </a:xfrm>
              <a:prstGeom prst="rect">
                <a:avLst/>
              </a:prstGeom>
              <a:noFill/>
              <a:ln w="9525">
                <a:noFill/>
              </a:ln>
            </p:spPr>
            <p:txBody>
              <a:bodyPr wrap="none" lIns="0" tIns="0" rIns="0" bIns="0">
                <a:spAutoFit/>
              </a:bodyPr>
              <a:lstStyle/>
              <a:p>
                <a:r>
                  <a:rPr lang="en-US" altLang="zh-CN" sz="1400">
                    <a:solidFill>
                      <a:srgbClr val="FF0000"/>
                    </a:solidFill>
                    <a:latin typeface="Symbol" panose="05050102010706020507" pitchFamily="18" charset="2"/>
                  </a:rPr>
                  <a:t>-</a:t>
                </a:r>
                <a:endParaRPr lang="en-US" altLang="zh-CN" sz="2800">
                  <a:solidFill>
                    <a:srgbClr val="FF0000"/>
                  </a:solidFill>
                  <a:latin typeface="Times New Roman" panose="02020603050405020304" pitchFamily="18" charset="0"/>
                </a:endParaRPr>
              </a:p>
            </p:txBody>
          </p:sp>
        </p:grpSp>
        <p:grpSp>
          <p:nvGrpSpPr>
            <p:cNvPr id="41032" name="组合 41031"/>
            <p:cNvGrpSpPr/>
            <p:nvPr/>
          </p:nvGrpSpPr>
          <p:grpSpPr>
            <a:xfrm>
              <a:off x="4598" y="2625"/>
              <a:ext cx="77" cy="270"/>
              <a:chOff x="4598" y="2625"/>
              <a:chExt cx="77" cy="270"/>
            </a:xfrm>
          </p:grpSpPr>
          <p:sp>
            <p:nvSpPr>
              <p:cNvPr id="41029" name="直接连接符 41028"/>
              <p:cNvSpPr/>
              <p:nvPr/>
            </p:nvSpPr>
            <p:spPr>
              <a:xfrm>
                <a:off x="4598" y="2751"/>
                <a:ext cx="77" cy="1"/>
              </a:xfrm>
              <a:prstGeom prst="line">
                <a:avLst/>
              </a:prstGeom>
              <a:ln w="9525" cap="flat" cmpd="sng">
                <a:solidFill>
                  <a:srgbClr val="000000"/>
                </a:solidFill>
                <a:prstDash val="solid"/>
                <a:headEnd type="none" w="med" len="med"/>
                <a:tailEnd type="none" w="med" len="med"/>
              </a:ln>
            </p:spPr>
          </p:sp>
          <p:sp>
            <p:nvSpPr>
              <p:cNvPr id="41030" name="矩形 41029"/>
              <p:cNvSpPr/>
              <p:nvPr/>
            </p:nvSpPr>
            <p:spPr>
              <a:xfrm>
                <a:off x="4615" y="2761"/>
                <a:ext cx="56" cy="134"/>
              </a:xfrm>
              <a:prstGeom prst="rect">
                <a:avLst/>
              </a:prstGeom>
              <a:noFill/>
              <a:ln w="9525">
                <a:noFill/>
              </a:ln>
            </p:spPr>
            <p:txBody>
              <a:bodyPr wrap="none" lIns="0" tIns="0" rIns="0" bIns="0">
                <a:spAutoFit/>
              </a:bodyPr>
              <a:lstStyle/>
              <a:p>
                <a:r>
                  <a:rPr lang="en-US" altLang="zh-CN" sz="1400">
                    <a:solidFill>
                      <a:srgbClr val="FF0000"/>
                    </a:solidFill>
                    <a:latin typeface="Times New Roman" panose="02020603050405020304" pitchFamily="18" charset="0"/>
                  </a:rPr>
                  <a:t>2</a:t>
                </a:r>
                <a:endParaRPr lang="en-US" altLang="zh-CN" sz="2800">
                  <a:solidFill>
                    <a:srgbClr val="FF0000"/>
                  </a:solidFill>
                  <a:latin typeface="Times New Roman" panose="02020603050405020304" pitchFamily="18" charset="0"/>
                </a:endParaRPr>
              </a:p>
            </p:txBody>
          </p:sp>
          <p:sp>
            <p:nvSpPr>
              <p:cNvPr id="41031" name="矩形 41030"/>
              <p:cNvSpPr/>
              <p:nvPr/>
            </p:nvSpPr>
            <p:spPr>
              <a:xfrm>
                <a:off x="4600" y="2625"/>
                <a:ext cx="68" cy="134"/>
              </a:xfrm>
              <a:prstGeom prst="rect">
                <a:avLst/>
              </a:prstGeom>
              <a:noFill/>
              <a:ln w="9525">
                <a:noFill/>
              </a:ln>
            </p:spPr>
            <p:txBody>
              <a:bodyPr wrap="none" lIns="0" tIns="0" rIns="0" bIns="0">
                <a:spAutoFit/>
              </a:bodyPr>
              <a:lstStyle/>
              <a:p>
                <a:r>
                  <a:rPr lang="en-US" altLang="zh-CN" sz="14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grpSp>
        <p:sp>
          <p:nvSpPr>
            <p:cNvPr id="41033" name="矩形 41032"/>
            <p:cNvSpPr/>
            <p:nvPr/>
          </p:nvSpPr>
          <p:spPr>
            <a:xfrm>
              <a:off x="4328" y="1998"/>
              <a:ext cx="70"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f </a:t>
              </a:r>
              <a:endParaRPr lang="en-US" altLang="zh-CN" sz="2800">
                <a:solidFill>
                  <a:srgbClr val="FF0000"/>
                </a:solidFill>
                <a:latin typeface="Times New Roman" panose="02020603050405020304" pitchFamily="18" charset="0"/>
              </a:endParaRPr>
            </a:p>
          </p:txBody>
        </p:sp>
        <p:sp>
          <p:nvSpPr>
            <p:cNvPr id="41034" name="矩形 41033"/>
            <p:cNvSpPr/>
            <p:nvPr/>
          </p:nvSpPr>
          <p:spPr>
            <a:xfrm>
              <a:off x="4376" y="1998"/>
              <a:ext cx="40" cy="144"/>
            </a:xfrm>
            <a:prstGeom prst="rect">
              <a:avLst/>
            </a:prstGeom>
            <a:noFill/>
            <a:ln w="9525">
              <a:noFill/>
            </a:ln>
          </p:spPr>
          <p:txBody>
            <a:bodyPr wrap="none" lIns="0" tIns="0" rIns="0" bIns="0">
              <a:spAutoFit/>
            </a:bodyPr>
            <a:lstStyle/>
            <a:p>
              <a:r>
                <a:rPr lang="en-US" altLang="zh-CN" sz="15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41035" name="矩形 41034"/>
            <p:cNvSpPr/>
            <p:nvPr/>
          </p:nvSpPr>
          <p:spPr>
            <a:xfrm>
              <a:off x="4414" y="1998"/>
              <a:ext cx="33"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1036" name="矩形 41035"/>
            <p:cNvSpPr/>
            <p:nvPr/>
          </p:nvSpPr>
          <p:spPr>
            <a:xfrm>
              <a:off x="4443" y="1998"/>
              <a:ext cx="40" cy="144"/>
            </a:xfrm>
            <a:prstGeom prst="rect">
              <a:avLst/>
            </a:prstGeom>
            <a:noFill/>
            <a:ln w="9525">
              <a:noFill/>
            </a:ln>
          </p:spPr>
          <p:txBody>
            <a:bodyPr wrap="none" lIns="0" tIns="0" rIns="0" bIns="0">
              <a:spAutoFit/>
            </a:bodyPr>
            <a:lstStyle/>
            <a:p>
              <a:r>
                <a:rPr lang="en-US" altLang="zh-CN" sz="15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grpSp>
      <p:sp>
        <p:nvSpPr>
          <p:cNvPr id="41038" name="矩形 41037"/>
          <p:cNvSpPr/>
          <p:nvPr/>
        </p:nvSpPr>
        <p:spPr>
          <a:xfrm>
            <a:off x="0" y="2995613"/>
            <a:ext cx="9144000" cy="0"/>
          </a:xfrm>
          <a:prstGeom prst="rect">
            <a:avLst/>
          </a:prstGeom>
          <a:noFill/>
          <a:ln w="9525">
            <a:noFill/>
          </a:ln>
        </p:spPr>
        <p:txBody>
          <a:bodyPr/>
          <a:lstStyle/>
          <a:p>
            <a:endParaRPr lang="zh-CN" altLang="en-US"/>
          </a:p>
        </p:txBody>
      </p:sp>
      <p:sp>
        <p:nvSpPr>
          <p:cNvPr id="41071" name="矩形 41070"/>
          <p:cNvSpPr/>
          <p:nvPr/>
        </p:nvSpPr>
        <p:spPr>
          <a:xfrm>
            <a:off x="395288" y="1052513"/>
            <a:ext cx="6181725" cy="457200"/>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rPr>
              <a:t>偶函数</a:t>
            </a:r>
            <a:r>
              <a:rPr lang="zh-CN" altLang="en-US">
                <a:solidFill>
                  <a:srgbClr val="FF0000"/>
                </a:solidFill>
                <a:latin typeface="Times New Roman" panose="02020603050405020304" pitchFamily="18" charset="0"/>
              </a:rPr>
              <a:t> </a:t>
            </a:r>
            <a:r>
              <a:rPr lang="zh-CN" altLang="en-US" dirty="0">
                <a:latin typeface="Times New Roman" panose="02020603050405020304" pitchFamily="18" charset="0"/>
              </a:rPr>
              <a:t>：</a:t>
            </a:r>
            <a:r>
              <a:rPr lang="en-US" altLang="zh-CN" i="1" err="1">
                <a:latin typeface="Times New Roman" panose="02020603050405020304" pitchFamily="18" charset="0"/>
              </a:rPr>
              <a:t>f(t)=f(-t</a:t>
            </a:r>
            <a:r>
              <a:rPr lang="en-US" altLang="zh-CN" i="1">
                <a:latin typeface="Times New Roman" panose="02020603050405020304" pitchFamily="18" charset="0"/>
              </a:rPr>
              <a:t>)</a:t>
            </a:r>
            <a:r>
              <a:rPr lang="zh-CN" altLang="en-US" dirty="0">
                <a:latin typeface="Times New Roman" panose="02020603050405020304" pitchFamily="18" charset="0"/>
              </a:rPr>
              <a:t>，波形对称于纵轴，则</a:t>
            </a:r>
            <a:r>
              <a:rPr lang="en-US" altLang="zh-CN" i="1" err="1">
                <a:latin typeface="Times New Roman" panose="02020603050405020304" pitchFamily="18" charset="0"/>
              </a:rPr>
              <a:t>b</a:t>
            </a:r>
            <a:r>
              <a:rPr lang="en-US" altLang="zh-CN" i="1" baseline="-25000" err="1">
                <a:latin typeface="Times New Roman" panose="02020603050405020304" pitchFamily="18" charset="0"/>
              </a:rPr>
              <a:t>k</a:t>
            </a:r>
            <a:r>
              <a:rPr lang="en-US" altLang="zh-CN">
                <a:latin typeface="Times New Roman" panose="02020603050405020304" pitchFamily="18" charset="0"/>
              </a:rPr>
              <a:t>=0</a:t>
            </a:r>
          </a:p>
        </p:txBody>
      </p:sp>
      <p:sp>
        <p:nvSpPr>
          <p:cNvPr id="41073" name="矩形 41072"/>
          <p:cNvSpPr/>
          <p:nvPr/>
        </p:nvSpPr>
        <p:spPr>
          <a:xfrm>
            <a:off x="395288" y="3500438"/>
            <a:ext cx="6283325" cy="457200"/>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rPr>
              <a:t>奇函数</a:t>
            </a:r>
            <a:r>
              <a:rPr lang="zh-CN" altLang="en-US" dirty="0">
                <a:latin typeface="Times New Roman" panose="02020603050405020304" pitchFamily="18" charset="0"/>
              </a:rPr>
              <a:t> ：</a:t>
            </a:r>
            <a:r>
              <a:rPr lang="en-US" altLang="zh-CN" i="1" err="1">
                <a:latin typeface="Times New Roman" panose="02020603050405020304" pitchFamily="18" charset="0"/>
              </a:rPr>
              <a:t>f(t)=-f(-t</a:t>
            </a:r>
            <a:r>
              <a:rPr lang="en-US" altLang="zh-CN" i="1">
                <a:latin typeface="Times New Roman" panose="02020603050405020304" pitchFamily="18" charset="0"/>
              </a:rPr>
              <a:t>)</a:t>
            </a:r>
            <a:r>
              <a:rPr lang="zh-CN" altLang="en-US" dirty="0">
                <a:latin typeface="Times New Roman" panose="02020603050405020304" pitchFamily="18" charset="0"/>
              </a:rPr>
              <a:t>，波形对称于原点，则</a:t>
            </a:r>
            <a:r>
              <a:rPr lang="en-US" altLang="zh-CN" i="1" err="1">
                <a:latin typeface="Times New Roman" panose="02020603050405020304" pitchFamily="18" charset="0"/>
              </a:rPr>
              <a:t>a</a:t>
            </a:r>
            <a:r>
              <a:rPr lang="en-US" altLang="zh-CN" i="1" baseline="-25000" err="1">
                <a:latin typeface="Times New Roman" panose="02020603050405020304" pitchFamily="18" charset="0"/>
              </a:rPr>
              <a:t>k</a:t>
            </a:r>
            <a:r>
              <a:rPr lang="en-US" altLang="zh-CN">
                <a:latin typeface="Times New Roman" panose="02020603050405020304" pitchFamily="18" charset="0"/>
              </a:rPr>
              <a:t>=0</a:t>
            </a:r>
          </a:p>
        </p:txBody>
      </p:sp>
      <p:sp>
        <p:nvSpPr>
          <p:cNvPr id="41075" name="矩形 41074"/>
          <p:cNvSpPr/>
          <p:nvPr/>
        </p:nvSpPr>
        <p:spPr>
          <a:xfrm>
            <a:off x="0" y="3214688"/>
            <a:ext cx="9144000" cy="0"/>
          </a:xfrm>
          <a:prstGeom prst="rect">
            <a:avLst/>
          </a:prstGeom>
          <a:noFill/>
          <a:ln w="9525">
            <a:noFill/>
          </a:ln>
        </p:spPr>
        <p:txBody>
          <a:bodyPr/>
          <a:lstStyle/>
          <a:p>
            <a:endParaRPr lang="zh-CN" altLang="en-US"/>
          </a:p>
        </p:txBody>
      </p:sp>
      <p:graphicFrame>
        <p:nvGraphicFramePr>
          <p:cNvPr id="41074" name="对象 41073"/>
          <p:cNvGraphicFramePr/>
          <p:nvPr/>
        </p:nvGraphicFramePr>
        <p:xfrm>
          <a:off x="4643438" y="2205038"/>
          <a:ext cx="3181350" cy="868362"/>
        </p:xfrm>
        <a:graphic>
          <a:graphicData uri="http://schemas.openxmlformats.org/presentationml/2006/ole">
            <mc:AlternateContent xmlns:mc="http://schemas.openxmlformats.org/markup-compatibility/2006">
              <mc:Choice xmlns:v="urn:schemas-microsoft-com:vml" Requires="v">
                <p:oleObj spid="_x0000_s5171" r:id="rId3" imgW="1574800" imgH="431800" progId="Equation.3">
                  <p:embed/>
                </p:oleObj>
              </mc:Choice>
              <mc:Fallback>
                <p:oleObj r:id="rId3" imgW="1574800" imgH="431800" progId="Equation.3">
                  <p:embed/>
                  <p:pic>
                    <p:nvPicPr>
                      <p:cNvPr id="0" name="图片 3094"/>
                      <p:cNvPicPr/>
                      <p:nvPr/>
                    </p:nvPicPr>
                    <p:blipFill>
                      <a:blip r:embed="rId4"/>
                      <a:stretch>
                        <a:fillRect/>
                      </a:stretch>
                    </p:blipFill>
                    <p:spPr>
                      <a:xfrm>
                        <a:off x="4643438" y="2205038"/>
                        <a:ext cx="3181350" cy="86836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41076" name="对象 41075"/>
          <p:cNvGraphicFramePr/>
          <p:nvPr/>
        </p:nvGraphicFramePr>
        <p:xfrm>
          <a:off x="4859338" y="4652963"/>
          <a:ext cx="3141662" cy="866775"/>
        </p:xfrm>
        <a:graphic>
          <a:graphicData uri="http://schemas.openxmlformats.org/presentationml/2006/ole">
            <mc:AlternateContent xmlns:mc="http://schemas.openxmlformats.org/markup-compatibility/2006">
              <mc:Choice xmlns:v="urn:schemas-microsoft-com:vml" Requires="v">
                <p:oleObj spid="_x0000_s5172" r:id="rId5" imgW="1548765" imgH="431800" progId="Equation.3">
                  <p:embed/>
                </p:oleObj>
              </mc:Choice>
              <mc:Fallback>
                <p:oleObj r:id="rId5" imgW="1548765" imgH="431800" progId="Equation.3">
                  <p:embed/>
                  <p:pic>
                    <p:nvPicPr>
                      <p:cNvPr id="0" name="图片 3095"/>
                      <p:cNvPicPr/>
                      <p:nvPr/>
                    </p:nvPicPr>
                    <p:blipFill>
                      <a:blip r:embed="rId6"/>
                      <a:stretch>
                        <a:fillRect/>
                      </a:stretch>
                    </p:blipFill>
                    <p:spPr>
                      <a:xfrm>
                        <a:off x="4859338" y="4652963"/>
                        <a:ext cx="3141662" cy="86677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1078" name="动作按钮: 后退或前一项 41077">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1079" name="动作按钮: 前进或下一项 41078">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pic>
        <p:nvPicPr>
          <p:cNvPr id="2" name="图片 1"/>
          <p:cNvPicPr>
            <a:picLocks noChangeAspect="1"/>
          </p:cNvPicPr>
          <p:nvPr/>
        </p:nvPicPr>
        <p:blipFill>
          <a:blip r:embed="rId7"/>
          <a:stretch>
            <a:fillRect/>
          </a:stretch>
        </p:blipFill>
        <p:spPr>
          <a:xfrm>
            <a:off x="684213" y="1604864"/>
            <a:ext cx="3515216" cy="1914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71"/>
                                        </p:tgtEl>
                                        <p:attrNameLst>
                                          <p:attrName>style.visibility</p:attrName>
                                        </p:attrNameLst>
                                      </p:cBhvr>
                                      <p:to>
                                        <p:strVal val="visible"/>
                                      </p:to>
                                    </p:set>
                                    <p:animEffect transition="in" filter="blinds(horizontal)">
                                      <p:cBhvr>
                                        <p:cTn id="7" dur="500"/>
                                        <p:tgtEl>
                                          <p:spTgt spid="410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1074"/>
                                        </p:tgtEl>
                                        <p:attrNameLst>
                                          <p:attrName>style.visibility</p:attrName>
                                        </p:attrNameLst>
                                      </p:cBhvr>
                                      <p:to>
                                        <p:strVal val="visible"/>
                                      </p:to>
                                    </p:set>
                                    <p:anim calcmode="lin" valueType="num">
                                      <p:cBhvr additive="base">
                                        <p:cTn id="12" dur="500" fill="hold"/>
                                        <p:tgtEl>
                                          <p:spTgt spid="41074"/>
                                        </p:tgtEl>
                                        <p:attrNameLst>
                                          <p:attrName>ppt_x</p:attrName>
                                        </p:attrNameLst>
                                      </p:cBhvr>
                                      <p:tavLst>
                                        <p:tav tm="0">
                                          <p:val>
                                            <p:strVal val="1+#ppt_w/2"/>
                                          </p:val>
                                        </p:tav>
                                        <p:tav tm="100000">
                                          <p:val>
                                            <p:strVal val="#ppt_x"/>
                                          </p:val>
                                        </p:tav>
                                      </p:tavLst>
                                    </p:anim>
                                    <p:anim calcmode="lin" valueType="num">
                                      <p:cBhvr additive="base">
                                        <p:cTn id="13" dur="500" fill="hold"/>
                                        <p:tgtEl>
                                          <p:spTgt spid="4107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073"/>
                                        </p:tgtEl>
                                        <p:attrNameLst>
                                          <p:attrName>style.visibility</p:attrName>
                                        </p:attrNameLst>
                                      </p:cBhvr>
                                      <p:to>
                                        <p:strVal val="visible"/>
                                      </p:to>
                                    </p:set>
                                    <p:animEffect transition="in" filter="blinds(horizontal)">
                                      <p:cBhvr>
                                        <p:cTn id="18" dur="500"/>
                                        <p:tgtEl>
                                          <p:spTgt spid="4107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1003"/>
                                        </p:tgtEl>
                                        <p:attrNameLst>
                                          <p:attrName>style.visibility</p:attrName>
                                        </p:attrNameLst>
                                      </p:cBhvr>
                                      <p:to>
                                        <p:strVal val="visible"/>
                                      </p:to>
                                    </p:set>
                                    <p:anim calcmode="lin" valueType="num">
                                      <p:cBhvr additive="base">
                                        <p:cTn id="23" dur="500" fill="hold"/>
                                        <p:tgtEl>
                                          <p:spTgt spid="41003"/>
                                        </p:tgtEl>
                                        <p:attrNameLst>
                                          <p:attrName>ppt_x</p:attrName>
                                        </p:attrNameLst>
                                      </p:cBhvr>
                                      <p:tavLst>
                                        <p:tav tm="0">
                                          <p:val>
                                            <p:strVal val="0-#ppt_w/2"/>
                                          </p:val>
                                        </p:tav>
                                        <p:tav tm="100000">
                                          <p:val>
                                            <p:strVal val="#ppt_x"/>
                                          </p:val>
                                        </p:tav>
                                      </p:tavLst>
                                    </p:anim>
                                    <p:anim calcmode="lin" valueType="num">
                                      <p:cBhvr additive="base">
                                        <p:cTn id="24" dur="500" fill="hold"/>
                                        <p:tgtEl>
                                          <p:spTgt spid="410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076"/>
                                        </p:tgtEl>
                                        <p:attrNameLst>
                                          <p:attrName>style.visibility</p:attrName>
                                        </p:attrNameLst>
                                      </p:cBhvr>
                                      <p:to>
                                        <p:strVal val="visible"/>
                                      </p:to>
                                    </p:set>
                                    <p:anim calcmode="lin" valueType="num">
                                      <p:cBhvr additive="base">
                                        <p:cTn id="29" dur="500" fill="hold"/>
                                        <p:tgtEl>
                                          <p:spTgt spid="41076"/>
                                        </p:tgtEl>
                                        <p:attrNameLst>
                                          <p:attrName>ppt_x</p:attrName>
                                        </p:attrNameLst>
                                      </p:cBhvr>
                                      <p:tavLst>
                                        <p:tav tm="0">
                                          <p:val>
                                            <p:strVal val="1+#ppt_w/2"/>
                                          </p:val>
                                        </p:tav>
                                        <p:tav tm="100000">
                                          <p:val>
                                            <p:strVal val="#ppt_x"/>
                                          </p:val>
                                        </p:tav>
                                      </p:tavLst>
                                    </p:anim>
                                    <p:anim calcmode="lin" valueType="num">
                                      <p:cBhvr additive="base">
                                        <p:cTn id="30" dur="500" fill="hold"/>
                                        <p:tgtEl>
                                          <p:spTgt spid="4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1" grpId="0"/>
      <p:bldP spid="410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41987"/>
          <p:cNvSpPr/>
          <p:nvPr/>
        </p:nvSpPr>
        <p:spPr>
          <a:xfrm>
            <a:off x="323850" y="476250"/>
            <a:ext cx="8496300" cy="457200"/>
          </a:xfrm>
          <a:prstGeom prst="rect">
            <a:avLst/>
          </a:prstGeom>
          <a:noFill/>
          <a:ln w="9525">
            <a:noFill/>
          </a:ln>
        </p:spPr>
        <p:txBody>
          <a:bodyPr>
            <a:spAutoFit/>
          </a:bodyPr>
          <a:lstStyle/>
          <a:p>
            <a:r>
              <a:rPr lang="zh-CN" altLang="en-US" dirty="0">
                <a:solidFill>
                  <a:srgbClr val="FF0000"/>
                </a:solidFill>
                <a:latin typeface="Times New Roman" panose="02020603050405020304" pitchFamily="18" charset="0"/>
              </a:rPr>
              <a:t>奇谐波函数</a:t>
            </a:r>
            <a:r>
              <a:rPr lang="zh-CN" altLang="en-US" dirty="0">
                <a:latin typeface="Times New Roman" panose="02020603050405020304" pitchFamily="18" charset="0"/>
              </a:rPr>
              <a:t>：</a:t>
            </a:r>
            <a:r>
              <a:rPr lang="en-US" altLang="zh-CN" i="1">
                <a:latin typeface="Times New Roman" panose="02020603050405020304" pitchFamily="18" charset="0"/>
              </a:rPr>
              <a:t>f(t)=f(t+T/2)</a:t>
            </a:r>
            <a:r>
              <a:rPr lang="zh-CN" altLang="en-US" dirty="0">
                <a:latin typeface="Times New Roman" panose="02020603050405020304" pitchFamily="18" charset="0"/>
              </a:rPr>
              <a:t>，波形具有镜对称性，则</a:t>
            </a:r>
            <a:r>
              <a:rPr lang="en-US" altLang="zh-CN" i="1">
                <a:latin typeface="Times New Roman" panose="02020603050405020304" pitchFamily="18" charset="0"/>
              </a:rPr>
              <a:t>a</a:t>
            </a:r>
            <a:r>
              <a:rPr lang="en-US" altLang="zh-CN" i="1" baseline="-25000">
                <a:latin typeface="Times New Roman" panose="02020603050405020304" pitchFamily="18" charset="0"/>
              </a:rPr>
              <a:t>2k</a:t>
            </a:r>
            <a:r>
              <a:rPr lang="en-US" altLang="zh-CN" i="1">
                <a:latin typeface="Times New Roman" panose="02020603050405020304" pitchFamily="18" charset="0"/>
              </a:rPr>
              <a:t>=b</a:t>
            </a:r>
            <a:r>
              <a:rPr lang="en-US" altLang="zh-CN" i="1" baseline="-25000">
                <a:latin typeface="Times New Roman" panose="02020603050405020304" pitchFamily="18" charset="0"/>
              </a:rPr>
              <a:t>2k</a:t>
            </a:r>
            <a:r>
              <a:rPr lang="en-US" altLang="zh-CN">
                <a:latin typeface="Times New Roman" panose="02020603050405020304" pitchFamily="18" charset="0"/>
              </a:rPr>
              <a:t>=0  </a:t>
            </a:r>
          </a:p>
        </p:txBody>
      </p:sp>
      <p:grpSp>
        <p:nvGrpSpPr>
          <p:cNvPr id="41989" name="组合 41988"/>
          <p:cNvGrpSpPr>
            <a:grpSpLocks noChangeAspect="1"/>
          </p:cNvGrpSpPr>
          <p:nvPr/>
        </p:nvGrpSpPr>
        <p:grpSpPr>
          <a:xfrm>
            <a:off x="2411413" y="1125538"/>
            <a:ext cx="3455987" cy="1733550"/>
            <a:chOff x="748" y="3113"/>
            <a:chExt cx="1897" cy="1092"/>
          </a:xfrm>
        </p:grpSpPr>
        <p:sp>
          <p:nvSpPr>
            <p:cNvPr id="41990" name="矩形 41989"/>
            <p:cNvSpPr>
              <a:spLocks noChangeAspect="1" noTextEdit="1"/>
            </p:cNvSpPr>
            <p:nvPr/>
          </p:nvSpPr>
          <p:spPr>
            <a:xfrm>
              <a:off x="748" y="3113"/>
              <a:ext cx="1897" cy="1092"/>
            </a:xfrm>
            <a:prstGeom prst="rect">
              <a:avLst/>
            </a:prstGeom>
            <a:noFill/>
            <a:ln w="9525">
              <a:noFill/>
            </a:ln>
          </p:spPr>
          <p:txBody>
            <a:bodyPr/>
            <a:lstStyle/>
            <a:p>
              <a:endParaRPr lang="zh-CN" altLang="en-US"/>
            </a:p>
          </p:txBody>
        </p:sp>
        <p:sp>
          <p:nvSpPr>
            <p:cNvPr id="41991" name="直接连接符 41990"/>
            <p:cNvSpPr/>
            <p:nvPr/>
          </p:nvSpPr>
          <p:spPr>
            <a:xfrm flipV="1">
              <a:off x="1556" y="3213"/>
              <a:ext cx="1" cy="975"/>
            </a:xfrm>
            <a:prstGeom prst="line">
              <a:avLst/>
            </a:prstGeom>
            <a:ln w="12700" cap="rnd" cmpd="sng">
              <a:solidFill>
                <a:srgbClr val="000000"/>
              </a:solidFill>
              <a:prstDash val="solid"/>
              <a:headEnd type="none" w="med" len="med"/>
              <a:tailEnd type="none" w="med" len="med"/>
            </a:ln>
          </p:spPr>
        </p:sp>
        <p:sp>
          <p:nvSpPr>
            <p:cNvPr id="41992" name="任意多边形 41991"/>
            <p:cNvSpPr/>
            <p:nvPr/>
          </p:nvSpPr>
          <p:spPr>
            <a:xfrm>
              <a:off x="1532" y="3145"/>
              <a:ext cx="49" cy="74"/>
            </a:xfrm>
            <a:custGeom>
              <a:avLst/>
              <a:gdLst/>
              <a:ahLst/>
              <a:cxnLst/>
              <a:rect l="0" t="0" r="0" b="0"/>
              <a:pathLst>
                <a:path w="49" h="74">
                  <a:moveTo>
                    <a:pt x="49" y="74"/>
                  </a:moveTo>
                  <a:lnTo>
                    <a:pt x="24" y="0"/>
                  </a:lnTo>
                  <a:lnTo>
                    <a:pt x="0" y="74"/>
                  </a:lnTo>
                  <a:lnTo>
                    <a:pt x="49" y="74"/>
                  </a:lnTo>
                  <a:close/>
                </a:path>
              </a:pathLst>
            </a:custGeom>
            <a:solidFill>
              <a:srgbClr val="000000"/>
            </a:solidFill>
            <a:ln w="9525">
              <a:noFill/>
            </a:ln>
          </p:spPr>
          <p:txBody>
            <a:bodyPr/>
            <a:lstStyle/>
            <a:p>
              <a:endParaRPr lang="zh-CN" altLang="en-US"/>
            </a:p>
          </p:txBody>
        </p:sp>
        <p:sp>
          <p:nvSpPr>
            <p:cNvPr id="41993" name="矩形 41992"/>
            <p:cNvSpPr/>
            <p:nvPr/>
          </p:nvSpPr>
          <p:spPr>
            <a:xfrm>
              <a:off x="2569" y="3757"/>
              <a:ext cx="29"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1994" name="直接连接符 41993"/>
            <p:cNvSpPr/>
            <p:nvPr/>
          </p:nvSpPr>
          <p:spPr>
            <a:xfrm>
              <a:off x="765" y="3743"/>
              <a:ext cx="1802" cy="1"/>
            </a:xfrm>
            <a:prstGeom prst="line">
              <a:avLst/>
            </a:prstGeom>
            <a:ln w="12700" cap="rnd" cmpd="sng">
              <a:solidFill>
                <a:srgbClr val="000000"/>
              </a:solidFill>
              <a:prstDash val="solid"/>
              <a:headEnd type="none" w="med" len="med"/>
              <a:tailEnd type="none" w="med" len="med"/>
            </a:ln>
          </p:spPr>
        </p:sp>
        <p:sp>
          <p:nvSpPr>
            <p:cNvPr id="41995" name="任意多边形 41994"/>
            <p:cNvSpPr/>
            <p:nvPr/>
          </p:nvSpPr>
          <p:spPr>
            <a:xfrm>
              <a:off x="2561" y="3719"/>
              <a:ext cx="71" cy="48"/>
            </a:xfrm>
            <a:custGeom>
              <a:avLst/>
              <a:gdLst/>
              <a:ahLst/>
              <a:cxnLst/>
              <a:rect l="0" t="0" r="0" b="0"/>
              <a:pathLst>
                <a:path w="71" h="48">
                  <a:moveTo>
                    <a:pt x="0" y="0"/>
                  </a:moveTo>
                  <a:lnTo>
                    <a:pt x="71" y="24"/>
                  </a:lnTo>
                  <a:lnTo>
                    <a:pt x="0" y="48"/>
                  </a:lnTo>
                  <a:lnTo>
                    <a:pt x="0" y="0"/>
                  </a:lnTo>
                  <a:close/>
                </a:path>
              </a:pathLst>
            </a:custGeom>
            <a:solidFill>
              <a:srgbClr val="000000"/>
            </a:solidFill>
            <a:ln w="9525">
              <a:noFill/>
            </a:ln>
          </p:spPr>
          <p:txBody>
            <a:bodyPr/>
            <a:lstStyle/>
            <a:p>
              <a:endParaRPr lang="zh-CN" altLang="en-US"/>
            </a:p>
          </p:txBody>
        </p:sp>
        <p:sp>
          <p:nvSpPr>
            <p:cNvPr id="41996" name="矩形 41995"/>
            <p:cNvSpPr/>
            <p:nvPr/>
          </p:nvSpPr>
          <p:spPr>
            <a:xfrm>
              <a:off x="1438" y="3728"/>
              <a:ext cx="76"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O</a:t>
              </a:r>
              <a:endParaRPr lang="en-US" altLang="zh-CN" sz="2800">
                <a:solidFill>
                  <a:srgbClr val="FF0000"/>
                </a:solidFill>
                <a:latin typeface="Times New Roman" panose="02020603050405020304" pitchFamily="18" charset="0"/>
              </a:endParaRPr>
            </a:p>
          </p:txBody>
        </p:sp>
        <p:grpSp>
          <p:nvGrpSpPr>
            <p:cNvPr id="41997" name="组合 41996"/>
            <p:cNvGrpSpPr/>
            <p:nvPr/>
          </p:nvGrpSpPr>
          <p:grpSpPr>
            <a:xfrm>
              <a:off x="1104" y="3759"/>
              <a:ext cx="150" cy="270"/>
              <a:chOff x="1104" y="3759"/>
              <a:chExt cx="150" cy="270"/>
            </a:xfrm>
          </p:grpSpPr>
          <p:sp>
            <p:nvSpPr>
              <p:cNvPr id="41998" name="直接连接符 41997"/>
              <p:cNvSpPr/>
              <p:nvPr/>
            </p:nvSpPr>
            <p:spPr>
              <a:xfrm>
                <a:off x="1175" y="3885"/>
                <a:ext cx="79" cy="1"/>
              </a:xfrm>
              <a:prstGeom prst="line">
                <a:avLst/>
              </a:prstGeom>
              <a:ln w="9525" cap="flat" cmpd="sng">
                <a:solidFill>
                  <a:srgbClr val="000000"/>
                </a:solidFill>
                <a:prstDash val="solid"/>
                <a:headEnd type="none" w="med" len="med"/>
                <a:tailEnd type="none" w="med" len="med"/>
              </a:ln>
            </p:spPr>
          </p:sp>
          <p:sp>
            <p:nvSpPr>
              <p:cNvPr id="41999" name="矩形 41998"/>
              <p:cNvSpPr/>
              <p:nvPr/>
            </p:nvSpPr>
            <p:spPr>
              <a:xfrm>
                <a:off x="1192" y="3895"/>
                <a:ext cx="49" cy="134"/>
              </a:xfrm>
              <a:prstGeom prst="rect">
                <a:avLst/>
              </a:prstGeom>
              <a:noFill/>
              <a:ln w="9525">
                <a:noFill/>
              </a:ln>
            </p:spPr>
            <p:txBody>
              <a:bodyPr wrap="none" lIns="0" tIns="0" rIns="0" bIns="0">
                <a:spAutoFit/>
              </a:bodyPr>
              <a:lstStyle/>
              <a:p>
                <a:r>
                  <a:rPr lang="en-US" altLang="zh-CN" sz="1400">
                    <a:solidFill>
                      <a:srgbClr val="FF0000"/>
                    </a:solidFill>
                    <a:latin typeface="Times New Roman" panose="02020603050405020304" pitchFamily="18" charset="0"/>
                  </a:rPr>
                  <a:t>2</a:t>
                </a:r>
                <a:endParaRPr lang="en-US" altLang="zh-CN" sz="2800">
                  <a:solidFill>
                    <a:srgbClr val="FF0000"/>
                  </a:solidFill>
                  <a:latin typeface="Times New Roman" panose="02020603050405020304" pitchFamily="18" charset="0"/>
                </a:endParaRPr>
              </a:p>
            </p:txBody>
          </p:sp>
          <p:sp>
            <p:nvSpPr>
              <p:cNvPr id="42000" name="矩形 41999"/>
              <p:cNvSpPr/>
              <p:nvPr/>
            </p:nvSpPr>
            <p:spPr>
              <a:xfrm>
                <a:off x="1177" y="3759"/>
                <a:ext cx="60" cy="134"/>
              </a:xfrm>
              <a:prstGeom prst="rect">
                <a:avLst/>
              </a:prstGeom>
              <a:noFill/>
              <a:ln w="9525">
                <a:noFill/>
              </a:ln>
            </p:spPr>
            <p:txBody>
              <a:bodyPr wrap="none" lIns="0" tIns="0" rIns="0" bIns="0">
                <a:spAutoFit/>
              </a:bodyPr>
              <a:lstStyle/>
              <a:p>
                <a:r>
                  <a:rPr lang="en-US" altLang="zh-CN" sz="14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2001" name="矩形 42000"/>
              <p:cNvSpPr/>
              <p:nvPr/>
            </p:nvSpPr>
            <p:spPr>
              <a:xfrm>
                <a:off x="1104" y="3812"/>
                <a:ext cx="54" cy="134"/>
              </a:xfrm>
              <a:prstGeom prst="rect">
                <a:avLst/>
              </a:prstGeom>
              <a:noFill/>
              <a:ln w="9525">
                <a:noFill/>
              </a:ln>
            </p:spPr>
            <p:txBody>
              <a:bodyPr wrap="none" lIns="0" tIns="0" rIns="0" bIns="0">
                <a:spAutoFit/>
              </a:bodyPr>
              <a:lstStyle/>
              <a:p>
                <a:r>
                  <a:rPr lang="en-US" altLang="zh-CN" sz="1400">
                    <a:solidFill>
                      <a:srgbClr val="FF0000"/>
                    </a:solidFill>
                    <a:latin typeface="Symbol" panose="05050102010706020507" pitchFamily="18" charset="2"/>
                  </a:rPr>
                  <a:t>-</a:t>
                </a:r>
                <a:endParaRPr lang="en-US" altLang="zh-CN" sz="2800">
                  <a:solidFill>
                    <a:srgbClr val="FF0000"/>
                  </a:solidFill>
                  <a:latin typeface="Times New Roman" panose="02020603050405020304" pitchFamily="18" charset="0"/>
                </a:endParaRPr>
              </a:p>
            </p:txBody>
          </p:sp>
        </p:grpSp>
        <p:grpSp>
          <p:nvGrpSpPr>
            <p:cNvPr id="42002" name="组合 42001"/>
            <p:cNvGrpSpPr/>
            <p:nvPr/>
          </p:nvGrpSpPr>
          <p:grpSpPr>
            <a:xfrm>
              <a:off x="1823" y="3759"/>
              <a:ext cx="77" cy="270"/>
              <a:chOff x="1823" y="3759"/>
              <a:chExt cx="77" cy="270"/>
            </a:xfrm>
          </p:grpSpPr>
          <p:sp>
            <p:nvSpPr>
              <p:cNvPr id="42003" name="直接连接符 42002"/>
              <p:cNvSpPr/>
              <p:nvPr/>
            </p:nvSpPr>
            <p:spPr>
              <a:xfrm>
                <a:off x="1823" y="3885"/>
                <a:ext cx="77" cy="1"/>
              </a:xfrm>
              <a:prstGeom prst="line">
                <a:avLst/>
              </a:prstGeom>
              <a:ln w="7938" cap="flat" cmpd="sng">
                <a:solidFill>
                  <a:srgbClr val="000000"/>
                </a:solidFill>
                <a:prstDash val="solid"/>
                <a:headEnd type="none" w="med" len="med"/>
                <a:tailEnd type="none" w="med" len="med"/>
              </a:ln>
            </p:spPr>
          </p:sp>
          <p:sp>
            <p:nvSpPr>
              <p:cNvPr id="42004" name="矩形 42003"/>
              <p:cNvSpPr/>
              <p:nvPr/>
            </p:nvSpPr>
            <p:spPr>
              <a:xfrm>
                <a:off x="1840" y="3895"/>
                <a:ext cx="49" cy="134"/>
              </a:xfrm>
              <a:prstGeom prst="rect">
                <a:avLst/>
              </a:prstGeom>
              <a:noFill/>
              <a:ln w="9525">
                <a:noFill/>
              </a:ln>
            </p:spPr>
            <p:txBody>
              <a:bodyPr wrap="none" lIns="0" tIns="0" rIns="0" bIns="0">
                <a:spAutoFit/>
              </a:bodyPr>
              <a:lstStyle/>
              <a:p>
                <a:r>
                  <a:rPr lang="en-US" altLang="zh-CN" sz="1400">
                    <a:solidFill>
                      <a:srgbClr val="FF0000"/>
                    </a:solidFill>
                    <a:latin typeface="Times New Roman" panose="02020603050405020304" pitchFamily="18" charset="0"/>
                  </a:rPr>
                  <a:t>2</a:t>
                </a:r>
                <a:endParaRPr lang="en-US" altLang="zh-CN" sz="2800">
                  <a:solidFill>
                    <a:srgbClr val="FF0000"/>
                  </a:solidFill>
                  <a:latin typeface="Times New Roman" panose="02020603050405020304" pitchFamily="18" charset="0"/>
                </a:endParaRPr>
              </a:p>
            </p:txBody>
          </p:sp>
          <p:sp>
            <p:nvSpPr>
              <p:cNvPr id="42005" name="矩形 42004"/>
              <p:cNvSpPr/>
              <p:nvPr/>
            </p:nvSpPr>
            <p:spPr>
              <a:xfrm>
                <a:off x="1825" y="3759"/>
                <a:ext cx="59" cy="134"/>
              </a:xfrm>
              <a:prstGeom prst="rect">
                <a:avLst/>
              </a:prstGeom>
              <a:noFill/>
              <a:ln w="9525">
                <a:noFill/>
              </a:ln>
            </p:spPr>
            <p:txBody>
              <a:bodyPr wrap="none" lIns="0" tIns="0" rIns="0" bIns="0">
                <a:spAutoFit/>
              </a:bodyPr>
              <a:lstStyle/>
              <a:p>
                <a:r>
                  <a:rPr lang="en-US" altLang="zh-CN" sz="14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grpSp>
        <p:sp>
          <p:nvSpPr>
            <p:cNvPr id="42006" name="矩形 42005"/>
            <p:cNvSpPr/>
            <p:nvPr/>
          </p:nvSpPr>
          <p:spPr>
            <a:xfrm>
              <a:off x="1620" y="3132"/>
              <a:ext cx="61"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f </a:t>
              </a:r>
              <a:endParaRPr lang="en-US" altLang="zh-CN" sz="2800">
                <a:solidFill>
                  <a:srgbClr val="FF0000"/>
                </a:solidFill>
                <a:latin typeface="Times New Roman" panose="02020603050405020304" pitchFamily="18" charset="0"/>
              </a:endParaRPr>
            </a:p>
          </p:txBody>
        </p:sp>
        <p:sp>
          <p:nvSpPr>
            <p:cNvPr id="42007" name="矩形 42006"/>
            <p:cNvSpPr/>
            <p:nvPr/>
          </p:nvSpPr>
          <p:spPr>
            <a:xfrm>
              <a:off x="1678" y="3132"/>
              <a:ext cx="35" cy="144"/>
            </a:xfrm>
            <a:prstGeom prst="rect">
              <a:avLst/>
            </a:prstGeom>
            <a:noFill/>
            <a:ln w="9525">
              <a:noFill/>
            </a:ln>
          </p:spPr>
          <p:txBody>
            <a:bodyPr wrap="none" lIns="0" tIns="0" rIns="0" bIns="0">
              <a:spAutoFit/>
            </a:bodyPr>
            <a:lstStyle/>
            <a:p>
              <a:r>
                <a:rPr lang="en-US" altLang="zh-CN" sz="15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42008" name="矩形 42007"/>
            <p:cNvSpPr/>
            <p:nvPr/>
          </p:nvSpPr>
          <p:spPr>
            <a:xfrm>
              <a:off x="1706" y="3132"/>
              <a:ext cx="28" cy="144"/>
            </a:xfrm>
            <a:prstGeom prst="rect">
              <a:avLst/>
            </a:prstGeom>
            <a:noFill/>
            <a:ln w="9525">
              <a:noFill/>
            </a:ln>
          </p:spPr>
          <p:txBody>
            <a:bodyPr wrap="none" lIns="0" tIns="0" rIns="0" bIns="0">
              <a:spAutoFit/>
            </a:bodyPr>
            <a:lstStyle/>
            <a:p>
              <a:r>
                <a:rPr lang="en-US" altLang="zh-CN" sz="1500" i="1">
                  <a:solidFill>
                    <a:srgbClr val="FF0000"/>
                  </a:solidFill>
                  <a:latin typeface="Times New Roman" panose="02020603050405020304" pitchFamily="18" charset="0"/>
                </a:rPr>
                <a:t>t</a:t>
              </a:r>
              <a:endParaRPr lang="en-US" altLang="zh-CN" sz="2800">
                <a:solidFill>
                  <a:srgbClr val="FF0000"/>
                </a:solidFill>
                <a:latin typeface="Times New Roman" panose="02020603050405020304" pitchFamily="18" charset="0"/>
              </a:endParaRPr>
            </a:p>
          </p:txBody>
        </p:sp>
        <p:sp>
          <p:nvSpPr>
            <p:cNvPr id="42009" name="矩形 42008"/>
            <p:cNvSpPr/>
            <p:nvPr/>
          </p:nvSpPr>
          <p:spPr>
            <a:xfrm>
              <a:off x="1735" y="3132"/>
              <a:ext cx="35" cy="144"/>
            </a:xfrm>
            <a:prstGeom prst="rect">
              <a:avLst/>
            </a:prstGeom>
            <a:noFill/>
            <a:ln w="9525">
              <a:noFill/>
            </a:ln>
          </p:spPr>
          <p:txBody>
            <a:bodyPr wrap="none" lIns="0" tIns="0" rIns="0" bIns="0">
              <a:spAutoFit/>
            </a:bodyPr>
            <a:lstStyle/>
            <a:p>
              <a:r>
                <a:rPr lang="en-US" altLang="zh-CN" sz="15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42010" name="直接连接符 42009"/>
            <p:cNvSpPr/>
            <p:nvPr/>
          </p:nvSpPr>
          <p:spPr>
            <a:xfrm flipV="1">
              <a:off x="1559" y="3498"/>
              <a:ext cx="314" cy="239"/>
            </a:xfrm>
            <a:prstGeom prst="line">
              <a:avLst/>
            </a:prstGeom>
            <a:ln w="20638" cap="rnd" cmpd="sng">
              <a:solidFill>
                <a:srgbClr val="000000"/>
              </a:solidFill>
              <a:prstDash val="solid"/>
              <a:headEnd type="none" w="med" len="med"/>
              <a:tailEnd type="none" w="med" len="med"/>
            </a:ln>
          </p:spPr>
        </p:sp>
        <p:sp>
          <p:nvSpPr>
            <p:cNvPr id="42011" name="直接连接符 42010"/>
            <p:cNvSpPr/>
            <p:nvPr/>
          </p:nvSpPr>
          <p:spPr>
            <a:xfrm>
              <a:off x="1873" y="3498"/>
              <a:ext cx="1" cy="241"/>
            </a:xfrm>
            <a:prstGeom prst="line">
              <a:avLst/>
            </a:prstGeom>
            <a:ln w="20638" cap="rnd" cmpd="sng">
              <a:solidFill>
                <a:srgbClr val="000000"/>
              </a:solidFill>
              <a:prstDash val="solid"/>
              <a:headEnd type="none" w="med" len="med"/>
              <a:tailEnd type="none" w="med" len="med"/>
            </a:ln>
          </p:spPr>
        </p:sp>
        <p:sp>
          <p:nvSpPr>
            <p:cNvPr id="42012" name="直接连接符 42011"/>
            <p:cNvSpPr/>
            <p:nvPr/>
          </p:nvSpPr>
          <p:spPr>
            <a:xfrm flipV="1">
              <a:off x="2189" y="3498"/>
              <a:ext cx="314" cy="239"/>
            </a:xfrm>
            <a:prstGeom prst="line">
              <a:avLst/>
            </a:prstGeom>
            <a:ln w="20638" cap="rnd" cmpd="sng">
              <a:solidFill>
                <a:srgbClr val="000000"/>
              </a:solidFill>
              <a:prstDash val="solid"/>
              <a:headEnd type="none" w="med" len="med"/>
              <a:tailEnd type="none" w="med" len="med"/>
            </a:ln>
          </p:spPr>
        </p:sp>
        <p:sp>
          <p:nvSpPr>
            <p:cNvPr id="42013" name="直接连接符 42012"/>
            <p:cNvSpPr/>
            <p:nvPr/>
          </p:nvSpPr>
          <p:spPr>
            <a:xfrm>
              <a:off x="2503" y="3498"/>
              <a:ext cx="1" cy="241"/>
            </a:xfrm>
            <a:prstGeom prst="line">
              <a:avLst/>
            </a:prstGeom>
            <a:ln w="20638" cap="rnd" cmpd="sng">
              <a:solidFill>
                <a:srgbClr val="000000"/>
              </a:solidFill>
              <a:prstDash val="solid"/>
              <a:headEnd type="none" w="med" len="med"/>
              <a:tailEnd type="none" w="med" len="med"/>
            </a:ln>
          </p:spPr>
        </p:sp>
        <p:sp>
          <p:nvSpPr>
            <p:cNvPr id="42014" name="直接连接符 42013"/>
            <p:cNvSpPr/>
            <p:nvPr/>
          </p:nvSpPr>
          <p:spPr>
            <a:xfrm>
              <a:off x="1873" y="3741"/>
              <a:ext cx="314" cy="239"/>
            </a:xfrm>
            <a:prstGeom prst="line">
              <a:avLst/>
            </a:prstGeom>
            <a:ln w="20638" cap="rnd" cmpd="sng">
              <a:solidFill>
                <a:srgbClr val="000000"/>
              </a:solidFill>
              <a:prstDash val="solid"/>
              <a:headEnd type="none" w="med" len="med"/>
              <a:tailEnd type="none" w="med" len="med"/>
            </a:ln>
          </p:spPr>
        </p:sp>
        <p:sp>
          <p:nvSpPr>
            <p:cNvPr id="42015" name="直接连接符 42014"/>
            <p:cNvSpPr/>
            <p:nvPr/>
          </p:nvSpPr>
          <p:spPr>
            <a:xfrm flipV="1">
              <a:off x="2187" y="3739"/>
              <a:ext cx="1" cy="241"/>
            </a:xfrm>
            <a:prstGeom prst="line">
              <a:avLst/>
            </a:prstGeom>
            <a:ln w="20638" cap="rnd" cmpd="sng">
              <a:solidFill>
                <a:srgbClr val="000000"/>
              </a:solidFill>
              <a:prstDash val="solid"/>
              <a:headEnd type="none" w="med" len="med"/>
              <a:tailEnd type="none" w="med" len="med"/>
            </a:ln>
          </p:spPr>
        </p:sp>
        <p:sp>
          <p:nvSpPr>
            <p:cNvPr id="42016" name="直接连接符 42015"/>
            <p:cNvSpPr/>
            <p:nvPr/>
          </p:nvSpPr>
          <p:spPr>
            <a:xfrm>
              <a:off x="1240" y="3741"/>
              <a:ext cx="314" cy="239"/>
            </a:xfrm>
            <a:prstGeom prst="line">
              <a:avLst/>
            </a:prstGeom>
            <a:ln w="20638" cap="rnd" cmpd="sng">
              <a:solidFill>
                <a:srgbClr val="000000"/>
              </a:solidFill>
              <a:prstDash val="solid"/>
              <a:headEnd type="none" w="med" len="med"/>
              <a:tailEnd type="none" w="med" len="med"/>
            </a:ln>
          </p:spPr>
        </p:sp>
        <p:sp>
          <p:nvSpPr>
            <p:cNvPr id="42017" name="直接连接符 42016"/>
            <p:cNvSpPr/>
            <p:nvPr/>
          </p:nvSpPr>
          <p:spPr>
            <a:xfrm flipV="1">
              <a:off x="1554" y="3739"/>
              <a:ext cx="1" cy="241"/>
            </a:xfrm>
            <a:prstGeom prst="line">
              <a:avLst/>
            </a:prstGeom>
            <a:ln w="20638" cap="rnd" cmpd="sng">
              <a:solidFill>
                <a:srgbClr val="000000"/>
              </a:solidFill>
              <a:prstDash val="solid"/>
              <a:headEnd type="none" w="med" len="med"/>
              <a:tailEnd type="none" w="med" len="med"/>
            </a:ln>
          </p:spPr>
        </p:sp>
        <p:sp>
          <p:nvSpPr>
            <p:cNvPr id="42018" name="直接连接符 42017"/>
            <p:cNvSpPr/>
            <p:nvPr/>
          </p:nvSpPr>
          <p:spPr>
            <a:xfrm flipV="1">
              <a:off x="923" y="3498"/>
              <a:ext cx="314" cy="239"/>
            </a:xfrm>
            <a:prstGeom prst="line">
              <a:avLst/>
            </a:prstGeom>
            <a:ln w="20638" cap="rnd" cmpd="sng">
              <a:solidFill>
                <a:srgbClr val="000000"/>
              </a:solidFill>
              <a:prstDash val="solid"/>
              <a:headEnd type="none" w="med" len="med"/>
              <a:tailEnd type="none" w="med" len="med"/>
            </a:ln>
          </p:spPr>
        </p:sp>
        <p:sp>
          <p:nvSpPr>
            <p:cNvPr id="42019" name="直接连接符 42018"/>
            <p:cNvSpPr/>
            <p:nvPr/>
          </p:nvSpPr>
          <p:spPr>
            <a:xfrm>
              <a:off x="1237" y="3498"/>
              <a:ext cx="1" cy="241"/>
            </a:xfrm>
            <a:prstGeom prst="line">
              <a:avLst/>
            </a:prstGeom>
            <a:ln w="20638" cap="rnd" cmpd="sng">
              <a:solidFill>
                <a:srgbClr val="000000"/>
              </a:solidFill>
              <a:prstDash val="solid"/>
              <a:headEnd type="none" w="med" len="med"/>
              <a:tailEnd type="none" w="med" len="med"/>
            </a:ln>
          </p:spPr>
        </p:sp>
      </p:grpSp>
      <p:sp>
        <p:nvSpPr>
          <p:cNvPr id="42021" name="矩形 42020"/>
          <p:cNvSpPr/>
          <p:nvPr/>
        </p:nvSpPr>
        <p:spPr>
          <a:xfrm>
            <a:off x="0" y="3214688"/>
            <a:ext cx="9144000" cy="0"/>
          </a:xfrm>
          <a:prstGeom prst="rect">
            <a:avLst/>
          </a:prstGeom>
          <a:noFill/>
          <a:ln w="9525">
            <a:noFill/>
          </a:ln>
        </p:spPr>
        <p:txBody>
          <a:bodyPr/>
          <a:lstStyle/>
          <a:p>
            <a:endParaRPr lang="zh-CN" altLang="en-US"/>
          </a:p>
        </p:txBody>
      </p:sp>
      <p:graphicFrame>
        <p:nvGraphicFramePr>
          <p:cNvPr id="42020" name="对象 42019"/>
          <p:cNvGraphicFramePr/>
          <p:nvPr/>
        </p:nvGraphicFramePr>
        <p:xfrm>
          <a:off x="1258888" y="2997200"/>
          <a:ext cx="6340475" cy="866775"/>
        </p:xfrm>
        <a:graphic>
          <a:graphicData uri="http://schemas.openxmlformats.org/presentationml/2006/ole">
            <mc:AlternateContent xmlns:mc="http://schemas.openxmlformats.org/markup-compatibility/2006">
              <mc:Choice xmlns:v="urn:schemas-microsoft-com:vml" Requires="v">
                <p:oleObj spid="_x0000_s6167" r:id="rId3" imgW="3136900" imgH="431800" progId="Equation.3">
                  <p:embed/>
                </p:oleObj>
              </mc:Choice>
              <mc:Fallback>
                <p:oleObj r:id="rId3" imgW="3136900" imgH="431800" progId="Equation.3">
                  <p:embed/>
                  <p:pic>
                    <p:nvPicPr>
                      <p:cNvPr id="0" name="图片 3096"/>
                      <p:cNvPicPr/>
                      <p:nvPr/>
                    </p:nvPicPr>
                    <p:blipFill>
                      <a:blip r:embed="rId4"/>
                      <a:stretch>
                        <a:fillRect/>
                      </a:stretch>
                    </p:blipFill>
                    <p:spPr>
                      <a:xfrm>
                        <a:off x="1258888" y="2997200"/>
                        <a:ext cx="6340475" cy="86677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42022" name="矩形 42021"/>
          <p:cNvSpPr/>
          <p:nvPr/>
        </p:nvSpPr>
        <p:spPr>
          <a:xfrm>
            <a:off x="250825" y="4110038"/>
            <a:ext cx="8243888" cy="2282825"/>
          </a:xfrm>
          <a:prstGeom prst="rect">
            <a:avLst/>
          </a:prstGeom>
          <a:noFill/>
          <a:ln w="9525">
            <a:noFill/>
          </a:ln>
        </p:spPr>
        <p:txBody>
          <a:bodyPr anchor="ctr">
            <a:spAutoFit/>
          </a:bodyPr>
          <a:lstStyle/>
          <a:p>
            <a:pPr>
              <a:lnSpc>
                <a:spcPct val="120000"/>
              </a:lnSpc>
            </a:pPr>
            <a:r>
              <a:rPr lang="zh-CN" altLang="en-US" dirty="0">
                <a:latin typeface="Times New Roman" panose="02020603050405020304" pitchFamily="18" charset="0"/>
              </a:rPr>
              <a:t>函数的奇偶性不仅与</a:t>
            </a:r>
            <a:r>
              <a:rPr lang="zh-CN" altLang="en-US" dirty="0">
                <a:solidFill>
                  <a:srgbClr val="3366CC"/>
                </a:solidFill>
                <a:latin typeface="Times New Roman" panose="02020603050405020304" pitchFamily="18" charset="0"/>
              </a:rPr>
              <a:t>波形</a:t>
            </a:r>
            <a:r>
              <a:rPr lang="zh-CN" altLang="en-US" dirty="0">
                <a:latin typeface="Times New Roman" panose="02020603050405020304" pitchFamily="18" charset="0"/>
              </a:rPr>
              <a:t>有关，还与</a:t>
            </a:r>
            <a:r>
              <a:rPr lang="zh-CN" altLang="en-US" dirty="0">
                <a:solidFill>
                  <a:srgbClr val="3366CC"/>
                </a:solidFill>
                <a:latin typeface="Times New Roman" panose="02020603050405020304" pitchFamily="18" charset="0"/>
              </a:rPr>
              <a:t>计时起点</a:t>
            </a:r>
            <a:r>
              <a:rPr lang="zh-CN" altLang="en-US" dirty="0">
                <a:latin typeface="Times New Roman" panose="02020603050405020304" pitchFamily="18" charset="0"/>
              </a:rPr>
              <a:t>的选择有关，计时起点的选择不同，函数的奇、偶性质也不同。因此适当选择计时起点有时会使函数的分解简化。但是函数是否为</a:t>
            </a:r>
            <a:r>
              <a:rPr lang="zh-CN" altLang="en-US" dirty="0">
                <a:solidFill>
                  <a:srgbClr val="FF0000"/>
                </a:solidFill>
                <a:latin typeface="Times New Roman" panose="02020603050405020304" pitchFamily="18" charset="0"/>
              </a:rPr>
              <a:t>奇谐波函数</a:t>
            </a:r>
            <a:r>
              <a:rPr lang="zh-CN" altLang="en-US" dirty="0">
                <a:latin typeface="Times New Roman" panose="02020603050405020304" pitchFamily="18" charset="0"/>
              </a:rPr>
              <a:t>与</a:t>
            </a:r>
            <a:r>
              <a:rPr lang="zh-CN" altLang="en-US" dirty="0">
                <a:solidFill>
                  <a:srgbClr val="3366CC"/>
                </a:solidFill>
                <a:latin typeface="Times New Roman" panose="02020603050405020304" pitchFamily="18" charset="0"/>
              </a:rPr>
              <a:t>计时起点</a:t>
            </a:r>
            <a:r>
              <a:rPr lang="zh-CN" altLang="en-US" dirty="0">
                <a:latin typeface="Times New Roman" panose="02020603050405020304" pitchFamily="18" charset="0"/>
              </a:rPr>
              <a:t>的选择</a:t>
            </a:r>
            <a:r>
              <a:rPr lang="zh-CN" altLang="en-US" dirty="0">
                <a:solidFill>
                  <a:srgbClr val="FF0000"/>
                </a:solidFill>
                <a:latin typeface="Times New Roman" panose="02020603050405020304" pitchFamily="18" charset="0"/>
              </a:rPr>
              <a:t>无关</a:t>
            </a:r>
            <a:r>
              <a:rPr lang="zh-CN" altLang="en-US" dirty="0">
                <a:latin typeface="Times New Roman" panose="02020603050405020304" pitchFamily="18" charset="0"/>
              </a:rPr>
              <a:t>，只决定于函数的</a:t>
            </a:r>
            <a:r>
              <a:rPr lang="zh-CN" altLang="en-US" dirty="0">
                <a:solidFill>
                  <a:srgbClr val="FF0000"/>
                </a:solidFill>
                <a:latin typeface="Times New Roman" panose="02020603050405020304" pitchFamily="18" charset="0"/>
              </a:rPr>
              <a:t>波形是否为半波对称</a:t>
            </a:r>
            <a:r>
              <a:rPr lang="zh-CN" altLang="en-US" dirty="0">
                <a:latin typeface="Times New Roman" panose="02020603050405020304" pitchFamily="18" charset="0"/>
              </a:rPr>
              <a:t>。 </a:t>
            </a:r>
          </a:p>
        </p:txBody>
      </p:sp>
      <p:sp>
        <p:nvSpPr>
          <p:cNvPr id="42023" name="动作按钮: 后退或前一项 42022">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42024" name="动作按钮: 前进或下一项 42023">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020"/>
                                        </p:tgtEl>
                                        <p:attrNameLst>
                                          <p:attrName>style.visibility</p:attrName>
                                        </p:attrNameLst>
                                      </p:cBhvr>
                                      <p:to>
                                        <p:strVal val="visible"/>
                                      </p:to>
                                    </p:set>
                                    <p:animEffect transition="in" filter="box(in)">
                                      <p:cBhvr>
                                        <p:cTn id="12" dur="500"/>
                                        <p:tgtEl>
                                          <p:spTgt spid="4202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2022"/>
                                        </p:tgtEl>
                                        <p:attrNameLst>
                                          <p:attrName>style.visibility</p:attrName>
                                        </p:attrNameLst>
                                      </p:cBhvr>
                                      <p:to>
                                        <p:strVal val="visible"/>
                                      </p:to>
                                    </p:set>
                                    <p:animEffect transition="in" filter="diamond(in)">
                                      <p:cBhvr>
                                        <p:cTn id="17" dur="2000"/>
                                        <p:tgtEl>
                                          <p:spTgt spid="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2" grpId="0"/>
    </p:bldLst>
  </p:timing>
</p:sld>
</file>

<file path=ppt/theme/theme1.xml><?xml version="1.0" encoding="utf-8"?>
<a:theme xmlns:a="http://schemas.openxmlformats.org/drawingml/2006/main" name="空演示文稿">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9410</TotalTime>
  <Words>3429</Words>
  <Application>Microsoft Office PowerPoint</Application>
  <PresentationFormat>全屏显示(4:3)</PresentationFormat>
  <Paragraphs>784</Paragraphs>
  <Slides>45</Slides>
  <Notes>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45</vt:i4>
      </vt:variant>
    </vt:vector>
  </HeadingPairs>
  <TitlesOfParts>
    <vt:vector size="62" baseType="lpstr">
      <vt:lpstr>ËÎÌå</vt:lpstr>
      <vt:lpstr>PMingLiU</vt:lpstr>
      <vt:lpstr>黑体</vt:lpstr>
      <vt:lpstr>楷体_GB2312</vt:lpstr>
      <vt:lpstr>隶书</vt:lpstr>
      <vt:lpstr>宋体</vt:lpstr>
      <vt:lpstr>宋体-方正超大字符集</vt:lpstr>
      <vt:lpstr>幼圆</vt:lpstr>
      <vt:lpstr>Arial</vt:lpstr>
      <vt:lpstr>Symbol</vt:lpstr>
      <vt:lpstr>Times New Roman</vt:lpstr>
      <vt:lpstr>Verdana</vt:lpstr>
      <vt:lpstr>空演示文稿</vt:lpstr>
      <vt:lpstr>默认设计模板</vt:lpstr>
      <vt:lpstr>Equation.DSMT4</vt:lpstr>
      <vt:lpstr>Equation.3</vt:lpstr>
      <vt:lpstr>Visio.Drawing.6</vt:lpstr>
      <vt:lpstr>PowerPoint 演示文稿</vt:lpstr>
      <vt:lpstr>第8章  非正弦周期电路</vt:lpstr>
      <vt:lpstr>8. 1 非正弦周期量的傅里叶级数展开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非正弦电路分析内容：</vt:lpstr>
      <vt:lpstr>PowerPoint 演示文稿</vt:lpstr>
      <vt:lpstr>PowerPoint 演示文稿</vt:lpstr>
      <vt:lpstr>PowerPoint 演示文稿</vt:lpstr>
      <vt:lpstr>8. 2 非正弦周期量的有效值、平均值和平均功率 </vt:lpstr>
      <vt:lpstr>PowerPoint 演示文稿</vt:lpstr>
      <vt:lpstr>PowerPoint 演示文稿</vt:lpstr>
      <vt:lpstr>PowerPoint 演示文稿</vt:lpstr>
      <vt:lpstr>PowerPoint 演示文稿</vt:lpstr>
      <vt:lpstr>PowerPoint 演示文稿</vt:lpstr>
      <vt:lpstr>8. 3 非正弦周期电路的分析（稳态响应） i和u瞬时值分析 </vt:lpstr>
      <vt:lpstr>PowerPoint 演示文稿</vt:lpstr>
      <vt:lpstr>PowerPoint 演示文稿</vt:lpstr>
      <vt:lpstr>PowerPoint 演示文稿</vt:lpstr>
      <vt:lpstr>PowerPoint 演示文稿</vt:lpstr>
      <vt:lpstr>8.4  滤波电路 </vt:lpstr>
      <vt:lpstr>PowerPoint 演示文稿</vt:lpstr>
      <vt:lpstr>PowerPoint 演示文稿</vt:lpstr>
      <vt:lpstr>PowerPoint 演示文稿</vt:lpstr>
      <vt:lpstr>RC选频电路的频率特性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aloe</dc:creator>
  <cp:lastModifiedBy>l</cp:lastModifiedBy>
  <cp:revision>749</cp:revision>
  <dcterms:created xsi:type="dcterms:W3CDTF">2001-12-12T02:59:02Z</dcterms:created>
  <dcterms:modified xsi:type="dcterms:W3CDTF">2020-11-24T05:48:10Z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