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6"/>
  </p:notesMasterIdLst>
  <p:handoutMasterIdLst>
    <p:handoutMasterId r:id="rId27"/>
  </p:handoutMasterIdLst>
  <p:sldIdLst>
    <p:sldId id="262" r:id="rId4"/>
    <p:sldId id="325" r:id="rId5"/>
    <p:sldId id="326" r:id="rId7"/>
    <p:sldId id="327" r:id="rId8"/>
    <p:sldId id="368" r:id="rId9"/>
    <p:sldId id="707" r:id="rId10"/>
    <p:sldId id="708" r:id="rId11"/>
    <p:sldId id="709" r:id="rId12"/>
    <p:sldId id="710" r:id="rId13"/>
    <p:sldId id="294" r:id="rId14"/>
    <p:sldId id="295" r:id="rId15"/>
    <p:sldId id="728" r:id="rId16"/>
    <p:sldId id="301" r:id="rId17"/>
    <p:sldId id="297" r:id="rId18"/>
    <p:sldId id="574" r:id="rId19"/>
    <p:sldId id="300" r:id="rId20"/>
    <p:sldId id="285" r:id="rId21"/>
    <p:sldId id="712" r:id="rId22"/>
    <p:sldId id="606" r:id="rId23"/>
    <p:sldId id="298" r:id="rId24"/>
    <p:sldId id="729" r:id="rId25"/>
    <p:sldId id="651" r:id="rId2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CC"/>
    <a:srgbClr val="CC0000"/>
    <a:srgbClr val="A5832D"/>
    <a:srgbClr val="FFFFFF"/>
    <a:srgbClr val="0092CC"/>
    <a:srgbClr val="C7E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22"/>
    <p:restoredTop sz="88447"/>
  </p:normalViewPr>
  <p:slideViewPr>
    <p:cSldViewPr snapToGrid="0" showGuides="1">
      <p:cViewPr varScale="1">
        <p:scale>
          <a:sx n="101" d="100"/>
          <a:sy n="101" d="100"/>
        </p:scale>
        <p:origin x="2040" y="102"/>
      </p:cViewPr>
      <p:guideLst>
        <p:guide orient="horz" pos="2137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6517E4-FF76-4F44-AD9E-8E3BF7CBC3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8452F7-C4E6-4187-A6CD-43695BE681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软硬件划分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直接寻址 间接寻址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直接寻址 间接寻址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直接寻址 间接寻址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直接寻址 间接寻址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/>
          </p:cNvPicPr>
          <p:nvPr userDrawn="1"/>
        </p:nvPicPr>
        <p:blipFill>
          <a:blip r:embed="rId2"/>
          <a:srcRect l="3296" t="2879" r="75218" b="62186"/>
          <a:stretch>
            <a:fillRect/>
          </a:stretch>
        </p:blipFill>
        <p:spPr>
          <a:xfrm>
            <a:off x="61913" y="44450"/>
            <a:ext cx="822325" cy="833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31"/>
          <p:cNvSpPr>
            <a:spLocks noChangeArrowheads="1"/>
          </p:cNvSpPr>
          <p:nvPr/>
        </p:nvSpPr>
        <p:spPr bwMode="gray">
          <a:xfrm>
            <a:off x="0" y="908050"/>
            <a:ext cx="9144000" cy="499268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052" name="Picture 32" descr="light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8" y="1428750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33" descr="light_white"/>
          <p:cNvPicPr>
            <a:picLocks noChangeAspect="1"/>
          </p:cNvPicPr>
          <p:nvPr/>
        </p:nvPicPr>
        <p:blipFill>
          <a:blip r:embed="rId3">
            <a:lum contrast="-24001"/>
          </a:blip>
          <a:stretch>
            <a:fillRect/>
          </a:stretch>
        </p:blipFill>
        <p:spPr>
          <a:xfrm>
            <a:off x="884238" y="1231900"/>
            <a:ext cx="220662" cy="220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34" descr="light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8" y="1860550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Picture 35" descr="light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38313"/>
            <a:ext cx="115888" cy="115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6" name="Picture 36" descr="light_white"/>
          <p:cNvPicPr>
            <a:picLocks noChangeAspect="1"/>
          </p:cNvPicPr>
          <p:nvPr/>
        </p:nvPicPr>
        <p:blipFill>
          <a:blip r:embed="rId3">
            <a:grayscl/>
            <a:lum contrast="-48000"/>
          </a:blip>
          <a:stretch>
            <a:fillRect/>
          </a:stretch>
        </p:blipFill>
        <p:spPr>
          <a:xfrm>
            <a:off x="1908175" y="1665288"/>
            <a:ext cx="322263" cy="322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37" descr="light_white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87825" y="1265238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8" name="Picture 38" descr="light_white"/>
          <p:cNvPicPr>
            <a:picLocks noChangeAspect="1"/>
          </p:cNvPicPr>
          <p:nvPr/>
        </p:nvPicPr>
        <p:blipFill>
          <a:blip r:embed="rId3">
            <a:lum contrast="-30000"/>
          </a:blip>
          <a:stretch>
            <a:fillRect/>
          </a:stretch>
        </p:blipFill>
        <p:spPr>
          <a:xfrm>
            <a:off x="5172075" y="2028825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9" name="Picture 39" descr="light_white"/>
          <p:cNvPicPr>
            <a:picLocks noChangeAspect="1"/>
          </p:cNvPicPr>
          <p:nvPr/>
        </p:nvPicPr>
        <p:blipFill>
          <a:blip r:embed="rId3">
            <a:lum contrast="-53999"/>
          </a:blip>
          <a:stretch>
            <a:fillRect/>
          </a:stretch>
        </p:blipFill>
        <p:spPr>
          <a:xfrm>
            <a:off x="6319838" y="3025775"/>
            <a:ext cx="207962" cy="207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0" name="Picture 40" descr="light_white"/>
          <p:cNvPicPr>
            <a:picLocks noChangeAspect="1"/>
          </p:cNvPicPr>
          <p:nvPr/>
        </p:nvPicPr>
        <p:blipFill>
          <a:blip r:embed="rId3">
            <a:grayscl/>
            <a:lum contrast="-53999"/>
          </a:blip>
          <a:stretch>
            <a:fillRect/>
          </a:stretch>
        </p:blipFill>
        <p:spPr>
          <a:xfrm>
            <a:off x="7423150" y="1514475"/>
            <a:ext cx="182563" cy="182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1" name="Picture 41" descr="light_white"/>
          <p:cNvPicPr>
            <a:picLocks noChangeAspect="1"/>
          </p:cNvPicPr>
          <p:nvPr/>
        </p:nvPicPr>
        <p:blipFill>
          <a:blip r:embed="rId3">
            <a:lum contrast="-24001"/>
          </a:blip>
          <a:stretch>
            <a:fillRect/>
          </a:stretch>
        </p:blipFill>
        <p:spPr>
          <a:xfrm>
            <a:off x="8118475" y="1939925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2" name="Picture 42" descr="light_white"/>
          <p:cNvPicPr>
            <a:picLocks noChangeAspect="1"/>
          </p:cNvPicPr>
          <p:nvPr/>
        </p:nvPicPr>
        <p:blipFill>
          <a:blip r:embed="rId3">
            <a:lum contrast="-100000"/>
          </a:blip>
          <a:stretch>
            <a:fillRect/>
          </a:stretch>
        </p:blipFill>
        <p:spPr>
          <a:xfrm>
            <a:off x="6783388" y="1670050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3" name="Picture 43" descr="light_white"/>
          <p:cNvPicPr>
            <a:picLocks noChangeAspect="1"/>
          </p:cNvPicPr>
          <p:nvPr/>
        </p:nvPicPr>
        <p:blipFill>
          <a:blip r:embed="rId3">
            <a:lum contrast="-60001"/>
          </a:blip>
          <a:stretch>
            <a:fillRect/>
          </a:stretch>
        </p:blipFill>
        <p:spPr>
          <a:xfrm>
            <a:off x="7321550" y="1908175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4" name="Picture 44" descr="light_white"/>
          <p:cNvPicPr>
            <a:picLocks noChangeAspect="1"/>
          </p:cNvPicPr>
          <p:nvPr/>
        </p:nvPicPr>
        <p:blipFill>
          <a:blip r:embed="rId3">
            <a:lum contrast="-60001"/>
          </a:blip>
          <a:stretch>
            <a:fillRect/>
          </a:stretch>
        </p:blipFill>
        <p:spPr>
          <a:xfrm>
            <a:off x="8564563" y="1557338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Freeform 45"/>
          <p:cNvSpPr/>
          <p:nvPr/>
        </p:nvSpPr>
        <p:spPr bwMode="auto">
          <a:xfrm>
            <a:off x="-3175" y="882650"/>
            <a:ext cx="9145588" cy="361950"/>
          </a:xfrm>
          <a:custGeom>
            <a:avLst/>
            <a:gdLst>
              <a:gd name="T0" fmla="*/ 0 w 5761"/>
              <a:gd name="T1" fmla="*/ 1 h 228"/>
              <a:gd name="T2" fmla="*/ 5761 w 5761"/>
              <a:gd name="T3" fmla="*/ 0 h 228"/>
              <a:gd name="T4" fmla="*/ 5761 w 5761"/>
              <a:gd name="T5" fmla="*/ 228 h 228"/>
              <a:gd name="T6" fmla="*/ 3629 w 5761"/>
              <a:gd name="T7" fmla="*/ 228 h 228"/>
              <a:gd name="T8" fmla="*/ 3493 w 5761"/>
              <a:gd name="T9" fmla="*/ 92 h 228"/>
              <a:gd name="T10" fmla="*/ 0 w 5761"/>
              <a:gd name="T11" fmla="*/ 92 h 228"/>
              <a:gd name="T12" fmla="*/ 0 w 5761"/>
              <a:gd name="T13" fmla="*/ 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1" h="228">
                <a:moveTo>
                  <a:pt x="0" y="1"/>
                </a:moveTo>
                <a:lnTo>
                  <a:pt x="5761" y="0"/>
                </a:lnTo>
                <a:lnTo>
                  <a:pt x="5761" y="228"/>
                </a:lnTo>
                <a:lnTo>
                  <a:pt x="3629" y="228"/>
                </a:lnTo>
                <a:lnTo>
                  <a:pt x="3493" y="92"/>
                </a:lnTo>
                <a:lnTo>
                  <a:pt x="0" y="92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50000">
                <a:schemeClr val="tx2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066" name="Picture 46" descr="light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249363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" name="Picture 47" descr="light_white"/>
          <p:cNvPicPr>
            <a:picLocks noChangeAspect="1"/>
          </p:cNvPicPr>
          <p:nvPr/>
        </p:nvPicPr>
        <p:blipFill>
          <a:blip r:embed="rId3">
            <a:lum contrast="-30000"/>
          </a:blip>
          <a:stretch>
            <a:fillRect/>
          </a:stretch>
        </p:blipFill>
        <p:spPr>
          <a:xfrm>
            <a:off x="5845175" y="1839913"/>
            <a:ext cx="106363" cy="106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8" name="Picture 48" descr="light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713" y="1471613"/>
            <a:ext cx="115887" cy="115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9" name="Picture 49" descr="light_white"/>
          <p:cNvPicPr>
            <a:picLocks noChangeAspect="1"/>
          </p:cNvPicPr>
          <p:nvPr/>
        </p:nvPicPr>
        <p:blipFill>
          <a:blip r:embed="rId3">
            <a:grayscl/>
            <a:lum contrast="-53999"/>
          </a:blip>
          <a:stretch>
            <a:fillRect/>
          </a:stretch>
        </p:blipFill>
        <p:spPr>
          <a:xfrm>
            <a:off x="4606925" y="1008063"/>
            <a:ext cx="182563" cy="182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Freeform 50"/>
          <p:cNvSpPr/>
          <p:nvPr/>
        </p:nvSpPr>
        <p:spPr bwMode="auto">
          <a:xfrm rot="10800000">
            <a:off x="-3175" y="5543550"/>
            <a:ext cx="9145588" cy="361950"/>
          </a:xfrm>
          <a:custGeom>
            <a:avLst/>
            <a:gdLst>
              <a:gd name="T0" fmla="*/ 0 w 5761"/>
              <a:gd name="T1" fmla="*/ 1 h 228"/>
              <a:gd name="T2" fmla="*/ 5761 w 5761"/>
              <a:gd name="T3" fmla="*/ 0 h 228"/>
              <a:gd name="T4" fmla="*/ 5761 w 5761"/>
              <a:gd name="T5" fmla="*/ 228 h 228"/>
              <a:gd name="T6" fmla="*/ 3629 w 5761"/>
              <a:gd name="T7" fmla="*/ 228 h 228"/>
              <a:gd name="T8" fmla="*/ 3493 w 5761"/>
              <a:gd name="T9" fmla="*/ 92 h 228"/>
              <a:gd name="T10" fmla="*/ 0 w 5761"/>
              <a:gd name="T11" fmla="*/ 92 h 228"/>
              <a:gd name="T12" fmla="*/ 0 w 5761"/>
              <a:gd name="T13" fmla="*/ 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1" h="228">
                <a:moveTo>
                  <a:pt x="0" y="1"/>
                </a:moveTo>
                <a:lnTo>
                  <a:pt x="5761" y="0"/>
                </a:lnTo>
                <a:lnTo>
                  <a:pt x="5761" y="228"/>
                </a:lnTo>
                <a:lnTo>
                  <a:pt x="3629" y="228"/>
                </a:lnTo>
                <a:lnTo>
                  <a:pt x="3493" y="92"/>
                </a:lnTo>
                <a:lnTo>
                  <a:pt x="0" y="92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50000">
                <a:schemeClr val="tx2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" name="Oval 51"/>
          <p:cNvSpPr>
            <a:spLocks noChangeArrowheads="1"/>
          </p:cNvSpPr>
          <p:nvPr/>
        </p:nvSpPr>
        <p:spPr bwMode="auto">
          <a:xfrm rot="20480180">
            <a:off x="3178175" y="4318000"/>
            <a:ext cx="1135063" cy="1135063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2072" name="Line 52"/>
          <p:cNvSpPr/>
          <p:nvPr/>
        </p:nvSpPr>
        <p:spPr>
          <a:xfrm rot="-1119820" flipV="1">
            <a:off x="2560638" y="2527300"/>
            <a:ext cx="327025" cy="327025"/>
          </a:xfrm>
          <a:prstGeom prst="line">
            <a:avLst/>
          </a:prstGeom>
          <a:ln w="57150" cap="rnd" cmpd="sng">
            <a:solidFill>
              <a:schemeClr val="bg1">
                <a:alpha val="50195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73" name="Line 53"/>
          <p:cNvSpPr/>
          <p:nvPr/>
        </p:nvSpPr>
        <p:spPr>
          <a:xfrm rot="-1119820" flipH="1" flipV="1">
            <a:off x="2798763" y="3963988"/>
            <a:ext cx="442912" cy="608012"/>
          </a:xfrm>
          <a:prstGeom prst="line">
            <a:avLst/>
          </a:prstGeom>
          <a:ln w="57150" cap="rnd" cmpd="sng">
            <a:solidFill>
              <a:schemeClr val="bg1">
                <a:alpha val="50195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74" name="Line 54"/>
          <p:cNvSpPr/>
          <p:nvPr/>
        </p:nvSpPr>
        <p:spPr>
          <a:xfrm rot="-1119820" flipH="1" flipV="1">
            <a:off x="1219200" y="2982913"/>
            <a:ext cx="227013" cy="227012"/>
          </a:xfrm>
          <a:prstGeom prst="line">
            <a:avLst/>
          </a:prstGeom>
          <a:ln w="57150" cap="rnd" cmpd="sng">
            <a:solidFill>
              <a:schemeClr val="bg1">
                <a:alpha val="50195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" name="Oval 55"/>
          <p:cNvSpPr>
            <a:spLocks noChangeArrowheads="1"/>
          </p:cNvSpPr>
          <p:nvPr/>
        </p:nvSpPr>
        <p:spPr bwMode="auto">
          <a:xfrm rot="20480180">
            <a:off x="85725" y="2257425"/>
            <a:ext cx="1182688" cy="1184275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5" name="Oval 56" descr="cloud2"/>
          <p:cNvSpPr>
            <a:spLocks noChangeArrowheads="1"/>
          </p:cNvSpPr>
          <p:nvPr/>
        </p:nvSpPr>
        <p:spPr bwMode="auto">
          <a:xfrm rot="20480180">
            <a:off x="1479550" y="2844800"/>
            <a:ext cx="1411288" cy="1411288"/>
          </a:xfrm>
          <a:prstGeom prst="ellipse">
            <a:avLst/>
          </a:prstGeom>
          <a:blipFill dpi="0" rotWithShape="1">
            <a:blip r:embed="rId4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077" name="Picture 57" descr="globe_whit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838" y="2855913"/>
            <a:ext cx="1381125" cy="1381125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2078" name="Line 58"/>
          <p:cNvSpPr/>
          <p:nvPr/>
        </p:nvSpPr>
        <p:spPr>
          <a:xfrm rot="-1119820" flipV="1">
            <a:off x="1647825" y="4192588"/>
            <a:ext cx="146050" cy="146050"/>
          </a:xfrm>
          <a:prstGeom prst="line">
            <a:avLst/>
          </a:prstGeom>
          <a:ln w="57150" cap="rnd" cmpd="sng">
            <a:solidFill>
              <a:schemeClr val="bg1">
                <a:alpha val="50195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8" name="Oval 59"/>
          <p:cNvSpPr>
            <a:spLocks noChangeArrowheads="1"/>
          </p:cNvSpPr>
          <p:nvPr/>
        </p:nvSpPr>
        <p:spPr bwMode="auto">
          <a:xfrm rot="20480180">
            <a:off x="1012825" y="4364038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9" name="Oval 60"/>
          <p:cNvSpPr>
            <a:spLocks noChangeArrowheads="1"/>
          </p:cNvSpPr>
          <p:nvPr/>
        </p:nvSpPr>
        <p:spPr bwMode="auto">
          <a:xfrm rot="20480180">
            <a:off x="2506663" y="1171575"/>
            <a:ext cx="1360488" cy="1360488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081" name="Picture 61" descr="icon_conferen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350" y="1206500"/>
            <a:ext cx="1298575" cy="129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2" name="Picture 62" descr="icon_fema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0" y="2279650"/>
            <a:ext cx="1136650" cy="113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3" name="Picture 63" descr="icon_me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8338" y="4346575"/>
            <a:ext cx="1085850" cy="1085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4" name="Picture 64" descr="icon_buldi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988" y="4391025"/>
            <a:ext cx="782637" cy="782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5" name="图片 43"/>
          <p:cNvPicPr>
            <a:picLocks noChangeAspect="1"/>
          </p:cNvPicPr>
          <p:nvPr userDrawn="1"/>
        </p:nvPicPr>
        <p:blipFill>
          <a:blip r:embed="rId10"/>
          <a:srcRect l="27911" t="2879" r="2328" b="74304"/>
          <a:stretch>
            <a:fillRect/>
          </a:stretch>
        </p:blipFill>
        <p:spPr>
          <a:xfrm>
            <a:off x="912813" y="82550"/>
            <a:ext cx="3208337" cy="65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533400" y="3066048"/>
            <a:ext cx="8153400" cy="669925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altLang="ko-KR" noProof="0"/>
              <a:t>Click to edit Master title style</a:t>
            </a:r>
            <a:endParaRPr lang="en-US" altLang="ko-KR" noProof="0"/>
          </a:p>
        </p:txBody>
      </p:sp>
      <p:sp>
        <p:nvSpPr>
          <p:cNvPr id="4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28048"/>
            <a:ext cx="64008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  <a:endParaRPr lang="en-US" altLang="ko-KR" noProof="0" dirty="0"/>
          </a:p>
        </p:txBody>
      </p:sp>
      <p:sp>
        <p:nvSpPr>
          <p:cNvPr id="45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4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4F7944-44B4-4A90-808A-C9836FE62111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8400C-0F00-4E00-B2CC-5E388434463B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2100" y="69850"/>
            <a:ext cx="20574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69900" y="69850"/>
            <a:ext cx="6019800" cy="59055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E124B7-2326-49D6-91A4-8CB5870130A2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69850"/>
            <a:ext cx="78486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69900" y="1022350"/>
            <a:ext cx="40386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60900" y="1022350"/>
            <a:ext cx="40386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DEB2B6-2DC7-4AF5-8E46-EFC4CC0FF295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69850"/>
            <a:ext cx="78486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9900" y="1022350"/>
            <a:ext cx="82296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AC496B-02C3-4259-82D8-6844BF545B5A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69850"/>
            <a:ext cx="78486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69900" y="1022350"/>
            <a:ext cx="40386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60900" y="1022350"/>
            <a:ext cx="40386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60900" y="3575050"/>
            <a:ext cx="40386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1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AA60DB-BBD9-4BD6-B4AE-EC2EB89F21D9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/>
          </p:cNvPicPr>
          <p:nvPr userDrawn="1"/>
        </p:nvPicPr>
        <p:blipFill>
          <a:blip r:embed="rId2"/>
          <a:srcRect l="3296" t="2879" r="75218" b="62186"/>
          <a:stretch>
            <a:fillRect/>
          </a:stretch>
        </p:blipFill>
        <p:spPr>
          <a:xfrm>
            <a:off x="61913" y="44450"/>
            <a:ext cx="822325" cy="833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31"/>
          <p:cNvSpPr>
            <a:spLocks noChangeArrowheads="1"/>
          </p:cNvSpPr>
          <p:nvPr/>
        </p:nvSpPr>
        <p:spPr bwMode="gray">
          <a:xfrm>
            <a:off x="0" y="908050"/>
            <a:ext cx="9144000" cy="499268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052" name="Picture 32" descr="light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8" y="1428750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33" descr="light_white"/>
          <p:cNvPicPr>
            <a:picLocks noChangeAspect="1"/>
          </p:cNvPicPr>
          <p:nvPr/>
        </p:nvPicPr>
        <p:blipFill>
          <a:blip r:embed="rId3">
            <a:lum contrast="-24001"/>
          </a:blip>
          <a:stretch>
            <a:fillRect/>
          </a:stretch>
        </p:blipFill>
        <p:spPr>
          <a:xfrm>
            <a:off x="884238" y="1231900"/>
            <a:ext cx="220662" cy="220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34" descr="light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8" y="1860550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Picture 35" descr="light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38313"/>
            <a:ext cx="115888" cy="115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6" name="Picture 36" descr="light_white"/>
          <p:cNvPicPr>
            <a:picLocks noChangeAspect="1"/>
          </p:cNvPicPr>
          <p:nvPr/>
        </p:nvPicPr>
        <p:blipFill>
          <a:blip r:embed="rId3">
            <a:grayscl/>
            <a:lum contrast="-48000"/>
          </a:blip>
          <a:stretch>
            <a:fillRect/>
          </a:stretch>
        </p:blipFill>
        <p:spPr>
          <a:xfrm>
            <a:off x="1908175" y="1665288"/>
            <a:ext cx="322263" cy="322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37" descr="light_white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87825" y="1265238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8" name="Picture 38" descr="light_white"/>
          <p:cNvPicPr>
            <a:picLocks noChangeAspect="1"/>
          </p:cNvPicPr>
          <p:nvPr/>
        </p:nvPicPr>
        <p:blipFill>
          <a:blip r:embed="rId3">
            <a:lum contrast="-30000"/>
          </a:blip>
          <a:stretch>
            <a:fillRect/>
          </a:stretch>
        </p:blipFill>
        <p:spPr>
          <a:xfrm>
            <a:off x="5172075" y="2028825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9" name="Picture 39" descr="light_white"/>
          <p:cNvPicPr>
            <a:picLocks noChangeAspect="1"/>
          </p:cNvPicPr>
          <p:nvPr/>
        </p:nvPicPr>
        <p:blipFill>
          <a:blip r:embed="rId3">
            <a:lum contrast="-53999"/>
          </a:blip>
          <a:stretch>
            <a:fillRect/>
          </a:stretch>
        </p:blipFill>
        <p:spPr>
          <a:xfrm>
            <a:off x="6319838" y="3025775"/>
            <a:ext cx="207962" cy="207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0" name="Picture 40" descr="light_white"/>
          <p:cNvPicPr>
            <a:picLocks noChangeAspect="1"/>
          </p:cNvPicPr>
          <p:nvPr/>
        </p:nvPicPr>
        <p:blipFill>
          <a:blip r:embed="rId3">
            <a:grayscl/>
            <a:lum contrast="-53999"/>
          </a:blip>
          <a:stretch>
            <a:fillRect/>
          </a:stretch>
        </p:blipFill>
        <p:spPr>
          <a:xfrm>
            <a:off x="7423150" y="1514475"/>
            <a:ext cx="182563" cy="182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1" name="Picture 41" descr="light_white"/>
          <p:cNvPicPr>
            <a:picLocks noChangeAspect="1"/>
          </p:cNvPicPr>
          <p:nvPr/>
        </p:nvPicPr>
        <p:blipFill>
          <a:blip r:embed="rId3">
            <a:lum contrast="-24001"/>
          </a:blip>
          <a:stretch>
            <a:fillRect/>
          </a:stretch>
        </p:blipFill>
        <p:spPr>
          <a:xfrm>
            <a:off x="8118475" y="1939925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2" name="Picture 42" descr="light_white"/>
          <p:cNvPicPr>
            <a:picLocks noChangeAspect="1"/>
          </p:cNvPicPr>
          <p:nvPr/>
        </p:nvPicPr>
        <p:blipFill>
          <a:blip r:embed="rId3">
            <a:lum contrast="-100000"/>
          </a:blip>
          <a:stretch>
            <a:fillRect/>
          </a:stretch>
        </p:blipFill>
        <p:spPr>
          <a:xfrm>
            <a:off x="6783388" y="1670050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3" name="Picture 43" descr="light_white"/>
          <p:cNvPicPr>
            <a:picLocks noChangeAspect="1"/>
          </p:cNvPicPr>
          <p:nvPr/>
        </p:nvPicPr>
        <p:blipFill>
          <a:blip r:embed="rId3">
            <a:lum contrast="-60001"/>
          </a:blip>
          <a:stretch>
            <a:fillRect/>
          </a:stretch>
        </p:blipFill>
        <p:spPr>
          <a:xfrm>
            <a:off x="7321550" y="1908175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4" name="Picture 44" descr="light_white"/>
          <p:cNvPicPr>
            <a:picLocks noChangeAspect="1"/>
          </p:cNvPicPr>
          <p:nvPr/>
        </p:nvPicPr>
        <p:blipFill>
          <a:blip r:embed="rId3">
            <a:lum contrast="-60001"/>
          </a:blip>
          <a:stretch>
            <a:fillRect/>
          </a:stretch>
        </p:blipFill>
        <p:spPr>
          <a:xfrm>
            <a:off x="8564563" y="1557338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Freeform 45"/>
          <p:cNvSpPr/>
          <p:nvPr/>
        </p:nvSpPr>
        <p:spPr bwMode="auto">
          <a:xfrm>
            <a:off x="-3175" y="882650"/>
            <a:ext cx="9145588" cy="361950"/>
          </a:xfrm>
          <a:custGeom>
            <a:avLst/>
            <a:gdLst>
              <a:gd name="T0" fmla="*/ 0 w 5761"/>
              <a:gd name="T1" fmla="*/ 1 h 228"/>
              <a:gd name="T2" fmla="*/ 5761 w 5761"/>
              <a:gd name="T3" fmla="*/ 0 h 228"/>
              <a:gd name="T4" fmla="*/ 5761 w 5761"/>
              <a:gd name="T5" fmla="*/ 228 h 228"/>
              <a:gd name="T6" fmla="*/ 3629 w 5761"/>
              <a:gd name="T7" fmla="*/ 228 h 228"/>
              <a:gd name="T8" fmla="*/ 3493 w 5761"/>
              <a:gd name="T9" fmla="*/ 92 h 228"/>
              <a:gd name="T10" fmla="*/ 0 w 5761"/>
              <a:gd name="T11" fmla="*/ 92 h 228"/>
              <a:gd name="T12" fmla="*/ 0 w 5761"/>
              <a:gd name="T13" fmla="*/ 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1" h="228">
                <a:moveTo>
                  <a:pt x="0" y="1"/>
                </a:moveTo>
                <a:lnTo>
                  <a:pt x="5761" y="0"/>
                </a:lnTo>
                <a:lnTo>
                  <a:pt x="5761" y="228"/>
                </a:lnTo>
                <a:lnTo>
                  <a:pt x="3629" y="228"/>
                </a:lnTo>
                <a:lnTo>
                  <a:pt x="3493" y="92"/>
                </a:lnTo>
                <a:lnTo>
                  <a:pt x="0" y="92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50000">
                <a:schemeClr val="tx2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066" name="Picture 46" descr="light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249363"/>
            <a:ext cx="13335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" name="Picture 47" descr="light_white"/>
          <p:cNvPicPr>
            <a:picLocks noChangeAspect="1"/>
          </p:cNvPicPr>
          <p:nvPr/>
        </p:nvPicPr>
        <p:blipFill>
          <a:blip r:embed="rId3">
            <a:lum contrast="-30000"/>
          </a:blip>
          <a:stretch>
            <a:fillRect/>
          </a:stretch>
        </p:blipFill>
        <p:spPr>
          <a:xfrm>
            <a:off x="5845175" y="1839913"/>
            <a:ext cx="106363" cy="106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8" name="Picture 48" descr="light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713" y="1471613"/>
            <a:ext cx="115887" cy="115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9" name="Picture 49" descr="light_white"/>
          <p:cNvPicPr>
            <a:picLocks noChangeAspect="1"/>
          </p:cNvPicPr>
          <p:nvPr/>
        </p:nvPicPr>
        <p:blipFill>
          <a:blip r:embed="rId3">
            <a:grayscl/>
            <a:lum contrast="-53999"/>
          </a:blip>
          <a:stretch>
            <a:fillRect/>
          </a:stretch>
        </p:blipFill>
        <p:spPr>
          <a:xfrm>
            <a:off x="4606925" y="1008063"/>
            <a:ext cx="182563" cy="182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Freeform 50"/>
          <p:cNvSpPr/>
          <p:nvPr/>
        </p:nvSpPr>
        <p:spPr bwMode="auto">
          <a:xfrm rot="10800000">
            <a:off x="-3175" y="5543550"/>
            <a:ext cx="9145588" cy="361950"/>
          </a:xfrm>
          <a:custGeom>
            <a:avLst/>
            <a:gdLst>
              <a:gd name="T0" fmla="*/ 0 w 5761"/>
              <a:gd name="T1" fmla="*/ 1 h 228"/>
              <a:gd name="T2" fmla="*/ 5761 w 5761"/>
              <a:gd name="T3" fmla="*/ 0 h 228"/>
              <a:gd name="T4" fmla="*/ 5761 w 5761"/>
              <a:gd name="T5" fmla="*/ 228 h 228"/>
              <a:gd name="T6" fmla="*/ 3629 w 5761"/>
              <a:gd name="T7" fmla="*/ 228 h 228"/>
              <a:gd name="T8" fmla="*/ 3493 w 5761"/>
              <a:gd name="T9" fmla="*/ 92 h 228"/>
              <a:gd name="T10" fmla="*/ 0 w 5761"/>
              <a:gd name="T11" fmla="*/ 92 h 228"/>
              <a:gd name="T12" fmla="*/ 0 w 5761"/>
              <a:gd name="T13" fmla="*/ 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1" h="228">
                <a:moveTo>
                  <a:pt x="0" y="1"/>
                </a:moveTo>
                <a:lnTo>
                  <a:pt x="5761" y="0"/>
                </a:lnTo>
                <a:lnTo>
                  <a:pt x="5761" y="228"/>
                </a:lnTo>
                <a:lnTo>
                  <a:pt x="3629" y="228"/>
                </a:lnTo>
                <a:lnTo>
                  <a:pt x="3493" y="92"/>
                </a:lnTo>
                <a:lnTo>
                  <a:pt x="0" y="92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50000">
                <a:schemeClr val="tx2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" name="Oval 51"/>
          <p:cNvSpPr>
            <a:spLocks noChangeArrowheads="1"/>
          </p:cNvSpPr>
          <p:nvPr/>
        </p:nvSpPr>
        <p:spPr bwMode="auto">
          <a:xfrm rot="20480180">
            <a:off x="3178175" y="4318000"/>
            <a:ext cx="1135063" cy="1135063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2072" name="Line 52"/>
          <p:cNvSpPr/>
          <p:nvPr/>
        </p:nvSpPr>
        <p:spPr>
          <a:xfrm rot="-1119820" flipV="1">
            <a:off x="2560638" y="2527300"/>
            <a:ext cx="327025" cy="327025"/>
          </a:xfrm>
          <a:prstGeom prst="line">
            <a:avLst/>
          </a:prstGeom>
          <a:ln w="57150" cap="rnd" cmpd="sng">
            <a:solidFill>
              <a:schemeClr val="bg1">
                <a:alpha val="50195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73" name="Line 53"/>
          <p:cNvSpPr/>
          <p:nvPr/>
        </p:nvSpPr>
        <p:spPr>
          <a:xfrm rot="-1119820" flipH="1" flipV="1">
            <a:off x="2798763" y="3963988"/>
            <a:ext cx="442912" cy="608012"/>
          </a:xfrm>
          <a:prstGeom prst="line">
            <a:avLst/>
          </a:prstGeom>
          <a:ln w="57150" cap="rnd" cmpd="sng">
            <a:solidFill>
              <a:schemeClr val="bg1">
                <a:alpha val="50195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74" name="Line 54"/>
          <p:cNvSpPr/>
          <p:nvPr/>
        </p:nvSpPr>
        <p:spPr>
          <a:xfrm rot="-1119820" flipH="1" flipV="1">
            <a:off x="1219200" y="2982913"/>
            <a:ext cx="227013" cy="227012"/>
          </a:xfrm>
          <a:prstGeom prst="line">
            <a:avLst/>
          </a:prstGeom>
          <a:ln w="57150" cap="rnd" cmpd="sng">
            <a:solidFill>
              <a:schemeClr val="bg1">
                <a:alpha val="50195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" name="Oval 55"/>
          <p:cNvSpPr>
            <a:spLocks noChangeArrowheads="1"/>
          </p:cNvSpPr>
          <p:nvPr/>
        </p:nvSpPr>
        <p:spPr bwMode="auto">
          <a:xfrm rot="20480180">
            <a:off x="85725" y="2257425"/>
            <a:ext cx="1182688" cy="1184275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5" name="Oval 56" descr="cloud2"/>
          <p:cNvSpPr>
            <a:spLocks noChangeArrowheads="1"/>
          </p:cNvSpPr>
          <p:nvPr/>
        </p:nvSpPr>
        <p:spPr bwMode="auto">
          <a:xfrm rot="20480180">
            <a:off x="1479550" y="2844800"/>
            <a:ext cx="1411288" cy="1411288"/>
          </a:xfrm>
          <a:prstGeom prst="ellipse">
            <a:avLst/>
          </a:prstGeom>
          <a:blipFill dpi="0" rotWithShape="1">
            <a:blip r:embed="rId4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077" name="Picture 57" descr="globe_whit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838" y="2855913"/>
            <a:ext cx="1381125" cy="1381125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2078" name="Line 58"/>
          <p:cNvSpPr/>
          <p:nvPr/>
        </p:nvSpPr>
        <p:spPr>
          <a:xfrm rot="-1119820" flipV="1">
            <a:off x="1647825" y="4192588"/>
            <a:ext cx="146050" cy="146050"/>
          </a:xfrm>
          <a:prstGeom prst="line">
            <a:avLst/>
          </a:prstGeom>
          <a:ln w="57150" cap="rnd" cmpd="sng">
            <a:solidFill>
              <a:schemeClr val="bg1">
                <a:alpha val="50195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8" name="Oval 59"/>
          <p:cNvSpPr>
            <a:spLocks noChangeArrowheads="1"/>
          </p:cNvSpPr>
          <p:nvPr/>
        </p:nvSpPr>
        <p:spPr bwMode="auto">
          <a:xfrm rot="20480180">
            <a:off x="1012825" y="4364038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9" name="Oval 60"/>
          <p:cNvSpPr>
            <a:spLocks noChangeArrowheads="1"/>
          </p:cNvSpPr>
          <p:nvPr/>
        </p:nvSpPr>
        <p:spPr bwMode="auto">
          <a:xfrm rot="20480180">
            <a:off x="2506663" y="1171575"/>
            <a:ext cx="1360488" cy="1360488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081" name="Picture 61" descr="icon_conferen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350" y="1206500"/>
            <a:ext cx="1298575" cy="129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2" name="Picture 62" descr="icon_fema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0" y="2279650"/>
            <a:ext cx="1136650" cy="113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3" name="Picture 63" descr="icon_me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8338" y="4346575"/>
            <a:ext cx="1085850" cy="1085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4" name="Picture 64" descr="icon_buldi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988" y="4391025"/>
            <a:ext cx="782637" cy="782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5" name="图片 43"/>
          <p:cNvPicPr>
            <a:picLocks noChangeAspect="1"/>
          </p:cNvPicPr>
          <p:nvPr userDrawn="1"/>
        </p:nvPicPr>
        <p:blipFill>
          <a:blip r:embed="rId10"/>
          <a:srcRect l="27911" t="2879" r="2328" b="74304"/>
          <a:stretch>
            <a:fillRect/>
          </a:stretch>
        </p:blipFill>
        <p:spPr>
          <a:xfrm>
            <a:off x="912813" y="82550"/>
            <a:ext cx="3208337" cy="65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533400" y="3066048"/>
            <a:ext cx="8153400" cy="669925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altLang="ko-KR" noProof="0"/>
              <a:t>Click to edit Master title style</a:t>
            </a:r>
            <a:endParaRPr lang="en-US" altLang="ko-KR" noProof="0"/>
          </a:p>
        </p:txBody>
      </p:sp>
      <p:sp>
        <p:nvSpPr>
          <p:cNvPr id="4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28048"/>
            <a:ext cx="64008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  <a:endParaRPr lang="en-US" altLang="ko-KR" noProof="0" dirty="0"/>
          </a:p>
        </p:txBody>
      </p:sp>
      <p:sp>
        <p:nvSpPr>
          <p:cNvPr id="45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4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4F7944-44B4-4A90-808A-C9836FE62111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E8781F-EC5F-4759-8C23-0A61B03EEFD8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E8781F-EC5F-4759-8C23-0A61B03EEFD8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9900" y="1022350"/>
            <a:ext cx="40386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60900" y="1022350"/>
            <a:ext cx="40386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D16D11-9D35-4A0B-9FB8-2F1661FFC82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1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22D75C-83E4-4823-9969-3803BA5A8B61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E8781F-EC5F-4759-8C23-0A61B03EEFD8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11479D-DB56-49F8-9B63-4A4000B4364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E8781F-EC5F-4759-8C23-0A61B03EEFD8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D481DE-BB3C-4CA2-A23F-8657EEFE4A29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E6981B-1243-4364-B0F9-2D0F5E93114D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8400C-0F00-4E00-B2CC-5E388434463B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2100" y="69850"/>
            <a:ext cx="20574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69900" y="69850"/>
            <a:ext cx="6019800" cy="59055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E124B7-2326-49D6-91A4-8CB5870130A2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69850"/>
            <a:ext cx="78486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69900" y="1022350"/>
            <a:ext cx="40386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60900" y="1022350"/>
            <a:ext cx="40386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DEB2B6-2DC7-4AF5-8E46-EFC4CC0FF295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69850"/>
            <a:ext cx="78486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9900" y="1022350"/>
            <a:ext cx="82296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AC496B-02C3-4259-82D8-6844BF545B5A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69850"/>
            <a:ext cx="78486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69900" y="1022350"/>
            <a:ext cx="40386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60900" y="1022350"/>
            <a:ext cx="40386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60900" y="3575050"/>
            <a:ext cx="40386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1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AA60DB-BBD9-4BD6-B4AE-EC2EB89F21D9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E8781F-EC5F-4759-8C23-0A61B03EEFD8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9900" y="1022350"/>
            <a:ext cx="40386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60900" y="1022350"/>
            <a:ext cx="40386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D16D11-9D35-4A0B-9FB8-2F1661FFC82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1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22D75C-83E4-4823-9969-3803BA5A8B61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11479D-DB56-49F8-9B63-4A4000B4364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E8781F-EC5F-4759-8C23-0A61B03EEFD8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D481DE-BB3C-4CA2-A23F-8657EEFE4A29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Harbin Engineering University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E6981B-1243-4364-B0F9-2D0F5E93114D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41"/>
          <p:cNvSpPr>
            <a:spLocks noChangeArrowheads="1"/>
          </p:cNvSpPr>
          <p:nvPr/>
        </p:nvSpPr>
        <p:spPr bwMode="auto">
          <a:xfrm>
            <a:off x="12700" y="1588"/>
            <a:ext cx="91313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27" name="Rectangle 21"/>
          <p:cNvSpPr>
            <a:spLocks noGrp="1"/>
          </p:cNvSpPr>
          <p:nvPr>
            <p:ph type="title"/>
          </p:nvPr>
        </p:nvSpPr>
        <p:spPr>
          <a:xfrm>
            <a:off x="590550" y="142875"/>
            <a:ext cx="8377238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ko-KR" dirty="0"/>
              <a:t>Click to edit Master title style</a:t>
            </a:r>
            <a:endParaRPr lang="en-US" altLang="ko-KR" dirty="0"/>
          </a:p>
        </p:txBody>
      </p:sp>
      <p:sp>
        <p:nvSpPr>
          <p:cNvPr id="1028" name="Rectangle 22"/>
          <p:cNvSpPr>
            <a:spLocks noGrp="1"/>
          </p:cNvSpPr>
          <p:nvPr>
            <p:ph type="body" idx="1"/>
          </p:nvPr>
        </p:nvSpPr>
        <p:spPr>
          <a:xfrm>
            <a:off x="469900" y="10223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  <a:p>
            <a:pPr lvl="1"/>
            <a:r>
              <a:rPr lang="en-US" altLang="ko-KR" dirty="0"/>
              <a:t>Second level</a:t>
            </a:r>
            <a:endParaRPr lang="en-US" altLang="ko-KR" dirty="0"/>
          </a:p>
          <a:p>
            <a:pPr lvl="2"/>
            <a:r>
              <a:rPr lang="en-US" altLang="ko-KR" dirty="0"/>
              <a:t>Third level</a:t>
            </a:r>
            <a:endParaRPr lang="en-US" altLang="ko-KR" dirty="0"/>
          </a:p>
          <a:p>
            <a:pPr lvl="3"/>
            <a:r>
              <a:rPr lang="en-US" altLang="ko-KR" dirty="0"/>
              <a:t>Fourth level</a:t>
            </a:r>
            <a:endParaRPr lang="en-US" altLang="ko-KR" dirty="0"/>
          </a:p>
          <a:p>
            <a:pPr lvl="4"/>
            <a:r>
              <a:rPr lang="en-US" altLang="ko-KR" dirty="0"/>
              <a:t>Fifth level</a:t>
            </a:r>
            <a:endParaRPr lang="en-US" altLang="ko-KR" dirty="0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solidFill>
                  <a:schemeClr val="hlink"/>
                </a:solidFill>
                <a:latin typeface="Verdana" panose="020B0604030504040204" pitchFamily="34" charset="0"/>
                <a:ea typeface="Gulim" pitchFamily="34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Gulim" pitchFamily="34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E8781F-EC5F-4759-8C23-0A61B03EEFD8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10" name="Rectangle 25"/>
          <p:cNvSpPr txBox="1">
            <a:spLocks noChangeArrowheads="1"/>
          </p:cNvSpPr>
          <p:nvPr/>
        </p:nvSpPr>
        <p:spPr>
          <a:xfrm>
            <a:off x="8475663" y="6478588"/>
            <a:ext cx="644525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8CB8AF-8FD2-4B23-AEA4-899D2BF6485D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hlink"/>
          </a:solidFill>
          <a:latin typeface="Verdana" panose="020B060403050404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hlink"/>
          </a:solidFill>
          <a:latin typeface="Verdana" panose="020B060403050404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hlink"/>
          </a:solidFill>
          <a:latin typeface="Verdana" panose="020B060403050404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hlink"/>
          </a:solidFill>
          <a:latin typeface="Verdan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41"/>
          <p:cNvSpPr>
            <a:spLocks noChangeArrowheads="1"/>
          </p:cNvSpPr>
          <p:nvPr/>
        </p:nvSpPr>
        <p:spPr bwMode="auto">
          <a:xfrm>
            <a:off x="12700" y="1588"/>
            <a:ext cx="91313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27" name="Rectangle 21"/>
          <p:cNvSpPr>
            <a:spLocks noGrp="1"/>
          </p:cNvSpPr>
          <p:nvPr>
            <p:ph type="title"/>
          </p:nvPr>
        </p:nvSpPr>
        <p:spPr>
          <a:xfrm>
            <a:off x="590550" y="142875"/>
            <a:ext cx="8377238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ko-KR" dirty="0"/>
              <a:t>Click to edit Master title style</a:t>
            </a:r>
            <a:endParaRPr lang="en-US" altLang="ko-KR" dirty="0"/>
          </a:p>
        </p:txBody>
      </p:sp>
      <p:sp>
        <p:nvSpPr>
          <p:cNvPr id="1028" name="Rectangle 22"/>
          <p:cNvSpPr>
            <a:spLocks noGrp="1"/>
          </p:cNvSpPr>
          <p:nvPr>
            <p:ph type="body" idx="1"/>
          </p:nvPr>
        </p:nvSpPr>
        <p:spPr>
          <a:xfrm>
            <a:off x="469900" y="10223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  <a:p>
            <a:pPr lvl="1"/>
            <a:r>
              <a:rPr lang="en-US" altLang="ko-KR" dirty="0"/>
              <a:t>Second level</a:t>
            </a:r>
            <a:endParaRPr lang="en-US" altLang="ko-KR" dirty="0"/>
          </a:p>
          <a:p>
            <a:pPr lvl="2"/>
            <a:r>
              <a:rPr lang="en-US" altLang="ko-KR" dirty="0"/>
              <a:t>Third level</a:t>
            </a:r>
            <a:endParaRPr lang="en-US" altLang="ko-KR" dirty="0"/>
          </a:p>
          <a:p>
            <a:pPr lvl="3"/>
            <a:r>
              <a:rPr lang="en-US" altLang="ko-KR" dirty="0"/>
              <a:t>Fourth level</a:t>
            </a:r>
            <a:endParaRPr lang="en-US" altLang="ko-KR" dirty="0"/>
          </a:p>
          <a:p>
            <a:pPr lvl="4"/>
            <a:r>
              <a:rPr lang="en-US" altLang="ko-KR" dirty="0"/>
              <a:t>Fifth level</a:t>
            </a:r>
            <a:endParaRPr lang="en-US" altLang="ko-KR" dirty="0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solidFill>
                  <a:schemeClr val="hlink"/>
                </a:solidFill>
                <a:latin typeface="Verdana" panose="020B0604030504040204" pitchFamily="34" charset="0"/>
                <a:ea typeface="Gulim" pitchFamily="34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Gulim" pitchFamily="34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E8781F-EC5F-4759-8C23-0A61B03EEFD8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10" name="Rectangle 25"/>
          <p:cNvSpPr txBox="1">
            <a:spLocks noChangeArrowheads="1"/>
          </p:cNvSpPr>
          <p:nvPr/>
        </p:nvSpPr>
        <p:spPr>
          <a:xfrm>
            <a:off x="8475663" y="6478588"/>
            <a:ext cx="644525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8CB8AF-8FD2-4B23-AEA4-899D2BF6485D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</a:fld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隶书" panose="02010509060101010101" pitchFamily="49" charset="-122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hlink"/>
          </a:solidFill>
          <a:latin typeface="Verdana" panose="020B060403050404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hlink"/>
          </a:solidFill>
          <a:latin typeface="Verdana" panose="020B060403050404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hlink"/>
          </a:solidFill>
          <a:latin typeface="Verdana" panose="020B060403050404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hlink"/>
          </a:solidFill>
          <a:latin typeface="Verdan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4"/>
          <p:cNvSpPr>
            <a:spLocks noGrp="1"/>
          </p:cNvSpPr>
          <p:nvPr>
            <p:ph type="ctrTitle" sz="quarter"/>
          </p:nvPr>
        </p:nvSpPr>
        <p:spPr>
          <a:xfrm>
            <a:off x="3417888" y="2195513"/>
            <a:ext cx="5718175" cy="1362075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章 </a:t>
            </a:r>
            <a:br>
              <a:rPr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数据表示、</a:t>
            </a:r>
            <a:r>
              <a:rPr lang="zh-CN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寻址方式与指令系统</a:t>
            </a:r>
            <a:endParaRPr lang="en-US" altLang="zh-CN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8"/>
          <p:cNvSpPr>
            <a:spLocks noGrp="1"/>
          </p:cNvSpPr>
          <p:nvPr>
            <p:ph type="subTitle"/>
          </p:nvPr>
        </p:nvSpPr>
        <p:spPr>
          <a:xfrm>
            <a:off x="4475163" y="4654550"/>
            <a:ext cx="4654550" cy="1063625"/>
          </a:xfrm>
        </p:spPr>
        <p:txBody>
          <a:bodyPr vert="horz" wrap="square" lIns="91440" tIns="45720" rIns="91440" bIns="45720" anchor="ctr" anchorCtr="0"/>
          <a:lstStyle>
            <a:lvl1pPr marL="0" lvl="0" indent="0" algn="ctr"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2"/>
              </a:buClr>
              <a:buSzPct val="60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lvl5pPr>
          </a:lstStyle>
          <a:p>
            <a:pPr lvl="0" eaLnBrk="1" hangingPunct="1">
              <a:buNone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申林山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0" eaLnBrk="1" hangingPunct="1">
              <a:buNone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计算机科学与技术学院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具体的寻址方式，组成原理已经讲过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基本的指令格式：操作码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地址码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寻址方式指明方法：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操作码占用位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 eaLnBrk="1" hangingPunct="1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DJS200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中：操作码中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位表示，直接寻址和间接寻址一样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3" eaLnBrk="1" hangingPunct="1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个操作数直接寻址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3" eaLnBrk="1" hangingPunct="1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个操作数间接寻址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不占操作码，在地址码设置寻址方式字段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 eaLnBrk="1" hangingPunct="1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VAX-11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 eaLnBrk="1" hangingPunct="1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寻址灵活、操作码短，需专门的寻址方式位字段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2.2.2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寻址方式在指令中的指明方式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1076960"/>
            <a:ext cx="7976235" cy="521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2.2.3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程序在主存中的定位技术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69900" y="1022350"/>
            <a:ext cx="8497888" cy="5472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逻辑地址与主存物理地址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逻辑地址：程序员编写程序时使用的地址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物理地址：程序在主存中的实际地址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早期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单道程序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逻辑地址和物理地址是一致的，程序和数据存放在主存中的位置是由程序员编写程序时指明；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现在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多道程序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程序员已不用主存的实际地址编程，改用符号、标号名编址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由源程序中的符号名空间→目标程序的逻辑地址空间→主存中的物理地址空间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一般来讲，逻辑地址的空间大于物理地址的空间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映射实际上是压缩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2.2.3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程序在主存中的定位技术</a:t>
            </a:r>
            <a:endParaRPr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9045" y="1330960"/>
            <a:ext cx="642937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2.2.3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程序在主存中的定位技术</a:t>
            </a:r>
            <a:endParaRPr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道程序装入主存地址</a:t>
            </a:r>
            <a:r>
              <a:rPr lang="en-US" altLang="zh-CN" dirty="0"/>
              <a:t>a</a:t>
            </a:r>
            <a:r>
              <a:rPr lang="zh-CN" altLang="en-US" dirty="0"/>
              <a:t>开始的物理空间时，为了保证运行时程序的正确性，指令的地址码应根据不同的寻址方式做相应的</a:t>
            </a:r>
            <a:r>
              <a:rPr lang="zh-CN" altLang="en-US" dirty="0"/>
              <a:t>变换。</a:t>
            </a:r>
            <a:endParaRPr lang="zh-CN" altLang="en-US" dirty="0"/>
          </a:p>
        </p:txBody>
      </p:sp>
      <p:pic>
        <p:nvPicPr>
          <p:cNvPr id="1025" name="图片 1024" descr="ppt/media/image13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473075" y="2404110"/>
            <a:ext cx="8228330" cy="3523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2.2.3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程序在主存中的定位技术</a:t>
            </a:r>
            <a:endParaRPr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静态再定位</a:t>
            </a:r>
            <a:endParaRPr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在目标程序装入内存时，由装入程序用软件方法把目标程序中的指令和数据的地址进行修改，即把程序的逻辑地址都改成实际的内存地址；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在程序执行过程中，物理地址不再发生变化；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ea typeface="楷体_GB2312" pitchFamily="49" charset="-122"/>
              </a:rPr>
              <a:t>存在问题</a:t>
            </a:r>
            <a:endParaRPr lang="zh-CN" altLang="en-US" sz="2400" dirty="0">
              <a:solidFill>
                <a:srgbClr val="0000CC"/>
              </a:solidFill>
              <a:ea typeface="楷体_GB2312" pitchFamily="49" charset="-122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因某一道程序的初始地址出错，导致其它程序被破坏；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允许指令被修改，妨碍了程序的可再入性；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因为指令允许被修改，一旦程序出错，就很难找到故障点，不利于诊断和程序的调试。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457200" lvl="1" indent="0" eaLnBrk="1" hangingPunct="1">
              <a:buNone/>
            </a:pPr>
            <a:endParaRPr lang="zh-CN" altLang="en-US" b="1" dirty="0">
              <a:solidFill>
                <a:srgbClr val="000000"/>
              </a:solidFill>
              <a:ea typeface="楷体_GB2312" pitchFamily="49" charset="-122"/>
            </a:endParaRPr>
          </a:p>
          <a:p>
            <a:pPr lvl="2" eaLnBrk="1" hangingPunct="1"/>
            <a:endParaRPr lang="zh-CN" altLang="en-US" b="1" dirty="0"/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3482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985" y="4527550"/>
            <a:ext cx="2668270" cy="2217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42291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>
                <a:solidFill>
                  <a:schemeClr val="hlink"/>
                </a:solidFill>
                <a:latin typeface="Verdana" panose="020B0604030504040204" pitchFamily="34" charset="0"/>
                <a:ea typeface="Gulim" pitchFamily="34" charset="-127"/>
              </a:rPr>
              <a:t>Harbin Engineering University</a:t>
            </a:r>
            <a:endParaRPr lang="en-US" altLang="zh-CN" sz="1000" b="0" dirty="0">
              <a:solidFill>
                <a:schemeClr val="hlink"/>
              </a:solidFill>
              <a:latin typeface="Verdana" panose="020B0604030504040204" pitchFamily="34" charset="0"/>
              <a:ea typeface="Gulim" pitchFamily="34" charset="-127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2.2.3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程序在主存中的定位技术</a:t>
            </a:r>
            <a:endParaRPr lang="zh-CN" altLang="en-US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 hasCustomPrompt="1"/>
          </p:nvPr>
        </p:nvSpPr>
        <p:spPr>
          <a:xfrm>
            <a:off x="392430" y="868045"/>
            <a:ext cx="8229600" cy="591439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动态再定位</a:t>
            </a:r>
            <a:endParaRPr lang="zh-CN" altLang="en-US" dirty="0">
              <a:solidFill>
                <a:srgbClr val="FF0000"/>
              </a:solidFill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设置基址寄存器和地址加法器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硬件，在程序执行期间完成的，即程序的逻辑地址在装入内存时不作任何修改，程序执行中，每取出一条指令，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对其译码时，如果有逻辑地址，就借助于重定位机构将其转换成绝对地址，然后执行该指令。</a:t>
            </a:r>
            <a:endParaRPr lang="zh-CN" altLang="en-US" b="1" dirty="0">
              <a:solidFill>
                <a:srgbClr val="000000"/>
              </a:solidFill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基址寻址</a:t>
            </a:r>
            <a:endParaRPr lang="zh-CN" altLang="en-US" b="1" dirty="0">
              <a:solidFill>
                <a:srgbClr val="0000CC"/>
              </a:solidFill>
              <a:ea typeface="楷体_GB2312" pitchFamily="49" charset="-122"/>
            </a:endParaRPr>
          </a:p>
          <a:p>
            <a:pPr eaLnBrk="1" hangingPunct="1"/>
            <a:endParaRPr lang="zh-CN" altLang="en-US" dirty="0"/>
          </a:p>
        </p:txBody>
      </p:sp>
      <p:pic>
        <p:nvPicPr>
          <p:cNvPr id="3584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9238" y="3414713"/>
            <a:ext cx="4981575" cy="3367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基址寻址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定义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ea typeface="楷体_GB2312" pitchFamily="49" charset="-122"/>
              </a:rPr>
              <a:t>指令中给出一个形式地址（作为修改量），并给出基址寄存器号，基址寄存器内容（作为基准量）与形式地址相加得到操作数有效地址</a:t>
            </a:r>
            <a:endParaRPr lang="zh-CN" altLang="en-US" b="1" dirty="0">
              <a:ea typeface="楷体_GB2312" pitchFamily="49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主要解决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）程序重定位；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）扩展有限字长指令的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寻址空间。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4425" y="2713355"/>
            <a:ext cx="3775075" cy="2497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" y="4497070"/>
            <a:ext cx="6009640" cy="21075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63"/>
          <p:cNvSpPr>
            <a:spLocks noGrp="1"/>
          </p:cNvSpPr>
          <p:nvPr>
            <p:ph type="title"/>
          </p:nvPr>
        </p:nvSpPr>
        <p:spPr>
          <a:xfrm>
            <a:off x="590550" y="136525"/>
            <a:ext cx="78486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变址寻址与基址寻址比较</a:t>
            </a:r>
            <a:endParaRPr lang="zh-CN" altLang="en-US" sz="32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5" y="981075"/>
            <a:ext cx="7038975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第2章 数据表示、寻址方式与指令系统</a:t>
            </a:r>
            <a:endParaRPr lang="zh-CN" altLang="en-US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2.2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寻址方式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2.2.1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寻址方式的三种面向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寄存器、主存储器、堆栈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2.2.2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寻址方式在指令中的指明方式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2.2.3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程序在主存中的定位技术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2.2.4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物理主存中信息的存储分布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2.2.4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物理主存中信息的存储分布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 hasCustomPrompt="1"/>
          </p:nvPr>
        </p:nvSpPr>
        <p:spPr>
          <a:xfrm>
            <a:off x="469900" y="1022350"/>
            <a:ext cx="8497888" cy="4953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目前使用最普遍的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编址单位是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字节编址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，是为了适应非数值计算的需要，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字节编址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方式能够使编址单位与信息的基本单位（一个字节）相一致，这是它的最大优点。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然而，如果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主存储器的访问字长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也是一个字节的话，那么主存储器的频带就太窄了，必将成为整个计算机系统的瓶颈。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通常主存储器的字长是一个字节的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倍以上，有的达到几十倍。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由于编址字长与存储器的访问字长不一致，即每个编址单位所包含的信息量（一个字节）与访问一次存储器所获得的信息量（通常是一个字）不相同，从而就产生了数据如何在存储器里存放的问题。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第2章 数据表示、寻址方式与指令系统</a:t>
            </a:r>
            <a:endParaRPr lang="zh-CN" altLang="en-US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本章着重从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数据表示、寻址方式、指令系统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的设计与改进等方面分析应如何合理分配软、硬件功能，给程序设计提供好的界面。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在保持高级语言与机器语言、操作系统与计算机系统结构、程序设计环境与计算机系统结构之间适当的语义差距前提下，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怎样改进计算机系统结构，缩小语义差距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信息在存储器中按任意位置存储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0963" name="Group 5"/>
          <p:cNvGrpSpPr/>
          <p:nvPr/>
        </p:nvGrpSpPr>
        <p:grpSpPr>
          <a:xfrm>
            <a:off x="608013" y="2343150"/>
            <a:ext cx="7945437" cy="3173413"/>
            <a:chOff x="419" y="1338"/>
            <a:chExt cx="5005" cy="1999"/>
          </a:xfrm>
        </p:grpSpPr>
        <p:grpSp>
          <p:nvGrpSpPr>
            <p:cNvPr id="40965" name="Group 6"/>
            <p:cNvGrpSpPr/>
            <p:nvPr/>
          </p:nvGrpSpPr>
          <p:grpSpPr>
            <a:xfrm>
              <a:off x="419" y="1338"/>
              <a:ext cx="2365" cy="1951"/>
              <a:chOff x="419" y="1338"/>
              <a:chExt cx="2365" cy="1951"/>
            </a:xfrm>
          </p:grpSpPr>
          <p:sp>
            <p:nvSpPr>
              <p:cNvPr id="40977" name="Rectangle 7"/>
              <p:cNvSpPr/>
              <p:nvPr/>
            </p:nvSpPr>
            <p:spPr>
              <a:xfrm>
                <a:off x="480" y="2640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字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8" name="Rectangle 8"/>
              <p:cNvSpPr/>
              <p:nvPr/>
            </p:nvSpPr>
            <p:spPr>
              <a:xfrm>
                <a:off x="768" y="2640"/>
                <a:ext cx="2016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79" name="Rectangle 9"/>
              <p:cNvSpPr/>
              <p:nvPr/>
            </p:nvSpPr>
            <p:spPr>
              <a:xfrm>
                <a:off x="480" y="2352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字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80" name="Rectangle 10"/>
              <p:cNvSpPr/>
              <p:nvPr/>
            </p:nvSpPr>
            <p:spPr>
              <a:xfrm>
                <a:off x="768" y="2352"/>
                <a:ext cx="1152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单    字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81" name="Rectangle 11"/>
              <p:cNvSpPr/>
              <p:nvPr/>
            </p:nvSpPr>
            <p:spPr>
              <a:xfrm>
                <a:off x="1920" y="2352"/>
                <a:ext cx="864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单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82" name="Rectangle 12"/>
              <p:cNvSpPr/>
              <p:nvPr/>
            </p:nvSpPr>
            <p:spPr>
              <a:xfrm>
                <a:off x="480" y="2064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字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83" name="Rectangle 13"/>
              <p:cNvSpPr/>
              <p:nvPr/>
            </p:nvSpPr>
            <p:spPr>
              <a:xfrm>
                <a:off x="768" y="2064"/>
                <a:ext cx="2016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双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84" name="Rectangle 14"/>
              <p:cNvSpPr/>
              <p:nvPr/>
            </p:nvSpPr>
            <p:spPr>
              <a:xfrm>
                <a:off x="2496" y="1776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半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85" name="Rectangle 15"/>
              <p:cNvSpPr/>
              <p:nvPr/>
            </p:nvSpPr>
            <p:spPr>
              <a:xfrm>
                <a:off x="2208" y="1776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字节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86" name="Rectangle 16"/>
              <p:cNvSpPr/>
              <p:nvPr/>
            </p:nvSpPr>
            <p:spPr>
              <a:xfrm>
                <a:off x="480" y="1776"/>
                <a:ext cx="1728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87" name="Text Box 17"/>
              <p:cNvSpPr txBox="1"/>
              <p:nvPr/>
            </p:nvSpPr>
            <p:spPr>
              <a:xfrm>
                <a:off x="758" y="1338"/>
                <a:ext cx="15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lang="zh-CN" altLang="en-US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个字节主存宽度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88" name="Text Box 18"/>
              <p:cNvSpPr txBox="1"/>
              <p:nvPr/>
            </p:nvSpPr>
            <p:spPr>
              <a:xfrm>
                <a:off x="419" y="3056"/>
                <a:ext cx="2157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信息在存储器中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按任意位置</a:t>
                </a: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存储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966" name="Group 19"/>
            <p:cNvGrpSpPr/>
            <p:nvPr/>
          </p:nvGrpSpPr>
          <p:grpSpPr>
            <a:xfrm>
              <a:off x="3120" y="1385"/>
              <a:ext cx="2304" cy="1952"/>
              <a:chOff x="3120" y="1385"/>
              <a:chExt cx="2304" cy="1952"/>
            </a:xfrm>
          </p:grpSpPr>
          <p:sp>
            <p:nvSpPr>
              <p:cNvPr id="40967" name="Rectangle 20"/>
              <p:cNvSpPr/>
              <p:nvPr/>
            </p:nvSpPr>
            <p:spPr>
              <a:xfrm>
                <a:off x="3120" y="2640"/>
                <a:ext cx="1152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单    字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68" name="Rectangle 21"/>
              <p:cNvSpPr/>
              <p:nvPr/>
            </p:nvSpPr>
            <p:spPr>
              <a:xfrm>
                <a:off x="4272" y="2640"/>
                <a:ext cx="1152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单    字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69" name="Rectangle 22"/>
              <p:cNvSpPr/>
              <p:nvPr/>
            </p:nvSpPr>
            <p:spPr>
              <a:xfrm>
                <a:off x="3120" y="2352"/>
                <a:ext cx="2304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双   字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0" name="Rectangle 23"/>
              <p:cNvSpPr/>
              <p:nvPr/>
            </p:nvSpPr>
            <p:spPr>
              <a:xfrm>
                <a:off x="4848" y="1776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字节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1" name="Rectangle 24"/>
              <p:cNvSpPr/>
              <p:nvPr/>
            </p:nvSpPr>
            <p:spPr>
              <a:xfrm>
                <a:off x="5136" y="1776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浪费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2" name="Rectangle 25"/>
              <p:cNvSpPr/>
              <p:nvPr/>
            </p:nvSpPr>
            <p:spPr>
              <a:xfrm>
                <a:off x="3120" y="2063"/>
                <a:ext cx="576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半字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3" name="Rectangle 26"/>
              <p:cNvSpPr/>
              <p:nvPr/>
            </p:nvSpPr>
            <p:spPr>
              <a:xfrm>
                <a:off x="3696" y="2064"/>
                <a:ext cx="1728" cy="288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浪     费</a:t>
                </a:r>
                <a:endParaRPr lang="zh-CN" altLang="en-US" sz="1800" b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4" name="Rectangle 27"/>
              <p:cNvSpPr/>
              <p:nvPr/>
            </p:nvSpPr>
            <p:spPr>
              <a:xfrm>
                <a:off x="3120" y="1776"/>
                <a:ext cx="1728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75" name="Text Box 28"/>
              <p:cNvSpPr txBox="1"/>
              <p:nvPr/>
            </p:nvSpPr>
            <p:spPr>
              <a:xfrm>
                <a:off x="3412" y="1385"/>
                <a:ext cx="15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lang="zh-CN" altLang="en-US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个字节主存宽度</a:t>
                </a:r>
                <a:endParaRPr lang="zh-CN" altLang="en-US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6" name="Text Box 29"/>
              <p:cNvSpPr txBox="1"/>
              <p:nvPr/>
            </p:nvSpPr>
            <p:spPr>
              <a:xfrm>
                <a:off x="3203" y="3104"/>
                <a:ext cx="2157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hlink"/>
                    </a:solidFill>
                    <a:latin typeface="Verdana" panose="020B060403050404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信息在存储器中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按整数边界</a:t>
                </a:r>
                <a:r>
                  <a:rPr lang="zh-CN" altLang="en-US" sz="18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存储</a:t>
                </a:r>
                <a:endParaRPr lang="zh-CN" altLang="en-US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2.2.4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物理主存中信息的存储分布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2.2.4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物理主存中信息的存储分布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1430020"/>
            <a:ext cx="8217535" cy="4594225"/>
          </a:xfrm>
          <a:prstGeom prst="rect">
            <a:avLst/>
          </a:prstGeom>
        </p:spPr>
      </p:pic>
      <p:sp>
        <p:nvSpPr>
          <p:cNvPr id="6" name="Rectangle 3"/>
          <p:cNvSpPr>
            <a:spLocks noGrp="1"/>
          </p:cNvSpPr>
          <p:nvPr>
            <p:ph idx="1" hasCustomPrompt="1"/>
          </p:nvPr>
        </p:nvSpPr>
        <p:spPr>
          <a:xfrm>
            <a:off x="304800" y="893445"/>
            <a:ext cx="8229600" cy="4953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信息在存储器中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按整数边界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存储</a:t>
            </a:r>
            <a:endParaRPr lang="zh-CN" altLang="en-US"/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2.2.4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物理主存中信息的存储分布</a:t>
            </a:r>
            <a:endParaRPr lang="zh-CN" altLang="en-US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信息在存储器中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按整数边界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存储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信息在主存中存放的地址必须是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该信息宽度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字节数）的整数倍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，否则发生信息跨主存边界存放；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字节信息地址为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×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…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××××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半字信息地址为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×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…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××× 0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单字信息地址为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×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…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×× 0 0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双字信息地址为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×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…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× 0 0 0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0" y="4881245"/>
            <a:ext cx="7124700" cy="1976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第2章 数据表示、寻址方式与指令系统</a:t>
            </a:r>
            <a:endParaRPr lang="zh-CN" altLang="en-US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 hasCustomPrompt="1"/>
          </p:nvPr>
        </p:nvSpPr>
        <p:spPr>
          <a:xfrm>
            <a:off x="469900" y="1022350"/>
            <a:ext cx="8229600" cy="57086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总要求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数据表示与数据结构的关系；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自定义、堆栈、向量三种高级数据表示的内涵；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掌握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浮点数尾数基数大小和尾数下溢处理方法的分析；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基址寻址和变址寻址的区别，静态再定位与动态再定位技术的不同；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信息在存储器按整数边界存储的概念；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熟悉掌握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哈夫曼压缩思想的扩展操作码编码；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掌握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指令格式优化设计的方法；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掌握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按增强指令功能的方向发展与改进指令的目的、方法和途径；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精简指令系统思想、掌握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RISC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结构所采用的基本技术。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第2章 数据表示、寻址方式与指令系统</a:t>
            </a:r>
            <a:endParaRPr lang="zh-CN" altLang="en-US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浮点数尾数基值的选择和下溢处理，自定义数据表示，再定位技术，信息按整数边界存储，操作码优化，指令格式的优化设计，指令系统改进途径；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RISC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思想及所采用的基本技术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难点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浮点数尾数基值的选择</a:t>
            </a:r>
            <a:endParaRPr lang="zh-CN" altLang="en-US" b="1" dirty="0">
              <a:solidFill>
                <a:srgbClr val="000000"/>
              </a:solidFill>
              <a:ea typeface="楷体_GB2312" pitchFamily="49" charset="-122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指令字格式的优化技术</a:t>
            </a:r>
            <a:endParaRPr lang="zh-CN" altLang="en-US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第2章 数据表示、寻址方式与指令系统</a:t>
            </a:r>
            <a:endParaRPr lang="zh-CN" altLang="en-US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2.2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寻址方式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2.2.1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寻址方式的三种面向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寄存器、主存储器、堆栈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2.2.2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寻址方式在指令中的指明方式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2.2.3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程序在主存中的定位技术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2.2.4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物理主存中信息的存储分布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寻址方式</a:t>
            </a:r>
            <a:endParaRPr lang="zh-CN" altLang="en-US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" y="847090"/>
            <a:ext cx="877443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ts val="4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多数计算机都将主存、寄存器、堆栈分类编址，分别有面向主存、面向寄存器、面向堆栈的寻址方式；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ts val="4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面向主存的寻址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主要访问主存，少量访问寄存器；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ts val="4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面向寄存器的寻址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操作数主要访问寄存器，少量访问主存和堆栈；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ts val="4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面向堆栈的寻址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主要访问堆栈，少量访问主存或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寄存器；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2.2.1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寻址方式的三种面向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ts val="4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面向堆栈的寻址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利于减轻对高级语言编译的负担，不用考虑寄存器的优化分配和使用，利于支持子程序嵌套、递归调用时的参数、返回地址及现场等的保护和恢复；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优点：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ts val="4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省去许多地址字段，省程序空间，存储效率高，免去复杂的地址计算；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4000"/>
              </a:lnSpc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2.2.1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寻址方式的三种面向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ts val="4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面向寄存器的寻址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不用访存，速度比面向堆栈的寻址快得多。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对向量、矩阵运算用面向寄存器的寻址有优势。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2.2.1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寻址方式的三种面向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poration">
  <a:themeElements>
    <a:clrScheme name="Corporation 1">
      <a:dk1>
        <a:srgbClr val="FFCC00"/>
      </a:dk1>
      <a:lt1>
        <a:srgbClr val="FFFFFF"/>
      </a:lt1>
      <a:dk2>
        <a:srgbClr val="DDDDDD"/>
      </a:dk2>
      <a:lt2>
        <a:srgbClr val="C0C0C0"/>
      </a:lt2>
      <a:accent1>
        <a:srgbClr val="0092CC"/>
      </a:accent1>
      <a:accent2>
        <a:srgbClr val="C7E6FD"/>
      </a:accent2>
      <a:accent3>
        <a:srgbClr val="FFFFFF"/>
      </a:accent3>
      <a:accent4>
        <a:srgbClr val="DAAE00"/>
      </a:accent4>
      <a:accent5>
        <a:srgbClr val="AAC7E2"/>
      </a:accent5>
      <a:accent6>
        <a:srgbClr val="B4D0E5"/>
      </a:accent6>
      <a:hlink>
        <a:srgbClr val="333399"/>
      </a:hlink>
      <a:folHlink>
        <a:srgbClr val="02C4DE"/>
      </a:folHlink>
    </a:clrScheme>
    <a:fontScheme name="Corporation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rporation 1">
        <a:dk1>
          <a:srgbClr val="FFCC00"/>
        </a:dk1>
        <a:lt1>
          <a:srgbClr val="FFFFFF"/>
        </a:lt1>
        <a:dk2>
          <a:srgbClr val="DDDDDD"/>
        </a:dk2>
        <a:lt2>
          <a:srgbClr val="C0C0C0"/>
        </a:lt2>
        <a:accent1>
          <a:srgbClr val="0092CC"/>
        </a:accent1>
        <a:accent2>
          <a:srgbClr val="C7E6FD"/>
        </a:accent2>
        <a:accent3>
          <a:srgbClr val="FFFFFF"/>
        </a:accent3>
        <a:accent4>
          <a:srgbClr val="DAAE00"/>
        </a:accent4>
        <a:accent5>
          <a:srgbClr val="AAC7E2"/>
        </a:accent5>
        <a:accent6>
          <a:srgbClr val="B4D0E5"/>
        </a:accent6>
        <a:hlink>
          <a:srgbClr val="333399"/>
        </a:hlink>
        <a:folHlink>
          <a:srgbClr val="02C4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ion 2">
        <a:dk1>
          <a:srgbClr val="E1DC00"/>
        </a:dk1>
        <a:lt1>
          <a:srgbClr val="FFFFFF"/>
        </a:lt1>
        <a:dk2>
          <a:srgbClr val="DDDDDD"/>
        </a:dk2>
        <a:lt2>
          <a:srgbClr val="C0C0C0"/>
        </a:lt2>
        <a:accent1>
          <a:srgbClr val="008800"/>
        </a:accent1>
        <a:accent2>
          <a:srgbClr val="E0F5C7"/>
        </a:accent2>
        <a:accent3>
          <a:srgbClr val="FFFFFF"/>
        </a:accent3>
        <a:accent4>
          <a:srgbClr val="C0BC00"/>
        </a:accent4>
        <a:accent5>
          <a:srgbClr val="AAC3AA"/>
        </a:accent5>
        <a:accent6>
          <a:srgbClr val="CBDEB4"/>
        </a:accent6>
        <a:hlink>
          <a:srgbClr val="003300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ion 3">
        <a:dk1>
          <a:srgbClr val="00CC66"/>
        </a:dk1>
        <a:lt1>
          <a:srgbClr val="FFFFFF"/>
        </a:lt1>
        <a:dk2>
          <a:srgbClr val="DDDDDD"/>
        </a:dk2>
        <a:lt2>
          <a:srgbClr val="C0C0C0"/>
        </a:lt2>
        <a:accent1>
          <a:srgbClr val="BD9633"/>
        </a:accent1>
        <a:accent2>
          <a:srgbClr val="FFEDC9"/>
        </a:accent2>
        <a:accent3>
          <a:srgbClr val="FFFFFF"/>
        </a:accent3>
        <a:accent4>
          <a:srgbClr val="00AE56"/>
        </a:accent4>
        <a:accent5>
          <a:srgbClr val="DBC9AD"/>
        </a:accent5>
        <a:accent6>
          <a:srgbClr val="E7D7B6"/>
        </a:accent6>
        <a:hlink>
          <a:srgbClr val="68452A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rporation">
  <a:themeElements>
    <a:clrScheme name="Corporation 1">
      <a:dk1>
        <a:srgbClr val="FFCC00"/>
      </a:dk1>
      <a:lt1>
        <a:srgbClr val="FFFFFF"/>
      </a:lt1>
      <a:dk2>
        <a:srgbClr val="DDDDDD"/>
      </a:dk2>
      <a:lt2>
        <a:srgbClr val="C0C0C0"/>
      </a:lt2>
      <a:accent1>
        <a:srgbClr val="0092CC"/>
      </a:accent1>
      <a:accent2>
        <a:srgbClr val="C7E6FD"/>
      </a:accent2>
      <a:accent3>
        <a:srgbClr val="FFFFFF"/>
      </a:accent3>
      <a:accent4>
        <a:srgbClr val="DAAE00"/>
      </a:accent4>
      <a:accent5>
        <a:srgbClr val="AAC7E2"/>
      </a:accent5>
      <a:accent6>
        <a:srgbClr val="B4D0E5"/>
      </a:accent6>
      <a:hlink>
        <a:srgbClr val="333399"/>
      </a:hlink>
      <a:folHlink>
        <a:srgbClr val="02C4DE"/>
      </a:folHlink>
    </a:clrScheme>
    <a:fontScheme name="Corporation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rporation 1">
        <a:dk1>
          <a:srgbClr val="FFCC00"/>
        </a:dk1>
        <a:lt1>
          <a:srgbClr val="FFFFFF"/>
        </a:lt1>
        <a:dk2>
          <a:srgbClr val="DDDDDD"/>
        </a:dk2>
        <a:lt2>
          <a:srgbClr val="C0C0C0"/>
        </a:lt2>
        <a:accent1>
          <a:srgbClr val="0092CC"/>
        </a:accent1>
        <a:accent2>
          <a:srgbClr val="C7E6FD"/>
        </a:accent2>
        <a:accent3>
          <a:srgbClr val="FFFFFF"/>
        </a:accent3>
        <a:accent4>
          <a:srgbClr val="DAAE00"/>
        </a:accent4>
        <a:accent5>
          <a:srgbClr val="AAC7E2"/>
        </a:accent5>
        <a:accent6>
          <a:srgbClr val="B4D0E5"/>
        </a:accent6>
        <a:hlink>
          <a:srgbClr val="333399"/>
        </a:hlink>
        <a:folHlink>
          <a:srgbClr val="02C4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ion 2">
        <a:dk1>
          <a:srgbClr val="E1DC00"/>
        </a:dk1>
        <a:lt1>
          <a:srgbClr val="FFFFFF"/>
        </a:lt1>
        <a:dk2>
          <a:srgbClr val="DDDDDD"/>
        </a:dk2>
        <a:lt2>
          <a:srgbClr val="C0C0C0"/>
        </a:lt2>
        <a:accent1>
          <a:srgbClr val="008800"/>
        </a:accent1>
        <a:accent2>
          <a:srgbClr val="E0F5C7"/>
        </a:accent2>
        <a:accent3>
          <a:srgbClr val="FFFFFF"/>
        </a:accent3>
        <a:accent4>
          <a:srgbClr val="C0BC00"/>
        </a:accent4>
        <a:accent5>
          <a:srgbClr val="AAC3AA"/>
        </a:accent5>
        <a:accent6>
          <a:srgbClr val="CBDEB4"/>
        </a:accent6>
        <a:hlink>
          <a:srgbClr val="003300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ion 3">
        <a:dk1>
          <a:srgbClr val="00CC66"/>
        </a:dk1>
        <a:lt1>
          <a:srgbClr val="FFFFFF"/>
        </a:lt1>
        <a:dk2>
          <a:srgbClr val="DDDDDD"/>
        </a:dk2>
        <a:lt2>
          <a:srgbClr val="C0C0C0"/>
        </a:lt2>
        <a:accent1>
          <a:srgbClr val="BD9633"/>
        </a:accent1>
        <a:accent2>
          <a:srgbClr val="FFEDC9"/>
        </a:accent2>
        <a:accent3>
          <a:srgbClr val="FFFFFF"/>
        </a:accent3>
        <a:accent4>
          <a:srgbClr val="00AE56"/>
        </a:accent4>
        <a:accent5>
          <a:srgbClr val="DBC9AD"/>
        </a:accent5>
        <a:accent6>
          <a:srgbClr val="E7D7B6"/>
        </a:accent6>
        <a:hlink>
          <a:srgbClr val="68452A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2553</Words>
  <Application>WPS 演示</Application>
  <PresentationFormat>全屏显示(4:3)</PresentationFormat>
  <Paragraphs>204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隶书</vt:lpstr>
      <vt:lpstr>Verdana</vt:lpstr>
      <vt:lpstr>Gulim</vt:lpstr>
      <vt:lpstr>Malgun Gothic</vt:lpstr>
      <vt:lpstr>华文新魏</vt:lpstr>
      <vt:lpstr>黑体</vt:lpstr>
      <vt:lpstr>楷体_GB2312</vt:lpstr>
      <vt:lpstr>新宋体</vt:lpstr>
      <vt:lpstr>微软雅黑</vt:lpstr>
      <vt:lpstr>Arial Unicode MS</vt:lpstr>
      <vt:lpstr>等线</vt:lpstr>
      <vt:lpstr>Tahoma</vt:lpstr>
      <vt:lpstr>Corporation</vt:lpstr>
      <vt:lpstr>1_Corporation</vt:lpstr>
      <vt:lpstr>第2章  数据表示、寻址方式与指令系统</vt:lpstr>
      <vt:lpstr>第2章 数据表示、寻址方式与指令系统</vt:lpstr>
      <vt:lpstr>第2章 数据表示、寻址方式与指令系统</vt:lpstr>
      <vt:lpstr>第2章 数据表示、寻址方式与指令系统</vt:lpstr>
      <vt:lpstr>第2章 数据表示、寻址方式与指令系统</vt:lpstr>
      <vt:lpstr>2.2 寻址方式</vt:lpstr>
      <vt:lpstr>2.2.1 寻址方式的三种面向</vt:lpstr>
      <vt:lpstr>2.2.1 寻址方式的三种面向</vt:lpstr>
      <vt:lpstr>2.2.1 寻址方式的三种面向</vt:lpstr>
      <vt:lpstr>2.2.2 寻址方式在指令中的指明方式</vt:lpstr>
      <vt:lpstr>2.2.3 程序在主存中的定位技术</vt:lpstr>
      <vt:lpstr>2.2.3 程序在主存中的定位技术</vt:lpstr>
      <vt:lpstr>2.2.3 程序在主存中的定位技术</vt:lpstr>
      <vt:lpstr>2.2.3 程序在主存中的定位技术</vt:lpstr>
      <vt:lpstr>2.2.3 程序在主存中的定位技术</vt:lpstr>
      <vt:lpstr>基址寻址</vt:lpstr>
      <vt:lpstr>变址寻址与基址寻址比较</vt:lpstr>
      <vt:lpstr>第2章 数据表示、寻址方式与指令系统</vt:lpstr>
      <vt:lpstr>2.2.4 物理主存中信息的存储分布</vt:lpstr>
      <vt:lpstr>2.2.4 物理主存中信息的存储分布</vt:lpstr>
      <vt:lpstr>2.2.4 物理主存中信息的存储分布</vt:lpstr>
      <vt:lpstr>2.2.4 物理主存中信息的存储分布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040TGp_time_mono</dc:title>
  <dc:creator>ThemeGallery</dc:creator>
  <cp:lastModifiedBy>申林山</cp:lastModifiedBy>
  <cp:revision>2223</cp:revision>
  <dcterms:created xsi:type="dcterms:W3CDTF">2003-08-21T08:11:00Z</dcterms:created>
  <dcterms:modified xsi:type="dcterms:W3CDTF">2022-03-10T05:50:31Z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4A8DDC128C0C453D8C3136BB8F7F349E</vt:lpwstr>
  </property>
  <property fmtid="{D5CDD505-2E9C-101B-9397-08002B2CF9AE}" pid="3" name="KSOProductBuildVer">
    <vt:lpwstr>2052-11.1.0.11365</vt:lpwstr>
  </property>
</Properties>
</file>