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3.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4.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5"/>
  </p:notesMasterIdLst>
  <p:handoutMasterIdLst>
    <p:handoutMasterId r:id="rId146"/>
  </p:handoutMasterIdLst>
  <p:sldIdLst>
    <p:sldId id="262" r:id="rId2"/>
    <p:sldId id="325" r:id="rId3"/>
    <p:sldId id="326" r:id="rId4"/>
    <p:sldId id="327" r:id="rId5"/>
    <p:sldId id="368" r:id="rId6"/>
    <p:sldId id="403" r:id="rId7"/>
    <p:sldId id="881" r:id="rId8"/>
    <p:sldId id="882" r:id="rId9"/>
    <p:sldId id="883" r:id="rId10"/>
    <p:sldId id="884" r:id="rId11"/>
    <p:sldId id="885" r:id="rId12"/>
    <p:sldId id="886" r:id="rId13"/>
    <p:sldId id="489" r:id="rId14"/>
    <p:sldId id="656" r:id="rId15"/>
    <p:sldId id="490" r:id="rId16"/>
    <p:sldId id="875" r:id="rId17"/>
    <p:sldId id="876" r:id="rId18"/>
    <p:sldId id="877" r:id="rId19"/>
    <p:sldId id="878" r:id="rId20"/>
    <p:sldId id="879" r:id="rId21"/>
    <p:sldId id="880" r:id="rId22"/>
    <p:sldId id="491" r:id="rId23"/>
    <p:sldId id="492" r:id="rId24"/>
    <p:sldId id="497" r:id="rId25"/>
    <p:sldId id="498" r:id="rId26"/>
    <p:sldId id="659" r:id="rId27"/>
    <p:sldId id="660" r:id="rId28"/>
    <p:sldId id="500" r:id="rId29"/>
    <p:sldId id="887" r:id="rId30"/>
    <p:sldId id="502" r:id="rId31"/>
    <p:sldId id="888" r:id="rId32"/>
    <p:sldId id="889" r:id="rId33"/>
    <p:sldId id="751" r:id="rId34"/>
    <p:sldId id="504" r:id="rId35"/>
    <p:sldId id="890" r:id="rId36"/>
    <p:sldId id="754" r:id="rId37"/>
    <p:sldId id="755" r:id="rId38"/>
    <p:sldId id="891" r:id="rId39"/>
    <p:sldId id="892" r:id="rId40"/>
    <p:sldId id="893" r:id="rId41"/>
    <p:sldId id="520" r:id="rId42"/>
    <p:sldId id="661" r:id="rId43"/>
    <p:sldId id="508" r:id="rId44"/>
    <p:sldId id="511" r:id="rId45"/>
    <p:sldId id="510" r:id="rId46"/>
    <p:sldId id="512" r:id="rId47"/>
    <p:sldId id="513" r:id="rId48"/>
    <p:sldId id="514" r:id="rId49"/>
    <p:sldId id="894" r:id="rId50"/>
    <p:sldId id="895" r:id="rId51"/>
    <p:sldId id="896" r:id="rId52"/>
    <p:sldId id="523" r:id="rId53"/>
    <p:sldId id="525" r:id="rId54"/>
    <p:sldId id="897" r:id="rId55"/>
    <p:sldId id="898" r:id="rId56"/>
    <p:sldId id="533" r:id="rId57"/>
    <p:sldId id="534" r:id="rId58"/>
    <p:sldId id="536" r:id="rId59"/>
    <p:sldId id="537" r:id="rId60"/>
    <p:sldId id="538" r:id="rId61"/>
    <p:sldId id="404" r:id="rId62"/>
    <p:sldId id="405" r:id="rId63"/>
    <p:sldId id="632" r:id="rId64"/>
    <p:sldId id="407" r:id="rId65"/>
    <p:sldId id="436" r:id="rId66"/>
    <p:sldId id="438" r:id="rId67"/>
    <p:sldId id="439" r:id="rId68"/>
    <p:sldId id="408" r:id="rId69"/>
    <p:sldId id="409" r:id="rId70"/>
    <p:sldId id="410" r:id="rId71"/>
    <p:sldId id="411" r:id="rId72"/>
    <p:sldId id="686" r:id="rId73"/>
    <p:sldId id="443" r:id="rId74"/>
    <p:sldId id="442" r:id="rId75"/>
    <p:sldId id="444" r:id="rId76"/>
    <p:sldId id="445" r:id="rId77"/>
    <p:sldId id="446" r:id="rId78"/>
    <p:sldId id="448" r:id="rId79"/>
    <p:sldId id="833" r:id="rId80"/>
    <p:sldId id="451" r:id="rId81"/>
    <p:sldId id="458" r:id="rId82"/>
    <p:sldId id="457" r:id="rId83"/>
    <p:sldId id="452" r:id="rId84"/>
    <p:sldId id="460" r:id="rId85"/>
    <p:sldId id="456" r:id="rId86"/>
    <p:sldId id="453" r:id="rId87"/>
    <p:sldId id="462" r:id="rId88"/>
    <p:sldId id="687" r:id="rId89"/>
    <p:sldId id="413" r:id="rId90"/>
    <p:sldId id="414" r:id="rId91"/>
    <p:sldId id="463" r:id="rId92"/>
    <p:sldId id="467" r:id="rId93"/>
    <p:sldId id="468" r:id="rId94"/>
    <p:sldId id="416" r:id="rId95"/>
    <p:sldId id="417" r:id="rId96"/>
    <p:sldId id="418" r:id="rId97"/>
    <p:sldId id="419" r:id="rId98"/>
    <p:sldId id="420" r:id="rId99"/>
    <p:sldId id="476" r:id="rId100"/>
    <p:sldId id="542" r:id="rId101"/>
    <p:sldId id="543" r:id="rId102"/>
    <p:sldId id="544" r:id="rId103"/>
    <p:sldId id="545" r:id="rId104"/>
    <p:sldId id="477" r:id="rId105"/>
    <p:sldId id="478" r:id="rId106"/>
    <p:sldId id="540" r:id="rId107"/>
    <p:sldId id="546" r:id="rId108"/>
    <p:sldId id="480" r:id="rId109"/>
    <p:sldId id="834" r:id="rId110"/>
    <p:sldId id="483" r:id="rId111"/>
    <p:sldId id="484" r:id="rId112"/>
    <p:sldId id="421" r:id="rId113"/>
    <p:sldId id="487" r:id="rId114"/>
    <p:sldId id="475" r:id="rId115"/>
    <p:sldId id="422" r:id="rId116"/>
    <p:sldId id="423" r:id="rId117"/>
    <p:sldId id="424" r:id="rId118"/>
    <p:sldId id="425" r:id="rId119"/>
    <p:sldId id="899" r:id="rId120"/>
    <p:sldId id="900" r:id="rId121"/>
    <p:sldId id="901" r:id="rId122"/>
    <p:sldId id="902" r:id="rId123"/>
    <p:sldId id="903" r:id="rId124"/>
    <p:sldId id="904" r:id="rId125"/>
    <p:sldId id="905" r:id="rId126"/>
    <p:sldId id="906" r:id="rId127"/>
    <p:sldId id="907" r:id="rId128"/>
    <p:sldId id="908" r:id="rId129"/>
    <p:sldId id="909" r:id="rId130"/>
    <p:sldId id="910" r:id="rId131"/>
    <p:sldId id="911" r:id="rId132"/>
    <p:sldId id="912" r:id="rId133"/>
    <p:sldId id="913" r:id="rId134"/>
    <p:sldId id="914" r:id="rId135"/>
    <p:sldId id="915" r:id="rId136"/>
    <p:sldId id="916" r:id="rId137"/>
    <p:sldId id="917" r:id="rId138"/>
    <p:sldId id="918" r:id="rId139"/>
    <p:sldId id="919" r:id="rId140"/>
    <p:sldId id="920" r:id="rId141"/>
    <p:sldId id="921" r:id="rId142"/>
    <p:sldId id="922" r:id="rId143"/>
    <p:sldId id="923" r:id="rId144"/>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隶书" panose="020105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隶书" panose="020105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隶书" panose="020105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隶书" panose="020105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隶书" panose="020105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隶书" panose="020105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隶书" panose="020105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隶书" panose="020105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48">
          <p15:clr>
            <a:srgbClr val="A4A3A4"/>
          </p15:clr>
        </p15:guide>
        <p15:guide id="2" pos="28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a:srgbClr val="0000CC"/>
    <a:srgbClr val="CC0000"/>
    <a:srgbClr val="A5832D"/>
    <a:srgbClr val="FFFFFF"/>
    <a:srgbClr val="0092CC"/>
    <a:srgbClr val="C7E6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2"/>
    <p:restoredTop sz="88447"/>
  </p:normalViewPr>
  <p:slideViewPr>
    <p:cSldViewPr snapToGrid="0" showGuides="1">
      <p:cViewPr varScale="1">
        <p:scale>
          <a:sx n="101" d="100"/>
          <a:sy n="101" d="100"/>
        </p:scale>
        <p:origin x="2040" y="72"/>
      </p:cViewPr>
      <p:guideLst>
        <p:guide orient="horz" pos="2148"/>
        <p:guide pos="288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heme" Target="theme/theme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60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6067"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6068"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1606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A71C568-786D-4299-B599-3987C7893223}"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90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1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890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90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90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3163A38-F6B5-43C3-8566-B44BB07AE162}"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2</a:t>
            </a:fld>
            <a:endParaRPr lang="zh-CN" altLang="en-US" sz="1200" dirty="0">
              <a:latin typeface="Arial" panose="020B0604020202020204" pitchFamily="34" charset="0"/>
              <a:ea typeface="宋体" panose="02010600030101010101" pitchFamily="2" charset="-122"/>
            </a:endParaRPr>
          </a:p>
        </p:txBody>
      </p:sp>
      <p:sp>
        <p:nvSpPr>
          <p:cNvPr id="17411" name="Rectangle 2"/>
          <p:cNvSpPr>
            <a:spLocks noGrp="1" noRot="1" noChangeAspect="1" noTextEdit="1"/>
          </p:cNvSpPr>
          <p:nvPr>
            <p:ph type="sldImg"/>
          </p:nvPr>
        </p:nvSpPr>
        <p:spPr/>
      </p:sp>
      <p:sp>
        <p:nvSpPr>
          <p:cNvPr id="17412" name="Rectangle 3"/>
          <p:cNvSpPr>
            <a:spLocks noGrp="1"/>
          </p:cNvSpPr>
          <p:nvPr>
            <p:ph type="body" idx="1"/>
          </p:nvPr>
        </p:nvSpPr>
        <p:spPr/>
        <p:txBody>
          <a:bodyPr wrap="square" lIns="91440" tIns="45720" rIns="91440" bIns="45720" anchor="t" anchorCtr="0"/>
          <a:lstStyle/>
          <a:p>
            <a:pPr lvl="0" eaLnBrk="1" hangingPunct="1"/>
            <a:r>
              <a:rPr lang="zh-CN" altLang="en-US" dirty="0">
                <a:ea typeface="宋体" panose="02010600030101010101" pitchFamily="2" charset="-122"/>
              </a:rPr>
              <a:t>软硬件划分</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20</a:t>
            </a:fld>
            <a:endParaRPr lang="zh-CN" altLang="en-US" sz="1200" dirty="0">
              <a:latin typeface="Arial" panose="020B0604020202020204" pitchFamily="34" charset="0"/>
              <a:ea typeface="宋体" panose="02010600030101010101" pitchFamily="2" charset="-122"/>
            </a:endParaRPr>
          </a:p>
        </p:txBody>
      </p:sp>
      <p:sp>
        <p:nvSpPr>
          <p:cNvPr id="110595" name="Rectangle 2"/>
          <p:cNvSpPr>
            <a:spLocks noGrp="1" noRot="1" noChangeAspect="1" noTextEdit="1"/>
          </p:cNvSpPr>
          <p:nvPr>
            <p:ph type="sldImg"/>
          </p:nvPr>
        </p:nvSpPr>
        <p:spPr/>
      </p:sp>
      <p:sp>
        <p:nvSpPr>
          <p:cNvPr id="110596"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21</a:t>
            </a:fld>
            <a:endParaRPr lang="zh-CN" altLang="en-US" sz="1200" dirty="0">
              <a:latin typeface="Arial" panose="020B0604020202020204" pitchFamily="34" charset="0"/>
              <a:ea typeface="宋体" panose="02010600030101010101" pitchFamily="2" charset="-122"/>
            </a:endParaRPr>
          </a:p>
        </p:txBody>
      </p:sp>
      <p:sp>
        <p:nvSpPr>
          <p:cNvPr id="112643" name="Rectangle 2"/>
          <p:cNvSpPr>
            <a:spLocks noGrp="1" noRot="1" noChangeAspect="1" noTextEdit="1"/>
          </p:cNvSpPr>
          <p:nvPr>
            <p:ph type="sldImg"/>
          </p:nvPr>
        </p:nvSpPr>
        <p:spPr/>
      </p:sp>
      <p:sp>
        <p:nvSpPr>
          <p:cNvPr id="112644"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22</a:t>
            </a:fld>
            <a:endParaRPr lang="zh-CN" altLang="en-US" sz="1200" dirty="0">
              <a:latin typeface="Arial" panose="020B0604020202020204" pitchFamily="34" charset="0"/>
              <a:ea typeface="宋体" panose="02010600030101010101" pitchFamily="2" charset="-122"/>
            </a:endParaRPr>
          </a:p>
        </p:txBody>
      </p:sp>
      <p:sp>
        <p:nvSpPr>
          <p:cNvPr id="38915" name="Rectangle 2"/>
          <p:cNvSpPr>
            <a:spLocks noGrp="1" noRot="1" noChangeAspect="1" noTextEdit="1"/>
          </p:cNvSpPr>
          <p:nvPr>
            <p:ph type="sldImg"/>
          </p:nvPr>
        </p:nvSpPr>
        <p:spPr/>
      </p:sp>
      <p:sp>
        <p:nvSpPr>
          <p:cNvPr id="38916"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23</a:t>
            </a:fld>
            <a:endParaRPr lang="zh-CN" altLang="en-US" sz="1200" dirty="0">
              <a:latin typeface="Arial" panose="020B0604020202020204" pitchFamily="34" charset="0"/>
              <a:ea typeface="宋体" panose="02010600030101010101" pitchFamily="2" charset="-122"/>
            </a:endParaRPr>
          </a:p>
        </p:txBody>
      </p:sp>
      <p:sp>
        <p:nvSpPr>
          <p:cNvPr id="40963" name="Rectangle 2"/>
          <p:cNvSpPr>
            <a:spLocks noGrp="1" noRot="1" noChangeAspect="1" noTextEdit="1"/>
          </p:cNvSpPr>
          <p:nvPr>
            <p:ph type="sldImg"/>
          </p:nvPr>
        </p:nvSpPr>
        <p:spPr/>
      </p:sp>
      <p:sp>
        <p:nvSpPr>
          <p:cNvPr id="40964"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24</a:t>
            </a:fld>
            <a:endParaRPr lang="zh-CN" altLang="en-US" sz="1200" dirty="0">
              <a:latin typeface="Arial" panose="020B0604020202020204" pitchFamily="34" charset="0"/>
              <a:ea typeface="宋体" panose="02010600030101010101" pitchFamily="2" charset="-122"/>
            </a:endParaRPr>
          </a:p>
        </p:txBody>
      </p:sp>
      <p:sp>
        <p:nvSpPr>
          <p:cNvPr id="46083" name="Rectangle 2"/>
          <p:cNvSpPr>
            <a:spLocks noGrp="1" noRot="1" noChangeAspect="1" noTextEdit="1"/>
          </p:cNvSpPr>
          <p:nvPr>
            <p:ph type="sldImg"/>
          </p:nvPr>
        </p:nvSpPr>
        <p:spPr/>
      </p:sp>
      <p:sp>
        <p:nvSpPr>
          <p:cNvPr id="46084"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25</a:t>
            </a:fld>
            <a:endParaRPr lang="zh-CN" altLang="en-US" sz="1200" dirty="0">
              <a:latin typeface="Arial" panose="020B0604020202020204" pitchFamily="34" charset="0"/>
              <a:ea typeface="宋体" panose="02010600030101010101" pitchFamily="2" charset="-122"/>
            </a:endParaRPr>
          </a:p>
        </p:txBody>
      </p:sp>
      <p:sp>
        <p:nvSpPr>
          <p:cNvPr id="48131" name="Rectangle 2"/>
          <p:cNvSpPr>
            <a:spLocks noGrp="1" noRot="1" noChangeAspect="1" noTextEdit="1"/>
          </p:cNvSpPr>
          <p:nvPr>
            <p:ph type="sldImg"/>
          </p:nvPr>
        </p:nvSpPr>
        <p:spPr>
          <a:xfrm>
            <a:off x="1146175" y="687388"/>
            <a:ext cx="4567238" cy="3425825"/>
          </a:xfrm>
          <a:ln w="12700"/>
        </p:spPr>
      </p:sp>
      <p:sp>
        <p:nvSpPr>
          <p:cNvPr id="48132" name="Rectangle 3"/>
          <p:cNvSpPr>
            <a:spLocks noGrp="1"/>
          </p:cNvSpPr>
          <p:nvPr>
            <p:ph type="body" idx="1"/>
          </p:nvPr>
        </p:nvSpPr>
        <p:spPr>
          <a:xfrm>
            <a:off x="914400" y="4343400"/>
            <a:ext cx="5029200" cy="4114800"/>
          </a:xfrm>
        </p:spPr>
        <p:txBody>
          <a:bodyPr wrap="square" lIns="92066" tIns="46033" rIns="92066" bIns="46033"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26</a:t>
            </a:fld>
            <a:endParaRPr lang="zh-CN" altLang="en-US" sz="1200" dirty="0">
              <a:latin typeface="Arial" panose="020B0604020202020204" pitchFamily="34" charset="0"/>
              <a:ea typeface="宋体" panose="02010600030101010101" pitchFamily="2" charset="-122"/>
            </a:endParaRPr>
          </a:p>
        </p:txBody>
      </p:sp>
      <p:sp>
        <p:nvSpPr>
          <p:cNvPr id="50179" name="Rectangle 2"/>
          <p:cNvSpPr>
            <a:spLocks noGrp="1" noRot="1" noChangeAspect="1" noTextEdit="1"/>
          </p:cNvSpPr>
          <p:nvPr>
            <p:ph type="sldImg"/>
          </p:nvPr>
        </p:nvSpPr>
        <p:spPr/>
      </p:sp>
      <p:sp>
        <p:nvSpPr>
          <p:cNvPr id="50180" name="Rectangle 3"/>
          <p:cNvSpPr>
            <a:spLocks noGrp="1"/>
          </p:cNvSpPr>
          <p:nvPr>
            <p:ph type="body" idx="1"/>
          </p:nvPr>
        </p:nvSpPr>
        <p:spPr/>
        <p:txBody>
          <a:bodyPr wrap="square" lIns="91440" tIns="45720" rIns="91440" bIns="45720" anchor="t" anchorCtr="0"/>
          <a:lstStyle/>
          <a:p>
            <a:pPr lvl="0" eaLnBrk="1" hangingPunct="1"/>
            <a:endParaRPr lang="en-US" altLang="zh-CN" dirty="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27</a:t>
            </a:fld>
            <a:endParaRPr lang="zh-CN" altLang="en-US" sz="1200" dirty="0">
              <a:latin typeface="Arial" panose="020B0604020202020204" pitchFamily="34" charset="0"/>
              <a:ea typeface="宋体" panose="02010600030101010101" pitchFamily="2" charset="-122"/>
            </a:endParaRPr>
          </a:p>
        </p:txBody>
      </p:sp>
      <p:sp>
        <p:nvSpPr>
          <p:cNvPr id="52227" name="Rectangle 2"/>
          <p:cNvSpPr>
            <a:spLocks noGrp="1" noRot="1" noChangeAspect="1" noTextEdit="1"/>
          </p:cNvSpPr>
          <p:nvPr>
            <p:ph type="sldImg"/>
          </p:nvPr>
        </p:nvSpPr>
        <p:spPr/>
      </p:sp>
      <p:sp>
        <p:nvSpPr>
          <p:cNvPr id="52228"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28</a:t>
            </a:fld>
            <a:endParaRPr lang="zh-CN" altLang="en-US" sz="1200" dirty="0">
              <a:latin typeface="Arial" panose="020B0604020202020204" pitchFamily="34" charset="0"/>
              <a:ea typeface="宋体" panose="02010600030101010101" pitchFamily="2" charset="-122"/>
            </a:endParaRPr>
          </a:p>
        </p:txBody>
      </p:sp>
      <p:sp>
        <p:nvSpPr>
          <p:cNvPr id="54275" name="Rectangle 2"/>
          <p:cNvSpPr>
            <a:spLocks noGrp="1" noRot="1" noChangeAspect="1" noTextEdit="1"/>
          </p:cNvSpPr>
          <p:nvPr>
            <p:ph type="sldImg"/>
          </p:nvPr>
        </p:nvSpPr>
        <p:spPr/>
      </p:sp>
      <p:sp>
        <p:nvSpPr>
          <p:cNvPr id="54276"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29</a:t>
            </a:fld>
            <a:endParaRPr lang="zh-CN" altLang="en-US" sz="1200" dirty="0">
              <a:latin typeface="Arial" panose="020B0604020202020204" pitchFamily="34" charset="0"/>
              <a:ea typeface="宋体" panose="02010600030101010101" pitchFamily="2" charset="-122"/>
            </a:endParaRPr>
          </a:p>
        </p:txBody>
      </p:sp>
      <p:sp>
        <p:nvSpPr>
          <p:cNvPr id="56323" name="Rectangle 2"/>
          <p:cNvSpPr>
            <a:spLocks noGrp="1" noRot="1" noChangeAspect="1" noTextEdit="1"/>
          </p:cNvSpPr>
          <p:nvPr>
            <p:ph type="sldImg"/>
          </p:nvPr>
        </p:nvSpPr>
        <p:spPr/>
      </p:sp>
      <p:sp>
        <p:nvSpPr>
          <p:cNvPr id="56324"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9</a:t>
            </a:fld>
            <a:endParaRPr lang="zh-CN" altLang="en-US" sz="1200" dirty="0">
              <a:latin typeface="Arial" panose="020B0604020202020204" pitchFamily="34" charset="0"/>
              <a:ea typeface="宋体" panose="02010600030101010101" pitchFamily="2" charset="-122"/>
            </a:endParaRPr>
          </a:p>
        </p:txBody>
      </p:sp>
      <p:sp>
        <p:nvSpPr>
          <p:cNvPr id="25603" name="Rectangle 2"/>
          <p:cNvSpPr>
            <a:spLocks noGrp="1" noRot="1" noChangeAspect="1" noTextEdit="1"/>
          </p:cNvSpPr>
          <p:nvPr>
            <p:ph type="sldImg"/>
          </p:nvPr>
        </p:nvSpPr>
        <p:spPr/>
      </p:sp>
      <p:sp>
        <p:nvSpPr>
          <p:cNvPr id="25604" name="Rectangle 3"/>
          <p:cNvSpPr>
            <a:spLocks noGrp="1"/>
          </p:cNvSpPr>
          <p:nvPr>
            <p:ph type="body" idx="1"/>
          </p:nvPr>
        </p:nvSpPr>
        <p:spPr/>
        <p:txBody>
          <a:bodyPr wrap="square" lIns="91440" tIns="45720" rIns="91440" bIns="45720" anchor="t" anchorCtr="0"/>
          <a:lstStyle/>
          <a:p>
            <a:pPr lvl="0" eaLnBrk="1" hangingPunct="1"/>
            <a:r>
              <a:rPr lang="zh-CN" altLang="en-US" b="1" dirty="0">
                <a:solidFill>
                  <a:srgbClr val="66FF33"/>
                </a:solidFill>
                <a:ea typeface="宋体" panose="02010600030101010101" pitchFamily="2" charset="-122"/>
              </a:rPr>
              <a:t>堆栈</a:t>
            </a:r>
            <a:r>
              <a:rPr lang="zh-CN" altLang="en-US" b="1" dirty="0">
                <a:solidFill>
                  <a:srgbClr val="FFFFFF"/>
                </a:solidFill>
                <a:ea typeface="宋体" panose="02010600030101010101" pitchFamily="2" charset="-122"/>
              </a:rPr>
              <a:t>型结构：</a:t>
            </a:r>
          </a:p>
          <a:p>
            <a:pPr lvl="0" eaLnBrk="1" hangingPunct="1"/>
            <a:r>
              <a:rPr lang="zh-CN" altLang="en-US" b="1" dirty="0">
                <a:solidFill>
                  <a:srgbClr val="66FF33"/>
                </a:solidFill>
                <a:ea typeface="宋体" panose="02010600030101010101" pitchFamily="2" charset="-122"/>
              </a:rPr>
              <a:t>累加器</a:t>
            </a:r>
            <a:r>
              <a:rPr lang="zh-CN" altLang="en-US" b="1" dirty="0">
                <a:solidFill>
                  <a:srgbClr val="FFFFFF"/>
                </a:solidFill>
                <a:ea typeface="宋体" panose="02010600030101010101" pitchFamily="2" charset="-122"/>
              </a:rPr>
              <a:t>结构：操作数之一默认存在</a:t>
            </a:r>
            <a:r>
              <a:rPr lang="zh-CN" altLang="en-US" b="1" dirty="0">
                <a:solidFill>
                  <a:srgbClr val="66FF33"/>
                </a:solidFill>
                <a:ea typeface="宋体" panose="02010600030101010101" pitchFamily="2" charset="-122"/>
              </a:rPr>
              <a:t>累加器</a:t>
            </a:r>
            <a:r>
              <a:rPr lang="zh-CN" altLang="en-US" b="1" dirty="0">
                <a:solidFill>
                  <a:srgbClr val="FFFFFF"/>
                </a:solidFill>
                <a:ea typeface="宋体" panose="02010600030101010101" pitchFamily="2" charset="-122"/>
              </a:rPr>
              <a:t>中；</a:t>
            </a:r>
          </a:p>
          <a:p>
            <a:pPr lvl="0" eaLnBrk="1" hangingPunct="1"/>
            <a:r>
              <a:rPr lang="zh-CN" altLang="en-US" b="1" dirty="0">
                <a:solidFill>
                  <a:srgbClr val="66FF33"/>
                </a:solidFill>
                <a:ea typeface="宋体" panose="02010600030101010101" pitchFamily="2" charset="-122"/>
              </a:rPr>
              <a:t>通用寄存器</a:t>
            </a:r>
            <a:r>
              <a:rPr lang="zh-CN" altLang="en-US" b="1" dirty="0">
                <a:solidFill>
                  <a:srgbClr val="FFFFFF"/>
                </a:solidFill>
                <a:ea typeface="宋体" panose="02010600030101010101" pitchFamily="2" charset="-122"/>
              </a:rPr>
              <a:t>结构：所有操作数显式说明，指明</a:t>
            </a:r>
          </a:p>
          <a:p>
            <a:pPr lvl="0" eaLnBrk="1" hangingPunct="1"/>
            <a:r>
              <a:rPr lang="zh-CN" altLang="en-US" b="1" dirty="0">
                <a:solidFill>
                  <a:srgbClr val="FFFFFF"/>
                </a:solidFill>
                <a:ea typeface="宋体" panose="02010600030101010101" pitchFamily="2" charset="-122"/>
              </a:rPr>
              <a:t>                                其存在哪个</a:t>
            </a:r>
            <a:r>
              <a:rPr lang="zh-CN" altLang="en-US" b="1" dirty="0">
                <a:solidFill>
                  <a:srgbClr val="66FF33"/>
                </a:solidFill>
                <a:ea typeface="宋体" panose="02010600030101010101" pitchFamily="2" charset="-122"/>
              </a:rPr>
              <a:t>寄存器</a:t>
            </a:r>
            <a:r>
              <a:rPr lang="zh-CN" altLang="en-US" b="1" dirty="0">
                <a:solidFill>
                  <a:srgbClr val="FFFFFF"/>
                </a:solidFill>
                <a:ea typeface="宋体" panose="02010600030101010101" pitchFamily="2" charset="-122"/>
              </a:rPr>
              <a:t>中</a:t>
            </a:r>
            <a:r>
              <a:rPr lang="en-US" altLang="zh-CN" b="1" dirty="0">
                <a:solidFill>
                  <a:srgbClr val="FFFFFF"/>
                </a:solidFill>
                <a:ea typeface="宋体" panose="02010600030101010101" pitchFamily="2" charset="-122"/>
              </a:rPr>
              <a:t>/</a:t>
            </a:r>
            <a:r>
              <a:rPr lang="zh-CN" altLang="en-US" b="1" dirty="0">
                <a:solidFill>
                  <a:srgbClr val="66FF33"/>
                </a:solidFill>
                <a:ea typeface="宋体" panose="02010600030101010101" pitchFamily="2" charset="-122"/>
              </a:rPr>
              <a:t>存储器</a:t>
            </a:r>
          </a:p>
          <a:p>
            <a:pPr lvl="0" eaLnBrk="1" hangingPunct="1"/>
            <a:r>
              <a:rPr lang="zh-CN" altLang="en-US" b="1" dirty="0">
                <a:solidFill>
                  <a:srgbClr val="FFFFFF"/>
                </a:solidFill>
                <a:ea typeface="宋体" panose="02010600030101010101" pitchFamily="2" charset="-122"/>
              </a:rPr>
              <a:t>                                的哪个单元中。</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30</a:t>
            </a:fld>
            <a:endParaRPr lang="zh-CN" altLang="en-US" sz="1200" dirty="0">
              <a:latin typeface="Arial" panose="020B0604020202020204" pitchFamily="34" charset="0"/>
              <a:ea typeface="宋体" panose="02010600030101010101" pitchFamily="2" charset="-122"/>
            </a:endParaRPr>
          </a:p>
        </p:txBody>
      </p:sp>
      <p:sp>
        <p:nvSpPr>
          <p:cNvPr id="58371" name="Rectangle 2"/>
          <p:cNvSpPr>
            <a:spLocks noGrp="1" noRot="1" noChangeAspect="1" noTextEdit="1"/>
          </p:cNvSpPr>
          <p:nvPr>
            <p:ph type="sldImg"/>
          </p:nvPr>
        </p:nvSpPr>
        <p:spPr/>
      </p:sp>
      <p:sp>
        <p:nvSpPr>
          <p:cNvPr id="58372"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31</a:t>
            </a:fld>
            <a:endParaRPr lang="zh-CN" altLang="en-US" sz="1200" dirty="0">
              <a:latin typeface="Arial" panose="020B0604020202020204" pitchFamily="34" charset="0"/>
              <a:ea typeface="宋体" panose="02010600030101010101" pitchFamily="2" charset="-122"/>
            </a:endParaRPr>
          </a:p>
        </p:txBody>
      </p:sp>
      <p:sp>
        <p:nvSpPr>
          <p:cNvPr id="58371" name="Rectangle 2"/>
          <p:cNvSpPr>
            <a:spLocks noGrp="1" noRot="1" noChangeAspect="1" noTextEdit="1"/>
          </p:cNvSpPr>
          <p:nvPr>
            <p:ph type="sldImg"/>
          </p:nvPr>
        </p:nvSpPr>
        <p:spPr/>
      </p:sp>
      <p:sp>
        <p:nvSpPr>
          <p:cNvPr id="58372"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32</a:t>
            </a:fld>
            <a:endParaRPr lang="zh-CN" altLang="en-US" sz="1200" dirty="0">
              <a:latin typeface="Arial" panose="020B0604020202020204" pitchFamily="34" charset="0"/>
              <a:ea typeface="宋体" panose="02010600030101010101" pitchFamily="2" charset="-122"/>
            </a:endParaRPr>
          </a:p>
        </p:txBody>
      </p:sp>
      <p:sp>
        <p:nvSpPr>
          <p:cNvPr id="60419" name="Rectangle 2"/>
          <p:cNvSpPr>
            <a:spLocks noGrp="1" noRot="1" noChangeAspect="1" noTextEdit="1"/>
          </p:cNvSpPr>
          <p:nvPr>
            <p:ph type="sldImg"/>
          </p:nvPr>
        </p:nvSpPr>
        <p:spPr/>
      </p:sp>
      <p:sp>
        <p:nvSpPr>
          <p:cNvPr id="60420"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33</a:t>
            </a:fld>
            <a:endParaRPr lang="zh-CN" altLang="en-US" sz="1200" dirty="0">
              <a:latin typeface="Arial" panose="020B0604020202020204" pitchFamily="34" charset="0"/>
              <a:ea typeface="宋体" panose="02010600030101010101" pitchFamily="2" charset="-122"/>
            </a:endParaRPr>
          </a:p>
        </p:txBody>
      </p:sp>
      <p:sp>
        <p:nvSpPr>
          <p:cNvPr id="60419" name="Rectangle 2"/>
          <p:cNvSpPr>
            <a:spLocks noGrp="1" noRot="1" noChangeAspect="1" noTextEdit="1"/>
          </p:cNvSpPr>
          <p:nvPr>
            <p:ph type="sldImg"/>
          </p:nvPr>
        </p:nvSpPr>
        <p:spPr/>
      </p:sp>
      <p:sp>
        <p:nvSpPr>
          <p:cNvPr id="60420"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34</a:t>
            </a:fld>
            <a:endParaRPr lang="zh-CN" altLang="en-US" sz="1200" dirty="0">
              <a:latin typeface="Arial" panose="020B0604020202020204" pitchFamily="34" charset="0"/>
              <a:ea typeface="宋体" panose="02010600030101010101" pitchFamily="2" charset="-122"/>
            </a:endParaRPr>
          </a:p>
        </p:txBody>
      </p:sp>
      <p:sp>
        <p:nvSpPr>
          <p:cNvPr id="62467" name="Rectangle 2"/>
          <p:cNvSpPr>
            <a:spLocks noGrp="1" noRot="1" noChangeAspect="1" noTextEdit="1"/>
          </p:cNvSpPr>
          <p:nvPr>
            <p:ph type="sldImg"/>
          </p:nvPr>
        </p:nvSpPr>
        <p:spPr/>
      </p:sp>
      <p:sp>
        <p:nvSpPr>
          <p:cNvPr id="62468"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35</a:t>
            </a:fld>
            <a:endParaRPr lang="zh-CN" altLang="en-US" sz="1200" dirty="0">
              <a:latin typeface="Arial" panose="020B0604020202020204" pitchFamily="34" charset="0"/>
              <a:ea typeface="宋体" panose="02010600030101010101" pitchFamily="2" charset="-122"/>
            </a:endParaRPr>
          </a:p>
        </p:txBody>
      </p:sp>
      <p:sp>
        <p:nvSpPr>
          <p:cNvPr id="66563" name="Rectangle 2"/>
          <p:cNvSpPr>
            <a:spLocks noGrp="1" noRot="1" noChangeAspect="1" noTextEdit="1"/>
          </p:cNvSpPr>
          <p:nvPr>
            <p:ph type="sldImg"/>
          </p:nvPr>
        </p:nvSpPr>
        <p:spPr/>
      </p:sp>
      <p:sp>
        <p:nvSpPr>
          <p:cNvPr id="66564"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36</a:t>
            </a:fld>
            <a:endParaRPr lang="zh-CN" altLang="en-US" sz="1200" dirty="0">
              <a:latin typeface="Arial" panose="020B0604020202020204" pitchFamily="34" charset="0"/>
              <a:ea typeface="宋体" panose="02010600030101010101" pitchFamily="2" charset="-122"/>
            </a:endParaRPr>
          </a:p>
        </p:txBody>
      </p:sp>
      <p:sp>
        <p:nvSpPr>
          <p:cNvPr id="64515" name="Rectangle 2"/>
          <p:cNvSpPr>
            <a:spLocks noGrp="1" noRot="1" noChangeAspect="1" noTextEdit="1"/>
          </p:cNvSpPr>
          <p:nvPr>
            <p:ph type="sldImg"/>
          </p:nvPr>
        </p:nvSpPr>
        <p:spPr/>
      </p:sp>
      <p:sp>
        <p:nvSpPr>
          <p:cNvPr id="64516"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37</a:t>
            </a:fld>
            <a:endParaRPr lang="zh-CN" altLang="en-US" sz="1200" dirty="0">
              <a:latin typeface="Arial" panose="020B0604020202020204" pitchFamily="34" charset="0"/>
              <a:ea typeface="宋体" panose="02010600030101010101" pitchFamily="2" charset="-122"/>
            </a:endParaRPr>
          </a:p>
        </p:txBody>
      </p:sp>
      <p:sp>
        <p:nvSpPr>
          <p:cNvPr id="64515" name="Rectangle 2"/>
          <p:cNvSpPr>
            <a:spLocks noGrp="1" noRot="1" noChangeAspect="1" noTextEdit="1"/>
          </p:cNvSpPr>
          <p:nvPr>
            <p:ph type="sldImg"/>
          </p:nvPr>
        </p:nvSpPr>
        <p:spPr/>
      </p:sp>
      <p:sp>
        <p:nvSpPr>
          <p:cNvPr id="64516"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38</a:t>
            </a:fld>
            <a:endParaRPr lang="zh-CN" altLang="en-US" sz="1200" dirty="0">
              <a:latin typeface="Arial" panose="020B0604020202020204" pitchFamily="34" charset="0"/>
              <a:ea typeface="宋体" panose="02010600030101010101" pitchFamily="2" charset="-122"/>
            </a:endParaRPr>
          </a:p>
        </p:txBody>
      </p:sp>
      <p:sp>
        <p:nvSpPr>
          <p:cNvPr id="72707" name="Rectangle 2"/>
          <p:cNvSpPr>
            <a:spLocks noGrp="1" noRot="1" noChangeAspect="1" noTextEdit="1"/>
          </p:cNvSpPr>
          <p:nvPr>
            <p:ph type="sldImg"/>
          </p:nvPr>
        </p:nvSpPr>
        <p:spPr/>
      </p:sp>
      <p:sp>
        <p:nvSpPr>
          <p:cNvPr id="72708"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39</a:t>
            </a:fld>
            <a:endParaRPr lang="zh-CN" altLang="en-US" sz="1200" dirty="0">
              <a:latin typeface="Arial" panose="020B0604020202020204" pitchFamily="34" charset="0"/>
              <a:ea typeface="宋体" panose="02010600030101010101" pitchFamily="2" charset="-122"/>
            </a:endParaRPr>
          </a:p>
        </p:txBody>
      </p:sp>
      <p:sp>
        <p:nvSpPr>
          <p:cNvPr id="72707" name="Rectangle 2"/>
          <p:cNvSpPr>
            <a:spLocks noGrp="1" noRot="1" noChangeAspect="1" noTextEdit="1"/>
          </p:cNvSpPr>
          <p:nvPr>
            <p:ph type="sldImg"/>
          </p:nvPr>
        </p:nvSpPr>
        <p:spPr/>
      </p:sp>
      <p:sp>
        <p:nvSpPr>
          <p:cNvPr id="72708"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13</a:t>
            </a:fld>
            <a:endParaRPr lang="zh-CN" altLang="en-US" sz="1200" dirty="0">
              <a:latin typeface="Arial" panose="020B0604020202020204" pitchFamily="34" charset="0"/>
              <a:ea typeface="宋体" panose="02010600030101010101" pitchFamily="2" charset="-122"/>
            </a:endParaRPr>
          </a:p>
        </p:txBody>
      </p:sp>
      <p:sp>
        <p:nvSpPr>
          <p:cNvPr id="30723" name="Rectangle 2"/>
          <p:cNvSpPr>
            <a:spLocks noGrp="1" noRot="1" noChangeAspect="1" noTextEdit="1"/>
          </p:cNvSpPr>
          <p:nvPr>
            <p:ph type="sldImg"/>
          </p:nvPr>
        </p:nvSpPr>
        <p:spPr/>
      </p:sp>
      <p:sp>
        <p:nvSpPr>
          <p:cNvPr id="30724"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40</a:t>
            </a:fld>
            <a:endParaRPr lang="zh-CN" altLang="en-US" sz="1200" dirty="0">
              <a:latin typeface="Arial" panose="020B0604020202020204" pitchFamily="34" charset="0"/>
              <a:ea typeface="宋体" panose="02010600030101010101" pitchFamily="2" charset="-122"/>
            </a:endParaRPr>
          </a:p>
        </p:txBody>
      </p:sp>
      <p:sp>
        <p:nvSpPr>
          <p:cNvPr id="74755" name="Rectangle 2"/>
          <p:cNvSpPr>
            <a:spLocks noGrp="1" noRot="1" noChangeAspect="1" noTextEdit="1"/>
          </p:cNvSpPr>
          <p:nvPr>
            <p:ph type="sldImg"/>
          </p:nvPr>
        </p:nvSpPr>
        <p:spPr/>
      </p:sp>
      <p:sp>
        <p:nvSpPr>
          <p:cNvPr id="74756"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41</a:t>
            </a:fld>
            <a:endParaRPr lang="zh-CN" altLang="en-US" sz="1200" dirty="0">
              <a:latin typeface="Arial" panose="020B0604020202020204" pitchFamily="34" charset="0"/>
              <a:ea typeface="宋体" panose="02010600030101010101" pitchFamily="2" charset="-122"/>
            </a:endParaRPr>
          </a:p>
        </p:txBody>
      </p:sp>
      <p:sp>
        <p:nvSpPr>
          <p:cNvPr id="68611" name="Rectangle 2"/>
          <p:cNvSpPr>
            <a:spLocks noGrp="1" noRot="1" noChangeAspect="1" noTextEdit="1"/>
          </p:cNvSpPr>
          <p:nvPr>
            <p:ph type="sldImg"/>
          </p:nvPr>
        </p:nvSpPr>
        <p:spPr/>
      </p:sp>
      <p:sp>
        <p:nvSpPr>
          <p:cNvPr id="68612"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42</a:t>
            </a:fld>
            <a:endParaRPr lang="zh-CN" altLang="en-US" sz="1200" dirty="0">
              <a:latin typeface="Arial" panose="020B0604020202020204" pitchFamily="34" charset="0"/>
              <a:ea typeface="宋体" panose="02010600030101010101" pitchFamily="2" charset="-122"/>
            </a:endParaRPr>
          </a:p>
        </p:txBody>
      </p:sp>
      <p:sp>
        <p:nvSpPr>
          <p:cNvPr id="70659" name="Rectangle 2"/>
          <p:cNvSpPr>
            <a:spLocks noGrp="1" noRot="1" noChangeAspect="1" noTextEdit="1"/>
          </p:cNvSpPr>
          <p:nvPr>
            <p:ph type="sldImg"/>
          </p:nvPr>
        </p:nvSpPr>
        <p:spPr/>
      </p:sp>
      <p:sp>
        <p:nvSpPr>
          <p:cNvPr id="70660"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43</a:t>
            </a:fld>
            <a:endParaRPr lang="zh-CN" altLang="en-US" sz="1200" dirty="0">
              <a:latin typeface="Arial" panose="020B0604020202020204" pitchFamily="34" charset="0"/>
              <a:ea typeface="宋体" panose="02010600030101010101" pitchFamily="2" charset="-122"/>
            </a:endParaRPr>
          </a:p>
        </p:txBody>
      </p:sp>
      <p:sp>
        <p:nvSpPr>
          <p:cNvPr id="72707" name="Rectangle 2"/>
          <p:cNvSpPr>
            <a:spLocks noGrp="1" noRot="1" noChangeAspect="1" noTextEdit="1"/>
          </p:cNvSpPr>
          <p:nvPr>
            <p:ph type="sldImg"/>
          </p:nvPr>
        </p:nvSpPr>
        <p:spPr>
          <a:xfrm>
            <a:off x="1146175" y="687388"/>
            <a:ext cx="4567238" cy="3425825"/>
          </a:xfrm>
          <a:ln w="12700"/>
        </p:spPr>
      </p:sp>
      <p:sp>
        <p:nvSpPr>
          <p:cNvPr id="72708" name="Rectangle 3"/>
          <p:cNvSpPr>
            <a:spLocks noGrp="1"/>
          </p:cNvSpPr>
          <p:nvPr>
            <p:ph type="body" idx="1"/>
          </p:nvPr>
        </p:nvSpPr>
        <p:spPr>
          <a:xfrm>
            <a:off x="914400" y="4343400"/>
            <a:ext cx="5029200" cy="4114800"/>
          </a:xfrm>
        </p:spPr>
        <p:txBody>
          <a:bodyPr wrap="square" lIns="92066" tIns="46033" rIns="92066" bIns="46033"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44</a:t>
            </a:fld>
            <a:endParaRPr lang="zh-CN" altLang="en-US" sz="1200" dirty="0">
              <a:latin typeface="Arial" panose="020B0604020202020204" pitchFamily="34" charset="0"/>
              <a:ea typeface="宋体" panose="02010600030101010101" pitchFamily="2" charset="-122"/>
            </a:endParaRPr>
          </a:p>
        </p:txBody>
      </p:sp>
      <p:sp>
        <p:nvSpPr>
          <p:cNvPr id="74755" name="Rectangle 2"/>
          <p:cNvSpPr>
            <a:spLocks noGrp="1" noRot="1" noChangeAspect="1" noTextEdit="1"/>
          </p:cNvSpPr>
          <p:nvPr>
            <p:ph type="sldImg"/>
          </p:nvPr>
        </p:nvSpPr>
        <p:spPr>
          <a:xfrm>
            <a:off x="1146175" y="687388"/>
            <a:ext cx="4567238" cy="3425825"/>
          </a:xfrm>
          <a:ln w="12700"/>
        </p:spPr>
      </p:sp>
      <p:sp>
        <p:nvSpPr>
          <p:cNvPr id="74756" name="Rectangle 3"/>
          <p:cNvSpPr>
            <a:spLocks noGrp="1"/>
          </p:cNvSpPr>
          <p:nvPr>
            <p:ph type="body" idx="1"/>
          </p:nvPr>
        </p:nvSpPr>
        <p:spPr>
          <a:xfrm>
            <a:off x="914400" y="4343400"/>
            <a:ext cx="5029200" cy="4114800"/>
          </a:xfrm>
        </p:spPr>
        <p:txBody>
          <a:bodyPr wrap="square" lIns="92066" tIns="46033" rIns="92066" bIns="46033"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45</a:t>
            </a:fld>
            <a:endParaRPr lang="zh-CN" altLang="en-US" sz="1200" dirty="0">
              <a:latin typeface="Arial" panose="020B0604020202020204" pitchFamily="34" charset="0"/>
              <a:ea typeface="宋体" panose="02010600030101010101" pitchFamily="2" charset="-122"/>
            </a:endParaRPr>
          </a:p>
        </p:txBody>
      </p:sp>
      <p:sp>
        <p:nvSpPr>
          <p:cNvPr id="76803" name="Rectangle 2"/>
          <p:cNvSpPr>
            <a:spLocks noGrp="1" noRot="1" noChangeAspect="1" noTextEdit="1"/>
          </p:cNvSpPr>
          <p:nvPr>
            <p:ph type="sldImg"/>
          </p:nvPr>
        </p:nvSpPr>
        <p:spPr>
          <a:xfrm>
            <a:off x="1146175" y="687388"/>
            <a:ext cx="4567238" cy="3425825"/>
          </a:xfrm>
          <a:ln w="12700"/>
        </p:spPr>
      </p:sp>
      <p:sp>
        <p:nvSpPr>
          <p:cNvPr id="76804" name="Rectangle 3"/>
          <p:cNvSpPr>
            <a:spLocks noGrp="1"/>
          </p:cNvSpPr>
          <p:nvPr>
            <p:ph type="body" idx="1"/>
          </p:nvPr>
        </p:nvSpPr>
        <p:spPr>
          <a:xfrm>
            <a:off x="914400" y="4343400"/>
            <a:ext cx="5029200" cy="4114800"/>
          </a:xfrm>
        </p:spPr>
        <p:txBody>
          <a:bodyPr wrap="square" lIns="92066" tIns="46033" rIns="92066" bIns="46033"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46</a:t>
            </a:fld>
            <a:endParaRPr lang="zh-CN" altLang="en-US" sz="1200" dirty="0">
              <a:latin typeface="Arial" panose="020B0604020202020204" pitchFamily="34" charset="0"/>
              <a:ea typeface="宋体" panose="02010600030101010101" pitchFamily="2" charset="-122"/>
            </a:endParaRPr>
          </a:p>
        </p:txBody>
      </p:sp>
      <p:sp>
        <p:nvSpPr>
          <p:cNvPr id="78851" name="Rectangle 2"/>
          <p:cNvSpPr>
            <a:spLocks noGrp="1" noRot="1" noChangeAspect="1" noTextEdit="1"/>
          </p:cNvSpPr>
          <p:nvPr>
            <p:ph type="sldImg"/>
          </p:nvPr>
        </p:nvSpPr>
        <p:spPr>
          <a:xfrm>
            <a:off x="1146175" y="687388"/>
            <a:ext cx="4567238" cy="3425825"/>
          </a:xfrm>
          <a:ln w="12700"/>
        </p:spPr>
      </p:sp>
      <p:sp>
        <p:nvSpPr>
          <p:cNvPr id="78852" name="Rectangle 3"/>
          <p:cNvSpPr>
            <a:spLocks noGrp="1"/>
          </p:cNvSpPr>
          <p:nvPr>
            <p:ph type="body" idx="1"/>
          </p:nvPr>
        </p:nvSpPr>
        <p:spPr>
          <a:xfrm>
            <a:off x="914400" y="4343400"/>
            <a:ext cx="5029200" cy="4114800"/>
          </a:xfrm>
        </p:spPr>
        <p:txBody>
          <a:bodyPr wrap="square" lIns="92066" tIns="46033" rIns="92066" bIns="46033"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47</a:t>
            </a:fld>
            <a:endParaRPr lang="zh-CN" altLang="en-US" sz="1200" dirty="0">
              <a:latin typeface="Arial" panose="020B0604020202020204" pitchFamily="34" charset="0"/>
              <a:ea typeface="宋体" panose="02010600030101010101" pitchFamily="2" charset="-122"/>
            </a:endParaRPr>
          </a:p>
        </p:txBody>
      </p:sp>
      <p:sp>
        <p:nvSpPr>
          <p:cNvPr id="80899" name="Rectangle 2"/>
          <p:cNvSpPr>
            <a:spLocks noGrp="1" noRot="1" noChangeAspect="1" noTextEdit="1"/>
          </p:cNvSpPr>
          <p:nvPr>
            <p:ph type="sldImg"/>
          </p:nvPr>
        </p:nvSpPr>
        <p:spPr>
          <a:xfrm>
            <a:off x="1146175" y="687388"/>
            <a:ext cx="4567238" cy="3425825"/>
          </a:xfrm>
          <a:ln w="12700"/>
        </p:spPr>
      </p:sp>
      <p:sp>
        <p:nvSpPr>
          <p:cNvPr id="80900" name="Rectangle 3"/>
          <p:cNvSpPr>
            <a:spLocks noGrp="1"/>
          </p:cNvSpPr>
          <p:nvPr>
            <p:ph type="body" idx="1"/>
          </p:nvPr>
        </p:nvSpPr>
        <p:spPr>
          <a:xfrm>
            <a:off x="914400" y="4343400"/>
            <a:ext cx="5029200" cy="4114800"/>
          </a:xfrm>
        </p:spPr>
        <p:txBody>
          <a:bodyPr wrap="square" lIns="92066" tIns="46033" rIns="92066" bIns="46033"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48</a:t>
            </a:fld>
            <a:endParaRPr lang="zh-CN" altLang="en-US" sz="1200" dirty="0">
              <a:latin typeface="Arial" panose="020B0604020202020204" pitchFamily="34" charset="0"/>
              <a:ea typeface="宋体" panose="02010600030101010101" pitchFamily="2" charset="-122"/>
            </a:endParaRPr>
          </a:p>
        </p:txBody>
      </p:sp>
      <p:sp>
        <p:nvSpPr>
          <p:cNvPr id="82947" name="Rectangle 2"/>
          <p:cNvSpPr>
            <a:spLocks noGrp="1" noRot="1" noChangeAspect="1" noTextEdit="1"/>
          </p:cNvSpPr>
          <p:nvPr>
            <p:ph type="sldImg"/>
          </p:nvPr>
        </p:nvSpPr>
        <p:spPr>
          <a:xfrm>
            <a:off x="1146175" y="687388"/>
            <a:ext cx="4567238" cy="3425825"/>
          </a:xfrm>
          <a:ln w="12700"/>
        </p:spPr>
      </p:sp>
      <p:sp>
        <p:nvSpPr>
          <p:cNvPr id="82948" name="Rectangle 3"/>
          <p:cNvSpPr>
            <a:spLocks noGrp="1"/>
          </p:cNvSpPr>
          <p:nvPr>
            <p:ph type="body" idx="1"/>
          </p:nvPr>
        </p:nvSpPr>
        <p:spPr>
          <a:xfrm>
            <a:off x="914400" y="4343400"/>
            <a:ext cx="5029200" cy="4114800"/>
          </a:xfrm>
        </p:spPr>
        <p:txBody>
          <a:bodyPr wrap="square" lIns="92066" tIns="46033" rIns="92066" bIns="46033"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49</a:t>
            </a:fld>
            <a:endParaRPr lang="zh-CN" altLang="en-US" sz="1200" dirty="0">
              <a:latin typeface="Arial" panose="020B0604020202020204" pitchFamily="34" charset="0"/>
              <a:ea typeface="宋体" panose="02010600030101010101" pitchFamily="2" charset="-122"/>
            </a:endParaRPr>
          </a:p>
        </p:txBody>
      </p:sp>
      <p:sp>
        <p:nvSpPr>
          <p:cNvPr id="94211" name="Rectangle 2"/>
          <p:cNvSpPr>
            <a:spLocks noGrp="1" noRot="1" noChangeAspect="1" noTextEdit="1"/>
          </p:cNvSpPr>
          <p:nvPr>
            <p:ph type="sldImg"/>
          </p:nvPr>
        </p:nvSpPr>
        <p:spPr/>
      </p:sp>
      <p:sp>
        <p:nvSpPr>
          <p:cNvPr id="94212"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14</a:t>
            </a:fld>
            <a:endParaRPr lang="zh-CN" altLang="en-US" sz="1200" dirty="0">
              <a:latin typeface="Arial" panose="020B0604020202020204" pitchFamily="34" charset="0"/>
              <a:ea typeface="宋体" panose="02010600030101010101" pitchFamily="2" charset="-122"/>
            </a:endParaRPr>
          </a:p>
        </p:txBody>
      </p:sp>
      <p:sp>
        <p:nvSpPr>
          <p:cNvPr id="32771" name="Rectangle 2"/>
          <p:cNvSpPr>
            <a:spLocks noGrp="1" noRot="1" noChangeAspect="1" noTextEdit="1"/>
          </p:cNvSpPr>
          <p:nvPr>
            <p:ph type="sldImg"/>
          </p:nvPr>
        </p:nvSpPr>
        <p:spPr/>
      </p:sp>
      <p:sp>
        <p:nvSpPr>
          <p:cNvPr id="32772" name="Rectangle 3"/>
          <p:cNvSpPr>
            <a:spLocks noGrp="1"/>
          </p:cNvSpPr>
          <p:nvPr>
            <p:ph type="body" idx="1"/>
          </p:nvPr>
        </p:nvSpPr>
        <p:spPr>
          <a:xfrm>
            <a:off x="914400" y="4343400"/>
            <a:ext cx="5029200" cy="4114800"/>
          </a:xfrm>
        </p:spPr>
        <p:txBody>
          <a:bodyPr wrap="square" lIns="91440" tIns="45720" rIns="91440" bIns="45720" anchor="t" anchorCtr="0"/>
          <a:lstStyle/>
          <a:p>
            <a:pPr lvl="1" eaLnBrk="1" hangingPunct="1"/>
            <a:r>
              <a:rPr lang="zh-CN" altLang="en-US" dirty="0">
                <a:solidFill>
                  <a:srgbClr val="000000"/>
                </a:solidFill>
                <a:latin typeface="Times New Roman" panose="02020603050405020304" pitchFamily="18" charset="0"/>
                <a:ea typeface="楷体_GB2312" pitchFamily="49" charset="-122"/>
              </a:rPr>
              <a:t>指令系统设计的基本原则</a:t>
            </a:r>
          </a:p>
          <a:p>
            <a:pPr lvl="1" eaLnBrk="1" hangingPunct="1"/>
            <a:r>
              <a:rPr lang="zh-CN" altLang="en-US" dirty="0">
                <a:solidFill>
                  <a:srgbClr val="000000"/>
                </a:solidFill>
                <a:latin typeface="Times New Roman" panose="02020603050405020304" pitchFamily="18" charset="0"/>
                <a:ea typeface="楷体_GB2312" pitchFamily="49" charset="-122"/>
              </a:rPr>
              <a:t>指令操作码的优化</a:t>
            </a:r>
          </a:p>
          <a:p>
            <a:pPr lvl="1" eaLnBrk="1" hangingPunct="1"/>
            <a:r>
              <a:rPr lang="zh-CN" altLang="en-US" dirty="0">
                <a:solidFill>
                  <a:srgbClr val="000000"/>
                </a:solidFill>
                <a:latin typeface="Times New Roman" panose="02020603050405020304" pitchFamily="18" charset="0"/>
                <a:ea typeface="楷体_GB2312" pitchFamily="49" charset="-122"/>
              </a:rPr>
              <a:t>指令字格式的优化</a:t>
            </a:r>
            <a:endParaRPr lang="zh-CN" altLang="en-US" dirty="0">
              <a:solidFill>
                <a:srgbClr val="000000"/>
              </a:solidFill>
              <a:latin typeface="楷体_GB2312" pitchFamily="49" charset="-122"/>
              <a:ea typeface="楷体_GB2312" pitchFamily="49" charset="-122"/>
            </a:endParaRPr>
          </a:p>
          <a:p>
            <a:pPr lvl="0" eaLnBrk="1" hangingPunct="1"/>
            <a:endParaRPr lang="zh-CN" altLang="en-US" dirty="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50</a:t>
            </a:fld>
            <a:endParaRPr lang="zh-CN" altLang="en-US" sz="1200" dirty="0">
              <a:latin typeface="Arial" panose="020B0604020202020204" pitchFamily="34" charset="0"/>
              <a:ea typeface="宋体" panose="02010600030101010101" pitchFamily="2" charset="-122"/>
            </a:endParaRPr>
          </a:p>
        </p:txBody>
      </p:sp>
      <p:sp>
        <p:nvSpPr>
          <p:cNvPr id="96259" name="Rectangle 2"/>
          <p:cNvSpPr>
            <a:spLocks noGrp="1" noRot="1" noChangeAspect="1" noTextEdit="1"/>
          </p:cNvSpPr>
          <p:nvPr>
            <p:ph type="sldImg"/>
          </p:nvPr>
        </p:nvSpPr>
        <p:spPr/>
      </p:sp>
      <p:sp>
        <p:nvSpPr>
          <p:cNvPr id="96260"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51</a:t>
            </a:fld>
            <a:endParaRPr lang="zh-CN" altLang="en-US" sz="1200" dirty="0">
              <a:latin typeface="Arial" panose="020B0604020202020204" pitchFamily="34" charset="0"/>
              <a:ea typeface="宋体" panose="02010600030101010101" pitchFamily="2" charset="-122"/>
            </a:endParaRPr>
          </a:p>
        </p:txBody>
      </p:sp>
      <p:sp>
        <p:nvSpPr>
          <p:cNvPr id="98307" name="Rectangle 2"/>
          <p:cNvSpPr>
            <a:spLocks noGrp="1" noRot="1" noChangeAspect="1" noTextEdit="1"/>
          </p:cNvSpPr>
          <p:nvPr>
            <p:ph type="sldImg"/>
          </p:nvPr>
        </p:nvSpPr>
        <p:spPr/>
      </p:sp>
      <p:sp>
        <p:nvSpPr>
          <p:cNvPr id="98308"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52</a:t>
            </a:fld>
            <a:endParaRPr lang="zh-CN" altLang="en-US" sz="1200" dirty="0">
              <a:latin typeface="Arial" panose="020B0604020202020204" pitchFamily="34" charset="0"/>
              <a:ea typeface="宋体" panose="02010600030101010101" pitchFamily="2" charset="-122"/>
            </a:endParaRPr>
          </a:p>
        </p:txBody>
      </p:sp>
      <p:sp>
        <p:nvSpPr>
          <p:cNvPr id="87043" name="Rectangle 2"/>
          <p:cNvSpPr>
            <a:spLocks noGrp="1" noRot="1" noChangeAspect="1" noTextEdit="1"/>
          </p:cNvSpPr>
          <p:nvPr>
            <p:ph type="sldImg"/>
          </p:nvPr>
        </p:nvSpPr>
        <p:spPr/>
      </p:sp>
      <p:sp>
        <p:nvSpPr>
          <p:cNvPr id="87044"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53</a:t>
            </a:fld>
            <a:endParaRPr lang="zh-CN" altLang="en-US" sz="1200" dirty="0">
              <a:latin typeface="Arial" panose="020B0604020202020204" pitchFamily="34" charset="0"/>
              <a:ea typeface="宋体" panose="02010600030101010101" pitchFamily="2" charset="-122"/>
            </a:endParaRPr>
          </a:p>
        </p:txBody>
      </p:sp>
      <p:sp>
        <p:nvSpPr>
          <p:cNvPr id="89091" name="Rectangle 2"/>
          <p:cNvSpPr>
            <a:spLocks noGrp="1" noRot="1" noChangeAspect="1" noTextEdit="1"/>
          </p:cNvSpPr>
          <p:nvPr>
            <p:ph type="sldImg"/>
          </p:nvPr>
        </p:nvSpPr>
        <p:spPr/>
      </p:sp>
      <p:sp>
        <p:nvSpPr>
          <p:cNvPr id="89092"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54</a:t>
            </a:fld>
            <a:endParaRPr lang="zh-CN" altLang="en-US" sz="1200" dirty="0">
              <a:latin typeface="Arial" panose="020B0604020202020204" pitchFamily="34" charset="0"/>
              <a:ea typeface="宋体" panose="02010600030101010101" pitchFamily="2" charset="-122"/>
            </a:endParaRPr>
          </a:p>
        </p:txBody>
      </p:sp>
      <p:sp>
        <p:nvSpPr>
          <p:cNvPr id="114691" name="Rectangle 2"/>
          <p:cNvSpPr>
            <a:spLocks noGrp="1" noRot="1" noChangeAspect="1" noTextEdit="1"/>
          </p:cNvSpPr>
          <p:nvPr>
            <p:ph type="sldImg"/>
          </p:nvPr>
        </p:nvSpPr>
        <p:spPr/>
      </p:sp>
      <p:sp>
        <p:nvSpPr>
          <p:cNvPr id="114692"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55</a:t>
            </a:fld>
            <a:endParaRPr lang="zh-CN" altLang="en-US" sz="1200" dirty="0">
              <a:latin typeface="Arial" panose="020B0604020202020204" pitchFamily="34" charset="0"/>
              <a:ea typeface="宋体" panose="02010600030101010101" pitchFamily="2" charset="-122"/>
            </a:endParaRPr>
          </a:p>
        </p:txBody>
      </p:sp>
      <p:sp>
        <p:nvSpPr>
          <p:cNvPr id="116739" name="Rectangle 2"/>
          <p:cNvSpPr>
            <a:spLocks noGrp="1" noRot="1" noChangeAspect="1" noTextEdit="1"/>
          </p:cNvSpPr>
          <p:nvPr>
            <p:ph type="sldImg"/>
          </p:nvPr>
        </p:nvSpPr>
        <p:spPr/>
      </p:sp>
      <p:sp>
        <p:nvSpPr>
          <p:cNvPr id="116740"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56</a:t>
            </a:fld>
            <a:endParaRPr lang="zh-CN" altLang="en-US" sz="1200" dirty="0">
              <a:latin typeface="Arial" panose="020B0604020202020204" pitchFamily="34" charset="0"/>
              <a:ea typeface="宋体" panose="02010600030101010101" pitchFamily="2" charset="-122"/>
            </a:endParaRPr>
          </a:p>
        </p:txBody>
      </p:sp>
      <p:sp>
        <p:nvSpPr>
          <p:cNvPr id="105475" name="Rectangle 2"/>
          <p:cNvSpPr>
            <a:spLocks noGrp="1" noRot="1" noChangeAspect="1" noTextEdit="1"/>
          </p:cNvSpPr>
          <p:nvPr>
            <p:ph type="sldImg"/>
          </p:nvPr>
        </p:nvSpPr>
        <p:spPr/>
      </p:sp>
      <p:sp>
        <p:nvSpPr>
          <p:cNvPr id="105476"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57</a:t>
            </a:fld>
            <a:endParaRPr lang="zh-CN" altLang="en-US" sz="1200" dirty="0">
              <a:latin typeface="Arial" panose="020B0604020202020204" pitchFamily="34" charset="0"/>
              <a:ea typeface="宋体" panose="02010600030101010101" pitchFamily="2" charset="-122"/>
            </a:endParaRPr>
          </a:p>
        </p:txBody>
      </p:sp>
      <p:sp>
        <p:nvSpPr>
          <p:cNvPr id="107523" name="Rectangle 2"/>
          <p:cNvSpPr>
            <a:spLocks noGrp="1" noRot="1" noChangeAspect="1" noTextEdit="1"/>
          </p:cNvSpPr>
          <p:nvPr>
            <p:ph type="sldImg"/>
          </p:nvPr>
        </p:nvSpPr>
        <p:spPr/>
      </p:sp>
      <p:sp>
        <p:nvSpPr>
          <p:cNvPr id="107524"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63</a:t>
            </a:fld>
            <a:endParaRPr lang="zh-CN" altLang="en-US" sz="1200" dirty="0">
              <a:latin typeface="Arial" panose="020B0604020202020204" pitchFamily="34" charset="0"/>
              <a:ea typeface="宋体" panose="02010600030101010101" pitchFamily="2" charset="-122"/>
            </a:endParaRPr>
          </a:p>
        </p:txBody>
      </p:sp>
      <p:sp>
        <p:nvSpPr>
          <p:cNvPr id="117763" name="Rectangle 2"/>
          <p:cNvSpPr>
            <a:spLocks noGrp="1" noRot="1" noChangeAspect="1" noTextEdit="1"/>
          </p:cNvSpPr>
          <p:nvPr>
            <p:ph type="sldImg"/>
          </p:nvPr>
        </p:nvSpPr>
        <p:spPr/>
      </p:sp>
      <p:sp>
        <p:nvSpPr>
          <p:cNvPr id="117764"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66</a:t>
            </a:fld>
            <a:endParaRPr lang="zh-CN" altLang="en-US" sz="1200" dirty="0">
              <a:latin typeface="Arial" panose="020B0604020202020204" pitchFamily="34" charset="0"/>
              <a:ea typeface="宋体" panose="02010600030101010101" pitchFamily="2" charset="-122"/>
            </a:endParaRPr>
          </a:p>
        </p:txBody>
      </p:sp>
      <p:sp>
        <p:nvSpPr>
          <p:cNvPr id="121859" name="Rectangle 2"/>
          <p:cNvSpPr>
            <a:spLocks noGrp="1" noRot="1" noChangeAspect="1" noTextEdit="1"/>
          </p:cNvSpPr>
          <p:nvPr>
            <p:ph type="sldImg"/>
          </p:nvPr>
        </p:nvSpPr>
        <p:spPr/>
      </p:sp>
      <p:sp>
        <p:nvSpPr>
          <p:cNvPr id="121860"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15</a:t>
            </a:fld>
            <a:endParaRPr lang="zh-CN" altLang="en-US" sz="1200" dirty="0">
              <a:latin typeface="Arial" panose="020B0604020202020204" pitchFamily="34" charset="0"/>
              <a:ea typeface="宋体" panose="02010600030101010101" pitchFamily="2" charset="-122"/>
            </a:endParaRPr>
          </a:p>
        </p:txBody>
      </p:sp>
      <p:sp>
        <p:nvSpPr>
          <p:cNvPr id="34819" name="Rectangle 2"/>
          <p:cNvSpPr>
            <a:spLocks noGrp="1" noRot="1" noChangeAspect="1" noTextEdit="1"/>
          </p:cNvSpPr>
          <p:nvPr>
            <p:ph type="sldImg"/>
          </p:nvPr>
        </p:nvSpPr>
        <p:spPr/>
      </p:sp>
      <p:sp>
        <p:nvSpPr>
          <p:cNvPr id="34820"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67</a:t>
            </a:fld>
            <a:endParaRPr lang="zh-CN" altLang="en-US" sz="1200" dirty="0">
              <a:latin typeface="Arial" panose="020B0604020202020204" pitchFamily="34" charset="0"/>
              <a:ea typeface="宋体" panose="02010600030101010101" pitchFamily="2" charset="-122"/>
            </a:endParaRPr>
          </a:p>
        </p:txBody>
      </p:sp>
      <p:sp>
        <p:nvSpPr>
          <p:cNvPr id="123907" name="Rectangle 2"/>
          <p:cNvSpPr>
            <a:spLocks noGrp="1" noRot="1" noChangeAspect="1" noTextEdit="1"/>
          </p:cNvSpPr>
          <p:nvPr>
            <p:ph type="sldImg"/>
          </p:nvPr>
        </p:nvSpPr>
        <p:spPr/>
      </p:sp>
      <p:sp>
        <p:nvSpPr>
          <p:cNvPr id="123908"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77</a:t>
            </a:fld>
            <a:endParaRPr lang="zh-CN" altLang="en-US" sz="1200" dirty="0">
              <a:latin typeface="Arial" panose="020B0604020202020204" pitchFamily="34" charset="0"/>
              <a:ea typeface="宋体" panose="02010600030101010101" pitchFamily="2" charset="-122"/>
            </a:endParaRPr>
          </a:p>
        </p:txBody>
      </p:sp>
      <p:sp>
        <p:nvSpPr>
          <p:cNvPr id="135171" name="Rectangle 2"/>
          <p:cNvSpPr>
            <a:spLocks noGrp="1" noRot="1" noChangeAspect="1" noTextEdit="1"/>
          </p:cNvSpPr>
          <p:nvPr>
            <p:ph type="sldImg"/>
          </p:nvPr>
        </p:nvSpPr>
        <p:spPr/>
      </p:sp>
      <p:sp>
        <p:nvSpPr>
          <p:cNvPr id="135172" name="Rectangle 3"/>
          <p:cNvSpPr>
            <a:spLocks noGrp="1"/>
          </p:cNvSpPr>
          <p:nvPr>
            <p:ph type="body" idx="1"/>
          </p:nvPr>
        </p:nvSpPr>
        <p:spPr/>
        <p:txBody>
          <a:bodyPr wrap="square" lIns="91440" tIns="45720" rIns="91440" bIns="45720" anchor="t" anchorCtr="0"/>
          <a:lstStyle/>
          <a:p>
            <a:pPr lvl="0" eaLnBrk="1" hangingPunct="1"/>
            <a:r>
              <a:rPr lang="zh-CN" altLang="en-US" dirty="0">
                <a:ea typeface="宋体" panose="02010600030101010101" pitchFamily="2" charset="-122"/>
              </a:rPr>
              <a:t>条件转移	</a:t>
            </a:r>
            <a:r>
              <a:rPr lang="en-US" altLang="zh-CN" dirty="0">
                <a:ea typeface="宋体" panose="02010600030101010101" pitchFamily="2" charset="-122"/>
              </a:rPr>
              <a:t>M1	R2	</a:t>
            </a:r>
          </a:p>
          <a:p>
            <a:pPr lvl="0" eaLnBrk="1" hangingPunct="1"/>
            <a:endParaRPr lang="zh-CN" altLang="en-US" dirty="0">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80</a:t>
            </a:fld>
            <a:endParaRPr lang="zh-CN" altLang="en-US" sz="1200" dirty="0">
              <a:latin typeface="Arial" panose="020B0604020202020204" pitchFamily="34" charset="0"/>
              <a:ea typeface="宋体" panose="02010600030101010101" pitchFamily="2" charset="-122"/>
            </a:endParaRPr>
          </a:p>
        </p:txBody>
      </p:sp>
      <p:sp>
        <p:nvSpPr>
          <p:cNvPr id="139267" name="Rectangle 2"/>
          <p:cNvSpPr>
            <a:spLocks noGrp="1" noRot="1" noChangeAspect="1" noTextEdit="1"/>
          </p:cNvSpPr>
          <p:nvPr>
            <p:ph type="sldImg"/>
          </p:nvPr>
        </p:nvSpPr>
        <p:spPr/>
      </p:sp>
      <p:sp>
        <p:nvSpPr>
          <p:cNvPr id="139268"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83</a:t>
            </a:fld>
            <a:endParaRPr lang="zh-CN" altLang="en-US" sz="1200" dirty="0">
              <a:latin typeface="Arial" panose="020B0604020202020204" pitchFamily="34" charset="0"/>
              <a:ea typeface="宋体" panose="02010600030101010101" pitchFamily="2" charset="-122"/>
            </a:endParaRPr>
          </a:p>
        </p:txBody>
      </p:sp>
      <p:sp>
        <p:nvSpPr>
          <p:cNvPr id="143363" name="Rectangle 2"/>
          <p:cNvSpPr>
            <a:spLocks noGrp="1" noRot="1" noChangeAspect="1" noTextEdit="1"/>
          </p:cNvSpPr>
          <p:nvPr>
            <p:ph type="sldImg"/>
          </p:nvPr>
        </p:nvSpPr>
        <p:spPr/>
      </p:sp>
      <p:sp>
        <p:nvSpPr>
          <p:cNvPr id="143364"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84</a:t>
            </a:fld>
            <a:endParaRPr lang="zh-CN" altLang="en-US" sz="1200" dirty="0">
              <a:latin typeface="Arial" panose="020B0604020202020204" pitchFamily="34" charset="0"/>
              <a:ea typeface="宋体" panose="02010600030101010101" pitchFamily="2" charset="-122"/>
            </a:endParaRPr>
          </a:p>
        </p:txBody>
      </p:sp>
      <p:sp>
        <p:nvSpPr>
          <p:cNvPr id="145411" name="Rectangle 2"/>
          <p:cNvSpPr>
            <a:spLocks noGrp="1" noRot="1" noChangeAspect="1" noTextEdit="1"/>
          </p:cNvSpPr>
          <p:nvPr>
            <p:ph type="sldImg"/>
          </p:nvPr>
        </p:nvSpPr>
        <p:spPr/>
      </p:sp>
      <p:sp>
        <p:nvSpPr>
          <p:cNvPr id="145412"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86</a:t>
            </a:fld>
            <a:endParaRPr lang="zh-CN" altLang="en-US" sz="1200" dirty="0">
              <a:latin typeface="Arial" panose="020B0604020202020204" pitchFamily="34" charset="0"/>
              <a:ea typeface="宋体" panose="02010600030101010101" pitchFamily="2" charset="-122"/>
            </a:endParaRPr>
          </a:p>
        </p:txBody>
      </p:sp>
      <p:sp>
        <p:nvSpPr>
          <p:cNvPr id="148483" name="Rectangle 2"/>
          <p:cNvSpPr>
            <a:spLocks noGrp="1" noRot="1" noChangeAspect="1" noTextEdit="1"/>
          </p:cNvSpPr>
          <p:nvPr>
            <p:ph type="sldImg"/>
          </p:nvPr>
        </p:nvSpPr>
        <p:spPr/>
      </p:sp>
      <p:sp>
        <p:nvSpPr>
          <p:cNvPr id="148484"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87</a:t>
            </a:fld>
            <a:endParaRPr lang="zh-CN" altLang="en-US" sz="1200" dirty="0">
              <a:latin typeface="Arial" panose="020B0604020202020204" pitchFamily="34" charset="0"/>
              <a:ea typeface="宋体" panose="02010600030101010101" pitchFamily="2" charset="-122"/>
            </a:endParaRPr>
          </a:p>
        </p:txBody>
      </p:sp>
      <p:sp>
        <p:nvSpPr>
          <p:cNvPr id="150531" name="Rectangle 2"/>
          <p:cNvSpPr>
            <a:spLocks noGrp="1" noRot="1" noChangeAspect="1" noTextEdit="1"/>
          </p:cNvSpPr>
          <p:nvPr>
            <p:ph type="sldImg"/>
          </p:nvPr>
        </p:nvSpPr>
        <p:spPr/>
      </p:sp>
      <p:sp>
        <p:nvSpPr>
          <p:cNvPr id="150532"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92</a:t>
            </a:fld>
            <a:endParaRPr lang="zh-CN" altLang="en-US" sz="1200" dirty="0">
              <a:latin typeface="Arial" panose="020B0604020202020204" pitchFamily="34" charset="0"/>
              <a:ea typeface="宋体" panose="02010600030101010101" pitchFamily="2" charset="-122"/>
            </a:endParaRPr>
          </a:p>
        </p:txBody>
      </p:sp>
      <p:sp>
        <p:nvSpPr>
          <p:cNvPr id="156675" name="Rectangle 2"/>
          <p:cNvSpPr>
            <a:spLocks noGrp="1" noRot="1" noChangeAspect="1" noTextEdit="1"/>
          </p:cNvSpPr>
          <p:nvPr>
            <p:ph type="sldImg"/>
          </p:nvPr>
        </p:nvSpPr>
        <p:spPr/>
      </p:sp>
      <p:sp>
        <p:nvSpPr>
          <p:cNvPr id="156676"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93</a:t>
            </a:fld>
            <a:endParaRPr lang="zh-CN" altLang="en-US" sz="1200" dirty="0">
              <a:latin typeface="Arial" panose="020B0604020202020204" pitchFamily="34" charset="0"/>
              <a:ea typeface="宋体" panose="02010600030101010101" pitchFamily="2" charset="-122"/>
            </a:endParaRPr>
          </a:p>
        </p:txBody>
      </p:sp>
      <p:sp>
        <p:nvSpPr>
          <p:cNvPr id="158723" name="Rectangle 2"/>
          <p:cNvSpPr>
            <a:spLocks noGrp="1" noRot="1" noChangeAspect="1" noTextEdit="1"/>
          </p:cNvSpPr>
          <p:nvPr>
            <p:ph type="sldImg"/>
          </p:nvPr>
        </p:nvSpPr>
        <p:spPr/>
      </p:sp>
      <p:sp>
        <p:nvSpPr>
          <p:cNvPr id="158724"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99</a:t>
            </a:fld>
            <a:endParaRPr lang="zh-CN" altLang="en-US" sz="1200" dirty="0">
              <a:latin typeface="Arial" panose="020B0604020202020204" pitchFamily="34" charset="0"/>
              <a:ea typeface="宋体" panose="02010600030101010101" pitchFamily="2" charset="-122"/>
            </a:endParaRPr>
          </a:p>
        </p:txBody>
      </p:sp>
      <p:sp>
        <p:nvSpPr>
          <p:cNvPr id="165891" name="Rectangle 2"/>
          <p:cNvSpPr>
            <a:spLocks noGrp="1" noRot="1" noChangeAspect="1" noTextEdit="1"/>
          </p:cNvSpPr>
          <p:nvPr>
            <p:ph type="sldImg"/>
          </p:nvPr>
        </p:nvSpPr>
        <p:spPr/>
      </p:sp>
      <p:sp>
        <p:nvSpPr>
          <p:cNvPr id="165892"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16</a:t>
            </a:fld>
            <a:endParaRPr lang="zh-CN" altLang="en-US" sz="1200" dirty="0">
              <a:latin typeface="Arial" panose="020B0604020202020204" pitchFamily="34" charset="0"/>
              <a:ea typeface="宋体" panose="02010600030101010101" pitchFamily="2" charset="-122"/>
            </a:endParaRPr>
          </a:p>
        </p:txBody>
      </p:sp>
      <p:sp>
        <p:nvSpPr>
          <p:cNvPr id="36867" name="Rectangle 2"/>
          <p:cNvSpPr>
            <a:spLocks noGrp="1" noRot="1" noChangeAspect="1" noTextEdit="1"/>
          </p:cNvSpPr>
          <p:nvPr>
            <p:ph type="sldImg"/>
          </p:nvPr>
        </p:nvSpPr>
        <p:spPr/>
      </p:sp>
      <p:sp>
        <p:nvSpPr>
          <p:cNvPr id="36868"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104</a:t>
            </a:fld>
            <a:endParaRPr lang="zh-CN" altLang="en-US" sz="1200" dirty="0">
              <a:latin typeface="Arial" panose="020B0604020202020204" pitchFamily="34" charset="0"/>
              <a:ea typeface="宋体" panose="02010600030101010101" pitchFamily="2" charset="-122"/>
            </a:endParaRPr>
          </a:p>
        </p:txBody>
      </p:sp>
      <p:sp>
        <p:nvSpPr>
          <p:cNvPr id="172035" name="Rectangle 2"/>
          <p:cNvSpPr>
            <a:spLocks noGrp="1" noRot="1" noChangeAspect="1" noTextEdit="1"/>
          </p:cNvSpPr>
          <p:nvPr>
            <p:ph type="sldImg"/>
          </p:nvPr>
        </p:nvSpPr>
        <p:spPr/>
      </p:sp>
      <p:sp>
        <p:nvSpPr>
          <p:cNvPr id="172036"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105</a:t>
            </a:fld>
            <a:endParaRPr lang="zh-CN" altLang="en-US" sz="1200" dirty="0">
              <a:latin typeface="Arial" panose="020B0604020202020204" pitchFamily="34" charset="0"/>
              <a:ea typeface="宋体" panose="02010600030101010101" pitchFamily="2" charset="-122"/>
            </a:endParaRPr>
          </a:p>
        </p:txBody>
      </p:sp>
      <p:sp>
        <p:nvSpPr>
          <p:cNvPr id="174083" name="Rectangle 2"/>
          <p:cNvSpPr>
            <a:spLocks noGrp="1" noRot="1" noChangeAspect="1" noTextEdit="1"/>
          </p:cNvSpPr>
          <p:nvPr>
            <p:ph type="sldImg"/>
          </p:nvPr>
        </p:nvSpPr>
        <p:spPr/>
      </p:sp>
      <p:sp>
        <p:nvSpPr>
          <p:cNvPr id="174084"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108</a:t>
            </a:fld>
            <a:endParaRPr lang="zh-CN" altLang="en-US" sz="1200" dirty="0">
              <a:latin typeface="Arial" panose="020B0604020202020204" pitchFamily="34" charset="0"/>
              <a:ea typeface="宋体" panose="02010600030101010101" pitchFamily="2" charset="-122"/>
            </a:endParaRPr>
          </a:p>
        </p:txBody>
      </p:sp>
      <p:sp>
        <p:nvSpPr>
          <p:cNvPr id="178179" name="Rectangle 2"/>
          <p:cNvSpPr>
            <a:spLocks noGrp="1" noRot="1" noChangeAspect="1" noTextEdit="1"/>
          </p:cNvSpPr>
          <p:nvPr>
            <p:ph type="sldImg"/>
          </p:nvPr>
        </p:nvSpPr>
        <p:spPr/>
      </p:sp>
      <p:sp>
        <p:nvSpPr>
          <p:cNvPr id="178180"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109</a:t>
            </a:fld>
            <a:endParaRPr lang="zh-CN" altLang="en-US" sz="1200" dirty="0">
              <a:latin typeface="Arial" panose="020B0604020202020204" pitchFamily="34" charset="0"/>
              <a:ea typeface="宋体" panose="02010600030101010101" pitchFamily="2" charset="-122"/>
            </a:endParaRPr>
          </a:p>
        </p:txBody>
      </p:sp>
      <p:sp>
        <p:nvSpPr>
          <p:cNvPr id="178179" name="Rectangle 2"/>
          <p:cNvSpPr>
            <a:spLocks noGrp="1" noRot="1" noChangeAspect="1" noTextEdit="1"/>
          </p:cNvSpPr>
          <p:nvPr>
            <p:ph type="sldImg"/>
          </p:nvPr>
        </p:nvSpPr>
        <p:spPr/>
      </p:sp>
      <p:sp>
        <p:nvSpPr>
          <p:cNvPr id="178180"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110</a:t>
            </a:fld>
            <a:endParaRPr lang="zh-CN" altLang="en-US" sz="1200" dirty="0">
              <a:latin typeface="Arial" panose="020B0604020202020204" pitchFamily="34" charset="0"/>
              <a:ea typeface="宋体" panose="02010600030101010101" pitchFamily="2" charset="-122"/>
            </a:endParaRPr>
          </a:p>
        </p:txBody>
      </p:sp>
      <p:sp>
        <p:nvSpPr>
          <p:cNvPr id="184323" name="Rectangle 2"/>
          <p:cNvSpPr>
            <a:spLocks noGrp="1" noRot="1" noChangeAspect="1" noTextEdit="1"/>
          </p:cNvSpPr>
          <p:nvPr>
            <p:ph type="sldImg"/>
          </p:nvPr>
        </p:nvSpPr>
        <p:spPr/>
      </p:sp>
      <p:sp>
        <p:nvSpPr>
          <p:cNvPr id="184324"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r>
              <a:rPr lang="zh-CN" altLang="en-US" dirty="0">
                <a:solidFill>
                  <a:srgbClr val="000000"/>
                </a:solidFill>
                <a:latin typeface="楷体_GB2312" pitchFamily="49" charset="-122"/>
                <a:ea typeface="楷体_GB2312" pitchFamily="49" charset="-122"/>
              </a:rPr>
              <a:t>减少局部变量和工作变量的中间传递。</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111</a:t>
            </a:fld>
            <a:endParaRPr lang="zh-CN" altLang="en-US" sz="1200" dirty="0">
              <a:latin typeface="Arial" panose="020B0604020202020204" pitchFamily="34" charset="0"/>
              <a:ea typeface="宋体" panose="02010600030101010101" pitchFamily="2" charset="-122"/>
            </a:endParaRPr>
          </a:p>
        </p:txBody>
      </p:sp>
      <p:sp>
        <p:nvSpPr>
          <p:cNvPr id="186371" name="Rectangle 2"/>
          <p:cNvSpPr>
            <a:spLocks noGrp="1" noRot="1" noChangeAspect="1" noTextEdit="1"/>
          </p:cNvSpPr>
          <p:nvPr>
            <p:ph type="sldImg"/>
          </p:nvPr>
        </p:nvSpPr>
        <p:spPr/>
      </p:sp>
      <p:sp>
        <p:nvSpPr>
          <p:cNvPr id="186372"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114</a:t>
            </a:fld>
            <a:endParaRPr lang="zh-CN" altLang="en-US" sz="1200" dirty="0">
              <a:latin typeface="Arial" panose="020B0604020202020204" pitchFamily="34" charset="0"/>
              <a:ea typeface="宋体" panose="02010600030101010101" pitchFamily="2" charset="-122"/>
            </a:endParaRPr>
          </a:p>
        </p:txBody>
      </p:sp>
      <p:sp>
        <p:nvSpPr>
          <p:cNvPr id="191491" name="Rectangle 2"/>
          <p:cNvSpPr>
            <a:spLocks noGrp="1" noRot="1" noChangeAspect="1" noTextEdit="1"/>
          </p:cNvSpPr>
          <p:nvPr>
            <p:ph type="sldImg"/>
          </p:nvPr>
        </p:nvSpPr>
        <p:spPr/>
      </p:sp>
      <p:sp>
        <p:nvSpPr>
          <p:cNvPr id="191492"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17</a:t>
            </a:fld>
            <a:endParaRPr lang="zh-CN" altLang="en-US" sz="1200" dirty="0">
              <a:latin typeface="Arial" panose="020B0604020202020204" pitchFamily="34" charset="0"/>
              <a:ea typeface="宋体" panose="02010600030101010101" pitchFamily="2" charset="-122"/>
            </a:endParaRPr>
          </a:p>
        </p:txBody>
      </p:sp>
      <p:sp>
        <p:nvSpPr>
          <p:cNvPr id="104451" name="Rectangle 2"/>
          <p:cNvSpPr>
            <a:spLocks noGrp="1" noRot="1" noChangeAspect="1" noTextEdit="1"/>
          </p:cNvSpPr>
          <p:nvPr>
            <p:ph type="sldImg"/>
          </p:nvPr>
        </p:nvSpPr>
        <p:spPr/>
      </p:sp>
      <p:sp>
        <p:nvSpPr>
          <p:cNvPr id="104452"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18</a:t>
            </a:fld>
            <a:endParaRPr lang="zh-CN" altLang="en-US" sz="1200" dirty="0">
              <a:latin typeface="Arial" panose="020B0604020202020204" pitchFamily="34" charset="0"/>
              <a:ea typeface="宋体" panose="02010600030101010101" pitchFamily="2" charset="-122"/>
            </a:endParaRPr>
          </a:p>
        </p:txBody>
      </p:sp>
      <p:sp>
        <p:nvSpPr>
          <p:cNvPr id="106499" name="Rectangle 2"/>
          <p:cNvSpPr>
            <a:spLocks noGrp="1" noRot="1" noChangeAspect="1" noTextEdit="1"/>
          </p:cNvSpPr>
          <p:nvPr>
            <p:ph type="sldImg"/>
          </p:nvPr>
        </p:nvSpPr>
        <p:spPr/>
      </p:sp>
      <p:sp>
        <p:nvSpPr>
          <p:cNvPr id="106500"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Arial" panose="020B0604020202020204" pitchFamily="34" charset="0"/>
                <a:ea typeface="宋体" panose="02010600030101010101" pitchFamily="2" charset="-122"/>
              </a:rPr>
              <a:t>19</a:t>
            </a:fld>
            <a:endParaRPr lang="zh-CN" altLang="en-US" sz="1200" dirty="0">
              <a:latin typeface="Arial" panose="020B0604020202020204" pitchFamily="34" charset="0"/>
              <a:ea typeface="宋体" panose="02010600030101010101" pitchFamily="2" charset="-122"/>
            </a:endParaRPr>
          </a:p>
        </p:txBody>
      </p:sp>
      <p:sp>
        <p:nvSpPr>
          <p:cNvPr id="108547" name="Rectangle 2"/>
          <p:cNvSpPr>
            <a:spLocks noGrp="1" noRot="1" noChangeAspect="1" noTextEdit="1"/>
          </p:cNvSpPr>
          <p:nvPr>
            <p:ph type="sldImg"/>
          </p:nvPr>
        </p:nvSpPr>
        <p:spPr/>
      </p:sp>
      <p:sp>
        <p:nvSpPr>
          <p:cNvPr id="108548" name="Rectangle 3"/>
          <p:cNvSpPr>
            <a:spLocks noGrp="1"/>
          </p:cNvSpPr>
          <p:nvPr>
            <p:ph type="body" idx="1"/>
          </p:nvPr>
        </p:nvSpPr>
        <p:spPr>
          <a:xfrm>
            <a:off x="914400" y="4343400"/>
            <a:ext cx="5029200" cy="4114800"/>
          </a:xfrm>
        </p:spPr>
        <p:txBody>
          <a:bodyPr wrap="square" lIns="91440" tIns="45720" rIns="91440" bIns="45720" anchor="t" anchorCtr="0"/>
          <a:lstStyle/>
          <a:p>
            <a:pPr lvl="0" eaLnBrk="1" hangingPunct="1"/>
            <a:endParaRPr lang="zh-CN" altLang="en-US"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2050" name="图片 7"/>
          <p:cNvPicPr>
            <a:picLocks noChangeAspect="1"/>
          </p:cNvPicPr>
          <p:nvPr userDrawn="1"/>
        </p:nvPicPr>
        <p:blipFill>
          <a:blip r:embed="rId2"/>
          <a:srcRect l="3296" t="2879" r="75218" b="62186"/>
          <a:stretch>
            <a:fillRect/>
          </a:stretch>
        </p:blipFill>
        <p:spPr>
          <a:xfrm>
            <a:off x="61913" y="44450"/>
            <a:ext cx="822325" cy="833438"/>
          </a:xfrm>
          <a:prstGeom prst="rect">
            <a:avLst/>
          </a:prstGeom>
          <a:noFill/>
          <a:ln w="9525">
            <a:noFill/>
          </a:ln>
        </p:spPr>
      </p:pic>
      <p:sp>
        <p:nvSpPr>
          <p:cNvPr id="9" name="Rectangle 31"/>
          <p:cNvSpPr>
            <a:spLocks noChangeArrowheads="1"/>
          </p:cNvSpPr>
          <p:nvPr/>
        </p:nvSpPr>
        <p:spPr bwMode="gray">
          <a:xfrm>
            <a:off x="0" y="908050"/>
            <a:ext cx="9144000" cy="4992688"/>
          </a:xfrm>
          <a:prstGeom prst="rect">
            <a:avLst/>
          </a:prstGeom>
          <a:gradFill rotWithShape="1">
            <a:gsLst>
              <a:gs pos="0">
                <a:schemeClr val="hlink"/>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a:solidFill>
                  <a:schemeClr val="tx1"/>
                </a:solidFill>
                <a:latin typeface="Times New Roman" panose="02020603050405020304" pitchFamily="18" charset="0"/>
                <a:ea typeface="隶书" panose="02010509060101010101" pitchFamily="49" charset="-122"/>
              </a:defRPr>
            </a:lvl1pPr>
            <a:lvl2pPr marL="742950" indent="-285750" algn="r">
              <a:defRPr>
                <a:solidFill>
                  <a:schemeClr val="tx1"/>
                </a:solidFill>
                <a:latin typeface="Times New Roman" panose="02020603050405020304" pitchFamily="18" charset="0"/>
                <a:ea typeface="隶书" panose="02010509060101010101" pitchFamily="49" charset="-122"/>
              </a:defRPr>
            </a:lvl2pPr>
            <a:lvl3pPr marL="1143000" indent="-228600" algn="r">
              <a:defRPr>
                <a:solidFill>
                  <a:schemeClr val="tx1"/>
                </a:solidFill>
                <a:latin typeface="Times New Roman" panose="02020603050405020304" pitchFamily="18" charset="0"/>
                <a:ea typeface="隶书" panose="02010509060101010101" pitchFamily="49" charset="-122"/>
              </a:defRPr>
            </a:lvl3pPr>
            <a:lvl4pPr marL="1600200" indent="-228600" algn="r">
              <a:defRPr>
                <a:solidFill>
                  <a:schemeClr val="tx1"/>
                </a:solidFill>
                <a:latin typeface="Times New Roman" panose="02020603050405020304" pitchFamily="18" charset="0"/>
                <a:ea typeface="隶书" panose="02010509060101010101" pitchFamily="49" charset="-122"/>
              </a:defRPr>
            </a:lvl4pPr>
            <a:lvl5pPr marL="2057400" indent="-228600" algn="r">
              <a:defRPr>
                <a:solidFill>
                  <a:schemeClr val="tx1"/>
                </a:solidFill>
                <a:latin typeface="Times New Roman" panose="02020603050405020304" pitchFamily="18" charset="0"/>
                <a:ea typeface="隶书" panose="02010509060101010101" pitchFamily="49" charset="-122"/>
              </a:defRPr>
            </a:lvl5pPr>
            <a:lvl6pPr marL="25146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6pPr>
            <a:lvl7pPr marL="29718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7pPr>
            <a:lvl8pPr marL="34290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8pPr>
            <a:lvl9pPr marL="38862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pic>
        <p:nvPicPr>
          <p:cNvPr id="2052" name="Picture 32" descr="light_white"/>
          <p:cNvPicPr>
            <a:picLocks noChangeAspect="1"/>
          </p:cNvPicPr>
          <p:nvPr/>
        </p:nvPicPr>
        <p:blipFill>
          <a:blip r:embed="rId3"/>
          <a:stretch>
            <a:fillRect/>
          </a:stretch>
        </p:blipFill>
        <p:spPr>
          <a:xfrm>
            <a:off x="230188" y="1428750"/>
            <a:ext cx="133350" cy="133350"/>
          </a:xfrm>
          <a:prstGeom prst="rect">
            <a:avLst/>
          </a:prstGeom>
          <a:noFill/>
          <a:ln w="9525">
            <a:noFill/>
          </a:ln>
        </p:spPr>
      </p:pic>
      <p:pic>
        <p:nvPicPr>
          <p:cNvPr id="2053" name="Picture 33" descr="light_white"/>
          <p:cNvPicPr>
            <a:picLocks noChangeAspect="1"/>
          </p:cNvPicPr>
          <p:nvPr/>
        </p:nvPicPr>
        <p:blipFill>
          <a:blip r:embed="rId3">
            <a:lum contrast="-24001"/>
          </a:blip>
          <a:stretch>
            <a:fillRect/>
          </a:stretch>
        </p:blipFill>
        <p:spPr>
          <a:xfrm>
            <a:off x="884238" y="1231900"/>
            <a:ext cx="220662" cy="220663"/>
          </a:xfrm>
          <a:prstGeom prst="rect">
            <a:avLst/>
          </a:prstGeom>
          <a:noFill/>
          <a:ln w="9525">
            <a:noFill/>
          </a:ln>
        </p:spPr>
      </p:pic>
      <p:pic>
        <p:nvPicPr>
          <p:cNvPr id="2054" name="Picture 34" descr="light_white"/>
          <p:cNvPicPr>
            <a:picLocks noChangeAspect="1"/>
          </p:cNvPicPr>
          <p:nvPr/>
        </p:nvPicPr>
        <p:blipFill>
          <a:blip r:embed="rId3"/>
          <a:stretch>
            <a:fillRect/>
          </a:stretch>
        </p:blipFill>
        <p:spPr>
          <a:xfrm>
            <a:off x="661988" y="1860550"/>
            <a:ext cx="133350" cy="133350"/>
          </a:xfrm>
          <a:prstGeom prst="rect">
            <a:avLst/>
          </a:prstGeom>
          <a:noFill/>
          <a:ln w="9525">
            <a:noFill/>
          </a:ln>
        </p:spPr>
      </p:pic>
      <p:pic>
        <p:nvPicPr>
          <p:cNvPr id="2055" name="Picture 35" descr="light_white"/>
          <p:cNvPicPr>
            <a:picLocks noChangeAspect="1"/>
          </p:cNvPicPr>
          <p:nvPr/>
        </p:nvPicPr>
        <p:blipFill>
          <a:blip r:embed="rId3"/>
          <a:stretch>
            <a:fillRect/>
          </a:stretch>
        </p:blipFill>
        <p:spPr>
          <a:xfrm>
            <a:off x="952500" y="1738313"/>
            <a:ext cx="115888" cy="115887"/>
          </a:xfrm>
          <a:prstGeom prst="rect">
            <a:avLst/>
          </a:prstGeom>
          <a:noFill/>
          <a:ln w="9525">
            <a:noFill/>
          </a:ln>
        </p:spPr>
      </p:pic>
      <p:pic>
        <p:nvPicPr>
          <p:cNvPr id="2056" name="Picture 36" descr="light_white"/>
          <p:cNvPicPr>
            <a:picLocks noChangeAspect="1"/>
          </p:cNvPicPr>
          <p:nvPr/>
        </p:nvPicPr>
        <p:blipFill>
          <a:blip r:embed="rId3">
            <a:grayscl/>
            <a:lum contrast="-48000"/>
          </a:blip>
          <a:stretch>
            <a:fillRect/>
          </a:stretch>
        </p:blipFill>
        <p:spPr>
          <a:xfrm>
            <a:off x="1908175" y="1665288"/>
            <a:ext cx="322263" cy="322262"/>
          </a:xfrm>
          <a:prstGeom prst="rect">
            <a:avLst/>
          </a:prstGeom>
          <a:noFill/>
          <a:ln w="9525">
            <a:noFill/>
          </a:ln>
        </p:spPr>
      </p:pic>
      <p:pic>
        <p:nvPicPr>
          <p:cNvPr id="2057" name="Picture 37" descr="light_white"/>
          <p:cNvPicPr>
            <a:picLocks noChangeAspect="1"/>
          </p:cNvPicPr>
          <p:nvPr/>
        </p:nvPicPr>
        <p:blipFill>
          <a:blip r:embed="rId3">
            <a:grayscl/>
          </a:blip>
          <a:stretch>
            <a:fillRect/>
          </a:stretch>
        </p:blipFill>
        <p:spPr>
          <a:xfrm>
            <a:off x="4187825" y="1265238"/>
            <a:ext cx="133350" cy="133350"/>
          </a:xfrm>
          <a:prstGeom prst="rect">
            <a:avLst/>
          </a:prstGeom>
          <a:noFill/>
          <a:ln w="9525">
            <a:noFill/>
          </a:ln>
        </p:spPr>
      </p:pic>
      <p:pic>
        <p:nvPicPr>
          <p:cNvPr id="2058" name="Picture 38" descr="light_white"/>
          <p:cNvPicPr>
            <a:picLocks noChangeAspect="1"/>
          </p:cNvPicPr>
          <p:nvPr/>
        </p:nvPicPr>
        <p:blipFill>
          <a:blip r:embed="rId3">
            <a:lum contrast="-30000"/>
          </a:blip>
          <a:stretch>
            <a:fillRect/>
          </a:stretch>
        </p:blipFill>
        <p:spPr>
          <a:xfrm>
            <a:off x="5172075" y="2028825"/>
            <a:ext cx="133350" cy="133350"/>
          </a:xfrm>
          <a:prstGeom prst="rect">
            <a:avLst/>
          </a:prstGeom>
          <a:noFill/>
          <a:ln w="9525">
            <a:noFill/>
          </a:ln>
        </p:spPr>
      </p:pic>
      <p:pic>
        <p:nvPicPr>
          <p:cNvPr id="2059" name="Picture 39" descr="light_white"/>
          <p:cNvPicPr>
            <a:picLocks noChangeAspect="1"/>
          </p:cNvPicPr>
          <p:nvPr/>
        </p:nvPicPr>
        <p:blipFill>
          <a:blip r:embed="rId3">
            <a:lum contrast="-53999"/>
          </a:blip>
          <a:stretch>
            <a:fillRect/>
          </a:stretch>
        </p:blipFill>
        <p:spPr>
          <a:xfrm>
            <a:off x="6319838" y="3025775"/>
            <a:ext cx="207962" cy="207963"/>
          </a:xfrm>
          <a:prstGeom prst="rect">
            <a:avLst/>
          </a:prstGeom>
          <a:noFill/>
          <a:ln w="9525">
            <a:noFill/>
          </a:ln>
        </p:spPr>
      </p:pic>
      <p:pic>
        <p:nvPicPr>
          <p:cNvPr id="2060" name="Picture 40" descr="light_white"/>
          <p:cNvPicPr>
            <a:picLocks noChangeAspect="1"/>
          </p:cNvPicPr>
          <p:nvPr/>
        </p:nvPicPr>
        <p:blipFill>
          <a:blip r:embed="rId3">
            <a:grayscl/>
            <a:lum contrast="-53999"/>
          </a:blip>
          <a:stretch>
            <a:fillRect/>
          </a:stretch>
        </p:blipFill>
        <p:spPr>
          <a:xfrm>
            <a:off x="7423150" y="1514475"/>
            <a:ext cx="182563" cy="182563"/>
          </a:xfrm>
          <a:prstGeom prst="rect">
            <a:avLst/>
          </a:prstGeom>
          <a:noFill/>
          <a:ln w="9525">
            <a:noFill/>
          </a:ln>
        </p:spPr>
      </p:pic>
      <p:pic>
        <p:nvPicPr>
          <p:cNvPr id="2061" name="Picture 41" descr="light_white"/>
          <p:cNvPicPr>
            <a:picLocks noChangeAspect="1"/>
          </p:cNvPicPr>
          <p:nvPr/>
        </p:nvPicPr>
        <p:blipFill>
          <a:blip r:embed="rId3">
            <a:lum contrast="-24001"/>
          </a:blip>
          <a:stretch>
            <a:fillRect/>
          </a:stretch>
        </p:blipFill>
        <p:spPr>
          <a:xfrm>
            <a:off x="8118475" y="1939925"/>
            <a:ext cx="133350" cy="133350"/>
          </a:xfrm>
          <a:prstGeom prst="rect">
            <a:avLst/>
          </a:prstGeom>
          <a:noFill/>
          <a:ln w="9525">
            <a:noFill/>
          </a:ln>
        </p:spPr>
      </p:pic>
      <p:pic>
        <p:nvPicPr>
          <p:cNvPr id="2062" name="Picture 42" descr="light_white"/>
          <p:cNvPicPr>
            <a:picLocks noChangeAspect="1"/>
          </p:cNvPicPr>
          <p:nvPr/>
        </p:nvPicPr>
        <p:blipFill>
          <a:blip r:embed="rId3">
            <a:lum contrast="-100000"/>
          </a:blip>
          <a:stretch>
            <a:fillRect/>
          </a:stretch>
        </p:blipFill>
        <p:spPr>
          <a:xfrm>
            <a:off x="6783388" y="1670050"/>
            <a:ext cx="133350" cy="133350"/>
          </a:xfrm>
          <a:prstGeom prst="rect">
            <a:avLst/>
          </a:prstGeom>
          <a:noFill/>
          <a:ln w="9525">
            <a:noFill/>
          </a:ln>
        </p:spPr>
      </p:pic>
      <p:pic>
        <p:nvPicPr>
          <p:cNvPr id="2063" name="Picture 43" descr="light_white"/>
          <p:cNvPicPr>
            <a:picLocks noChangeAspect="1"/>
          </p:cNvPicPr>
          <p:nvPr/>
        </p:nvPicPr>
        <p:blipFill>
          <a:blip r:embed="rId3">
            <a:lum contrast="-60001"/>
          </a:blip>
          <a:stretch>
            <a:fillRect/>
          </a:stretch>
        </p:blipFill>
        <p:spPr>
          <a:xfrm>
            <a:off x="7321550" y="1908175"/>
            <a:ext cx="133350" cy="133350"/>
          </a:xfrm>
          <a:prstGeom prst="rect">
            <a:avLst/>
          </a:prstGeom>
          <a:noFill/>
          <a:ln w="9525">
            <a:noFill/>
          </a:ln>
        </p:spPr>
      </p:pic>
      <p:pic>
        <p:nvPicPr>
          <p:cNvPr id="2064" name="Picture 44" descr="light_white"/>
          <p:cNvPicPr>
            <a:picLocks noChangeAspect="1"/>
          </p:cNvPicPr>
          <p:nvPr/>
        </p:nvPicPr>
        <p:blipFill>
          <a:blip r:embed="rId3">
            <a:lum contrast="-60001"/>
          </a:blip>
          <a:stretch>
            <a:fillRect/>
          </a:stretch>
        </p:blipFill>
        <p:spPr>
          <a:xfrm>
            <a:off x="8564563" y="1557338"/>
            <a:ext cx="133350" cy="133350"/>
          </a:xfrm>
          <a:prstGeom prst="rect">
            <a:avLst/>
          </a:prstGeom>
          <a:noFill/>
          <a:ln w="9525">
            <a:noFill/>
          </a:ln>
        </p:spPr>
      </p:pic>
      <p:sp>
        <p:nvSpPr>
          <p:cNvPr id="24" name="Freeform 45"/>
          <p:cNvSpPr/>
          <p:nvPr/>
        </p:nvSpPr>
        <p:spPr bwMode="auto">
          <a:xfrm>
            <a:off x="-3175" y="882650"/>
            <a:ext cx="9145588" cy="361950"/>
          </a:xfrm>
          <a:custGeom>
            <a:avLst/>
            <a:gdLst>
              <a:gd name="T0" fmla="*/ 0 w 5761"/>
              <a:gd name="T1" fmla="*/ 1 h 228"/>
              <a:gd name="T2" fmla="*/ 5761 w 5761"/>
              <a:gd name="T3" fmla="*/ 0 h 228"/>
              <a:gd name="T4" fmla="*/ 5761 w 5761"/>
              <a:gd name="T5" fmla="*/ 228 h 228"/>
              <a:gd name="T6" fmla="*/ 3629 w 5761"/>
              <a:gd name="T7" fmla="*/ 228 h 228"/>
              <a:gd name="T8" fmla="*/ 3493 w 5761"/>
              <a:gd name="T9" fmla="*/ 92 h 228"/>
              <a:gd name="T10" fmla="*/ 0 w 5761"/>
              <a:gd name="T11" fmla="*/ 92 h 228"/>
              <a:gd name="T12" fmla="*/ 0 w 5761"/>
              <a:gd name="T13" fmla="*/ 1 h 228"/>
            </a:gdLst>
            <a:ahLst/>
            <a:cxnLst>
              <a:cxn ang="0">
                <a:pos x="T0" y="T1"/>
              </a:cxn>
              <a:cxn ang="0">
                <a:pos x="T2" y="T3"/>
              </a:cxn>
              <a:cxn ang="0">
                <a:pos x="T4" y="T5"/>
              </a:cxn>
              <a:cxn ang="0">
                <a:pos x="T6" y="T7"/>
              </a:cxn>
              <a:cxn ang="0">
                <a:pos x="T8" y="T9"/>
              </a:cxn>
              <a:cxn ang="0">
                <a:pos x="T10" y="T11"/>
              </a:cxn>
              <a:cxn ang="0">
                <a:pos x="T12" y="T13"/>
              </a:cxn>
            </a:cxnLst>
            <a:rect l="0" t="0" r="r" b="b"/>
            <a:pathLst>
              <a:path w="5761" h="228">
                <a:moveTo>
                  <a:pt x="0" y="1"/>
                </a:moveTo>
                <a:lnTo>
                  <a:pt x="5761" y="0"/>
                </a:lnTo>
                <a:lnTo>
                  <a:pt x="5761" y="228"/>
                </a:lnTo>
                <a:lnTo>
                  <a:pt x="3629" y="228"/>
                </a:lnTo>
                <a:lnTo>
                  <a:pt x="3493" y="92"/>
                </a:lnTo>
                <a:lnTo>
                  <a:pt x="0" y="92"/>
                </a:lnTo>
                <a:lnTo>
                  <a:pt x="0" y="1"/>
                </a:lnTo>
                <a:close/>
              </a:path>
            </a:pathLst>
          </a:custGeom>
          <a:gradFill rotWithShape="1">
            <a:gsLst>
              <a:gs pos="0">
                <a:schemeClr val="hlink"/>
              </a:gs>
              <a:gs pos="50000">
                <a:schemeClr val="tx2"/>
              </a:gs>
              <a:gs pos="100000">
                <a:schemeClr val="hlink"/>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pic>
        <p:nvPicPr>
          <p:cNvPr id="2066" name="Picture 46" descr="light_white"/>
          <p:cNvPicPr>
            <a:picLocks noChangeAspect="1"/>
          </p:cNvPicPr>
          <p:nvPr/>
        </p:nvPicPr>
        <p:blipFill>
          <a:blip r:embed="rId3"/>
          <a:stretch>
            <a:fillRect/>
          </a:stretch>
        </p:blipFill>
        <p:spPr>
          <a:xfrm>
            <a:off x="1790700" y="1249363"/>
            <a:ext cx="133350" cy="133350"/>
          </a:xfrm>
          <a:prstGeom prst="rect">
            <a:avLst/>
          </a:prstGeom>
          <a:noFill/>
          <a:ln w="9525">
            <a:noFill/>
          </a:ln>
        </p:spPr>
      </p:pic>
      <p:pic>
        <p:nvPicPr>
          <p:cNvPr id="2067" name="Picture 47" descr="light_white"/>
          <p:cNvPicPr>
            <a:picLocks noChangeAspect="1"/>
          </p:cNvPicPr>
          <p:nvPr/>
        </p:nvPicPr>
        <p:blipFill>
          <a:blip r:embed="rId3">
            <a:lum contrast="-30000"/>
          </a:blip>
          <a:stretch>
            <a:fillRect/>
          </a:stretch>
        </p:blipFill>
        <p:spPr>
          <a:xfrm>
            <a:off x="5845175" y="1839913"/>
            <a:ext cx="106363" cy="106362"/>
          </a:xfrm>
          <a:prstGeom prst="rect">
            <a:avLst/>
          </a:prstGeom>
          <a:noFill/>
          <a:ln w="9525">
            <a:noFill/>
          </a:ln>
        </p:spPr>
      </p:pic>
      <p:pic>
        <p:nvPicPr>
          <p:cNvPr id="2068" name="Picture 48" descr="light_white"/>
          <p:cNvPicPr>
            <a:picLocks noChangeAspect="1"/>
          </p:cNvPicPr>
          <p:nvPr/>
        </p:nvPicPr>
        <p:blipFill>
          <a:blip r:embed="rId3"/>
          <a:stretch>
            <a:fillRect/>
          </a:stretch>
        </p:blipFill>
        <p:spPr>
          <a:xfrm>
            <a:off x="5446713" y="1471613"/>
            <a:ext cx="115887" cy="115887"/>
          </a:xfrm>
          <a:prstGeom prst="rect">
            <a:avLst/>
          </a:prstGeom>
          <a:noFill/>
          <a:ln w="9525">
            <a:noFill/>
          </a:ln>
        </p:spPr>
      </p:pic>
      <p:pic>
        <p:nvPicPr>
          <p:cNvPr id="2069" name="Picture 49" descr="light_white"/>
          <p:cNvPicPr>
            <a:picLocks noChangeAspect="1"/>
          </p:cNvPicPr>
          <p:nvPr/>
        </p:nvPicPr>
        <p:blipFill>
          <a:blip r:embed="rId3">
            <a:grayscl/>
            <a:lum contrast="-53999"/>
          </a:blip>
          <a:stretch>
            <a:fillRect/>
          </a:stretch>
        </p:blipFill>
        <p:spPr>
          <a:xfrm>
            <a:off x="4606925" y="1008063"/>
            <a:ext cx="182563" cy="182562"/>
          </a:xfrm>
          <a:prstGeom prst="rect">
            <a:avLst/>
          </a:prstGeom>
          <a:noFill/>
          <a:ln w="9525">
            <a:noFill/>
          </a:ln>
        </p:spPr>
      </p:pic>
      <p:sp>
        <p:nvSpPr>
          <p:cNvPr id="29" name="Freeform 50"/>
          <p:cNvSpPr/>
          <p:nvPr/>
        </p:nvSpPr>
        <p:spPr bwMode="auto">
          <a:xfrm rot="10800000">
            <a:off x="-3175" y="5543550"/>
            <a:ext cx="9145588" cy="361950"/>
          </a:xfrm>
          <a:custGeom>
            <a:avLst/>
            <a:gdLst>
              <a:gd name="T0" fmla="*/ 0 w 5761"/>
              <a:gd name="T1" fmla="*/ 1 h 228"/>
              <a:gd name="T2" fmla="*/ 5761 w 5761"/>
              <a:gd name="T3" fmla="*/ 0 h 228"/>
              <a:gd name="T4" fmla="*/ 5761 w 5761"/>
              <a:gd name="T5" fmla="*/ 228 h 228"/>
              <a:gd name="T6" fmla="*/ 3629 w 5761"/>
              <a:gd name="T7" fmla="*/ 228 h 228"/>
              <a:gd name="T8" fmla="*/ 3493 w 5761"/>
              <a:gd name="T9" fmla="*/ 92 h 228"/>
              <a:gd name="T10" fmla="*/ 0 w 5761"/>
              <a:gd name="T11" fmla="*/ 92 h 228"/>
              <a:gd name="T12" fmla="*/ 0 w 5761"/>
              <a:gd name="T13" fmla="*/ 1 h 228"/>
            </a:gdLst>
            <a:ahLst/>
            <a:cxnLst>
              <a:cxn ang="0">
                <a:pos x="T0" y="T1"/>
              </a:cxn>
              <a:cxn ang="0">
                <a:pos x="T2" y="T3"/>
              </a:cxn>
              <a:cxn ang="0">
                <a:pos x="T4" y="T5"/>
              </a:cxn>
              <a:cxn ang="0">
                <a:pos x="T6" y="T7"/>
              </a:cxn>
              <a:cxn ang="0">
                <a:pos x="T8" y="T9"/>
              </a:cxn>
              <a:cxn ang="0">
                <a:pos x="T10" y="T11"/>
              </a:cxn>
              <a:cxn ang="0">
                <a:pos x="T12" y="T13"/>
              </a:cxn>
            </a:cxnLst>
            <a:rect l="0" t="0" r="r" b="b"/>
            <a:pathLst>
              <a:path w="5761" h="228">
                <a:moveTo>
                  <a:pt x="0" y="1"/>
                </a:moveTo>
                <a:lnTo>
                  <a:pt x="5761" y="0"/>
                </a:lnTo>
                <a:lnTo>
                  <a:pt x="5761" y="228"/>
                </a:lnTo>
                <a:lnTo>
                  <a:pt x="3629" y="228"/>
                </a:lnTo>
                <a:lnTo>
                  <a:pt x="3493" y="92"/>
                </a:lnTo>
                <a:lnTo>
                  <a:pt x="0" y="92"/>
                </a:lnTo>
                <a:lnTo>
                  <a:pt x="0" y="1"/>
                </a:lnTo>
                <a:close/>
              </a:path>
            </a:pathLst>
          </a:custGeom>
          <a:gradFill rotWithShape="1">
            <a:gsLst>
              <a:gs pos="0">
                <a:schemeClr val="hlink"/>
              </a:gs>
              <a:gs pos="50000">
                <a:schemeClr val="tx2"/>
              </a:gs>
              <a:gs pos="100000">
                <a:schemeClr val="hlink"/>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0" name="Oval 51"/>
          <p:cNvSpPr>
            <a:spLocks noChangeArrowheads="1"/>
          </p:cNvSpPr>
          <p:nvPr/>
        </p:nvSpPr>
        <p:spPr bwMode="auto">
          <a:xfrm rot="20480180">
            <a:off x="3178175" y="4318000"/>
            <a:ext cx="1135063" cy="1135063"/>
          </a:xfrm>
          <a:prstGeom prst="ellipse">
            <a:avLst/>
          </a:prstGeom>
          <a:noFill/>
          <a:ln w="19050">
            <a:solidFill>
              <a:schemeClr val="bg1">
                <a:alpha val="50195"/>
              </a:scheme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a:solidFill>
                  <a:schemeClr val="tx1"/>
                </a:solidFill>
                <a:latin typeface="Times New Roman" panose="02020603050405020304" pitchFamily="18" charset="0"/>
                <a:ea typeface="隶书" panose="02010509060101010101" pitchFamily="49" charset="-122"/>
              </a:defRPr>
            </a:lvl1pPr>
            <a:lvl2pPr marL="742950" indent="-285750" algn="r">
              <a:defRPr>
                <a:solidFill>
                  <a:schemeClr val="tx1"/>
                </a:solidFill>
                <a:latin typeface="Times New Roman" panose="02020603050405020304" pitchFamily="18" charset="0"/>
                <a:ea typeface="隶书" panose="02010509060101010101" pitchFamily="49" charset="-122"/>
              </a:defRPr>
            </a:lvl2pPr>
            <a:lvl3pPr marL="1143000" indent="-228600" algn="r">
              <a:defRPr>
                <a:solidFill>
                  <a:schemeClr val="tx1"/>
                </a:solidFill>
                <a:latin typeface="Times New Roman" panose="02020603050405020304" pitchFamily="18" charset="0"/>
                <a:ea typeface="隶书" panose="02010509060101010101" pitchFamily="49" charset="-122"/>
              </a:defRPr>
            </a:lvl3pPr>
            <a:lvl4pPr marL="1600200" indent="-228600" algn="r">
              <a:defRPr>
                <a:solidFill>
                  <a:schemeClr val="tx1"/>
                </a:solidFill>
                <a:latin typeface="Times New Roman" panose="02020603050405020304" pitchFamily="18" charset="0"/>
                <a:ea typeface="隶书" panose="02010509060101010101" pitchFamily="49" charset="-122"/>
              </a:defRPr>
            </a:lvl4pPr>
            <a:lvl5pPr marL="2057400" indent="-228600" algn="r">
              <a:defRPr>
                <a:solidFill>
                  <a:schemeClr val="tx1"/>
                </a:solidFill>
                <a:latin typeface="Times New Roman" panose="02020603050405020304" pitchFamily="18" charset="0"/>
                <a:ea typeface="隶书" panose="02010509060101010101" pitchFamily="49" charset="-122"/>
              </a:defRPr>
            </a:lvl5pPr>
            <a:lvl6pPr marL="25146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6pPr>
            <a:lvl7pPr marL="29718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7pPr>
            <a:lvl8pPr marL="34290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8pPr>
            <a:lvl9pPr marL="38862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ko-KR" altLang="en-US" sz="1800" b="0" i="0" u="none" strike="noStrike" kern="1200" cap="none" spc="0" normalizeH="0" baseline="0" noProof="0">
              <a:ln>
                <a:noFill/>
              </a:ln>
              <a:solidFill>
                <a:schemeClr val="bg1"/>
              </a:solidFill>
              <a:effectLst/>
              <a:uLnTx/>
              <a:uFillTx/>
              <a:latin typeface="Times New Roman" panose="02020603050405020304" pitchFamily="18" charset="0"/>
              <a:ea typeface="Gulim" pitchFamily="34" charset="-127"/>
              <a:cs typeface="+mn-cs"/>
            </a:endParaRPr>
          </a:p>
        </p:txBody>
      </p:sp>
      <p:sp>
        <p:nvSpPr>
          <p:cNvPr id="2072" name="Line 52"/>
          <p:cNvSpPr/>
          <p:nvPr/>
        </p:nvSpPr>
        <p:spPr>
          <a:xfrm rot="-1119820" flipV="1">
            <a:off x="2560638" y="2527300"/>
            <a:ext cx="327025" cy="327025"/>
          </a:xfrm>
          <a:prstGeom prst="line">
            <a:avLst/>
          </a:prstGeom>
          <a:ln w="57150" cap="rnd" cmpd="sng">
            <a:solidFill>
              <a:schemeClr val="bg1">
                <a:alpha val="50195"/>
              </a:schemeClr>
            </a:solidFill>
            <a:prstDash val="sysDot"/>
            <a:headEnd type="none" w="med" len="med"/>
            <a:tailEnd type="none" w="med" len="med"/>
          </a:ln>
        </p:spPr>
      </p:sp>
      <p:sp>
        <p:nvSpPr>
          <p:cNvPr id="2073" name="Line 53"/>
          <p:cNvSpPr/>
          <p:nvPr/>
        </p:nvSpPr>
        <p:spPr>
          <a:xfrm rot="-1119820" flipH="1" flipV="1">
            <a:off x="2798763" y="3963988"/>
            <a:ext cx="442912" cy="608012"/>
          </a:xfrm>
          <a:prstGeom prst="line">
            <a:avLst/>
          </a:prstGeom>
          <a:ln w="57150" cap="rnd" cmpd="sng">
            <a:solidFill>
              <a:schemeClr val="bg1">
                <a:alpha val="50195"/>
              </a:schemeClr>
            </a:solidFill>
            <a:prstDash val="sysDot"/>
            <a:headEnd type="none" w="med" len="med"/>
            <a:tailEnd type="none" w="med" len="med"/>
          </a:ln>
        </p:spPr>
      </p:sp>
      <p:sp>
        <p:nvSpPr>
          <p:cNvPr id="2074" name="Line 54"/>
          <p:cNvSpPr/>
          <p:nvPr/>
        </p:nvSpPr>
        <p:spPr>
          <a:xfrm rot="-1119820" flipH="1" flipV="1">
            <a:off x="1219200" y="2982913"/>
            <a:ext cx="227013" cy="227012"/>
          </a:xfrm>
          <a:prstGeom prst="line">
            <a:avLst/>
          </a:prstGeom>
          <a:ln w="57150" cap="rnd" cmpd="sng">
            <a:solidFill>
              <a:schemeClr val="bg1">
                <a:alpha val="50195"/>
              </a:schemeClr>
            </a:solidFill>
            <a:prstDash val="sysDot"/>
            <a:headEnd type="none" w="med" len="med"/>
            <a:tailEnd type="none" w="med" len="med"/>
          </a:ln>
        </p:spPr>
      </p:sp>
      <p:sp>
        <p:nvSpPr>
          <p:cNvPr id="34" name="Oval 55"/>
          <p:cNvSpPr>
            <a:spLocks noChangeArrowheads="1"/>
          </p:cNvSpPr>
          <p:nvPr/>
        </p:nvSpPr>
        <p:spPr bwMode="auto">
          <a:xfrm rot="20480180">
            <a:off x="85725" y="2257425"/>
            <a:ext cx="1182688" cy="1184275"/>
          </a:xfrm>
          <a:prstGeom prst="ellipse">
            <a:avLst/>
          </a:prstGeom>
          <a:noFill/>
          <a:ln w="19050">
            <a:solidFill>
              <a:schemeClr val="bg1">
                <a:alpha val="50195"/>
              </a:scheme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a:solidFill>
                  <a:schemeClr val="tx1"/>
                </a:solidFill>
                <a:latin typeface="Times New Roman" panose="02020603050405020304" pitchFamily="18" charset="0"/>
                <a:ea typeface="隶书" panose="02010509060101010101" pitchFamily="49" charset="-122"/>
              </a:defRPr>
            </a:lvl1pPr>
            <a:lvl2pPr marL="742950" indent="-285750" algn="r">
              <a:defRPr>
                <a:solidFill>
                  <a:schemeClr val="tx1"/>
                </a:solidFill>
                <a:latin typeface="Times New Roman" panose="02020603050405020304" pitchFamily="18" charset="0"/>
                <a:ea typeface="隶书" panose="02010509060101010101" pitchFamily="49" charset="-122"/>
              </a:defRPr>
            </a:lvl2pPr>
            <a:lvl3pPr marL="1143000" indent="-228600" algn="r">
              <a:defRPr>
                <a:solidFill>
                  <a:schemeClr val="tx1"/>
                </a:solidFill>
                <a:latin typeface="Times New Roman" panose="02020603050405020304" pitchFamily="18" charset="0"/>
                <a:ea typeface="隶书" panose="02010509060101010101" pitchFamily="49" charset="-122"/>
              </a:defRPr>
            </a:lvl3pPr>
            <a:lvl4pPr marL="1600200" indent="-228600" algn="r">
              <a:defRPr>
                <a:solidFill>
                  <a:schemeClr val="tx1"/>
                </a:solidFill>
                <a:latin typeface="Times New Roman" panose="02020603050405020304" pitchFamily="18" charset="0"/>
                <a:ea typeface="隶书" panose="02010509060101010101" pitchFamily="49" charset="-122"/>
              </a:defRPr>
            </a:lvl4pPr>
            <a:lvl5pPr marL="2057400" indent="-228600" algn="r">
              <a:defRPr>
                <a:solidFill>
                  <a:schemeClr val="tx1"/>
                </a:solidFill>
                <a:latin typeface="Times New Roman" panose="02020603050405020304" pitchFamily="18" charset="0"/>
                <a:ea typeface="隶书" panose="02010509060101010101" pitchFamily="49" charset="-122"/>
              </a:defRPr>
            </a:lvl5pPr>
            <a:lvl6pPr marL="25146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6pPr>
            <a:lvl7pPr marL="29718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7pPr>
            <a:lvl8pPr marL="34290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8pPr>
            <a:lvl9pPr marL="38862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35" name="Oval 56" descr="cloud2"/>
          <p:cNvSpPr>
            <a:spLocks noChangeArrowheads="1"/>
          </p:cNvSpPr>
          <p:nvPr/>
        </p:nvSpPr>
        <p:spPr bwMode="auto">
          <a:xfrm rot="20480180">
            <a:off x="1479550" y="2844800"/>
            <a:ext cx="1411288" cy="1411288"/>
          </a:xfrm>
          <a:prstGeom prst="ellipse">
            <a:avLst/>
          </a:prstGeom>
          <a:blipFill dpi="0" rotWithShape="1">
            <a:blip r:embed="rId4">
              <a:lum contrast="6000"/>
            </a:blip>
            <a:srcRect/>
            <a:stretch>
              <a:fillRect/>
            </a:stretch>
          </a:blipFill>
          <a:ln w="38100">
            <a:solidFill>
              <a:schemeClr val="bg1">
                <a:alpha val="50195"/>
              </a:schemeClr>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a:solidFill>
                  <a:schemeClr val="tx1"/>
                </a:solidFill>
                <a:latin typeface="Times New Roman" panose="02020603050405020304" pitchFamily="18" charset="0"/>
                <a:ea typeface="隶书" panose="02010509060101010101" pitchFamily="49" charset="-122"/>
              </a:defRPr>
            </a:lvl1pPr>
            <a:lvl2pPr marL="742950" indent="-285750" algn="r">
              <a:defRPr>
                <a:solidFill>
                  <a:schemeClr val="tx1"/>
                </a:solidFill>
                <a:latin typeface="Times New Roman" panose="02020603050405020304" pitchFamily="18" charset="0"/>
                <a:ea typeface="隶书" panose="02010509060101010101" pitchFamily="49" charset="-122"/>
              </a:defRPr>
            </a:lvl2pPr>
            <a:lvl3pPr marL="1143000" indent="-228600" algn="r">
              <a:defRPr>
                <a:solidFill>
                  <a:schemeClr val="tx1"/>
                </a:solidFill>
                <a:latin typeface="Times New Roman" panose="02020603050405020304" pitchFamily="18" charset="0"/>
                <a:ea typeface="隶书" panose="02010509060101010101" pitchFamily="49" charset="-122"/>
              </a:defRPr>
            </a:lvl3pPr>
            <a:lvl4pPr marL="1600200" indent="-228600" algn="r">
              <a:defRPr>
                <a:solidFill>
                  <a:schemeClr val="tx1"/>
                </a:solidFill>
                <a:latin typeface="Times New Roman" panose="02020603050405020304" pitchFamily="18" charset="0"/>
                <a:ea typeface="隶书" panose="02010509060101010101" pitchFamily="49" charset="-122"/>
              </a:defRPr>
            </a:lvl4pPr>
            <a:lvl5pPr marL="2057400" indent="-228600" algn="r">
              <a:defRPr>
                <a:solidFill>
                  <a:schemeClr val="tx1"/>
                </a:solidFill>
                <a:latin typeface="Times New Roman" panose="02020603050405020304" pitchFamily="18" charset="0"/>
                <a:ea typeface="隶书" panose="02010509060101010101" pitchFamily="49" charset="-122"/>
              </a:defRPr>
            </a:lvl5pPr>
            <a:lvl6pPr marL="25146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6pPr>
            <a:lvl7pPr marL="29718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7pPr>
            <a:lvl8pPr marL="34290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8pPr>
            <a:lvl9pPr marL="38862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pic>
        <p:nvPicPr>
          <p:cNvPr id="2077" name="Picture 57" descr="globe_white"/>
          <p:cNvPicPr>
            <a:picLocks noChangeAspect="1"/>
          </p:cNvPicPr>
          <p:nvPr/>
        </p:nvPicPr>
        <p:blipFill>
          <a:blip r:embed="rId5"/>
          <a:stretch>
            <a:fillRect/>
          </a:stretch>
        </p:blipFill>
        <p:spPr>
          <a:xfrm>
            <a:off x="1493838" y="2855913"/>
            <a:ext cx="1381125" cy="1381125"/>
          </a:xfrm>
          <a:prstGeom prst="rect">
            <a:avLst/>
          </a:prstGeom>
          <a:noFill/>
          <a:ln w="38100">
            <a:noFill/>
          </a:ln>
        </p:spPr>
      </p:pic>
      <p:sp>
        <p:nvSpPr>
          <p:cNvPr id="2078" name="Line 58"/>
          <p:cNvSpPr/>
          <p:nvPr/>
        </p:nvSpPr>
        <p:spPr>
          <a:xfrm rot="-1119820" flipV="1">
            <a:off x="1647825" y="4192588"/>
            <a:ext cx="146050" cy="146050"/>
          </a:xfrm>
          <a:prstGeom prst="line">
            <a:avLst/>
          </a:prstGeom>
          <a:ln w="57150" cap="rnd" cmpd="sng">
            <a:solidFill>
              <a:schemeClr val="bg1">
                <a:alpha val="50195"/>
              </a:schemeClr>
            </a:solidFill>
            <a:prstDash val="sysDot"/>
            <a:headEnd type="none" w="med" len="med"/>
            <a:tailEnd type="none" w="med" len="med"/>
          </a:ln>
        </p:spPr>
      </p:sp>
      <p:sp>
        <p:nvSpPr>
          <p:cNvPr id="38" name="Oval 59"/>
          <p:cNvSpPr>
            <a:spLocks noChangeArrowheads="1"/>
          </p:cNvSpPr>
          <p:nvPr/>
        </p:nvSpPr>
        <p:spPr bwMode="auto">
          <a:xfrm rot="20480180">
            <a:off x="1012825" y="4364038"/>
            <a:ext cx="831850" cy="831850"/>
          </a:xfrm>
          <a:prstGeom prst="ellipse">
            <a:avLst/>
          </a:prstGeom>
          <a:noFill/>
          <a:ln w="19050">
            <a:solidFill>
              <a:schemeClr val="bg1">
                <a:alpha val="50195"/>
              </a:scheme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a:solidFill>
                  <a:schemeClr val="tx1"/>
                </a:solidFill>
                <a:latin typeface="Times New Roman" panose="02020603050405020304" pitchFamily="18" charset="0"/>
                <a:ea typeface="隶书" panose="02010509060101010101" pitchFamily="49" charset="-122"/>
              </a:defRPr>
            </a:lvl1pPr>
            <a:lvl2pPr marL="742950" indent="-285750" algn="r">
              <a:defRPr>
                <a:solidFill>
                  <a:schemeClr val="tx1"/>
                </a:solidFill>
                <a:latin typeface="Times New Roman" panose="02020603050405020304" pitchFamily="18" charset="0"/>
                <a:ea typeface="隶书" panose="02010509060101010101" pitchFamily="49" charset="-122"/>
              </a:defRPr>
            </a:lvl2pPr>
            <a:lvl3pPr marL="1143000" indent="-228600" algn="r">
              <a:defRPr>
                <a:solidFill>
                  <a:schemeClr val="tx1"/>
                </a:solidFill>
                <a:latin typeface="Times New Roman" panose="02020603050405020304" pitchFamily="18" charset="0"/>
                <a:ea typeface="隶书" panose="02010509060101010101" pitchFamily="49" charset="-122"/>
              </a:defRPr>
            </a:lvl3pPr>
            <a:lvl4pPr marL="1600200" indent="-228600" algn="r">
              <a:defRPr>
                <a:solidFill>
                  <a:schemeClr val="tx1"/>
                </a:solidFill>
                <a:latin typeface="Times New Roman" panose="02020603050405020304" pitchFamily="18" charset="0"/>
                <a:ea typeface="隶书" panose="02010509060101010101" pitchFamily="49" charset="-122"/>
              </a:defRPr>
            </a:lvl4pPr>
            <a:lvl5pPr marL="2057400" indent="-228600" algn="r">
              <a:defRPr>
                <a:solidFill>
                  <a:schemeClr val="tx1"/>
                </a:solidFill>
                <a:latin typeface="Times New Roman" panose="02020603050405020304" pitchFamily="18" charset="0"/>
                <a:ea typeface="隶书" panose="02010509060101010101" pitchFamily="49" charset="-122"/>
              </a:defRPr>
            </a:lvl5pPr>
            <a:lvl6pPr marL="25146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6pPr>
            <a:lvl7pPr marL="29718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7pPr>
            <a:lvl8pPr marL="34290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8pPr>
            <a:lvl9pPr marL="38862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39" name="Oval 60"/>
          <p:cNvSpPr>
            <a:spLocks noChangeArrowheads="1"/>
          </p:cNvSpPr>
          <p:nvPr/>
        </p:nvSpPr>
        <p:spPr bwMode="auto">
          <a:xfrm rot="20480180">
            <a:off x="2506663" y="1171575"/>
            <a:ext cx="1360488" cy="1360488"/>
          </a:xfrm>
          <a:prstGeom prst="ellipse">
            <a:avLst/>
          </a:prstGeom>
          <a:noFill/>
          <a:ln w="19050">
            <a:solidFill>
              <a:schemeClr val="bg1">
                <a:alpha val="50195"/>
              </a:schemeClr>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a:solidFill>
                  <a:schemeClr val="tx1"/>
                </a:solidFill>
                <a:latin typeface="Times New Roman" panose="02020603050405020304" pitchFamily="18" charset="0"/>
                <a:ea typeface="隶书" panose="02010509060101010101" pitchFamily="49" charset="-122"/>
              </a:defRPr>
            </a:lvl1pPr>
            <a:lvl2pPr marL="742950" indent="-285750" algn="r">
              <a:defRPr>
                <a:solidFill>
                  <a:schemeClr val="tx1"/>
                </a:solidFill>
                <a:latin typeface="Times New Roman" panose="02020603050405020304" pitchFamily="18" charset="0"/>
                <a:ea typeface="隶书" panose="02010509060101010101" pitchFamily="49" charset="-122"/>
              </a:defRPr>
            </a:lvl2pPr>
            <a:lvl3pPr marL="1143000" indent="-228600" algn="r">
              <a:defRPr>
                <a:solidFill>
                  <a:schemeClr val="tx1"/>
                </a:solidFill>
                <a:latin typeface="Times New Roman" panose="02020603050405020304" pitchFamily="18" charset="0"/>
                <a:ea typeface="隶书" panose="02010509060101010101" pitchFamily="49" charset="-122"/>
              </a:defRPr>
            </a:lvl3pPr>
            <a:lvl4pPr marL="1600200" indent="-228600" algn="r">
              <a:defRPr>
                <a:solidFill>
                  <a:schemeClr val="tx1"/>
                </a:solidFill>
                <a:latin typeface="Times New Roman" panose="02020603050405020304" pitchFamily="18" charset="0"/>
                <a:ea typeface="隶书" panose="02010509060101010101" pitchFamily="49" charset="-122"/>
              </a:defRPr>
            </a:lvl4pPr>
            <a:lvl5pPr marL="2057400" indent="-228600" algn="r">
              <a:defRPr>
                <a:solidFill>
                  <a:schemeClr val="tx1"/>
                </a:solidFill>
                <a:latin typeface="Times New Roman" panose="02020603050405020304" pitchFamily="18" charset="0"/>
                <a:ea typeface="隶书" panose="02010509060101010101" pitchFamily="49" charset="-122"/>
              </a:defRPr>
            </a:lvl5pPr>
            <a:lvl6pPr marL="25146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6pPr>
            <a:lvl7pPr marL="29718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7pPr>
            <a:lvl8pPr marL="34290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8pPr>
            <a:lvl9pPr marL="38862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pic>
        <p:nvPicPr>
          <p:cNvPr id="2081" name="Picture 61" descr="icon_conference"/>
          <p:cNvPicPr>
            <a:picLocks noChangeAspect="1"/>
          </p:cNvPicPr>
          <p:nvPr/>
        </p:nvPicPr>
        <p:blipFill>
          <a:blip r:embed="rId6"/>
          <a:stretch>
            <a:fillRect/>
          </a:stretch>
        </p:blipFill>
        <p:spPr>
          <a:xfrm>
            <a:off x="2546350" y="1206500"/>
            <a:ext cx="1298575" cy="1298575"/>
          </a:xfrm>
          <a:prstGeom prst="rect">
            <a:avLst/>
          </a:prstGeom>
          <a:noFill/>
          <a:ln w="9525">
            <a:noFill/>
          </a:ln>
        </p:spPr>
      </p:pic>
      <p:pic>
        <p:nvPicPr>
          <p:cNvPr id="2082" name="Picture 62" descr="icon_female"/>
          <p:cNvPicPr>
            <a:picLocks noChangeAspect="1"/>
          </p:cNvPicPr>
          <p:nvPr/>
        </p:nvPicPr>
        <p:blipFill>
          <a:blip r:embed="rId7"/>
          <a:stretch>
            <a:fillRect/>
          </a:stretch>
        </p:blipFill>
        <p:spPr>
          <a:xfrm>
            <a:off x="107950" y="2279650"/>
            <a:ext cx="1136650" cy="1136650"/>
          </a:xfrm>
          <a:prstGeom prst="rect">
            <a:avLst/>
          </a:prstGeom>
          <a:noFill/>
          <a:ln w="9525">
            <a:noFill/>
          </a:ln>
        </p:spPr>
      </p:pic>
      <p:pic>
        <p:nvPicPr>
          <p:cNvPr id="2083" name="Picture 63" descr="icon_men"/>
          <p:cNvPicPr>
            <a:picLocks noChangeAspect="1"/>
          </p:cNvPicPr>
          <p:nvPr/>
        </p:nvPicPr>
        <p:blipFill>
          <a:blip r:embed="rId8"/>
          <a:stretch>
            <a:fillRect/>
          </a:stretch>
        </p:blipFill>
        <p:spPr>
          <a:xfrm>
            <a:off x="3208338" y="4346575"/>
            <a:ext cx="1085850" cy="1085850"/>
          </a:xfrm>
          <a:prstGeom prst="rect">
            <a:avLst/>
          </a:prstGeom>
          <a:noFill/>
          <a:ln w="9525">
            <a:noFill/>
          </a:ln>
        </p:spPr>
      </p:pic>
      <p:pic>
        <p:nvPicPr>
          <p:cNvPr id="2084" name="Picture 64" descr="icon_bulding"/>
          <p:cNvPicPr>
            <a:picLocks noChangeAspect="1"/>
          </p:cNvPicPr>
          <p:nvPr/>
        </p:nvPicPr>
        <p:blipFill>
          <a:blip r:embed="rId9"/>
          <a:stretch>
            <a:fillRect/>
          </a:stretch>
        </p:blipFill>
        <p:spPr>
          <a:xfrm>
            <a:off x="1042988" y="4391025"/>
            <a:ext cx="782637" cy="782638"/>
          </a:xfrm>
          <a:prstGeom prst="rect">
            <a:avLst/>
          </a:prstGeom>
          <a:noFill/>
          <a:ln w="9525">
            <a:noFill/>
          </a:ln>
        </p:spPr>
      </p:pic>
      <p:pic>
        <p:nvPicPr>
          <p:cNvPr id="2085" name="图片 43"/>
          <p:cNvPicPr>
            <a:picLocks noChangeAspect="1"/>
          </p:cNvPicPr>
          <p:nvPr userDrawn="1"/>
        </p:nvPicPr>
        <p:blipFill>
          <a:blip r:embed="rId10"/>
          <a:srcRect l="27911" t="2879" r="2328" b="74304"/>
          <a:stretch>
            <a:fillRect/>
          </a:stretch>
        </p:blipFill>
        <p:spPr>
          <a:xfrm>
            <a:off x="912813" y="82550"/>
            <a:ext cx="3208337" cy="654050"/>
          </a:xfrm>
          <a:prstGeom prst="rect">
            <a:avLst/>
          </a:prstGeom>
          <a:noFill/>
          <a:ln w="9525">
            <a:noFill/>
          </a:ln>
        </p:spPr>
      </p:pic>
      <p:sp>
        <p:nvSpPr>
          <p:cNvPr id="13333" name="Rectangle 21"/>
          <p:cNvSpPr>
            <a:spLocks noGrp="1" noChangeArrowheads="1"/>
          </p:cNvSpPr>
          <p:nvPr>
            <p:ph type="ctrTitle" sz="quarter"/>
          </p:nvPr>
        </p:nvSpPr>
        <p:spPr bwMode="black">
          <a:xfrm>
            <a:off x="533400" y="3066048"/>
            <a:ext cx="8153400" cy="669925"/>
          </a:xfrm>
        </p:spPr>
        <p:txBody>
          <a:bodyPr/>
          <a:lstStyle>
            <a:lvl1pPr algn="ctr">
              <a:defRPr sz="4000"/>
            </a:lvl1pPr>
          </a:lstStyle>
          <a:p>
            <a:pPr lvl="0"/>
            <a:r>
              <a:rPr lang="en-US" altLang="ko-KR" noProof="0"/>
              <a:t>Click to edit Master title style</a:t>
            </a:r>
          </a:p>
        </p:txBody>
      </p:sp>
      <p:sp>
        <p:nvSpPr>
          <p:cNvPr id="44" name="Rectangle 22"/>
          <p:cNvSpPr>
            <a:spLocks noGrp="1" noChangeArrowheads="1"/>
          </p:cNvSpPr>
          <p:nvPr>
            <p:ph type="subTitle" sz="quarter" idx="1"/>
          </p:nvPr>
        </p:nvSpPr>
        <p:spPr>
          <a:xfrm>
            <a:off x="1447800" y="3828048"/>
            <a:ext cx="6400800" cy="533400"/>
          </a:xfrm>
        </p:spPr>
        <p:txBody>
          <a:bodyPr/>
          <a:lstStyle>
            <a:lvl1pPr marL="0" indent="0" algn="ctr">
              <a:buFont typeface="Wingdings" panose="05000000000000000000" pitchFamily="2" charset="2"/>
              <a:buNone/>
              <a:defRPr sz="2000" b="0">
                <a:solidFill>
                  <a:schemeClr val="tx1"/>
                </a:solidFill>
              </a:defRPr>
            </a:lvl1pPr>
          </a:lstStyle>
          <a:p>
            <a:pPr lvl="0"/>
            <a:r>
              <a:rPr lang="en-US" altLang="ko-KR" noProof="0" dirty="0"/>
              <a:t>Click to edit Master subtitle style</a:t>
            </a:r>
          </a:p>
        </p:txBody>
      </p:sp>
      <p:sp>
        <p:nvSpPr>
          <p:cNvPr id="45" name="Rectangle 23"/>
          <p:cNvSpPr>
            <a:spLocks noGrp="1" noChangeArrowheads="1"/>
          </p:cNvSpPr>
          <p:nvPr>
            <p:ph type="dt" sz="quarter" idx="2"/>
          </p:nvPr>
        </p:nvSpPr>
        <p:spPr bwMode="auto">
          <a:xfrm>
            <a:off x="457200" y="6553200"/>
            <a:ext cx="2133600" cy="152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solidFill>
                  <a:schemeClr val="tx1"/>
                </a:solidFill>
                <a:effectLst>
                  <a:outerShdw blurRad="38100" dist="38100" dir="2700000" algn="tl">
                    <a:srgbClr val="C0C0C0"/>
                  </a:outerShdw>
                </a:effectLst>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ko-KR" sz="1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itchFamily="34" charset="-127"/>
              <a:cs typeface="+mn-cs"/>
            </a:endParaRPr>
          </a:p>
        </p:txBody>
      </p:sp>
      <p:sp>
        <p:nvSpPr>
          <p:cNvPr id="46" name="Rectangle 24"/>
          <p:cNvSpPr>
            <a:spLocks noGrp="1" noChangeArrowheads="1"/>
          </p:cNvSpPr>
          <p:nvPr>
            <p:ph type="ftr" sz="quarter" idx="3"/>
          </p:nvPr>
        </p:nvSpPr>
        <p:spPr>
          <a:xfrm>
            <a:off x="3124200" y="6553200"/>
            <a:ext cx="2895600" cy="304800"/>
          </a:xfrm>
          <a:prstGeom prst="rect">
            <a:avLst/>
          </a:prstGeom>
        </p:spPr>
        <p:txBody>
          <a:bodyPr/>
          <a:lstStyle>
            <a:lvl1pPr algn="ctr">
              <a:defRPr sz="1400">
                <a:solidFill>
                  <a:schemeClr val="tx1"/>
                </a:solidFill>
                <a:effectLst>
                  <a:outerShdw blurRad="38100" dist="38100" dir="2700000" algn="tl">
                    <a:srgbClr val="C0C0C0"/>
                  </a:outerShdw>
                </a:effectLst>
                <a:latin typeface="Times New Roman" panose="02020603050405020304" pitchFamily="18"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ko-KR" sz="1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隶书" panose="02010509060101010101" pitchFamily="49" charset="-122"/>
              <a:cs typeface="+mn-cs"/>
            </a:endParaRPr>
          </a:p>
        </p:txBody>
      </p:sp>
      <p:sp>
        <p:nvSpPr>
          <p:cNvPr id="47" name="Rectangle 25"/>
          <p:cNvSpPr>
            <a:spLocks noGrp="1" noChangeArrowheads="1"/>
          </p:cNvSpPr>
          <p:nvPr>
            <p:ph type="sldNum" sz="quarter" idx="4"/>
          </p:nvPr>
        </p:nvSpPr>
        <p:spPr bwMode="auto">
          <a:xfrm>
            <a:off x="6553200" y="6553200"/>
            <a:ext cx="2133600" cy="152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solidFill>
                  <a:schemeClr val="tx1"/>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D65E224-7257-42FB-99CB-286201218796}" type="slidenum">
              <a:rPr kumimoji="0" lang="ko-KR" altLang="en-US" sz="1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itchFamily="34" charset="-127"/>
                <a:cs typeface="+mn-cs"/>
              </a:rPr>
              <a:t>‹#›</a:t>
            </a:fld>
            <a:endParaRPr kumimoji="0" lang="en-US" altLang="ko-KR" sz="1400" b="0" i="0" u="none" strike="noStrike" kern="1200" cap="none" spc="0" normalizeH="0" baseline="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Gulim" pitchFamily="34" charset="-127"/>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23"/>
          <p:cNvSpPr>
            <a:spLocks noGrp="1" noChangeArrowheads="1"/>
          </p:cNvSpPr>
          <p:nvPr>
            <p:ph type="dt" sz="half" idx="2"/>
          </p:nvPr>
        </p:nvSpPr>
        <p:spPr bwMode="auto">
          <a:xfrm>
            <a:off x="327025" y="6477000"/>
            <a:ext cx="25146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ko-KR" sz="12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mn-cs"/>
            </a:endParaRPr>
          </a:p>
        </p:txBody>
      </p:sp>
      <p:sp>
        <p:nvSpPr>
          <p:cNvPr id="9" name="Rectangle 24"/>
          <p:cNvSpPr>
            <a:spLocks noGrp="1" noChangeArrowheads="1"/>
          </p:cNvSpPr>
          <p:nvPr>
            <p:ph type="ftr" sz="quarter" idx="3"/>
          </p:nvPr>
        </p:nvSpPr>
        <p:spPr>
          <a:xfrm>
            <a:off x="4229100" y="6477000"/>
            <a:ext cx="3962400" cy="3048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rPr>
              <a:t>Harbin Engineering University</a:t>
            </a:r>
          </a:p>
        </p:txBody>
      </p:sp>
      <p:sp>
        <p:nvSpPr>
          <p:cNvPr id="11" name="Rectangle 25"/>
          <p:cNvSpPr>
            <a:spLocks noGrp="1" noChangeArrowheads="1"/>
          </p:cNvSpPr>
          <p:nvPr>
            <p:ph type="sldNum" sz="quarter" idx="4"/>
          </p:nvPr>
        </p:nvSpPr>
        <p:spPr bwMode="auto">
          <a:xfrm>
            <a:off x="3670300" y="6451600"/>
            <a:ext cx="21336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7C3D536B-DBCD-479A-986A-423897B9A291}" type="slidenum">
              <a:rPr kumimoji="0" lang="ko-KR" altLang="en-US"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rPr>
              <a:t>‹#›</a:t>
            </a:fld>
            <a:endParaRPr kumimoji="0" lang="en-US" altLang="ko-KR"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2100" y="69850"/>
            <a:ext cx="2057400" cy="5905500"/>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469900" y="69850"/>
            <a:ext cx="6019800" cy="59055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23"/>
          <p:cNvSpPr>
            <a:spLocks noGrp="1" noChangeArrowheads="1"/>
          </p:cNvSpPr>
          <p:nvPr>
            <p:ph type="dt" sz="half" idx="2"/>
          </p:nvPr>
        </p:nvSpPr>
        <p:spPr bwMode="auto">
          <a:xfrm>
            <a:off x="327025" y="6477000"/>
            <a:ext cx="25146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ko-KR" sz="12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mn-cs"/>
            </a:endParaRPr>
          </a:p>
        </p:txBody>
      </p:sp>
      <p:sp>
        <p:nvSpPr>
          <p:cNvPr id="9" name="Rectangle 24"/>
          <p:cNvSpPr>
            <a:spLocks noGrp="1" noChangeArrowheads="1"/>
          </p:cNvSpPr>
          <p:nvPr>
            <p:ph type="ftr" sz="quarter" idx="3"/>
          </p:nvPr>
        </p:nvSpPr>
        <p:spPr>
          <a:xfrm>
            <a:off x="4229100" y="6477000"/>
            <a:ext cx="3962400" cy="3048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rPr>
              <a:t>Harbin Engineering University</a:t>
            </a:r>
          </a:p>
        </p:txBody>
      </p:sp>
      <p:sp>
        <p:nvSpPr>
          <p:cNvPr id="11" name="Rectangle 25"/>
          <p:cNvSpPr>
            <a:spLocks noGrp="1" noChangeArrowheads="1"/>
          </p:cNvSpPr>
          <p:nvPr>
            <p:ph type="sldNum" sz="quarter" idx="4"/>
          </p:nvPr>
        </p:nvSpPr>
        <p:spPr bwMode="auto">
          <a:xfrm>
            <a:off x="3670300" y="6451600"/>
            <a:ext cx="21336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61F31B30-CCE9-4D3A-9B7B-4F922AB23211}" type="slidenum">
              <a:rPr kumimoji="0" lang="ko-KR" altLang="en-US"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rPr>
              <a:t>‹#›</a:t>
            </a:fld>
            <a:endParaRPr kumimoji="0" lang="en-US" altLang="ko-KR"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90550" y="69850"/>
            <a:ext cx="7848600" cy="609600"/>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469900" y="1022350"/>
            <a:ext cx="4038600" cy="4953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60900" y="1022350"/>
            <a:ext cx="4038600" cy="4953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23"/>
          <p:cNvSpPr>
            <a:spLocks noGrp="1" noChangeArrowheads="1"/>
          </p:cNvSpPr>
          <p:nvPr>
            <p:ph type="dt" sz="half" idx="12"/>
          </p:nvPr>
        </p:nvSpPr>
        <p:spPr bwMode="auto">
          <a:xfrm>
            <a:off x="327025" y="6477000"/>
            <a:ext cx="25146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ko-KR" sz="12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mn-cs"/>
            </a:endParaRPr>
          </a:p>
        </p:txBody>
      </p:sp>
      <p:sp>
        <p:nvSpPr>
          <p:cNvPr id="9" name="Rectangle 24"/>
          <p:cNvSpPr>
            <a:spLocks noGrp="1" noChangeArrowheads="1"/>
          </p:cNvSpPr>
          <p:nvPr>
            <p:ph type="ftr" sz="quarter" idx="3"/>
          </p:nvPr>
        </p:nvSpPr>
        <p:spPr>
          <a:xfrm>
            <a:off x="4229100" y="6477000"/>
            <a:ext cx="3962400" cy="3048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rPr>
              <a:t>Harbin Engineering University</a:t>
            </a:r>
          </a:p>
        </p:txBody>
      </p:sp>
      <p:sp>
        <p:nvSpPr>
          <p:cNvPr id="11" name="Rectangle 25"/>
          <p:cNvSpPr>
            <a:spLocks noGrp="1" noChangeArrowheads="1"/>
          </p:cNvSpPr>
          <p:nvPr>
            <p:ph type="sldNum" sz="quarter" idx="4"/>
          </p:nvPr>
        </p:nvSpPr>
        <p:spPr bwMode="auto">
          <a:xfrm>
            <a:off x="3670300" y="6451600"/>
            <a:ext cx="21336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1590518-E62E-4A37-AB09-BBF980B0C9D3}" type="slidenum">
              <a:rPr kumimoji="0" lang="ko-KR" altLang="en-US"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rPr>
              <a:t>‹#›</a:t>
            </a:fld>
            <a:endParaRPr kumimoji="0" lang="en-US" altLang="ko-KR"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90550" y="69850"/>
            <a:ext cx="7848600" cy="609600"/>
          </a:xfrm>
        </p:spPr>
        <p:txBody>
          <a:bodyPr/>
          <a:lstStyle/>
          <a:p>
            <a:r>
              <a:rPr lang="zh-CN" altLang="en-US"/>
              <a:t>单击此处编辑母版标题样式</a:t>
            </a:r>
          </a:p>
        </p:txBody>
      </p:sp>
      <p:sp>
        <p:nvSpPr>
          <p:cNvPr id="3" name="表格占位符 2"/>
          <p:cNvSpPr>
            <a:spLocks noGrp="1"/>
          </p:cNvSpPr>
          <p:nvPr>
            <p:ph type="tbl" idx="1"/>
          </p:nvPr>
        </p:nvSpPr>
        <p:spPr>
          <a:xfrm>
            <a:off x="469900" y="1022350"/>
            <a:ext cx="8229600" cy="49530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Char char="v"/>
              <a:defRPr/>
            </a:pPr>
            <a:endParaRPr kumimoji="0" lang="zh-CN" altLang="en-US" sz="2800" b="1" i="0" u="none" strike="noStrike" kern="1200" cap="none" spc="0" normalizeH="0" baseline="0" noProof="0">
              <a:ln>
                <a:noFill/>
              </a:ln>
              <a:solidFill>
                <a:schemeClr val="accent1"/>
              </a:solidFill>
              <a:effectLst/>
              <a:uLnTx/>
              <a:uFillTx/>
              <a:latin typeface="+mn-lt"/>
              <a:ea typeface="+mn-ea"/>
              <a:cs typeface="+mn-cs"/>
            </a:endParaRPr>
          </a:p>
        </p:txBody>
      </p:sp>
      <p:sp>
        <p:nvSpPr>
          <p:cNvPr id="8" name="Rectangle 23"/>
          <p:cNvSpPr>
            <a:spLocks noGrp="1" noChangeArrowheads="1"/>
          </p:cNvSpPr>
          <p:nvPr>
            <p:ph type="dt" sz="half" idx="2"/>
          </p:nvPr>
        </p:nvSpPr>
        <p:spPr bwMode="auto">
          <a:xfrm>
            <a:off x="327025" y="6477000"/>
            <a:ext cx="25146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ko-KR" sz="12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mn-cs"/>
            </a:endParaRPr>
          </a:p>
        </p:txBody>
      </p:sp>
      <p:sp>
        <p:nvSpPr>
          <p:cNvPr id="9" name="Rectangle 24"/>
          <p:cNvSpPr>
            <a:spLocks noGrp="1" noChangeArrowheads="1"/>
          </p:cNvSpPr>
          <p:nvPr>
            <p:ph type="ftr" sz="quarter" idx="3"/>
          </p:nvPr>
        </p:nvSpPr>
        <p:spPr>
          <a:xfrm>
            <a:off x="4229100" y="6477000"/>
            <a:ext cx="3962400" cy="3048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rPr>
              <a:t>Harbin Engineering University</a:t>
            </a:r>
          </a:p>
        </p:txBody>
      </p:sp>
      <p:sp>
        <p:nvSpPr>
          <p:cNvPr id="11" name="Rectangle 25"/>
          <p:cNvSpPr>
            <a:spLocks noGrp="1" noChangeArrowheads="1"/>
          </p:cNvSpPr>
          <p:nvPr>
            <p:ph type="sldNum" sz="quarter" idx="4"/>
          </p:nvPr>
        </p:nvSpPr>
        <p:spPr bwMode="auto">
          <a:xfrm>
            <a:off x="3670300" y="6451600"/>
            <a:ext cx="21336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759B513-0ABB-4D30-A50C-385F3EE8B340}" type="slidenum">
              <a:rPr kumimoji="0" lang="ko-KR" altLang="en-US"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rPr>
              <a:t>‹#›</a:t>
            </a:fld>
            <a:endParaRPr kumimoji="0" lang="en-US" altLang="ko-KR"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90550" y="69850"/>
            <a:ext cx="7848600" cy="609600"/>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469900" y="1022350"/>
            <a:ext cx="4038600" cy="4953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hasCustomPrompt="1"/>
          </p:nvPr>
        </p:nvSpPr>
        <p:spPr>
          <a:xfrm>
            <a:off x="4660900" y="1022350"/>
            <a:ext cx="4038600" cy="24003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hasCustomPrompt="1"/>
          </p:nvPr>
        </p:nvSpPr>
        <p:spPr>
          <a:xfrm>
            <a:off x="4660900" y="3575050"/>
            <a:ext cx="4038600" cy="24003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23"/>
          <p:cNvSpPr>
            <a:spLocks noGrp="1" noChangeArrowheads="1"/>
          </p:cNvSpPr>
          <p:nvPr>
            <p:ph type="dt" sz="half" idx="12"/>
          </p:nvPr>
        </p:nvSpPr>
        <p:spPr bwMode="auto">
          <a:xfrm>
            <a:off x="327025" y="6477000"/>
            <a:ext cx="25146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ko-KR" sz="12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mn-cs"/>
            </a:endParaRPr>
          </a:p>
        </p:txBody>
      </p:sp>
      <p:sp>
        <p:nvSpPr>
          <p:cNvPr id="9" name="Rectangle 24"/>
          <p:cNvSpPr>
            <a:spLocks noGrp="1" noChangeArrowheads="1"/>
          </p:cNvSpPr>
          <p:nvPr>
            <p:ph type="ftr" sz="quarter" idx="13"/>
          </p:nvPr>
        </p:nvSpPr>
        <p:spPr>
          <a:xfrm>
            <a:off x="4229100" y="6477000"/>
            <a:ext cx="3962400" cy="3048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rPr>
              <a:t>Harbin Engineering University</a:t>
            </a:r>
          </a:p>
        </p:txBody>
      </p:sp>
      <p:sp>
        <p:nvSpPr>
          <p:cNvPr id="11" name="Rectangle 25"/>
          <p:cNvSpPr>
            <a:spLocks noGrp="1" noChangeArrowheads="1"/>
          </p:cNvSpPr>
          <p:nvPr>
            <p:ph type="sldNum" sz="quarter" idx="4"/>
          </p:nvPr>
        </p:nvSpPr>
        <p:spPr bwMode="auto">
          <a:xfrm>
            <a:off x="3670300" y="6451600"/>
            <a:ext cx="21336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68DB7E77-7383-4446-80E4-74647E7D23BC}" type="slidenum">
              <a:rPr kumimoji="0" lang="ko-KR" altLang="en-US"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rPr>
              <a:t>‹#›</a:t>
            </a:fld>
            <a:endParaRPr kumimoji="0" lang="en-US" altLang="ko-KR"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ko-KR" sz="12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mn-cs"/>
            </a:endParaRPr>
          </a:p>
        </p:txBody>
      </p:sp>
      <p:sp>
        <p:nvSpPr>
          <p:cNvPr id="5" name="灯片编号占位符 4"/>
          <p:cNvSpPr>
            <a:spLocks noGrp="1"/>
          </p:cNvSpPr>
          <p:nvPr>
            <p:ph type="sldNum"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CEEF2DE5-A3EE-4C1F-9FCC-DE00A82121FE}" type="slidenum">
              <a:rPr kumimoji="0" lang="ko-KR" altLang="en-US"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rPr>
              <a:t>‹#›</a:t>
            </a:fld>
            <a:endParaRPr kumimoji="0" lang="en-US" altLang="ko-KR"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ko-KR" sz="12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mn-cs"/>
            </a:endParaRPr>
          </a:p>
        </p:txBody>
      </p:sp>
      <p:sp>
        <p:nvSpPr>
          <p:cNvPr id="5" name="灯片编号占位符 4"/>
          <p:cNvSpPr>
            <a:spLocks noGrp="1"/>
          </p:cNvSpPr>
          <p:nvPr>
            <p:ph type="sldNum"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CEEF2DE5-A3EE-4C1F-9FCC-DE00A82121FE}" type="slidenum">
              <a:rPr kumimoji="0" lang="ko-KR" altLang="en-US"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rPr>
              <a:t>‹#›</a:t>
            </a:fld>
            <a:endParaRPr kumimoji="0" lang="en-US" altLang="ko-KR"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469900" y="1022350"/>
            <a:ext cx="4038600" cy="4953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60900" y="1022350"/>
            <a:ext cx="4038600" cy="49530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23"/>
          <p:cNvSpPr>
            <a:spLocks noGrp="1" noChangeArrowheads="1"/>
          </p:cNvSpPr>
          <p:nvPr>
            <p:ph type="dt" sz="half" idx="12"/>
          </p:nvPr>
        </p:nvSpPr>
        <p:spPr bwMode="auto">
          <a:xfrm>
            <a:off x="327025" y="6477000"/>
            <a:ext cx="25146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ko-KR" sz="12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mn-cs"/>
            </a:endParaRPr>
          </a:p>
        </p:txBody>
      </p:sp>
      <p:sp>
        <p:nvSpPr>
          <p:cNvPr id="9" name="Rectangle 24"/>
          <p:cNvSpPr>
            <a:spLocks noGrp="1" noChangeArrowheads="1"/>
          </p:cNvSpPr>
          <p:nvPr>
            <p:ph type="ftr" sz="quarter" idx="3"/>
          </p:nvPr>
        </p:nvSpPr>
        <p:spPr>
          <a:xfrm>
            <a:off x="4229100" y="6477000"/>
            <a:ext cx="3962400" cy="3048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rPr>
              <a:t>Harbin Engineering University</a:t>
            </a:r>
          </a:p>
        </p:txBody>
      </p:sp>
      <p:sp>
        <p:nvSpPr>
          <p:cNvPr id="11" name="Rectangle 25"/>
          <p:cNvSpPr>
            <a:spLocks noGrp="1" noChangeArrowheads="1"/>
          </p:cNvSpPr>
          <p:nvPr>
            <p:ph type="sldNum" sz="quarter" idx="4"/>
          </p:nvPr>
        </p:nvSpPr>
        <p:spPr bwMode="auto">
          <a:xfrm>
            <a:off x="3670300" y="6451600"/>
            <a:ext cx="21336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F3FA446-2B2F-4ED4-ACB0-B7F3DAA6542B}" type="slidenum">
              <a:rPr kumimoji="0" lang="ko-KR" altLang="en-US"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rPr>
              <a:t>‹#›</a:t>
            </a:fld>
            <a:endParaRPr kumimoji="0" lang="en-US" altLang="ko-KR"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23"/>
          <p:cNvSpPr>
            <a:spLocks noGrp="1" noChangeArrowheads="1"/>
          </p:cNvSpPr>
          <p:nvPr>
            <p:ph type="dt" sz="half" idx="12"/>
          </p:nvPr>
        </p:nvSpPr>
        <p:spPr bwMode="auto">
          <a:xfrm>
            <a:off x="327025" y="6477000"/>
            <a:ext cx="25146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ko-KR" sz="12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mn-cs"/>
            </a:endParaRPr>
          </a:p>
        </p:txBody>
      </p:sp>
      <p:sp>
        <p:nvSpPr>
          <p:cNvPr id="9" name="Rectangle 24"/>
          <p:cNvSpPr>
            <a:spLocks noGrp="1" noChangeArrowheads="1"/>
          </p:cNvSpPr>
          <p:nvPr>
            <p:ph type="ftr" sz="quarter" idx="13"/>
          </p:nvPr>
        </p:nvSpPr>
        <p:spPr>
          <a:xfrm>
            <a:off x="4229100" y="6477000"/>
            <a:ext cx="3962400" cy="3048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rPr>
              <a:t>Harbin Engineering University</a:t>
            </a:r>
          </a:p>
        </p:txBody>
      </p:sp>
      <p:sp>
        <p:nvSpPr>
          <p:cNvPr id="11" name="Rectangle 25"/>
          <p:cNvSpPr>
            <a:spLocks noGrp="1" noChangeArrowheads="1"/>
          </p:cNvSpPr>
          <p:nvPr>
            <p:ph type="sldNum" sz="quarter" idx="14"/>
          </p:nvPr>
        </p:nvSpPr>
        <p:spPr bwMode="auto">
          <a:xfrm>
            <a:off x="3670300" y="6451600"/>
            <a:ext cx="21336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38BAA46-6286-4258-8A5C-3E9735119A78}" type="slidenum">
              <a:rPr kumimoji="0" lang="ko-KR" altLang="en-US"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rPr>
              <a:t>‹#›</a:t>
            </a:fld>
            <a:endParaRPr kumimoji="0" lang="en-US" altLang="ko-KR"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8" name="Rectangle 23"/>
          <p:cNvSpPr>
            <a:spLocks noGrp="1" noChangeArrowheads="1"/>
          </p:cNvSpPr>
          <p:nvPr>
            <p:ph type="dt" sz="half" idx="2"/>
          </p:nvPr>
        </p:nvSpPr>
        <p:spPr bwMode="auto">
          <a:xfrm>
            <a:off x="327025" y="6477000"/>
            <a:ext cx="25146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ko-KR" sz="12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mn-cs"/>
            </a:endParaRPr>
          </a:p>
        </p:txBody>
      </p:sp>
      <p:sp>
        <p:nvSpPr>
          <p:cNvPr id="9" name="Rectangle 24"/>
          <p:cNvSpPr>
            <a:spLocks noGrp="1" noChangeArrowheads="1"/>
          </p:cNvSpPr>
          <p:nvPr>
            <p:ph type="ftr" sz="quarter" idx="3"/>
          </p:nvPr>
        </p:nvSpPr>
        <p:spPr>
          <a:xfrm>
            <a:off x="4229100" y="6477000"/>
            <a:ext cx="3962400" cy="3048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rPr>
              <a:t>Harbin Engineering University</a:t>
            </a:r>
          </a:p>
        </p:txBody>
      </p:sp>
      <p:sp>
        <p:nvSpPr>
          <p:cNvPr id="11" name="Rectangle 25"/>
          <p:cNvSpPr>
            <a:spLocks noGrp="1" noChangeArrowheads="1"/>
          </p:cNvSpPr>
          <p:nvPr>
            <p:ph type="sldNum" sz="quarter" idx="4"/>
          </p:nvPr>
        </p:nvSpPr>
        <p:spPr bwMode="auto">
          <a:xfrm>
            <a:off x="3670300" y="6451600"/>
            <a:ext cx="21336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59299E5-1511-4913-AF8B-B556727539F5}" type="slidenum">
              <a:rPr kumimoji="0" lang="ko-KR" altLang="en-US"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rPr>
              <a:t>‹#›</a:t>
            </a:fld>
            <a:endParaRPr kumimoji="0" lang="en-US" altLang="ko-KR"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ko-KR" sz="12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mn-cs"/>
            </a:endParaRPr>
          </a:p>
        </p:txBody>
      </p:sp>
      <p:sp>
        <p:nvSpPr>
          <p:cNvPr id="3" name="灯片编号占位符 2"/>
          <p:cNvSpPr>
            <a:spLocks noGrp="1"/>
          </p:cNvSpPr>
          <p:nvPr>
            <p:ph type="sldNum"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CEEF2DE5-A3EE-4C1F-9FCC-DE00A82121FE}" type="slidenum">
              <a:rPr kumimoji="0" lang="ko-KR" altLang="en-US"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rPr>
              <a:t>‹#›</a:t>
            </a:fld>
            <a:endParaRPr kumimoji="0" lang="en-US" altLang="ko-KR"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Rectangle 23"/>
          <p:cNvSpPr>
            <a:spLocks noGrp="1" noChangeArrowheads="1"/>
          </p:cNvSpPr>
          <p:nvPr>
            <p:ph type="dt" sz="half" idx="12"/>
          </p:nvPr>
        </p:nvSpPr>
        <p:spPr bwMode="auto">
          <a:xfrm>
            <a:off x="327025" y="6477000"/>
            <a:ext cx="25146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ko-KR" sz="12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mn-cs"/>
            </a:endParaRPr>
          </a:p>
        </p:txBody>
      </p:sp>
      <p:sp>
        <p:nvSpPr>
          <p:cNvPr id="9" name="Rectangle 24"/>
          <p:cNvSpPr>
            <a:spLocks noGrp="1" noChangeArrowheads="1"/>
          </p:cNvSpPr>
          <p:nvPr>
            <p:ph type="ftr" sz="quarter" idx="3"/>
          </p:nvPr>
        </p:nvSpPr>
        <p:spPr>
          <a:xfrm>
            <a:off x="4229100" y="6477000"/>
            <a:ext cx="3962400" cy="3048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rPr>
              <a:t>Harbin Engineering University</a:t>
            </a:r>
          </a:p>
        </p:txBody>
      </p:sp>
      <p:sp>
        <p:nvSpPr>
          <p:cNvPr id="11" name="Rectangle 25"/>
          <p:cNvSpPr>
            <a:spLocks noGrp="1" noChangeArrowheads="1"/>
          </p:cNvSpPr>
          <p:nvPr>
            <p:ph type="sldNum" sz="quarter" idx="4"/>
          </p:nvPr>
        </p:nvSpPr>
        <p:spPr bwMode="auto">
          <a:xfrm>
            <a:off x="3670300" y="6451600"/>
            <a:ext cx="21336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450F388F-0378-4145-9043-FE6657A99725}" type="slidenum">
              <a:rPr kumimoji="0" lang="ko-KR" altLang="en-US"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rPr>
              <a:t>‹#›</a:t>
            </a:fld>
            <a:endParaRPr kumimoji="0" lang="en-US" altLang="ko-KR"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endParaRPr kumimoji="0" lang="zh-CN" altLang="en-US" sz="3200" b="1" i="0" u="none" strike="noStrike" kern="1200" cap="none" spc="0" normalizeH="0" baseline="0" noProof="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8" name="Rectangle 23"/>
          <p:cNvSpPr>
            <a:spLocks noGrp="1" noChangeArrowheads="1"/>
          </p:cNvSpPr>
          <p:nvPr>
            <p:ph type="dt" sz="half" idx="12"/>
          </p:nvPr>
        </p:nvSpPr>
        <p:spPr bwMode="auto">
          <a:xfrm>
            <a:off x="327025" y="6477000"/>
            <a:ext cx="25146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ko-KR" sz="12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mn-cs"/>
            </a:endParaRPr>
          </a:p>
        </p:txBody>
      </p:sp>
      <p:sp>
        <p:nvSpPr>
          <p:cNvPr id="9" name="Rectangle 24"/>
          <p:cNvSpPr>
            <a:spLocks noGrp="1" noChangeArrowheads="1"/>
          </p:cNvSpPr>
          <p:nvPr>
            <p:ph type="ftr" sz="quarter" idx="3"/>
          </p:nvPr>
        </p:nvSpPr>
        <p:spPr>
          <a:xfrm>
            <a:off x="4229100" y="6477000"/>
            <a:ext cx="3962400" cy="304800"/>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rPr>
              <a:t>Harbin Engineering University</a:t>
            </a:r>
          </a:p>
        </p:txBody>
      </p:sp>
      <p:sp>
        <p:nvSpPr>
          <p:cNvPr id="11" name="Rectangle 25"/>
          <p:cNvSpPr>
            <a:spLocks noGrp="1" noChangeArrowheads="1"/>
          </p:cNvSpPr>
          <p:nvPr>
            <p:ph type="sldNum" sz="quarter" idx="4"/>
          </p:nvPr>
        </p:nvSpPr>
        <p:spPr bwMode="auto">
          <a:xfrm>
            <a:off x="3670300" y="6451600"/>
            <a:ext cx="2133600" cy="3048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DB436E5-BBCF-4E96-9F22-4B807CF62BFA}" type="slidenum">
              <a:rPr kumimoji="0" lang="ko-KR" altLang="en-US"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rPr>
              <a:t>‹#›</a:t>
            </a:fld>
            <a:endParaRPr kumimoji="0" lang="en-US" altLang="ko-KR"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1"/>
          <p:cNvSpPr>
            <a:spLocks noChangeArrowheads="1"/>
          </p:cNvSpPr>
          <p:nvPr/>
        </p:nvSpPr>
        <p:spPr bwMode="auto">
          <a:xfrm>
            <a:off x="12700" y="1588"/>
            <a:ext cx="9131300" cy="83661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r">
              <a:defRPr>
                <a:solidFill>
                  <a:schemeClr val="tx1"/>
                </a:solidFill>
                <a:latin typeface="Times New Roman" panose="02020603050405020304" pitchFamily="18" charset="0"/>
                <a:ea typeface="隶书" panose="02010509060101010101" pitchFamily="49" charset="-122"/>
              </a:defRPr>
            </a:lvl1pPr>
            <a:lvl2pPr marL="742950" indent="-285750" algn="r">
              <a:defRPr>
                <a:solidFill>
                  <a:schemeClr val="tx1"/>
                </a:solidFill>
                <a:latin typeface="Times New Roman" panose="02020603050405020304" pitchFamily="18" charset="0"/>
                <a:ea typeface="隶书" panose="02010509060101010101" pitchFamily="49" charset="-122"/>
              </a:defRPr>
            </a:lvl2pPr>
            <a:lvl3pPr marL="1143000" indent="-228600" algn="r">
              <a:defRPr>
                <a:solidFill>
                  <a:schemeClr val="tx1"/>
                </a:solidFill>
                <a:latin typeface="Times New Roman" panose="02020603050405020304" pitchFamily="18" charset="0"/>
                <a:ea typeface="隶书" panose="02010509060101010101" pitchFamily="49" charset="-122"/>
              </a:defRPr>
            </a:lvl3pPr>
            <a:lvl4pPr marL="1600200" indent="-228600" algn="r">
              <a:defRPr>
                <a:solidFill>
                  <a:schemeClr val="tx1"/>
                </a:solidFill>
                <a:latin typeface="Times New Roman" panose="02020603050405020304" pitchFamily="18" charset="0"/>
                <a:ea typeface="隶书" panose="02010509060101010101" pitchFamily="49" charset="-122"/>
              </a:defRPr>
            </a:lvl4pPr>
            <a:lvl5pPr marL="2057400" indent="-228600" algn="r">
              <a:defRPr>
                <a:solidFill>
                  <a:schemeClr val="tx1"/>
                </a:solidFill>
                <a:latin typeface="Times New Roman" panose="02020603050405020304" pitchFamily="18" charset="0"/>
                <a:ea typeface="隶书" panose="02010509060101010101" pitchFamily="49" charset="-122"/>
              </a:defRPr>
            </a:lvl5pPr>
            <a:lvl6pPr marL="25146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6pPr>
            <a:lvl7pPr marL="29718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7pPr>
            <a:lvl8pPr marL="34290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8pPr>
            <a:lvl9pPr marL="3886200" indent="-228600" algn="r" eaLnBrk="0" fontAlgn="base" hangingPunct="0">
              <a:spcBef>
                <a:spcPct val="0"/>
              </a:spcBef>
              <a:spcAft>
                <a:spcPct val="0"/>
              </a:spcAft>
              <a:defRPr>
                <a:solidFill>
                  <a:schemeClr val="tx1"/>
                </a:solidFill>
                <a:latin typeface="Times New Roman" panose="02020603050405020304" pitchFamily="18" charset="0"/>
                <a:ea typeface="隶书" panose="02010509060101010101" pitchFamily="49"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隶书" panose="02010509060101010101" pitchFamily="49" charset="-122"/>
              <a:cs typeface="+mn-cs"/>
            </a:endParaRPr>
          </a:p>
        </p:txBody>
      </p:sp>
      <p:sp>
        <p:nvSpPr>
          <p:cNvPr id="1027" name="Rectangle 21"/>
          <p:cNvSpPr>
            <a:spLocks noGrp="1"/>
          </p:cNvSpPr>
          <p:nvPr>
            <p:ph type="title"/>
          </p:nvPr>
        </p:nvSpPr>
        <p:spPr>
          <a:xfrm>
            <a:off x="590550" y="142875"/>
            <a:ext cx="8377238" cy="609600"/>
          </a:xfrm>
          <a:prstGeom prst="rect">
            <a:avLst/>
          </a:prstGeom>
          <a:noFill/>
          <a:ln w="9525">
            <a:noFill/>
          </a:ln>
        </p:spPr>
        <p:txBody>
          <a:bodyPr anchor="ctr" anchorCtr="0"/>
          <a:lstStyle/>
          <a:p>
            <a:pPr lvl="0"/>
            <a:r>
              <a:rPr lang="en-US" altLang="ko-KR" dirty="0"/>
              <a:t>Click to edit Master title style</a:t>
            </a:r>
          </a:p>
        </p:txBody>
      </p:sp>
      <p:sp>
        <p:nvSpPr>
          <p:cNvPr id="1028" name="Rectangle 22"/>
          <p:cNvSpPr>
            <a:spLocks noGrp="1"/>
          </p:cNvSpPr>
          <p:nvPr>
            <p:ph type="body" idx="1"/>
          </p:nvPr>
        </p:nvSpPr>
        <p:spPr>
          <a:xfrm>
            <a:off x="469900" y="1022350"/>
            <a:ext cx="8229600" cy="4953000"/>
          </a:xfrm>
          <a:prstGeom prst="rect">
            <a:avLst/>
          </a:prstGeom>
          <a:noFill/>
          <a:ln w="9525">
            <a:noFill/>
          </a:ln>
        </p:spPr>
        <p:txBody>
          <a:bodyPr/>
          <a:lstStyle/>
          <a:p>
            <a:pPr lvl="0"/>
            <a:r>
              <a:rPr lang="en-US" altLang="ko-KR" dirty="0"/>
              <a:t>Click to edit Master text styles</a:t>
            </a:r>
          </a:p>
          <a:p>
            <a:pPr lvl="1"/>
            <a:r>
              <a:rPr lang="en-US" altLang="ko-KR" dirty="0"/>
              <a:t>Second level</a:t>
            </a:r>
          </a:p>
          <a:p>
            <a:pPr lvl="2"/>
            <a:r>
              <a:rPr lang="en-US" altLang="ko-KR" dirty="0"/>
              <a:t>Third level</a:t>
            </a:r>
          </a:p>
          <a:p>
            <a:pPr lvl="3"/>
            <a:r>
              <a:rPr lang="en-US" altLang="ko-KR" dirty="0"/>
              <a:t>Fourth level</a:t>
            </a:r>
          </a:p>
          <a:p>
            <a:pPr lvl="4"/>
            <a:r>
              <a:rPr lang="en-US" altLang="ko-KR" dirty="0"/>
              <a:t>Fifth level</a:t>
            </a:r>
          </a:p>
        </p:txBody>
      </p:sp>
      <p:sp>
        <p:nvSpPr>
          <p:cNvPr id="12311" name="Rectangle 23"/>
          <p:cNvSpPr>
            <a:spLocks noGrp="1" noChangeArrowheads="1"/>
          </p:cNvSpPr>
          <p:nvPr>
            <p:ph type="dt" sz="half" idx="2"/>
          </p:nvPr>
        </p:nvSpPr>
        <p:spPr bwMode="auto">
          <a:xfrm>
            <a:off x="327025" y="6477000"/>
            <a:ext cx="2514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defRPr sz="1200">
                <a:solidFill>
                  <a:schemeClr val="hlink"/>
                </a:solidFill>
                <a:latin typeface="Verdana" panose="020B0604030504040204" pitchFamily="34" charset="0"/>
                <a:ea typeface="Gulim" pitchFamily="34" charset="-127"/>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ko-KR" sz="1200" b="0" i="0" u="none" strike="noStrike" kern="1200" cap="none" spc="0" normalizeH="0" baseline="0" noProof="0">
              <a:ln>
                <a:noFill/>
              </a:ln>
              <a:solidFill>
                <a:schemeClr val="hlink"/>
              </a:solidFill>
              <a:effectLst/>
              <a:uLnTx/>
              <a:uFillTx/>
              <a:latin typeface="Verdana" panose="020B0604030504040204" pitchFamily="34" charset="0"/>
              <a:ea typeface="Gulim" pitchFamily="34" charset="-127"/>
              <a:cs typeface="+mn-cs"/>
            </a:endParaRPr>
          </a:p>
        </p:txBody>
      </p:sp>
      <p:sp>
        <p:nvSpPr>
          <p:cNvPr id="12313" name="Rectangle 25"/>
          <p:cNvSpPr>
            <a:spLocks noGrp="1" noChangeArrowheads="1"/>
          </p:cNvSpPr>
          <p:nvPr>
            <p:ph type="sldNum" sz="quarter" idx="4"/>
          </p:nvPr>
        </p:nvSpPr>
        <p:spPr bwMode="auto">
          <a:xfrm>
            <a:off x="3670300" y="64516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200">
                <a:solidFill>
                  <a:schemeClr val="hlink"/>
                </a:solidFill>
                <a:effectLst>
                  <a:outerShdw blurRad="38100" dist="38100" dir="2700000" algn="tl">
                    <a:srgbClr val="C0C0C0"/>
                  </a:outerShdw>
                </a:effectLst>
                <a:latin typeface="Verdana" panose="020B0604030504040204" pitchFamily="34" charset="0"/>
                <a:ea typeface="Gulim" pitchFamily="34" charset="-127"/>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EEF2DE5-A3EE-4C1F-9FCC-DE00A82121FE}" type="slidenum">
              <a:rPr kumimoji="0" lang="ko-KR" altLang="en-US"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rPr>
              <a:t>‹#›</a:t>
            </a:fld>
            <a:endParaRPr kumimoji="0" lang="en-US" altLang="ko-KR" sz="1200" b="0" i="0" u="none" strike="noStrike" kern="1200" cap="none" spc="0" normalizeH="0" baseline="0" noProof="0">
              <a:ln>
                <a:noFill/>
              </a:ln>
              <a:solidFill>
                <a:schemeClr val="hlink"/>
              </a:solidFill>
              <a:effectLst>
                <a:outerShdw blurRad="38100" dist="38100" dir="2700000" algn="tl">
                  <a:srgbClr val="C0C0C0"/>
                </a:outerShdw>
              </a:effectLst>
              <a:uLnTx/>
              <a:uFillTx/>
              <a:latin typeface="Verdana" panose="020B0604030504040204" pitchFamily="34" charset="0"/>
              <a:ea typeface="Gulim" pitchFamily="34" charset="-127"/>
              <a:cs typeface="+mn-cs"/>
            </a:endParaRPr>
          </a:p>
        </p:txBody>
      </p:sp>
      <p:sp>
        <p:nvSpPr>
          <p:cNvPr id="10" name="Rectangle 25"/>
          <p:cNvSpPr txBox="1">
            <a:spLocks noChangeArrowheads="1"/>
          </p:cNvSpPr>
          <p:nvPr/>
        </p:nvSpPr>
        <p:spPr>
          <a:xfrm>
            <a:off x="8475663" y="6478588"/>
            <a:ext cx="644525" cy="304800"/>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隶书" panose="02010509060101010101" pitchFamily="49"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隶书" panose="02010509060101010101" pitchFamily="49"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隶书" panose="02010509060101010101" pitchFamily="49"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隶书" panose="02010509060101010101" pitchFamily="49"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ern="1200">
                <a:solidFill>
                  <a:schemeClr val="tx1"/>
                </a:solidFill>
                <a:latin typeface="Times New Roman" panose="02020603050405020304" pitchFamily="18" charset="0"/>
                <a:ea typeface="隶书" panose="02010509060101010101" pitchFamily="49" charset="-122"/>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fld id="{EBE7E082-5FA4-4D68-88FB-008BDD56A8E1}" type="slidenum">
              <a:rPr kumimoji="0" lang="ko-KR" altLang="en-US" sz="1800" b="0" i="0" u="none" strike="noStrike" kern="1200" cap="none" spc="0" normalizeH="0" baseline="0" noProof="0" smtClean="0">
                <a:ln>
                  <a:noFill/>
                </a:ln>
                <a:solidFill>
                  <a:srgbClr val="000000"/>
                </a:solidFill>
                <a:effectLst/>
                <a:uLnTx/>
                <a:uFillTx/>
                <a:latin typeface="Times New Roman" panose="02020603050405020304" pitchFamily="18" charset="0"/>
                <a:ea typeface="隶书" panose="02010509060101010101" pitchFamily="49" charset="-122"/>
                <a:cs typeface="+mn-cs"/>
              </a:rPr>
              <a:t>‹#›</a:t>
            </a:fld>
            <a:endParaRPr kumimoji="0" lang="en-US" altLang="ko-KR" sz="1800" b="0" i="0" u="none" strike="noStrike" kern="120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3600" b="1" kern="1200">
          <a:solidFill>
            <a:schemeClr val="hlink"/>
          </a:solidFill>
          <a:latin typeface="+mj-lt"/>
          <a:ea typeface="+mj-ea"/>
          <a:cs typeface="+mj-cs"/>
        </a:defRPr>
      </a:lvl1pPr>
      <a:lvl2pPr algn="l" rtl="0" eaLnBrk="0" fontAlgn="base" hangingPunct="0">
        <a:spcBef>
          <a:spcPct val="0"/>
        </a:spcBef>
        <a:spcAft>
          <a:spcPct val="0"/>
        </a:spcAft>
        <a:defRPr sz="3600" b="1">
          <a:solidFill>
            <a:schemeClr val="hlink"/>
          </a:solidFill>
          <a:latin typeface="隶书" panose="02010509060101010101" pitchFamily="49" charset="-122"/>
          <a:ea typeface="隶书" panose="02010509060101010101" pitchFamily="49" charset="-122"/>
        </a:defRPr>
      </a:lvl2pPr>
      <a:lvl3pPr algn="l" rtl="0" eaLnBrk="0" fontAlgn="base" hangingPunct="0">
        <a:spcBef>
          <a:spcPct val="0"/>
        </a:spcBef>
        <a:spcAft>
          <a:spcPct val="0"/>
        </a:spcAft>
        <a:defRPr sz="3600" b="1">
          <a:solidFill>
            <a:schemeClr val="hlink"/>
          </a:solidFill>
          <a:latin typeface="隶书" panose="02010509060101010101" pitchFamily="49" charset="-122"/>
          <a:ea typeface="隶书" panose="02010509060101010101" pitchFamily="49" charset="-122"/>
        </a:defRPr>
      </a:lvl3pPr>
      <a:lvl4pPr algn="l" rtl="0" eaLnBrk="0" fontAlgn="base" hangingPunct="0">
        <a:spcBef>
          <a:spcPct val="0"/>
        </a:spcBef>
        <a:spcAft>
          <a:spcPct val="0"/>
        </a:spcAft>
        <a:defRPr sz="3600" b="1">
          <a:solidFill>
            <a:schemeClr val="hlink"/>
          </a:solidFill>
          <a:latin typeface="隶书" panose="02010509060101010101" pitchFamily="49" charset="-122"/>
          <a:ea typeface="隶书" panose="02010509060101010101" pitchFamily="49" charset="-122"/>
        </a:defRPr>
      </a:lvl4pPr>
      <a:lvl5pPr algn="l" rtl="0" eaLnBrk="0" fontAlgn="base" hangingPunct="0">
        <a:spcBef>
          <a:spcPct val="0"/>
        </a:spcBef>
        <a:spcAft>
          <a:spcPct val="0"/>
        </a:spcAft>
        <a:defRPr sz="3600" b="1">
          <a:solidFill>
            <a:schemeClr val="hlink"/>
          </a:solidFill>
          <a:latin typeface="隶书" panose="02010509060101010101" pitchFamily="49" charset="-122"/>
          <a:ea typeface="隶书" panose="02010509060101010101" pitchFamily="49" charset="-122"/>
        </a:defRPr>
      </a:lvl5pPr>
      <a:lvl6pPr marL="457200" algn="l" rtl="0" fontAlgn="base">
        <a:spcBef>
          <a:spcPct val="0"/>
        </a:spcBef>
        <a:spcAft>
          <a:spcPct val="0"/>
        </a:spcAft>
        <a:defRPr sz="3600" b="1">
          <a:solidFill>
            <a:schemeClr val="hlink"/>
          </a:solidFill>
          <a:latin typeface="隶书" panose="02010509060101010101" pitchFamily="49" charset="-122"/>
          <a:ea typeface="隶书" panose="02010509060101010101" pitchFamily="49" charset="-122"/>
        </a:defRPr>
      </a:lvl6pPr>
      <a:lvl7pPr marL="914400" algn="l" rtl="0" fontAlgn="base">
        <a:spcBef>
          <a:spcPct val="0"/>
        </a:spcBef>
        <a:spcAft>
          <a:spcPct val="0"/>
        </a:spcAft>
        <a:defRPr sz="3600" b="1">
          <a:solidFill>
            <a:schemeClr val="hlink"/>
          </a:solidFill>
          <a:latin typeface="隶书" panose="02010509060101010101" pitchFamily="49" charset="-122"/>
          <a:ea typeface="隶书" panose="02010509060101010101" pitchFamily="49" charset="-122"/>
        </a:defRPr>
      </a:lvl7pPr>
      <a:lvl8pPr marL="1371600" algn="l" rtl="0" fontAlgn="base">
        <a:spcBef>
          <a:spcPct val="0"/>
        </a:spcBef>
        <a:spcAft>
          <a:spcPct val="0"/>
        </a:spcAft>
        <a:defRPr sz="3600" b="1">
          <a:solidFill>
            <a:schemeClr val="hlink"/>
          </a:solidFill>
          <a:latin typeface="隶书" panose="02010509060101010101" pitchFamily="49" charset="-122"/>
          <a:ea typeface="隶书" panose="02010509060101010101" pitchFamily="49" charset="-122"/>
        </a:defRPr>
      </a:lvl8pPr>
      <a:lvl9pPr marL="1828800" algn="l" rtl="0" fontAlgn="base">
        <a:spcBef>
          <a:spcPct val="0"/>
        </a:spcBef>
        <a:spcAft>
          <a:spcPct val="0"/>
        </a:spcAft>
        <a:defRPr sz="3600" b="1">
          <a:solidFill>
            <a:schemeClr val="hlink"/>
          </a:solidFill>
          <a:latin typeface="隶书" panose="02010509060101010101" pitchFamily="49" charset="-122"/>
          <a:ea typeface="隶书" panose="02010509060101010101" pitchFamily="49" charset="-122"/>
        </a:defRPr>
      </a:lvl9pPr>
    </p:titleStyle>
    <p:body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1.w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vmlDrawing" Target="../drawings/vmlDrawing6.vml"/><Relationship Id="rId5" Type="http://schemas.openxmlformats.org/officeDocument/2006/relationships/image" Target="../media/image12.wmf"/><Relationship Id="rId4" Type="http://schemas.openxmlformats.org/officeDocument/2006/relationships/oleObject" Target="../embeddings/oleObject6.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13.wmf"/><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6.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0.bin"/><Relationship Id="rId5" Type="http://schemas.openxmlformats.org/officeDocument/2006/relationships/image" Target="../media/image15.wmf"/><Relationship Id="rId4" Type="http://schemas.openxmlformats.org/officeDocument/2006/relationships/oleObject" Target="../embeddings/oleObject9.bin"/></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2.bin"/><Relationship Id="rId5" Type="http://schemas.openxmlformats.org/officeDocument/2006/relationships/image" Target="../media/image18.wmf"/><Relationship Id="rId4" Type="http://schemas.openxmlformats.org/officeDocument/2006/relationships/oleObject" Target="../embeddings/oleObject11.bin"/></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vmlDrawing" Target="../drawings/vmlDrawing10.vml"/><Relationship Id="rId5" Type="http://schemas.openxmlformats.org/officeDocument/2006/relationships/image" Target="../media/image24.wmf"/><Relationship Id="rId4" Type="http://schemas.openxmlformats.org/officeDocument/2006/relationships/oleObject" Target="../embeddings/oleObject13.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25.wmf"/><Relationship Id="rId4" Type="http://schemas.openxmlformats.org/officeDocument/2006/relationships/oleObject" Target="../embeddings/oleObject14.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6.bin"/><Relationship Id="rId5" Type="http://schemas.openxmlformats.org/officeDocument/2006/relationships/image" Target="../media/image26.wmf"/><Relationship Id="rId4" Type="http://schemas.openxmlformats.org/officeDocument/2006/relationships/oleObject" Target="../embeddings/oleObject15.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p:cNvSpPr>
          <p:nvPr>
            <p:ph type="ctrTitle" sz="quarter"/>
          </p:nvPr>
        </p:nvSpPr>
        <p:spPr>
          <a:xfrm>
            <a:off x="3417888" y="2195513"/>
            <a:ext cx="5718175" cy="1362075"/>
          </a:xfrm>
        </p:spPr>
        <p:txBody>
          <a:bodyPr vert="horz" wrap="square" lIns="91440" tIns="45720" rIns="91440" bIns="45720" anchor="ctr" anchorCtr="0"/>
          <a:lstStyle/>
          <a:p>
            <a:pPr eaLnBrk="1" hangingPunct="1">
              <a:buClrTx/>
              <a:buSzTx/>
              <a:buFontTx/>
            </a:pPr>
            <a:r>
              <a:rPr lang="zh-CN" altLang="en-US" sz="4800" kern="1200" dirty="0">
                <a:solidFill>
                  <a:schemeClr val="bg1"/>
                </a:solidFill>
                <a:latin typeface="+mj-lt"/>
                <a:ea typeface="+mj-ea"/>
                <a:cs typeface="+mj-cs"/>
              </a:rPr>
              <a:t>第</a:t>
            </a:r>
            <a:r>
              <a:rPr lang="en-US" altLang="zh-CN" sz="4800" kern="1200" dirty="0">
                <a:solidFill>
                  <a:schemeClr val="bg1"/>
                </a:solidFill>
                <a:latin typeface="+mj-lt"/>
                <a:ea typeface="+mj-ea"/>
                <a:cs typeface="+mj-cs"/>
              </a:rPr>
              <a:t>2</a:t>
            </a:r>
            <a:r>
              <a:rPr lang="zh-CN" altLang="en-US" sz="4800" kern="1200" dirty="0">
                <a:solidFill>
                  <a:schemeClr val="bg1"/>
                </a:solidFill>
                <a:latin typeface="+mj-lt"/>
                <a:ea typeface="+mj-ea"/>
                <a:cs typeface="+mj-cs"/>
              </a:rPr>
              <a:t>章 </a:t>
            </a:r>
            <a:br>
              <a:rPr lang="en-US" altLang="zh-CN" sz="4800" kern="1200" dirty="0">
                <a:solidFill>
                  <a:schemeClr val="bg1"/>
                </a:solidFill>
                <a:latin typeface="+mj-lt"/>
                <a:ea typeface="+mj-ea"/>
                <a:cs typeface="+mj-cs"/>
              </a:rPr>
            </a:br>
            <a:r>
              <a:rPr lang="zh-CN" altLang="en-US" sz="4800" kern="1200" dirty="0">
                <a:solidFill>
                  <a:schemeClr val="bg1"/>
                </a:solidFill>
                <a:latin typeface="+mj-lt"/>
                <a:ea typeface="+mj-ea"/>
                <a:cs typeface="+mj-cs"/>
              </a:rPr>
              <a:t>数据表示</a:t>
            </a:r>
            <a:r>
              <a:rPr lang="zh-CN" altLang="en-US" sz="4800" dirty="0">
                <a:solidFill>
                  <a:schemeClr val="bg1"/>
                </a:solidFill>
                <a:sym typeface="+mn-ea"/>
              </a:rPr>
              <a:t>、寻址方式</a:t>
            </a:r>
            <a:r>
              <a:rPr lang="zh-CN" altLang="en-US" sz="4800" kern="1200" dirty="0">
                <a:solidFill>
                  <a:schemeClr val="bg1"/>
                </a:solidFill>
                <a:latin typeface="+mj-lt"/>
                <a:ea typeface="+mj-ea"/>
                <a:cs typeface="+mj-cs"/>
              </a:rPr>
              <a:t>与指令系统</a:t>
            </a:r>
            <a:endParaRPr lang="en-US" altLang="zh-CN" sz="4800" kern="1200" dirty="0">
              <a:solidFill>
                <a:schemeClr val="bg1"/>
              </a:solidFill>
              <a:latin typeface="+mj-lt"/>
              <a:ea typeface="+mj-ea"/>
              <a:cs typeface="+mj-cs"/>
            </a:endParaRPr>
          </a:p>
        </p:txBody>
      </p:sp>
      <p:sp>
        <p:nvSpPr>
          <p:cNvPr id="15363" name="Rectangle 8"/>
          <p:cNvSpPr>
            <a:spLocks noGrp="1"/>
          </p:cNvSpPr>
          <p:nvPr>
            <p:ph type="subTitle"/>
          </p:nvPr>
        </p:nvSpPr>
        <p:spPr>
          <a:xfrm>
            <a:off x="4475163" y="4654550"/>
            <a:ext cx="4654550" cy="1063625"/>
          </a:xfrm>
        </p:spPr>
        <p:txBody>
          <a:bodyPr vert="horz" wrap="square" lIns="91440" tIns="45720" rIns="91440" bIns="45720" anchor="ctr" anchorCtr="0"/>
          <a:lstStyle>
            <a:lvl1pPr marL="0" lvl="0" indent="0" algn="ctr">
              <a:buClr>
                <a:schemeClr val="tx1"/>
              </a:buClr>
              <a:buSzTx/>
              <a:buFont typeface="Wingdings" panose="05000000000000000000" pitchFamily="2" charset="2"/>
              <a:buNone/>
              <a:defRPr/>
            </a:lvl1pPr>
            <a:lvl2pPr marL="457200" lvl="1" indent="0" algn="ctr">
              <a:buClr>
                <a:schemeClr val="tx2"/>
              </a:buClr>
              <a:buSzPct val="60000"/>
              <a:buFont typeface="Wingdings" panose="05000000000000000000" pitchFamily="2" charset="2"/>
              <a:buNone/>
              <a:defRPr/>
            </a:lvl2pPr>
            <a:lvl3pPr marL="914400" lvl="2" indent="0" algn="ctr">
              <a:buClr>
                <a:schemeClr val="folHlink"/>
              </a:buClr>
              <a:buSzPct val="60000"/>
              <a:buFont typeface="Wingdings" panose="05000000000000000000" pitchFamily="2" charset="2"/>
              <a:buNone/>
              <a:defRPr/>
            </a:lvl3pPr>
            <a:lvl4pPr marL="1371600" lvl="3" indent="0" algn="ctr">
              <a:buClr>
                <a:schemeClr val="tx1"/>
              </a:buClr>
              <a:buSzPct val="60000"/>
              <a:buFont typeface="Wingdings" panose="05000000000000000000" pitchFamily="2" charset="2"/>
              <a:buNone/>
              <a:defRPr/>
            </a:lvl4pPr>
            <a:lvl5pPr marL="1828800" lvl="4" indent="0" algn="ctr">
              <a:buClr>
                <a:schemeClr val="hlink"/>
              </a:buClr>
              <a:buSzPct val="60000"/>
              <a:buFont typeface="Wingdings" panose="05000000000000000000" pitchFamily="2" charset="2"/>
              <a:buNone/>
              <a:defRPr/>
            </a:lvl5pPr>
          </a:lstStyle>
          <a:p>
            <a:pPr lvl="0" eaLnBrk="1" hangingPunct="1">
              <a:buNone/>
            </a:pPr>
            <a:r>
              <a:rPr lang="zh-CN" altLang="en-US" dirty="0">
                <a:solidFill>
                  <a:schemeClr val="bg1"/>
                </a:solidFill>
                <a:latin typeface="Times New Roman" panose="02020603050405020304" pitchFamily="18" charset="0"/>
                <a:ea typeface="华文新魏" panose="02010800040101010101" pitchFamily="2" charset="-122"/>
              </a:rPr>
              <a:t>申林山</a:t>
            </a:r>
            <a:endParaRPr lang="en-US" altLang="zh-CN" dirty="0">
              <a:solidFill>
                <a:schemeClr val="bg1"/>
              </a:solidFill>
              <a:latin typeface="Times New Roman" panose="02020603050405020304" pitchFamily="18" charset="0"/>
              <a:ea typeface="华文新魏" panose="02010800040101010101" pitchFamily="2" charset="-122"/>
            </a:endParaRPr>
          </a:p>
          <a:p>
            <a:pPr lvl="0" eaLnBrk="1" hangingPunct="1">
              <a:buNone/>
            </a:pPr>
            <a:r>
              <a:rPr lang="zh-CN" altLang="en-US" dirty="0">
                <a:solidFill>
                  <a:schemeClr val="bg1"/>
                </a:solidFill>
                <a:latin typeface="Times New Roman" panose="02020603050405020304" pitchFamily="18" charset="0"/>
                <a:ea typeface="华文新魏" panose="02010800040101010101" pitchFamily="2" charset="-122"/>
              </a:rPr>
              <a:t>计算机科学与技术学院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2.3.1 </a:t>
            </a:r>
            <a:r>
              <a:rPr lang="zh-CN" altLang="en-US" dirty="0">
                <a:solidFill>
                  <a:srgbClr val="000000"/>
                </a:solidFill>
                <a:latin typeface="黑体" panose="02010609060101010101" pitchFamily="49" charset="-122"/>
                <a:ea typeface="黑体" panose="02010609060101010101" pitchFamily="49" charset="-122"/>
              </a:rPr>
              <a:t>指令系统设计的基本原则</a:t>
            </a:r>
          </a:p>
        </p:txBody>
      </p:sp>
      <p:graphicFrame>
        <p:nvGraphicFramePr>
          <p:cNvPr id="835587" name="Group 3"/>
          <p:cNvGraphicFramePr>
            <a:graphicFrameLocks noGrp="1"/>
          </p:cNvGraphicFramePr>
          <p:nvPr>
            <p:ph idx="1"/>
          </p:nvPr>
        </p:nvGraphicFramePr>
        <p:xfrm>
          <a:off x="438150" y="1819275"/>
          <a:ext cx="8307387" cy="3565525"/>
        </p:xfrm>
        <a:graphic>
          <a:graphicData uri="http://schemas.openxmlformats.org/drawingml/2006/table">
            <a:tbl>
              <a:tblPr/>
              <a:tblGrid>
                <a:gridCol w="1957387">
                  <a:extLst>
                    <a:ext uri="{9D8B030D-6E8A-4147-A177-3AD203B41FA5}">
                      <a16:colId xmlns:a16="http://schemas.microsoft.com/office/drawing/2014/main" val="20000"/>
                    </a:ext>
                  </a:extLst>
                </a:gridCol>
                <a:gridCol w="2098675">
                  <a:extLst>
                    <a:ext uri="{9D8B030D-6E8A-4147-A177-3AD203B41FA5}">
                      <a16:colId xmlns:a16="http://schemas.microsoft.com/office/drawing/2014/main" val="20001"/>
                    </a:ext>
                  </a:extLst>
                </a:gridCol>
                <a:gridCol w="2084388">
                  <a:extLst>
                    <a:ext uri="{9D8B030D-6E8A-4147-A177-3AD203B41FA5}">
                      <a16:colId xmlns:a16="http://schemas.microsoft.com/office/drawing/2014/main" val="20002"/>
                    </a:ext>
                  </a:extLst>
                </a:gridCol>
                <a:gridCol w="2166937">
                  <a:extLst>
                    <a:ext uri="{9D8B030D-6E8A-4147-A177-3AD203B41FA5}">
                      <a16:colId xmlns:a16="http://schemas.microsoft.com/office/drawing/2014/main" val="20003"/>
                    </a:ext>
                  </a:extLst>
                </a:gridCol>
              </a:tblGrid>
              <a:tr h="1127125">
                <a:tc>
                  <a:txBody>
                    <a:bodyPr/>
                    <a:lstStyle>
                      <a:lvl1pPr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83058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23825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46555"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94230" indent="-39878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51430" indent="-39878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3008630" indent="-39878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65830" indent="-39878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923030" indent="-39878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
                          <a:schemeClr val="tx1"/>
                        </a:buClr>
                        <a:buSzTx/>
                        <a:buFontTx/>
                        <a:buNone/>
                      </a:pPr>
                      <a:r>
                        <a:rPr kumimoji="1" lang="en-US" altLang="zh-CN" sz="2200" b="1"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CPU</a:t>
                      </a:r>
                      <a:r>
                        <a:rPr kumimoji="1" lang="zh-CN" altLang="en-US" sz="2200" b="1"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提供的</a:t>
                      </a:r>
                      <a:endParaRPr kumimoji="1" lang="zh-CN" altLang="en-US" sz="2200" b="1" i="0" u="none" strike="noStrike" cap="none" normalizeH="0" baseline="0" dirty="0">
                        <a:ln>
                          <a:noFill/>
                        </a:ln>
                        <a:solidFill>
                          <a:schemeClr val="accent1"/>
                        </a:solidFill>
                        <a:effectLst/>
                        <a:latin typeface="Times New Roman" panose="02020603050405020304" pitchFamily="18" charset="0"/>
                        <a:ea typeface="楷体_GB2312" pitchFamily="49"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1" lang="zh-CN" altLang="en-US" sz="2200" b="1"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暂存器</a:t>
                      </a:r>
                      <a:endParaRPr kumimoji="1" lang="zh-CN" altLang="en-US" sz="2200" b="1" i="0" u="none" strike="noStrike" cap="none" normalizeH="0" baseline="0" dirty="0">
                        <a:ln>
                          <a:noFill/>
                        </a:ln>
                        <a:solidFill>
                          <a:schemeClr val="accent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54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908050" indent="-43688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808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94180" indent="-38735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94230" indent="-39878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51430" indent="-39878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3008630" indent="-39878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65830" indent="-39878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923030" indent="-39878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
                          <a:schemeClr val="tx1"/>
                        </a:buClr>
                        <a:buSzTx/>
                        <a:buFontTx/>
                        <a:buNone/>
                      </a:pPr>
                      <a:r>
                        <a:rPr kumimoji="1" lang="zh-CN" altLang="en-US" sz="2200" b="1"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每条</a:t>
                      </a:r>
                      <a:r>
                        <a:rPr kumimoji="1" lang="en-US" altLang="zh-CN" sz="2200" b="1"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ALU</a:t>
                      </a:r>
                      <a:r>
                        <a:rPr kumimoji="1" lang="zh-CN" altLang="en-US" sz="2200" b="1"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指令</a:t>
                      </a:r>
                    </a:p>
                    <a:p>
                      <a:pPr marL="0" marR="0" lvl="0" indent="0" algn="ctr" defTabSz="914400" rtl="0" eaLnBrk="1" fontAlgn="base" latinLnBrk="0" hangingPunct="1">
                        <a:lnSpc>
                          <a:spcPct val="100000"/>
                        </a:lnSpc>
                        <a:spcBef>
                          <a:spcPct val="0"/>
                        </a:spcBef>
                        <a:spcAft>
                          <a:spcPct val="0"/>
                        </a:spcAft>
                        <a:buClr>
                          <a:schemeClr val="tx1"/>
                        </a:buClr>
                        <a:buSzTx/>
                        <a:buFontTx/>
                        <a:buNone/>
                      </a:pPr>
                      <a:r>
                        <a:rPr kumimoji="1" lang="zh-CN" altLang="en-US" sz="2200" b="1"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显式表示的</a:t>
                      </a:r>
                    </a:p>
                    <a:p>
                      <a:pPr marL="0" marR="0" lvl="0" indent="0" algn="ctr" defTabSz="914400" rtl="0" eaLnBrk="1" fontAlgn="base" latinLnBrk="0" hangingPunct="1">
                        <a:lnSpc>
                          <a:spcPct val="100000"/>
                        </a:lnSpc>
                        <a:spcBef>
                          <a:spcPct val="0"/>
                        </a:spcBef>
                        <a:spcAft>
                          <a:spcPct val="0"/>
                        </a:spcAft>
                        <a:buClr>
                          <a:schemeClr val="tx1"/>
                        </a:buClr>
                        <a:buSzTx/>
                        <a:buFontTx/>
                        <a:buNone/>
                      </a:pPr>
                      <a:r>
                        <a:rPr kumimoji="1" lang="zh-CN" altLang="en-US" sz="2200" b="1"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操作数个数</a:t>
                      </a:r>
                      <a:endParaRPr kumimoji="1" lang="zh-CN" altLang="en-US" sz="2200" b="1" i="0" u="none" strike="noStrike" cap="none" normalizeH="0" baseline="0" dirty="0">
                        <a:ln>
                          <a:noFill/>
                        </a:ln>
                        <a:solidFill>
                          <a:schemeClr val="accent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54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83058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23825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46555"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94230" indent="-39878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51430" indent="-39878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3008630" indent="-39878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65830" indent="-39878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923030" indent="-39878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
                          <a:schemeClr val="tx1"/>
                        </a:buClr>
                        <a:buSzTx/>
                        <a:buFontTx/>
                        <a:buNone/>
                      </a:pPr>
                      <a:r>
                        <a:rPr kumimoji="1" lang="zh-CN" altLang="en-US" sz="2200" b="1"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运算结果</a:t>
                      </a:r>
                    </a:p>
                    <a:p>
                      <a:pPr marL="0" marR="0" lvl="0" indent="0" algn="ctr" defTabSz="914400" rtl="0" eaLnBrk="1" fontAlgn="base" latinLnBrk="0" hangingPunct="1">
                        <a:lnSpc>
                          <a:spcPct val="100000"/>
                        </a:lnSpc>
                        <a:spcBef>
                          <a:spcPct val="0"/>
                        </a:spcBef>
                        <a:spcAft>
                          <a:spcPct val="0"/>
                        </a:spcAft>
                        <a:buClr>
                          <a:schemeClr val="tx1"/>
                        </a:buClr>
                        <a:buSzTx/>
                        <a:buFontTx/>
                        <a:buNone/>
                      </a:pPr>
                      <a:r>
                        <a:rPr kumimoji="1" lang="zh-CN" altLang="en-US" sz="2200" b="1"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的目的地</a:t>
                      </a:r>
                      <a:endParaRPr kumimoji="1" lang="zh-CN" altLang="en-US" sz="2200" b="1" i="0" u="none" strike="noStrike" cap="none" normalizeH="0" baseline="0" dirty="0">
                        <a:ln>
                          <a:noFill/>
                        </a:ln>
                        <a:solidFill>
                          <a:schemeClr val="accent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54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908050" indent="-43688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808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94180" indent="-38735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94230" indent="-39878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51430" indent="-39878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3008630" indent="-39878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65830" indent="-39878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923030" indent="-39878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0" marR="0" lvl="0" indent="0" algn="ctr" defTabSz="914400" rtl="0" eaLnBrk="1" fontAlgn="base" latinLnBrk="0" hangingPunct="1">
                        <a:lnSpc>
                          <a:spcPct val="100000"/>
                        </a:lnSpc>
                        <a:spcBef>
                          <a:spcPct val="0"/>
                        </a:spcBef>
                        <a:spcAft>
                          <a:spcPct val="0"/>
                        </a:spcAft>
                        <a:buClr>
                          <a:schemeClr val="tx1"/>
                        </a:buClr>
                        <a:buSzTx/>
                        <a:buFontTx/>
                        <a:buNone/>
                      </a:pPr>
                      <a:r>
                        <a:rPr kumimoji="1" lang="zh-CN" altLang="en-US" sz="2200" b="1"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访问显式</a:t>
                      </a:r>
                    </a:p>
                    <a:p>
                      <a:pPr marL="0" marR="0" lvl="0" indent="0" algn="ctr" defTabSz="914400" rtl="0" eaLnBrk="1" fontAlgn="base" latinLnBrk="0" hangingPunct="1">
                        <a:lnSpc>
                          <a:spcPct val="100000"/>
                        </a:lnSpc>
                        <a:spcBef>
                          <a:spcPct val="0"/>
                        </a:spcBef>
                        <a:spcAft>
                          <a:spcPct val="0"/>
                        </a:spcAft>
                        <a:buClr>
                          <a:schemeClr val="tx1"/>
                        </a:buClr>
                        <a:buSzTx/>
                        <a:buFontTx/>
                        <a:buNone/>
                      </a:pPr>
                      <a:r>
                        <a:rPr kumimoji="1" lang="zh-CN" altLang="en-US" sz="2200" b="1" i="0" u="none" strike="noStrike" cap="none" normalizeH="0" baseline="0" dirty="0">
                          <a:ln>
                            <a:noFill/>
                          </a:ln>
                          <a:solidFill>
                            <a:srgbClr val="FF0000"/>
                          </a:solidFill>
                          <a:effectLst/>
                          <a:latin typeface="Times New Roman" panose="02020603050405020304" pitchFamily="18" charset="0"/>
                          <a:ea typeface="楷体_GB2312" pitchFamily="49" charset="-122"/>
                          <a:cs typeface="Times New Roman" panose="02020603050405020304" pitchFamily="18" charset="0"/>
                        </a:rPr>
                        <a:t>操作数的过程</a:t>
                      </a:r>
                      <a:endParaRPr kumimoji="1" lang="zh-CN" altLang="en-US" sz="2200" b="1" i="0" u="none" strike="noStrike" cap="none" normalizeH="0" baseline="0" dirty="0">
                        <a:ln>
                          <a:noFill/>
                        </a:ln>
                        <a:solidFill>
                          <a:schemeClr val="accent1"/>
                        </a:solidFill>
                        <a:effectLst/>
                        <a:latin typeface="Times New Roman" panose="02020603050405020304" pitchFamily="18" charset="0"/>
                        <a:ea typeface="楷体_GB2312" pitchFamily="49" charset="-122"/>
                        <a:cs typeface="Times New Roman" panose="02020603050405020304" pitchFamily="18" charset="0"/>
                      </a:endParaRPr>
                    </a:p>
                  </a:txBody>
                  <a:tcPr anchor="ctr" horzOverflow="overflow">
                    <a:lnL w="254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85800">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
                          <a:schemeClr val="tx1"/>
                        </a:buClr>
                        <a:buSzTx/>
                        <a:buFontTx/>
                        <a:buNone/>
                      </a:pPr>
                      <a:r>
                        <a:rPr kumimoji="1" lang="zh-CN" altLang="en-US" sz="2200" b="1" i="0" u="none" strike="noStrike" cap="none" normalizeH="0" baseline="0" dirty="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堆栈</a:t>
                      </a:r>
                    </a:p>
                  </a:txBody>
                  <a:tcPr anchor="ctr" horzOverflow="overflow">
                    <a:lnL w="254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tx1"/>
                        </a:buClr>
                        <a:buSzTx/>
                        <a:buFontTx/>
                        <a:buNone/>
                      </a:pPr>
                      <a:r>
                        <a:rPr kumimoji="1" lang="en-US" altLang="zh-CN" sz="2200" b="1" i="0" u="none" strike="noStrike" cap="none" normalizeH="0" baseline="0" dirty="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254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
                          <a:schemeClr val="tx1"/>
                        </a:buClr>
                        <a:buSzTx/>
                        <a:buFontTx/>
                        <a:buNone/>
                      </a:pPr>
                      <a:r>
                        <a:rPr kumimoji="1" lang="zh-CN" altLang="en-US" sz="2200" b="1" i="0" u="none" strike="noStrike" cap="none" normalizeH="0" baseline="0" dirty="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堆栈</a:t>
                      </a:r>
                    </a:p>
                  </a:txBody>
                  <a:tcPr anchor="ctr" horzOverflow="overflow">
                    <a:lnL w="254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
                          <a:schemeClr val="tx1"/>
                        </a:buClr>
                        <a:buSzTx/>
                        <a:buFontTx/>
                        <a:buNone/>
                      </a:pPr>
                      <a:r>
                        <a:rPr kumimoji="1" lang="en-US" altLang="zh-CN" sz="2200" b="1" i="0" u="none" strike="noStrike" cap="none" normalizeH="0" baseline="0" dirty="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Push/Pop</a:t>
                      </a:r>
                    </a:p>
                  </a:txBody>
                  <a:tcPr anchor="ctr" horzOverflow="overflow">
                    <a:lnL w="254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876300">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
                          <a:schemeClr val="tx1"/>
                        </a:buClr>
                        <a:buSzTx/>
                        <a:buFontTx/>
                        <a:buNone/>
                      </a:pPr>
                      <a:r>
                        <a:rPr kumimoji="1" lang="zh-CN" altLang="en-US" sz="2200" b="1" i="0" u="none" strike="noStrike" cap="none" normalizeH="0" baseline="0" dirty="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累加器</a:t>
                      </a:r>
                    </a:p>
                  </a:txBody>
                  <a:tcPr anchor="ctr" horzOverflow="overflow">
                    <a:lnL w="254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tx1"/>
                        </a:buClr>
                        <a:buSzTx/>
                        <a:buFontTx/>
                        <a:buNone/>
                      </a:pPr>
                      <a:r>
                        <a:rPr kumimoji="1" lang="en-US" altLang="zh-CN" sz="220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254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
                          <a:schemeClr val="tx1"/>
                        </a:buClr>
                        <a:buSzTx/>
                        <a:buFontTx/>
                        <a:buNone/>
                      </a:pPr>
                      <a:r>
                        <a:rPr kumimoji="1" lang="zh-CN" altLang="en-US" sz="2200" b="1" i="0" u="none" strike="noStrike" cap="none" normalizeH="0" baseline="0" dirty="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累加器</a:t>
                      </a:r>
                    </a:p>
                  </a:txBody>
                  <a:tcPr anchor="ctr" horzOverflow="overflow">
                    <a:lnL w="254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
                          <a:schemeClr val="tx1"/>
                        </a:buClr>
                        <a:buSzTx/>
                        <a:buFontTx/>
                        <a:buNone/>
                      </a:pPr>
                      <a:r>
                        <a:rPr kumimoji="1" lang="en-US" altLang="zh-CN" sz="2200" b="1" i="0" u="none" strike="noStrike" cap="none" normalizeH="0" baseline="0" dirty="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Load/Store</a:t>
                      </a:r>
                    </a:p>
                    <a:p>
                      <a:pPr marL="342900" marR="0" lvl="0" indent="-342900" algn="l" defTabSz="914400" rtl="0" eaLnBrk="1" fontAlgn="base" latinLnBrk="0" hangingPunct="1">
                        <a:lnSpc>
                          <a:spcPct val="100000"/>
                        </a:lnSpc>
                        <a:spcBef>
                          <a:spcPct val="0"/>
                        </a:spcBef>
                        <a:spcAft>
                          <a:spcPct val="0"/>
                        </a:spcAft>
                        <a:buClr>
                          <a:schemeClr val="tx1"/>
                        </a:buClr>
                        <a:buSzTx/>
                        <a:buFontTx/>
                        <a:buNone/>
                      </a:pPr>
                      <a:r>
                        <a:rPr kumimoji="1" lang="zh-CN" altLang="en-US" sz="2200" b="1" i="0" u="none" strike="noStrike" cap="none" normalizeH="0" baseline="0" dirty="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累加器</a:t>
                      </a:r>
                    </a:p>
                  </a:txBody>
                  <a:tcPr anchor="ctr" horzOverflow="overflow">
                    <a:lnL w="254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876300">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
                          <a:schemeClr val="tx1"/>
                        </a:buClr>
                        <a:buSzTx/>
                        <a:buFontTx/>
                        <a:buNone/>
                      </a:pPr>
                      <a:r>
                        <a:rPr kumimoji="1" lang="zh-CN" altLang="en-US" sz="2200" b="1" i="0" u="none" strike="noStrike" cap="none" normalizeH="0" baseline="0" dirty="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一组寄存器</a:t>
                      </a:r>
                    </a:p>
                  </a:txBody>
                  <a:tcPr anchor="ctr" horzOverflow="overflow">
                    <a:lnL w="254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base" latinLnBrk="0" hangingPunct="1">
                        <a:lnSpc>
                          <a:spcPct val="100000"/>
                        </a:lnSpc>
                        <a:spcBef>
                          <a:spcPct val="0"/>
                        </a:spcBef>
                        <a:spcAft>
                          <a:spcPct val="0"/>
                        </a:spcAft>
                        <a:buClr>
                          <a:schemeClr val="tx1"/>
                        </a:buClr>
                        <a:buSzTx/>
                        <a:buFontTx/>
                        <a:buNone/>
                      </a:pPr>
                      <a:r>
                        <a:rPr kumimoji="1" lang="en-US" altLang="zh-CN" sz="2200" b="1" i="0" u="none" strike="noStrike" cap="none" normalizeH="0" baseline="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2/3</a:t>
                      </a:r>
                    </a:p>
                  </a:txBody>
                  <a:tcPr anchor="ctr" horzOverflow="overflow">
                    <a:lnL w="254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
                          <a:schemeClr val="tx1"/>
                        </a:buClr>
                        <a:buSzTx/>
                        <a:buFontTx/>
                        <a:buNone/>
                      </a:pPr>
                      <a:r>
                        <a:rPr kumimoji="1" lang="zh-CN" altLang="en-US" sz="2200" b="1" i="0" u="none" strike="noStrike" cap="none" normalizeH="0" baseline="0" dirty="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寄存器或</a:t>
                      </a:r>
                    </a:p>
                    <a:p>
                      <a:pPr marL="342900" marR="0" lvl="0" indent="-342900" algn="l" defTabSz="914400" rtl="0" eaLnBrk="1" fontAlgn="base" latinLnBrk="0" hangingPunct="1">
                        <a:lnSpc>
                          <a:spcPct val="100000"/>
                        </a:lnSpc>
                        <a:spcBef>
                          <a:spcPct val="0"/>
                        </a:spcBef>
                        <a:spcAft>
                          <a:spcPct val="0"/>
                        </a:spcAft>
                        <a:buClr>
                          <a:schemeClr val="tx1"/>
                        </a:buClr>
                        <a:buSzTx/>
                        <a:buFontTx/>
                        <a:buNone/>
                      </a:pPr>
                      <a:r>
                        <a:rPr kumimoji="1" lang="zh-CN" altLang="en-US" sz="2200" b="1" i="0" u="none" strike="noStrike" cap="none" normalizeH="0" baseline="0" dirty="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存储器</a:t>
                      </a:r>
                    </a:p>
                  </a:txBody>
                  <a:tcPr anchor="ctr" horzOverflow="overflow">
                    <a:lnL w="254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l" defTabSz="914400" rtl="0" eaLnBrk="1" fontAlgn="base" latinLnBrk="0" hangingPunct="1">
                        <a:lnSpc>
                          <a:spcPct val="100000"/>
                        </a:lnSpc>
                        <a:spcBef>
                          <a:spcPct val="0"/>
                        </a:spcBef>
                        <a:spcAft>
                          <a:spcPct val="0"/>
                        </a:spcAft>
                        <a:buClr>
                          <a:schemeClr val="tx1"/>
                        </a:buClr>
                        <a:buSzTx/>
                        <a:buFontTx/>
                        <a:buNone/>
                      </a:pPr>
                      <a:r>
                        <a:rPr kumimoji="1" lang="en-US" altLang="zh-CN" sz="2200" b="1" i="0" u="none" strike="noStrike" cap="none" normalizeH="0" baseline="0" dirty="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Load/Store</a:t>
                      </a:r>
                    </a:p>
                    <a:p>
                      <a:pPr marL="342900" marR="0" lvl="0" indent="-342900" algn="l" defTabSz="914400" rtl="0" eaLnBrk="1" fontAlgn="base" latinLnBrk="0" hangingPunct="1">
                        <a:lnSpc>
                          <a:spcPct val="100000"/>
                        </a:lnSpc>
                        <a:spcBef>
                          <a:spcPct val="0"/>
                        </a:spcBef>
                        <a:spcAft>
                          <a:spcPct val="0"/>
                        </a:spcAft>
                        <a:buClr>
                          <a:schemeClr val="tx1"/>
                        </a:buClr>
                        <a:buSzTx/>
                        <a:buFontTx/>
                        <a:buNone/>
                      </a:pPr>
                      <a:r>
                        <a:rPr kumimoji="1" lang="zh-CN" altLang="en-US" sz="2200" b="1" i="0" u="none" strike="noStrike" cap="none" normalizeH="0" baseline="0" dirty="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寄存器</a:t>
                      </a:r>
                      <a:r>
                        <a:rPr kumimoji="1" lang="en-US" altLang="zh-CN" sz="2200" b="1" i="0" u="none" strike="noStrike" cap="none" normalizeH="0" baseline="0" dirty="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a:t>
                      </a:r>
                      <a:r>
                        <a:rPr kumimoji="1" lang="zh-CN" altLang="en-US" sz="2200" b="1" i="0" u="none" strike="noStrike" cap="none" normalizeH="0" baseline="0" dirty="0">
                          <a:ln>
                            <a:noFill/>
                          </a:ln>
                          <a:solidFill>
                            <a:srgbClr val="000000"/>
                          </a:solidFill>
                          <a:effectLst/>
                          <a:latin typeface="Times New Roman" panose="02020603050405020304" pitchFamily="18" charset="0"/>
                          <a:ea typeface="楷体_GB2312" pitchFamily="49" charset="-122"/>
                          <a:cs typeface="Times New Roman" panose="02020603050405020304" pitchFamily="18" charset="0"/>
                        </a:rPr>
                        <a:t>存储器</a:t>
                      </a:r>
                    </a:p>
                  </a:txBody>
                  <a:tcPr anchor="ctr" horzOverflow="overflow">
                    <a:lnL w="25400" cap="flat" cmpd="sng" algn="ctr">
                      <a:solidFill>
                        <a:srgbClr val="000000"/>
                      </a:solidFill>
                      <a:prstDash val="solid"/>
                      <a:round/>
                      <a:headEnd type="none" w="sm" len="sm"/>
                      <a:tailEnd type="none" w="sm" len="sm"/>
                    </a:lnL>
                    <a:lnR w="25400" cap="flat" cmpd="sng" algn="ctr">
                      <a:solidFill>
                        <a:srgbClr val="000000"/>
                      </a:solidFill>
                      <a:prstDash val="solid"/>
                      <a:round/>
                      <a:headEnd type="none" w="sm" len="sm"/>
                      <a:tailEnd type="none" w="sm" len="sm"/>
                    </a:lnR>
                    <a:lnT w="25400" cap="flat" cmpd="sng" algn="ctr">
                      <a:solidFill>
                        <a:srgbClr val="000000"/>
                      </a:solidFill>
                      <a:prstDash val="solid"/>
                      <a:round/>
                      <a:headEnd type="none" w="sm" len="sm"/>
                      <a:tailEnd type="none" w="sm" len="sm"/>
                    </a:lnT>
                    <a:lnB w="254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p:cNvSpPr>
          <p:nvPr>
            <p:ph type="title"/>
          </p:nvPr>
        </p:nvSpPr>
        <p:spPr/>
        <p:txBody>
          <a:bodyPr vert="horz" wrap="square" lIns="91440" tIns="45720" rIns="91440" bIns="45720" anchor="ctr"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重叠寄存器窗口的技术</a:t>
            </a:r>
          </a:p>
        </p:txBody>
      </p:sp>
      <p:sp>
        <p:nvSpPr>
          <p:cNvPr id="166915" name="Rectangle 3"/>
          <p:cNvSpPr>
            <a:spLocks noGrp="1"/>
          </p:cNvSpPr>
          <p:nvPr>
            <p:ph idx="1" hasCustomPrompt="1"/>
          </p:nvPr>
        </p:nvSpPr>
        <p:spPr>
          <a:xfrm>
            <a:off x="469900" y="1022350"/>
            <a:ext cx="8229600" cy="5226050"/>
          </a:xfrm>
        </p:spPr>
        <p:txBody>
          <a:bodyPr vert="horz" wrap="square" lIns="91440" tIns="45720" rIns="91440" bIns="45720" anchor="t" anchorCtr="0"/>
          <a:lstStyle/>
          <a:p>
            <a:pPr eaLnBrk="1" hangingPunct="1"/>
            <a:r>
              <a:rPr lang="zh-CN" altLang="en-US" sz="2400" dirty="0">
                <a:solidFill>
                  <a:srgbClr val="000000"/>
                </a:solidFill>
                <a:latin typeface="黑体" panose="02010609060101010101" pitchFamily="49" charset="-122"/>
                <a:ea typeface="黑体" panose="02010609060101010101" pitchFamily="49" charset="-122"/>
              </a:rPr>
              <a:t>从</a:t>
            </a:r>
            <a:r>
              <a:rPr lang="en-US" altLang="zh-CN" sz="2400" dirty="0">
                <a:solidFill>
                  <a:srgbClr val="000000"/>
                </a:solidFill>
                <a:latin typeface="黑体" panose="02010609060101010101" pitchFamily="49" charset="-122"/>
                <a:ea typeface="黑体" panose="02010609060101010101" pitchFamily="49" charset="-122"/>
              </a:rPr>
              <a:t>RISC</a:t>
            </a:r>
            <a:r>
              <a:rPr lang="zh-CN" altLang="en-US" sz="2400" dirty="0">
                <a:solidFill>
                  <a:srgbClr val="000000"/>
                </a:solidFill>
                <a:latin typeface="黑体" panose="02010609060101010101" pitchFamily="49" charset="-122"/>
                <a:ea typeface="黑体" panose="02010609060101010101" pitchFamily="49" charset="-122"/>
              </a:rPr>
              <a:t>早期开创性研究开始，就存在着两种不同的风格</a:t>
            </a:r>
          </a:p>
          <a:p>
            <a:pPr lvl="1" eaLnBrk="1" hangingPunct="1"/>
            <a:r>
              <a:rPr lang="en-US" altLang="zh-CN" sz="2000" dirty="0">
                <a:solidFill>
                  <a:srgbClr val="000000"/>
                </a:solidFill>
                <a:latin typeface="黑体" panose="02010609060101010101" pitchFamily="49" charset="-122"/>
                <a:ea typeface="黑体" panose="02010609060101010101" pitchFamily="49" charset="-122"/>
              </a:rPr>
              <a:t>(1)Berkeley</a:t>
            </a:r>
            <a:r>
              <a:rPr lang="zh-CN" altLang="en-US" sz="2000" dirty="0">
                <a:solidFill>
                  <a:srgbClr val="000000"/>
                </a:solidFill>
                <a:latin typeface="黑体" panose="02010609060101010101" pitchFamily="49" charset="-122"/>
                <a:ea typeface="黑体" panose="02010609060101010101" pitchFamily="49" charset="-122"/>
              </a:rPr>
              <a:t>风格：在美国加州大学伯克利分校</a:t>
            </a:r>
            <a:r>
              <a:rPr lang="en-US" altLang="zh-CN" sz="2000" dirty="0">
                <a:solidFill>
                  <a:srgbClr val="000000"/>
                </a:solidFill>
                <a:latin typeface="黑体" panose="02010609060101010101" pitchFamily="49" charset="-122"/>
                <a:ea typeface="黑体" panose="02010609060101010101" pitchFamily="49" charset="-122"/>
              </a:rPr>
              <a:t>RISC I(1981)</a:t>
            </a:r>
            <a:r>
              <a:rPr lang="zh-CN" altLang="en-US" sz="2000" dirty="0">
                <a:solidFill>
                  <a:srgbClr val="000000"/>
                </a:solidFill>
                <a:latin typeface="黑体" panose="02010609060101010101" pitchFamily="49" charset="-122"/>
                <a:ea typeface="黑体" panose="02010609060101010101" pitchFamily="49" charset="-122"/>
              </a:rPr>
              <a:t>和</a:t>
            </a:r>
            <a:r>
              <a:rPr lang="en-US" altLang="zh-CN" sz="2000" dirty="0">
                <a:solidFill>
                  <a:srgbClr val="000000"/>
                </a:solidFill>
                <a:latin typeface="黑体" panose="02010609060101010101" pitchFamily="49" charset="-122"/>
                <a:ea typeface="黑体" panose="02010609060101010101" pitchFamily="49" charset="-122"/>
              </a:rPr>
              <a:t>RISC II(1983)</a:t>
            </a:r>
            <a:r>
              <a:rPr lang="zh-CN" altLang="en-US" sz="2000" dirty="0">
                <a:solidFill>
                  <a:srgbClr val="000000"/>
                </a:solidFill>
                <a:latin typeface="黑体" panose="02010609060101010101" pitchFamily="49" charset="-122"/>
                <a:ea typeface="黑体" panose="02010609060101010101" pitchFamily="49" charset="-122"/>
              </a:rPr>
              <a:t>项目中，</a:t>
            </a:r>
            <a:r>
              <a:rPr lang="en-US" altLang="zh-CN" sz="2000" dirty="0">
                <a:solidFill>
                  <a:srgbClr val="000000"/>
                </a:solidFill>
                <a:latin typeface="黑体" panose="02010609060101010101" pitchFamily="49" charset="-122"/>
                <a:ea typeface="黑体" panose="02010609060101010101" pitchFamily="49" charset="-122"/>
              </a:rPr>
              <a:t>CPU</a:t>
            </a:r>
            <a:r>
              <a:rPr lang="zh-CN" altLang="en-US" sz="2000" dirty="0">
                <a:solidFill>
                  <a:srgbClr val="000000"/>
                </a:solidFill>
                <a:latin typeface="黑体" panose="02010609060101010101" pitchFamily="49" charset="-122"/>
                <a:ea typeface="黑体" panose="02010609060101010101" pitchFamily="49" charset="-122"/>
              </a:rPr>
              <a:t>采用</a:t>
            </a:r>
            <a:r>
              <a:rPr lang="en-US" altLang="zh-CN" sz="2000" dirty="0">
                <a:solidFill>
                  <a:srgbClr val="000000"/>
                </a:solidFill>
                <a:latin typeface="黑体" panose="02010609060101010101" pitchFamily="49" charset="-122"/>
                <a:ea typeface="黑体" panose="02010609060101010101" pitchFamily="49" charset="-122"/>
              </a:rPr>
              <a:t>100</a:t>
            </a:r>
            <a:r>
              <a:rPr lang="zh-CN" altLang="en-US" sz="2000" dirty="0">
                <a:solidFill>
                  <a:srgbClr val="000000"/>
                </a:solidFill>
                <a:latin typeface="黑体" panose="02010609060101010101" pitchFamily="49" charset="-122"/>
                <a:ea typeface="黑体" panose="02010609060101010101" pitchFamily="49" charset="-122"/>
              </a:rPr>
              <a:t>个以上的寄存器，</a:t>
            </a:r>
            <a:r>
              <a:rPr lang="zh-CN" altLang="en-US" sz="2000" dirty="0">
                <a:solidFill>
                  <a:srgbClr val="FF0000"/>
                </a:solidFill>
                <a:latin typeface="黑体" panose="02010609060101010101" pitchFamily="49" charset="-122"/>
                <a:ea typeface="黑体" panose="02010609060101010101" pitchFamily="49" charset="-122"/>
              </a:rPr>
              <a:t>组成相互重叠的多寄存器窗口</a:t>
            </a:r>
            <a:r>
              <a:rPr lang="zh-CN" altLang="en-US" sz="2000" dirty="0">
                <a:solidFill>
                  <a:srgbClr val="000000"/>
                </a:solidFill>
                <a:latin typeface="黑体" panose="02010609060101010101" pitchFamily="49" charset="-122"/>
                <a:ea typeface="黑体" panose="02010609060101010101" pitchFamily="49" charset="-122"/>
              </a:rPr>
              <a:t>，用这种硬件结构实现寄存器的高效率使用。</a:t>
            </a:r>
            <a:r>
              <a:rPr lang="en-US" altLang="zh-CN" sz="2000" dirty="0">
                <a:solidFill>
                  <a:srgbClr val="000000"/>
                </a:solidFill>
                <a:latin typeface="黑体" panose="02010609060101010101" pitchFamily="49" charset="-122"/>
                <a:ea typeface="黑体" panose="02010609060101010101" pitchFamily="49" charset="-122"/>
              </a:rPr>
              <a:t>SUN SPARC</a:t>
            </a:r>
            <a:r>
              <a:rPr lang="zh-CN" altLang="en-US" sz="2000" dirty="0">
                <a:solidFill>
                  <a:srgbClr val="000000"/>
                </a:solidFill>
                <a:latin typeface="黑体" panose="02010609060101010101" pitchFamily="49" charset="-122"/>
                <a:ea typeface="黑体" panose="02010609060101010101" pitchFamily="49" charset="-122"/>
              </a:rPr>
              <a:t>是这种风格体系结构的典型范例</a:t>
            </a:r>
          </a:p>
          <a:p>
            <a:pPr lvl="1" eaLnBrk="1" hangingPunct="1"/>
            <a:r>
              <a:rPr lang="en-US" altLang="zh-CN" sz="2000" dirty="0">
                <a:solidFill>
                  <a:srgbClr val="000000"/>
                </a:solidFill>
                <a:latin typeface="黑体" panose="02010609060101010101" pitchFamily="49" charset="-122"/>
                <a:ea typeface="黑体" panose="02010609060101010101" pitchFamily="49" charset="-122"/>
              </a:rPr>
              <a:t>(2)IBM/Stanford</a:t>
            </a:r>
            <a:r>
              <a:rPr lang="zh-CN" altLang="en-US" sz="2000" dirty="0">
                <a:solidFill>
                  <a:srgbClr val="000000"/>
                </a:solidFill>
                <a:latin typeface="黑体" panose="02010609060101010101" pitchFamily="49" charset="-122"/>
                <a:ea typeface="黑体" panose="02010609060101010101" pitchFamily="49" charset="-122"/>
              </a:rPr>
              <a:t>风格：在</a:t>
            </a:r>
            <a:r>
              <a:rPr lang="en-US" altLang="zh-CN" sz="2000" dirty="0">
                <a:solidFill>
                  <a:srgbClr val="000000"/>
                </a:solidFill>
                <a:latin typeface="黑体" panose="02010609060101010101" pitchFamily="49" charset="-122"/>
                <a:ea typeface="黑体" panose="02010609060101010101" pitchFamily="49" charset="-122"/>
              </a:rPr>
              <a:t>IBM 801(1975</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1982)</a:t>
            </a:r>
            <a:r>
              <a:rPr lang="zh-CN" altLang="en-US" sz="2000" dirty="0">
                <a:solidFill>
                  <a:srgbClr val="000000"/>
                </a:solidFill>
                <a:latin typeface="黑体" panose="02010609060101010101" pitchFamily="49" charset="-122"/>
                <a:ea typeface="黑体" panose="02010609060101010101" pitchFamily="49" charset="-122"/>
              </a:rPr>
              <a:t>和斯坦福大学</a:t>
            </a:r>
            <a:r>
              <a:rPr lang="en-US" altLang="zh-CN" sz="2000" dirty="0">
                <a:solidFill>
                  <a:srgbClr val="000000"/>
                </a:solidFill>
                <a:latin typeface="黑体" panose="02010609060101010101" pitchFamily="49" charset="-122"/>
                <a:ea typeface="黑体" panose="02010609060101010101" pitchFamily="49" charset="-122"/>
              </a:rPr>
              <a:t>MIPS(1981</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l983)</a:t>
            </a:r>
            <a:r>
              <a:rPr lang="zh-CN" altLang="en-US" sz="2000" dirty="0">
                <a:solidFill>
                  <a:srgbClr val="000000"/>
                </a:solidFill>
                <a:latin typeface="黑体" panose="02010609060101010101" pitchFamily="49" charset="-122"/>
                <a:ea typeface="黑体" panose="02010609060101010101" pitchFamily="49" charset="-122"/>
              </a:rPr>
              <a:t>项目中，体系结构设计人员</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包括编译软件专家</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采用非常高级、复杂的优化编译算法实现对寄存器的最佳分配。目前在这类设计中，以</a:t>
            </a:r>
            <a:r>
              <a:rPr lang="en-US" altLang="zh-CN" sz="2000" dirty="0">
                <a:solidFill>
                  <a:srgbClr val="000000"/>
                </a:solidFill>
                <a:latin typeface="黑体" panose="02010609060101010101" pitchFamily="49" charset="-122"/>
                <a:ea typeface="黑体" panose="02010609060101010101" pitchFamily="49" charset="-122"/>
              </a:rPr>
              <a:t>MIPS</a:t>
            </a:r>
            <a:r>
              <a:rPr lang="zh-CN" altLang="en-US" sz="2000" dirty="0">
                <a:solidFill>
                  <a:srgbClr val="000000"/>
                </a:solidFill>
                <a:latin typeface="黑体" panose="02010609060101010101" pitchFamily="49" charset="-122"/>
                <a:ea typeface="黑体" panose="02010609060101010101" pitchFamily="49" charset="-122"/>
              </a:rPr>
              <a:t>的优化编译软件及其配套的</a:t>
            </a:r>
            <a:r>
              <a:rPr lang="en-US" altLang="zh-CN" sz="2000" dirty="0">
                <a:solidFill>
                  <a:srgbClr val="000000"/>
                </a:solidFill>
                <a:latin typeface="黑体" panose="02010609060101010101" pitchFamily="49" charset="-122"/>
                <a:ea typeface="黑体" panose="02010609060101010101" pitchFamily="49" charset="-122"/>
              </a:rPr>
              <a:t>RISC R3000 CPU</a:t>
            </a:r>
            <a:r>
              <a:rPr lang="zh-CN" altLang="en-US" sz="2000" dirty="0">
                <a:solidFill>
                  <a:srgbClr val="000000"/>
                </a:solidFill>
                <a:latin typeface="黑体" panose="02010609060101010101" pitchFamily="49" charset="-122"/>
                <a:ea typeface="黑体" panose="02010609060101010101" pitchFamily="49" charset="-122"/>
              </a:rPr>
              <a:t>芯片最为典型，功能最强，发展最成熟。</a:t>
            </a:r>
            <a:r>
              <a:rPr lang="en-US" altLang="zh-CN" sz="2000" dirty="0">
                <a:solidFill>
                  <a:srgbClr val="000000"/>
                </a:solidFill>
                <a:latin typeface="黑体" panose="02010609060101010101" pitchFamily="49" charset="-122"/>
                <a:ea typeface="黑体" panose="02010609060101010101" pitchFamily="49" charset="-122"/>
              </a:rPr>
              <a:t>MIPS</a:t>
            </a:r>
            <a:r>
              <a:rPr lang="zh-CN" altLang="en-US" sz="2000" dirty="0">
                <a:solidFill>
                  <a:srgbClr val="000000"/>
                </a:solidFill>
                <a:latin typeface="黑体" panose="02010609060101010101" pitchFamily="49" charset="-122"/>
                <a:ea typeface="黑体" panose="02010609060101010101" pitchFamily="49" charset="-122"/>
              </a:rPr>
              <a:t>是高效精简指令集计算机</a:t>
            </a:r>
            <a:r>
              <a:rPr lang="en-US" altLang="zh-CN" sz="2000" dirty="0">
                <a:solidFill>
                  <a:srgbClr val="000000"/>
                </a:solidFill>
                <a:latin typeface="黑体" panose="02010609060101010101" pitchFamily="49" charset="-122"/>
                <a:ea typeface="黑体" panose="02010609060101010101" pitchFamily="49" charset="-122"/>
              </a:rPr>
              <a:t>(RISC)</a:t>
            </a:r>
            <a:r>
              <a:rPr lang="zh-CN" altLang="en-US" sz="2000" dirty="0">
                <a:solidFill>
                  <a:srgbClr val="000000"/>
                </a:solidFill>
                <a:latin typeface="黑体" panose="02010609060101010101" pitchFamily="49" charset="-122"/>
                <a:ea typeface="黑体" panose="02010609060101010101" pitchFamily="49" charset="-122"/>
              </a:rPr>
              <a:t>体系结构中最优雅的一种，即使是</a:t>
            </a:r>
            <a:r>
              <a:rPr lang="en-US" altLang="zh-CN" sz="2000" dirty="0">
                <a:solidFill>
                  <a:srgbClr val="000000"/>
                </a:solidFill>
                <a:latin typeface="黑体" panose="02010609060101010101" pitchFamily="49" charset="-122"/>
                <a:ea typeface="黑体" panose="02010609060101010101" pitchFamily="49" charset="-122"/>
              </a:rPr>
              <a:t>MIPS</a:t>
            </a:r>
            <a:r>
              <a:rPr lang="zh-CN" altLang="en-US" sz="2000" dirty="0">
                <a:solidFill>
                  <a:srgbClr val="000000"/>
                </a:solidFill>
                <a:latin typeface="黑体" panose="02010609060101010101" pitchFamily="49" charset="-122"/>
                <a:ea typeface="黑体" panose="02010609060101010101" pitchFamily="49" charset="-122"/>
              </a:rPr>
              <a:t>的竞争对手也这样认为。这可以从</a:t>
            </a:r>
            <a:r>
              <a:rPr lang="en-US" altLang="zh-CN" sz="2000" dirty="0">
                <a:solidFill>
                  <a:srgbClr val="000000"/>
                </a:solidFill>
                <a:latin typeface="黑体" panose="02010609060101010101" pitchFamily="49" charset="-122"/>
                <a:ea typeface="黑体" panose="02010609060101010101" pitchFamily="49" charset="-122"/>
              </a:rPr>
              <a:t>MIPS</a:t>
            </a:r>
            <a:r>
              <a:rPr lang="zh-CN" altLang="en-US" sz="2000" dirty="0">
                <a:solidFill>
                  <a:srgbClr val="000000"/>
                </a:solidFill>
                <a:latin typeface="黑体" panose="02010609060101010101" pitchFamily="49" charset="-122"/>
                <a:ea typeface="黑体" panose="02010609060101010101" pitchFamily="49" charset="-122"/>
              </a:rPr>
              <a:t>对于后来研制的新型体系结构，如</a:t>
            </a:r>
            <a:r>
              <a:rPr lang="en-US" altLang="zh-CN" sz="2000" dirty="0">
                <a:solidFill>
                  <a:srgbClr val="000000"/>
                </a:solidFill>
                <a:latin typeface="黑体" panose="02010609060101010101" pitchFamily="49" charset="-122"/>
                <a:ea typeface="黑体" panose="02010609060101010101" pitchFamily="49" charset="-122"/>
              </a:rPr>
              <a:t>DEC</a:t>
            </a:r>
            <a:r>
              <a:rPr lang="zh-CN" altLang="en-US" sz="2000" dirty="0">
                <a:solidFill>
                  <a:srgbClr val="000000"/>
                </a:solidFill>
                <a:latin typeface="黑体" panose="02010609060101010101" pitchFamily="49" charset="-122"/>
                <a:ea typeface="黑体" panose="02010609060101010101" pitchFamily="49" charset="-122"/>
              </a:rPr>
              <a:t>的</a:t>
            </a:r>
            <a:r>
              <a:rPr lang="en-US" altLang="zh-CN" sz="2000" dirty="0">
                <a:solidFill>
                  <a:srgbClr val="000000"/>
                </a:solidFill>
                <a:latin typeface="黑体" panose="02010609060101010101" pitchFamily="49" charset="-122"/>
                <a:ea typeface="黑体" panose="02010609060101010101" pitchFamily="49" charset="-122"/>
              </a:rPr>
              <a:t>Alpha</a:t>
            </a:r>
            <a:r>
              <a:rPr lang="zh-CN" altLang="en-US" sz="2000" dirty="0">
                <a:solidFill>
                  <a:srgbClr val="000000"/>
                </a:solidFill>
                <a:latin typeface="黑体" panose="02010609060101010101" pitchFamily="49" charset="-122"/>
                <a:ea typeface="黑体" panose="02010609060101010101" pitchFamily="49" charset="-122"/>
              </a:rPr>
              <a:t>和</a:t>
            </a:r>
            <a:r>
              <a:rPr lang="en-US" altLang="zh-CN" sz="2000" dirty="0">
                <a:solidFill>
                  <a:srgbClr val="000000"/>
                </a:solidFill>
                <a:latin typeface="黑体" panose="02010609060101010101" pitchFamily="49" charset="-122"/>
                <a:ea typeface="黑体" panose="02010609060101010101" pitchFamily="49" charset="-122"/>
              </a:rPr>
              <a:t>HP</a:t>
            </a:r>
            <a:r>
              <a:rPr lang="zh-CN" altLang="en-US" sz="2000" dirty="0">
                <a:solidFill>
                  <a:srgbClr val="000000"/>
                </a:solidFill>
                <a:latin typeface="黑体" panose="02010609060101010101" pitchFamily="49" charset="-122"/>
                <a:ea typeface="黑体" panose="02010609060101010101" pitchFamily="49" charset="-122"/>
              </a:rPr>
              <a:t>的</a:t>
            </a:r>
            <a:r>
              <a:rPr lang="en-US" altLang="zh-CN" sz="2000" dirty="0">
                <a:solidFill>
                  <a:srgbClr val="000000"/>
                </a:solidFill>
                <a:latin typeface="黑体" panose="02010609060101010101" pitchFamily="49" charset="-122"/>
                <a:ea typeface="黑体" panose="02010609060101010101" pitchFamily="49" charset="-122"/>
              </a:rPr>
              <a:t>Precision</a:t>
            </a:r>
            <a:r>
              <a:rPr lang="zh-CN" altLang="en-US" sz="2000" dirty="0">
                <a:solidFill>
                  <a:srgbClr val="000000"/>
                </a:solidFill>
                <a:latin typeface="黑体" panose="02010609060101010101" pitchFamily="49" charset="-122"/>
                <a:ea typeface="黑体" panose="02010609060101010101" pitchFamily="49" charset="-122"/>
              </a:rPr>
              <a:t>产生的强烈影响看出来。</a:t>
            </a:r>
            <a:r>
              <a:rPr lang="zh-CN" altLang="en-US" sz="2000" dirty="0">
                <a:solidFill>
                  <a:srgbClr val="FF0000"/>
                </a:solidFill>
                <a:latin typeface="黑体" panose="02010609060101010101" pitchFamily="49" charset="-122"/>
                <a:ea typeface="黑体" panose="02010609060101010101" pitchFamily="49" charset="-122"/>
              </a:rPr>
              <a:t>虽然自身的优雅设计并不能保证在充满竞争的市场上长盛不衰，但是</a:t>
            </a:r>
            <a:r>
              <a:rPr lang="en-US" altLang="zh-CN" sz="2000" dirty="0">
                <a:solidFill>
                  <a:srgbClr val="FF0000"/>
                </a:solidFill>
                <a:latin typeface="黑体" panose="02010609060101010101" pitchFamily="49" charset="-122"/>
                <a:ea typeface="黑体" panose="02010609060101010101" pitchFamily="49" charset="-122"/>
              </a:rPr>
              <a:t>MIPS</a:t>
            </a:r>
            <a:r>
              <a:rPr lang="zh-CN" altLang="en-US" sz="2000" dirty="0">
                <a:solidFill>
                  <a:srgbClr val="FF0000"/>
                </a:solidFill>
                <a:latin typeface="黑体" panose="02010609060101010101" pitchFamily="49" charset="-122"/>
                <a:ea typeface="黑体" panose="02010609060101010101" pitchFamily="49" charset="-122"/>
              </a:rPr>
              <a:t>微处理器却经常能在处理器的每个技术发展阶段保持速度最快的同时保持设计的简洁</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p:cNvSpPr>
          <p:nvPr>
            <p:ph type="title"/>
          </p:nvPr>
        </p:nvSpPr>
        <p:spPr/>
        <p:txBody>
          <a:bodyPr vert="horz" wrap="square" lIns="91440" tIns="45720" rIns="91440" bIns="45720" anchor="ctr" anchorCtr="0"/>
          <a:lstStyle/>
          <a:p>
            <a:pPr eaLnBrk="1" hangingPunct="1"/>
            <a:endParaRPr lang="zh-CN" altLang="en-US" dirty="0"/>
          </a:p>
        </p:txBody>
      </p:sp>
      <p:sp>
        <p:nvSpPr>
          <p:cNvPr id="167939" name="Rectangle 3"/>
          <p:cNvSpPr>
            <a:spLocks noGrp="1"/>
          </p:cNvSpPr>
          <p:nvPr>
            <p:ph idx="1" hasCustomPrompt="1"/>
          </p:nvPr>
        </p:nvSpPr>
        <p:spPr/>
        <p:txBody>
          <a:bodyPr vert="horz" wrap="square" lIns="91440" tIns="45720" rIns="91440" bIns="45720" anchor="t" anchorCtr="0"/>
          <a:lstStyle/>
          <a:p>
            <a:pPr eaLnBrk="1" hangingPunct="1"/>
            <a:endParaRPr lang="zh-CN" altLang="en-US" dirty="0"/>
          </a:p>
        </p:txBody>
      </p:sp>
      <p:pic>
        <p:nvPicPr>
          <p:cNvPr id="167940" name="Picture 4" descr="20080718043512250"/>
          <p:cNvPicPr>
            <a:picLocks noChangeAspect="1"/>
          </p:cNvPicPr>
          <p:nvPr/>
        </p:nvPicPr>
        <p:blipFill>
          <a:blip r:embed="rId2"/>
          <a:stretch>
            <a:fillRect/>
          </a:stretch>
        </p:blipFill>
        <p:spPr>
          <a:xfrm>
            <a:off x="2043113" y="1365250"/>
            <a:ext cx="4935537" cy="4084638"/>
          </a:xfrm>
          <a:prstGeom prst="rect">
            <a:avLst/>
          </a:prstGeom>
          <a:noFill/>
          <a:ln w="9525">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p:cNvSpPr>
          <p:nvPr>
            <p:ph type="title"/>
          </p:nvPr>
        </p:nvSpPr>
        <p:spPr/>
        <p:txBody>
          <a:bodyPr vert="horz" wrap="square" lIns="91440" tIns="45720" rIns="91440" bIns="45720" anchor="ctr" anchorCtr="0"/>
          <a:lstStyle/>
          <a:p>
            <a:pPr eaLnBrk="1" hangingPunct="1"/>
            <a:r>
              <a:rPr lang="zh-CN" altLang="en-US" sz="3200" dirty="0">
                <a:solidFill>
                  <a:srgbClr val="000000"/>
                </a:solidFill>
                <a:latin typeface="黑体" panose="02010609060101010101" pitchFamily="49" charset="-122"/>
                <a:ea typeface="黑体" panose="02010609060101010101" pitchFamily="49" charset="-122"/>
              </a:rPr>
              <a:t>问题</a:t>
            </a:r>
          </a:p>
        </p:txBody>
      </p:sp>
      <p:sp>
        <p:nvSpPr>
          <p:cNvPr id="168963" name="Rectangle 3"/>
          <p:cNvSpPr>
            <a:spLocks noGrp="1"/>
          </p:cNvSpPr>
          <p:nvPr>
            <p:ph idx="1" hasCustomPrompt="1"/>
          </p:nvPr>
        </p:nvSpPr>
        <p:spPr/>
        <p:txBody>
          <a:bodyPr vert="horz" wrap="square" lIns="91440" tIns="45720" rIns="91440" bIns="45720" anchor="t" anchorCtr="0"/>
          <a:lstStyle/>
          <a:p>
            <a:pPr eaLnBrk="1" hangingPunct="1">
              <a:buNone/>
            </a:pPr>
            <a:r>
              <a:rPr lang="zh-CN" altLang="en-US" sz="2400" dirty="0">
                <a:solidFill>
                  <a:srgbClr val="000000"/>
                </a:solidFill>
                <a:latin typeface="楷体_GB2312" pitchFamily="49" charset="-122"/>
                <a:ea typeface="楷体_GB2312" pitchFamily="49" charset="-122"/>
              </a:rPr>
              <a:t>		指令执行过程中，某些指令占据与其自身在程序中所占比例不相称的大量访存信息量。这一点，在</a:t>
            </a:r>
            <a:r>
              <a:rPr lang="en-US" altLang="zh-CN" sz="2400" dirty="0">
                <a:solidFill>
                  <a:srgbClr val="000000"/>
                </a:solidFill>
                <a:latin typeface="楷体_GB2312" pitchFamily="49" charset="-122"/>
                <a:ea typeface="楷体_GB2312" pitchFamily="49" charset="-122"/>
              </a:rPr>
              <a:t>CALL</a:t>
            </a:r>
            <a:r>
              <a:rPr lang="zh-CN" altLang="en-US" sz="2400" dirty="0">
                <a:solidFill>
                  <a:srgbClr val="000000"/>
                </a:solidFill>
                <a:latin typeface="楷体_GB2312" pitchFamily="49" charset="-122"/>
                <a:ea typeface="楷体_GB2312" pitchFamily="49" charset="-122"/>
              </a:rPr>
              <a:t>和</a:t>
            </a:r>
            <a:r>
              <a:rPr lang="en-US" altLang="zh-CN" sz="2400" dirty="0">
                <a:solidFill>
                  <a:srgbClr val="000000"/>
                </a:solidFill>
                <a:latin typeface="楷体_GB2312" pitchFamily="49" charset="-122"/>
                <a:ea typeface="楷体_GB2312" pitchFamily="49" charset="-122"/>
              </a:rPr>
              <a:t>RETURN</a:t>
            </a:r>
            <a:r>
              <a:rPr lang="zh-CN" altLang="en-US" sz="2400" dirty="0">
                <a:solidFill>
                  <a:srgbClr val="000000"/>
                </a:solidFill>
                <a:latin typeface="楷体_GB2312" pitchFamily="49" charset="-122"/>
                <a:ea typeface="楷体_GB2312" pitchFamily="49" charset="-122"/>
              </a:rPr>
              <a:t>指令上表现最为明显。</a:t>
            </a:r>
            <a:br>
              <a:rPr lang="zh-CN" altLang="en-US" sz="2400" dirty="0">
                <a:solidFill>
                  <a:srgbClr val="000000"/>
                </a:solidFill>
                <a:latin typeface="楷体_GB2312" pitchFamily="49" charset="-122"/>
                <a:ea typeface="楷体_GB2312" pitchFamily="49" charset="-122"/>
              </a:rPr>
            </a:br>
            <a:r>
              <a:rPr lang="zh-CN" altLang="en-US" sz="2400" dirty="0">
                <a:solidFill>
                  <a:srgbClr val="000000"/>
                </a:solidFill>
                <a:latin typeface="楷体_GB2312" pitchFamily="49" charset="-122"/>
                <a:ea typeface="楷体_GB2312" pitchFamily="49" charset="-122"/>
              </a:rPr>
              <a:t>	在执行</a:t>
            </a:r>
            <a:r>
              <a:rPr lang="en-US" altLang="zh-CN" sz="2400" dirty="0">
                <a:solidFill>
                  <a:srgbClr val="000000"/>
                </a:solidFill>
                <a:latin typeface="楷体_GB2312" pitchFamily="49" charset="-122"/>
                <a:ea typeface="楷体_GB2312" pitchFamily="49" charset="-122"/>
              </a:rPr>
              <a:t>CALL</a:t>
            </a:r>
            <a:r>
              <a:rPr lang="zh-CN" altLang="en-US" sz="2400" dirty="0">
                <a:solidFill>
                  <a:srgbClr val="000000"/>
                </a:solidFill>
                <a:latin typeface="楷体_GB2312" pitchFamily="49" charset="-122"/>
                <a:ea typeface="楷体_GB2312" pitchFamily="49" charset="-122"/>
              </a:rPr>
              <a:t>指令时，必须把硬件现场（主要包括程序计数器和处理机状态字）和程序本身的软件现场（主要指在子程序中要使用的通用寄存器等）保存到主存储器中。另外，还要把执行子程序所需要的参数从主程序传送过去。在执行</a:t>
            </a:r>
            <a:r>
              <a:rPr lang="en-US" altLang="zh-CN" sz="2400" dirty="0">
                <a:solidFill>
                  <a:srgbClr val="000000"/>
                </a:solidFill>
                <a:latin typeface="楷体_GB2312" pitchFamily="49" charset="-122"/>
                <a:ea typeface="楷体_GB2312" pitchFamily="49" charset="-122"/>
              </a:rPr>
              <a:t>RETURN</a:t>
            </a:r>
            <a:r>
              <a:rPr lang="zh-CN" altLang="en-US" sz="2400" dirty="0">
                <a:solidFill>
                  <a:srgbClr val="000000"/>
                </a:solidFill>
                <a:latin typeface="楷体_GB2312" pitchFamily="49" charset="-122"/>
                <a:ea typeface="楷体_GB2312" pitchFamily="49" charset="-122"/>
              </a:rPr>
              <a:t>指令时，要做相反的工作，最后把运算结果传送回主程序。因此，执行</a:t>
            </a:r>
            <a:r>
              <a:rPr lang="en-US" altLang="zh-CN" sz="2400" dirty="0">
                <a:solidFill>
                  <a:srgbClr val="000000"/>
                </a:solidFill>
                <a:latin typeface="楷体_GB2312" pitchFamily="49" charset="-122"/>
                <a:ea typeface="楷体_GB2312" pitchFamily="49" charset="-122"/>
              </a:rPr>
              <a:t>CALL</a:t>
            </a:r>
            <a:r>
              <a:rPr lang="zh-CN" altLang="en-US" sz="2400" dirty="0">
                <a:solidFill>
                  <a:srgbClr val="000000"/>
                </a:solidFill>
                <a:latin typeface="楷体_GB2312" pitchFamily="49" charset="-122"/>
                <a:ea typeface="楷体_GB2312" pitchFamily="49" charset="-122"/>
              </a:rPr>
              <a:t>和</a:t>
            </a:r>
            <a:r>
              <a:rPr lang="en-US" altLang="zh-CN" sz="2400" dirty="0">
                <a:solidFill>
                  <a:srgbClr val="000000"/>
                </a:solidFill>
                <a:latin typeface="楷体_GB2312" pitchFamily="49" charset="-122"/>
                <a:ea typeface="楷体_GB2312" pitchFamily="49" charset="-122"/>
              </a:rPr>
              <a:t>RETURN</a:t>
            </a:r>
            <a:r>
              <a:rPr lang="zh-CN" altLang="en-US" sz="2400" dirty="0">
                <a:solidFill>
                  <a:srgbClr val="000000"/>
                </a:solidFill>
                <a:latin typeface="楷体_GB2312" pitchFamily="49" charset="-122"/>
                <a:ea typeface="楷体_GB2312" pitchFamily="49" charset="-122"/>
              </a:rPr>
              <a:t>指令时，访问存储器的信息量非常大。据统计，</a:t>
            </a:r>
            <a:r>
              <a:rPr lang="zh-CN" altLang="en-US" sz="2400" dirty="0">
                <a:solidFill>
                  <a:srgbClr val="FF0000"/>
                </a:solidFill>
                <a:latin typeface="楷体_GB2312" pitchFamily="49" charset="-122"/>
                <a:ea typeface="楷体_GB2312" pitchFamily="49" charset="-122"/>
              </a:rPr>
              <a:t>在</a:t>
            </a:r>
            <a:r>
              <a:rPr lang="en-US" altLang="zh-CN" sz="2400" dirty="0">
                <a:solidFill>
                  <a:srgbClr val="FF0000"/>
                </a:solidFill>
                <a:latin typeface="楷体_GB2312" pitchFamily="49" charset="-122"/>
                <a:ea typeface="楷体_GB2312" pitchFamily="49" charset="-122"/>
              </a:rPr>
              <a:t>PASCAL</a:t>
            </a:r>
            <a:r>
              <a:rPr lang="zh-CN" altLang="en-US" sz="2400" dirty="0">
                <a:solidFill>
                  <a:srgbClr val="FF0000"/>
                </a:solidFill>
                <a:latin typeface="楷体_GB2312" pitchFamily="49" charset="-122"/>
                <a:ea typeface="楷体_GB2312" pitchFamily="49" charset="-122"/>
              </a:rPr>
              <a:t>语言和</a:t>
            </a:r>
            <a:r>
              <a:rPr lang="en-US" altLang="zh-CN" sz="2400" dirty="0">
                <a:solidFill>
                  <a:srgbClr val="FF0000"/>
                </a:solidFill>
                <a:latin typeface="楷体_GB2312" pitchFamily="49" charset="-122"/>
                <a:ea typeface="楷体_GB2312" pitchFamily="49" charset="-122"/>
              </a:rPr>
              <a:t>C</a:t>
            </a:r>
            <a:r>
              <a:rPr lang="zh-CN" altLang="en-US" sz="2400" dirty="0">
                <a:solidFill>
                  <a:srgbClr val="FF0000"/>
                </a:solidFill>
                <a:latin typeface="楷体_GB2312" pitchFamily="49" charset="-122"/>
                <a:ea typeface="楷体_GB2312" pitchFamily="49" charset="-122"/>
              </a:rPr>
              <a:t>语言中分别有</a:t>
            </a:r>
            <a:r>
              <a:rPr lang="en-US" altLang="zh-CN" sz="2400" dirty="0">
                <a:solidFill>
                  <a:srgbClr val="FF0000"/>
                </a:solidFill>
                <a:latin typeface="楷体_GB2312" pitchFamily="49" charset="-122"/>
                <a:ea typeface="楷体_GB2312" pitchFamily="49" charset="-122"/>
              </a:rPr>
              <a:t>15</a:t>
            </a:r>
            <a:r>
              <a:rPr lang="zh-CN" altLang="en-US" sz="2400" dirty="0">
                <a:solidFill>
                  <a:srgbClr val="FF0000"/>
                </a:solidFill>
                <a:latin typeface="楷体_GB2312" pitchFamily="49" charset="-122"/>
                <a:ea typeface="楷体_GB2312" pitchFamily="49" charset="-122"/>
              </a:rPr>
              <a:t>％和</a:t>
            </a:r>
            <a:r>
              <a:rPr lang="en-US" altLang="zh-CN" sz="2400" dirty="0">
                <a:solidFill>
                  <a:srgbClr val="FF0000"/>
                </a:solidFill>
                <a:latin typeface="楷体_GB2312" pitchFamily="49" charset="-122"/>
                <a:ea typeface="楷体_GB2312" pitchFamily="49" charset="-122"/>
              </a:rPr>
              <a:t>12</a:t>
            </a:r>
            <a:r>
              <a:rPr lang="zh-CN" altLang="en-US" sz="2400" dirty="0">
                <a:solidFill>
                  <a:srgbClr val="FF0000"/>
                </a:solidFill>
                <a:latin typeface="楷体_GB2312" pitchFamily="49" charset="-122"/>
                <a:ea typeface="楷体_GB2312" pitchFamily="49" charset="-122"/>
              </a:rPr>
              <a:t>％的</a:t>
            </a:r>
            <a:r>
              <a:rPr lang="en-US" altLang="zh-CN" sz="2400" dirty="0">
                <a:solidFill>
                  <a:srgbClr val="FF0000"/>
                </a:solidFill>
                <a:latin typeface="楷体_GB2312" pitchFamily="49" charset="-122"/>
                <a:ea typeface="楷体_GB2312" pitchFamily="49" charset="-122"/>
              </a:rPr>
              <a:t>CALL</a:t>
            </a:r>
            <a:r>
              <a:rPr lang="zh-CN" altLang="en-US" sz="2400" dirty="0">
                <a:solidFill>
                  <a:srgbClr val="FF0000"/>
                </a:solidFill>
                <a:latin typeface="楷体_GB2312" pitchFamily="49" charset="-122"/>
                <a:ea typeface="楷体_GB2312" pitchFamily="49" charset="-122"/>
              </a:rPr>
              <a:t>和</a:t>
            </a:r>
            <a:r>
              <a:rPr lang="en-US" altLang="zh-CN" sz="2400" dirty="0">
                <a:solidFill>
                  <a:srgbClr val="FF0000"/>
                </a:solidFill>
                <a:latin typeface="楷体_GB2312" pitchFamily="49" charset="-122"/>
                <a:ea typeface="楷体_GB2312" pitchFamily="49" charset="-122"/>
              </a:rPr>
              <a:t>RETURN</a:t>
            </a:r>
            <a:r>
              <a:rPr lang="zh-CN" altLang="en-US" sz="2400" dirty="0">
                <a:solidFill>
                  <a:srgbClr val="FF0000"/>
                </a:solidFill>
                <a:latin typeface="楷体_GB2312" pitchFamily="49" charset="-122"/>
                <a:ea typeface="楷体_GB2312" pitchFamily="49" charset="-122"/>
              </a:rPr>
              <a:t>指令，而它们访问存储器的信息量却占整个访存信息量的</a:t>
            </a:r>
            <a:r>
              <a:rPr lang="en-US" altLang="zh-CN" sz="2400" dirty="0">
                <a:solidFill>
                  <a:srgbClr val="FF0000"/>
                </a:solidFill>
                <a:latin typeface="楷体_GB2312" pitchFamily="49" charset="-122"/>
                <a:ea typeface="楷体_GB2312" pitchFamily="49" charset="-122"/>
              </a:rPr>
              <a:t>44</a:t>
            </a:r>
            <a:r>
              <a:rPr lang="zh-CN" altLang="en-US" sz="2400" dirty="0">
                <a:solidFill>
                  <a:srgbClr val="FF0000"/>
                </a:solidFill>
                <a:latin typeface="楷体_GB2312" pitchFamily="49" charset="-122"/>
                <a:ea typeface="楷体_GB2312" pitchFamily="49" charset="-122"/>
              </a:rPr>
              <a:t>％和</a:t>
            </a:r>
            <a:r>
              <a:rPr lang="en-US" altLang="zh-CN" sz="2400" dirty="0">
                <a:solidFill>
                  <a:srgbClr val="FF0000"/>
                </a:solidFill>
                <a:latin typeface="楷体_GB2312" pitchFamily="49" charset="-122"/>
                <a:ea typeface="楷体_GB2312" pitchFamily="49" charset="-122"/>
              </a:rPr>
              <a:t>45</a:t>
            </a:r>
            <a:r>
              <a:rPr lang="zh-CN" altLang="en-US" sz="2400" dirty="0">
                <a:solidFill>
                  <a:srgbClr val="FF0000"/>
                </a:solidFill>
                <a:latin typeface="楷体_GB2312" pitchFamily="49" charset="-122"/>
                <a:ea typeface="楷体_GB2312" pitchFamily="49" charset="-122"/>
              </a:rPr>
              <a: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p:cNvSpPr>
          <p:nvPr>
            <p:ph type="title"/>
          </p:nvPr>
        </p:nvSpPr>
        <p:spPr/>
        <p:txBody>
          <a:bodyPr vert="horz" wrap="square" lIns="91440" tIns="45720" rIns="91440" bIns="45720" anchor="ctr" anchorCtr="0"/>
          <a:lstStyle/>
          <a:p>
            <a:pPr eaLnBrk="1" hangingPunct="1"/>
            <a:endParaRPr lang="zh-CN" altLang="en-US" dirty="0"/>
          </a:p>
        </p:txBody>
      </p:sp>
      <p:sp>
        <p:nvSpPr>
          <p:cNvPr id="169987" name="Rectangle 3"/>
          <p:cNvSpPr>
            <a:spLocks noGrp="1"/>
          </p:cNvSpPr>
          <p:nvPr>
            <p:ph idx="1" hasCustomPrompt="1"/>
          </p:nvPr>
        </p:nvSpPr>
        <p:spPr/>
        <p:txBody>
          <a:bodyPr vert="horz" wrap="square" lIns="91440" tIns="45720" rIns="91440" bIns="45720" anchor="t" anchorCtr="0"/>
          <a:lstStyle/>
          <a:p>
            <a:pPr eaLnBrk="1" hangingPunct="1"/>
            <a:r>
              <a:rPr lang="zh-CN" altLang="en-US" sz="2400" dirty="0">
                <a:solidFill>
                  <a:srgbClr val="000000"/>
                </a:solidFill>
                <a:latin typeface="楷体_GB2312" pitchFamily="49" charset="-122"/>
                <a:ea typeface="楷体_GB2312" pitchFamily="49" charset="-122"/>
              </a:rPr>
              <a:t>为了使</a:t>
            </a:r>
            <a:r>
              <a:rPr lang="en-US" altLang="zh-CN" sz="2400" dirty="0">
                <a:solidFill>
                  <a:srgbClr val="000000"/>
                </a:solidFill>
                <a:latin typeface="楷体_GB2312" pitchFamily="49" charset="-122"/>
                <a:ea typeface="楷体_GB2312" pitchFamily="49" charset="-122"/>
              </a:rPr>
              <a:t>CALL</a:t>
            </a:r>
            <a:r>
              <a:rPr lang="zh-CN" altLang="en-US" sz="2400" dirty="0">
                <a:solidFill>
                  <a:srgbClr val="000000"/>
                </a:solidFill>
                <a:latin typeface="楷体_GB2312" pitchFamily="49" charset="-122"/>
                <a:ea typeface="楷体_GB2312" pitchFamily="49" charset="-122"/>
              </a:rPr>
              <a:t>和</a:t>
            </a:r>
            <a:r>
              <a:rPr lang="en-US" altLang="zh-CN" sz="2400" dirty="0">
                <a:solidFill>
                  <a:srgbClr val="000000"/>
                </a:solidFill>
                <a:latin typeface="楷体_GB2312" pitchFamily="49" charset="-122"/>
                <a:ea typeface="楷体_GB2312" pitchFamily="49" charset="-122"/>
              </a:rPr>
              <a:t>RETURN</a:t>
            </a:r>
            <a:r>
              <a:rPr lang="zh-CN" altLang="en-US" sz="2400" dirty="0">
                <a:solidFill>
                  <a:srgbClr val="000000"/>
                </a:solidFill>
                <a:latin typeface="楷体_GB2312" pitchFamily="49" charset="-122"/>
                <a:ea typeface="楷体_GB2312" pitchFamily="49" charset="-122"/>
              </a:rPr>
              <a:t>操作尽量少地访问存储器，美国加洲大学伯克利分校的</a:t>
            </a:r>
            <a:r>
              <a:rPr lang="en-US" altLang="zh-CN" sz="2400" dirty="0">
                <a:solidFill>
                  <a:srgbClr val="000000"/>
                </a:solidFill>
                <a:latin typeface="楷体_GB2312" pitchFamily="49" charset="-122"/>
                <a:ea typeface="楷体_GB2312" pitchFamily="49" charset="-122"/>
              </a:rPr>
              <a:t>F.Baskett</a:t>
            </a:r>
            <a:r>
              <a:rPr lang="zh-CN" altLang="en-US" sz="2400" dirty="0">
                <a:solidFill>
                  <a:srgbClr val="000000"/>
                </a:solidFill>
                <a:latin typeface="楷体_GB2312" pitchFamily="49" charset="-122"/>
                <a:ea typeface="楷体_GB2312" pitchFamily="49" charset="-122"/>
              </a:rPr>
              <a:t>提出</a:t>
            </a:r>
            <a:r>
              <a:rPr lang="zh-CN" altLang="en-US" sz="2400" dirty="0">
                <a:solidFill>
                  <a:srgbClr val="FF0000"/>
                </a:solidFill>
                <a:latin typeface="楷体_GB2312" pitchFamily="49" charset="-122"/>
                <a:ea typeface="楷体_GB2312" pitchFamily="49" charset="-122"/>
              </a:rPr>
              <a:t>重叠寄存器窗口</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Overlapping Register Window</a:t>
            </a:r>
            <a:r>
              <a:rPr lang="zh-CN" altLang="en-US" sz="2400" dirty="0">
                <a:solidFill>
                  <a:srgbClr val="000000"/>
                </a:solidFill>
                <a:latin typeface="楷体_GB2312" pitchFamily="49" charset="-122"/>
                <a:ea typeface="楷体_GB2312" pitchFamily="49" charset="-122"/>
              </a:rPr>
              <a:t>）技术，并且首先在</a:t>
            </a:r>
            <a:r>
              <a:rPr lang="en-US" altLang="zh-CN" sz="2400" dirty="0">
                <a:solidFill>
                  <a:srgbClr val="000000"/>
                </a:solidFill>
                <a:latin typeface="楷体_GB2312" pitchFamily="49" charset="-122"/>
                <a:ea typeface="楷体_GB2312" pitchFamily="49" charset="-122"/>
              </a:rPr>
              <a:t>RISC I</a:t>
            </a:r>
            <a:r>
              <a:rPr lang="zh-CN" altLang="en-US" sz="2400" dirty="0">
                <a:solidFill>
                  <a:srgbClr val="000000"/>
                </a:solidFill>
                <a:latin typeface="楷体_GB2312" pitchFamily="49" charset="-122"/>
                <a:ea typeface="楷体_GB2312" pitchFamily="49" charset="-122"/>
              </a:rPr>
              <a:t>上应用。</a:t>
            </a:r>
          </a:p>
          <a:p>
            <a:pPr eaLnBrk="1" hangingPunct="1"/>
            <a:r>
              <a:rPr lang="zh-CN" altLang="en-US" sz="2400" dirty="0">
                <a:solidFill>
                  <a:srgbClr val="000000"/>
                </a:solidFill>
                <a:latin typeface="楷体_GB2312" pitchFamily="49" charset="-122"/>
                <a:ea typeface="楷体_GB2312" pitchFamily="49" charset="-122"/>
              </a:rPr>
              <a:t>重叠寄存器窗口的基本思想基于在处理机中设置一个数量比较大的寄存器堆，并把它划分成多个窗口</a:t>
            </a:r>
            <a:r>
              <a:rPr lang="en-US" altLang="zh-CN" sz="2400" dirty="0">
                <a:solidFill>
                  <a:srgbClr val="000000"/>
                </a:solidFill>
                <a:latin typeface="楷体_GB2312" pitchFamily="49" charset="-122"/>
                <a:ea typeface="楷体_GB2312" pitchFamily="49" charset="-122"/>
              </a:rPr>
              <a:t>,</a:t>
            </a:r>
            <a:r>
              <a:rPr lang="zh-CN" altLang="en-US" sz="2400" dirty="0">
                <a:solidFill>
                  <a:srgbClr val="000000"/>
                </a:solidFill>
                <a:latin typeface="楷体_GB2312" pitchFamily="49" charset="-122"/>
                <a:ea typeface="楷体_GB2312" pitchFamily="49" charset="-122"/>
              </a:rPr>
              <a:t>减少过程调用时的访存次数。在</a:t>
            </a:r>
            <a:r>
              <a:rPr lang="en-US" altLang="zh-CN" sz="2400" dirty="0">
                <a:solidFill>
                  <a:srgbClr val="000000"/>
                </a:solidFill>
                <a:latin typeface="楷体_GB2312" pitchFamily="49" charset="-122"/>
                <a:ea typeface="楷体_GB2312" pitchFamily="49" charset="-122"/>
              </a:rPr>
              <a:t>RISC II</a:t>
            </a:r>
            <a:r>
              <a:rPr lang="zh-CN" altLang="en-US" sz="2400" dirty="0">
                <a:solidFill>
                  <a:srgbClr val="000000"/>
                </a:solidFill>
                <a:latin typeface="楷体_GB2312" pitchFamily="49" charset="-122"/>
                <a:ea typeface="楷体_GB2312" pitchFamily="49" charset="-122"/>
              </a:rPr>
              <a:t>中，寄存器的数量增加到</a:t>
            </a:r>
            <a:r>
              <a:rPr lang="en-US" altLang="zh-CN" sz="2400" dirty="0">
                <a:solidFill>
                  <a:srgbClr val="000000"/>
                </a:solidFill>
                <a:latin typeface="楷体_GB2312" pitchFamily="49" charset="-122"/>
                <a:ea typeface="楷体_GB2312" pitchFamily="49" charset="-122"/>
              </a:rPr>
              <a:t>138</a:t>
            </a:r>
            <a:r>
              <a:rPr lang="zh-CN" altLang="en-US" sz="2400" dirty="0">
                <a:solidFill>
                  <a:srgbClr val="000000"/>
                </a:solidFill>
                <a:latin typeface="楷体_GB2312" pitchFamily="49" charset="-122"/>
                <a:ea typeface="楷体_GB2312" pitchFamily="49" charset="-122"/>
              </a:rPr>
              <a:t>个。目前，重叠寄存器窗口技术已经成为</a:t>
            </a:r>
            <a:r>
              <a:rPr lang="en-US" altLang="zh-CN" sz="2400" dirty="0">
                <a:solidFill>
                  <a:srgbClr val="000000"/>
                </a:solidFill>
                <a:latin typeface="楷体_GB2312" pitchFamily="49" charset="-122"/>
                <a:ea typeface="楷体_GB2312" pitchFamily="49" charset="-122"/>
              </a:rPr>
              <a:t>RISC</a:t>
            </a:r>
            <a:r>
              <a:rPr lang="zh-CN" altLang="en-US" sz="2400" dirty="0">
                <a:solidFill>
                  <a:srgbClr val="000000"/>
                </a:solidFill>
                <a:latin typeface="楷体_GB2312" pitchFamily="49" charset="-122"/>
                <a:ea typeface="楷体_GB2312" pitchFamily="49" charset="-122"/>
              </a:rPr>
              <a:t>的一种基本技术。</a:t>
            </a:r>
            <a:br>
              <a:rPr lang="zh-CN" altLang="en-US" dirty="0"/>
            </a:br>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p:cNvSpPr>
          <p:nvPr>
            <p:ph type="title"/>
          </p:nvPr>
        </p:nvSpPr>
        <p:spPr/>
        <p:txBody>
          <a:bodyPr vert="horz" wrap="square" lIns="91440" tIns="45720" rIns="91440" bIns="45720" anchor="ctr" anchorCtr="0"/>
          <a:lstStyle/>
          <a:p>
            <a:pPr eaLnBrk="1" hangingPunct="1"/>
            <a:r>
              <a:rPr lang="zh-CN" altLang="en-US" dirty="0">
                <a:solidFill>
                  <a:srgbClr val="000000"/>
                </a:solidFill>
                <a:latin typeface="Times New Roman" panose="02020603050405020304" pitchFamily="18" charset="0"/>
                <a:ea typeface="黑体" panose="02010609060101010101" pitchFamily="49" charset="-122"/>
              </a:rPr>
              <a:t>重叠寄存器窗口技术</a:t>
            </a:r>
          </a:p>
        </p:txBody>
      </p:sp>
      <p:sp>
        <p:nvSpPr>
          <p:cNvPr id="171011" name="Rectangle 3"/>
          <p:cNvSpPr>
            <a:spLocks noGrp="1"/>
          </p:cNvSpPr>
          <p:nvPr>
            <p:ph idx="1" hasCustomPrompt="1"/>
          </p:nvPr>
        </p:nvSpPr>
        <p:spPr/>
        <p:txBody>
          <a:bodyPr vert="horz" wrap="square" lIns="91440" tIns="45720" rIns="91440" bIns="45720" anchor="t" anchorCtr="0"/>
          <a:lstStyle/>
          <a:p>
            <a:pPr eaLnBrk="1" hangingPunct="1"/>
            <a:r>
              <a:rPr lang="zh-CN" altLang="en-US" dirty="0">
                <a:solidFill>
                  <a:srgbClr val="CC3300"/>
                </a:solidFill>
                <a:latin typeface="楷体_GB2312" pitchFamily="49" charset="-122"/>
                <a:ea typeface="楷体_GB2312" pitchFamily="49" charset="-122"/>
              </a:rPr>
              <a:t>目标：</a:t>
            </a:r>
            <a:r>
              <a:rPr lang="zh-CN" altLang="en-US" dirty="0">
                <a:solidFill>
                  <a:srgbClr val="000000"/>
                </a:solidFill>
                <a:latin typeface="楷体_GB2312" pitchFamily="49" charset="-122"/>
                <a:ea typeface="楷体_GB2312" pitchFamily="49" charset="-122"/>
              </a:rPr>
              <a:t>缩短</a:t>
            </a:r>
            <a:r>
              <a:rPr lang="en-US" altLang="zh-CN" dirty="0">
                <a:solidFill>
                  <a:srgbClr val="000000"/>
                </a:solidFill>
                <a:latin typeface="楷体_GB2312" pitchFamily="49" charset="-122"/>
                <a:ea typeface="楷体_GB2312" pitchFamily="49" charset="-122"/>
              </a:rPr>
              <a:t>CALL</a:t>
            </a:r>
            <a:r>
              <a:rPr lang="zh-CN" altLang="en-US" dirty="0">
                <a:solidFill>
                  <a:srgbClr val="000000"/>
                </a:solidFill>
                <a:latin typeface="楷体_GB2312" pitchFamily="49" charset="-122"/>
                <a:ea typeface="楷体_GB2312" pitchFamily="49" charset="-122"/>
              </a:rPr>
              <a:t>、</a:t>
            </a:r>
            <a:r>
              <a:rPr lang="en-US" altLang="zh-CN" dirty="0">
                <a:solidFill>
                  <a:srgbClr val="000000"/>
                </a:solidFill>
                <a:latin typeface="楷体_GB2312" pitchFamily="49" charset="-122"/>
                <a:ea typeface="楷体_GB2312" pitchFamily="49" charset="-122"/>
              </a:rPr>
              <a:t>RETURN</a:t>
            </a:r>
            <a:r>
              <a:rPr lang="zh-CN" altLang="en-US" dirty="0">
                <a:solidFill>
                  <a:srgbClr val="000000"/>
                </a:solidFill>
                <a:latin typeface="楷体_GB2312" pitchFamily="49" charset="-122"/>
                <a:ea typeface="楷体_GB2312" pitchFamily="49" charset="-122"/>
              </a:rPr>
              <a:t>操作时间</a:t>
            </a:r>
          </a:p>
          <a:p>
            <a:pPr eaLnBrk="1" hangingPunct="1"/>
            <a:endParaRPr lang="zh-CN" altLang="en-US" dirty="0">
              <a:latin typeface="楷体_GB2312" pitchFamily="49" charset="-122"/>
              <a:ea typeface="楷体_GB2312" pitchFamily="49" charset="-122"/>
            </a:endParaRPr>
          </a:p>
          <a:p>
            <a:pPr eaLnBrk="1" hangingPunct="1"/>
            <a:r>
              <a:rPr lang="zh-CN" altLang="en-US" dirty="0">
                <a:solidFill>
                  <a:srgbClr val="CC3300"/>
                </a:solidFill>
                <a:latin typeface="楷体_GB2312" pitchFamily="49" charset="-122"/>
                <a:ea typeface="楷体_GB2312" pitchFamily="49" charset="-122"/>
              </a:rPr>
              <a:t>方法：</a:t>
            </a:r>
            <a:r>
              <a:rPr lang="zh-CN" altLang="en-US" dirty="0">
                <a:solidFill>
                  <a:srgbClr val="000000"/>
                </a:solidFill>
                <a:latin typeface="楷体_GB2312" pitchFamily="49" charset="-122"/>
                <a:ea typeface="楷体_GB2312" pitchFamily="49" charset="-122"/>
              </a:rPr>
              <a:t>将设置的大量的寄存器，分成多个组和全局区；每个组中分高、本地、低三个区；相邻组的高、低区重叠，加速参数与结果的传递</a:t>
            </a:r>
          </a:p>
          <a:p>
            <a:pPr eaLnBrk="1" hangingPunct="1"/>
            <a:endParaRPr lang="zh-CN" altLang="en-US" dirty="0">
              <a:latin typeface="楷体_GB2312" pitchFamily="49" charset="-122"/>
              <a:ea typeface="楷体_GB2312" pitchFamily="49" charset="-122"/>
            </a:endParaRPr>
          </a:p>
          <a:p>
            <a:pPr eaLnBrk="1" hangingPunct="1"/>
            <a:r>
              <a:rPr lang="zh-CN" altLang="en-US" dirty="0">
                <a:solidFill>
                  <a:srgbClr val="CC3300"/>
                </a:solidFill>
                <a:latin typeface="楷体_GB2312" pitchFamily="49" charset="-122"/>
                <a:ea typeface="楷体_GB2312" pitchFamily="49" charset="-122"/>
              </a:rPr>
              <a:t>结果：</a:t>
            </a:r>
            <a:r>
              <a:rPr lang="zh-CN" altLang="en-US" dirty="0">
                <a:solidFill>
                  <a:srgbClr val="000000"/>
                </a:solidFill>
                <a:latin typeface="楷体_GB2312" pitchFamily="49" charset="-122"/>
                <a:ea typeface="楷体_GB2312" pitchFamily="49" charset="-122"/>
              </a:rPr>
              <a:t>节省了保存现场和恢复现场等辅助时间</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页脚占位符 2"/>
          <p:cNvSpPr txBox="1">
            <a:spLocks noGrp="1"/>
          </p:cNvSpPr>
          <p:nvPr>
            <p:ph type="ftr" sz="quarter"/>
          </p:nvPr>
        </p:nvSpPr>
        <p:spPr>
          <a:xfrm>
            <a:off x="4229100" y="6477000"/>
            <a:ext cx="3962400" cy="304800"/>
          </a:xfrm>
          <a:prstGeom prst="rect">
            <a:avLst/>
          </a:prstGeom>
          <a:noFill/>
          <a:ln w="9525">
            <a:noFill/>
          </a:ln>
        </p:spPr>
        <p:txBody>
          <a:bodyPr/>
          <a:lstStyle/>
          <a:p>
            <a:pPr marL="0" indent="0">
              <a:spcBef>
                <a:spcPct val="0"/>
              </a:spcBef>
              <a:buClrTx/>
              <a:buFontTx/>
              <a:buNone/>
            </a:pPr>
            <a:r>
              <a:rPr lang="en-US" altLang="zh-CN" sz="1000" b="0" dirty="0">
                <a:solidFill>
                  <a:schemeClr val="hlink"/>
                </a:solidFill>
                <a:latin typeface="Verdana" panose="020B0604030504040204" pitchFamily="34" charset="0"/>
                <a:ea typeface="Gulim" pitchFamily="34" charset="-127"/>
              </a:rPr>
              <a:t>Harbin Engineering University</a:t>
            </a:r>
          </a:p>
        </p:txBody>
      </p:sp>
      <p:pic>
        <p:nvPicPr>
          <p:cNvPr id="173059" name="Picture 2"/>
          <p:cNvPicPr>
            <a:picLocks noChangeAspect="1"/>
          </p:cNvPicPr>
          <p:nvPr/>
        </p:nvPicPr>
        <p:blipFill>
          <a:blip r:embed="rId3"/>
          <a:stretch>
            <a:fillRect/>
          </a:stretch>
        </p:blipFill>
        <p:spPr>
          <a:xfrm>
            <a:off x="168275" y="134938"/>
            <a:ext cx="8809038" cy="6621462"/>
          </a:xfrm>
          <a:prstGeom prst="rect">
            <a:avLst/>
          </a:prstGeom>
          <a:noFill/>
          <a:ln w="9525">
            <a:noFill/>
          </a:ln>
        </p:spPr>
      </p:pic>
      <p:sp>
        <p:nvSpPr>
          <p:cNvPr id="173060" name="Text Box 3"/>
          <p:cNvSpPr txBox="1"/>
          <p:nvPr/>
        </p:nvSpPr>
        <p:spPr>
          <a:xfrm>
            <a:off x="2697163" y="2894013"/>
            <a:ext cx="3994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r>
              <a:rPr lang="zh-CN" altLang="en-US" sz="2000" dirty="0">
                <a:solidFill>
                  <a:srgbClr val="000000"/>
                </a:solidFill>
                <a:latin typeface="Times New Roman" panose="02020603050405020304" pitchFamily="18" charset="0"/>
                <a:ea typeface="宋体" panose="02010600030101010101" pitchFamily="2" charset="-122"/>
              </a:rPr>
              <a:t>通过窗口指针指明是哪个窗口工作</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p:cNvSpPr>
          <p:nvPr>
            <p:ph type="title"/>
          </p:nvPr>
        </p:nvSpPr>
        <p:spPr/>
        <p:txBody>
          <a:bodyPr vert="horz" wrap="square" lIns="91440" tIns="45720" rIns="91440" bIns="45720" anchor="ctr" anchorCtr="0"/>
          <a:lstStyle/>
          <a:p>
            <a:pPr eaLnBrk="1" hangingPunct="1"/>
            <a:endParaRPr lang="zh-CN" altLang="en-US" dirty="0"/>
          </a:p>
        </p:txBody>
      </p:sp>
      <p:sp>
        <p:nvSpPr>
          <p:cNvPr id="175107" name="Rectangle 3"/>
          <p:cNvSpPr>
            <a:spLocks noGrp="1"/>
          </p:cNvSpPr>
          <p:nvPr>
            <p:ph idx="1" hasCustomPrompt="1"/>
          </p:nvPr>
        </p:nvSpPr>
        <p:spPr/>
        <p:txBody>
          <a:bodyPr vert="horz" wrap="square" lIns="91440" tIns="45720" rIns="91440" bIns="45720" anchor="t" anchorCtr="0"/>
          <a:lstStyle/>
          <a:p>
            <a:pPr eaLnBrk="1" hangingPunct="1"/>
            <a:r>
              <a:rPr lang="zh-CN" altLang="en-US" dirty="0">
                <a:solidFill>
                  <a:srgbClr val="000000"/>
                </a:solidFill>
                <a:latin typeface="楷体_GB2312" pitchFamily="49" charset="-122"/>
                <a:ea typeface="楷体_GB2312" pitchFamily="49" charset="-122"/>
              </a:rPr>
              <a:t>大寄存器集及窗口技术的缺点</a:t>
            </a:r>
            <a:endParaRPr lang="en-US" altLang="zh-CN" dirty="0">
              <a:solidFill>
                <a:srgbClr val="000000"/>
              </a:solidFill>
              <a:latin typeface="楷体_GB2312" pitchFamily="49" charset="-122"/>
              <a:ea typeface="楷体_GB2312" pitchFamily="49" charset="-122"/>
            </a:endParaRPr>
          </a:p>
          <a:p>
            <a:pPr lvl="1" eaLnBrk="1" hangingPunct="1"/>
            <a:r>
              <a:rPr lang="en-US" altLang="zh-CN" dirty="0">
                <a:solidFill>
                  <a:srgbClr val="000000"/>
                </a:solidFill>
                <a:latin typeface="楷体_GB2312" pitchFamily="49" charset="-122"/>
                <a:ea typeface="楷体_GB2312" pitchFamily="49" charset="-122"/>
              </a:rPr>
              <a:t>(1)</a:t>
            </a:r>
            <a:r>
              <a:rPr lang="zh-CN" altLang="en-US" dirty="0">
                <a:solidFill>
                  <a:srgbClr val="000000"/>
                </a:solidFill>
                <a:latin typeface="楷体_GB2312" pitchFamily="49" charset="-122"/>
                <a:ea typeface="楷体_GB2312" pitchFamily="49" charset="-122"/>
              </a:rPr>
              <a:t>窗口策略只是在比较理想的情况下，即</a:t>
            </a:r>
            <a:r>
              <a:rPr lang="zh-CN" altLang="en-US" dirty="0">
                <a:solidFill>
                  <a:srgbClr val="FF0000"/>
                </a:solidFill>
                <a:latin typeface="楷体_GB2312" pitchFamily="49" charset="-122"/>
                <a:ea typeface="楷体_GB2312" pitchFamily="49" charset="-122"/>
              </a:rPr>
              <a:t>嵌套深度在满足一定限制的时候才非常有效</a:t>
            </a:r>
          </a:p>
          <a:p>
            <a:pPr lvl="1" eaLnBrk="1" hangingPunct="1"/>
            <a:r>
              <a:rPr lang="en-US" altLang="zh-CN" dirty="0">
                <a:solidFill>
                  <a:srgbClr val="000000"/>
                </a:solidFill>
                <a:latin typeface="楷体_GB2312" pitchFamily="49" charset="-122"/>
                <a:ea typeface="楷体_GB2312" pitchFamily="49" charset="-122"/>
              </a:rPr>
              <a:t>(2)</a:t>
            </a:r>
            <a:r>
              <a:rPr lang="zh-CN" altLang="en-US" dirty="0">
                <a:solidFill>
                  <a:srgbClr val="000000"/>
                </a:solidFill>
                <a:latin typeface="楷体_GB2312" pitchFamily="49" charset="-122"/>
                <a:ea typeface="楷体_GB2312" pitchFamily="49" charset="-122"/>
              </a:rPr>
              <a:t>对关联转换</a:t>
            </a:r>
            <a:r>
              <a:rPr lang="en-US" altLang="zh-CN" dirty="0">
                <a:solidFill>
                  <a:srgbClr val="000000"/>
                </a:solidFill>
                <a:latin typeface="楷体_GB2312" pitchFamily="49" charset="-122"/>
                <a:ea typeface="楷体_GB2312" pitchFamily="49" charset="-122"/>
              </a:rPr>
              <a:t>(Context Switch)</a:t>
            </a:r>
            <a:r>
              <a:rPr lang="zh-CN" altLang="en-US" dirty="0">
                <a:solidFill>
                  <a:srgbClr val="000000"/>
                </a:solidFill>
                <a:latin typeface="楷体_GB2312" pitchFamily="49" charset="-122"/>
                <a:ea typeface="楷体_GB2312" pitchFamily="49" charset="-122"/>
              </a:rPr>
              <a:t>时需将</a:t>
            </a:r>
            <a:r>
              <a:rPr lang="en-US" altLang="zh-CN" dirty="0">
                <a:solidFill>
                  <a:srgbClr val="000000"/>
                </a:solidFill>
                <a:latin typeface="楷体_GB2312" pitchFamily="49" charset="-122"/>
                <a:ea typeface="楷体_GB2312" pitchFamily="49" charset="-122"/>
              </a:rPr>
              <a:t>CPU</a:t>
            </a:r>
            <a:r>
              <a:rPr lang="zh-CN" altLang="en-US" dirty="0">
                <a:solidFill>
                  <a:srgbClr val="000000"/>
                </a:solidFill>
                <a:latin typeface="楷体_GB2312" pitchFamily="49" charset="-122"/>
                <a:ea typeface="楷体_GB2312" pitchFamily="49" charset="-122"/>
              </a:rPr>
              <a:t>寄存器存入内存的系统来说，大寄存器集的</a:t>
            </a:r>
            <a:r>
              <a:rPr lang="en-US" altLang="zh-CN" dirty="0">
                <a:solidFill>
                  <a:srgbClr val="000000"/>
                </a:solidFill>
                <a:latin typeface="楷体_GB2312" pitchFamily="49" charset="-122"/>
                <a:ea typeface="楷体_GB2312" pitchFamily="49" charset="-122"/>
              </a:rPr>
              <a:t>Save</a:t>
            </a:r>
            <a:r>
              <a:rPr lang="zh-CN" altLang="en-US" dirty="0">
                <a:solidFill>
                  <a:srgbClr val="000000"/>
                </a:solidFill>
                <a:latin typeface="楷体_GB2312" pitchFamily="49" charset="-122"/>
                <a:ea typeface="楷体_GB2312" pitchFamily="49" charset="-122"/>
              </a:rPr>
              <a:t>／</a:t>
            </a:r>
            <a:r>
              <a:rPr lang="en-US" altLang="zh-CN" dirty="0">
                <a:solidFill>
                  <a:srgbClr val="000000"/>
                </a:solidFill>
                <a:latin typeface="楷体_GB2312" pitchFamily="49" charset="-122"/>
                <a:ea typeface="楷体_GB2312" pitchFamily="49" charset="-122"/>
              </a:rPr>
              <a:t>Restore </a:t>
            </a:r>
            <a:r>
              <a:rPr lang="zh-CN" altLang="en-US" dirty="0">
                <a:solidFill>
                  <a:srgbClr val="000000"/>
                </a:solidFill>
                <a:latin typeface="楷体_GB2312" pitchFamily="49" charset="-122"/>
                <a:ea typeface="楷体_GB2312" pitchFamily="49" charset="-122"/>
              </a:rPr>
              <a:t>需较长的时间才能完成，</a:t>
            </a:r>
            <a:r>
              <a:rPr lang="zh-CN" altLang="en-US" dirty="0">
                <a:solidFill>
                  <a:srgbClr val="FF0000"/>
                </a:solidFill>
                <a:latin typeface="楷体_GB2312" pitchFamily="49" charset="-122"/>
                <a:ea typeface="楷体_GB2312" pitchFamily="49" charset="-122"/>
              </a:rPr>
              <a:t>这直接影响多任务转换和中断响应时系统的响应速度</a:t>
            </a:r>
            <a:r>
              <a:rPr lang="zh-CN" altLang="en-US" dirty="0">
                <a:solidFill>
                  <a:srgbClr val="000000"/>
                </a:solidFill>
                <a:latin typeface="楷体_GB2312" pitchFamily="49" charset="-122"/>
                <a:ea typeface="楷体_GB2312" pitchFamily="49" charset="-122"/>
              </a:rPr>
              <a:t>，而这对多用户系统和实时控制是非常关键的</a:t>
            </a:r>
          </a:p>
          <a:p>
            <a:pPr lvl="1" eaLnBrk="1" hangingPunct="1"/>
            <a:r>
              <a:rPr lang="en-US" altLang="zh-CN" dirty="0">
                <a:solidFill>
                  <a:srgbClr val="000000"/>
                </a:solidFill>
                <a:latin typeface="楷体_GB2312" pitchFamily="49" charset="-122"/>
                <a:ea typeface="楷体_GB2312" pitchFamily="49" charset="-122"/>
              </a:rPr>
              <a:t>(3)</a:t>
            </a:r>
            <a:r>
              <a:rPr lang="zh-CN" altLang="en-US" dirty="0">
                <a:solidFill>
                  <a:srgbClr val="000000"/>
                </a:solidFill>
                <a:latin typeface="楷体_GB2312" pitchFamily="49" charset="-122"/>
                <a:ea typeface="楷体_GB2312" pitchFamily="49" charset="-122"/>
              </a:rPr>
              <a:t>大寄存器集及窗口结构需占用较大的</a:t>
            </a:r>
            <a:r>
              <a:rPr lang="en-US" altLang="zh-CN" dirty="0">
                <a:solidFill>
                  <a:srgbClr val="000000"/>
                </a:solidFill>
                <a:latin typeface="楷体_GB2312" pitchFamily="49" charset="-122"/>
                <a:ea typeface="楷体_GB2312" pitchFamily="49" charset="-122"/>
              </a:rPr>
              <a:t>CPU</a:t>
            </a:r>
            <a:r>
              <a:rPr lang="zh-CN" altLang="en-US" dirty="0">
                <a:solidFill>
                  <a:srgbClr val="000000"/>
                </a:solidFill>
                <a:latin typeface="楷体_GB2312" pitchFamily="49" charset="-122"/>
                <a:ea typeface="楷体_GB2312" pitchFamily="49" charset="-122"/>
              </a:rPr>
              <a:t>芯片面积，限制在片上实现其他关键硬件</a:t>
            </a:r>
            <a:r>
              <a:rPr lang="zh-CN" altLang="en-US" dirty="0"/>
              <a:t> </a:t>
            </a:r>
            <a:endParaRPr lang="zh-CN" altLang="en-US" dirty="0">
              <a:solidFill>
                <a:srgbClr val="000000"/>
              </a:solidFill>
              <a:latin typeface="楷体_GB2312" pitchFamily="49" charset="-122"/>
              <a:ea typeface="楷体_GB2312" pitchFamily="49" charset="-122"/>
            </a:endParaRPr>
          </a:p>
          <a:p>
            <a:pPr lvl="1" eaLnBrk="1" hangingPunct="1"/>
            <a:endParaRPr lang="zh-CN" altLang="en-US" dirty="0">
              <a:solidFill>
                <a:srgbClr val="000000"/>
              </a:solidFill>
              <a:latin typeface="楷体_GB2312" pitchFamily="49" charset="-122"/>
              <a:ea typeface="楷体_GB2312" pitchFamily="49"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p:cNvSpPr>
          <p:nvPr>
            <p:ph type="title"/>
          </p:nvPr>
        </p:nvSpPr>
        <p:spPr/>
        <p:txBody>
          <a:bodyPr vert="horz" wrap="square" lIns="91440" tIns="45720" rIns="91440" bIns="45720" anchor="ctr" anchorCtr="0"/>
          <a:lstStyle/>
          <a:p>
            <a:pPr eaLnBrk="1" hangingPunct="1"/>
            <a:endParaRPr lang="zh-CN" altLang="en-US" dirty="0"/>
          </a:p>
        </p:txBody>
      </p:sp>
      <p:sp>
        <p:nvSpPr>
          <p:cNvPr id="176131" name="Rectangle 3"/>
          <p:cNvSpPr>
            <a:spLocks noGrp="1"/>
          </p:cNvSpPr>
          <p:nvPr>
            <p:ph idx="1" hasCustomPrompt="1"/>
          </p:nvPr>
        </p:nvSpPr>
        <p:spPr>
          <a:xfrm>
            <a:off x="469900" y="1022350"/>
            <a:ext cx="8229600" cy="5373688"/>
          </a:xfrm>
        </p:spPr>
        <p:txBody>
          <a:bodyPr vert="horz" wrap="square" lIns="91440" tIns="45720" rIns="91440" bIns="45720" anchor="t" anchorCtr="0"/>
          <a:lstStyle/>
          <a:p>
            <a:pPr eaLnBrk="1" hangingPunct="1">
              <a:lnSpc>
                <a:spcPct val="80000"/>
              </a:lnSpc>
            </a:pPr>
            <a:r>
              <a:rPr lang="zh-CN" altLang="en-US" sz="2400" dirty="0">
                <a:solidFill>
                  <a:srgbClr val="000000"/>
                </a:solidFill>
                <a:latin typeface="楷体_GB2312" pitchFamily="49" charset="-122"/>
                <a:ea typeface="楷体_GB2312" pitchFamily="49" charset="-122"/>
              </a:rPr>
              <a:t>大寄存器集及窗口技术的缺点</a:t>
            </a:r>
            <a:endParaRPr lang="en-US" altLang="zh-CN" sz="2400" dirty="0">
              <a:solidFill>
                <a:srgbClr val="000000"/>
              </a:solidFill>
              <a:latin typeface="楷体_GB2312" pitchFamily="49" charset="-122"/>
              <a:ea typeface="楷体_GB2312" pitchFamily="49" charset="-122"/>
            </a:endParaRPr>
          </a:p>
          <a:p>
            <a:pPr lvl="1" eaLnBrk="1" hangingPunct="1">
              <a:lnSpc>
                <a:spcPct val="80000"/>
              </a:lnSpc>
            </a:pPr>
            <a:r>
              <a:rPr lang="en-US" altLang="zh-CN" sz="2000" dirty="0">
                <a:solidFill>
                  <a:srgbClr val="000000"/>
                </a:solidFill>
                <a:latin typeface="楷体_GB2312" pitchFamily="49" charset="-122"/>
                <a:ea typeface="楷体_GB2312" pitchFamily="49" charset="-122"/>
              </a:rPr>
              <a:t>(4)</a:t>
            </a:r>
            <a:r>
              <a:rPr lang="zh-CN" altLang="en-US" sz="2000" dirty="0">
                <a:solidFill>
                  <a:srgbClr val="000000"/>
                </a:solidFill>
                <a:latin typeface="楷体_GB2312" pitchFamily="49" charset="-122"/>
                <a:ea typeface="楷体_GB2312" pitchFamily="49" charset="-122"/>
              </a:rPr>
              <a:t>对于采用流水线的结构处理器来说，</a:t>
            </a:r>
            <a:r>
              <a:rPr lang="zh-CN" altLang="en-US" sz="2000" dirty="0">
                <a:solidFill>
                  <a:srgbClr val="FF0000"/>
                </a:solidFill>
                <a:latin typeface="楷体_GB2312" pitchFamily="49" charset="-122"/>
                <a:ea typeface="楷体_GB2312" pitchFamily="49" charset="-122"/>
              </a:rPr>
              <a:t>指令译码</a:t>
            </a:r>
            <a:r>
              <a:rPr lang="zh-CN" altLang="en-US" sz="2000" dirty="0">
                <a:solidFill>
                  <a:srgbClr val="000000"/>
                </a:solidFill>
                <a:latin typeface="楷体_GB2312" pitchFamily="49" charset="-122"/>
                <a:ea typeface="楷体_GB2312" pitchFamily="49" charset="-122"/>
              </a:rPr>
              <a:t>是非常关键的一个功能段。</a:t>
            </a:r>
            <a:r>
              <a:rPr lang="en-US" altLang="zh-CN" sz="2000" dirty="0">
                <a:solidFill>
                  <a:srgbClr val="000000"/>
                </a:solidFill>
                <a:latin typeface="楷体_GB2312" pitchFamily="49" charset="-122"/>
                <a:ea typeface="楷体_GB2312" pitchFamily="49" charset="-122"/>
              </a:rPr>
              <a:t>RISC MPU</a:t>
            </a:r>
            <a:r>
              <a:rPr lang="zh-CN" altLang="en-US" sz="2000" dirty="0">
                <a:solidFill>
                  <a:srgbClr val="000000"/>
                </a:solidFill>
                <a:latin typeface="楷体_GB2312" pitchFamily="49" charset="-122"/>
                <a:ea typeface="楷体_GB2312" pitchFamily="49" charset="-122"/>
              </a:rPr>
              <a:t>获得高处理速度的一个重要原因就是其极简单的指令格式、指令集和寻址方式带来了极快的指令译码时间。但</a:t>
            </a:r>
            <a:r>
              <a:rPr lang="zh-CN" altLang="en-US" sz="2000" dirty="0">
                <a:solidFill>
                  <a:srgbClr val="FF0000"/>
                </a:solidFill>
                <a:latin typeface="楷体_GB2312" pitchFamily="49" charset="-122"/>
                <a:ea typeface="楷体_GB2312" pitchFamily="49" charset="-122"/>
              </a:rPr>
              <a:t>采用大寄存器及窗口结构后就需要在指令译码通路中增加电路进行寄存器地址的译码</a:t>
            </a:r>
            <a:r>
              <a:rPr lang="zh-CN" altLang="en-US" sz="2000" dirty="0">
                <a:solidFill>
                  <a:srgbClr val="000000"/>
                </a:solidFill>
                <a:latin typeface="楷体_GB2312" pitchFamily="49" charset="-122"/>
                <a:ea typeface="楷体_GB2312" pitchFamily="49" charset="-122"/>
              </a:rPr>
              <a:t>，如选择当前窗口及窗口移动。</a:t>
            </a:r>
            <a:r>
              <a:rPr lang="zh-CN" altLang="en-US" sz="2000" dirty="0">
                <a:solidFill>
                  <a:srgbClr val="FF0000"/>
                </a:solidFill>
                <a:latin typeface="楷体_GB2312" pitchFamily="49" charset="-122"/>
                <a:ea typeface="楷体_GB2312" pitchFamily="49" charset="-122"/>
              </a:rPr>
              <a:t>特别是窗口指针需要计算，更增加了寄存器地址的译码时间，而且寄存器集越大，寄存器地址译码硬件也越复杂</a:t>
            </a:r>
            <a:r>
              <a:rPr lang="zh-CN" altLang="en-US" sz="2000" dirty="0">
                <a:solidFill>
                  <a:srgbClr val="000000"/>
                </a:solidFill>
                <a:latin typeface="楷体_GB2312" pitchFamily="49" charset="-122"/>
                <a:ea typeface="楷体_GB2312" pitchFamily="49" charset="-122"/>
              </a:rPr>
              <a:t>，对每一个寄存器的访问时间也越长，由此在指令流水线译码段内引起的时间延迟对系统整体性能的影响也越大</a:t>
            </a:r>
            <a:r>
              <a:rPr lang="en-US" altLang="zh-CN" sz="2000" dirty="0">
                <a:solidFill>
                  <a:srgbClr val="000000"/>
                </a:solidFill>
                <a:latin typeface="楷体_GB2312" pitchFamily="49" charset="-122"/>
                <a:ea typeface="楷体_GB2312" pitchFamily="49" charset="-122"/>
              </a:rPr>
              <a:t>(</a:t>
            </a:r>
            <a:r>
              <a:rPr lang="zh-CN" altLang="en-US" sz="2000" dirty="0">
                <a:solidFill>
                  <a:srgbClr val="000000"/>
                </a:solidFill>
                <a:latin typeface="楷体_GB2312" pitchFamily="49" charset="-122"/>
                <a:ea typeface="楷体_GB2312" pitchFamily="49" charset="-122"/>
              </a:rPr>
              <a:t>如目前采用寄存器窗口的体系结构都很难实现快速</a:t>
            </a:r>
            <a:r>
              <a:rPr lang="en-US" altLang="zh-CN" sz="2000" dirty="0">
                <a:solidFill>
                  <a:srgbClr val="000000"/>
                </a:solidFill>
                <a:latin typeface="楷体_GB2312" pitchFamily="49" charset="-122"/>
                <a:ea typeface="楷体_GB2312" pitchFamily="49" charset="-122"/>
              </a:rPr>
              <a:t>LOAD/STORE</a:t>
            </a:r>
            <a:r>
              <a:rPr lang="zh-CN" altLang="en-US" sz="2000" dirty="0">
                <a:solidFill>
                  <a:srgbClr val="000000"/>
                </a:solidFill>
                <a:latin typeface="楷体_GB2312" pitchFamily="49" charset="-122"/>
                <a:ea typeface="楷体_GB2312" pitchFamily="49" charset="-122"/>
              </a:rPr>
              <a:t>指令，需要两个或更多的周期</a:t>
            </a:r>
            <a:r>
              <a:rPr lang="en-US" altLang="zh-CN" sz="2000" dirty="0">
                <a:solidFill>
                  <a:srgbClr val="000000"/>
                </a:solidFill>
                <a:latin typeface="楷体_GB2312" pitchFamily="49" charset="-122"/>
                <a:ea typeface="楷体_GB2312" pitchFamily="49" charset="-122"/>
              </a:rPr>
              <a:t>)</a:t>
            </a:r>
            <a:r>
              <a:rPr lang="zh-CN" altLang="en-US" sz="2000" dirty="0">
                <a:solidFill>
                  <a:srgbClr val="000000"/>
                </a:solidFill>
                <a:latin typeface="楷体_GB2312" pitchFamily="49" charset="-122"/>
                <a:ea typeface="楷体_GB2312" pitchFamily="49" charset="-122"/>
              </a:rPr>
              <a:t>。</a:t>
            </a:r>
          </a:p>
          <a:p>
            <a:pPr lvl="2" eaLnBrk="1" hangingPunct="1">
              <a:lnSpc>
                <a:spcPct val="80000"/>
              </a:lnSpc>
            </a:pPr>
            <a:r>
              <a:rPr lang="zh-CN" altLang="en-US" sz="2000" dirty="0">
                <a:solidFill>
                  <a:srgbClr val="FF0000"/>
                </a:solidFill>
                <a:latin typeface="楷体_GB2312" pitchFamily="49" charset="-122"/>
                <a:ea typeface="楷体_GB2312" pitchFamily="49" charset="-122"/>
              </a:rPr>
              <a:t>若像</a:t>
            </a:r>
            <a:r>
              <a:rPr lang="en-US" altLang="zh-CN" sz="2000" dirty="0">
                <a:solidFill>
                  <a:srgbClr val="FF0000"/>
                </a:solidFill>
                <a:latin typeface="楷体_GB2312" pitchFamily="49" charset="-122"/>
                <a:ea typeface="楷体_GB2312" pitchFamily="49" charset="-122"/>
              </a:rPr>
              <a:t>SPARC</a:t>
            </a:r>
            <a:r>
              <a:rPr lang="zh-CN" altLang="en-US" sz="2000" dirty="0">
                <a:solidFill>
                  <a:srgbClr val="FF0000"/>
                </a:solidFill>
                <a:latin typeface="楷体_GB2312" pitchFamily="49" charset="-122"/>
                <a:ea typeface="楷体_GB2312" pitchFamily="49" charset="-122"/>
              </a:rPr>
              <a:t>那样窗口大小固定</a:t>
            </a:r>
            <a:r>
              <a:rPr lang="zh-CN" altLang="en-US" sz="2000" dirty="0">
                <a:solidFill>
                  <a:srgbClr val="000000"/>
                </a:solidFill>
                <a:latin typeface="楷体_GB2312" pitchFamily="49" charset="-122"/>
                <a:ea typeface="楷体_GB2312" pitchFamily="49" charset="-122"/>
              </a:rPr>
              <a:t>，则所需译码和加法器电路还较简单，由此引起的附加延迟也较小，系统性能所受影响也不大</a:t>
            </a:r>
            <a:r>
              <a:rPr lang="en-US" altLang="zh-CN" sz="2000" dirty="0">
                <a:solidFill>
                  <a:srgbClr val="000000"/>
                </a:solidFill>
                <a:latin typeface="楷体_GB2312" pitchFamily="49" charset="-122"/>
                <a:ea typeface="楷体_GB2312" pitchFamily="49" charset="-122"/>
              </a:rPr>
              <a:t>(</a:t>
            </a:r>
            <a:r>
              <a:rPr lang="zh-CN" altLang="en-US" sz="2000" dirty="0">
                <a:solidFill>
                  <a:srgbClr val="000000"/>
                </a:solidFill>
                <a:latin typeface="楷体_GB2312" pitchFamily="49" charset="-122"/>
                <a:ea typeface="楷体_GB2312" pitchFamily="49" charset="-122"/>
              </a:rPr>
              <a:t>但另一方面窗口较大和窗口个数较少，使窗口上溢次数和每次上溢后所需保存寄存器的数目都增加了</a:t>
            </a:r>
            <a:r>
              <a:rPr lang="en-US" altLang="zh-CN" sz="2000" dirty="0">
                <a:solidFill>
                  <a:srgbClr val="000000"/>
                </a:solidFill>
                <a:latin typeface="楷体_GB2312" pitchFamily="49" charset="-122"/>
                <a:ea typeface="楷体_GB2312" pitchFamily="49" charset="-122"/>
              </a:rPr>
              <a:t>)</a:t>
            </a:r>
            <a:r>
              <a:rPr lang="zh-CN" altLang="en-US" sz="2000" dirty="0">
                <a:solidFill>
                  <a:srgbClr val="000000"/>
                </a:solidFill>
                <a:latin typeface="楷体_GB2312" pitchFamily="49" charset="-122"/>
                <a:ea typeface="楷体_GB2312" pitchFamily="49" charset="-122"/>
              </a:rPr>
              <a:t>。</a:t>
            </a:r>
          </a:p>
          <a:p>
            <a:pPr lvl="2" eaLnBrk="1" hangingPunct="1">
              <a:lnSpc>
                <a:spcPct val="80000"/>
              </a:lnSpc>
            </a:pPr>
            <a:r>
              <a:rPr lang="zh-CN" altLang="en-US" sz="2000" dirty="0">
                <a:solidFill>
                  <a:srgbClr val="FF0000"/>
                </a:solidFill>
                <a:latin typeface="楷体_GB2312" pitchFamily="49" charset="-122"/>
                <a:ea typeface="楷体_GB2312" pitchFamily="49" charset="-122"/>
              </a:rPr>
              <a:t>若像</a:t>
            </a:r>
            <a:r>
              <a:rPr lang="en-US" altLang="zh-CN" sz="2000" dirty="0">
                <a:solidFill>
                  <a:srgbClr val="FF0000"/>
                </a:solidFill>
                <a:latin typeface="楷体_GB2312" pitchFamily="49" charset="-122"/>
                <a:ea typeface="楷体_GB2312" pitchFamily="49" charset="-122"/>
              </a:rPr>
              <a:t>AMD29000</a:t>
            </a:r>
            <a:r>
              <a:rPr lang="zh-CN" altLang="en-US" sz="2000" dirty="0">
                <a:solidFill>
                  <a:srgbClr val="FF0000"/>
                </a:solidFill>
                <a:latin typeface="楷体_GB2312" pitchFamily="49" charset="-122"/>
                <a:ea typeface="楷体_GB2312" pitchFamily="49" charset="-122"/>
              </a:rPr>
              <a:t>那样采用可变大小的寄存器窗口</a:t>
            </a:r>
            <a:r>
              <a:rPr lang="zh-CN" altLang="en-US" sz="2000" dirty="0">
                <a:solidFill>
                  <a:srgbClr val="000000"/>
                </a:solidFill>
                <a:latin typeface="楷体_GB2312" pitchFamily="49" charset="-122"/>
                <a:ea typeface="楷体_GB2312" pitchFamily="49" charset="-122"/>
              </a:rPr>
              <a:t>，则对于把窗口上溢次数和上溢后需要保存寄存器的个数减至最少非常有利，但却必须在指令译码通路中采用更复杂的电路，这最终可能导致指令译码时间成为</a:t>
            </a:r>
            <a:r>
              <a:rPr lang="zh-CN" altLang="en-US" sz="2000" dirty="0">
                <a:solidFill>
                  <a:srgbClr val="FF0000"/>
                </a:solidFill>
                <a:latin typeface="楷体_GB2312" pitchFamily="49" charset="-122"/>
                <a:ea typeface="楷体_GB2312" pitchFamily="49" charset="-122"/>
              </a:rPr>
              <a:t>制约处理器芯片采用更高时钟频率的瓶颈</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p:cNvSpPr>
          <p:nvPr>
            <p:ph type="title"/>
          </p:nvPr>
        </p:nvSpPr>
        <p:spPr/>
        <p:txBody>
          <a:bodyPr vert="horz" wrap="square" lIns="91440" tIns="45720" rIns="91440" bIns="45720" anchor="ctr" anchorCtr="0"/>
          <a:lstStyle/>
          <a:p>
            <a:pPr eaLnBrk="1" hangingPunct="1"/>
            <a:r>
              <a:rPr lang="zh-CN" altLang="en-US" sz="2800" dirty="0">
                <a:solidFill>
                  <a:srgbClr val="000000"/>
                </a:solidFill>
                <a:latin typeface="黑体" panose="02010609060101010101" pitchFamily="49" charset="-122"/>
                <a:ea typeface="黑体" panose="02010609060101010101" pitchFamily="49" charset="-122"/>
              </a:rPr>
              <a:t>延迟转移技术（</a:t>
            </a:r>
            <a:r>
              <a:rPr lang="en-US" altLang="zh-CN" sz="2800" dirty="0">
                <a:solidFill>
                  <a:srgbClr val="000000"/>
                </a:solidFill>
                <a:latin typeface="黑体" panose="02010609060101010101" pitchFamily="49" charset="-122"/>
                <a:ea typeface="黑体" panose="02010609060101010101" pitchFamily="49" charset="-122"/>
              </a:rPr>
              <a:t>Delayed Branch</a:t>
            </a:r>
            <a:r>
              <a:rPr lang="zh-CN" altLang="en-US" sz="2800" dirty="0">
                <a:solidFill>
                  <a:srgbClr val="000000"/>
                </a:solidFill>
                <a:latin typeface="黑体" panose="02010609060101010101" pitchFamily="49" charset="-122"/>
                <a:ea typeface="黑体" panose="02010609060101010101" pitchFamily="49" charset="-122"/>
              </a:rPr>
              <a:t>）</a:t>
            </a:r>
          </a:p>
        </p:txBody>
      </p:sp>
      <p:sp>
        <p:nvSpPr>
          <p:cNvPr id="177155" name="Rectangle 3"/>
          <p:cNvSpPr>
            <a:spLocks noGrp="1"/>
          </p:cNvSpPr>
          <p:nvPr>
            <p:ph idx="1" hasCustomPrompt="1"/>
          </p:nvPr>
        </p:nvSpPr>
        <p:spPr/>
        <p:txBody>
          <a:bodyPr vert="horz" wrap="square" lIns="91440" tIns="45720" rIns="91440" bIns="45720" anchor="t" anchorCtr="0"/>
          <a:lstStyle/>
          <a:p>
            <a:pPr eaLnBrk="1" hangingPunct="1"/>
            <a:r>
              <a:rPr lang="zh-CN" altLang="en-US" dirty="0">
                <a:solidFill>
                  <a:srgbClr val="000000"/>
                </a:solidFill>
                <a:latin typeface="楷体_GB2312" pitchFamily="49" charset="-122"/>
                <a:ea typeface="楷体_GB2312" pitchFamily="49" charset="-122"/>
              </a:rPr>
              <a:t>在指令流水执行时</a:t>
            </a:r>
          </a:p>
          <a:p>
            <a:pPr lvl="1" eaLnBrk="1" hangingPunct="1"/>
            <a:r>
              <a:rPr lang="zh-CN" altLang="en-US" dirty="0">
                <a:solidFill>
                  <a:srgbClr val="000000"/>
                </a:solidFill>
                <a:latin typeface="楷体_GB2312" pitchFamily="49" charset="-122"/>
                <a:ea typeface="楷体_GB2312" pitchFamily="49" charset="-122"/>
              </a:rPr>
              <a:t>取指和执行并行执行；</a:t>
            </a:r>
          </a:p>
          <a:p>
            <a:pPr lvl="1" eaLnBrk="1" hangingPunct="1"/>
            <a:r>
              <a:rPr lang="zh-CN" altLang="en-US" dirty="0">
                <a:solidFill>
                  <a:srgbClr val="000000"/>
                </a:solidFill>
                <a:latin typeface="楷体_GB2312" pitchFamily="49" charset="-122"/>
                <a:ea typeface="楷体_GB2312" pitchFamily="49" charset="-122"/>
              </a:rPr>
              <a:t>一旦正在执行的是一条条件转移指令且成功转移，则预取指令作废；</a:t>
            </a:r>
          </a:p>
          <a:p>
            <a:pPr eaLnBrk="1" hangingPunct="1"/>
            <a:r>
              <a:rPr lang="zh-CN" altLang="en-US" dirty="0">
                <a:solidFill>
                  <a:srgbClr val="FF0000"/>
                </a:solidFill>
                <a:latin typeface="楷体_GB2312" pitchFamily="49" charset="-122"/>
                <a:ea typeface="楷体_GB2312" pitchFamily="49" charset="-122"/>
              </a:rPr>
              <a:t>延迟转移技术</a:t>
            </a:r>
          </a:p>
          <a:p>
            <a:pPr lvl="1" eaLnBrk="1" hangingPunct="1"/>
            <a:r>
              <a:rPr lang="zh-CN" altLang="en-US" dirty="0">
                <a:solidFill>
                  <a:srgbClr val="FF0000"/>
                </a:solidFill>
                <a:latin typeface="楷体_GB2312" pitchFamily="49" charset="-122"/>
                <a:ea typeface="楷体_GB2312" pitchFamily="49" charset="-122"/>
              </a:rPr>
              <a:t>将转移指令与其前面的一条或几条无关指令对换位置</a:t>
            </a:r>
            <a:r>
              <a:rPr lang="zh-CN" altLang="en-US" dirty="0">
                <a:solidFill>
                  <a:srgbClr val="000000"/>
                </a:solidFill>
                <a:latin typeface="楷体_GB2312" pitchFamily="49" charset="-122"/>
                <a:ea typeface="楷体_GB2312" pitchFamily="49" charset="-122"/>
              </a:rPr>
              <a:t>，让成功转移总是在紧跟的指令执行之后发生，从而使预取的指令不作废，节省一个机器周期。</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p:cNvSpPr>
          <p:nvPr>
            <p:ph type="title"/>
          </p:nvPr>
        </p:nvSpPr>
        <p:spPr/>
        <p:txBody>
          <a:bodyPr vert="horz" wrap="square" lIns="91440" tIns="45720" rIns="91440" bIns="45720" anchor="ctr" anchorCtr="0"/>
          <a:lstStyle/>
          <a:p>
            <a:pPr eaLnBrk="1" hangingPunct="1"/>
            <a:r>
              <a:rPr lang="zh-CN" altLang="en-US" sz="2800" dirty="0">
                <a:solidFill>
                  <a:srgbClr val="000000"/>
                </a:solidFill>
                <a:latin typeface="黑体" panose="02010609060101010101" pitchFamily="49" charset="-122"/>
                <a:ea typeface="黑体" panose="02010609060101010101" pitchFamily="49" charset="-122"/>
              </a:rPr>
              <a:t>延迟转移技术（</a:t>
            </a:r>
            <a:r>
              <a:rPr lang="en-US" altLang="zh-CN" sz="2800" dirty="0">
                <a:solidFill>
                  <a:srgbClr val="000000"/>
                </a:solidFill>
                <a:latin typeface="黑体" panose="02010609060101010101" pitchFamily="49" charset="-122"/>
                <a:ea typeface="黑体" panose="02010609060101010101" pitchFamily="49" charset="-122"/>
              </a:rPr>
              <a:t>Delayed Branch</a:t>
            </a:r>
            <a:r>
              <a:rPr lang="zh-CN" altLang="en-US" sz="2800" dirty="0">
                <a:solidFill>
                  <a:srgbClr val="000000"/>
                </a:solidFill>
                <a:latin typeface="黑体" panose="02010609060101010101" pitchFamily="49" charset="-122"/>
                <a:ea typeface="黑体" panose="02010609060101010101" pitchFamily="49" charset="-122"/>
              </a:rPr>
              <a:t>）</a:t>
            </a:r>
          </a:p>
        </p:txBody>
      </p:sp>
      <p:pic>
        <p:nvPicPr>
          <p:cNvPr id="2" name="图片 1"/>
          <p:cNvPicPr>
            <a:picLocks noChangeAspect="1"/>
          </p:cNvPicPr>
          <p:nvPr>
            <p:custDataLst>
              <p:tags r:id="rId1"/>
            </p:custDataLst>
          </p:nvPr>
        </p:nvPicPr>
        <p:blipFill>
          <a:blip r:embed="rId4"/>
          <a:stretch>
            <a:fillRect/>
          </a:stretch>
        </p:blipFill>
        <p:spPr>
          <a:xfrm>
            <a:off x="299720" y="1381125"/>
            <a:ext cx="8543925" cy="4095750"/>
          </a:xfrm>
          <a:prstGeom prst="rect">
            <a:avLst/>
          </a:prstGeom>
        </p:spPr>
      </p:pic>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2.3.1 </a:t>
            </a:r>
            <a:r>
              <a:rPr lang="zh-CN" altLang="en-US" dirty="0">
                <a:solidFill>
                  <a:srgbClr val="000000"/>
                </a:solidFill>
                <a:latin typeface="黑体" panose="02010609060101010101" pitchFamily="49" charset="-122"/>
                <a:ea typeface="黑体" panose="02010609060101010101" pitchFamily="49" charset="-122"/>
              </a:rPr>
              <a:t>指令系统设计的基本原则</a:t>
            </a:r>
          </a:p>
        </p:txBody>
      </p:sp>
      <p:graphicFrame>
        <p:nvGraphicFramePr>
          <p:cNvPr id="2" name="表格 1"/>
          <p:cNvGraphicFramePr>
            <a:graphicFrameLocks noGrp="1"/>
          </p:cNvGraphicFramePr>
          <p:nvPr/>
        </p:nvGraphicFramePr>
        <p:xfrm>
          <a:off x="762000" y="2373313"/>
          <a:ext cx="7389813" cy="2038350"/>
        </p:xfrm>
        <a:graphic>
          <a:graphicData uri="http://schemas.openxmlformats.org/drawingml/2006/table">
            <a:tbl>
              <a:tblPr firstRow="1" bandRow="1">
                <a:tableStyleId>{5C22544A-7EE6-4342-B048-85BDC9FD1C3A}</a:tableStyleId>
              </a:tblPr>
              <a:tblGrid>
                <a:gridCol w="2463271">
                  <a:extLst>
                    <a:ext uri="{9D8B030D-6E8A-4147-A177-3AD203B41FA5}">
                      <a16:colId xmlns:a16="http://schemas.microsoft.com/office/drawing/2014/main" val="20000"/>
                    </a:ext>
                  </a:extLst>
                </a:gridCol>
                <a:gridCol w="2463271">
                  <a:extLst>
                    <a:ext uri="{9D8B030D-6E8A-4147-A177-3AD203B41FA5}">
                      <a16:colId xmlns:a16="http://schemas.microsoft.com/office/drawing/2014/main" val="20001"/>
                    </a:ext>
                  </a:extLst>
                </a:gridCol>
                <a:gridCol w="2463271">
                  <a:extLst>
                    <a:ext uri="{9D8B030D-6E8A-4147-A177-3AD203B41FA5}">
                      <a16:colId xmlns:a16="http://schemas.microsoft.com/office/drawing/2014/main" val="20002"/>
                    </a:ext>
                  </a:extLst>
                </a:gridCol>
              </a:tblGrid>
              <a:tr h="407670">
                <a:tc>
                  <a:txBody>
                    <a:bodyPr/>
                    <a:lstStyle/>
                    <a:p>
                      <a:pPr algn="ct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堆栈型</a:t>
                      </a:r>
                    </a:p>
                  </a:txBody>
                  <a:tcPr marL="91443" marR="91443" marT="45737" marB="45737" anchor="ctr"/>
                </a:tc>
                <a:tc>
                  <a:txBody>
                    <a:bodyPr/>
                    <a:lstStyle/>
                    <a:p>
                      <a:pPr algn="ct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累加型</a:t>
                      </a:r>
                    </a:p>
                  </a:txBody>
                  <a:tcPr marL="91443" marR="91443" marT="45737" marB="45737" anchor="ctr"/>
                </a:tc>
                <a:tc>
                  <a:txBody>
                    <a:bodyPr/>
                    <a:lstStyle/>
                    <a:p>
                      <a:pPr algn="ct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通用寄存器型</a:t>
                      </a:r>
                    </a:p>
                  </a:txBody>
                  <a:tcPr marL="91443" marR="91443" marT="45737" marB="45737" anchor="ctr"/>
                </a:tc>
                <a:extLst>
                  <a:ext uri="{0D108BD9-81ED-4DB2-BD59-A6C34878D82A}">
                    <a16:rowId xmlns:a16="http://schemas.microsoft.com/office/drawing/2014/main" val="10000"/>
                  </a:ext>
                </a:extLst>
              </a:tr>
              <a:tr h="407670">
                <a:tc>
                  <a:txBody>
                    <a:bodyPr/>
                    <a:lstStyle/>
                    <a:p>
                      <a:pPr algn="l"/>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PUSH  A</a:t>
                      </a:r>
                      <a:endPar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91443" marR="91443" marT="45737" marB="45737" anchor="ctr"/>
                </a:tc>
                <a:tc>
                  <a:txBody>
                    <a:bodyPr/>
                    <a:lstStyle/>
                    <a:p>
                      <a:pPr algn="l"/>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LOAD   A</a:t>
                      </a:r>
                      <a:endPar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91443" marR="91443" marT="45737" marB="45737" anchor="ctr"/>
                </a:tc>
                <a:tc>
                  <a:txBody>
                    <a:bodyPr/>
                    <a:lstStyle/>
                    <a:p>
                      <a:pPr algn="l"/>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LOAD   R1,A</a:t>
                      </a:r>
                      <a:endPar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91443" marR="91443" marT="45737" marB="45737" anchor="ctr"/>
                </a:tc>
                <a:extLst>
                  <a:ext uri="{0D108BD9-81ED-4DB2-BD59-A6C34878D82A}">
                    <a16:rowId xmlns:a16="http://schemas.microsoft.com/office/drawing/2014/main" val="10001"/>
                  </a:ext>
                </a:extLst>
              </a:tr>
              <a:tr h="407670">
                <a:tc>
                  <a:txBody>
                    <a:bodyPr/>
                    <a:lstStyle/>
                    <a:p>
                      <a:pPr algn="l"/>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PUSH</a:t>
                      </a:r>
                      <a:r>
                        <a:rPr lang="en-US" altLang="zh-CN" sz="1800" baseline="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B</a:t>
                      </a:r>
                      <a:endPar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91443" marR="91443" marT="45737" marB="45737" anchor="ctr"/>
                </a:tc>
                <a:tc>
                  <a:txBody>
                    <a:bodyPr/>
                    <a:lstStyle/>
                    <a:p>
                      <a:pPr algn="l"/>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ADD     B</a:t>
                      </a:r>
                      <a:endPar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91443" marR="91443" marT="45737" marB="45737" anchor="ctr"/>
                </a:tc>
                <a:tc>
                  <a:txBody>
                    <a:bodyPr/>
                    <a:lstStyle/>
                    <a:p>
                      <a:pPr algn="l"/>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ADD     R1,B</a:t>
                      </a:r>
                      <a:endPar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91443" marR="91443" marT="45737" marB="45737" anchor="ctr"/>
                </a:tc>
                <a:extLst>
                  <a:ext uri="{0D108BD9-81ED-4DB2-BD59-A6C34878D82A}">
                    <a16:rowId xmlns:a16="http://schemas.microsoft.com/office/drawing/2014/main" val="10002"/>
                  </a:ext>
                </a:extLst>
              </a:tr>
              <a:tr h="407670">
                <a:tc>
                  <a:txBody>
                    <a:bodyPr/>
                    <a:lstStyle/>
                    <a:p>
                      <a:pPr algn="l"/>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ADD</a:t>
                      </a:r>
                      <a:endPar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91443" marR="91443" marT="45737" marB="45737" anchor="ctr"/>
                </a:tc>
                <a:tc>
                  <a:txBody>
                    <a:bodyPr/>
                    <a:lstStyle/>
                    <a:p>
                      <a:pPr algn="l"/>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STORE C</a:t>
                      </a:r>
                      <a:endPar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91443" marR="91443" marT="45737" marB="45737" anchor="ctr"/>
                </a:tc>
                <a:tc>
                  <a:txBody>
                    <a:bodyPr/>
                    <a:lstStyle/>
                    <a:p>
                      <a:pPr algn="l"/>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STORE C,R1</a:t>
                      </a:r>
                      <a:endPar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91443" marR="91443" marT="45737" marB="45737" anchor="ctr"/>
                </a:tc>
                <a:extLst>
                  <a:ext uri="{0D108BD9-81ED-4DB2-BD59-A6C34878D82A}">
                    <a16:rowId xmlns:a16="http://schemas.microsoft.com/office/drawing/2014/main" val="10003"/>
                  </a:ext>
                </a:extLst>
              </a:tr>
              <a:tr h="407670">
                <a:tc>
                  <a:txBody>
                    <a:bodyPr/>
                    <a:lstStyle/>
                    <a:p>
                      <a:pPr algn="l"/>
                      <a:r>
                        <a:rPr lang="en-US" altLang="zh-CN"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POP     C</a:t>
                      </a:r>
                      <a:endPar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91443" marR="91443" marT="45737" marB="45737" anchor="ctr"/>
                </a:tc>
                <a:tc>
                  <a:txBody>
                    <a:bodyPr/>
                    <a:lstStyle/>
                    <a:p>
                      <a:pPr algn="l"/>
                      <a:endPar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91443" marR="91443" marT="45737" marB="45737" anchor="ctr"/>
                </a:tc>
                <a:tc>
                  <a:txBody>
                    <a:bodyPr/>
                    <a:lstStyle/>
                    <a:p>
                      <a:pPr algn="l"/>
                      <a:endParaRPr lang="zh-CN" altLang="en-US" sz="1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91443" marR="91443" marT="45737" marB="45737" anchor="ctr"/>
                </a:tc>
                <a:extLst>
                  <a:ext uri="{0D108BD9-81ED-4DB2-BD59-A6C34878D82A}">
                    <a16:rowId xmlns:a16="http://schemas.microsoft.com/office/drawing/2014/main" val="10004"/>
                  </a:ext>
                </a:extLst>
              </a:tr>
            </a:tbl>
          </a:graphicData>
        </a:graphic>
      </p:graphicFrame>
      <p:sp>
        <p:nvSpPr>
          <p:cNvPr id="27677" name="文本框 2"/>
          <p:cNvSpPr txBox="1"/>
          <p:nvPr/>
        </p:nvSpPr>
        <p:spPr>
          <a:xfrm>
            <a:off x="681038" y="5189538"/>
            <a:ext cx="770890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spcBef>
                <a:spcPct val="0"/>
              </a:spcBef>
              <a:buClrTx/>
              <a:buFontTx/>
              <a:buNone/>
            </a:pPr>
            <a:r>
              <a:rPr lang="zh-CN" altLang="en-US" sz="2400" b="0" dirty="0">
                <a:solidFill>
                  <a:srgbClr val="FF0000"/>
                </a:solidFill>
                <a:latin typeface="Times New Roman" panose="02020603050405020304" pitchFamily="18" charset="0"/>
              </a:rPr>
              <a:t>说明：假设</a:t>
            </a:r>
            <a:r>
              <a:rPr lang="en-US" altLang="zh-CN" sz="2400" b="0" dirty="0">
                <a:solidFill>
                  <a:srgbClr val="FF0000"/>
                </a:solidFill>
                <a:latin typeface="Times New Roman" panose="02020603050405020304" pitchFamily="18" charset="0"/>
              </a:rPr>
              <a:t>A</a:t>
            </a:r>
            <a:r>
              <a:rPr lang="zh-CN" altLang="en-US" sz="2400" b="0" dirty="0">
                <a:solidFill>
                  <a:srgbClr val="FF0000"/>
                </a:solidFill>
                <a:latin typeface="Times New Roman" panose="02020603050405020304" pitchFamily="18" charset="0"/>
              </a:rPr>
              <a:t>、</a:t>
            </a:r>
            <a:r>
              <a:rPr lang="en-US" altLang="zh-CN" sz="2400" b="0" dirty="0">
                <a:solidFill>
                  <a:srgbClr val="FF0000"/>
                </a:solidFill>
                <a:latin typeface="Times New Roman" panose="02020603050405020304" pitchFamily="18" charset="0"/>
              </a:rPr>
              <a:t>B</a:t>
            </a:r>
            <a:r>
              <a:rPr lang="zh-CN" altLang="en-US" sz="2400" b="0" dirty="0">
                <a:solidFill>
                  <a:srgbClr val="FF0000"/>
                </a:solidFill>
                <a:latin typeface="Times New Roman" panose="02020603050405020304" pitchFamily="18" charset="0"/>
              </a:rPr>
              <a:t>、</a:t>
            </a:r>
            <a:r>
              <a:rPr lang="en-US" altLang="zh-CN" sz="2400" b="0" dirty="0">
                <a:solidFill>
                  <a:srgbClr val="FF0000"/>
                </a:solidFill>
                <a:latin typeface="Times New Roman" panose="02020603050405020304" pitchFamily="18" charset="0"/>
              </a:rPr>
              <a:t>C</a:t>
            </a:r>
            <a:r>
              <a:rPr lang="zh-CN" altLang="en-US" sz="2400" b="0" dirty="0">
                <a:solidFill>
                  <a:srgbClr val="FF0000"/>
                </a:solidFill>
                <a:latin typeface="Times New Roman" panose="02020603050405020304" pitchFamily="18" charset="0"/>
              </a:rPr>
              <a:t>均在存储器中，且</a:t>
            </a:r>
            <a:r>
              <a:rPr lang="en-US" altLang="zh-CN" sz="2400" b="0" dirty="0">
                <a:solidFill>
                  <a:srgbClr val="FF0000"/>
                </a:solidFill>
                <a:latin typeface="Times New Roman" panose="02020603050405020304" pitchFamily="18" charset="0"/>
              </a:rPr>
              <a:t>A</a:t>
            </a:r>
            <a:r>
              <a:rPr lang="zh-CN" altLang="en-US" sz="2400" b="0" dirty="0">
                <a:solidFill>
                  <a:srgbClr val="FF0000"/>
                </a:solidFill>
                <a:latin typeface="Times New Roman" panose="02020603050405020304" pitchFamily="18" charset="0"/>
              </a:rPr>
              <a:t>和</a:t>
            </a:r>
            <a:r>
              <a:rPr lang="en-US" altLang="zh-CN" sz="2400" b="0" dirty="0">
                <a:solidFill>
                  <a:srgbClr val="FF0000"/>
                </a:solidFill>
                <a:latin typeface="Times New Roman" panose="02020603050405020304" pitchFamily="18" charset="0"/>
              </a:rPr>
              <a:t>B</a:t>
            </a:r>
            <a:r>
              <a:rPr lang="zh-CN" altLang="en-US" sz="2400" b="0" dirty="0">
                <a:solidFill>
                  <a:srgbClr val="FF0000"/>
                </a:solidFill>
                <a:latin typeface="Times New Roman" panose="02020603050405020304" pitchFamily="18" charset="0"/>
              </a:rPr>
              <a:t>不能被破坏</a:t>
            </a:r>
          </a:p>
        </p:txBody>
      </p:sp>
      <p:sp>
        <p:nvSpPr>
          <p:cNvPr id="27678" name="文本框 5"/>
          <p:cNvSpPr txBox="1"/>
          <p:nvPr/>
        </p:nvSpPr>
        <p:spPr>
          <a:xfrm>
            <a:off x="661988" y="1398588"/>
            <a:ext cx="7969250"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spcBef>
                <a:spcPct val="0"/>
              </a:spcBef>
              <a:buClrTx/>
              <a:buFontTx/>
              <a:buNone/>
            </a:pPr>
            <a:r>
              <a:rPr lang="zh-CN" altLang="en-US" b="0" dirty="0">
                <a:solidFill>
                  <a:srgbClr val="000000"/>
                </a:solidFill>
                <a:latin typeface="Times New Roman" panose="02020603050405020304" pitchFamily="18" charset="0"/>
              </a:rPr>
              <a:t>对于三种不同类型的指令系统 </a:t>
            </a:r>
            <a:r>
              <a:rPr lang="en-US" altLang="zh-CN" b="0" dirty="0">
                <a:solidFill>
                  <a:srgbClr val="000000"/>
                </a:solidFill>
                <a:latin typeface="Times New Roman" panose="02020603050405020304" pitchFamily="18" charset="0"/>
              </a:rPr>
              <a:t>C=A+B </a:t>
            </a:r>
            <a:r>
              <a:rPr lang="zh-CN" altLang="en-US" b="0" dirty="0">
                <a:solidFill>
                  <a:srgbClr val="000000"/>
                </a:solidFill>
                <a:latin typeface="Times New Roman" panose="02020603050405020304" pitchFamily="18" charset="0"/>
              </a:rPr>
              <a:t>的指令序列</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p:nvPr>
        </p:nvSpPr>
        <p:spPr/>
        <p:txBody>
          <a:bodyPr vert="horz" wrap="square" lIns="91440" tIns="45720" rIns="91440" bIns="45720" anchor="ctr"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优化编译技术</a:t>
            </a:r>
          </a:p>
        </p:txBody>
      </p:sp>
      <p:sp>
        <p:nvSpPr>
          <p:cNvPr id="183299" name="Rectangle 3"/>
          <p:cNvSpPr>
            <a:spLocks noGrp="1"/>
          </p:cNvSpPr>
          <p:nvPr>
            <p:ph idx="1" hasCustomPrompt="1"/>
          </p:nvPr>
        </p:nvSpPr>
        <p:spPr/>
        <p:txBody>
          <a:bodyPr vert="horz" wrap="square" lIns="91440" tIns="45720" rIns="91440" bIns="45720" anchor="t" anchorCtr="0"/>
          <a:lstStyle/>
          <a:p>
            <a:pPr eaLnBrk="1" latinLnBrk="0" hangingPunct="1">
              <a:lnSpc>
                <a:spcPct val="150000"/>
              </a:lnSpc>
              <a:spcBef>
                <a:spcPts val="0"/>
              </a:spcBef>
            </a:pPr>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使用大量寄存器，因此编译程序必须优化寄存器的分配和使用，提高效率，减少访存次数。</a:t>
            </a:r>
          </a:p>
          <a:p>
            <a:pPr eaLnBrk="1" latinLnBrk="0" hangingPunct="1">
              <a:lnSpc>
                <a:spcPct val="150000"/>
              </a:lnSpc>
              <a:spcBef>
                <a:spcPts val="0"/>
              </a:spcBef>
            </a:pPr>
            <a:r>
              <a:rPr lang="zh-CN" altLang="en-US" dirty="0">
                <a:solidFill>
                  <a:srgbClr val="000000"/>
                </a:solidFill>
                <a:latin typeface="楷体_GB2312" pitchFamily="49" charset="-122"/>
                <a:ea typeface="楷体_GB2312" pitchFamily="49" charset="-122"/>
              </a:rPr>
              <a:t>优化调整指令的执行次序，减少机器的空等时间。</a:t>
            </a:r>
          </a:p>
          <a:p>
            <a:pPr eaLnBrk="1" latinLnBrk="0" hangingPunct="1">
              <a:lnSpc>
                <a:spcPct val="150000"/>
              </a:lnSpc>
              <a:spcBef>
                <a:spcPts val="0"/>
              </a:spcBef>
            </a:pPr>
            <a:r>
              <a:rPr lang="zh-CN" altLang="en-US" dirty="0">
                <a:solidFill>
                  <a:srgbClr val="000000"/>
                </a:solidFill>
                <a:latin typeface="楷体_GB2312" pitchFamily="49" charset="-122"/>
                <a:ea typeface="楷体_GB2312" pitchFamily="49" charset="-122"/>
              </a:rPr>
              <a:t>涉及到大量的编译优化技术：如公用子表达式消去、循环分块、循环合并、幺模变换、常量外移。</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p:cNvSpPr>
          <p:nvPr>
            <p:ph type="title"/>
          </p:nvPr>
        </p:nvSpPr>
        <p:spPr/>
        <p:txBody>
          <a:bodyPr vert="horz" wrap="square" lIns="91440" tIns="45720" rIns="91440" bIns="45720" anchor="ctr"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举例</a:t>
            </a:r>
          </a:p>
        </p:txBody>
      </p:sp>
      <p:sp>
        <p:nvSpPr>
          <p:cNvPr id="185347" name="Rectangle 3"/>
          <p:cNvSpPr>
            <a:spLocks noGrp="1"/>
          </p:cNvSpPr>
          <p:nvPr>
            <p:ph idx="1" hasCustomPrompt="1"/>
          </p:nvPr>
        </p:nvSpPr>
        <p:spPr>
          <a:xfrm>
            <a:off x="617538" y="1022350"/>
            <a:ext cx="7772400" cy="609600"/>
          </a:xfrm>
        </p:spPr>
        <p:txBody>
          <a:bodyPr vert="horz" wrap="square" lIns="91440" tIns="45720" rIns="91440" bIns="45720" anchor="t" anchorCtr="0"/>
          <a:lstStyle/>
          <a:p>
            <a:pPr eaLnBrk="1" hangingPunct="1">
              <a:buNone/>
            </a:pPr>
            <a:r>
              <a:rPr lang="zh-CN" altLang="en-US" dirty="0">
                <a:solidFill>
                  <a:srgbClr val="000000"/>
                </a:solidFill>
                <a:latin typeface="楷体_GB2312" pitchFamily="49" charset="-122"/>
                <a:ea typeface="楷体_GB2312" pitchFamily="49" charset="-122"/>
              </a:rPr>
              <a:t>设</a:t>
            </a:r>
            <a:r>
              <a:rPr lang="en-US" altLang="zh-CN" dirty="0">
                <a:solidFill>
                  <a:srgbClr val="000000"/>
                </a:solidFill>
                <a:latin typeface="楷体_GB2312" pitchFamily="49" charset="-122"/>
                <a:ea typeface="楷体_GB2312" pitchFamily="49" charset="-122"/>
              </a:rPr>
              <a:t>A,A+1,B,B+1</a:t>
            </a:r>
            <a:r>
              <a:rPr lang="zh-CN" altLang="en-US" dirty="0">
                <a:solidFill>
                  <a:srgbClr val="000000"/>
                </a:solidFill>
                <a:latin typeface="楷体_GB2312" pitchFamily="49" charset="-122"/>
                <a:ea typeface="楷体_GB2312" pitchFamily="49" charset="-122"/>
              </a:rPr>
              <a:t>为主存单元</a:t>
            </a:r>
          </a:p>
        </p:txBody>
      </p:sp>
      <p:graphicFrame>
        <p:nvGraphicFramePr>
          <p:cNvPr id="533508" name="Group 4"/>
          <p:cNvGraphicFramePr>
            <a:graphicFrameLocks noGrp="1"/>
          </p:cNvGraphicFramePr>
          <p:nvPr/>
        </p:nvGraphicFramePr>
        <p:xfrm>
          <a:off x="571500" y="1776413"/>
          <a:ext cx="8153400" cy="2286000"/>
        </p:xfrm>
        <a:graphic>
          <a:graphicData uri="http://schemas.openxmlformats.org/drawingml/2006/table">
            <a:tbl>
              <a:tblPr/>
              <a:tblGrid>
                <a:gridCol w="1828800">
                  <a:extLst>
                    <a:ext uri="{9D8B030D-6E8A-4147-A177-3AD203B41FA5}">
                      <a16:colId xmlns:a16="http://schemas.microsoft.com/office/drawing/2014/main" val="20000"/>
                    </a:ext>
                  </a:extLst>
                </a:gridCol>
                <a:gridCol w="2247900">
                  <a:extLst>
                    <a:ext uri="{9D8B030D-6E8A-4147-A177-3AD203B41FA5}">
                      <a16:colId xmlns:a16="http://schemas.microsoft.com/office/drawing/2014/main" val="20001"/>
                    </a:ext>
                  </a:extLst>
                </a:gridCol>
                <a:gridCol w="1962150">
                  <a:extLst>
                    <a:ext uri="{9D8B030D-6E8A-4147-A177-3AD203B41FA5}">
                      <a16:colId xmlns:a16="http://schemas.microsoft.com/office/drawing/2014/main" val="20002"/>
                    </a:ext>
                  </a:extLst>
                </a:gridCol>
                <a:gridCol w="2114550">
                  <a:extLst>
                    <a:ext uri="{9D8B030D-6E8A-4147-A177-3AD203B41FA5}">
                      <a16:colId xmlns:a16="http://schemas.microsoft.com/office/drawing/2014/main" val="20003"/>
                    </a:ext>
                  </a:extLst>
                </a:gridCol>
              </a:tblGrid>
              <a:tr h="533400">
                <a:tc>
                  <a:txBody>
                    <a:bodyPr/>
                    <a:lstStyle>
                      <a:lvl1pPr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400" b="1" i="0" u="none" strike="noStrike" cap="none" normalizeH="0" baseline="0">
                          <a:ln>
                            <a:noFill/>
                          </a:ln>
                          <a:solidFill>
                            <a:srgbClr val="000000"/>
                          </a:solidFill>
                          <a:effectLst/>
                          <a:latin typeface="楷体_GB2312" pitchFamily="49" charset="-122"/>
                          <a:ea typeface="楷体_GB2312" pitchFamily="49" charset="-122"/>
                        </a:rPr>
                        <a:t>取</a:t>
                      </a:r>
                      <a:r>
                        <a:rPr kumimoji="0" lang="en-US" altLang="zh-CN" sz="2400" b="1" i="0" u="none" strike="noStrike" cap="none" normalizeH="0" baseline="0">
                          <a:ln>
                            <a:noFill/>
                          </a:ln>
                          <a:solidFill>
                            <a:srgbClr val="000000"/>
                          </a:solidFill>
                          <a:effectLst/>
                          <a:latin typeface="楷体_GB2312" pitchFamily="49" charset="-122"/>
                          <a:ea typeface="楷体_GB2312" pitchFamily="49" charset="-122"/>
                        </a:rPr>
                        <a:t>A,Ra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1" i="0" u="none" strike="noStrike" cap="none" normalizeH="0" baseline="0">
                          <a:ln>
                            <a:noFill/>
                          </a:ln>
                          <a:solidFill>
                            <a:srgbClr val="000000"/>
                          </a:solidFill>
                          <a:effectLst/>
                          <a:latin typeface="楷体_GB2312" pitchFamily="49" charset="-122"/>
                          <a:ea typeface="楷体_GB2312" pitchFamily="49" charset="-122"/>
                        </a:rPr>
                        <a:t>(A)-&gt;Ra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400" b="1" i="0" u="none" strike="noStrike" cap="none" normalizeH="0" baseline="0">
                          <a:ln>
                            <a:noFill/>
                          </a:ln>
                          <a:solidFill>
                            <a:srgbClr val="000000"/>
                          </a:solidFill>
                          <a:effectLst/>
                          <a:latin typeface="楷体_GB2312" pitchFamily="49" charset="-122"/>
                          <a:ea typeface="楷体_GB2312" pitchFamily="49" charset="-122"/>
                        </a:rPr>
                        <a:t>取</a:t>
                      </a:r>
                      <a:r>
                        <a:rPr kumimoji="0" lang="en-US" altLang="zh-CN" sz="2400" b="1" i="0" u="none" strike="noStrike" cap="none" normalizeH="0" baseline="0">
                          <a:ln>
                            <a:noFill/>
                          </a:ln>
                          <a:solidFill>
                            <a:srgbClr val="000000"/>
                          </a:solidFill>
                          <a:effectLst/>
                          <a:latin typeface="楷体_GB2312" pitchFamily="49" charset="-122"/>
                          <a:ea typeface="楷体_GB2312" pitchFamily="49" charset="-122"/>
                        </a:rPr>
                        <a:t>A,Ra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1" i="0" u="none" strike="noStrike" cap="none" normalizeH="0" baseline="0">
                          <a:ln>
                            <a:noFill/>
                          </a:ln>
                          <a:solidFill>
                            <a:srgbClr val="000000"/>
                          </a:solidFill>
                          <a:effectLst/>
                          <a:latin typeface="楷体_GB2312" pitchFamily="49" charset="-122"/>
                          <a:ea typeface="楷体_GB2312" pitchFamily="49" charset="-122"/>
                        </a:rPr>
                        <a:t>(A)-&gt;Ra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lvl1pPr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400" b="1" i="0" u="none" strike="noStrike" cap="none" normalizeH="0" baseline="0">
                          <a:ln>
                            <a:noFill/>
                          </a:ln>
                          <a:solidFill>
                            <a:srgbClr val="000000"/>
                          </a:solidFill>
                          <a:effectLst/>
                          <a:latin typeface="楷体_GB2312" pitchFamily="49" charset="-122"/>
                          <a:ea typeface="楷体_GB2312" pitchFamily="49" charset="-122"/>
                        </a:rPr>
                        <a:t>存</a:t>
                      </a:r>
                      <a:r>
                        <a:rPr kumimoji="0" lang="en-US" altLang="zh-CN" sz="2400" b="1" i="0" u="none" strike="noStrike" cap="none" normalizeH="0" baseline="0">
                          <a:ln>
                            <a:noFill/>
                          </a:ln>
                          <a:solidFill>
                            <a:srgbClr val="000000"/>
                          </a:solidFill>
                          <a:effectLst/>
                          <a:latin typeface="楷体_GB2312" pitchFamily="49" charset="-122"/>
                          <a:ea typeface="楷体_GB2312" pitchFamily="49" charset="-122"/>
                        </a:rPr>
                        <a:t>Ra,B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1" i="0" u="none" strike="noStrike" cap="none" normalizeH="0" baseline="0">
                          <a:ln>
                            <a:noFill/>
                          </a:ln>
                          <a:solidFill>
                            <a:srgbClr val="000000"/>
                          </a:solidFill>
                          <a:effectLst/>
                          <a:latin typeface="楷体_GB2312" pitchFamily="49" charset="-122"/>
                          <a:ea typeface="楷体_GB2312" pitchFamily="49" charset="-122"/>
                        </a:rPr>
                        <a:t>(Ra)-&gt;B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400" b="1" i="0" u="none" strike="noStrike" cap="none" normalizeH="0" baseline="0">
                          <a:ln>
                            <a:noFill/>
                          </a:ln>
                          <a:solidFill>
                            <a:srgbClr val="000000"/>
                          </a:solidFill>
                          <a:effectLst/>
                          <a:latin typeface="楷体_GB2312" pitchFamily="49" charset="-122"/>
                          <a:ea typeface="楷体_GB2312" pitchFamily="49" charset="-122"/>
                        </a:rPr>
                        <a:t>取</a:t>
                      </a:r>
                      <a:r>
                        <a:rPr kumimoji="0" lang="en-US" altLang="zh-CN" sz="2400" b="1" i="0" u="none" strike="noStrike" cap="none" normalizeH="0" baseline="0">
                          <a:ln>
                            <a:noFill/>
                          </a:ln>
                          <a:solidFill>
                            <a:srgbClr val="000000"/>
                          </a:solidFill>
                          <a:effectLst/>
                          <a:latin typeface="楷体_GB2312" pitchFamily="49" charset="-122"/>
                          <a:ea typeface="楷体_GB2312" pitchFamily="49" charset="-122"/>
                        </a:rPr>
                        <a:t>A+1,Rb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1" i="0" u="none" strike="noStrike" cap="none" normalizeH="0" baseline="0">
                          <a:ln>
                            <a:noFill/>
                          </a:ln>
                          <a:solidFill>
                            <a:srgbClr val="000000"/>
                          </a:solidFill>
                          <a:effectLst/>
                          <a:latin typeface="楷体_GB2312" pitchFamily="49" charset="-122"/>
                          <a:ea typeface="楷体_GB2312" pitchFamily="49" charset="-122"/>
                        </a:rPr>
                        <a:t>(A+1)-&gt;Rb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lvl1pPr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400" b="1" i="0" u="none" strike="noStrike" cap="none" normalizeH="0" baseline="0">
                          <a:ln>
                            <a:noFill/>
                          </a:ln>
                          <a:solidFill>
                            <a:srgbClr val="000000"/>
                          </a:solidFill>
                          <a:effectLst/>
                          <a:latin typeface="楷体_GB2312" pitchFamily="49" charset="-122"/>
                          <a:ea typeface="楷体_GB2312" pitchFamily="49" charset="-122"/>
                        </a:rPr>
                        <a:t>取</a:t>
                      </a:r>
                      <a:r>
                        <a:rPr kumimoji="0" lang="en-US" altLang="zh-CN" sz="2400" b="1" i="0" u="none" strike="noStrike" cap="none" normalizeH="0" baseline="0">
                          <a:ln>
                            <a:noFill/>
                          </a:ln>
                          <a:solidFill>
                            <a:srgbClr val="000000"/>
                          </a:solidFill>
                          <a:effectLst/>
                          <a:latin typeface="楷体_GB2312" pitchFamily="49" charset="-122"/>
                          <a:ea typeface="楷体_GB2312" pitchFamily="49" charset="-122"/>
                        </a:rPr>
                        <a:t>A+1,Ra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1" i="0" u="none" strike="noStrike" cap="none" normalizeH="0" baseline="0">
                          <a:ln>
                            <a:noFill/>
                          </a:ln>
                          <a:solidFill>
                            <a:srgbClr val="000000"/>
                          </a:solidFill>
                          <a:effectLst/>
                          <a:latin typeface="楷体_GB2312" pitchFamily="49" charset="-122"/>
                          <a:ea typeface="楷体_GB2312" pitchFamily="49" charset="-122"/>
                        </a:rPr>
                        <a:t>(A+1)-&gt;Ra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400" b="1" i="0" u="none" strike="noStrike" cap="none" normalizeH="0" baseline="0">
                          <a:ln>
                            <a:noFill/>
                          </a:ln>
                          <a:solidFill>
                            <a:srgbClr val="000000"/>
                          </a:solidFill>
                          <a:effectLst/>
                          <a:latin typeface="楷体_GB2312" pitchFamily="49" charset="-122"/>
                          <a:ea typeface="楷体_GB2312" pitchFamily="49" charset="-122"/>
                        </a:rPr>
                        <a:t>存</a:t>
                      </a:r>
                      <a:r>
                        <a:rPr kumimoji="0" lang="en-US" altLang="zh-CN" sz="2400" b="1" i="0" u="none" strike="noStrike" cap="none" normalizeH="0" baseline="0">
                          <a:ln>
                            <a:noFill/>
                          </a:ln>
                          <a:solidFill>
                            <a:srgbClr val="000000"/>
                          </a:solidFill>
                          <a:effectLst/>
                          <a:latin typeface="楷体_GB2312" pitchFamily="49" charset="-122"/>
                          <a:ea typeface="楷体_GB2312" pitchFamily="49" charset="-122"/>
                        </a:rPr>
                        <a:t>Ra,B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1" i="0" u="none" strike="noStrike" cap="none" normalizeH="0" baseline="0">
                          <a:ln>
                            <a:noFill/>
                          </a:ln>
                          <a:solidFill>
                            <a:srgbClr val="000000"/>
                          </a:solidFill>
                          <a:effectLst/>
                          <a:latin typeface="楷体_GB2312" pitchFamily="49" charset="-122"/>
                          <a:ea typeface="楷体_GB2312" pitchFamily="49" charset="-122"/>
                        </a:rPr>
                        <a:t>(Ra)-&gt;B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lvl1pPr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400" b="1" i="0" u="none" strike="noStrike" cap="none" normalizeH="0" baseline="0">
                          <a:ln>
                            <a:noFill/>
                          </a:ln>
                          <a:solidFill>
                            <a:srgbClr val="000000"/>
                          </a:solidFill>
                          <a:effectLst/>
                          <a:latin typeface="楷体_GB2312" pitchFamily="49" charset="-122"/>
                          <a:ea typeface="楷体_GB2312" pitchFamily="49" charset="-122"/>
                        </a:rPr>
                        <a:t>存</a:t>
                      </a:r>
                      <a:r>
                        <a:rPr kumimoji="0" lang="en-US" altLang="zh-CN" sz="2400" b="1" i="0" u="none" strike="noStrike" cap="none" normalizeH="0" baseline="0">
                          <a:ln>
                            <a:noFill/>
                          </a:ln>
                          <a:solidFill>
                            <a:srgbClr val="000000"/>
                          </a:solidFill>
                          <a:effectLst/>
                          <a:latin typeface="楷体_GB2312" pitchFamily="49" charset="-122"/>
                          <a:ea typeface="楷体_GB2312" pitchFamily="49" charset="-122"/>
                        </a:rPr>
                        <a:t>Ra,B+1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1" i="0" u="none" strike="noStrike" cap="none" normalizeH="0" baseline="0">
                          <a:ln>
                            <a:noFill/>
                          </a:ln>
                          <a:solidFill>
                            <a:srgbClr val="000000"/>
                          </a:solidFill>
                          <a:effectLst/>
                          <a:latin typeface="楷体_GB2312" pitchFamily="49" charset="-122"/>
                          <a:ea typeface="楷体_GB2312" pitchFamily="49" charset="-122"/>
                        </a:rPr>
                        <a:t>(Ra)-&gt;B+1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zh-CN" altLang="en-US" sz="2400" b="1" i="0" u="none" strike="noStrike" cap="none" normalizeH="0" baseline="0">
                          <a:ln>
                            <a:noFill/>
                          </a:ln>
                          <a:solidFill>
                            <a:srgbClr val="000000"/>
                          </a:solidFill>
                          <a:effectLst/>
                          <a:latin typeface="楷体_GB2312" pitchFamily="49" charset="-122"/>
                          <a:ea typeface="楷体_GB2312" pitchFamily="49" charset="-122"/>
                        </a:rPr>
                        <a:t>存</a:t>
                      </a:r>
                      <a:r>
                        <a:rPr kumimoji="0" lang="en-US" altLang="zh-CN" sz="2400" b="1" i="0" u="none" strike="noStrike" cap="none" normalizeH="0" baseline="0">
                          <a:ln>
                            <a:noFill/>
                          </a:ln>
                          <a:solidFill>
                            <a:srgbClr val="000000"/>
                          </a:solidFill>
                          <a:effectLst/>
                          <a:latin typeface="楷体_GB2312" pitchFamily="49" charset="-122"/>
                          <a:ea typeface="楷体_GB2312" pitchFamily="49" charset="-122"/>
                        </a:rPr>
                        <a:t>Rb,B+1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pPr>
                      <a:r>
                        <a:rPr kumimoji="0" lang="en-US" altLang="zh-CN" sz="2400" b="1" i="0" u="none" strike="noStrike" cap="none" normalizeH="0" baseline="0">
                          <a:ln>
                            <a:noFill/>
                          </a:ln>
                          <a:solidFill>
                            <a:srgbClr val="000000"/>
                          </a:solidFill>
                          <a:effectLst/>
                          <a:latin typeface="楷体_GB2312" pitchFamily="49" charset="-122"/>
                          <a:ea typeface="楷体_GB2312" pitchFamily="49" charset="-122"/>
                        </a:rPr>
                        <a:t>(Rb)-&gt;B+1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楷体_GB2312" pitchFamily="49" charset="-122"/>
                <a:ea typeface="楷体_GB2312" pitchFamily="49" charset="-122"/>
              </a:rPr>
              <a:t>CISC</a:t>
            </a:r>
            <a:r>
              <a:rPr lang="zh-CN" altLang="en-US" dirty="0">
                <a:solidFill>
                  <a:srgbClr val="000000"/>
                </a:solidFill>
                <a:latin typeface="楷体_GB2312" pitchFamily="49" charset="-122"/>
                <a:ea typeface="楷体_GB2312" pitchFamily="49" charset="-122"/>
              </a:rPr>
              <a:t>和</a:t>
            </a:r>
            <a:r>
              <a:rPr lang="en-US" altLang="zh-CN" dirty="0">
                <a:solidFill>
                  <a:srgbClr val="000000"/>
                </a:solidFill>
                <a:latin typeface="楷体_GB2312" pitchFamily="49" charset="-122"/>
                <a:ea typeface="楷体_GB2312" pitchFamily="49" charset="-122"/>
              </a:rPr>
              <a:t>RISC</a:t>
            </a:r>
            <a:endParaRPr lang="zh-CN" altLang="en-US" dirty="0">
              <a:solidFill>
                <a:srgbClr val="000000"/>
              </a:solidFill>
              <a:latin typeface="楷体_GB2312" pitchFamily="49" charset="-122"/>
              <a:ea typeface="楷体_GB2312" pitchFamily="49" charset="-122"/>
            </a:endParaRPr>
          </a:p>
        </p:txBody>
      </p:sp>
      <p:sp>
        <p:nvSpPr>
          <p:cNvPr id="188419"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体系结构的缺点</a:t>
            </a:r>
          </a:p>
          <a:p>
            <a:pPr lvl="1" eaLnBrk="1" hangingPunct="1"/>
            <a:r>
              <a:rPr lang="zh-CN" altLang="en-US" dirty="0">
                <a:solidFill>
                  <a:srgbClr val="000000"/>
                </a:solidFill>
                <a:latin typeface="楷体_GB2312" pitchFamily="49" charset="-122"/>
                <a:ea typeface="楷体_GB2312" pitchFamily="49" charset="-122"/>
              </a:rPr>
              <a:t>基于</a:t>
            </a:r>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体系结构的处理器也增加了编译器的实现难度。</a:t>
            </a:r>
          </a:p>
          <a:p>
            <a:pPr lvl="2" eaLnBrk="1" hangingPunct="1"/>
            <a:r>
              <a:rPr lang="zh-CN" altLang="en-US" dirty="0">
                <a:solidFill>
                  <a:srgbClr val="000000"/>
                </a:solidFill>
                <a:latin typeface="楷体_GB2312" pitchFamily="49" charset="-122"/>
                <a:ea typeface="楷体_GB2312" pitchFamily="49" charset="-122"/>
              </a:rPr>
              <a:t>首先，大量的寄存器使得寄存器分配策略变得复杂，在优化时需要考虑哪些变量放在通用寄存器中，哪些变量放在主存储器中，以便充分发挥寄存器的效率、尽量减少访问主存储器的次数；</a:t>
            </a:r>
          </a:p>
          <a:p>
            <a:pPr lvl="2" eaLnBrk="1" hangingPunct="1"/>
            <a:r>
              <a:rPr lang="zh-CN" altLang="en-US" dirty="0">
                <a:solidFill>
                  <a:srgbClr val="000000"/>
                </a:solidFill>
                <a:latin typeface="楷体_GB2312" pitchFamily="49" charset="-122"/>
                <a:ea typeface="楷体_GB2312" pitchFamily="49" charset="-122"/>
              </a:rPr>
              <a:t>其次，为了减少相邻指令间的依赖，编译程序会调整指令的执行顺序；</a:t>
            </a:r>
          </a:p>
          <a:p>
            <a:pPr lvl="2" eaLnBrk="1" hangingPunct="1"/>
            <a:r>
              <a:rPr lang="zh-CN" altLang="en-US" dirty="0">
                <a:solidFill>
                  <a:srgbClr val="000000"/>
                </a:solidFill>
                <a:latin typeface="楷体_GB2312" pitchFamily="49" charset="-122"/>
                <a:ea typeface="楷体_GB2312" pitchFamily="49" charset="-122"/>
              </a:rPr>
              <a:t>最后，基于</a:t>
            </a:r>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体系结构的编译系统需要对转移指令进行优化处理，尽量减少流水线互锁现象。</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楷体_GB2312" pitchFamily="49" charset="-122"/>
                <a:ea typeface="楷体_GB2312" pitchFamily="49" charset="-122"/>
              </a:rPr>
              <a:t>CISC</a:t>
            </a:r>
            <a:r>
              <a:rPr lang="zh-CN" altLang="en-US" sz="3200" dirty="0">
                <a:solidFill>
                  <a:srgbClr val="000000"/>
                </a:solidFill>
                <a:latin typeface="楷体_GB2312" pitchFamily="49" charset="-122"/>
                <a:ea typeface="楷体_GB2312" pitchFamily="49" charset="-122"/>
              </a:rPr>
              <a:t>和</a:t>
            </a:r>
            <a:r>
              <a:rPr lang="en-US" altLang="zh-CN" sz="3200" dirty="0">
                <a:solidFill>
                  <a:srgbClr val="000000"/>
                </a:solidFill>
                <a:latin typeface="楷体_GB2312" pitchFamily="49" charset="-122"/>
                <a:ea typeface="楷体_GB2312" pitchFamily="49" charset="-122"/>
              </a:rPr>
              <a:t>RISC</a:t>
            </a:r>
            <a:endParaRPr lang="zh-CN" altLang="en-US" sz="3200" dirty="0">
              <a:solidFill>
                <a:srgbClr val="000000"/>
              </a:solidFill>
              <a:latin typeface="楷体_GB2312" pitchFamily="49" charset="-122"/>
              <a:ea typeface="楷体_GB2312" pitchFamily="49" charset="-122"/>
            </a:endParaRPr>
          </a:p>
        </p:txBody>
      </p:sp>
      <p:sp>
        <p:nvSpPr>
          <p:cNvPr id="189443"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体系结构的缺点</a:t>
            </a:r>
          </a:p>
          <a:p>
            <a:pPr lvl="1" eaLnBrk="1" hangingPunct="1"/>
            <a:r>
              <a:rPr lang="zh-CN" altLang="en-US" dirty="0">
                <a:solidFill>
                  <a:srgbClr val="000000"/>
                </a:solidFill>
                <a:latin typeface="楷体_GB2312" pitchFamily="49" charset="-122"/>
                <a:ea typeface="楷体_GB2312" pitchFamily="49" charset="-122"/>
              </a:rPr>
              <a:t>由于指令少，原来在</a:t>
            </a:r>
            <a:r>
              <a:rPr lang="en-US" altLang="zh-CN" dirty="0">
                <a:solidFill>
                  <a:srgbClr val="000000"/>
                </a:solidFill>
                <a:latin typeface="楷体_GB2312" pitchFamily="49" charset="-122"/>
                <a:ea typeface="楷体_GB2312" pitchFamily="49" charset="-122"/>
              </a:rPr>
              <a:t>CISC</a:t>
            </a:r>
            <a:r>
              <a:rPr lang="zh-CN" altLang="en-US" dirty="0">
                <a:solidFill>
                  <a:srgbClr val="000000"/>
                </a:solidFill>
                <a:latin typeface="楷体_GB2312" pitchFamily="49" charset="-122"/>
                <a:ea typeface="楷体_GB2312" pitchFamily="49" charset="-122"/>
              </a:rPr>
              <a:t>上由单一指令完成的某些复杂功能现在要有多条</a:t>
            </a:r>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指令才能完成</a:t>
            </a:r>
          </a:p>
          <a:p>
            <a:pPr lvl="1" eaLnBrk="1" hangingPunct="1"/>
            <a:r>
              <a:rPr lang="zh-CN" altLang="en-US" dirty="0">
                <a:solidFill>
                  <a:srgbClr val="FF0000"/>
                </a:solidFill>
                <a:latin typeface="楷体_GB2312" pitchFamily="49" charset="-122"/>
                <a:ea typeface="楷体_GB2312" pitchFamily="49" charset="-122"/>
              </a:rPr>
              <a:t>对浮点运算执行和虚拟存储器的支持虽有很大加强，但仍显的不足</a:t>
            </a:r>
          </a:p>
          <a:p>
            <a:pPr lvl="1" eaLnBrk="1" hangingPunct="1"/>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机器的编译程序比</a:t>
            </a:r>
            <a:r>
              <a:rPr lang="en-US" altLang="zh-CN" dirty="0">
                <a:solidFill>
                  <a:srgbClr val="000000"/>
                </a:solidFill>
                <a:latin typeface="楷体_GB2312" pitchFamily="49" charset="-122"/>
                <a:ea typeface="楷体_GB2312" pitchFamily="49" charset="-122"/>
              </a:rPr>
              <a:t>CISC</a:t>
            </a:r>
            <a:r>
              <a:rPr lang="zh-CN" altLang="en-US" dirty="0">
                <a:solidFill>
                  <a:srgbClr val="000000"/>
                </a:solidFill>
                <a:latin typeface="楷体_GB2312" pitchFamily="49" charset="-122"/>
                <a:ea typeface="楷体_GB2312" pitchFamily="49" charset="-122"/>
              </a:rPr>
              <a:t>的难写</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p:cNvSpPr>
          <p:nvPr>
            <p:ph type="title"/>
          </p:nvPr>
        </p:nvSpPr>
        <p:spPr/>
        <p:txBody>
          <a:bodyPr vert="horz" wrap="square" lIns="91440" tIns="45720" rIns="91440" bIns="45720" anchor="ctr"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主要</a:t>
            </a:r>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产品</a:t>
            </a:r>
            <a:r>
              <a:rPr lang="zh-CN" altLang="en-US" dirty="0"/>
              <a:t> </a:t>
            </a:r>
          </a:p>
        </p:txBody>
      </p:sp>
      <p:sp>
        <p:nvSpPr>
          <p:cNvPr id="190467" name="Rectangle 3"/>
          <p:cNvSpPr>
            <a:spLocks noGrp="1"/>
          </p:cNvSpPr>
          <p:nvPr>
            <p:ph idx="1" hasCustomPrompt="1"/>
          </p:nvPr>
        </p:nvSpPr>
        <p:spPr/>
        <p:txBody>
          <a:bodyPr vert="horz" wrap="square" lIns="91440" tIns="45720" rIns="91440" bIns="45720" anchor="t" anchorCtr="0"/>
          <a:lstStyle/>
          <a:p>
            <a:pPr eaLnBrk="1" hangingPunct="1">
              <a:lnSpc>
                <a:spcPct val="90000"/>
              </a:lnSpc>
            </a:pPr>
            <a:r>
              <a:rPr lang="en-US" altLang="zh-CN" sz="2400" dirty="0">
                <a:solidFill>
                  <a:srgbClr val="000000"/>
                </a:solidFill>
                <a:latin typeface="楷体_GB2312" pitchFamily="49" charset="-122"/>
                <a:ea typeface="楷体_GB2312" pitchFamily="49" charset="-122"/>
              </a:rPr>
              <a:t>DEC</a:t>
            </a:r>
            <a:r>
              <a:rPr lang="zh-CN" altLang="en-US" sz="2400" dirty="0">
                <a:solidFill>
                  <a:srgbClr val="000000"/>
                </a:solidFill>
                <a:latin typeface="楷体_GB2312" pitchFamily="49" charset="-122"/>
                <a:ea typeface="楷体_GB2312" pitchFamily="49" charset="-122"/>
              </a:rPr>
              <a:t>公司</a:t>
            </a:r>
          </a:p>
          <a:p>
            <a:pPr lvl="1" eaLnBrk="1" hangingPunct="1">
              <a:lnSpc>
                <a:spcPct val="90000"/>
              </a:lnSpc>
            </a:pPr>
            <a:r>
              <a:rPr lang="en-US" altLang="zh-CN" dirty="0">
                <a:solidFill>
                  <a:srgbClr val="000000"/>
                </a:solidFill>
                <a:latin typeface="楷体_GB2312" pitchFamily="49" charset="-122"/>
                <a:ea typeface="楷体_GB2312" pitchFamily="49" charset="-122"/>
              </a:rPr>
              <a:t>Alpha 21064,21066, 21164 ,21264,21364-end</a:t>
            </a:r>
          </a:p>
          <a:p>
            <a:pPr eaLnBrk="1" hangingPunct="1">
              <a:lnSpc>
                <a:spcPct val="90000"/>
              </a:lnSpc>
            </a:pPr>
            <a:r>
              <a:rPr lang="en-US" altLang="zh-CN" sz="2400" dirty="0">
                <a:solidFill>
                  <a:srgbClr val="000000"/>
                </a:solidFill>
                <a:latin typeface="楷体_GB2312" pitchFamily="49" charset="-122"/>
                <a:ea typeface="楷体_GB2312" pitchFamily="49" charset="-122"/>
              </a:rPr>
              <a:t>MIPS</a:t>
            </a:r>
            <a:r>
              <a:rPr lang="zh-CN" altLang="en-US" sz="2400" dirty="0">
                <a:solidFill>
                  <a:srgbClr val="000000"/>
                </a:solidFill>
                <a:latin typeface="楷体_GB2312" pitchFamily="49" charset="-122"/>
                <a:ea typeface="楷体_GB2312" pitchFamily="49" charset="-122"/>
              </a:rPr>
              <a:t>公司（</a:t>
            </a:r>
            <a:r>
              <a:rPr lang="en-US" altLang="zh-CN" sz="2400" dirty="0">
                <a:solidFill>
                  <a:srgbClr val="000000"/>
                </a:solidFill>
                <a:latin typeface="楷体_GB2312" pitchFamily="49" charset="-122"/>
                <a:ea typeface="楷体_GB2312" pitchFamily="49" charset="-122"/>
              </a:rPr>
              <a:t>SGI</a:t>
            </a:r>
            <a:r>
              <a:rPr lang="zh-CN" altLang="en-US" sz="2400" dirty="0">
                <a:solidFill>
                  <a:srgbClr val="000000"/>
                </a:solidFill>
                <a:latin typeface="楷体_GB2312" pitchFamily="49" charset="-122"/>
                <a:ea typeface="楷体_GB2312" pitchFamily="49" charset="-122"/>
              </a:rPr>
              <a:t>公司）</a:t>
            </a:r>
          </a:p>
          <a:p>
            <a:pPr lvl="1" algn="just" eaLnBrk="1" hangingPunct="1">
              <a:lnSpc>
                <a:spcPct val="90000"/>
              </a:lnSpc>
            </a:pPr>
            <a:r>
              <a:rPr lang="en-US" altLang="zh-CN" dirty="0">
                <a:solidFill>
                  <a:srgbClr val="000000"/>
                </a:solidFill>
                <a:latin typeface="楷体_GB2312" pitchFamily="49" charset="-122"/>
                <a:ea typeface="楷体_GB2312" pitchFamily="49" charset="-122"/>
              </a:rPr>
              <a:t>R3000,R4000,R8000,R10000,R12000, R14000,R18000</a:t>
            </a:r>
          </a:p>
          <a:p>
            <a:pPr algn="just" eaLnBrk="1" hangingPunct="1">
              <a:lnSpc>
                <a:spcPct val="90000"/>
              </a:lnSpc>
            </a:pPr>
            <a:r>
              <a:rPr lang="en-US" altLang="zh-CN" sz="2400" dirty="0">
                <a:solidFill>
                  <a:srgbClr val="000000"/>
                </a:solidFill>
                <a:latin typeface="楷体_GB2312" pitchFamily="49" charset="-122"/>
                <a:ea typeface="楷体_GB2312" pitchFamily="49" charset="-122"/>
              </a:rPr>
              <a:t>IBM, Motorola ,Apple</a:t>
            </a:r>
          </a:p>
          <a:p>
            <a:pPr lvl="1" algn="just" eaLnBrk="1" hangingPunct="1">
              <a:lnSpc>
                <a:spcPct val="90000"/>
              </a:lnSpc>
            </a:pPr>
            <a:r>
              <a:rPr lang="en-US" altLang="zh-CN" dirty="0">
                <a:solidFill>
                  <a:srgbClr val="000000"/>
                </a:solidFill>
                <a:latin typeface="楷体_GB2312" pitchFamily="49" charset="-122"/>
                <a:ea typeface="楷体_GB2312" pitchFamily="49" charset="-122"/>
              </a:rPr>
              <a:t>PowerPC 601,602,603,603E,604,615,620,630,640</a:t>
            </a:r>
          </a:p>
          <a:p>
            <a:pPr lvl="1" algn="just" eaLnBrk="1" hangingPunct="1">
              <a:lnSpc>
                <a:spcPct val="90000"/>
              </a:lnSpc>
            </a:pPr>
            <a:r>
              <a:rPr lang="en-US" altLang="zh-CN" dirty="0">
                <a:solidFill>
                  <a:srgbClr val="000000"/>
                </a:solidFill>
                <a:latin typeface="楷体_GB2312" pitchFamily="49" charset="-122"/>
                <a:ea typeface="楷体_GB2312" pitchFamily="49" charset="-122"/>
              </a:rPr>
              <a:t>Power3</a:t>
            </a:r>
            <a:r>
              <a:rPr lang="zh-CN" altLang="en-US" dirty="0">
                <a:solidFill>
                  <a:srgbClr val="000000"/>
                </a:solidFill>
                <a:latin typeface="楷体_GB2312" pitchFamily="49" charset="-122"/>
                <a:ea typeface="楷体_GB2312" pitchFamily="49" charset="-122"/>
              </a:rPr>
              <a:t>、</a:t>
            </a:r>
            <a:r>
              <a:rPr lang="en-US" altLang="zh-CN" dirty="0">
                <a:solidFill>
                  <a:srgbClr val="000000"/>
                </a:solidFill>
                <a:latin typeface="楷体_GB2312" pitchFamily="49" charset="-122"/>
                <a:ea typeface="楷体_GB2312" pitchFamily="49" charset="-122"/>
              </a:rPr>
              <a:t>Power4</a:t>
            </a:r>
            <a:r>
              <a:rPr lang="zh-CN" altLang="en-US" dirty="0">
                <a:solidFill>
                  <a:srgbClr val="000000"/>
                </a:solidFill>
                <a:latin typeface="楷体_GB2312" pitchFamily="49" charset="-122"/>
                <a:ea typeface="楷体_GB2312" pitchFamily="49" charset="-122"/>
              </a:rPr>
              <a:t>、</a:t>
            </a:r>
            <a:r>
              <a:rPr lang="en-US" altLang="zh-CN" dirty="0">
                <a:solidFill>
                  <a:srgbClr val="000000"/>
                </a:solidFill>
                <a:latin typeface="楷体_GB2312" pitchFamily="49" charset="-122"/>
                <a:ea typeface="楷体_GB2312" pitchFamily="49" charset="-122"/>
              </a:rPr>
              <a:t>Power4+</a:t>
            </a:r>
            <a:r>
              <a:rPr lang="zh-CN" altLang="en-US" dirty="0">
                <a:solidFill>
                  <a:srgbClr val="000000"/>
                </a:solidFill>
                <a:latin typeface="楷体_GB2312" pitchFamily="49" charset="-122"/>
                <a:ea typeface="楷体_GB2312" pitchFamily="49" charset="-122"/>
              </a:rPr>
              <a:t>、</a:t>
            </a:r>
            <a:r>
              <a:rPr lang="en-US" altLang="zh-CN" dirty="0">
                <a:solidFill>
                  <a:srgbClr val="000000"/>
                </a:solidFill>
                <a:latin typeface="楷体_GB2312" pitchFamily="49" charset="-122"/>
                <a:ea typeface="楷体_GB2312" pitchFamily="49" charset="-122"/>
              </a:rPr>
              <a:t>Power5</a:t>
            </a:r>
          </a:p>
          <a:p>
            <a:pPr algn="just" eaLnBrk="1" hangingPunct="1">
              <a:lnSpc>
                <a:spcPct val="90000"/>
              </a:lnSpc>
            </a:pPr>
            <a:r>
              <a:rPr lang="en-US" altLang="zh-CN" sz="2400" dirty="0">
                <a:solidFill>
                  <a:srgbClr val="000000"/>
                </a:solidFill>
                <a:latin typeface="楷体_GB2312" pitchFamily="49" charset="-122"/>
                <a:ea typeface="楷体_GB2312" pitchFamily="49" charset="-122"/>
              </a:rPr>
              <a:t>HP</a:t>
            </a:r>
            <a:r>
              <a:rPr lang="zh-CN" altLang="en-US" sz="2400" dirty="0">
                <a:solidFill>
                  <a:srgbClr val="000000"/>
                </a:solidFill>
                <a:latin typeface="楷体_GB2312" pitchFamily="49" charset="-122"/>
                <a:ea typeface="楷体_GB2312" pitchFamily="49" charset="-122"/>
              </a:rPr>
              <a:t>公司</a:t>
            </a:r>
          </a:p>
          <a:p>
            <a:pPr lvl="1" algn="just" eaLnBrk="1" hangingPunct="1">
              <a:lnSpc>
                <a:spcPct val="90000"/>
              </a:lnSpc>
            </a:pPr>
            <a:r>
              <a:rPr lang="en-US" altLang="zh-CN" dirty="0">
                <a:solidFill>
                  <a:srgbClr val="000000"/>
                </a:solidFill>
                <a:latin typeface="楷体_GB2312" pitchFamily="49" charset="-122"/>
                <a:ea typeface="楷体_GB2312" pitchFamily="49" charset="-122"/>
              </a:rPr>
              <a:t>PA-RISC8000:8800,8700,8900</a:t>
            </a:r>
          </a:p>
          <a:p>
            <a:pPr algn="just" eaLnBrk="1" hangingPunct="1">
              <a:lnSpc>
                <a:spcPct val="90000"/>
              </a:lnSpc>
            </a:pPr>
            <a:r>
              <a:rPr lang="en-US" altLang="zh-CN" sz="2400" dirty="0">
                <a:solidFill>
                  <a:srgbClr val="000000"/>
                </a:solidFill>
                <a:latin typeface="楷体_GB2312" pitchFamily="49" charset="-122"/>
                <a:ea typeface="楷体_GB2312" pitchFamily="49" charset="-122"/>
              </a:rPr>
              <a:t>SUN</a:t>
            </a:r>
            <a:r>
              <a:rPr lang="zh-CN" altLang="en-US" sz="2400" dirty="0">
                <a:solidFill>
                  <a:srgbClr val="000000"/>
                </a:solidFill>
                <a:latin typeface="楷体_GB2312" pitchFamily="49" charset="-122"/>
                <a:ea typeface="楷体_GB2312" pitchFamily="49" charset="-122"/>
              </a:rPr>
              <a:t>公司</a:t>
            </a:r>
          </a:p>
          <a:p>
            <a:pPr lvl="1" algn="just" eaLnBrk="1" hangingPunct="1">
              <a:lnSpc>
                <a:spcPct val="90000"/>
              </a:lnSpc>
            </a:pPr>
            <a:r>
              <a:rPr lang="en-US" altLang="zh-CN" sz="2000" dirty="0">
                <a:solidFill>
                  <a:srgbClr val="000000"/>
                </a:solidFill>
                <a:latin typeface="楷体_GB2312" pitchFamily="49" charset="-122"/>
                <a:ea typeface="楷体_GB2312" pitchFamily="49" charset="-122"/>
              </a:rPr>
              <a:t>SPARC MicroSPARC, SuperSPARC, UltraSPARC I,II,III,IV,V</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楷体_GB2312" pitchFamily="49" charset="-122"/>
                <a:ea typeface="楷体_GB2312" pitchFamily="49" charset="-122"/>
              </a:rPr>
              <a:t>CISC</a:t>
            </a:r>
            <a:r>
              <a:rPr lang="zh-CN" altLang="en-US" dirty="0">
                <a:solidFill>
                  <a:srgbClr val="000000"/>
                </a:solidFill>
                <a:latin typeface="楷体_GB2312" pitchFamily="49" charset="-122"/>
                <a:ea typeface="楷体_GB2312" pitchFamily="49" charset="-122"/>
              </a:rPr>
              <a:t>和</a:t>
            </a:r>
            <a:r>
              <a:rPr lang="en-US" altLang="zh-CN" dirty="0">
                <a:solidFill>
                  <a:srgbClr val="000000"/>
                </a:solidFill>
                <a:latin typeface="楷体_GB2312" pitchFamily="49" charset="-122"/>
                <a:ea typeface="楷体_GB2312" pitchFamily="49" charset="-122"/>
              </a:rPr>
              <a:t>RISC</a:t>
            </a:r>
            <a:endParaRPr lang="zh-CN" altLang="en-US" dirty="0">
              <a:solidFill>
                <a:srgbClr val="000000"/>
              </a:solidFill>
              <a:latin typeface="楷体_GB2312" pitchFamily="49" charset="-122"/>
              <a:ea typeface="楷体_GB2312" pitchFamily="49" charset="-122"/>
            </a:endParaRPr>
          </a:p>
        </p:txBody>
      </p:sp>
      <p:sp>
        <p:nvSpPr>
          <p:cNvPr id="192515"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体系结构的市场生命力 </a:t>
            </a:r>
          </a:p>
          <a:p>
            <a:pPr lvl="1" eaLnBrk="1" hangingPunct="1"/>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体系结构优于</a:t>
            </a:r>
            <a:r>
              <a:rPr lang="en-US" altLang="zh-CN" dirty="0">
                <a:solidFill>
                  <a:srgbClr val="000000"/>
                </a:solidFill>
                <a:latin typeface="楷体_GB2312" pitchFamily="49" charset="-122"/>
                <a:ea typeface="楷体_GB2312" pitchFamily="49" charset="-122"/>
              </a:rPr>
              <a:t>CISC</a:t>
            </a:r>
            <a:r>
              <a:rPr lang="zh-CN" altLang="en-US" dirty="0">
                <a:solidFill>
                  <a:srgbClr val="000000"/>
                </a:solidFill>
                <a:latin typeface="楷体_GB2312" pitchFamily="49" charset="-122"/>
                <a:ea typeface="楷体_GB2312" pitchFamily="49" charset="-122"/>
              </a:rPr>
              <a:t>体系结构，但并不代表</a:t>
            </a:r>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体系结构的市场占有率高，除了在服务器及工作站上的一些应用（如</a:t>
            </a:r>
            <a:r>
              <a:rPr lang="en-US" altLang="zh-CN" dirty="0">
                <a:solidFill>
                  <a:srgbClr val="000000"/>
                </a:solidFill>
                <a:latin typeface="楷体_GB2312" pitchFamily="49" charset="-122"/>
                <a:ea typeface="楷体_GB2312" pitchFamily="49" charset="-122"/>
              </a:rPr>
              <a:t>Sun Sparc</a:t>
            </a:r>
            <a:r>
              <a:rPr lang="zh-CN" altLang="en-US" dirty="0">
                <a:solidFill>
                  <a:srgbClr val="000000"/>
                </a:solidFill>
                <a:latin typeface="楷体_GB2312" pitchFamily="49" charset="-122"/>
                <a:ea typeface="楷体_GB2312" pitchFamily="49" charset="-122"/>
              </a:rPr>
              <a:t>和</a:t>
            </a:r>
            <a:r>
              <a:rPr lang="en-US" altLang="zh-CN" dirty="0">
                <a:solidFill>
                  <a:srgbClr val="000000"/>
                </a:solidFill>
                <a:latin typeface="楷体_GB2312" pitchFamily="49" charset="-122"/>
                <a:ea typeface="楷体_GB2312" pitchFamily="49" charset="-122"/>
              </a:rPr>
              <a:t>Motorola MC88100</a:t>
            </a:r>
            <a:r>
              <a:rPr lang="zh-CN" altLang="en-US" dirty="0">
                <a:solidFill>
                  <a:srgbClr val="000000"/>
                </a:solidFill>
                <a:latin typeface="楷体_GB2312" pitchFamily="49" charset="-122"/>
                <a:ea typeface="楷体_GB2312" pitchFamily="49" charset="-122"/>
              </a:rPr>
              <a:t>等）采用</a:t>
            </a:r>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体系结构外，</a:t>
            </a:r>
            <a:r>
              <a:rPr lang="zh-CN" altLang="en-US" dirty="0">
                <a:solidFill>
                  <a:srgbClr val="FF0000"/>
                </a:solidFill>
                <a:latin typeface="楷体_GB2312" pitchFamily="49" charset="-122"/>
                <a:ea typeface="楷体_GB2312" pitchFamily="49" charset="-122"/>
              </a:rPr>
              <a:t>应用最广泛的个人计算机市场仍然是</a:t>
            </a:r>
            <a:r>
              <a:rPr lang="en-US" altLang="zh-CN" dirty="0">
                <a:solidFill>
                  <a:srgbClr val="FF0000"/>
                </a:solidFill>
                <a:latin typeface="楷体_GB2312" pitchFamily="49" charset="-122"/>
                <a:ea typeface="楷体_GB2312" pitchFamily="49" charset="-122"/>
              </a:rPr>
              <a:t>CISC</a:t>
            </a:r>
            <a:r>
              <a:rPr lang="zh-CN" altLang="en-US" dirty="0">
                <a:solidFill>
                  <a:srgbClr val="FF0000"/>
                </a:solidFill>
                <a:latin typeface="楷体_GB2312" pitchFamily="49" charset="-122"/>
                <a:ea typeface="楷体_GB2312" pitchFamily="49" charset="-122"/>
              </a:rPr>
              <a:t>体系结构的</a:t>
            </a:r>
            <a:r>
              <a:rPr lang="en-US" altLang="zh-CN" dirty="0">
                <a:solidFill>
                  <a:srgbClr val="FF0000"/>
                </a:solidFill>
                <a:latin typeface="楷体_GB2312" pitchFamily="49" charset="-122"/>
                <a:ea typeface="楷体_GB2312" pitchFamily="49" charset="-122"/>
              </a:rPr>
              <a:t>X86</a:t>
            </a:r>
            <a:r>
              <a:rPr lang="zh-CN" altLang="en-US" dirty="0">
                <a:solidFill>
                  <a:srgbClr val="FF0000"/>
                </a:solidFill>
                <a:latin typeface="楷体_GB2312" pitchFamily="49" charset="-122"/>
                <a:ea typeface="楷体_GB2312" pitchFamily="49" charset="-122"/>
              </a:rPr>
              <a:t>及其兼容机的天下</a:t>
            </a:r>
            <a:r>
              <a:rPr lang="zh-CN" altLang="en-US" dirty="0">
                <a:solidFill>
                  <a:srgbClr val="000000"/>
                </a:solidFill>
                <a:latin typeface="楷体_GB2312" pitchFamily="49" charset="-122"/>
                <a:ea typeface="楷体_GB2312" pitchFamily="49" charset="-122"/>
              </a:rPr>
              <a:t>。大量的按</a:t>
            </a:r>
            <a:r>
              <a:rPr lang="en-US" altLang="zh-CN" dirty="0">
                <a:solidFill>
                  <a:srgbClr val="000000"/>
                </a:solidFill>
                <a:latin typeface="楷体_GB2312" pitchFamily="49" charset="-122"/>
                <a:ea typeface="楷体_GB2312" pitchFamily="49" charset="-122"/>
              </a:rPr>
              <a:t>CISC</a:t>
            </a:r>
            <a:r>
              <a:rPr lang="zh-CN" altLang="en-US" dirty="0">
                <a:solidFill>
                  <a:srgbClr val="000000"/>
                </a:solidFill>
                <a:latin typeface="楷体_GB2312" pitchFamily="49" charset="-122"/>
                <a:ea typeface="楷体_GB2312" pitchFamily="49" charset="-122"/>
              </a:rPr>
              <a:t>体系结构设计的应用软件一直延续使用到现在，而按</a:t>
            </a:r>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体系结构设计的软件一直无法兼容它们，目前还没有能很好地解决软件的移植问题。</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楷体_GB2312" pitchFamily="49" charset="-122"/>
                <a:ea typeface="楷体_GB2312" pitchFamily="49" charset="-122"/>
              </a:rPr>
              <a:t>CISC</a:t>
            </a:r>
            <a:r>
              <a:rPr lang="zh-CN" altLang="en-US" sz="3200" dirty="0">
                <a:solidFill>
                  <a:srgbClr val="000000"/>
                </a:solidFill>
                <a:latin typeface="楷体_GB2312" pitchFamily="49" charset="-122"/>
                <a:ea typeface="楷体_GB2312" pitchFamily="49" charset="-122"/>
              </a:rPr>
              <a:t>和</a:t>
            </a:r>
            <a:r>
              <a:rPr lang="en-US" altLang="zh-CN" sz="3200" dirty="0">
                <a:solidFill>
                  <a:srgbClr val="000000"/>
                </a:solidFill>
                <a:latin typeface="楷体_GB2312" pitchFamily="49" charset="-122"/>
                <a:ea typeface="楷体_GB2312" pitchFamily="49" charset="-122"/>
              </a:rPr>
              <a:t>RISC</a:t>
            </a:r>
            <a:endParaRPr lang="zh-CN" altLang="en-US" sz="3200" dirty="0">
              <a:solidFill>
                <a:srgbClr val="000000"/>
              </a:solidFill>
              <a:latin typeface="楷体_GB2312" pitchFamily="49" charset="-122"/>
              <a:ea typeface="楷体_GB2312" pitchFamily="49" charset="-122"/>
            </a:endParaRPr>
          </a:p>
        </p:txBody>
      </p:sp>
      <p:sp>
        <p:nvSpPr>
          <p:cNvPr id="193539"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000000"/>
                </a:solidFill>
                <a:latin typeface="楷体_GB2312" pitchFamily="49" charset="-122"/>
                <a:ea typeface="楷体_GB2312" pitchFamily="49" charset="-122"/>
              </a:rPr>
              <a:t>CISC</a:t>
            </a:r>
            <a:r>
              <a:rPr lang="zh-CN" altLang="en-US" dirty="0">
                <a:solidFill>
                  <a:srgbClr val="000000"/>
                </a:solidFill>
                <a:latin typeface="楷体_GB2312" pitchFamily="49" charset="-122"/>
                <a:ea typeface="楷体_GB2312" pitchFamily="49" charset="-122"/>
              </a:rPr>
              <a:t>和</a:t>
            </a:r>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混合体系结构</a:t>
            </a:r>
          </a:p>
          <a:p>
            <a:pPr lvl="1" eaLnBrk="1" hangingPunct="1"/>
            <a:r>
              <a:rPr lang="en-US" altLang="zh-CN" dirty="0">
                <a:solidFill>
                  <a:srgbClr val="000000"/>
                </a:solidFill>
                <a:latin typeface="楷体_GB2312" pitchFamily="49" charset="-122"/>
                <a:ea typeface="楷体_GB2312" pitchFamily="49" charset="-122"/>
              </a:rPr>
              <a:t>CISC</a:t>
            </a:r>
            <a:r>
              <a:rPr lang="zh-CN" altLang="en-US" dirty="0">
                <a:solidFill>
                  <a:srgbClr val="000000"/>
                </a:solidFill>
                <a:latin typeface="楷体_GB2312" pitchFamily="49" charset="-122"/>
                <a:ea typeface="楷体_GB2312" pitchFamily="49" charset="-122"/>
              </a:rPr>
              <a:t>和</a:t>
            </a:r>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混合体系结构继承了</a:t>
            </a:r>
            <a:r>
              <a:rPr lang="en-US" altLang="zh-CN" dirty="0">
                <a:solidFill>
                  <a:srgbClr val="000000"/>
                </a:solidFill>
                <a:latin typeface="楷体_GB2312" pitchFamily="49" charset="-122"/>
                <a:ea typeface="楷体_GB2312" pitchFamily="49" charset="-122"/>
              </a:rPr>
              <a:t>CISC</a:t>
            </a:r>
            <a:r>
              <a:rPr lang="zh-CN" altLang="en-US" dirty="0">
                <a:solidFill>
                  <a:srgbClr val="000000"/>
                </a:solidFill>
                <a:latin typeface="楷体_GB2312" pitchFamily="49" charset="-122"/>
                <a:ea typeface="楷体_GB2312" pitchFamily="49" charset="-122"/>
              </a:rPr>
              <a:t>和</a:t>
            </a:r>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体系结构的优点，优势互补。</a:t>
            </a:r>
            <a:r>
              <a:rPr lang="en-US" altLang="zh-CN" dirty="0">
                <a:solidFill>
                  <a:srgbClr val="000000"/>
                </a:solidFill>
                <a:latin typeface="楷体_GB2312" pitchFamily="49" charset="-122"/>
                <a:ea typeface="楷体_GB2312" pitchFamily="49" charset="-122"/>
              </a:rPr>
              <a:t>CISC</a:t>
            </a:r>
            <a:r>
              <a:rPr lang="zh-CN" altLang="en-US" dirty="0">
                <a:solidFill>
                  <a:srgbClr val="000000"/>
                </a:solidFill>
                <a:latin typeface="楷体_GB2312" pitchFamily="49" charset="-122"/>
                <a:ea typeface="楷体_GB2312" pitchFamily="49" charset="-122"/>
              </a:rPr>
              <a:t>体系与</a:t>
            </a:r>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体系两大阵营互相取长补短，这使得它们无论在市场上还是在技术上都取得了很大的成功，同时也延续了这两种体系结构的生命力。最具有代表性的处理器是</a:t>
            </a:r>
            <a:r>
              <a:rPr lang="en-US" altLang="zh-CN" dirty="0">
                <a:solidFill>
                  <a:srgbClr val="000000"/>
                </a:solidFill>
                <a:latin typeface="楷体_GB2312" pitchFamily="49" charset="-122"/>
                <a:ea typeface="楷体_GB2312" pitchFamily="49" charset="-122"/>
              </a:rPr>
              <a:t>Intel Pentium</a:t>
            </a:r>
            <a:r>
              <a:rPr lang="zh-CN" altLang="en-US" dirty="0">
                <a:solidFill>
                  <a:srgbClr val="000000"/>
                </a:solidFill>
                <a:latin typeface="楷体_GB2312" pitchFamily="49" charset="-122"/>
                <a:ea typeface="楷体_GB2312" pitchFamily="49" charset="-122"/>
              </a:rPr>
              <a:t>处理器和</a:t>
            </a:r>
            <a:r>
              <a:rPr lang="en-US" altLang="zh-CN" dirty="0">
                <a:solidFill>
                  <a:srgbClr val="000000"/>
                </a:solidFill>
                <a:latin typeface="楷体_GB2312" pitchFamily="49" charset="-122"/>
                <a:ea typeface="楷体_GB2312" pitchFamily="49" charset="-122"/>
              </a:rPr>
              <a:t>IBM Power PC </a:t>
            </a:r>
            <a:r>
              <a:rPr lang="zh-CN" altLang="en-US" dirty="0">
                <a:solidFill>
                  <a:srgbClr val="000000"/>
                </a:solidFill>
                <a:latin typeface="楷体_GB2312" pitchFamily="49" charset="-122"/>
                <a:ea typeface="楷体_GB2312" pitchFamily="49" charset="-122"/>
              </a:rPr>
              <a:t>处理器。</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楷体_GB2312" pitchFamily="49" charset="-122"/>
                <a:ea typeface="楷体_GB2312" pitchFamily="49" charset="-122"/>
              </a:rPr>
              <a:t>CISC</a:t>
            </a:r>
            <a:r>
              <a:rPr lang="zh-CN" altLang="en-US" dirty="0">
                <a:solidFill>
                  <a:srgbClr val="000000"/>
                </a:solidFill>
                <a:latin typeface="楷体_GB2312" pitchFamily="49" charset="-122"/>
                <a:ea typeface="楷体_GB2312" pitchFamily="49" charset="-122"/>
              </a:rPr>
              <a:t>和</a:t>
            </a:r>
            <a:r>
              <a:rPr lang="en-US" altLang="zh-CN" dirty="0">
                <a:solidFill>
                  <a:srgbClr val="000000"/>
                </a:solidFill>
                <a:latin typeface="楷体_GB2312" pitchFamily="49" charset="-122"/>
                <a:ea typeface="楷体_GB2312" pitchFamily="49" charset="-122"/>
              </a:rPr>
              <a:t>RISC</a:t>
            </a:r>
            <a:endParaRPr lang="zh-CN" altLang="en-US" dirty="0">
              <a:solidFill>
                <a:srgbClr val="000000"/>
              </a:solidFill>
              <a:latin typeface="楷体_GB2312" pitchFamily="49" charset="-122"/>
              <a:ea typeface="楷体_GB2312" pitchFamily="49" charset="-122"/>
            </a:endParaRPr>
          </a:p>
        </p:txBody>
      </p:sp>
      <p:sp>
        <p:nvSpPr>
          <p:cNvPr id="194563"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000000"/>
                </a:solidFill>
                <a:latin typeface="楷体_GB2312" pitchFamily="49" charset="-122"/>
                <a:ea typeface="楷体_GB2312" pitchFamily="49" charset="-122"/>
              </a:rPr>
              <a:t>Intel Pentium</a:t>
            </a:r>
            <a:r>
              <a:rPr lang="zh-CN" altLang="en-US" dirty="0">
                <a:solidFill>
                  <a:srgbClr val="000000"/>
                </a:solidFill>
                <a:latin typeface="楷体_GB2312" pitchFamily="49" charset="-122"/>
                <a:ea typeface="楷体_GB2312" pitchFamily="49" charset="-122"/>
              </a:rPr>
              <a:t>处理器</a:t>
            </a:r>
          </a:p>
          <a:p>
            <a:pPr lvl="1" eaLnBrk="1" hangingPunct="1"/>
            <a:r>
              <a:rPr lang="en-US" altLang="zh-CN" dirty="0">
                <a:solidFill>
                  <a:srgbClr val="000000"/>
                </a:solidFill>
                <a:latin typeface="楷体_GB2312" pitchFamily="49" charset="-122"/>
                <a:ea typeface="楷体_GB2312" pitchFamily="49" charset="-122"/>
              </a:rPr>
              <a:t>Intel Pentium</a:t>
            </a:r>
            <a:r>
              <a:rPr lang="zh-CN" altLang="en-US" dirty="0">
                <a:solidFill>
                  <a:srgbClr val="000000"/>
                </a:solidFill>
                <a:latin typeface="楷体_GB2312" pitchFamily="49" charset="-122"/>
                <a:ea typeface="楷体_GB2312" pitchFamily="49" charset="-122"/>
              </a:rPr>
              <a:t>处理器在继承了</a:t>
            </a:r>
            <a:r>
              <a:rPr lang="en-US" altLang="zh-CN" dirty="0">
                <a:solidFill>
                  <a:srgbClr val="000000"/>
                </a:solidFill>
                <a:latin typeface="楷体_GB2312" pitchFamily="49" charset="-122"/>
                <a:ea typeface="楷体_GB2312" pitchFamily="49" charset="-122"/>
              </a:rPr>
              <a:t>80486</a:t>
            </a:r>
            <a:r>
              <a:rPr lang="zh-CN" altLang="en-US" dirty="0">
                <a:solidFill>
                  <a:srgbClr val="000000"/>
                </a:solidFill>
                <a:latin typeface="楷体_GB2312" pitchFamily="49" charset="-122"/>
                <a:ea typeface="楷体_GB2312" pitchFamily="49" charset="-122"/>
              </a:rPr>
              <a:t>处理器的所有指令的基础上增加了</a:t>
            </a:r>
            <a:r>
              <a:rPr lang="en-US" altLang="zh-CN" dirty="0">
                <a:solidFill>
                  <a:srgbClr val="000000"/>
                </a:solidFill>
                <a:latin typeface="楷体_GB2312" pitchFamily="49" charset="-122"/>
                <a:ea typeface="楷体_GB2312" pitchFamily="49" charset="-122"/>
              </a:rPr>
              <a:t>6</a:t>
            </a:r>
            <a:r>
              <a:rPr lang="zh-CN" altLang="en-US" dirty="0">
                <a:solidFill>
                  <a:srgbClr val="000000"/>
                </a:solidFill>
                <a:latin typeface="楷体_GB2312" pitchFamily="49" charset="-122"/>
                <a:ea typeface="楷体_GB2312" pitchFamily="49" charset="-122"/>
              </a:rPr>
              <a:t>条新指令，它具有多种寻址方式及指令格式、少量寄存器，这些都是</a:t>
            </a:r>
            <a:r>
              <a:rPr lang="en-US" altLang="zh-CN" dirty="0">
                <a:solidFill>
                  <a:srgbClr val="000000"/>
                </a:solidFill>
                <a:latin typeface="楷体_GB2312" pitchFamily="49" charset="-122"/>
                <a:ea typeface="楷体_GB2312" pitchFamily="49" charset="-122"/>
              </a:rPr>
              <a:t>CISC</a:t>
            </a:r>
            <a:r>
              <a:rPr lang="zh-CN" altLang="en-US" dirty="0">
                <a:solidFill>
                  <a:srgbClr val="000000"/>
                </a:solidFill>
                <a:latin typeface="楷体_GB2312" pitchFamily="49" charset="-122"/>
                <a:ea typeface="楷体_GB2312" pitchFamily="49" charset="-122"/>
              </a:rPr>
              <a:t>的特征，因此</a:t>
            </a:r>
            <a:r>
              <a:rPr lang="en-US" altLang="zh-CN" dirty="0">
                <a:solidFill>
                  <a:srgbClr val="000000"/>
                </a:solidFill>
                <a:latin typeface="楷体_GB2312" pitchFamily="49" charset="-122"/>
                <a:ea typeface="楷体_GB2312" pitchFamily="49" charset="-122"/>
              </a:rPr>
              <a:t>Intel Pentium</a:t>
            </a:r>
            <a:r>
              <a:rPr lang="zh-CN" altLang="en-US" dirty="0">
                <a:solidFill>
                  <a:srgbClr val="000000"/>
                </a:solidFill>
                <a:latin typeface="楷体_GB2312" pitchFamily="49" charset="-122"/>
                <a:ea typeface="楷体_GB2312" pitchFamily="49" charset="-122"/>
              </a:rPr>
              <a:t>处理器秉承了</a:t>
            </a:r>
            <a:r>
              <a:rPr lang="en-US" altLang="zh-CN" dirty="0">
                <a:solidFill>
                  <a:srgbClr val="000000"/>
                </a:solidFill>
                <a:latin typeface="楷体_GB2312" pitchFamily="49" charset="-122"/>
                <a:ea typeface="楷体_GB2312" pitchFamily="49" charset="-122"/>
              </a:rPr>
              <a:t>CISC</a:t>
            </a:r>
            <a:r>
              <a:rPr lang="zh-CN" altLang="en-US" dirty="0">
                <a:solidFill>
                  <a:srgbClr val="000000"/>
                </a:solidFill>
                <a:latin typeface="楷体_GB2312" pitchFamily="49" charset="-122"/>
                <a:ea typeface="楷体_GB2312" pitchFamily="49" charset="-122"/>
              </a:rPr>
              <a:t>体系结构的设计原理，同时它又包含了如</a:t>
            </a:r>
            <a:r>
              <a:rPr lang="en-US" altLang="zh-CN" dirty="0">
                <a:solidFill>
                  <a:srgbClr val="000000"/>
                </a:solidFill>
                <a:latin typeface="楷体_GB2312" pitchFamily="49" charset="-122"/>
                <a:ea typeface="楷体_GB2312" pitchFamily="49" charset="-122"/>
              </a:rPr>
              <a:t>MOV</a:t>
            </a:r>
            <a:r>
              <a:rPr lang="zh-CN" altLang="en-US" dirty="0">
                <a:solidFill>
                  <a:srgbClr val="000000"/>
                </a:solidFill>
                <a:latin typeface="楷体_GB2312" pitchFamily="49" charset="-122"/>
                <a:ea typeface="楷体_GB2312" pitchFamily="49" charset="-122"/>
              </a:rPr>
              <a:t>、</a:t>
            </a:r>
            <a:r>
              <a:rPr lang="en-US" altLang="zh-CN" dirty="0">
                <a:solidFill>
                  <a:srgbClr val="000000"/>
                </a:solidFill>
                <a:latin typeface="楷体_GB2312" pitchFamily="49" charset="-122"/>
                <a:ea typeface="楷体_GB2312" pitchFamily="49" charset="-122"/>
              </a:rPr>
              <a:t>CALL</a:t>
            </a:r>
            <a:r>
              <a:rPr lang="zh-CN" altLang="en-US" dirty="0">
                <a:solidFill>
                  <a:srgbClr val="000000"/>
                </a:solidFill>
                <a:latin typeface="楷体_GB2312" pitchFamily="49" charset="-122"/>
                <a:ea typeface="楷体_GB2312" pitchFamily="49" charset="-122"/>
              </a:rPr>
              <a:t>的某些指令，这些指令以硬布线逻辑实现，并在一个时钟周期内执行完，这又具有了典型</a:t>
            </a:r>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体系结构的特征。从</a:t>
            </a:r>
            <a:r>
              <a:rPr lang="en-US" altLang="zh-CN" dirty="0">
                <a:solidFill>
                  <a:srgbClr val="000000"/>
                </a:solidFill>
                <a:latin typeface="楷体_GB2312" pitchFamily="49" charset="-122"/>
                <a:ea typeface="楷体_GB2312" pitchFamily="49" charset="-122"/>
              </a:rPr>
              <a:t>Intel Pentium Pro</a:t>
            </a:r>
            <a:r>
              <a:rPr lang="zh-CN" altLang="en-US" dirty="0">
                <a:solidFill>
                  <a:srgbClr val="000000"/>
                </a:solidFill>
                <a:latin typeface="楷体_GB2312" pitchFamily="49" charset="-122"/>
                <a:ea typeface="楷体_GB2312" pitchFamily="49" charset="-122"/>
              </a:rPr>
              <a:t>处理器开始，采用寄存器重命名技术、超标量、超流水线、重排序缓冲器以及保留栈等典型的基于</a:t>
            </a:r>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体系结构的技术。</a:t>
            </a:r>
            <a:r>
              <a:rPr lang="en-US" altLang="zh-CN" dirty="0">
                <a:solidFill>
                  <a:srgbClr val="000000"/>
                </a:solidFill>
                <a:latin typeface="楷体_GB2312" pitchFamily="49" charset="-122"/>
                <a:ea typeface="楷体_GB2312" pitchFamily="49" charset="-122"/>
              </a:rPr>
              <a:t>Intel Pentium</a:t>
            </a:r>
            <a:r>
              <a:rPr lang="zh-CN" altLang="en-US" dirty="0">
                <a:solidFill>
                  <a:srgbClr val="000000"/>
                </a:solidFill>
                <a:latin typeface="楷体_GB2312" pitchFamily="49" charset="-122"/>
                <a:ea typeface="楷体_GB2312" pitchFamily="49" charset="-122"/>
              </a:rPr>
              <a:t>处理器充分地展现出</a:t>
            </a:r>
            <a:r>
              <a:rPr lang="en-US" altLang="zh-CN" dirty="0">
                <a:solidFill>
                  <a:srgbClr val="000000"/>
                </a:solidFill>
                <a:latin typeface="楷体_GB2312" pitchFamily="49" charset="-122"/>
                <a:ea typeface="楷体_GB2312" pitchFamily="49" charset="-122"/>
              </a:rPr>
              <a:t>CISC</a:t>
            </a:r>
            <a:r>
              <a:rPr lang="zh-CN" altLang="en-US" dirty="0">
                <a:solidFill>
                  <a:srgbClr val="000000"/>
                </a:solidFill>
                <a:latin typeface="楷体_GB2312" pitchFamily="49" charset="-122"/>
                <a:ea typeface="楷体_GB2312" pitchFamily="49" charset="-122"/>
              </a:rPr>
              <a:t>和</a:t>
            </a:r>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混合体系结构的特征。</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楷体_GB2312" pitchFamily="49" charset="-122"/>
                <a:ea typeface="楷体_GB2312" pitchFamily="49" charset="-122"/>
              </a:rPr>
              <a:t>CISC</a:t>
            </a:r>
            <a:r>
              <a:rPr lang="zh-CN" altLang="en-US" dirty="0">
                <a:solidFill>
                  <a:srgbClr val="000000"/>
                </a:solidFill>
                <a:latin typeface="楷体_GB2312" pitchFamily="49" charset="-122"/>
                <a:ea typeface="楷体_GB2312" pitchFamily="49" charset="-122"/>
              </a:rPr>
              <a:t>和</a:t>
            </a:r>
            <a:r>
              <a:rPr lang="en-US" altLang="zh-CN" dirty="0">
                <a:solidFill>
                  <a:srgbClr val="000000"/>
                </a:solidFill>
                <a:latin typeface="楷体_GB2312" pitchFamily="49" charset="-122"/>
                <a:ea typeface="楷体_GB2312" pitchFamily="49" charset="-122"/>
              </a:rPr>
              <a:t>RISC</a:t>
            </a:r>
            <a:endParaRPr lang="zh-CN" altLang="en-US" dirty="0">
              <a:solidFill>
                <a:srgbClr val="000000"/>
              </a:solidFill>
              <a:latin typeface="楷体_GB2312" pitchFamily="49" charset="-122"/>
              <a:ea typeface="楷体_GB2312" pitchFamily="49" charset="-122"/>
            </a:endParaRPr>
          </a:p>
        </p:txBody>
      </p:sp>
      <p:sp>
        <p:nvSpPr>
          <p:cNvPr id="195587"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000000"/>
                </a:solidFill>
                <a:latin typeface="楷体_GB2312" pitchFamily="49" charset="-122"/>
                <a:ea typeface="楷体_GB2312" pitchFamily="49" charset="-122"/>
              </a:rPr>
              <a:t>IBM Power PC </a:t>
            </a:r>
            <a:r>
              <a:rPr lang="zh-CN" altLang="en-US" dirty="0">
                <a:solidFill>
                  <a:srgbClr val="000000"/>
                </a:solidFill>
                <a:latin typeface="楷体_GB2312" pitchFamily="49" charset="-122"/>
                <a:ea typeface="楷体_GB2312" pitchFamily="49" charset="-122"/>
              </a:rPr>
              <a:t>处理器 </a:t>
            </a:r>
          </a:p>
          <a:p>
            <a:pPr lvl="1" eaLnBrk="1" hangingPunct="1"/>
            <a:r>
              <a:rPr lang="en-US" altLang="zh-CN" dirty="0">
                <a:solidFill>
                  <a:srgbClr val="000000"/>
                </a:solidFill>
                <a:latin typeface="楷体_GB2312" pitchFamily="49" charset="-122"/>
                <a:ea typeface="楷体_GB2312" pitchFamily="49" charset="-122"/>
              </a:rPr>
              <a:t>IBM Power PC</a:t>
            </a:r>
            <a:r>
              <a:rPr lang="zh-CN" altLang="en-US" dirty="0">
                <a:solidFill>
                  <a:srgbClr val="000000"/>
                </a:solidFill>
                <a:latin typeface="楷体_GB2312" pitchFamily="49" charset="-122"/>
                <a:ea typeface="楷体_GB2312" pitchFamily="49" charset="-122"/>
              </a:rPr>
              <a:t>处理器是典型的基于</a:t>
            </a:r>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体系结构的处理器，广泛应用于</a:t>
            </a:r>
            <a:r>
              <a:rPr lang="en-US" altLang="zh-CN" dirty="0">
                <a:solidFill>
                  <a:srgbClr val="000000"/>
                </a:solidFill>
                <a:latin typeface="楷体_GB2312" pitchFamily="49" charset="-122"/>
                <a:ea typeface="楷体_GB2312" pitchFamily="49" charset="-122"/>
              </a:rPr>
              <a:t>APPLE</a:t>
            </a:r>
            <a:r>
              <a:rPr lang="zh-CN" altLang="en-US" dirty="0">
                <a:solidFill>
                  <a:srgbClr val="000000"/>
                </a:solidFill>
                <a:latin typeface="楷体_GB2312" pitchFamily="49" charset="-122"/>
                <a:ea typeface="楷体_GB2312" pitchFamily="49" charset="-122"/>
              </a:rPr>
              <a:t>公司的</a:t>
            </a:r>
            <a:r>
              <a:rPr lang="en-US" altLang="zh-CN" dirty="0">
                <a:solidFill>
                  <a:srgbClr val="000000"/>
                </a:solidFill>
                <a:latin typeface="楷体_GB2312" pitchFamily="49" charset="-122"/>
                <a:ea typeface="楷体_GB2312" pitchFamily="49" charset="-122"/>
              </a:rPr>
              <a:t>Macintosh</a:t>
            </a:r>
            <a:r>
              <a:rPr lang="zh-CN" altLang="en-US" dirty="0">
                <a:solidFill>
                  <a:srgbClr val="000000"/>
                </a:solidFill>
                <a:latin typeface="楷体_GB2312" pitchFamily="49" charset="-122"/>
                <a:ea typeface="楷体_GB2312" pitchFamily="49" charset="-122"/>
              </a:rPr>
              <a:t>机，但</a:t>
            </a:r>
            <a:r>
              <a:rPr lang="en-US" altLang="zh-CN" dirty="0">
                <a:solidFill>
                  <a:srgbClr val="000000"/>
                </a:solidFill>
                <a:latin typeface="楷体_GB2312" pitchFamily="49" charset="-122"/>
                <a:ea typeface="楷体_GB2312" pitchFamily="49" charset="-122"/>
              </a:rPr>
              <a:t>IBM Power PC 750</a:t>
            </a:r>
            <a:r>
              <a:rPr lang="zh-CN" altLang="en-US" dirty="0">
                <a:solidFill>
                  <a:srgbClr val="000000"/>
                </a:solidFill>
                <a:latin typeface="楷体_GB2312" pitchFamily="49" charset="-122"/>
                <a:ea typeface="楷体_GB2312" pitchFamily="49" charset="-122"/>
              </a:rPr>
              <a:t>（</a:t>
            </a:r>
            <a:r>
              <a:rPr lang="en-US" altLang="zh-CN" dirty="0">
                <a:solidFill>
                  <a:srgbClr val="000000"/>
                </a:solidFill>
                <a:latin typeface="楷体_GB2312" pitchFamily="49" charset="-122"/>
                <a:ea typeface="楷体_GB2312" pitchFamily="49" charset="-122"/>
              </a:rPr>
              <a:t>G3</a:t>
            </a:r>
            <a:r>
              <a:rPr lang="zh-CN" altLang="en-US" dirty="0">
                <a:solidFill>
                  <a:srgbClr val="000000"/>
                </a:solidFill>
                <a:latin typeface="楷体_GB2312" pitchFamily="49" charset="-122"/>
                <a:ea typeface="楷体_GB2312" pitchFamily="49" charset="-122"/>
              </a:rPr>
              <a:t>）处理器的指令集</a:t>
            </a:r>
            <a:r>
              <a:rPr lang="zh-CN" altLang="en-US" dirty="0">
                <a:solidFill>
                  <a:srgbClr val="FF0000"/>
                </a:solidFill>
                <a:latin typeface="楷体_GB2312" pitchFamily="49" charset="-122"/>
                <a:ea typeface="楷体_GB2312" pitchFamily="49" charset="-122"/>
              </a:rPr>
              <a:t>不再只是少而精的</a:t>
            </a:r>
            <a:r>
              <a:rPr lang="en-US" altLang="zh-CN" dirty="0">
                <a:solidFill>
                  <a:srgbClr val="FF0000"/>
                </a:solidFill>
                <a:latin typeface="楷体_GB2312" pitchFamily="49" charset="-122"/>
                <a:ea typeface="楷体_GB2312" pitchFamily="49" charset="-122"/>
              </a:rPr>
              <a:t>RISC</a:t>
            </a:r>
            <a:r>
              <a:rPr lang="zh-CN" altLang="en-US" dirty="0">
                <a:solidFill>
                  <a:srgbClr val="FF0000"/>
                </a:solidFill>
                <a:latin typeface="楷体_GB2312" pitchFamily="49" charset="-122"/>
                <a:ea typeface="楷体_GB2312" pitchFamily="49" charset="-122"/>
              </a:rPr>
              <a:t>体系结构指令集，而是增加了许多</a:t>
            </a:r>
            <a:r>
              <a:rPr lang="en-US" altLang="zh-CN" dirty="0">
                <a:solidFill>
                  <a:srgbClr val="FF0000"/>
                </a:solidFill>
                <a:latin typeface="楷体_GB2312" pitchFamily="49" charset="-122"/>
                <a:ea typeface="楷体_GB2312" pitchFamily="49" charset="-122"/>
              </a:rPr>
              <a:t>CISC</a:t>
            </a:r>
            <a:r>
              <a:rPr lang="zh-CN" altLang="en-US" dirty="0">
                <a:solidFill>
                  <a:srgbClr val="FF0000"/>
                </a:solidFill>
                <a:latin typeface="楷体_GB2312" pitchFamily="49" charset="-122"/>
                <a:ea typeface="楷体_GB2312" pitchFamily="49" charset="-122"/>
              </a:rPr>
              <a:t>体系结构中功能复杂的指令</a:t>
            </a:r>
            <a:r>
              <a:rPr lang="zh-CN" altLang="en-US" dirty="0">
                <a:solidFill>
                  <a:srgbClr val="000000"/>
                </a:solidFill>
                <a:latin typeface="楷体_GB2312" pitchFamily="49" charset="-122"/>
                <a:ea typeface="楷体_GB2312" pitchFamily="49" charset="-122"/>
              </a:rPr>
              <a:t>，导致它的指令数目甚至大于同期的</a:t>
            </a:r>
            <a:r>
              <a:rPr lang="en-US" altLang="zh-CN" dirty="0">
                <a:solidFill>
                  <a:srgbClr val="000000"/>
                </a:solidFill>
                <a:latin typeface="楷体_GB2312" pitchFamily="49" charset="-122"/>
                <a:ea typeface="楷体_GB2312" pitchFamily="49" charset="-122"/>
              </a:rPr>
              <a:t>PentiumⅡ</a:t>
            </a:r>
            <a:r>
              <a:rPr lang="zh-CN" altLang="en-US" dirty="0">
                <a:solidFill>
                  <a:srgbClr val="000000"/>
                </a:solidFill>
                <a:latin typeface="楷体_GB2312" pitchFamily="49" charset="-122"/>
                <a:ea typeface="楷体_GB2312" pitchFamily="49" charset="-122"/>
              </a:rPr>
              <a:t>，达到了</a:t>
            </a:r>
            <a:r>
              <a:rPr lang="en-US" altLang="zh-CN" dirty="0">
                <a:solidFill>
                  <a:srgbClr val="000000"/>
                </a:solidFill>
                <a:latin typeface="楷体_GB2312" pitchFamily="49" charset="-122"/>
                <a:ea typeface="楷体_GB2312" pitchFamily="49" charset="-122"/>
              </a:rPr>
              <a:t>200</a:t>
            </a:r>
            <a:r>
              <a:rPr lang="zh-CN" altLang="en-US" dirty="0">
                <a:solidFill>
                  <a:srgbClr val="000000"/>
                </a:solidFill>
                <a:latin typeface="楷体_GB2312" pitchFamily="49" charset="-122"/>
                <a:ea typeface="楷体_GB2312" pitchFamily="49" charset="-122"/>
              </a:rPr>
              <a:t>多条，这是典型的</a:t>
            </a:r>
            <a:r>
              <a:rPr lang="en-US" altLang="zh-CN" dirty="0">
                <a:solidFill>
                  <a:srgbClr val="000000"/>
                </a:solidFill>
                <a:latin typeface="楷体_GB2312" pitchFamily="49" charset="-122"/>
                <a:ea typeface="楷体_GB2312" pitchFamily="49" charset="-122"/>
              </a:rPr>
              <a:t>CISC</a:t>
            </a:r>
            <a:r>
              <a:rPr lang="zh-CN" altLang="en-US" dirty="0">
                <a:solidFill>
                  <a:srgbClr val="000000"/>
                </a:solidFill>
                <a:latin typeface="楷体_GB2312" pitchFamily="49" charset="-122"/>
                <a:ea typeface="楷体_GB2312" pitchFamily="49" charset="-122"/>
              </a:rPr>
              <a:t>体系结构指令集的特征。更值得一提的是，在较新的</a:t>
            </a:r>
            <a:r>
              <a:rPr lang="en-US" altLang="zh-CN" dirty="0">
                <a:solidFill>
                  <a:srgbClr val="000000"/>
                </a:solidFill>
                <a:latin typeface="楷体_GB2312" pitchFamily="49" charset="-122"/>
                <a:ea typeface="楷体_GB2312" pitchFamily="49" charset="-122"/>
              </a:rPr>
              <a:t>IBM Power PC 7400</a:t>
            </a:r>
            <a:r>
              <a:rPr lang="zh-CN" altLang="en-US" dirty="0">
                <a:solidFill>
                  <a:srgbClr val="000000"/>
                </a:solidFill>
                <a:latin typeface="楷体_GB2312" pitchFamily="49" charset="-122"/>
                <a:ea typeface="楷体_GB2312" pitchFamily="49" charset="-122"/>
              </a:rPr>
              <a:t>（</a:t>
            </a:r>
            <a:r>
              <a:rPr lang="en-US" altLang="zh-CN" dirty="0">
                <a:solidFill>
                  <a:srgbClr val="000000"/>
                </a:solidFill>
                <a:latin typeface="楷体_GB2312" pitchFamily="49" charset="-122"/>
                <a:ea typeface="楷体_GB2312" pitchFamily="49" charset="-122"/>
              </a:rPr>
              <a:t>G4</a:t>
            </a:r>
            <a:r>
              <a:rPr lang="zh-CN" altLang="en-US" dirty="0">
                <a:solidFill>
                  <a:srgbClr val="000000"/>
                </a:solidFill>
                <a:latin typeface="楷体_GB2312" pitchFamily="49" charset="-122"/>
                <a:ea typeface="楷体_GB2312" pitchFamily="49" charset="-122"/>
              </a:rPr>
              <a:t>）处理器指令系统中，</a:t>
            </a:r>
            <a:r>
              <a:rPr lang="en-US" altLang="zh-CN" dirty="0">
                <a:solidFill>
                  <a:srgbClr val="000000"/>
                </a:solidFill>
                <a:latin typeface="楷体_GB2312" pitchFamily="49" charset="-122"/>
                <a:ea typeface="楷体_GB2312" pitchFamily="49" charset="-122"/>
              </a:rPr>
              <a:t>G4</a:t>
            </a:r>
            <a:r>
              <a:rPr lang="zh-CN" altLang="en-US" dirty="0">
                <a:solidFill>
                  <a:srgbClr val="000000"/>
                </a:solidFill>
                <a:latin typeface="楷体_GB2312" pitchFamily="49" charset="-122"/>
                <a:ea typeface="楷体_GB2312" pitchFamily="49" charset="-122"/>
              </a:rPr>
              <a:t>在</a:t>
            </a:r>
            <a:r>
              <a:rPr lang="en-US" altLang="zh-CN" dirty="0">
                <a:solidFill>
                  <a:srgbClr val="000000"/>
                </a:solidFill>
                <a:latin typeface="楷体_GB2312" pitchFamily="49" charset="-122"/>
                <a:ea typeface="楷体_GB2312" pitchFamily="49" charset="-122"/>
              </a:rPr>
              <a:t>G3</a:t>
            </a:r>
            <a:r>
              <a:rPr lang="zh-CN" altLang="en-US" dirty="0">
                <a:solidFill>
                  <a:srgbClr val="000000"/>
                </a:solidFill>
                <a:latin typeface="楷体_GB2312" pitchFamily="49" charset="-122"/>
                <a:ea typeface="楷体_GB2312" pitchFamily="49" charset="-122"/>
              </a:rPr>
              <a:t>的基础上又增加了</a:t>
            </a:r>
            <a:r>
              <a:rPr lang="en-US" altLang="zh-CN" dirty="0">
                <a:solidFill>
                  <a:srgbClr val="000000"/>
                </a:solidFill>
                <a:latin typeface="楷体_GB2312" pitchFamily="49" charset="-122"/>
                <a:ea typeface="楷体_GB2312" pitchFamily="49" charset="-122"/>
              </a:rPr>
              <a:t>162</a:t>
            </a:r>
            <a:r>
              <a:rPr lang="zh-CN" altLang="en-US" dirty="0">
                <a:solidFill>
                  <a:srgbClr val="000000"/>
                </a:solidFill>
                <a:latin typeface="楷体_GB2312" pitchFamily="49" charset="-122"/>
                <a:ea typeface="楷体_GB2312" pitchFamily="49" charset="-122"/>
              </a:rPr>
              <a:t>条指令，更趋于</a:t>
            </a:r>
            <a:r>
              <a:rPr lang="en-US" altLang="zh-CN" dirty="0">
                <a:solidFill>
                  <a:srgbClr val="000000"/>
                </a:solidFill>
                <a:latin typeface="楷体_GB2312" pitchFamily="49" charset="-122"/>
                <a:ea typeface="楷体_GB2312" pitchFamily="49" charset="-122"/>
              </a:rPr>
              <a:t>CISC</a:t>
            </a:r>
            <a:r>
              <a:rPr lang="zh-CN" altLang="en-US" dirty="0">
                <a:solidFill>
                  <a:srgbClr val="000000"/>
                </a:solidFill>
                <a:latin typeface="楷体_GB2312" pitchFamily="49" charset="-122"/>
                <a:ea typeface="楷体_GB2312" pitchFamily="49" charset="-122"/>
              </a:rPr>
              <a:t>体系结构指令集的特征。</a:t>
            </a:r>
            <a:r>
              <a:rPr lang="en-US" altLang="zh-CN" dirty="0">
                <a:solidFill>
                  <a:srgbClr val="000000"/>
                </a:solidFill>
                <a:latin typeface="楷体_GB2312" pitchFamily="49" charset="-122"/>
                <a:ea typeface="楷体_GB2312" pitchFamily="49" charset="-122"/>
              </a:rPr>
              <a:t>CISC</a:t>
            </a:r>
            <a:r>
              <a:rPr lang="zh-CN" altLang="en-US" dirty="0">
                <a:solidFill>
                  <a:srgbClr val="000000"/>
                </a:solidFill>
                <a:latin typeface="楷体_GB2312" pitchFamily="49" charset="-122"/>
                <a:ea typeface="楷体_GB2312" pitchFamily="49" charset="-122"/>
              </a:rPr>
              <a:t>和</a:t>
            </a:r>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混合的体系结构是当今主流的计算机体系结构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p:cNvSpPr>
          <p:nvPr>
            <p:ph type="title"/>
          </p:nvPr>
        </p:nvSpPr>
        <p:spPr/>
        <p:txBody>
          <a:bodyPr vert="horz" wrap="square" lIns="91440" tIns="45720" rIns="91440" bIns="45720" anchor="ctr" anchorCtr="0"/>
          <a:lstStyle/>
          <a:p>
            <a:pPr eaLnBrk="1" hangingPunct="1"/>
            <a:r>
              <a:rPr lang="zh-CN" altLang="en-US" sz="3200" dirty="0">
                <a:solidFill>
                  <a:srgbClr val="000000"/>
                </a:solidFill>
                <a:latin typeface="黑体" panose="02010609060101010101" pitchFamily="49" charset="-122"/>
                <a:ea typeface="黑体" panose="02010609060101010101" pitchFamily="49" charset="-122"/>
              </a:rPr>
              <a:t>百度百科</a:t>
            </a:r>
          </a:p>
        </p:txBody>
      </p:sp>
      <p:sp>
        <p:nvSpPr>
          <p:cNvPr id="209923"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000000"/>
                </a:solidFill>
                <a:latin typeface="楷体_GB2312"/>
                <a:ea typeface="楷体_GB2312"/>
              </a:rPr>
              <a:t>ARM</a:t>
            </a:r>
            <a:r>
              <a:rPr lang="zh-CN" altLang="en-US" dirty="0">
                <a:solidFill>
                  <a:srgbClr val="000000"/>
                </a:solidFill>
                <a:latin typeface="楷体_GB2312"/>
                <a:ea typeface="楷体_GB2312"/>
              </a:rPr>
              <a:t>芯片</a:t>
            </a:r>
          </a:p>
          <a:p>
            <a:pPr eaLnBrk="1" hangingPunct="1"/>
            <a:r>
              <a:rPr lang="zh-CN" altLang="en-US" dirty="0">
                <a:solidFill>
                  <a:srgbClr val="000000"/>
                </a:solidFill>
                <a:latin typeface="楷体_GB2312"/>
                <a:ea typeface="楷体_GB2312"/>
              </a:rPr>
              <a:t>手机处理器</a:t>
            </a:r>
            <a:r>
              <a:rPr lang="en-US" altLang="zh-CN" dirty="0">
                <a:solidFill>
                  <a:srgbClr val="000000"/>
                </a:solidFill>
                <a:latin typeface="楷体_GB2312"/>
                <a:ea typeface="楷体_GB2312"/>
              </a:rPr>
              <a:t>90%</a:t>
            </a:r>
            <a:r>
              <a:rPr lang="zh-CN" altLang="en-US" dirty="0">
                <a:solidFill>
                  <a:srgbClr val="000000"/>
                </a:solidFill>
                <a:latin typeface="楷体_GB2312"/>
                <a:ea typeface="楷体_GB2312"/>
              </a:rPr>
              <a:t>的市场份额 </a:t>
            </a:r>
          </a:p>
          <a:p>
            <a:pPr eaLnBrk="1" hangingPunct="1"/>
            <a:r>
              <a:rPr lang="zh-CN" altLang="en-US" dirty="0">
                <a:solidFill>
                  <a:srgbClr val="000000"/>
                </a:solidFill>
                <a:latin typeface="楷体_GB2312"/>
                <a:ea typeface="楷体_GB2312"/>
              </a:rPr>
              <a:t>上网本处理器</a:t>
            </a:r>
            <a:r>
              <a:rPr lang="en-US" altLang="zh-CN" dirty="0">
                <a:solidFill>
                  <a:srgbClr val="000000"/>
                </a:solidFill>
                <a:latin typeface="楷体_GB2312"/>
                <a:ea typeface="楷体_GB2312"/>
              </a:rPr>
              <a:t>30%</a:t>
            </a:r>
            <a:r>
              <a:rPr lang="zh-CN" altLang="en-US" dirty="0">
                <a:solidFill>
                  <a:srgbClr val="000000"/>
                </a:solidFill>
                <a:latin typeface="楷体_GB2312"/>
                <a:ea typeface="楷体_GB2312"/>
              </a:rPr>
              <a:t>的市场份额 </a:t>
            </a:r>
          </a:p>
          <a:p>
            <a:pPr eaLnBrk="1" hangingPunct="1"/>
            <a:r>
              <a:rPr lang="zh-CN" altLang="en-US" dirty="0">
                <a:solidFill>
                  <a:srgbClr val="000000"/>
                </a:solidFill>
                <a:latin typeface="楷体_GB2312"/>
                <a:ea typeface="楷体_GB2312"/>
              </a:rPr>
              <a:t>平板电脑处理器</a:t>
            </a:r>
            <a:r>
              <a:rPr lang="en-US" altLang="zh-CN" dirty="0">
                <a:solidFill>
                  <a:srgbClr val="000000"/>
                </a:solidFill>
                <a:latin typeface="楷体_GB2312"/>
                <a:ea typeface="楷体_GB2312"/>
              </a:rPr>
              <a:t>80%</a:t>
            </a:r>
            <a:r>
              <a:rPr lang="zh-CN" altLang="en-US" dirty="0">
                <a:solidFill>
                  <a:srgbClr val="000000"/>
                </a:solidFill>
                <a:latin typeface="楷体_GB2312"/>
                <a:ea typeface="楷体_GB2312"/>
              </a:rPr>
              <a:t>的市场份额</a:t>
            </a:r>
            <a:r>
              <a:rPr lang="zh-CN" altLang="en-US" dirty="0"/>
              <a:t> </a:t>
            </a:r>
          </a:p>
          <a:p>
            <a:pPr eaLnBrk="1" hangingPunct="1"/>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黑体" panose="02010609060101010101" pitchFamily="49" charset="-122"/>
                <a:ea typeface="黑体" panose="02010609060101010101" pitchFamily="49" charset="-122"/>
              </a:rPr>
              <a:t>2.3.1 </a:t>
            </a:r>
            <a:r>
              <a:rPr lang="zh-CN" altLang="en-US" sz="3200" dirty="0">
                <a:solidFill>
                  <a:srgbClr val="000000"/>
                </a:solidFill>
                <a:latin typeface="黑体" panose="02010609060101010101" pitchFamily="49" charset="-122"/>
                <a:ea typeface="黑体" panose="02010609060101010101" pitchFamily="49" charset="-122"/>
              </a:rPr>
              <a:t>指令系统设计的基本原则</a:t>
            </a:r>
          </a:p>
        </p:txBody>
      </p:sp>
      <p:sp>
        <p:nvSpPr>
          <p:cNvPr id="28675" name="Rectangle 3"/>
          <p:cNvSpPr>
            <a:spLocks noGrp="1"/>
          </p:cNvSpPr>
          <p:nvPr>
            <p:ph idx="1" hasCustomPrompt="1"/>
          </p:nvPr>
        </p:nvSpPr>
        <p:spPr>
          <a:xfrm>
            <a:off x="441325" y="1022350"/>
            <a:ext cx="8229600" cy="4953000"/>
          </a:xfrm>
        </p:spPr>
        <p:txBody>
          <a:bodyPr vert="horz" wrap="square" lIns="91440" tIns="45720" rIns="91440" bIns="45720" anchor="t" anchorCtr="0"/>
          <a:lstStyle/>
          <a:p>
            <a:pPr eaLnBrk="1" hangingPunct="1"/>
            <a:r>
              <a:rPr lang="zh-CN" altLang="en-US" dirty="0">
                <a:solidFill>
                  <a:srgbClr val="000000"/>
                </a:solidFill>
                <a:latin typeface="楷体_GB2312"/>
                <a:ea typeface="楷体_GB2312"/>
              </a:rPr>
              <a:t>三种类型指令集结构的优缺点 </a:t>
            </a:r>
          </a:p>
        </p:txBody>
      </p:sp>
      <p:grpSp>
        <p:nvGrpSpPr>
          <p:cNvPr id="28676" name="Group 4"/>
          <p:cNvGrpSpPr/>
          <p:nvPr/>
        </p:nvGrpSpPr>
        <p:grpSpPr>
          <a:xfrm>
            <a:off x="407988" y="1622425"/>
            <a:ext cx="8402637" cy="4602163"/>
            <a:chOff x="-3" y="-3"/>
            <a:chExt cx="3496" cy="4038"/>
          </a:xfrm>
        </p:grpSpPr>
        <p:grpSp>
          <p:nvGrpSpPr>
            <p:cNvPr id="28677" name="Group 5"/>
            <p:cNvGrpSpPr/>
            <p:nvPr/>
          </p:nvGrpSpPr>
          <p:grpSpPr>
            <a:xfrm>
              <a:off x="0" y="0"/>
              <a:ext cx="3490" cy="4032"/>
              <a:chOff x="0" y="0"/>
              <a:chExt cx="3490" cy="4032"/>
            </a:xfrm>
          </p:grpSpPr>
          <p:grpSp>
            <p:nvGrpSpPr>
              <p:cNvPr id="28679" name="Group 6"/>
              <p:cNvGrpSpPr/>
              <p:nvPr/>
            </p:nvGrpSpPr>
            <p:grpSpPr>
              <a:xfrm>
                <a:off x="0" y="0"/>
                <a:ext cx="548" cy="1056"/>
                <a:chOff x="0" y="0"/>
                <a:chExt cx="548" cy="1056"/>
              </a:xfrm>
            </p:grpSpPr>
            <p:sp>
              <p:nvSpPr>
                <p:cNvPr id="28713" name="Rectangle 7"/>
                <p:cNvSpPr/>
                <p:nvPr/>
              </p:nvSpPr>
              <p:spPr>
                <a:xfrm>
                  <a:off x="11" y="0"/>
                  <a:ext cx="526" cy="1056"/>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r>
                    <a:rPr lang="zh-CN" altLang="en-US" sz="2000" b="0" dirty="0">
                      <a:solidFill>
                        <a:schemeClr val="hlink"/>
                      </a:solidFill>
                      <a:latin typeface="Arial" panose="020B0604020202020204" pitchFamily="34" charset="0"/>
                      <a:ea typeface="黑体" panose="02010609060101010101" pitchFamily="49" charset="-122"/>
                    </a:rPr>
                    <a:t>指令集结构类型</a:t>
                  </a:r>
                  <a:endParaRPr lang="zh-CN" altLang="en-US" sz="1000" b="0" dirty="0">
                    <a:solidFill>
                      <a:schemeClr val="hlink"/>
                    </a:solidFill>
                    <a:latin typeface="Times New Roman" panose="02020603050405020304" pitchFamily="18" charset="0"/>
                    <a:ea typeface="黑体" panose="02010609060101010101" pitchFamily="49" charset="-122"/>
                  </a:endParaRPr>
                </a:p>
              </p:txBody>
            </p:sp>
            <p:sp>
              <p:nvSpPr>
                <p:cNvPr id="28714" name="Rectangle 8"/>
                <p:cNvSpPr/>
                <p:nvPr/>
              </p:nvSpPr>
              <p:spPr>
                <a:xfrm>
                  <a:off x="0" y="0"/>
                  <a:ext cx="548" cy="1056"/>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28680" name="Group 9"/>
              <p:cNvGrpSpPr/>
              <p:nvPr/>
            </p:nvGrpSpPr>
            <p:grpSpPr>
              <a:xfrm>
                <a:off x="548" y="0"/>
                <a:ext cx="1091" cy="1056"/>
                <a:chOff x="548" y="0"/>
                <a:chExt cx="1091" cy="1056"/>
              </a:xfrm>
            </p:grpSpPr>
            <p:sp>
              <p:nvSpPr>
                <p:cNvPr id="28711" name="Rectangle 10"/>
                <p:cNvSpPr/>
                <p:nvPr/>
              </p:nvSpPr>
              <p:spPr>
                <a:xfrm>
                  <a:off x="559" y="0"/>
                  <a:ext cx="1069" cy="1056"/>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endParaRPr lang="zh-CN" altLang="en-US" sz="2000" dirty="0">
                    <a:solidFill>
                      <a:schemeClr val="hlink"/>
                    </a:solidFill>
                    <a:latin typeface="Arial" panose="020B0604020202020204" pitchFamily="34" charset="0"/>
                    <a:ea typeface="楷体_GB2312"/>
                  </a:endParaRPr>
                </a:p>
                <a:p>
                  <a:pPr marL="0" lvl="0" indent="0" algn="ctr" eaLnBrk="1" hangingPunct="1">
                    <a:spcBef>
                      <a:spcPct val="0"/>
                    </a:spcBef>
                    <a:buClrTx/>
                    <a:buFontTx/>
                    <a:buNone/>
                  </a:pPr>
                  <a:r>
                    <a:rPr lang="zh-CN" altLang="en-US" sz="2000" b="0" dirty="0">
                      <a:solidFill>
                        <a:schemeClr val="hlink"/>
                      </a:solidFill>
                      <a:latin typeface="Arial" panose="020B0604020202020204" pitchFamily="34" charset="0"/>
                      <a:ea typeface="黑体" panose="02010609060101010101" pitchFamily="49" charset="-122"/>
                    </a:rPr>
                    <a:t>优  点</a:t>
                  </a:r>
                  <a:endParaRPr lang="zh-CN" altLang="en-US" sz="1000" b="0" dirty="0">
                    <a:solidFill>
                      <a:schemeClr val="hlink"/>
                    </a:solidFill>
                    <a:latin typeface="Times New Roman" panose="02020603050405020304" pitchFamily="18" charset="0"/>
                    <a:ea typeface="黑体" panose="02010609060101010101" pitchFamily="49" charset="-122"/>
                  </a:endParaRPr>
                </a:p>
                <a:p>
                  <a:pPr marL="0" lvl="0" indent="0" algn="ctr">
                    <a:spcBef>
                      <a:spcPct val="0"/>
                    </a:spcBef>
                    <a:buClrTx/>
                    <a:buFontTx/>
                    <a:buNone/>
                  </a:pPr>
                  <a:endParaRPr lang="zh-CN" altLang="en-US" sz="2400" b="0" dirty="0">
                    <a:solidFill>
                      <a:schemeClr val="hlink"/>
                    </a:solidFill>
                    <a:latin typeface="Times New Roman" panose="02020603050405020304" pitchFamily="18" charset="0"/>
                    <a:ea typeface="黑体" panose="02010609060101010101" pitchFamily="49" charset="-122"/>
                  </a:endParaRPr>
                </a:p>
              </p:txBody>
            </p:sp>
            <p:sp>
              <p:nvSpPr>
                <p:cNvPr id="28712" name="Rectangle 11"/>
                <p:cNvSpPr/>
                <p:nvPr/>
              </p:nvSpPr>
              <p:spPr>
                <a:xfrm>
                  <a:off x="548" y="0"/>
                  <a:ext cx="1091" cy="1056"/>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28681" name="Group 12"/>
              <p:cNvGrpSpPr/>
              <p:nvPr/>
            </p:nvGrpSpPr>
            <p:grpSpPr>
              <a:xfrm>
                <a:off x="1639" y="0"/>
                <a:ext cx="1851" cy="1056"/>
                <a:chOff x="1639" y="0"/>
                <a:chExt cx="1851" cy="1056"/>
              </a:xfrm>
            </p:grpSpPr>
            <p:sp>
              <p:nvSpPr>
                <p:cNvPr id="28709" name="Rectangle 13"/>
                <p:cNvSpPr/>
                <p:nvPr/>
              </p:nvSpPr>
              <p:spPr>
                <a:xfrm>
                  <a:off x="1650" y="0"/>
                  <a:ext cx="1829" cy="1056"/>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endParaRPr lang="zh-CN" altLang="en-US" sz="2000" dirty="0">
                    <a:solidFill>
                      <a:schemeClr val="hlink"/>
                    </a:solidFill>
                    <a:latin typeface="Arial" panose="020B0604020202020204" pitchFamily="34" charset="0"/>
                    <a:ea typeface="楷体_GB2312"/>
                  </a:endParaRPr>
                </a:p>
                <a:p>
                  <a:pPr marL="0" lvl="0" indent="0" algn="ctr" eaLnBrk="1" hangingPunct="1">
                    <a:spcBef>
                      <a:spcPct val="0"/>
                    </a:spcBef>
                    <a:buClrTx/>
                    <a:buFontTx/>
                    <a:buNone/>
                  </a:pPr>
                  <a:r>
                    <a:rPr lang="zh-CN" altLang="en-US" sz="2000" b="0" dirty="0">
                      <a:solidFill>
                        <a:schemeClr val="hlink"/>
                      </a:solidFill>
                      <a:latin typeface="Arial" panose="020B0604020202020204" pitchFamily="34" charset="0"/>
                      <a:ea typeface="黑体" panose="02010609060101010101" pitchFamily="49" charset="-122"/>
                    </a:rPr>
                    <a:t>缺  点</a:t>
                  </a:r>
                  <a:endParaRPr lang="zh-CN" altLang="en-US" sz="1000" b="0" dirty="0">
                    <a:solidFill>
                      <a:schemeClr val="hlink"/>
                    </a:solidFill>
                    <a:latin typeface="Times New Roman" panose="02020603050405020304" pitchFamily="18" charset="0"/>
                    <a:ea typeface="黑体" panose="02010609060101010101" pitchFamily="49" charset="-122"/>
                  </a:endParaRPr>
                </a:p>
                <a:p>
                  <a:pPr marL="0" lvl="0" indent="0" algn="ctr">
                    <a:spcBef>
                      <a:spcPct val="0"/>
                    </a:spcBef>
                    <a:buClrTx/>
                    <a:buFontTx/>
                    <a:buNone/>
                  </a:pPr>
                  <a:endParaRPr lang="zh-CN" altLang="en-US" sz="2400" b="0" dirty="0">
                    <a:solidFill>
                      <a:schemeClr val="hlink"/>
                    </a:solidFill>
                    <a:latin typeface="Times New Roman" panose="02020603050405020304" pitchFamily="18" charset="0"/>
                    <a:ea typeface="宋体" panose="02010600030101010101" pitchFamily="2" charset="-122"/>
                  </a:endParaRPr>
                </a:p>
              </p:txBody>
            </p:sp>
            <p:sp>
              <p:nvSpPr>
                <p:cNvPr id="28710" name="Rectangle 14"/>
                <p:cNvSpPr/>
                <p:nvPr/>
              </p:nvSpPr>
              <p:spPr>
                <a:xfrm>
                  <a:off x="1639" y="0"/>
                  <a:ext cx="1851" cy="1056"/>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28682" name="Group 15"/>
              <p:cNvGrpSpPr/>
              <p:nvPr/>
            </p:nvGrpSpPr>
            <p:grpSpPr>
              <a:xfrm>
                <a:off x="0" y="1056"/>
                <a:ext cx="548" cy="1056"/>
                <a:chOff x="0" y="1056"/>
                <a:chExt cx="548" cy="1056"/>
              </a:xfrm>
            </p:grpSpPr>
            <p:sp>
              <p:nvSpPr>
                <p:cNvPr id="28707" name="Rectangle 16"/>
                <p:cNvSpPr/>
                <p:nvPr/>
              </p:nvSpPr>
              <p:spPr>
                <a:xfrm>
                  <a:off x="11" y="1056"/>
                  <a:ext cx="526" cy="1056"/>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endParaRPr lang="zh-CN" altLang="en-US" sz="2000" dirty="0">
                    <a:solidFill>
                      <a:schemeClr val="hlink"/>
                    </a:solidFill>
                    <a:latin typeface="Arial" panose="020B0604020202020204" pitchFamily="34" charset="0"/>
                    <a:ea typeface="楷体_GB2312"/>
                  </a:endParaRPr>
                </a:p>
                <a:p>
                  <a:pPr marL="0" lvl="0" indent="0" algn="ctr" eaLnBrk="1" hangingPunct="1">
                    <a:spcBef>
                      <a:spcPct val="0"/>
                    </a:spcBef>
                    <a:buClrTx/>
                    <a:buFontTx/>
                    <a:buNone/>
                  </a:pPr>
                  <a:r>
                    <a:rPr lang="zh-CN" altLang="en-US" sz="2000" dirty="0">
                      <a:solidFill>
                        <a:schemeClr val="hlink"/>
                      </a:solidFill>
                      <a:latin typeface="Arial" panose="020B0604020202020204" pitchFamily="34" charset="0"/>
                      <a:ea typeface="楷体_GB2312"/>
                    </a:rPr>
                    <a:t>堆栈型</a:t>
                  </a:r>
                  <a:endParaRPr lang="zh-CN" altLang="en-US" sz="1000" dirty="0">
                    <a:solidFill>
                      <a:schemeClr val="hlink"/>
                    </a:solidFill>
                    <a:latin typeface="Times New Roman" panose="02020603050405020304" pitchFamily="18" charset="0"/>
                    <a:ea typeface="宋体" panose="02010600030101010101" pitchFamily="2" charset="-122"/>
                  </a:endParaRPr>
                </a:p>
                <a:p>
                  <a:pPr marL="0" lvl="0" indent="0" algn="ctr">
                    <a:spcBef>
                      <a:spcPct val="0"/>
                    </a:spcBef>
                    <a:buClrTx/>
                    <a:buFontTx/>
                    <a:buNone/>
                  </a:pPr>
                  <a:endParaRPr lang="zh-CN" altLang="en-US" sz="2400" b="0" dirty="0">
                    <a:solidFill>
                      <a:schemeClr val="hlink"/>
                    </a:solidFill>
                    <a:latin typeface="Times New Roman" panose="02020603050405020304" pitchFamily="18" charset="0"/>
                    <a:ea typeface="宋体" panose="02010600030101010101" pitchFamily="2" charset="-122"/>
                  </a:endParaRPr>
                </a:p>
              </p:txBody>
            </p:sp>
            <p:sp>
              <p:nvSpPr>
                <p:cNvPr id="28708" name="Rectangle 17"/>
                <p:cNvSpPr/>
                <p:nvPr/>
              </p:nvSpPr>
              <p:spPr>
                <a:xfrm>
                  <a:off x="0" y="1056"/>
                  <a:ext cx="548" cy="1056"/>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28683" name="Group 18"/>
              <p:cNvGrpSpPr/>
              <p:nvPr/>
            </p:nvGrpSpPr>
            <p:grpSpPr>
              <a:xfrm>
                <a:off x="548" y="1056"/>
                <a:ext cx="1091" cy="1056"/>
                <a:chOff x="548" y="1056"/>
                <a:chExt cx="1091" cy="1056"/>
              </a:xfrm>
            </p:grpSpPr>
            <p:sp>
              <p:nvSpPr>
                <p:cNvPr id="28705" name="Rectangle 19"/>
                <p:cNvSpPr/>
                <p:nvPr/>
              </p:nvSpPr>
              <p:spPr>
                <a:xfrm>
                  <a:off x="559" y="1056"/>
                  <a:ext cx="1069" cy="1056"/>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just" eaLnBrk="1" hangingPunct="1">
                    <a:lnSpc>
                      <a:spcPct val="130000"/>
                    </a:lnSpc>
                    <a:spcBef>
                      <a:spcPct val="0"/>
                    </a:spcBef>
                    <a:buClrTx/>
                    <a:buFontTx/>
                    <a:buNone/>
                  </a:pPr>
                  <a:r>
                    <a:rPr lang="zh-CN" altLang="en-US" sz="2000" dirty="0">
                      <a:solidFill>
                        <a:schemeClr val="hlink"/>
                      </a:solidFill>
                      <a:latin typeface="Arial" panose="020B0604020202020204" pitchFamily="34" charset="0"/>
                      <a:ea typeface="楷体_GB2312"/>
                    </a:rPr>
                    <a:t>是一种表示计算的简单模型；指令短小</a:t>
                  </a:r>
                  <a:endParaRPr lang="zh-CN" altLang="en-US" sz="1000" dirty="0">
                    <a:solidFill>
                      <a:schemeClr val="hlink"/>
                    </a:solidFill>
                    <a:latin typeface="Times New Roman" panose="02020603050405020304" pitchFamily="18" charset="0"/>
                    <a:ea typeface="宋体" panose="02010600030101010101" pitchFamily="2" charset="-122"/>
                  </a:endParaRPr>
                </a:p>
                <a:p>
                  <a:pPr marL="0" lvl="0" indent="0" algn="just">
                    <a:lnSpc>
                      <a:spcPct val="130000"/>
                    </a:lnSpc>
                    <a:spcBef>
                      <a:spcPct val="0"/>
                    </a:spcBef>
                    <a:buClrTx/>
                    <a:buFontTx/>
                    <a:buNone/>
                  </a:pPr>
                  <a:endParaRPr lang="zh-CN" altLang="en-US" sz="2400" b="0" dirty="0">
                    <a:solidFill>
                      <a:schemeClr val="hlink"/>
                    </a:solidFill>
                    <a:latin typeface="Times New Roman" panose="02020603050405020304" pitchFamily="18" charset="0"/>
                    <a:ea typeface="宋体" panose="02010600030101010101" pitchFamily="2" charset="-122"/>
                  </a:endParaRPr>
                </a:p>
              </p:txBody>
            </p:sp>
            <p:sp>
              <p:nvSpPr>
                <p:cNvPr id="28706" name="Rectangle 20"/>
                <p:cNvSpPr/>
                <p:nvPr/>
              </p:nvSpPr>
              <p:spPr>
                <a:xfrm>
                  <a:off x="548" y="1056"/>
                  <a:ext cx="1091" cy="1056"/>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28684" name="Group 21"/>
              <p:cNvGrpSpPr/>
              <p:nvPr/>
            </p:nvGrpSpPr>
            <p:grpSpPr>
              <a:xfrm>
                <a:off x="1639" y="1056"/>
                <a:ext cx="1851" cy="1056"/>
                <a:chOff x="1639" y="1056"/>
                <a:chExt cx="1851" cy="1056"/>
              </a:xfrm>
            </p:grpSpPr>
            <p:sp>
              <p:nvSpPr>
                <p:cNvPr id="28703" name="Rectangle 22"/>
                <p:cNvSpPr/>
                <p:nvPr/>
              </p:nvSpPr>
              <p:spPr>
                <a:xfrm>
                  <a:off x="1650" y="1056"/>
                  <a:ext cx="1829" cy="1056"/>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just" eaLnBrk="1" hangingPunct="1">
                    <a:lnSpc>
                      <a:spcPct val="110000"/>
                    </a:lnSpc>
                    <a:spcBef>
                      <a:spcPct val="0"/>
                    </a:spcBef>
                    <a:buClrTx/>
                    <a:buFontTx/>
                    <a:buNone/>
                  </a:pPr>
                  <a:r>
                    <a:rPr lang="zh-CN" altLang="en-US" sz="2000" dirty="0">
                      <a:solidFill>
                        <a:schemeClr val="hlink"/>
                      </a:solidFill>
                      <a:latin typeface="Arial" panose="020B0604020202020204" pitchFamily="34" charset="0"/>
                      <a:ea typeface="楷体_GB2312"/>
                    </a:rPr>
                    <a:t>堆栈不能被随机访问，从而很难生成有效代码。同时，由于堆栈是瓶颈，所以很难被高效地实现。</a:t>
                  </a:r>
                  <a:endParaRPr lang="zh-CN" altLang="en-US" sz="1000" dirty="0">
                    <a:solidFill>
                      <a:schemeClr val="hlink"/>
                    </a:solidFill>
                    <a:latin typeface="Times New Roman" panose="02020603050405020304" pitchFamily="18" charset="0"/>
                    <a:ea typeface="宋体" panose="02010600030101010101" pitchFamily="2" charset="-122"/>
                  </a:endParaRPr>
                </a:p>
                <a:p>
                  <a:pPr marL="0" lvl="0" indent="0" algn="just">
                    <a:lnSpc>
                      <a:spcPct val="110000"/>
                    </a:lnSpc>
                    <a:spcBef>
                      <a:spcPct val="0"/>
                    </a:spcBef>
                    <a:buClrTx/>
                    <a:buFontTx/>
                    <a:buNone/>
                  </a:pPr>
                  <a:endParaRPr lang="zh-CN" altLang="en-US" sz="2400" b="0" dirty="0">
                    <a:solidFill>
                      <a:schemeClr val="hlink"/>
                    </a:solidFill>
                    <a:latin typeface="Times New Roman" panose="02020603050405020304" pitchFamily="18" charset="0"/>
                    <a:ea typeface="宋体" panose="02010600030101010101" pitchFamily="2" charset="-122"/>
                  </a:endParaRPr>
                </a:p>
              </p:txBody>
            </p:sp>
            <p:sp>
              <p:nvSpPr>
                <p:cNvPr id="28704" name="Rectangle 23"/>
                <p:cNvSpPr/>
                <p:nvPr/>
              </p:nvSpPr>
              <p:spPr>
                <a:xfrm>
                  <a:off x="1639" y="1056"/>
                  <a:ext cx="1851" cy="1056"/>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28685" name="Group 24"/>
              <p:cNvGrpSpPr/>
              <p:nvPr/>
            </p:nvGrpSpPr>
            <p:grpSpPr>
              <a:xfrm>
                <a:off x="0" y="2112"/>
                <a:ext cx="548" cy="1056"/>
                <a:chOff x="0" y="2112"/>
                <a:chExt cx="548" cy="1056"/>
              </a:xfrm>
            </p:grpSpPr>
            <p:sp>
              <p:nvSpPr>
                <p:cNvPr id="28701" name="Rectangle 25"/>
                <p:cNvSpPr/>
                <p:nvPr/>
              </p:nvSpPr>
              <p:spPr>
                <a:xfrm>
                  <a:off x="11" y="2112"/>
                  <a:ext cx="526" cy="1056"/>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endParaRPr lang="zh-CN" altLang="en-US" sz="2000" dirty="0">
                    <a:solidFill>
                      <a:schemeClr val="hlink"/>
                    </a:solidFill>
                    <a:latin typeface="Arial" panose="020B0604020202020204" pitchFamily="34" charset="0"/>
                    <a:ea typeface="楷体_GB2312"/>
                  </a:endParaRPr>
                </a:p>
                <a:p>
                  <a:pPr marL="0" lvl="0" indent="0" algn="ctr" eaLnBrk="1" hangingPunct="1">
                    <a:spcBef>
                      <a:spcPct val="0"/>
                    </a:spcBef>
                    <a:buClrTx/>
                    <a:buFontTx/>
                    <a:buNone/>
                  </a:pPr>
                  <a:r>
                    <a:rPr lang="zh-CN" altLang="en-US" sz="2000" dirty="0">
                      <a:solidFill>
                        <a:schemeClr val="hlink"/>
                      </a:solidFill>
                      <a:latin typeface="Arial" panose="020B0604020202020204" pitchFamily="34" charset="0"/>
                      <a:ea typeface="楷体_GB2312"/>
                    </a:rPr>
                    <a:t>累加器型</a:t>
                  </a:r>
                  <a:endParaRPr lang="zh-CN" altLang="en-US" sz="1000" dirty="0">
                    <a:solidFill>
                      <a:schemeClr val="hlink"/>
                    </a:solidFill>
                    <a:latin typeface="Times New Roman" panose="02020603050405020304" pitchFamily="18" charset="0"/>
                    <a:ea typeface="宋体" panose="02010600030101010101" pitchFamily="2" charset="-122"/>
                  </a:endParaRPr>
                </a:p>
                <a:p>
                  <a:pPr marL="0" lvl="0" indent="0" algn="ctr">
                    <a:spcBef>
                      <a:spcPct val="0"/>
                    </a:spcBef>
                    <a:buClrTx/>
                    <a:buFontTx/>
                    <a:buNone/>
                  </a:pPr>
                  <a:endParaRPr lang="zh-CN" altLang="en-US" sz="2400" b="0" dirty="0">
                    <a:solidFill>
                      <a:schemeClr val="hlink"/>
                    </a:solidFill>
                    <a:latin typeface="Times New Roman" panose="02020603050405020304" pitchFamily="18" charset="0"/>
                    <a:ea typeface="宋体" panose="02010600030101010101" pitchFamily="2" charset="-122"/>
                  </a:endParaRPr>
                </a:p>
              </p:txBody>
            </p:sp>
            <p:sp>
              <p:nvSpPr>
                <p:cNvPr id="28702" name="Rectangle 26"/>
                <p:cNvSpPr/>
                <p:nvPr/>
              </p:nvSpPr>
              <p:spPr>
                <a:xfrm>
                  <a:off x="0" y="2112"/>
                  <a:ext cx="548" cy="1056"/>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28686" name="Group 27"/>
              <p:cNvGrpSpPr/>
              <p:nvPr/>
            </p:nvGrpSpPr>
            <p:grpSpPr>
              <a:xfrm>
                <a:off x="548" y="2112"/>
                <a:ext cx="1091" cy="1056"/>
                <a:chOff x="548" y="2112"/>
                <a:chExt cx="1091" cy="1056"/>
              </a:xfrm>
            </p:grpSpPr>
            <p:sp>
              <p:nvSpPr>
                <p:cNvPr id="28699" name="Rectangle 28"/>
                <p:cNvSpPr/>
                <p:nvPr/>
              </p:nvSpPr>
              <p:spPr>
                <a:xfrm>
                  <a:off x="559" y="2112"/>
                  <a:ext cx="1069" cy="1056"/>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just" eaLnBrk="1" hangingPunct="1">
                    <a:lnSpc>
                      <a:spcPct val="130000"/>
                    </a:lnSpc>
                    <a:spcBef>
                      <a:spcPct val="0"/>
                    </a:spcBef>
                    <a:buClrTx/>
                    <a:buFontTx/>
                    <a:buNone/>
                  </a:pPr>
                  <a:r>
                    <a:rPr lang="zh-CN" altLang="en-US" sz="2000" dirty="0">
                      <a:solidFill>
                        <a:schemeClr val="hlink"/>
                      </a:solidFill>
                      <a:latin typeface="Arial" panose="020B0604020202020204" pitchFamily="34" charset="0"/>
                      <a:ea typeface="楷体_GB2312"/>
                    </a:rPr>
                    <a:t>减小了机器的内部状态；指令短小</a:t>
                  </a:r>
                  <a:endParaRPr lang="zh-CN" altLang="en-US" sz="1000" dirty="0">
                    <a:solidFill>
                      <a:schemeClr val="hlink"/>
                    </a:solidFill>
                    <a:latin typeface="Times New Roman" panose="02020603050405020304" pitchFamily="18" charset="0"/>
                    <a:ea typeface="宋体" panose="02010600030101010101" pitchFamily="2" charset="-122"/>
                  </a:endParaRPr>
                </a:p>
                <a:p>
                  <a:pPr marL="0" lvl="0" indent="0" algn="just">
                    <a:spcBef>
                      <a:spcPct val="0"/>
                    </a:spcBef>
                    <a:buClrTx/>
                    <a:buFontTx/>
                    <a:buNone/>
                  </a:pPr>
                  <a:endParaRPr lang="zh-CN" altLang="en-US" sz="2400" b="0" dirty="0">
                    <a:solidFill>
                      <a:schemeClr val="hlink"/>
                    </a:solidFill>
                    <a:latin typeface="Times New Roman" panose="02020603050405020304" pitchFamily="18" charset="0"/>
                    <a:ea typeface="宋体" panose="02010600030101010101" pitchFamily="2" charset="-122"/>
                  </a:endParaRPr>
                </a:p>
              </p:txBody>
            </p:sp>
            <p:sp>
              <p:nvSpPr>
                <p:cNvPr id="28700" name="Rectangle 29"/>
                <p:cNvSpPr/>
                <p:nvPr/>
              </p:nvSpPr>
              <p:spPr>
                <a:xfrm>
                  <a:off x="548" y="2112"/>
                  <a:ext cx="1091" cy="1056"/>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28687" name="Group 30"/>
              <p:cNvGrpSpPr/>
              <p:nvPr/>
            </p:nvGrpSpPr>
            <p:grpSpPr>
              <a:xfrm>
                <a:off x="1639" y="2112"/>
                <a:ext cx="1851" cy="1056"/>
                <a:chOff x="1639" y="2112"/>
                <a:chExt cx="1851" cy="1056"/>
              </a:xfrm>
            </p:grpSpPr>
            <p:sp>
              <p:nvSpPr>
                <p:cNvPr id="28697" name="Rectangle 31"/>
                <p:cNvSpPr/>
                <p:nvPr/>
              </p:nvSpPr>
              <p:spPr>
                <a:xfrm>
                  <a:off x="1650" y="2112"/>
                  <a:ext cx="1829" cy="1056"/>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just" eaLnBrk="1" hangingPunct="1">
                    <a:lnSpc>
                      <a:spcPct val="140000"/>
                    </a:lnSpc>
                    <a:spcBef>
                      <a:spcPct val="0"/>
                    </a:spcBef>
                    <a:buClrTx/>
                    <a:buFontTx/>
                    <a:buNone/>
                  </a:pPr>
                  <a:r>
                    <a:rPr lang="zh-CN" altLang="en-US" sz="2000" dirty="0">
                      <a:solidFill>
                        <a:schemeClr val="hlink"/>
                      </a:solidFill>
                      <a:latin typeface="Arial" panose="020B0604020202020204" pitchFamily="34" charset="0"/>
                      <a:ea typeface="楷体_GB2312"/>
                    </a:rPr>
                    <a:t>由于累加器是唯一的暂存器，这种机器的存储器通信开销最大。</a:t>
                  </a:r>
                  <a:endParaRPr lang="zh-CN" altLang="en-US" sz="1000" dirty="0">
                    <a:solidFill>
                      <a:schemeClr val="hlink"/>
                    </a:solidFill>
                    <a:latin typeface="Times New Roman" panose="02020603050405020304" pitchFamily="18" charset="0"/>
                    <a:ea typeface="宋体" panose="02010600030101010101" pitchFamily="2" charset="-122"/>
                  </a:endParaRPr>
                </a:p>
                <a:p>
                  <a:pPr marL="0" lvl="0" indent="0" algn="just">
                    <a:lnSpc>
                      <a:spcPct val="130000"/>
                    </a:lnSpc>
                    <a:spcBef>
                      <a:spcPct val="0"/>
                    </a:spcBef>
                    <a:buClrTx/>
                    <a:buFontTx/>
                    <a:buNone/>
                  </a:pPr>
                  <a:endParaRPr lang="zh-CN" altLang="en-US" sz="2400" b="0" dirty="0">
                    <a:solidFill>
                      <a:schemeClr val="hlink"/>
                    </a:solidFill>
                    <a:latin typeface="Times New Roman" panose="02020603050405020304" pitchFamily="18" charset="0"/>
                    <a:ea typeface="宋体" panose="02010600030101010101" pitchFamily="2" charset="-122"/>
                  </a:endParaRPr>
                </a:p>
              </p:txBody>
            </p:sp>
            <p:sp>
              <p:nvSpPr>
                <p:cNvPr id="28698" name="Rectangle 32"/>
                <p:cNvSpPr/>
                <p:nvPr/>
              </p:nvSpPr>
              <p:spPr>
                <a:xfrm>
                  <a:off x="1639" y="2112"/>
                  <a:ext cx="1851" cy="1056"/>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28688" name="Group 33"/>
              <p:cNvGrpSpPr/>
              <p:nvPr/>
            </p:nvGrpSpPr>
            <p:grpSpPr>
              <a:xfrm>
                <a:off x="0" y="3168"/>
                <a:ext cx="548" cy="864"/>
                <a:chOff x="0" y="3168"/>
                <a:chExt cx="548" cy="864"/>
              </a:xfrm>
            </p:grpSpPr>
            <p:sp>
              <p:nvSpPr>
                <p:cNvPr id="28695" name="Rectangle 34"/>
                <p:cNvSpPr/>
                <p:nvPr/>
              </p:nvSpPr>
              <p:spPr>
                <a:xfrm>
                  <a:off x="11" y="3168"/>
                  <a:ext cx="526" cy="864"/>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endParaRPr lang="zh-CN" altLang="en-US" sz="2000" dirty="0">
                    <a:solidFill>
                      <a:schemeClr val="hlink"/>
                    </a:solidFill>
                    <a:latin typeface="Arial" panose="020B0604020202020204" pitchFamily="34" charset="0"/>
                    <a:ea typeface="楷体_GB2312"/>
                  </a:endParaRPr>
                </a:p>
                <a:p>
                  <a:pPr marL="0" lvl="0" indent="0" algn="ctr" eaLnBrk="1" hangingPunct="1">
                    <a:spcBef>
                      <a:spcPct val="0"/>
                    </a:spcBef>
                    <a:buClrTx/>
                    <a:buFontTx/>
                    <a:buNone/>
                  </a:pPr>
                  <a:r>
                    <a:rPr lang="zh-CN" altLang="en-US" sz="2000" dirty="0">
                      <a:solidFill>
                        <a:schemeClr val="hlink"/>
                      </a:solidFill>
                      <a:latin typeface="Arial" panose="020B0604020202020204" pitchFamily="34" charset="0"/>
                      <a:ea typeface="楷体_GB2312"/>
                    </a:rPr>
                    <a:t>寄存器型</a:t>
                  </a:r>
                  <a:endParaRPr lang="zh-CN" altLang="en-US" sz="1000" dirty="0">
                    <a:solidFill>
                      <a:schemeClr val="hlink"/>
                    </a:solidFill>
                    <a:latin typeface="Times New Roman" panose="02020603050405020304" pitchFamily="18" charset="0"/>
                    <a:ea typeface="宋体" panose="02010600030101010101" pitchFamily="2" charset="-122"/>
                  </a:endParaRPr>
                </a:p>
                <a:p>
                  <a:pPr marL="0" lvl="0" indent="0" algn="ctr">
                    <a:spcBef>
                      <a:spcPct val="0"/>
                    </a:spcBef>
                    <a:buClrTx/>
                    <a:buFontTx/>
                    <a:buNone/>
                  </a:pPr>
                  <a:endParaRPr lang="zh-CN" altLang="en-US" sz="2400" b="0" dirty="0">
                    <a:solidFill>
                      <a:schemeClr val="hlink"/>
                    </a:solidFill>
                    <a:latin typeface="Times New Roman" panose="02020603050405020304" pitchFamily="18" charset="0"/>
                    <a:ea typeface="宋体" panose="02010600030101010101" pitchFamily="2" charset="-122"/>
                  </a:endParaRPr>
                </a:p>
              </p:txBody>
            </p:sp>
            <p:sp>
              <p:nvSpPr>
                <p:cNvPr id="28696" name="Rectangle 35"/>
                <p:cNvSpPr/>
                <p:nvPr/>
              </p:nvSpPr>
              <p:spPr>
                <a:xfrm>
                  <a:off x="0" y="3168"/>
                  <a:ext cx="548" cy="86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28689" name="Group 36"/>
              <p:cNvGrpSpPr/>
              <p:nvPr/>
            </p:nvGrpSpPr>
            <p:grpSpPr>
              <a:xfrm>
                <a:off x="548" y="3168"/>
                <a:ext cx="1091" cy="864"/>
                <a:chOff x="548" y="3168"/>
                <a:chExt cx="1091" cy="864"/>
              </a:xfrm>
            </p:grpSpPr>
            <p:sp>
              <p:nvSpPr>
                <p:cNvPr id="28693" name="Rectangle 37"/>
                <p:cNvSpPr/>
                <p:nvPr/>
              </p:nvSpPr>
              <p:spPr>
                <a:xfrm>
                  <a:off x="559" y="3168"/>
                  <a:ext cx="1069" cy="864"/>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just" eaLnBrk="1" hangingPunct="1">
                    <a:lnSpc>
                      <a:spcPct val="130000"/>
                    </a:lnSpc>
                    <a:spcBef>
                      <a:spcPct val="0"/>
                    </a:spcBef>
                    <a:buClrTx/>
                    <a:buFontTx/>
                    <a:buNone/>
                  </a:pPr>
                  <a:r>
                    <a:rPr lang="zh-CN" altLang="en-US" sz="2000" dirty="0">
                      <a:solidFill>
                        <a:schemeClr val="hlink"/>
                      </a:solidFill>
                      <a:latin typeface="Arial" panose="020B0604020202020204" pitchFamily="34" charset="0"/>
                      <a:ea typeface="楷体_GB2312"/>
                    </a:rPr>
                    <a:t>是代码生成最一般的模型</a:t>
                  </a:r>
                  <a:endParaRPr lang="zh-CN" altLang="en-US" sz="1000" dirty="0">
                    <a:solidFill>
                      <a:schemeClr val="hlink"/>
                    </a:solidFill>
                    <a:latin typeface="Times New Roman" panose="02020603050405020304" pitchFamily="18" charset="0"/>
                    <a:ea typeface="宋体" panose="02010600030101010101" pitchFamily="2" charset="-122"/>
                  </a:endParaRPr>
                </a:p>
                <a:p>
                  <a:pPr marL="0" lvl="0" indent="0" algn="just">
                    <a:lnSpc>
                      <a:spcPct val="130000"/>
                    </a:lnSpc>
                    <a:spcBef>
                      <a:spcPct val="0"/>
                    </a:spcBef>
                    <a:buClrTx/>
                    <a:buFontTx/>
                    <a:buNone/>
                  </a:pPr>
                  <a:endParaRPr lang="zh-CN" altLang="en-US" sz="2400" b="0" dirty="0">
                    <a:solidFill>
                      <a:schemeClr val="hlink"/>
                    </a:solidFill>
                    <a:latin typeface="Times New Roman" panose="02020603050405020304" pitchFamily="18" charset="0"/>
                    <a:ea typeface="宋体" panose="02010600030101010101" pitchFamily="2" charset="-122"/>
                  </a:endParaRPr>
                </a:p>
              </p:txBody>
            </p:sp>
            <p:sp>
              <p:nvSpPr>
                <p:cNvPr id="28694" name="Rectangle 38"/>
                <p:cNvSpPr/>
                <p:nvPr/>
              </p:nvSpPr>
              <p:spPr>
                <a:xfrm>
                  <a:off x="548" y="3168"/>
                  <a:ext cx="1091" cy="86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28690" name="Group 39"/>
              <p:cNvGrpSpPr/>
              <p:nvPr/>
            </p:nvGrpSpPr>
            <p:grpSpPr>
              <a:xfrm>
                <a:off x="1639" y="3168"/>
                <a:ext cx="1851" cy="864"/>
                <a:chOff x="1639" y="3168"/>
                <a:chExt cx="1851" cy="864"/>
              </a:xfrm>
            </p:grpSpPr>
            <p:sp>
              <p:nvSpPr>
                <p:cNvPr id="28691" name="Rectangle 40"/>
                <p:cNvSpPr/>
                <p:nvPr/>
              </p:nvSpPr>
              <p:spPr>
                <a:xfrm>
                  <a:off x="1650" y="3168"/>
                  <a:ext cx="1829" cy="864"/>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just" eaLnBrk="1" hangingPunct="1">
                    <a:lnSpc>
                      <a:spcPct val="130000"/>
                    </a:lnSpc>
                    <a:spcBef>
                      <a:spcPct val="0"/>
                    </a:spcBef>
                    <a:buClrTx/>
                    <a:buFontTx/>
                    <a:buNone/>
                  </a:pPr>
                  <a:r>
                    <a:rPr lang="zh-CN" altLang="en-US" sz="2000" dirty="0">
                      <a:solidFill>
                        <a:schemeClr val="hlink"/>
                      </a:solidFill>
                      <a:latin typeface="Arial" panose="020B0604020202020204" pitchFamily="34" charset="0"/>
                      <a:ea typeface="楷体_GB2312"/>
                    </a:rPr>
                    <a:t>所有操作数均需命名，且显式表示，因而指令比较长</a:t>
                  </a:r>
                  <a:endParaRPr lang="zh-CN" altLang="en-US" sz="1000" dirty="0">
                    <a:solidFill>
                      <a:schemeClr val="hlink"/>
                    </a:solidFill>
                    <a:latin typeface="Times New Roman" panose="02020603050405020304" pitchFamily="18" charset="0"/>
                    <a:ea typeface="宋体" panose="02010600030101010101" pitchFamily="2" charset="-122"/>
                  </a:endParaRPr>
                </a:p>
                <a:p>
                  <a:pPr marL="0" lvl="0" indent="0" algn="just">
                    <a:lnSpc>
                      <a:spcPct val="120000"/>
                    </a:lnSpc>
                    <a:spcBef>
                      <a:spcPct val="0"/>
                    </a:spcBef>
                    <a:buClrTx/>
                    <a:buFontTx/>
                    <a:buNone/>
                  </a:pPr>
                  <a:endParaRPr lang="zh-CN" altLang="en-US" sz="2400" b="0" dirty="0">
                    <a:solidFill>
                      <a:schemeClr val="hlink"/>
                    </a:solidFill>
                    <a:latin typeface="Times New Roman" panose="02020603050405020304" pitchFamily="18" charset="0"/>
                    <a:ea typeface="宋体" panose="02010600030101010101" pitchFamily="2" charset="-122"/>
                  </a:endParaRPr>
                </a:p>
              </p:txBody>
            </p:sp>
            <p:sp>
              <p:nvSpPr>
                <p:cNvPr id="28692" name="Rectangle 41"/>
                <p:cNvSpPr/>
                <p:nvPr/>
              </p:nvSpPr>
              <p:spPr>
                <a:xfrm>
                  <a:off x="1639" y="3168"/>
                  <a:ext cx="1851" cy="864"/>
                </a:xfrm>
                <a:prstGeom prst="rect">
                  <a:avLst/>
                </a:prstGeom>
                <a:noFill/>
                <a:ln w="7"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sp>
          <p:nvSpPr>
            <p:cNvPr id="28678" name="Rectangle 42"/>
            <p:cNvSpPr/>
            <p:nvPr/>
          </p:nvSpPr>
          <p:spPr>
            <a:xfrm>
              <a:off x="-3" y="-3"/>
              <a:ext cx="3496" cy="4038"/>
            </a:xfrm>
            <a:prstGeom prst="rect">
              <a:avLst/>
            </a:prstGeom>
            <a:noFill/>
            <a:ln w="11112" cap="flat" cmpd="sng">
              <a:solidFill>
                <a:srgbClr val="A0A0A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2">
                    <a:lumMod val="25000"/>
                  </a:schemeClr>
                </a:solidFill>
                <a:latin typeface="黑体" panose="02010609060101010101" pitchFamily="49" charset="-122"/>
                <a:ea typeface="黑体" panose="02010609060101010101" pitchFamily="49" charset="-122"/>
              </a:rPr>
              <a:t>鲲鹏系列处理器发展历程</a:t>
            </a:r>
          </a:p>
        </p:txBody>
      </p:sp>
      <p:sp>
        <p:nvSpPr>
          <p:cNvPr id="3" name="内容占位符 2"/>
          <p:cNvSpPr>
            <a:spLocks noGrp="1"/>
          </p:cNvSpPr>
          <p:nvPr>
            <p:ph idx="1"/>
          </p:nvPr>
        </p:nvSpPr>
        <p:spPr/>
        <p:txBody>
          <a:bodyPr/>
          <a:lstStyle/>
          <a:p>
            <a:r>
              <a:rPr lang="zh-CN" altLang="en-US" sz="2400">
                <a:solidFill>
                  <a:schemeClr val="tx2">
                    <a:lumMod val="25000"/>
                  </a:schemeClr>
                </a:solidFill>
                <a:latin typeface="黑体" panose="02010609060101010101" pitchFamily="49" charset="-122"/>
                <a:ea typeface="黑体" panose="02010609060101010101" pitchFamily="49" charset="-122"/>
                <a:cs typeface="黑体" panose="02010609060101010101" pitchFamily="49" charset="-122"/>
              </a:rPr>
              <a:t>鲲鹏系列处理器发展历程</a:t>
            </a:r>
          </a:p>
          <a:p>
            <a:r>
              <a:rPr lang="zh-CN" altLang="en-US" sz="2400">
                <a:solidFill>
                  <a:schemeClr val="tx2">
                    <a:lumMod val="25000"/>
                  </a:schemeClr>
                </a:solidFill>
                <a:latin typeface="黑体" panose="02010609060101010101" pitchFamily="49" charset="-122"/>
                <a:ea typeface="黑体" panose="02010609060101010101" pitchFamily="49" charset="-122"/>
                <a:cs typeface="黑体" panose="02010609060101010101" pitchFamily="49" charset="-122"/>
              </a:rPr>
              <a:t>华为公司从2004年开始基于ARM技术自研芯片。至2019年底，华为自主研发的处理器系列产品已经覆盖“算、存、传、管、智（计算、存储、传输、管理、人工智能）”等五个应用领域。</a:t>
            </a:r>
          </a:p>
          <a:p>
            <a:r>
              <a:rPr lang="zh-CN" altLang="en-US" sz="2400">
                <a:solidFill>
                  <a:schemeClr val="tx2">
                    <a:lumMod val="25000"/>
                  </a:schemeClr>
                </a:solidFill>
                <a:latin typeface="黑体" panose="02010609060101010101" pitchFamily="49" charset="-122"/>
                <a:ea typeface="黑体" panose="02010609060101010101" pitchFamily="49" charset="-122"/>
                <a:cs typeface="黑体" panose="02010609060101010101" pitchFamily="49" charset="-122"/>
              </a:rPr>
              <a:t>鲲鹏处理器是基于ARM架构的企业级处理器产品。在通用计算处理器领域，华为公司2014年发布了第一颗基于ARM的64位CPU鲲鹏912处理器；2016年发布的鲲鹏916处理器是业界第一颗支持多路互连的ARM处理器；2019年1月发布的第三代鲲鹏920处理器（器件内部型号为Hi162x）则是业界第一颗采用7nm工艺的数据中心级ARM架构处理器。图1给出了华为鲲鹏处理器芯片家族的演化路线图。</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2">
                    <a:lumMod val="25000"/>
                  </a:schemeClr>
                </a:solidFill>
                <a:latin typeface="黑体" panose="02010609060101010101" pitchFamily="49" charset="-122"/>
                <a:ea typeface="黑体" panose="02010609060101010101" pitchFamily="49" charset="-122"/>
                <a:sym typeface="+mn-ea"/>
              </a:rPr>
              <a:t>鲲鹏系列处理器发展历程</a:t>
            </a:r>
            <a:endParaRPr lang="zh-CN" altLang="en-US"/>
          </a:p>
        </p:txBody>
      </p:sp>
      <p:sp>
        <p:nvSpPr>
          <p:cNvPr id="3" name="内容占位符 2"/>
          <p:cNvSpPr>
            <a:spLocks noGrp="1"/>
          </p:cNvSpPr>
          <p:nvPr>
            <p:ph idx="1"/>
          </p:nvPr>
        </p:nvSpPr>
        <p:spPr/>
        <p:txBody>
          <a:bodyPr/>
          <a:lstStyle/>
          <a:p>
            <a:endParaRPr lang="zh-CN" altLang="en-US"/>
          </a:p>
        </p:txBody>
      </p:sp>
      <p:pic>
        <p:nvPicPr>
          <p:cNvPr id="5" name="图片 3"/>
          <p:cNvPicPr>
            <a:picLocks noChangeAspect="1"/>
          </p:cNvPicPr>
          <p:nvPr>
            <p:custDataLst>
              <p:tags r:id="rId1"/>
            </p:custDataLst>
          </p:nvPr>
        </p:nvPicPr>
        <p:blipFill>
          <a:blip r:embed="rId3"/>
          <a:stretch>
            <a:fillRect/>
          </a:stretch>
        </p:blipFill>
        <p:spPr>
          <a:xfrm>
            <a:off x="647700" y="1148715"/>
            <a:ext cx="7296785" cy="482663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tx2">
                    <a:lumMod val="25000"/>
                  </a:schemeClr>
                </a:solidFill>
                <a:latin typeface="黑体" panose="02010609060101010101" pitchFamily="49" charset="-122"/>
                <a:ea typeface="黑体" panose="02010609060101010101" pitchFamily="49" charset="-122"/>
                <a:sym typeface="+mn-ea"/>
              </a:rPr>
              <a:t>鲲鹏系列处理器发展历程</a:t>
            </a:r>
            <a:endParaRPr lang="zh-CN" altLang="en-US"/>
          </a:p>
        </p:txBody>
      </p:sp>
      <p:sp>
        <p:nvSpPr>
          <p:cNvPr id="3" name="内容占位符 2"/>
          <p:cNvSpPr>
            <a:spLocks noGrp="1"/>
          </p:cNvSpPr>
          <p:nvPr>
            <p:ph idx="1"/>
          </p:nvPr>
        </p:nvSpPr>
        <p:spPr/>
        <p:txBody>
          <a:bodyPr/>
          <a:lstStyle/>
          <a:p>
            <a:r>
              <a:rPr lang="zh-CN" altLang="en-US">
                <a:solidFill>
                  <a:schemeClr val="tx2">
                    <a:lumMod val="25000"/>
                  </a:schemeClr>
                </a:solidFill>
                <a:latin typeface="黑体" panose="02010609060101010101" pitchFamily="49" charset="-122"/>
                <a:ea typeface="黑体" panose="02010609060101010101" pitchFamily="49" charset="-122"/>
                <a:cs typeface="黑体" panose="02010609060101010101" pitchFamily="49" charset="-122"/>
              </a:rPr>
              <a:t>在2019年以前，华为海思的通用处理器产品中集成的是ARM公司设计的Cortex-A57、Cortex-A72等处理器内核。</a:t>
            </a:r>
          </a:p>
          <a:p>
            <a:r>
              <a:rPr lang="zh-CN" altLang="en-US">
                <a:solidFill>
                  <a:schemeClr val="tx2">
                    <a:lumMod val="25000"/>
                  </a:schemeClr>
                </a:solidFill>
                <a:latin typeface="黑体" panose="02010609060101010101" pitchFamily="49" charset="-122"/>
                <a:ea typeface="黑体" panose="02010609060101010101" pitchFamily="49" charset="-122"/>
                <a:cs typeface="黑体" panose="02010609060101010101" pitchFamily="49" charset="-122"/>
              </a:rPr>
              <a:t>2019年1月，华为宣布推出业界最高性能ARM架构处理器——鲲鹏920，以及基于鲲鹏920的TaiShan服务器和华为云服务。</a:t>
            </a:r>
          </a:p>
          <a:p>
            <a:r>
              <a:rPr lang="zh-CN" altLang="en-US">
                <a:solidFill>
                  <a:schemeClr val="tx2">
                    <a:lumMod val="25000"/>
                  </a:schemeClr>
                </a:solidFill>
                <a:latin typeface="黑体" panose="02010609060101010101" pitchFamily="49" charset="-122"/>
                <a:ea typeface="黑体" panose="02010609060101010101" pitchFamily="49" charset="-122"/>
                <a:cs typeface="黑体" panose="02010609060101010101" pitchFamily="49" charset="-122"/>
              </a:rPr>
              <a:t>鲲鹏920采用7nm制造工艺。规格方面，支持64内核，主频可达2.6GHz，集成8通道DDR4，支持PCIe4.0及CCIX接口，可提供640Gbps总带宽。鲲鹏920主打低功耗、强性能，在典型主频下，SPECint Benchmark评分超过930，超出业界标杆25%；同时，能效比优于业界标杆30%。</a:t>
            </a:r>
          </a:p>
        </p:txBody>
      </p:sp>
      <p:sp>
        <p:nvSpPr>
          <p:cNvPr id="4" name="文本框 3"/>
          <p:cNvSpPr txBox="1"/>
          <p:nvPr/>
        </p:nvSpPr>
        <p:spPr>
          <a:xfrm>
            <a:off x="3302000" y="1028700"/>
            <a:ext cx="2540000" cy="368300"/>
          </a:xfrm>
          <a:prstGeom prst="rect">
            <a:avLst/>
          </a:prstGeom>
          <a:noFill/>
        </p:spPr>
        <p:txBody>
          <a:bodyPr wrap="square" rtlCol="0" anchor="t">
            <a:spAutoFit/>
          </a:bodyPr>
          <a:lstStyle/>
          <a:p>
            <a:endParaRPr lang="zh-CN"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000">
                <a:solidFill>
                  <a:schemeClr val="tx2">
                    <a:lumMod val="25000"/>
                  </a:schemeClr>
                </a:solidFill>
                <a:latin typeface="黑体" panose="02010609060101010101" pitchFamily="49" charset="-122"/>
                <a:ea typeface="黑体" panose="02010609060101010101" pitchFamily="49" charset="-122"/>
                <a:cs typeface="黑体" panose="02010609060101010101" pitchFamily="49" charset="-122"/>
              </a:rPr>
              <a:t>5月22日ARM指示员工暂停与华为及其子公司的“所有有效合同”，以遵守美国贸易禁令。ARM这样做原因是，其设计包含“美国原产技术”。</a:t>
            </a:r>
          </a:p>
          <a:p>
            <a:r>
              <a:rPr lang="zh-CN" altLang="en-US" sz="2000">
                <a:solidFill>
                  <a:schemeClr val="tx2">
                    <a:lumMod val="25000"/>
                  </a:schemeClr>
                </a:solidFill>
                <a:latin typeface="黑体" panose="02010609060101010101" pitchFamily="49" charset="-122"/>
                <a:ea typeface="黑体" panose="02010609060101010101" pitchFamily="49" charset="-122"/>
                <a:cs typeface="黑体" panose="02010609060101010101" pitchFamily="49" charset="-122"/>
              </a:rPr>
              <a:t>ARM的决定，在全世界尤其是在中国“一石激起千层浪”。大家纷纷开始测算，没有ARM的授权，华为海思及其支持的华为消费者业务，以及面向toB市场的华为服务器业务等，将遭受多大的影响。</a:t>
            </a:r>
          </a:p>
          <a:p>
            <a:r>
              <a:rPr lang="zh-CN" altLang="en-US" sz="2000">
                <a:solidFill>
                  <a:schemeClr val="tx2">
                    <a:lumMod val="25000"/>
                  </a:schemeClr>
                </a:solidFill>
                <a:latin typeface="黑体" panose="02010609060101010101" pitchFamily="49" charset="-122"/>
                <a:ea typeface="黑体" panose="02010609060101010101" pitchFamily="49" charset="-122"/>
                <a:cs typeface="黑体" panose="02010609060101010101" pitchFamily="49" charset="-122"/>
              </a:rPr>
              <a:t>在ARM架构体系中，当下主流的菜谱——ARM V8指令集发布于2011年11月。华为于2013年9月4日获得ARM V8指令集的永久授权。在该授权的基础上，海思在过去数年已经设计出多款支持华为及荣耀手机的麒麟芯片，以及支持华为服务器的鲲鹏芯片等。</a:t>
            </a:r>
          </a:p>
          <a:p>
            <a:r>
              <a:rPr lang="zh-CN" altLang="en-US" sz="2000">
                <a:solidFill>
                  <a:schemeClr val="tx2">
                    <a:lumMod val="25000"/>
                  </a:schemeClr>
                </a:solidFill>
                <a:latin typeface="黑体" panose="02010609060101010101" pitchFamily="49" charset="-122"/>
                <a:ea typeface="黑体" panose="02010609060101010101" pitchFamily="49" charset="-122"/>
                <a:cs typeface="黑体" panose="02010609060101010101" pitchFamily="49" charset="-122"/>
              </a:rPr>
              <a:t>华为已经获得的ARM V8授权，不会受到美国贸易禁令的影响。当前以及未来，海思依然能基于ARM V8开发更多芯片。问题在于，ARM的菜谱是不断更新的。下一代的ARM V9指令集尽管发布时间暂未确定，但总有发布的一天，届时如果中美贸易摩擦仍未解决，对华为一定会有影响。</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400">
                <a:solidFill>
                  <a:schemeClr val="tx2">
                    <a:lumMod val="25000"/>
                  </a:schemeClr>
                </a:solidFill>
                <a:latin typeface="黑体" panose="02010609060101010101" pitchFamily="49" charset="-122"/>
                <a:ea typeface="黑体" panose="02010609060101010101" pitchFamily="49" charset="-122"/>
                <a:cs typeface="黑体" panose="02010609060101010101" pitchFamily="49" charset="-122"/>
                <a:sym typeface="+mn-ea"/>
              </a:rPr>
              <a:t>2020</a:t>
            </a:r>
            <a:r>
              <a:rPr lang="zh-CN" altLang="en-US" sz="2400">
                <a:solidFill>
                  <a:schemeClr val="tx2">
                    <a:lumMod val="25000"/>
                  </a:schemeClr>
                </a:solidFill>
                <a:latin typeface="黑体" panose="02010609060101010101" pitchFamily="49" charset="-122"/>
                <a:ea typeface="黑体" panose="02010609060101010101" pitchFamily="49" charset="-122"/>
                <a:cs typeface="黑体" panose="02010609060101010101" pitchFamily="49" charset="-122"/>
                <a:sym typeface="+mn-ea"/>
              </a:rPr>
              <a:t>年，华为已经准备在英国剑桥郡索斯顿（Sawston）村投资4亿英镑（约35亿RMB）建设全新的芯片研发中心</a:t>
            </a:r>
            <a:endParaRPr lang="zh-CN" altLang="en-US" sz="2400">
              <a:solidFill>
                <a:schemeClr val="tx2">
                  <a:lumMod val="25000"/>
                </a:schemeClr>
              </a:solidFill>
              <a:latin typeface="黑体" panose="02010609060101010101" pitchFamily="49" charset="-122"/>
              <a:ea typeface="黑体" panose="02010609060101010101" pitchFamily="49" charset="-122"/>
              <a:cs typeface="黑体" panose="02010609060101010101" pitchFamily="49" charset="-122"/>
            </a:endParaRPr>
          </a:p>
          <a:p>
            <a:endParaRPr lang="zh-CN" altLang="en-US" sz="2400">
              <a:solidFill>
                <a:schemeClr val="tx2">
                  <a:lumMod val="25000"/>
                </a:schemeClr>
              </a:solidFill>
              <a:latin typeface="黑体" panose="02010609060101010101" pitchFamily="49" charset="-122"/>
              <a:ea typeface="黑体" panose="02010609060101010101" pitchFamily="49" charset="-122"/>
              <a:cs typeface="黑体" panose="02010609060101010101" pitchFamily="49" charset="-122"/>
            </a:endParaRPr>
          </a:p>
          <a:p>
            <a:r>
              <a:rPr lang="zh-CN" altLang="en-US" sz="2400">
                <a:solidFill>
                  <a:schemeClr val="tx2">
                    <a:lumMod val="25000"/>
                  </a:schemeClr>
                </a:solidFill>
                <a:latin typeface="黑体" panose="02010609060101010101" pitchFamily="49" charset="-122"/>
                <a:ea typeface="黑体" panose="02010609060101010101" pitchFamily="49" charset="-122"/>
                <a:cs typeface="黑体" panose="02010609060101010101" pitchFamily="49" charset="-122"/>
              </a:rPr>
              <a:t>由于华为拥有ARM V8指令集的永久授权，所以华为能够借助ARM V8芯片指令集，来快速完成CPU、GPU芯片内核的研发，在摆脱ARM公司依赖的同时，又能够让自己不再受到相关的禁令影响，当然对于CPU、GPU芯片内核的研发，并不容易，向高通、三星都曾研发CPU、GPU内核多年，但如今高通已经彻底的放弃了CPU内核的研发，转而使用公版的ARM芯片内核架构，三星也同样如此，研发过年以后，最终还是放弃芯片内核架构的研发</a:t>
            </a:r>
          </a:p>
          <a:p>
            <a:endParaRPr lang="zh-CN" altLang="en-US" sz="2400">
              <a:solidFill>
                <a:schemeClr val="tx2">
                  <a:lumMod val="25000"/>
                </a:schemeClr>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p:cNvSpPr>
          <p:nvPr>
            <p:ph type="title"/>
          </p:nvPr>
        </p:nvSpPr>
        <p:spPr/>
        <p:txBody>
          <a:bodyPr vert="horz" wrap="square" lIns="91440" tIns="45720" rIns="91440" bIns="45720" anchor="ctr" anchorCtr="0"/>
          <a:lstStyle/>
          <a:p>
            <a:pPr eaLnBrk="1" hangingPunct="1"/>
            <a:r>
              <a:rPr lang="zh-CN" altLang="en-US" sz="3200" dirty="0">
                <a:solidFill>
                  <a:srgbClr val="000000"/>
                </a:solidFill>
                <a:latin typeface="黑体" panose="02010609060101010101" pitchFamily="49" charset="-122"/>
                <a:ea typeface="黑体" panose="02010609060101010101" pitchFamily="49" charset="-122"/>
              </a:rPr>
              <a:t>指令系统的价值</a:t>
            </a:r>
            <a:r>
              <a:rPr lang="en-US" altLang="zh-CN" sz="3200" dirty="0">
                <a:solidFill>
                  <a:srgbClr val="000000"/>
                </a:solidFill>
                <a:latin typeface="Arial" panose="020B0604020202020204" pitchFamily="34" charset="0"/>
                <a:ea typeface="黑体" panose="02010609060101010101" pitchFamily="49" charset="-122"/>
              </a:rPr>
              <a:t>——</a:t>
            </a:r>
            <a:r>
              <a:rPr lang="en-US" altLang="zh-CN" sz="3200" dirty="0">
                <a:solidFill>
                  <a:srgbClr val="000000"/>
                </a:solidFill>
                <a:latin typeface="黑体" panose="02010609060101010101" pitchFamily="49" charset="-122"/>
                <a:ea typeface="黑体" panose="02010609060101010101" pitchFamily="49" charset="-122"/>
              </a:rPr>
              <a:t>ARM</a:t>
            </a:r>
            <a:r>
              <a:rPr lang="zh-CN" altLang="en-US" sz="3200" dirty="0">
                <a:solidFill>
                  <a:srgbClr val="000000"/>
                </a:solidFill>
                <a:latin typeface="黑体" panose="02010609060101010101" pitchFamily="49" charset="-122"/>
                <a:ea typeface="黑体" panose="02010609060101010101" pitchFamily="49" charset="-122"/>
              </a:rPr>
              <a:t>的股价</a:t>
            </a:r>
          </a:p>
        </p:txBody>
      </p:sp>
      <p:sp>
        <p:nvSpPr>
          <p:cNvPr id="210947" name="Rectangle 3"/>
          <p:cNvSpPr>
            <a:spLocks noGrp="1"/>
          </p:cNvSpPr>
          <p:nvPr>
            <p:ph idx="1" hasCustomPrompt="1"/>
          </p:nvPr>
        </p:nvSpPr>
        <p:spPr/>
        <p:txBody>
          <a:bodyPr vert="horz" wrap="square" lIns="91440" tIns="45720" rIns="91440" bIns="45720" anchor="t" anchorCtr="0"/>
          <a:lstStyle/>
          <a:p>
            <a:pPr eaLnBrk="1" hangingPunct="1"/>
            <a:r>
              <a:rPr lang="en-US" altLang="zh-CN" sz="2400" dirty="0">
                <a:solidFill>
                  <a:srgbClr val="000000"/>
                </a:solidFill>
                <a:latin typeface="楷体_GB2312"/>
                <a:ea typeface="楷体_GB2312"/>
              </a:rPr>
              <a:t>2011-03-1</a:t>
            </a:r>
            <a:r>
              <a:rPr lang="zh-CN" altLang="en-US" sz="2400" dirty="0">
                <a:solidFill>
                  <a:srgbClr val="000000"/>
                </a:solidFill>
                <a:latin typeface="楷体_GB2312"/>
                <a:ea typeface="楷体_GB2312"/>
              </a:rPr>
              <a:t>的报道：为苹果</a:t>
            </a:r>
            <a:r>
              <a:rPr lang="en-US" altLang="zh-CN" sz="2400" dirty="0">
                <a:solidFill>
                  <a:srgbClr val="000000"/>
                </a:solidFill>
                <a:latin typeface="楷体_GB2312"/>
                <a:ea typeface="楷体_GB2312"/>
              </a:rPr>
              <a:t>iPhone</a:t>
            </a:r>
            <a:r>
              <a:rPr lang="zh-CN" altLang="en-US" sz="2400" dirty="0">
                <a:solidFill>
                  <a:srgbClr val="000000"/>
                </a:solidFill>
                <a:latin typeface="楷体_GB2312"/>
                <a:ea typeface="楷体_GB2312"/>
              </a:rPr>
              <a:t>手机设计芯片的英国公司</a:t>
            </a:r>
            <a:r>
              <a:rPr lang="en-US" altLang="zh-CN" sz="2400" dirty="0">
                <a:solidFill>
                  <a:srgbClr val="000000"/>
                </a:solidFill>
                <a:latin typeface="楷体_GB2312"/>
                <a:ea typeface="楷体_GB2312"/>
              </a:rPr>
              <a:t>ARM(ARM)</a:t>
            </a:r>
            <a:r>
              <a:rPr lang="zh-CN" altLang="en-US" sz="2400" dirty="0">
                <a:solidFill>
                  <a:srgbClr val="000000"/>
                </a:solidFill>
                <a:latin typeface="楷体_GB2312"/>
                <a:ea typeface="楷体_GB2312"/>
              </a:rPr>
              <a:t>股价最近以来大幅上涨，现在已经成为自</a:t>
            </a:r>
            <a:r>
              <a:rPr lang="en-US" altLang="zh-CN" sz="2400" dirty="0">
                <a:solidFill>
                  <a:srgbClr val="000000"/>
                </a:solidFill>
                <a:latin typeface="楷体_GB2312"/>
                <a:ea typeface="楷体_GB2312"/>
              </a:rPr>
              <a:t>2006</a:t>
            </a:r>
            <a:r>
              <a:rPr lang="zh-CN" altLang="en-US" sz="2400" dirty="0">
                <a:solidFill>
                  <a:srgbClr val="000000"/>
                </a:solidFill>
                <a:latin typeface="楷体_GB2312"/>
                <a:ea typeface="楷体_GB2312"/>
              </a:rPr>
              <a:t>年以来半导体行业中最昂贵的并购交易目标。据摩根士丹利全球信息技术指数</a:t>
            </a:r>
            <a:r>
              <a:rPr lang="en-US" altLang="zh-CN" sz="2400" dirty="0">
                <a:solidFill>
                  <a:srgbClr val="000000"/>
                </a:solidFill>
                <a:latin typeface="楷体_GB2312"/>
                <a:ea typeface="楷体_GB2312"/>
              </a:rPr>
              <a:t>(MSCI World Information Technology Index)</a:t>
            </a:r>
            <a:r>
              <a:rPr lang="zh-CN" altLang="en-US" sz="2400" dirty="0">
                <a:solidFill>
                  <a:srgbClr val="000000"/>
                </a:solidFill>
                <a:latin typeface="楷体_GB2312"/>
                <a:ea typeface="楷体_GB2312"/>
              </a:rPr>
              <a:t>显示，在截至昨天为止的</a:t>
            </a:r>
            <a:r>
              <a:rPr lang="en-US" altLang="zh-CN" sz="2400" dirty="0">
                <a:solidFill>
                  <a:srgbClr val="000000"/>
                </a:solidFill>
                <a:latin typeface="楷体_GB2312"/>
                <a:ea typeface="楷体_GB2312"/>
              </a:rPr>
              <a:t>12</a:t>
            </a:r>
            <a:r>
              <a:rPr lang="zh-CN" altLang="en-US" sz="2400" dirty="0">
                <a:solidFill>
                  <a:srgbClr val="000000"/>
                </a:solidFill>
                <a:latin typeface="楷体_GB2312"/>
                <a:ea typeface="楷体_GB2312"/>
              </a:rPr>
              <a:t>个月时间里，</a:t>
            </a:r>
            <a:r>
              <a:rPr lang="en-US" altLang="zh-CN" sz="2400" dirty="0">
                <a:solidFill>
                  <a:srgbClr val="000000"/>
                </a:solidFill>
                <a:latin typeface="楷体_GB2312"/>
                <a:ea typeface="楷体_GB2312"/>
              </a:rPr>
              <a:t>ARM</a:t>
            </a:r>
            <a:r>
              <a:rPr lang="zh-CN" altLang="en-US" sz="2400" dirty="0">
                <a:solidFill>
                  <a:srgbClr val="000000"/>
                </a:solidFill>
                <a:latin typeface="楷体_GB2312"/>
                <a:ea typeface="楷体_GB2312"/>
              </a:rPr>
              <a:t>股价已经上涨了</a:t>
            </a:r>
            <a:r>
              <a:rPr lang="en-US" altLang="zh-CN" sz="2400" dirty="0">
                <a:solidFill>
                  <a:srgbClr val="000000"/>
                </a:solidFill>
                <a:latin typeface="楷体_GB2312"/>
                <a:ea typeface="楷体_GB2312"/>
              </a:rPr>
              <a:t>151%</a:t>
            </a:r>
            <a:r>
              <a:rPr lang="zh-CN" altLang="en-US" sz="2400" dirty="0">
                <a:solidFill>
                  <a:srgbClr val="000000"/>
                </a:solidFill>
                <a:latin typeface="楷体_GB2312"/>
                <a:ea typeface="楷体_GB2312"/>
              </a:rPr>
              <a:t>；与此相比，该指数成分股公司中股价表现第二好的公司的涨幅仅相当于</a:t>
            </a:r>
            <a:r>
              <a:rPr lang="en-US" altLang="zh-CN" sz="2400" dirty="0">
                <a:solidFill>
                  <a:srgbClr val="000000"/>
                </a:solidFill>
                <a:latin typeface="楷体_GB2312"/>
                <a:ea typeface="楷体_GB2312"/>
              </a:rPr>
              <a:t>ARM</a:t>
            </a:r>
            <a:r>
              <a:rPr lang="zh-CN" altLang="en-US" sz="2400" dirty="0">
                <a:solidFill>
                  <a:srgbClr val="000000"/>
                </a:solidFill>
                <a:latin typeface="楷体_GB2312"/>
                <a:ea typeface="楷体_GB2312"/>
              </a:rPr>
              <a:t>的一半左右。</a:t>
            </a:r>
            <a:r>
              <a:rPr lang="en-US" altLang="zh-CN" sz="2400" dirty="0">
                <a:solidFill>
                  <a:srgbClr val="000000"/>
                </a:solidFill>
                <a:latin typeface="楷体_GB2312"/>
                <a:ea typeface="楷体_GB2312"/>
              </a:rPr>
              <a:t>ARM</a:t>
            </a:r>
            <a:r>
              <a:rPr lang="zh-CN" altLang="en-US" sz="2400" dirty="0">
                <a:solidFill>
                  <a:srgbClr val="000000"/>
                </a:solidFill>
                <a:latin typeface="楷体_GB2312"/>
                <a:ea typeface="楷体_GB2312"/>
              </a:rPr>
              <a:t>股价大幅上涨的原因是，市场对</a:t>
            </a:r>
            <a:r>
              <a:rPr lang="en-US" altLang="zh-CN" sz="2400" dirty="0">
                <a:solidFill>
                  <a:srgbClr val="000000"/>
                </a:solidFill>
                <a:latin typeface="楷体_GB2312"/>
                <a:ea typeface="楷体_GB2312"/>
              </a:rPr>
              <a:t>iPhone</a:t>
            </a:r>
            <a:r>
              <a:rPr lang="zh-CN" altLang="en-US" sz="2400" dirty="0">
                <a:solidFill>
                  <a:srgbClr val="000000"/>
                </a:solidFill>
                <a:latin typeface="楷体_GB2312"/>
                <a:ea typeface="楷体_GB2312"/>
              </a:rPr>
              <a:t>和</a:t>
            </a:r>
            <a:r>
              <a:rPr lang="en-US" altLang="zh-CN" sz="2400" dirty="0">
                <a:solidFill>
                  <a:srgbClr val="000000"/>
                </a:solidFill>
                <a:latin typeface="楷体_GB2312"/>
                <a:ea typeface="楷体_GB2312"/>
              </a:rPr>
              <a:t>iPad</a:t>
            </a:r>
            <a:r>
              <a:rPr lang="zh-CN" altLang="en-US" sz="2400" dirty="0">
                <a:solidFill>
                  <a:srgbClr val="000000"/>
                </a:solidFill>
                <a:latin typeface="楷体_GB2312"/>
                <a:ea typeface="楷体_GB2312"/>
              </a:rPr>
              <a:t>等移动设备的半导体需求大幅增长，且市场有关苹果</a:t>
            </a:r>
            <a:r>
              <a:rPr lang="en-US" altLang="zh-CN" sz="2400" dirty="0">
                <a:solidFill>
                  <a:srgbClr val="000000"/>
                </a:solidFill>
                <a:latin typeface="楷体_GB2312"/>
                <a:ea typeface="楷体_GB2312"/>
              </a:rPr>
              <a:t>(AAPL)</a:t>
            </a:r>
            <a:r>
              <a:rPr lang="zh-CN" altLang="en-US" sz="2400" dirty="0">
                <a:solidFill>
                  <a:srgbClr val="000000"/>
                </a:solidFill>
                <a:latin typeface="楷体_GB2312"/>
                <a:ea typeface="楷体_GB2312"/>
              </a:rPr>
              <a:t>、甲骨文</a:t>
            </a:r>
            <a:r>
              <a:rPr lang="en-US" altLang="zh-CN" sz="2400" dirty="0">
                <a:solidFill>
                  <a:srgbClr val="000000"/>
                </a:solidFill>
                <a:latin typeface="楷体_GB2312"/>
                <a:ea typeface="楷体_GB2312"/>
              </a:rPr>
              <a:t>(ORCL)</a:t>
            </a:r>
            <a:r>
              <a:rPr lang="zh-CN" altLang="en-US" sz="2400" dirty="0">
                <a:solidFill>
                  <a:srgbClr val="000000"/>
                </a:solidFill>
                <a:latin typeface="楷体_GB2312"/>
                <a:ea typeface="楷体_GB2312"/>
              </a:rPr>
              <a:t>或英特尔</a:t>
            </a:r>
            <a:r>
              <a:rPr lang="en-US" altLang="zh-CN" sz="2400" dirty="0">
                <a:solidFill>
                  <a:srgbClr val="000000"/>
                </a:solidFill>
                <a:latin typeface="楷体_GB2312"/>
                <a:ea typeface="楷体_GB2312"/>
              </a:rPr>
              <a:t>(INTL)</a:t>
            </a:r>
            <a:r>
              <a:rPr lang="zh-CN" altLang="en-US" sz="2400" dirty="0">
                <a:solidFill>
                  <a:srgbClr val="000000"/>
                </a:solidFill>
                <a:latin typeface="楷体_GB2312"/>
                <a:ea typeface="楷体_GB2312"/>
              </a:rPr>
              <a:t>等公司将尝试收购</a:t>
            </a:r>
            <a:r>
              <a:rPr lang="en-US" altLang="zh-CN" sz="2400" dirty="0">
                <a:solidFill>
                  <a:srgbClr val="000000"/>
                </a:solidFill>
                <a:latin typeface="楷体_GB2312"/>
                <a:ea typeface="楷体_GB2312"/>
              </a:rPr>
              <a:t>ARM</a:t>
            </a:r>
            <a:r>
              <a:rPr lang="zh-CN" altLang="en-US" sz="2400" dirty="0">
                <a:solidFill>
                  <a:srgbClr val="000000"/>
                </a:solidFill>
                <a:latin typeface="楷体_GB2312"/>
                <a:ea typeface="楷体_GB2312"/>
              </a:rPr>
              <a:t>的猜测情绪有所增强。</a:t>
            </a:r>
            <a:endParaRPr lang="zh-CN" altLang="en-US" sz="24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p:cNvSpPr>
          <p:nvPr>
            <p:ph type="title"/>
          </p:nvPr>
        </p:nvSpPr>
        <p:spPr/>
        <p:txBody>
          <a:bodyPr vert="horz" wrap="square" lIns="91440" tIns="45720" rIns="91440" bIns="45720" anchor="ctr"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指令系统的价值</a:t>
            </a:r>
            <a:r>
              <a:rPr lang="en-US" altLang="zh-CN" dirty="0">
                <a:solidFill>
                  <a:srgbClr val="000000"/>
                </a:solidFill>
                <a:latin typeface="Arial" panose="020B0604020202020204" pitchFamily="34" charset="0"/>
                <a:ea typeface="黑体" panose="02010609060101010101" pitchFamily="49" charset="-122"/>
              </a:rPr>
              <a:t>——</a:t>
            </a:r>
            <a:r>
              <a:rPr lang="en-US" altLang="zh-CN" dirty="0">
                <a:solidFill>
                  <a:srgbClr val="000000"/>
                </a:solidFill>
                <a:latin typeface="黑体" panose="02010609060101010101" pitchFamily="49" charset="-122"/>
                <a:ea typeface="黑体" panose="02010609060101010101" pitchFamily="49" charset="-122"/>
              </a:rPr>
              <a:t>ARM</a:t>
            </a:r>
            <a:r>
              <a:rPr lang="zh-CN" altLang="en-US" dirty="0">
                <a:solidFill>
                  <a:srgbClr val="000000"/>
                </a:solidFill>
                <a:latin typeface="黑体" panose="02010609060101010101" pitchFamily="49" charset="-122"/>
                <a:ea typeface="黑体" panose="02010609060101010101" pitchFamily="49" charset="-122"/>
              </a:rPr>
              <a:t>的股价</a:t>
            </a:r>
          </a:p>
        </p:txBody>
      </p:sp>
      <p:sp>
        <p:nvSpPr>
          <p:cNvPr id="211971" name="Rectangle 3"/>
          <p:cNvSpPr>
            <a:spLocks noGrp="1"/>
          </p:cNvSpPr>
          <p:nvPr>
            <p:ph idx="1" hasCustomPrompt="1"/>
          </p:nvPr>
        </p:nvSpPr>
        <p:spPr/>
        <p:txBody>
          <a:bodyPr vert="horz" wrap="square" lIns="91440" tIns="45720" rIns="91440" bIns="45720" anchor="t" anchorCtr="0"/>
          <a:lstStyle/>
          <a:p>
            <a:pPr eaLnBrk="1" hangingPunct="1"/>
            <a:r>
              <a:rPr lang="zh-CN" altLang="en-US" sz="2400" dirty="0">
                <a:solidFill>
                  <a:srgbClr val="000000"/>
                </a:solidFill>
                <a:latin typeface="楷体_GB2312"/>
                <a:ea typeface="楷体_GB2312"/>
              </a:rPr>
              <a:t>全球</a:t>
            </a:r>
            <a:r>
              <a:rPr lang="en-US" altLang="zh-CN" sz="2400" dirty="0">
                <a:solidFill>
                  <a:srgbClr val="000000"/>
                </a:solidFill>
                <a:latin typeface="楷体_GB2312"/>
                <a:ea typeface="楷体_GB2312"/>
              </a:rPr>
              <a:t>GSM</a:t>
            </a:r>
            <a:r>
              <a:rPr lang="zh-CN" altLang="en-US" sz="2400" dirty="0">
                <a:solidFill>
                  <a:srgbClr val="000000"/>
                </a:solidFill>
                <a:latin typeface="楷体_GB2312"/>
                <a:ea typeface="楷体_GB2312"/>
              </a:rPr>
              <a:t>手机</a:t>
            </a:r>
            <a:r>
              <a:rPr lang="en-US" altLang="zh-CN" sz="2400" dirty="0">
                <a:solidFill>
                  <a:srgbClr val="000000"/>
                </a:solidFill>
                <a:latin typeface="楷体_GB2312"/>
                <a:ea typeface="楷体_GB2312"/>
              </a:rPr>
              <a:t>80%</a:t>
            </a:r>
            <a:r>
              <a:rPr lang="zh-CN" altLang="en-US" sz="2400" dirty="0">
                <a:solidFill>
                  <a:srgbClr val="000000"/>
                </a:solidFill>
                <a:latin typeface="楷体_GB2312"/>
                <a:ea typeface="楷体_GB2312"/>
              </a:rPr>
              <a:t>已采用</a:t>
            </a:r>
            <a:r>
              <a:rPr lang="en-US" altLang="zh-CN" sz="2400" dirty="0">
                <a:solidFill>
                  <a:srgbClr val="000000"/>
                </a:solidFill>
                <a:latin typeface="楷体_GB2312"/>
                <a:ea typeface="楷体_GB2312"/>
              </a:rPr>
              <a:t>ARM</a:t>
            </a:r>
            <a:r>
              <a:rPr lang="zh-CN" altLang="en-US" sz="2400" dirty="0">
                <a:solidFill>
                  <a:srgbClr val="000000"/>
                </a:solidFill>
                <a:latin typeface="楷体_GB2312"/>
                <a:ea typeface="楷体_GB2312"/>
              </a:rPr>
              <a:t>规格处理器，平均每个手机会使用</a:t>
            </a:r>
            <a:r>
              <a:rPr lang="en-US" altLang="zh-CN" sz="2400" dirty="0">
                <a:solidFill>
                  <a:srgbClr val="000000"/>
                </a:solidFill>
                <a:latin typeface="楷体_GB2312"/>
                <a:ea typeface="楷体_GB2312"/>
              </a:rPr>
              <a:t>1.9</a:t>
            </a:r>
            <a:r>
              <a:rPr lang="zh-CN" altLang="en-US" sz="2400" dirty="0">
                <a:solidFill>
                  <a:srgbClr val="000000"/>
                </a:solidFill>
                <a:latin typeface="楷体_GB2312"/>
                <a:ea typeface="楷体_GB2312"/>
              </a:rPr>
              <a:t>个含</a:t>
            </a:r>
            <a:r>
              <a:rPr lang="en-US" altLang="zh-CN" sz="2400" dirty="0">
                <a:solidFill>
                  <a:srgbClr val="000000"/>
                </a:solidFill>
                <a:latin typeface="楷体_GB2312"/>
                <a:ea typeface="楷体_GB2312"/>
              </a:rPr>
              <a:t>ARM</a:t>
            </a:r>
            <a:r>
              <a:rPr lang="zh-CN" altLang="en-US" sz="2400" dirty="0">
                <a:solidFill>
                  <a:srgbClr val="000000"/>
                </a:solidFill>
                <a:latin typeface="楷体_GB2312"/>
                <a:ea typeface="楷体_GB2312"/>
              </a:rPr>
              <a:t>技术的芯片，智能手机如</a:t>
            </a:r>
            <a:r>
              <a:rPr lang="en-US" altLang="zh-CN" sz="2400" dirty="0">
                <a:solidFill>
                  <a:srgbClr val="000000"/>
                </a:solidFill>
                <a:latin typeface="楷体_GB2312"/>
                <a:ea typeface="楷体_GB2312"/>
              </a:rPr>
              <a:t>iPhone</a:t>
            </a:r>
            <a:r>
              <a:rPr lang="zh-CN" altLang="en-US" sz="2400" dirty="0">
                <a:solidFill>
                  <a:srgbClr val="000000"/>
                </a:solidFill>
                <a:latin typeface="楷体_GB2312"/>
                <a:ea typeface="楷体_GB2312"/>
              </a:rPr>
              <a:t>使用的更多（而且权益金是普通手机的</a:t>
            </a:r>
            <a:r>
              <a:rPr lang="en-US" altLang="zh-CN" sz="2400" dirty="0">
                <a:solidFill>
                  <a:srgbClr val="000000"/>
                </a:solidFill>
                <a:latin typeface="楷体_GB2312"/>
                <a:ea typeface="楷体_GB2312"/>
              </a:rPr>
              <a:t>6</a:t>
            </a:r>
            <a:r>
              <a:rPr lang="zh-CN" altLang="en-US" sz="2400" dirty="0">
                <a:solidFill>
                  <a:srgbClr val="000000"/>
                </a:solidFill>
                <a:latin typeface="楷体_GB2312"/>
                <a:ea typeface="楷体_GB2312"/>
              </a:rPr>
              <a:t>倍）。</a:t>
            </a:r>
            <a:r>
              <a:rPr lang="en-US" altLang="zh-CN" sz="2400" dirty="0">
                <a:solidFill>
                  <a:srgbClr val="000000"/>
                </a:solidFill>
                <a:latin typeface="楷体_GB2312"/>
                <a:ea typeface="楷体_GB2312"/>
              </a:rPr>
              <a:t>ARM</a:t>
            </a:r>
            <a:r>
              <a:rPr lang="zh-CN" altLang="en-US" sz="2400" dirty="0">
                <a:solidFill>
                  <a:srgbClr val="000000"/>
                </a:solidFill>
                <a:latin typeface="楷体_GB2312"/>
                <a:ea typeface="楷体_GB2312"/>
              </a:rPr>
              <a:t>的商业模式就是这样</a:t>
            </a:r>
            <a:r>
              <a:rPr lang="en-US" altLang="zh-CN" sz="2400" dirty="0">
                <a:solidFill>
                  <a:srgbClr val="000000"/>
                </a:solidFill>
                <a:latin typeface="楷体_GB2312"/>
                <a:ea typeface="楷体_GB2312"/>
              </a:rPr>
              <a:t>:</a:t>
            </a:r>
            <a:r>
              <a:rPr lang="zh-CN" altLang="en-US" sz="2400" dirty="0">
                <a:solidFill>
                  <a:srgbClr val="000000"/>
                </a:solidFill>
                <a:latin typeface="楷体_GB2312"/>
                <a:ea typeface="楷体_GB2312"/>
              </a:rPr>
              <a:t>将研发成果授权给芯片公司或生产商，先收一笔高达数百万美元的</a:t>
            </a:r>
            <a:r>
              <a:rPr lang="zh-CN" altLang="en-US" sz="2400" dirty="0">
                <a:solidFill>
                  <a:srgbClr val="000000"/>
                </a:solidFill>
                <a:latin typeface="宋体" panose="02010600030101010101" pitchFamily="2" charset="-122"/>
                <a:ea typeface="楷体_GB2312"/>
              </a:rPr>
              <a:t>“</a:t>
            </a:r>
            <a:r>
              <a:rPr lang="zh-CN" altLang="en-US" sz="2400" dirty="0">
                <a:solidFill>
                  <a:srgbClr val="000000"/>
                </a:solidFill>
                <a:latin typeface="楷体_GB2312"/>
                <a:ea typeface="楷体_GB2312"/>
              </a:rPr>
              <a:t>授权费</a:t>
            </a:r>
            <a:r>
              <a:rPr lang="zh-CN" altLang="en-US" sz="2400" dirty="0">
                <a:solidFill>
                  <a:srgbClr val="000000"/>
                </a:solidFill>
                <a:latin typeface="宋体" panose="02010600030101010101" pitchFamily="2" charset="-122"/>
                <a:ea typeface="楷体_GB2312"/>
              </a:rPr>
              <a:t>”</a:t>
            </a:r>
            <a:r>
              <a:rPr lang="zh-CN" altLang="en-US" sz="2400" dirty="0">
                <a:solidFill>
                  <a:srgbClr val="000000"/>
                </a:solidFill>
                <a:latin typeface="楷体_GB2312"/>
                <a:ea typeface="楷体_GB2312"/>
              </a:rPr>
              <a:t>。之后如果这些公司用</a:t>
            </a:r>
            <a:r>
              <a:rPr lang="en-US" altLang="zh-CN" sz="2400" dirty="0">
                <a:solidFill>
                  <a:srgbClr val="000000"/>
                </a:solidFill>
                <a:latin typeface="楷体_GB2312"/>
                <a:ea typeface="楷体_GB2312"/>
              </a:rPr>
              <a:t>ARM</a:t>
            </a:r>
            <a:r>
              <a:rPr lang="zh-CN" altLang="en-US" sz="2400" dirty="0">
                <a:solidFill>
                  <a:srgbClr val="000000"/>
                </a:solidFill>
                <a:latin typeface="楷体_GB2312"/>
                <a:ea typeface="楷体_GB2312"/>
              </a:rPr>
              <a:t>技术研发出芯片，每销售一个芯片，再按比例付</a:t>
            </a:r>
            <a:r>
              <a:rPr lang="zh-CN" altLang="en-US" sz="2400" dirty="0">
                <a:solidFill>
                  <a:srgbClr val="000000"/>
                </a:solidFill>
                <a:latin typeface="宋体" panose="02010600030101010101" pitchFamily="2" charset="-122"/>
                <a:ea typeface="楷体_GB2312"/>
              </a:rPr>
              <a:t>“</a:t>
            </a:r>
            <a:r>
              <a:rPr lang="zh-CN" altLang="en-US" sz="2400" dirty="0">
                <a:solidFill>
                  <a:srgbClr val="000000"/>
                </a:solidFill>
                <a:latin typeface="楷体_GB2312"/>
                <a:ea typeface="楷体_GB2312"/>
              </a:rPr>
              <a:t>权益金</a:t>
            </a:r>
            <a:r>
              <a:rPr lang="zh-CN" altLang="en-US" sz="2400" dirty="0">
                <a:solidFill>
                  <a:srgbClr val="000000"/>
                </a:solidFill>
                <a:latin typeface="宋体" panose="02010600030101010101" pitchFamily="2" charset="-122"/>
                <a:ea typeface="楷体_GB2312"/>
              </a:rPr>
              <a:t>”</a:t>
            </a:r>
            <a:r>
              <a:rPr lang="zh-CN" altLang="en-US" sz="2400" dirty="0">
                <a:solidFill>
                  <a:srgbClr val="000000"/>
                </a:solidFill>
                <a:latin typeface="楷体_GB2312"/>
                <a:ea typeface="楷体_GB2312"/>
              </a:rPr>
              <a:t>。每个产品的权益金，通常也就几美分，但这是源源不断的收入。</a:t>
            </a:r>
            <a:r>
              <a:rPr lang="en-US" altLang="zh-CN" sz="2400" dirty="0">
                <a:solidFill>
                  <a:srgbClr val="000000"/>
                </a:solidFill>
                <a:latin typeface="楷体_GB2312"/>
                <a:ea typeface="楷体_GB2312"/>
              </a:rPr>
              <a:t>2008</a:t>
            </a:r>
            <a:r>
              <a:rPr lang="zh-CN" altLang="en-US" sz="2400" dirty="0">
                <a:solidFill>
                  <a:srgbClr val="000000"/>
                </a:solidFill>
                <a:latin typeface="楷体_GB2312"/>
                <a:ea typeface="楷体_GB2312"/>
              </a:rPr>
              <a:t>年，</a:t>
            </a:r>
            <a:r>
              <a:rPr lang="en-US" altLang="zh-CN" sz="2400" dirty="0">
                <a:solidFill>
                  <a:srgbClr val="000000"/>
                </a:solidFill>
                <a:latin typeface="楷体_GB2312"/>
                <a:ea typeface="楷体_GB2312"/>
              </a:rPr>
              <a:t>ARM</a:t>
            </a:r>
            <a:r>
              <a:rPr lang="zh-CN" altLang="en-US" sz="2400" dirty="0">
                <a:solidFill>
                  <a:srgbClr val="000000"/>
                </a:solidFill>
                <a:latin typeface="楷体_GB2312"/>
                <a:ea typeface="楷体_GB2312"/>
              </a:rPr>
              <a:t>收入</a:t>
            </a:r>
            <a:r>
              <a:rPr lang="en-US" altLang="zh-CN" sz="2400" dirty="0">
                <a:solidFill>
                  <a:srgbClr val="000000"/>
                </a:solidFill>
                <a:latin typeface="楷体_GB2312"/>
                <a:ea typeface="楷体_GB2312"/>
              </a:rPr>
              <a:t>5.5</a:t>
            </a:r>
            <a:r>
              <a:rPr lang="zh-CN" altLang="en-US" sz="2400" dirty="0">
                <a:solidFill>
                  <a:srgbClr val="000000"/>
                </a:solidFill>
                <a:latin typeface="楷体_GB2312"/>
                <a:ea typeface="楷体_GB2312"/>
              </a:rPr>
              <a:t>亿美元，其中权益金</a:t>
            </a:r>
            <a:r>
              <a:rPr lang="en-US" altLang="zh-CN" sz="2400" dirty="0">
                <a:solidFill>
                  <a:srgbClr val="000000"/>
                </a:solidFill>
                <a:latin typeface="楷体_GB2312"/>
                <a:ea typeface="楷体_GB2312"/>
              </a:rPr>
              <a:t>2.7</a:t>
            </a:r>
            <a:r>
              <a:rPr lang="zh-CN" altLang="en-US" sz="2400" dirty="0">
                <a:solidFill>
                  <a:srgbClr val="000000"/>
                </a:solidFill>
                <a:latin typeface="楷体_GB2312"/>
                <a:ea typeface="楷体_GB2312"/>
              </a:rPr>
              <a:t>亿美元、授权费</a:t>
            </a:r>
            <a:r>
              <a:rPr lang="en-US" altLang="zh-CN" sz="2400" dirty="0">
                <a:solidFill>
                  <a:srgbClr val="000000"/>
                </a:solidFill>
                <a:latin typeface="楷体_GB2312"/>
                <a:ea typeface="楷体_GB2312"/>
              </a:rPr>
              <a:t>1.9</a:t>
            </a:r>
            <a:r>
              <a:rPr lang="zh-CN" altLang="en-US" sz="2400" dirty="0">
                <a:solidFill>
                  <a:srgbClr val="000000"/>
                </a:solidFill>
                <a:latin typeface="楷体_GB2312"/>
                <a:ea typeface="楷体_GB2312"/>
              </a:rPr>
              <a:t>亿美元。</a:t>
            </a:r>
            <a:r>
              <a:rPr lang="zh-CN" altLang="en-US" dirty="0">
                <a:solidFill>
                  <a:srgbClr val="000000"/>
                </a:solidFill>
                <a:latin typeface="楷体_GB2312"/>
                <a:ea typeface="楷体_GB2312"/>
              </a:rPr>
              <a:t> </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p:cNvSpPr>
          <p:nvPr>
            <p:ph type="title"/>
          </p:nvPr>
        </p:nvSpPr>
        <p:spPr/>
        <p:txBody>
          <a:bodyPr vert="horz" wrap="square" lIns="91440" tIns="45720" rIns="91440" bIns="45720" anchor="ctr" anchorCtr="0"/>
          <a:lstStyle/>
          <a:p>
            <a:pPr eaLnBrk="1" hangingPunct="1"/>
            <a:endParaRPr lang="zh-CN" altLang="en-US" dirty="0"/>
          </a:p>
        </p:txBody>
      </p:sp>
      <p:sp>
        <p:nvSpPr>
          <p:cNvPr id="212995" name="Rectangle 3"/>
          <p:cNvSpPr>
            <a:spLocks noGrp="1"/>
          </p:cNvSpPr>
          <p:nvPr>
            <p:ph idx="1" hasCustomPrompt="1"/>
          </p:nvPr>
        </p:nvSpPr>
        <p:spPr/>
        <p:txBody>
          <a:bodyPr vert="horz" wrap="square" lIns="91440" tIns="45720" rIns="91440" bIns="45720" anchor="t" anchorCtr="0"/>
          <a:lstStyle/>
          <a:p>
            <a:pPr eaLnBrk="1" hangingPunct="1"/>
            <a:r>
              <a:rPr lang="zh-CN" altLang="en-US" sz="2400" dirty="0">
                <a:solidFill>
                  <a:srgbClr val="000000"/>
                </a:solidFill>
                <a:latin typeface="楷体_GB2312"/>
                <a:ea typeface="楷体_GB2312"/>
              </a:rPr>
              <a:t>在未来的嵌入式市场中</a:t>
            </a:r>
          </a:p>
          <a:p>
            <a:pPr lvl="1" eaLnBrk="1" hangingPunct="1"/>
            <a:r>
              <a:rPr lang="en-US" altLang="zh-CN" b="1" dirty="0">
                <a:solidFill>
                  <a:srgbClr val="000000"/>
                </a:solidFill>
                <a:latin typeface="楷体_GB2312"/>
                <a:ea typeface="楷体_GB2312"/>
              </a:rPr>
              <a:t>Intel</a:t>
            </a:r>
            <a:r>
              <a:rPr lang="zh-CN" altLang="en-US" b="1" dirty="0">
                <a:solidFill>
                  <a:srgbClr val="000000"/>
                </a:solidFill>
                <a:latin typeface="楷体_GB2312"/>
                <a:ea typeface="楷体_GB2312"/>
              </a:rPr>
              <a:t>的</a:t>
            </a:r>
            <a:r>
              <a:rPr lang="en-US" altLang="zh-CN" b="1" dirty="0">
                <a:solidFill>
                  <a:srgbClr val="000000"/>
                </a:solidFill>
                <a:latin typeface="楷体_GB2312"/>
                <a:ea typeface="楷体_GB2312"/>
              </a:rPr>
              <a:t>ATOM</a:t>
            </a:r>
            <a:r>
              <a:rPr lang="zh-CN" altLang="en-US" b="1" dirty="0">
                <a:solidFill>
                  <a:srgbClr val="000000"/>
                </a:solidFill>
                <a:latin typeface="楷体_GB2312"/>
                <a:ea typeface="楷体_GB2312"/>
              </a:rPr>
              <a:t>、还是</a:t>
            </a:r>
            <a:r>
              <a:rPr lang="en-US" altLang="zh-CN" b="1" dirty="0">
                <a:solidFill>
                  <a:srgbClr val="000000"/>
                </a:solidFill>
                <a:latin typeface="楷体_GB2312"/>
                <a:ea typeface="楷体_GB2312"/>
              </a:rPr>
              <a:t>ARM</a:t>
            </a:r>
            <a:r>
              <a:rPr lang="zh-CN" altLang="en-US" b="1" dirty="0">
                <a:solidFill>
                  <a:srgbClr val="000000"/>
                </a:solidFill>
                <a:latin typeface="楷体_GB2312"/>
                <a:ea typeface="楷体_GB2312"/>
              </a:rPr>
              <a:t>公司的</a:t>
            </a:r>
            <a:r>
              <a:rPr lang="en-US" altLang="zh-CN" b="1" dirty="0">
                <a:solidFill>
                  <a:srgbClr val="000000"/>
                </a:solidFill>
                <a:latin typeface="楷体_GB2312"/>
                <a:ea typeface="楷体_GB2312"/>
              </a:rPr>
              <a:t>ARM</a:t>
            </a:r>
            <a:r>
              <a:rPr lang="zh-CN" altLang="en-US" b="1" dirty="0">
                <a:solidFill>
                  <a:srgbClr val="000000"/>
                </a:solidFill>
                <a:latin typeface="楷体_GB2312"/>
                <a:ea typeface="楷体_GB2312"/>
              </a:rPr>
              <a:t>哪个会成为霸主？</a:t>
            </a:r>
          </a:p>
          <a:p>
            <a:pPr lvl="1" eaLnBrk="1" hangingPunct="1"/>
            <a:r>
              <a:rPr lang="en-US" altLang="zh-CN" b="1" dirty="0">
                <a:solidFill>
                  <a:srgbClr val="000000"/>
                </a:solidFill>
                <a:latin typeface="楷体_GB2312"/>
                <a:ea typeface="楷体_GB2312"/>
              </a:rPr>
              <a:t>Intel</a:t>
            </a:r>
            <a:r>
              <a:rPr lang="zh-CN" altLang="en-US" b="1" dirty="0">
                <a:solidFill>
                  <a:srgbClr val="000000"/>
                </a:solidFill>
                <a:latin typeface="楷体_GB2312"/>
                <a:ea typeface="楷体_GB2312"/>
              </a:rPr>
              <a:t>的</a:t>
            </a:r>
            <a:r>
              <a:rPr lang="en-US" altLang="zh-CN" b="1" dirty="0">
                <a:solidFill>
                  <a:srgbClr val="000000"/>
                </a:solidFill>
                <a:latin typeface="楷体_GB2312"/>
                <a:ea typeface="楷体_GB2312"/>
              </a:rPr>
              <a:t>ATOM</a:t>
            </a:r>
            <a:r>
              <a:rPr lang="en-US" altLang="zh-CN" b="1" dirty="0">
                <a:solidFill>
                  <a:srgbClr val="000000"/>
                </a:solidFill>
                <a:latin typeface="宋体" panose="02010600030101010101" pitchFamily="2" charset="-122"/>
                <a:ea typeface="楷体_GB2312"/>
              </a:rPr>
              <a:t>——</a:t>
            </a:r>
            <a:r>
              <a:rPr lang="en-US" altLang="zh-CN" b="1" dirty="0">
                <a:solidFill>
                  <a:srgbClr val="000000"/>
                </a:solidFill>
                <a:latin typeface="楷体_GB2312"/>
                <a:ea typeface="楷体_GB2312"/>
              </a:rPr>
              <a:t>CISC</a:t>
            </a:r>
          </a:p>
          <a:p>
            <a:pPr lvl="2" eaLnBrk="1" hangingPunct="1"/>
            <a:r>
              <a:rPr lang="en-US" altLang="zh-CN" b="1" dirty="0">
                <a:solidFill>
                  <a:srgbClr val="000000"/>
                </a:solidFill>
                <a:latin typeface="楷体_GB2312"/>
                <a:ea typeface="楷体_GB2312"/>
              </a:rPr>
              <a:t>Uops</a:t>
            </a:r>
            <a:r>
              <a:rPr lang="zh-CN" altLang="en-US" b="1" dirty="0">
                <a:solidFill>
                  <a:srgbClr val="000000"/>
                </a:solidFill>
                <a:latin typeface="楷体_GB2312"/>
                <a:ea typeface="楷体_GB2312"/>
              </a:rPr>
              <a:t>流水</a:t>
            </a:r>
            <a:r>
              <a:rPr lang="en-US" altLang="zh-CN" b="1" dirty="0">
                <a:solidFill>
                  <a:srgbClr val="000000"/>
                </a:solidFill>
                <a:latin typeface="宋体" panose="02010600030101010101" pitchFamily="2" charset="-122"/>
                <a:ea typeface="楷体_GB2312"/>
              </a:rPr>
              <a:t>——</a:t>
            </a:r>
            <a:r>
              <a:rPr lang="en-US" altLang="zh-CN" b="1" dirty="0">
                <a:solidFill>
                  <a:srgbClr val="000000"/>
                </a:solidFill>
                <a:latin typeface="楷体_GB2312"/>
                <a:ea typeface="楷体_GB2312"/>
              </a:rPr>
              <a:t>Pentium Pro</a:t>
            </a:r>
          </a:p>
          <a:p>
            <a:pPr lvl="3" eaLnBrk="1" hangingPunct="1"/>
            <a:r>
              <a:rPr lang="zh-CN" altLang="en-US" b="1" dirty="0">
                <a:solidFill>
                  <a:srgbClr val="000000"/>
                </a:solidFill>
                <a:latin typeface="楷体_GB2312"/>
                <a:ea typeface="楷体_GB2312"/>
              </a:rPr>
              <a:t>（译码复杂，功耗大</a:t>
            </a:r>
            <a:r>
              <a:rPr lang="en-US" altLang="zh-CN" b="1" dirty="0">
                <a:solidFill>
                  <a:srgbClr val="000000"/>
                </a:solidFill>
                <a:latin typeface="楷体_GB2312"/>
                <a:ea typeface="楷体_GB2312"/>
              </a:rPr>
              <a:t>)</a:t>
            </a:r>
          </a:p>
          <a:p>
            <a:pPr lvl="3" eaLnBrk="1" hangingPunct="1"/>
            <a:r>
              <a:rPr lang="en-US" altLang="zh-CN" b="1" dirty="0">
                <a:solidFill>
                  <a:srgbClr val="000000"/>
                </a:solidFill>
                <a:latin typeface="楷体_GB2312"/>
                <a:ea typeface="楷体_GB2312"/>
              </a:rPr>
              <a:t>Intel</a:t>
            </a:r>
            <a:r>
              <a:rPr lang="zh-CN" altLang="en-US" b="1" dirty="0">
                <a:solidFill>
                  <a:srgbClr val="000000"/>
                </a:solidFill>
                <a:latin typeface="楷体_GB2312"/>
                <a:ea typeface="楷体_GB2312"/>
              </a:rPr>
              <a:t>工艺一流：</a:t>
            </a:r>
            <a:r>
              <a:rPr lang="en-US" altLang="zh-CN" b="1" dirty="0">
                <a:solidFill>
                  <a:srgbClr val="000000"/>
                </a:solidFill>
                <a:latin typeface="楷体_GB2312"/>
                <a:ea typeface="楷体_GB2312"/>
              </a:rPr>
              <a:t>O(N</a:t>
            </a:r>
            <a:r>
              <a:rPr lang="en-US" altLang="zh-CN" b="1" baseline="30000" dirty="0">
                <a:solidFill>
                  <a:srgbClr val="000000"/>
                </a:solidFill>
                <a:latin typeface="楷体_GB2312"/>
                <a:ea typeface="楷体_GB2312"/>
              </a:rPr>
              <a:t>2</a:t>
            </a:r>
            <a:r>
              <a:rPr lang="en-US" altLang="zh-CN" b="1" dirty="0">
                <a:solidFill>
                  <a:srgbClr val="000000"/>
                </a:solidFill>
                <a:latin typeface="楷体_GB2312"/>
                <a:ea typeface="楷体_GB2312"/>
              </a:rPr>
              <a:t>)</a:t>
            </a:r>
            <a:r>
              <a:rPr lang="zh-CN" altLang="en-US" b="1" dirty="0">
                <a:solidFill>
                  <a:srgbClr val="000000"/>
                </a:solidFill>
                <a:latin typeface="楷体_GB2312"/>
                <a:ea typeface="楷体_GB2312"/>
              </a:rPr>
              <a:t>比</a:t>
            </a:r>
            <a:r>
              <a:rPr lang="en-US" altLang="zh-CN" b="1" dirty="0">
                <a:solidFill>
                  <a:srgbClr val="000000"/>
                </a:solidFill>
                <a:latin typeface="楷体_GB2312"/>
                <a:ea typeface="楷体_GB2312"/>
              </a:rPr>
              <a:t>O(N*LogN)</a:t>
            </a:r>
            <a:r>
              <a:rPr lang="zh-CN" altLang="en-US" b="1" dirty="0">
                <a:solidFill>
                  <a:srgbClr val="000000"/>
                </a:solidFill>
                <a:latin typeface="楷体_GB2312"/>
                <a:ea typeface="楷体_GB2312"/>
              </a:rPr>
              <a:t>还快</a:t>
            </a:r>
          </a:p>
          <a:p>
            <a:pPr lvl="2" eaLnBrk="1" hangingPunct="1"/>
            <a:r>
              <a:rPr lang="en-US" altLang="zh-CN" b="1" dirty="0">
                <a:solidFill>
                  <a:srgbClr val="000000"/>
                </a:solidFill>
                <a:latin typeface="楷体_GB2312"/>
                <a:ea typeface="楷体_GB2312"/>
              </a:rPr>
              <a:t>CISC</a:t>
            </a:r>
            <a:r>
              <a:rPr lang="zh-CN" altLang="en-US" b="1" dirty="0">
                <a:solidFill>
                  <a:srgbClr val="000000"/>
                </a:solidFill>
                <a:latin typeface="楷体_GB2312"/>
                <a:ea typeface="楷体_GB2312"/>
              </a:rPr>
              <a:t>流水</a:t>
            </a:r>
            <a:r>
              <a:rPr lang="en-US" altLang="zh-CN" b="1" dirty="0">
                <a:solidFill>
                  <a:srgbClr val="000000"/>
                </a:solidFill>
                <a:latin typeface="宋体" panose="02010600030101010101" pitchFamily="2" charset="-122"/>
                <a:ea typeface="楷体_GB2312"/>
              </a:rPr>
              <a:t>——</a:t>
            </a:r>
            <a:r>
              <a:rPr lang="en-US" altLang="zh-CN" b="1" dirty="0">
                <a:solidFill>
                  <a:srgbClr val="000000"/>
                </a:solidFill>
                <a:latin typeface="楷体_GB2312"/>
                <a:ea typeface="楷体_GB2312"/>
              </a:rPr>
              <a:t>ATOM</a:t>
            </a:r>
            <a:r>
              <a:rPr lang="zh-CN" altLang="en-US" b="1" dirty="0">
                <a:solidFill>
                  <a:srgbClr val="000000"/>
                </a:solidFill>
                <a:latin typeface="楷体_GB2312"/>
                <a:ea typeface="楷体_GB2312"/>
              </a:rPr>
              <a:t>（</a:t>
            </a:r>
            <a:r>
              <a:rPr lang="en-US" altLang="zh-CN" b="1" dirty="0">
                <a:solidFill>
                  <a:srgbClr val="000000"/>
                </a:solidFill>
                <a:latin typeface="楷体_GB2312"/>
                <a:ea typeface="楷体_GB2312"/>
              </a:rPr>
              <a:t>1989</a:t>
            </a:r>
            <a:r>
              <a:rPr lang="zh-CN" altLang="en-US" b="1" dirty="0">
                <a:solidFill>
                  <a:srgbClr val="000000"/>
                </a:solidFill>
                <a:latin typeface="楷体_GB2312"/>
                <a:ea typeface="楷体_GB2312"/>
              </a:rPr>
              <a:t>年发布的</a:t>
            </a:r>
            <a:r>
              <a:rPr lang="en-US" altLang="zh-CN" b="1" dirty="0">
                <a:solidFill>
                  <a:srgbClr val="000000"/>
                </a:solidFill>
                <a:latin typeface="楷体_GB2312"/>
                <a:ea typeface="楷体_GB2312"/>
              </a:rPr>
              <a:t>486</a:t>
            </a:r>
            <a:r>
              <a:rPr lang="zh-CN" altLang="en-US" b="1" dirty="0">
                <a:solidFill>
                  <a:srgbClr val="000000"/>
                </a:solidFill>
                <a:latin typeface="楷体_GB2312"/>
                <a:ea typeface="楷体_GB2312"/>
              </a:rPr>
              <a:t>）</a:t>
            </a:r>
          </a:p>
          <a:p>
            <a:pPr lvl="3" eaLnBrk="1" hangingPunct="1"/>
            <a:r>
              <a:rPr lang="zh-CN" altLang="en-US" b="1" dirty="0">
                <a:solidFill>
                  <a:srgbClr val="000000"/>
                </a:solidFill>
                <a:latin typeface="楷体_GB2312"/>
                <a:ea typeface="楷体_GB2312"/>
              </a:rPr>
              <a:t>单发射、顺序执行</a:t>
            </a:r>
          </a:p>
          <a:p>
            <a:pPr lvl="3" eaLnBrk="1" hangingPunct="1"/>
            <a:r>
              <a:rPr lang="zh-CN" altLang="en-US" b="1" dirty="0">
                <a:solidFill>
                  <a:srgbClr val="000000"/>
                </a:solidFill>
                <a:latin typeface="楷体_GB2312"/>
                <a:ea typeface="楷体_GB2312"/>
              </a:rPr>
              <a:t>双发射</a:t>
            </a:r>
            <a:endParaRPr lang="en-US" altLang="zh-CN" b="1" dirty="0">
              <a:solidFill>
                <a:srgbClr val="000000"/>
              </a:solidFill>
              <a:latin typeface="楷体_GB2312"/>
              <a:ea typeface="楷体_GB2312"/>
            </a:endParaRPr>
          </a:p>
          <a:p>
            <a:pPr lvl="1" eaLnBrk="1" hangingPunct="1"/>
            <a:r>
              <a:rPr lang="en-US" altLang="zh-CN" b="1" dirty="0">
                <a:solidFill>
                  <a:srgbClr val="000000"/>
                </a:solidFill>
                <a:latin typeface="楷体_GB2312"/>
                <a:ea typeface="楷体_GB2312"/>
              </a:rPr>
              <a:t>ARM</a:t>
            </a:r>
            <a:r>
              <a:rPr lang="zh-CN" altLang="en-US" b="1" dirty="0">
                <a:solidFill>
                  <a:srgbClr val="000000"/>
                </a:solidFill>
                <a:latin typeface="楷体_GB2312"/>
                <a:ea typeface="楷体_GB2312"/>
              </a:rPr>
              <a:t>的</a:t>
            </a:r>
            <a:r>
              <a:rPr lang="en-US" altLang="zh-CN" b="1" dirty="0">
                <a:solidFill>
                  <a:srgbClr val="000000"/>
                </a:solidFill>
                <a:latin typeface="楷体_GB2312"/>
                <a:ea typeface="楷体_GB2312"/>
              </a:rPr>
              <a:t>ARM</a:t>
            </a:r>
            <a:r>
              <a:rPr lang="en-US" altLang="zh-CN" b="1" dirty="0">
                <a:solidFill>
                  <a:srgbClr val="000000"/>
                </a:solidFill>
                <a:latin typeface="宋体" panose="02010600030101010101" pitchFamily="2" charset="-122"/>
                <a:ea typeface="楷体_GB2312"/>
              </a:rPr>
              <a:t>——</a:t>
            </a:r>
            <a:r>
              <a:rPr lang="en-US" altLang="zh-CN" b="1" dirty="0">
                <a:solidFill>
                  <a:srgbClr val="000000"/>
                </a:solidFill>
                <a:latin typeface="楷体_GB2312"/>
                <a:ea typeface="楷体_GB2312"/>
              </a:rPr>
              <a:t>RISC</a:t>
            </a:r>
          </a:p>
          <a:p>
            <a:pPr lvl="1" eaLnBrk="1" hangingPunct="1"/>
            <a:r>
              <a:rPr lang="en-US" altLang="zh-CN" b="1" dirty="0">
                <a:solidFill>
                  <a:srgbClr val="000000"/>
                </a:solidFill>
                <a:latin typeface="楷体_GB2312"/>
                <a:ea typeface="楷体_GB2312"/>
              </a:rPr>
              <a:t>ARM</a:t>
            </a:r>
            <a:r>
              <a:rPr lang="zh-CN" altLang="en-US" b="1" dirty="0">
                <a:solidFill>
                  <a:srgbClr val="000000"/>
                </a:solidFill>
                <a:latin typeface="楷体_GB2312"/>
                <a:ea typeface="楷体_GB2312"/>
              </a:rPr>
              <a:t>阵营</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黑体" panose="02010609060101010101" pitchFamily="49" charset="-122"/>
                <a:ea typeface="黑体" panose="02010609060101010101" pitchFamily="49" charset="-122"/>
              </a:rPr>
              <a:t>2.4 </a:t>
            </a:r>
            <a:r>
              <a:rPr lang="zh-CN" altLang="en-US" sz="3200" dirty="0">
                <a:solidFill>
                  <a:srgbClr val="000000"/>
                </a:solidFill>
                <a:latin typeface="黑体" panose="02010609060101010101" pitchFamily="49" charset="-122"/>
                <a:ea typeface="黑体" panose="02010609060101010101" pitchFamily="49" charset="-122"/>
              </a:rPr>
              <a:t>指令系统的发展和改进</a:t>
            </a:r>
          </a:p>
        </p:txBody>
      </p:sp>
      <p:sp>
        <p:nvSpPr>
          <p:cNvPr id="214019"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000000"/>
                </a:solidFill>
                <a:latin typeface="Times New Roman" panose="02020603050405020304" pitchFamily="18" charset="0"/>
                <a:ea typeface="楷体_GB2312"/>
              </a:rPr>
              <a:t>2.4.1 CISC</a:t>
            </a:r>
            <a:r>
              <a:rPr lang="zh-CN" altLang="en-US" dirty="0">
                <a:solidFill>
                  <a:srgbClr val="000000"/>
                </a:solidFill>
                <a:latin typeface="Times New Roman" panose="02020603050405020304" pitchFamily="18" charset="0"/>
                <a:ea typeface="楷体_GB2312"/>
              </a:rPr>
              <a:t>和</a:t>
            </a:r>
            <a:r>
              <a:rPr lang="en-US" altLang="zh-CN" dirty="0">
                <a:solidFill>
                  <a:srgbClr val="000000"/>
                </a:solidFill>
                <a:latin typeface="Times New Roman" panose="02020603050405020304" pitchFamily="18" charset="0"/>
                <a:ea typeface="楷体_GB2312"/>
              </a:rPr>
              <a:t>RISC</a:t>
            </a:r>
          </a:p>
          <a:p>
            <a:pPr eaLnBrk="1" hangingPunct="1"/>
            <a:endParaRPr lang="zh-CN" altLang="en-US" dirty="0">
              <a:solidFill>
                <a:srgbClr val="000000"/>
              </a:solidFill>
              <a:latin typeface="Times New Roman" panose="02020603050405020304" pitchFamily="18" charset="0"/>
              <a:ea typeface="楷体_GB2312"/>
            </a:endParaRPr>
          </a:p>
          <a:p>
            <a:pPr eaLnBrk="1" hangingPunct="1"/>
            <a:r>
              <a:rPr lang="en-US" altLang="zh-CN" dirty="0">
                <a:solidFill>
                  <a:srgbClr val="000000"/>
                </a:solidFill>
                <a:latin typeface="Times New Roman" panose="02020603050405020304" pitchFamily="18" charset="0"/>
                <a:ea typeface="楷体_GB2312"/>
              </a:rPr>
              <a:t>2.4.2 </a:t>
            </a:r>
            <a:r>
              <a:rPr lang="zh-CN" altLang="en-US" dirty="0">
                <a:solidFill>
                  <a:srgbClr val="000000"/>
                </a:solidFill>
                <a:latin typeface="Times New Roman" panose="02020603050405020304" pitchFamily="18" charset="0"/>
                <a:ea typeface="楷体_GB2312"/>
              </a:rPr>
              <a:t>按</a:t>
            </a:r>
            <a:r>
              <a:rPr lang="en-US" altLang="zh-CN" dirty="0">
                <a:solidFill>
                  <a:srgbClr val="000000"/>
                </a:solidFill>
                <a:latin typeface="Times New Roman" panose="02020603050405020304" pitchFamily="18" charset="0"/>
                <a:ea typeface="楷体_GB2312"/>
              </a:rPr>
              <a:t>CISC</a:t>
            </a:r>
            <a:r>
              <a:rPr lang="zh-CN" altLang="en-US" dirty="0">
                <a:solidFill>
                  <a:srgbClr val="000000"/>
                </a:solidFill>
                <a:latin typeface="Times New Roman" panose="02020603050405020304" pitchFamily="18" charset="0"/>
                <a:ea typeface="楷体_GB2312"/>
              </a:rPr>
              <a:t>方向发展和改进指令系统</a:t>
            </a:r>
          </a:p>
          <a:p>
            <a:pPr eaLnBrk="1" hangingPunct="1"/>
            <a:endParaRPr lang="zh-CN" altLang="en-US" dirty="0">
              <a:solidFill>
                <a:srgbClr val="000000"/>
              </a:solidFill>
              <a:latin typeface="Times New Roman" panose="02020603050405020304" pitchFamily="18" charset="0"/>
              <a:ea typeface="楷体_GB2312"/>
            </a:endParaRPr>
          </a:p>
          <a:p>
            <a:pPr eaLnBrk="1" hangingPunct="1"/>
            <a:r>
              <a:rPr lang="en-US" altLang="zh-CN" dirty="0">
                <a:solidFill>
                  <a:srgbClr val="000000"/>
                </a:solidFill>
                <a:latin typeface="Times New Roman" panose="02020603050405020304" pitchFamily="18" charset="0"/>
                <a:ea typeface="楷体_GB2312"/>
              </a:rPr>
              <a:t>2.4.3 </a:t>
            </a:r>
            <a:r>
              <a:rPr lang="zh-CN" altLang="en-US" dirty="0">
                <a:solidFill>
                  <a:srgbClr val="000000"/>
                </a:solidFill>
                <a:latin typeface="Times New Roman" panose="02020603050405020304" pitchFamily="18" charset="0"/>
                <a:ea typeface="楷体_GB2312"/>
              </a:rPr>
              <a:t>按</a:t>
            </a:r>
            <a:r>
              <a:rPr lang="en-US" altLang="zh-CN" dirty="0">
                <a:solidFill>
                  <a:srgbClr val="000000"/>
                </a:solidFill>
                <a:latin typeface="Times New Roman" panose="02020603050405020304" pitchFamily="18" charset="0"/>
                <a:ea typeface="楷体_GB2312"/>
              </a:rPr>
              <a:t>RISC</a:t>
            </a:r>
            <a:r>
              <a:rPr lang="zh-CN" altLang="en-US" dirty="0">
                <a:solidFill>
                  <a:srgbClr val="000000"/>
                </a:solidFill>
                <a:latin typeface="Times New Roman" panose="02020603050405020304" pitchFamily="18" charset="0"/>
                <a:ea typeface="楷体_GB2312"/>
              </a:rPr>
              <a:t>方向发展和改进指令系统</a:t>
            </a:r>
          </a:p>
          <a:p>
            <a:pPr eaLnBrk="1" hangingPunct="1"/>
            <a:endParaRPr lang="zh-CN" altLang="en-US" dirty="0">
              <a:solidFill>
                <a:srgbClr val="000000"/>
              </a:solidFill>
              <a:latin typeface="Times New Roman" panose="02020603050405020304" pitchFamily="18" charset="0"/>
              <a:ea typeface="楷体_GB2312"/>
            </a:endParaRPr>
          </a:p>
          <a:p>
            <a:pPr eaLnBrk="1" hangingPunct="1"/>
            <a:r>
              <a:rPr lang="en-US" altLang="zh-CN" dirty="0">
                <a:solidFill>
                  <a:srgbClr val="FF0000"/>
                </a:solidFill>
                <a:latin typeface="Times New Roman" panose="02020603050405020304" pitchFamily="18" charset="0"/>
                <a:ea typeface="楷体_GB2312"/>
              </a:rPr>
              <a:t>2.4.4 VLIW/EPIC</a:t>
            </a:r>
            <a:r>
              <a:rPr lang="zh-CN" altLang="en-US" dirty="0">
                <a:solidFill>
                  <a:srgbClr val="FF0000"/>
                </a:solidFill>
                <a:latin typeface="Times New Roman" panose="02020603050405020304" pitchFamily="18" charset="0"/>
                <a:ea typeface="楷体_GB2312"/>
              </a:rPr>
              <a:t>技术</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p:cNvSpPr>
          <p:nvPr>
            <p:ph type="title"/>
          </p:nvPr>
        </p:nvSpPr>
        <p:spPr/>
        <p:txBody>
          <a:bodyPr vert="horz" wrap="square" lIns="91440" tIns="45720" rIns="91440" bIns="45720" anchor="ctr" anchorCtr="0"/>
          <a:lstStyle/>
          <a:p>
            <a:pPr eaLnBrk="1" hangingPunct="1">
              <a:buNone/>
            </a:pPr>
            <a:r>
              <a:rPr lang="en-US" altLang="zh-CN" sz="3200" dirty="0">
                <a:solidFill>
                  <a:srgbClr val="000000"/>
                </a:solidFill>
                <a:latin typeface="Times New Roman" panose="02020603050405020304" pitchFamily="18" charset="0"/>
                <a:ea typeface="楷体_GB2312"/>
              </a:rPr>
              <a:t>2.4.4 VLIW/EPIC</a:t>
            </a:r>
            <a:r>
              <a:rPr lang="zh-CN" altLang="en-US" sz="3200" dirty="0">
                <a:solidFill>
                  <a:srgbClr val="000000"/>
                </a:solidFill>
                <a:latin typeface="Times New Roman" panose="02020603050405020304" pitchFamily="18" charset="0"/>
                <a:ea typeface="楷体_GB2312"/>
              </a:rPr>
              <a:t>技术</a:t>
            </a:r>
            <a:r>
              <a:rPr lang="en-US" altLang="zh-CN" sz="3200" dirty="0">
                <a:solidFill>
                  <a:srgbClr val="000000"/>
                </a:solidFill>
                <a:latin typeface="Times New Roman" panose="02020603050405020304" pitchFamily="18" charset="0"/>
                <a:ea typeface="楷体_GB2312"/>
              </a:rPr>
              <a:t>——</a:t>
            </a:r>
            <a:r>
              <a:rPr lang="en-US" altLang="zh-CN" sz="3200" dirty="0">
                <a:solidFill>
                  <a:srgbClr val="000000"/>
                </a:solidFill>
                <a:latin typeface="黑体" panose="02010609060101010101" pitchFamily="49" charset="-122"/>
                <a:ea typeface="黑体" panose="02010609060101010101" pitchFamily="49" charset="-122"/>
              </a:rPr>
              <a:t>EPIC</a:t>
            </a:r>
            <a:r>
              <a:rPr lang="zh-CN" altLang="en-US" sz="3200" dirty="0">
                <a:solidFill>
                  <a:srgbClr val="000000"/>
                </a:solidFill>
                <a:latin typeface="黑体" panose="02010609060101010101" pitchFamily="49" charset="-122"/>
                <a:ea typeface="黑体" panose="02010609060101010101" pitchFamily="49" charset="-122"/>
              </a:rPr>
              <a:t>体系结构</a:t>
            </a:r>
            <a:endParaRPr lang="zh-CN" altLang="en-US" sz="3200" dirty="0">
              <a:solidFill>
                <a:srgbClr val="000000"/>
              </a:solidFill>
              <a:ea typeface="Times New Roman" panose="02020603050405020304" pitchFamily="18" charset="0"/>
            </a:endParaRPr>
          </a:p>
        </p:txBody>
      </p:sp>
      <p:sp>
        <p:nvSpPr>
          <p:cNvPr id="215043" name="Rectangle 3"/>
          <p:cNvSpPr>
            <a:spLocks noGrp="1"/>
          </p:cNvSpPr>
          <p:nvPr>
            <p:ph idx="1" hasCustomPrompt="1"/>
          </p:nvPr>
        </p:nvSpPr>
        <p:spPr/>
        <p:txBody>
          <a:bodyPr vert="horz" wrap="square" lIns="91440" tIns="45720" rIns="91440" bIns="45720" anchor="t" anchorCtr="0"/>
          <a:lstStyle/>
          <a:p>
            <a:pPr eaLnBrk="1" hangingPunct="1">
              <a:lnSpc>
                <a:spcPct val="80000"/>
              </a:lnSpc>
            </a:pPr>
            <a:r>
              <a:rPr lang="en-US" altLang="zh-CN" sz="2400" dirty="0">
                <a:solidFill>
                  <a:srgbClr val="000000"/>
                </a:solidFill>
                <a:latin typeface="楷体_GB2312"/>
                <a:ea typeface="楷体_GB2312"/>
              </a:rPr>
              <a:t>EPIC</a:t>
            </a:r>
            <a:r>
              <a:rPr lang="zh-CN" altLang="en-US" sz="2400" dirty="0">
                <a:solidFill>
                  <a:srgbClr val="000000"/>
                </a:solidFill>
                <a:latin typeface="楷体_GB2312"/>
                <a:ea typeface="楷体_GB2312"/>
              </a:rPr>
              <a:t>体系结构是</a:t>
            </a:r>
            <a:r>
              <a:rPr lang="en-US" altLang="zh-CN" sz="2400" dirty="0">
                <a:solidFill>
                  <a:srgbClr val="000000"/>
                </a:solidFill>
                <a:latin typeface="楷体_GB2312"/>
                <a:ea typeface="楷体_GB2312"/>
              </a:rPr>
              <a:t>VLIW</a:t>
            </a:r>
            <a:r>
              <a:rPr lang="zh-CN" altLang="en-US" sz="2400" dirty="0">
                <a:solidFill>
                  <a:srgbClr val="000000"/>
                </a:solidFill>
                <a:latin typeface="楷体_GB2312"/>
                <a:ea typeface="楷体_GB2312"/>
              </a:rPr>
              <a:t>（</a:t>
            </a:r>
            <a:r>
              <a:rPr lang="en-US" altLang="zh-CN" sz="2400" dirty="0">
                <a:solidFill>
                  <a:srgbClr val="000000"/>
                </a:solidFill>
                <a:latin typeface="楷体_GB2312"/>
                <a:ea typeface="楷体_GB2312"/>
              </a:rPr>
              <a:t>Very Long Instruction Word</a:t>
            </a:r>
            <a:r>
              <a:rPr lang="zh-CN" altLang="en-US" sz="2400" dirty="0">
                <a:solidFill>
                  <a:srgbClr val="000000"/>
                </a:solidFill>
                <a:latin typeface="楷体_GB2312"/>
                <a:ea typeface="楷体_GB2312"/>
              </a:rPr>
              <a:t>，超长指令字）体系结构的延伸，同时还结合了</a:t>
            </a:r>
            <a:r>
              <a:rPr lang="en-US" altLang="zh-CN" sz="2400" dirty="0">
                <a:solidFill>
                  <a:srgbClr val="000000"/>
                </a:solidFill>
                <a:latin typeface="楷体_GB2312"/>
                <a:ea typeface="楷体_GB2312"/>
              </a:rPr>
              <a:t>RISC</a:t>
            </a:r>
            <a:r>
              <a:rPr lang="zh-CN" altLang="en-US" sz="2400" dirty="0">
                <a:solidFill>
                  <a:srgbClr val="000000"/>
                </a:solidFill>
                <a:latin typeface="楷体_GB2312"/>
                <a:ea typeface="楷体_GB2312"/>
              </a:rPr>
              <a:t>体系结构的优点。</a:t>
            </a:r>
            <a:r>
              <a:rPr lang="en-US" altLang="zh-CN" sz="2400" dirty="0">
                <a:solidFill>
                  <a:srgbClr val="000000"/>
                </a:solidFill>
                <a:latin typeface="楷体_GB2312"/>
                <a:ea typeface="楷体_GB2312"/>
              </a:rPr>
              <a:t>VLIW</a:t>
            </a:r>
            <a:r>
              <a:rPr lang="zh-CN" altLang="en-US" sz="2400" dirty="0">
                <a:solidFill>
                  <a:srgbClr val="000000"/>
                </a:solidFill>
                <a:latin typeface="楷体_GB2312"/>
                <a:ea typeface="楷体_GB2312"/>
              </a:rPr>
              <a:t>处理器在数值计算方面具有很大的优势而</a:t>
            </a:r>
            <a:r>
              <a:rPr lang="en-US" altLang="zh-CN" sz="2400" dirty="0">
                <a:solidFill>
                  <a:srgbClr val="000000"/>
                </a:solidFill>
                <a:latin typeface="楷体_GB2312"/>
                <a:ea typeface="楷体_GB2312"/>
              </a:rPr>
              <a:t>RISC</a:t>
            </a:r>
            <a:r>
              <a:rPr lang="zh-CN" altLang="en-US" sz="2400" dirty="0">
                <a:solidFill>
                  <a:srgbClr val="000000"/>
                </a:solidFill>
                <a:latin typeface="楷体_GB2312"/>
                <a:ea typeface="楷体_GB2312"/>
              </a:rPr>
              <a:t>处理器可以高效地处理分支密集型的标量应用程序，因此</a:t>
            </a:r>
            <a:r>
              <a:rPr lang="en-US" altLang="zh-CN" sz="2400" dirty="0">
                <a:solidFill>
                  <a:srgbClr val="000000"/>
                </a:solidFill>
                <a:latin typeface="楷体_GB2312"/>
                <a:ea typeface="楷体_GB2312"/>
              </a:rPr>
              <a:t>EPIC</a:t>
            </a:r>
            <a:r>
              <a:rPr lang="zh-CN" altLang="en-US" sz="2400" dirty="0">
                <a:solidFill>
                  <a:srgbClr val="000000"/>
                </a:solidFill>
                <a:latin typeface="楷体_GB2312"/>
                <a:ea typeface="楷体_GB2312"/>
              </a:rPr>
              <a:t>处理器吸收了两者的长处，在科学计算和通用程序领域都具有高性能的处理能力。</a:t>
            </a:r>
            <a:r>
              <a:rPr lang="zh-CN" altLang="en-US" sz="2400" dirty="0">
                <a:solidFill>
                  <a:srgbClr val="FF0000"/>
                </a:solidFill>
                <a:latin typeface="楷体_GB2312"/>
                <a:ea typeface="楷体_GB2312"/>
              </a:rPr>
              <a:t>它的基本思想是最大限度地提高软、硬件之间的合作，增强微处理器体系结构与编译软件的合力，从而提高计算机系统的并行处理机能力</a:t>
            </a:r>
            <a:r>
              <a:rPr lang="zh-CN" altLang="en-US" sz="2400" dirty="0">
                <a:solidFill>
                  <a:srgbClr val="000000"/>
                </a:solidFill>
                <a:latin typeface="楷体_GB2312"/>
                <a:ea typeface="楷体_GB2312"/>
              </a:rPr>
              <a:t>。</a:t>
            </a:r>
            <a:r>
              <a:rPr lang="en-US" altLang="zh-CN" sz="2400" dirty="0">
                <a:solidFill>
                  <a:srgbClr val="000000"/>
                </a:solidFill>
                <a:latin typeface="楷体_GB2312"/>
                <a:ea typeface="楷体_GB2312"/>
              </a:rPr>
              <a:t>EPIC</a:t>
            </a:r>
            <a:r>
              <a:rPr lang="zh-CN" altLang="en-US" sz="2400" dirty="0">
                <a:solidFill>
                  <a:srgbClr val="000000"/>
                </a:solidFill>
                <a:latin typeface="楷体_GB2312"/>
                <a:ea typeface="楷体_GB2312"/>
              </a:rPr>
              <a:t>编译器会先分析源代码，检查指令依赖情况，从源代码中最大程度地挖掘指令级的并行性，确定可以做并行处理的指令，然后把并行指令放在一起并重新排序，提取并调度其指令级的并行。</a:t>
            </a:r>
            <a:r>
              <a:rPr lang="en-US" altLang="zh-CN" sz="2400" dirty="0">
                <a:solidFill>
                  <a:srgbClr val="000000"/>
                </a:solidFill>
                <a:latin typeface="楷体_GB2312"/>
                <a:ea typeface="楷体_GB2312"/>
              </a:rPr>
              <a:t>EPIC</a:t>
            </a:r>
            <a:r>
              <a:rPr lang="zh-CN" altLang="en-US" sz="2400" dirty="0">
                <a:solidFill>
                  <a:srgbClr val="000000"/>
                </a:solidFill>
                <a:latin typeface="楷体_GB2312"/>
                <a:ea typeface="楷体_GB2312"/>
              </a:rPr>
              <a:t>编译器将这种并行性</a:t>
            </a:r>
            <a:r>
              <a:rPr lang="zh-CN" altLang="en-US" sz="2400" dirty="0">
                <a:solidFill>
                  <a:srgbClr val="000000"/>
                </a:solidFill>
                <a:latin typeface="宋体" panose="02010600030101010101" pitchFamily="2" charset="-122"/>
                <a:ea typeface="楷体_GB2312"/>
              </a:rPr>
              <a:t>“</a:t>
            </a:r>
            <a:r>
              <a:rPr lang="zh-CN" altLang="en-US" sz="2400" dirty="0">
                <a:solidFill>
                  <a:srgbClr val="000000"/>
                </a:solidFill>
                <a:latin typeface="楷体_GB2312"/>
                <a:ea typeface="楷体_GB2312"/>
              </a:rPr>
              <a:t>显性</a:t>
            </a:r>
            <a:r>
              <a:rPr lang="zh-CN" altLang="en-US" sz="2400" dirty="0">
                <a:solidFill>
                  <a:srgbClr val="000000"/>
                </a:solidFill>
                <a:latin typeface="宋体" panose="02010600030101010101" pitchFamily="2" charset="-122"/>
                <a:ea typeface="楷体_GB2312"/>
              </a:rPr>
              <a:t>”</a:t>
            </a:r>
            <a:r>
              <a:rPr lang="zh-CN" altLang="en-US" sz="2400" dirty="0">
                <a:solidFill>
                  <a:srgbClr val="000000"/>
                </a:solidFill>
                <a:latin typeface="楷体_GB2312"/>
                <a:ea typeface="楷体_GB2312"/>
              </a:rPr>
              <a:t>地告知硬件设备，硬件只需按序高速并行处理其指令和数据，由此可见，</a:t>
            </a:r>
            <a:r>
              <a:rPr lang="en-US" altLang="zh-CN" sz="2400" dirty="0">
                <a:solidFill>
                  <a:srgbClr val="000000"/>
                </a:solidFill>
                <a:latin typeface="楷体_GB2312"/>
                <a:ea typeface="楷体_GB2312"/>
              </a:rPr>
              <a:t>EPIC</a:t>
            </a:r>
            <a:r>
              <a:rPr lang="zh-CN" altLang="en-US" sz="2400" dirty="0">
                <a:solidFill>
                  <a:srgbClr val="000000"/>
                </a:solidFill>
                <a:latin typeface="楷体_GB2312"/>
                <a:ea typeface="楷体_GB2312"/>
              </a:rPr>
              <a:t>编译器等价于协调并行工作必需的一部分控制电路</a:t>
            </a:r>
            <a:r>
              <a:rPr lang="zh-CN" altLang="en-US" sz="2400" dirty="0">
                <a:latin typeface="楷体_GB2312"/>
                <a:ea typeface="楷体_GB2312"/>
              </a:rPr>
              <a:t>。</a:t>
            </a:r>
            <a:r>
              <a:rPr lang="zh-CN" altLang="en-US" sz="2400"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vert="horz" wrap="square" lIns="91440" tIns="45720" rIns="91440" bIns="45720" anchor="ctr" anchorCtr="0"/>
          <a:lstStyle/>
          <a:p>
            <a:pPr eaLnBrk="1" hangingPunct="1"/>
            <a:r>
              <a:rPr lang="en-US" altLang="zh-CN" sz="2800" dirty="0">
                <a:solidFill>
                  <a:srgbClr val="000000"/>
                </a:solidFill>
                <a:latin typeface="黑体" panose="02010609060101010101" pitchFamily="49" charset="-122"/>
                <a:ea typeface="黑体" panose="02010609060101010101" pitchFamily="49" charset="-122"/>
              </a:rPr>
              <a:t>2.3.1 </a:t>
            </a:r>
            <a:r>
              <a:rPr lang="zh-CN" altLang="en-US" sz="2800" dirty="0">
                <a:solidFill>
                  <a:srgbClr val="000000"/>
                </a:solidFill>
                <a:latin typeface="黑体" panose="02010609060101010101" pitchFamily="49" charset="-122"/>
                <a:ea typeface="黑体" panose="02010609060101010101" pitchFamily="49" charset="-122"/>
              </a:rPr>
              <a:t>指令系统设计的基本原则</a:t>
            </a:r>
            <a:r>
              <a:rPr lang="en-US" altLang="zh-CN" sz="2800" dirty="0">
                <a:solidFill>
                  <a:srgbClr val="000000"/>
                </a:solidFill>
                <a:latin typeface="黑体" panose="02010609060101010101" pitchFamily="49" charset="-122"/>
                <a:ea typeface="黑体" panose="02010609060101010101" pitchFamily="49" charset="-122"/>
              </a:rPr>
              <a:t>—</a:t>
            </a:r>
            <a:r>
              <a:rPr lang="zh-CN" altLang="en-US" sz="2800" dirty="0">
                <a:solidFill>
                  <a:srgbClr val="000000"/>
                </a:solidFill>
                <a:latin typeface="黑体" panose="02010609060101010101" pitchFamily="49" charset="-122"/>
                <a:ea typeface="黑体" panose="02010609060101010101" pitchFamily="49" charset="-122"/>
              </a:rPr>
              <a:t>指令设计的步骤</a:t>
            </a:r>
          </a:p>
        </p:txBody>
      </p:sp>
      <p:sp>
        <p:nvSpPr>
          <p:cNvPr id="29699" name="Rectangle 3"/>
          <p:cNvSpPr>
            <a:spLocks noGrp="1"/>
          </p:cNvSpPr>
          <p:nvPr>
            <p:ph idx="1" hasCustomPrompt="1"/>
          </p:nvPr>
        </p:nvSpPr>
        <p:spPr>
          <a:xfrm>
            <a:off x="469900" y="1022350"/>
            <a:ext cx="8401050" cy="5472113"/>
          </a:xfrm>
        </p:spPr>
        <p:txBody>
          <a:bodyPr vert="horz" wrap="square" lIns="91440" tIns="45720" rIns="91440" bIns="45720" anchor="t" anchorCtr="0"/>
          <a:lstStyle/>
          <a:p>
            <a:pPr marL="0" indent="0" algn="just" eaLnBrk="1" hangingPunct="1">
              <a:lnSpc>
                <a:spcPts val="3800"/>
              </a:lnSpc>
              <a:spcBef>
                <a:spcPts val="1800"/>
              </a:spcBef>
              <a:buNone/>
            </a:pPr>
            <a:r>
              <a:rPr lang="zh-CN" altLang="en-US" dirty="0">
                <a:solidFill>
                  <a:srgbClr val="000000"/>
                </a:solidFill>
                <a:latin typeface="楷体_GB2312" pitchFamily="49" charset="-122"/>
                <a:ea typeface="楷体_GB2312" pitchFamily="49" charset="-122"/>
              </a:rPr>
              <a:t>（</a:t>
            </a:r>
            <a:r>
              <a:rPr lang="en-US" altLang="zh-CN" dirty="0">
                <a:solidFill>
                  <a:srgbClr val="000000"/>
                </a:solidFill>
                <a:latin typeface="楷体_GB2312" pitchFamily="49" charset="-122"/>
                <a:ea typeface="楷体_GB2312" pitchFamily="49" charset="-122"/>
              </a:rPr>
              <a:t>1</a:t>
            </a:r>
            <a:r>
              <a:rPr lang="zh-CN" altLang="en-US" dirty="0">
                <a:solidFill>
                  <a:srgbClr val="000000"/>
                </a:solidFill>
                <a:latin typeface="楷体_GB2312" pitchFamily="49" charset="-122"/>
                <a:ea typeface="楷体_GB2312" pitchFamily="49" charset="-122"/>
              </a:rPr>
              <a:t>）</a:t>
            </a:r>
            <a:r>
              <a:rPr lang="zh-CN" altLang="en-US" dirty="0">
                <a:solidFill>
                  <a:srgbClr val="FF0000"/>
                </a:solidFill>
                <a:latin typeface="楷体_GB2312" pitchFamily="49" charset="-122"/>
                <a:ea typeface="楷体_GB2312" pitchFamily="49" charset="-122"/>
              </a:rPr>
              <a:t>根据应用</a:t>
            </a:r>
            <a:r>
              <a:rPr lang="zh-CN" altLang="en-US" dirty="0">
                <a:solidFill>
                  <a:srgbClr val="000000"/>
                </a:solidFill>
                <a:latin typeface="楷体_GB2312" pitchFamily="49" charset="-122"/>
                <a:ea typeface="楷体_GB2312" pitchFamily="49" charset="-122"/>
              </a:rPr>
              <a:t>，初拟出指令的分类和具体的指令；</a:t>
            </a:r>
          </a:p>
          <a:p>
            <a:pPr marL="0" indent="0" algn="just" eaLnBrk="1" hangingPunct="1">
              <a:lnSpc>
                <a:spcPts val="3800"/>
              </a:lnSpc>
              <a:spcBef>
                <a:spcPts val="1800"/>
              </a:spcBef>
              <a:buNone/>
            </a:pPr>
            <a:r>
              <a:rPr lang="zh-CN" altLang="en-US" dirty="0">
                <a:solidFill>
                  <a:srgbClr val="000000"/>
                </a:solidFill>
                <a:latin typeface="楷体_GB2312" pitchFamily="49" charset="-122"/>
                <a:ea typeface="楷体_GB2312" pitchFamily="49" charset="-122"/>
              </a:rPr>
              <a:t>（</a:t>
            </a:r>
            <a:r>
              <a:rPr lang="en-US" altLang="zh-CN" dirty="0">
                <a:solidFill>
                  <a:srgbClr val="000000"/>
                </a:solidFill>
                <a:latin typeface="楷体_GB2312" pitchFamily="49" charset="-122"/>
                <a:ea typeface="楷体_GB2312" pitchFamily="49" charset="-122"/>
              </a:rPr>
              <a:t>2</a:t>
            </a:r>
            <a:r>
              <a:rPr lang="zh-CN" altLang="en-US" dirty="0">
                <a:solidFill>
                  <a:srgbClr val="000000"/>
                </a:solidFill>
                <a:latin typeface="楷体_GB2312" pitchFamily="49" charset="-122"/>
                <a:ea typeface="楷体_GB2312" pitchFamily="49" charset="-122"/>
              </a:rPr>
              <a:t>）试编出用该指令系统设计的各种</a:t>
            </a:r>
            <a:r>
              <a:rPr lang="zh-CN" altLang="en-US" dirty="0">
                <a:solidFill>
                  <a:srgbClr val="FF0000"/>
                </a:solidFill>
                <a:latin typeface="楷体_GB2312" pitchFamily="49" charset="-122"/>
                <a:ea typeface="楷体_GB2312" pitchFamily="49" charset="-122"/>
              </a:rPr>
              <a:t>高级语言的编译程序</a:t>
            </a:r>
            <a:r>
              <a:rPr lang="zh-CN" altLang="en-US" dirty="0">
                <a:solidFill>
                  <a:srgbClr val="000000"/>
                </a:solidFill>
                <a:latin typeface="楷体_GB2312" pitchFamily="49" charset="-122"/>
                <a:ea typeface="楷体_GB2312" pitchFamily="49" charset="-122"/>
              </a:rPr>
              <a:t>；</a:t>
            </a:r>
          </a:p>
          <a:p>
            <a:pPr marL="0" indent="0" algn="just" eaLnBrk="1" hangingPunct="1">
              <a:lnSpc>
                <a:spcPts val="3800"/>
              </a:lnSpc>
              <a:spcBef>
                <a:spcPts val="1800"/>
              </a:spcBef>
              <a:buNone/>
            </a:pPr>
            <a:r>
              <a:rPr lang="zh-CN" altLang="en-US" dirty="0">
                <a:solidFill>
                  <a:srgbClr val="000000"/>
                </a:solidFill>
                <a:latin typeface="楷体_GB2312" pitchFamily="49" charset="-122"/>
                <a:ea typeface="楷体_GB2312" pitchFamily="49" charset="-122"/>
              </a:rPr>
              <a:t>（</a:t>
            </a:r>
            <a:r>
              <a:rPr lang="en-US" altLang="zh-CN" dirty="0">
                <a:solidFill>
                  <a:srgbClr val="000000"/>
                </a:solidFill>
                <a:latin typeface="楷体_GB2312" pitchFamily="49" charset="-122"/>
                <a:ea typeface="楷体_GB2312" pitchFamily="49" charset="-122"/>
              </a:rPr>
              <a:t>3</a:t>
            </a:r>
            <a:r>
              <a:rPr lang="zh-CN" altLang="en-US" dirty="0">
                <a:solidFill>
                  <a:srgbClr val="000000"/>
                </a:solidFill>
                <a:latin typeface="楷体_GB2312" pitchFamily="49" charset="-122"/>
                <a:ea typeface="楷体_GB2312" pitchFamily="49" charset="-122"/>
              </a:rPr>
              <a:t>）对各种算法编写</a:t>
            </a:r>
            <a:r>
              <a:rPr lang="zh-CN" altLang="en-US" dirty="0">
                <a:solidFill>
                  <a:srgbClr val="FF0000"/>
                </a:solidFill>
                <a:latin typeface="楷体_GB2312" pitchFamily="49" charset="-122"/>
                <a:ea typeface="楷体_GB2312" pitchFamily="49" charset="-122"/>
              </a:rPr>
              <a:t>大量测试</a:t>
            </a:r>
            <a:r>
              <a:rPr lang="zh-CN" altLang="en-US" dirty="0">
                <a:solidFill>
                  <a:srgbClr val="000000"/>
                </a:solidFill>
                <a:latin typeface="楷体_GB2312" pitchFamily="49" charset="-122"/>
                <a:ea typeface="楷体_GB2312" pitchFamily="49" charset="-122"/>
              </a:rPr>
              <a:t>程序进行</a:t>
            </a:r>
            <a:r>
              <a:rPr lang="zh-CN" altLang="en-US" dirty="0">
                <a:solidFill>
                  <a:srgbClr val="FF0000"/>
                </a:solidFill>
                <a:latin typeface="楷体_GB2312" pitchFamily="49" charset="-122"/>
                <a:ea typeface="楷体_GB2312" pitchFamily="49" charset="-122"/>
              </a:rPr>
              <a:t>模拟测试</a:t>
            </a:r>
            <a:r>
              <a:rPr lang="zh-CN" altLang="en-US" dirty="0">
                <a:solidFill>
                  <a:srgbClr val="000000"/>
                </a:solidFill>
                <a:latin typeface="楷体_GB2312" pitchFamily="49" charset="-122"/>
                <a:ea typeface="楷体_GB2312" pitchFamily="49" charset="-122"/>
              </a:rPr>
              <a:t>，看指令系统的操作码和寻址方式</a:t>
            </a:r>
            <a:r>
              <a:rPr lang="zh-CN" altLang="en-US" dirty="0">
                <a:solidFill>
                  <a:srgbClr val="FF0000"/>
                </a:solidFill>
                <a:latin typeface="楷体_GB2312" pitchFamily="49" charset="-122"/>
                <a:ea typeface="楷体_GB2312" pitchFamily="49" charset="-122"/>
              </a:rPr>
              <a:t>效能</a:t>
            </a:r>
            <a:r>
              <a:rPr lang="zh-CN" altLang="en-US" dirty="0">
                <a:solidFill>
                  <a:srgbClr val="000000"/>
                </a:solidFill>
                <a:latin typeface="楷体_GB2312" pitchFamily="49" charset="-122"/>
                <a:ea typeface="楷体_GB2312" pitchFamily="49" charset="-122"/>
              </a:rPr>
              <a:t>是否都比较高；</a:t>
            </a:r>
          </a:p>
          <a:p>
            <a:pPr marL="0" indent="0" algn="just" eaLnBrk="1" hangingPunct="1">
              <a:lnSpc>
                <a:spcPts val="3800"/>
              </a:lnSpc>
              <a:spcBef>
                <a:spcPts val="1800"/>
              </a:spcBef>
              <a:buNone/>
            </a:pPr>
            <a:r>
              <a:rPr lang="zh-CN" altLang="en-US" dirty="0">
                <a:solidFill>
                  <a:srgbClr val="000000"/>
                </a:solidFill>
                <a:latin typeface="楷体_GB2312" pitchFamily="49" charset="-122"/>
                <a:ea typeface="楷体_GB2312" pitchFamily="49" charset="-122"/>
              </a:rPr>
              <a:t>（</a:t>
            </a:r>
            <a:r>
              <a:rPr lang="en-US" altLang="zh-CN" dirty="0">
                <a:solidFill>
                  <a:srgbClr val="000000"/>
                </a:solidFill>
                <a:latin typeface="楷体_GB2312" pitchFamily="49" charset="-122"/>
                <a:ea typeface="楷体_GB2312" pitchFamily="49" charset="-122"/>
              </a:rPr>
              <a:t>4</a:t>
            </a:r>
            <a:r>
              <a:rPr lang="zh-CN" altLang="en-US" dirty="0">
                <a:solidFill>
                  <a:srgbClr val="000000"/>
                </a:solidFill>
                <a:latin typeface="楷体_GB2312" pitchFamily="49" charset="-122"/>
                <a:ea typeface="楷体_GB2312" pitchFamily="49" charset="-122"/>
              </a:rPr>
              <a:t>）</a:t>
            </a:r>
            <a:r>
              <a:rPr lang="zh-CN" altLang="en-US" dirty="0">
                <a:solidFill>
                  <a:srgbClr val="FF0000"/>
                </a:solidFill>
                <a:latin typeface="楷体_GB2312" pitchFamily="49" charset="-122"/>
                <a:ea typeface="楷体_GB2312" pitchFamily="49" charset="-122"/>
              </a:rPr>
              <a:t>将程序中高频出现的指令串复合并改成一条强功能新指令</a:t>
            </a:r>
            <a:r>
              <a:rPr lang="zh-CN" altLang="en-US" dirty="0">
                <a:solidFill>
                  <a:srgbClr val="000000"/>
                </a:solidFill>
                <a:latin typeface="楷体_GB2312" pitchFamily="49" charset="-122"/>
                <a:ea typeface="楷体_GB2312" pitchFamily="49" charset="-122"/>
              </a:rPr>
              <a:t>，即改用硬件方式实现；而将频度很低的指令的操作改成用基本的指令组成的指令串来完成，即用软件方式实现。</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p:cNvSpPr>
          <p:nvPr>
            <p:ph type="title"/>
          </p:nvPr>
        </p:nvSpPr>
        <p:spPr/>
        <p:txBody>
          <a:bodyPr vert="horz" wrap="square" lIns="91440" tIns="45720" rIns="91440" bIns="45720" anchor="ctr" anchorCtr="0"/>
          <a:lstStyle/>
          <a:p>
            <a:pPr eaLnBrk="1" hangingPunct="1">
              <a:buNone/>
            </a:pPr>
            <a:r>
              <a:rPr lang="en-US" altLang="zh-CN" dirty="0">
                <a:solidFill>
                  <a:srgbClr val="000000"/>
                </a:solidFill>
                <a:latin typeface="Times New Roman" panose="02020603050405020304" pitchFamily="18" charset="0"/>
                <a:ea typeface="楷体_GB2312"/>
              </a:rPr>
              <a:t>2.4.4 VLIW/EPIC</a:t>
            </a:r>
            <a:r>
              <a:rPr lang="zh-CN" altLang="en-US" dirty="0">
                <a:solidFill>
                  <a:srgbClr val="000000"/>
                </a:solidFill>
                <a:latin typeface="Times New Roman" panose="02020603050405020304" pitchFamily="18" charset="0"/>
                <a:ea typeface="楷体_GB2312"/>
              </a:rPr>
              <a:t>技术</a:t>
            </a:r>
            <a:r>
              <a:rPr lang="en-US" altLang="zh-CN" dirty="0">
                <a:solidFill>
                  <a:srgbClr val="000000"/>
                </a:solidFill>
                <a:latin typeface="Times New Roman" panose="02020603050405020304" pitchFamily="18" charset="0"/>
                <a:ea typeface="楷体_GB2312"/>
              </a:rPr>
              <a:t>——</a:t>
            </a:r>
            <a:r>
              <a:rPr lang="en-US" altLang="zh-CN" dirty="0">
                <a:solidFill>
                  <a:srgbClr val="000000"/>
                </a:solidFill>
                <a:latin typeface="黑体" panose="02010609060101010101" pitchFamily="49" charset="-122"/>
                <a:ea typeface="黑体" panose="02010609060101010101" pitchFamily="49" charset="-122"/>
              </a:rPr>
              <a:t>EPIC</a:t>
            </a:r>
            <a:r>
              <a:rPr lang="zh-CN" altLang="en-US" dirty="0">
                <a:solidFill>
                  <a:srgbClr val="000000"/>
                </a:solidFill>
                <a:latin typeface="黑体" panose="02010609060101010101" pitchFamily="49" charset="-122"/>
                <a:ea typeface="黑体" panose="02010609060101010101" pitchFamily="49" charset="-122"/>
              </a:rPr>
              <a:t>体系结构</a:t>
            </a:r>
          </a:p>
        </p:txBody>
      </p:sp>
      <p:sp>
        <p:nvSpPr>
          <p:cNvPr id="216067"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000000"/>
                </a:solidFill>
                <a:latin typeface="楷体_GB2312"/>
                <a:ea typeface="楷体_GB2312"/>
              </a:rPr>
              <a:t>IA-64</a:t>
            </a:r>
            <a:r>
              <a:rPr lang="zh-CN" altLang="en-US" dirty="0">
                <a:solidFill>
                  <a:srgbClr val="000000"/>
                </a:solidFill>
                <a:latin typeface="楷体_GB2312"/>
                <a:ea typeface="楷体_GB2312"/>
              </a:rPr>
              <a:t>是</a:t>
            </a:r>
            <a:r>
              <a:rPr lang="en-US" altLang="zh-CN" dirty="0">
                <a:solidFill>
                  <a:srgbClr val="000000"/>
                </a:solidFill>
                <a:latin typeface="楷体_GB2312"/>
                <a:ea typeface="楷体_GB2312"/>
              </a:rPr>
              <a:t>HP</a:t>
            </a:r>
            <a:r>
              <a:rPr lang="zh-CN" altLang="en-US" dirty="0">
                <a:solidFill>
                  <a:srgbClr val="000000"/>
                </a:solidFill>
                <a:latin typeface="楷体_GB2312"/>
                <a:ea typeface="楷体_GB2312"/>
              </a:rPr>
              <a:t>公司和</a:t>
            </a:r>
            <a:r>
              <a:rPr lang="en-US" altLang="zh-CN" dirty="0">
                <a:solidFill>
                  <a:srgbClr val="000000"/>
                </a:solidFill>
                <a:latin typeface="楷体_GB2312"/>
                <a:ea typeface="楷体_GB2312"/>
              </a:rPr>
              <a:t>Intel</a:t>
            </a:r>
            <a:r>
              <a:rPr lang="zh-CN" altLang="en-US" dirty="0">
                <a:solidFill>
                  <a:srgbClr val="000000"/>
                </a:solidFill>
                <a:latin typeface="楷体_GB2312"/>
                <a:ea typeface="楷体_GB2312"/>
              </a:rPr>
              <a:t>公司合作开发的新一代</a:t>
            </a:r>
            <a:r>
              <a:rPr lang="en-US" altLang="zh-CN" dirty="0">
                <a:solidFill>
                  <a:srgbClr val="000000"/>
                </a:solidFill>
                <a:latin typeface="楷体_GB2312"/>
                <a:ea typeface="楷体_GB2312"/>
              </a:rPr>
              <a:t>64</a:t>
            </a:r>
            <a:r>
              <a:rPr lang="zh-CN" altLang="en-US" dirty="0">
                <a:solidFill>
                  <a:srgbClr val="000000"/>
                </a:solidFill>
                <a:latin typeface="楷体_GB2312"/>
                <a:ea typeface="楷体_GB2312"/>
              </a:rPr>
              <a:t>位体系结构，它是</a:t>
            </a:r>
            <a:r>
              <a:rPr lang="en-US" altLang="zh-CN" dirty="0">
                <a:solidFill>
                  <a:srgbClr val="000000"/>
                </a:solidFill>
                <a:latin typeface="楷体_GB2312"/>
                <a:ea typeface="楷体_GB2312"/>
              </a:rPr>
              <a:t>EPIC</a:t>
            </a:r>
            <a:r>
              <a:rPr lang="zh-CN" altLang="en-US" dirty="0">
                <a:solidFill>
                  <a:srgbClr val="000000"/>
                </a:solidFill>
                <a:latin typeface="楷体_GB2312"/>
                <a:ea typeface="楷体_GB2312"/>
              </a:rPr>
              <a:t>体系结构的第一个商业版本，用于安腾（</a:t>
            </a:r>
            <a:r>
              <a:rPr lang="en-US" altLang="zh-CN" dirty="0">
                <a:solidFill>
                  <a:srgbClr val="000000"/>
                </a:solidFill>
                <a:latin typeface="楷体_GB2312"/>
                <a:ea typeface="楷体_GB2312"/>
              </a:rPr>
              <a:t>Itanium</a:t>
            </a:r>
            <a:r>
              <a:rPr lang="zh-CN" altLang="en-US" dirty="0">
                <a:solidFill>
                  <a:srgbClr val="000000"/>
                </a:solidFill>
                <a:latin typeface="楷体_GB2312"/>
                <a:ea typeface="楷体_GB2312"/>
              </a:rPr>
              <a:t>）处理器上。下面简要地概括了这种体系结构的技术特点，这里用</a:t>
            </a:r>
            <a:r>
              <a:rPr lang="en-US" altLang="zh-CN" dirty="0">
                <a:solidFill>
                  <a:srgbClr val="000000"/>
                </a:solidFill>
                <a:latin typeface="楷体_GB2312"/>
                <a:ea typeface="楷体_GB2312"/>
              </a:rPr>
              <a:t>IA-64</a:t>
            </a:r>
            <a:r>
              <a:rPr lang="zh-CN" altLang="en-US" dirty="0">
                <a:solidFill>
                  <a:srgbClr val="000000"/>
                </a:solidFill>
                <a:latin typeface="楷体_GB2312"/>
                <a:ea typeface="楷体_GB2312"/>
              </a:rPr>
              <a:t>来指代</a:t>
            </a:r>
            <a:r>
              <a:rPr lang="en-US" altLang="zh-CN" dirty="0">
                <a:solidFill>
                  <a:srgbClr val="000000"/>
                </a:solidFill>
                <a:latin typeface="楷体_GB2312"/>
                <a:ea typeface="楷体_GB2312"/>
              </a:rPr>
              <a:t>EPIC</a:t>
            </a:r>
            <a:r>
              <a:rPr lang="zh-CN" altLang="en-US" dirty="0">
                <a:solidFill>
                  <a:srgbClr val="000000"/>
                </a:solidFill>
                <a:latin typeface="楷体_GB2312"/>
                <a:ea typeface="楷体_GB2312"/>
              </a:rPr>
              <a:t>体系结构。</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p:cNvSpPr>
          <p:nvPr>
            <p:ph type="title"/>
          </p:nvPr>
        </p:nvSpPr>
        <p:spPr/>
        <p:txBody>
          <a:bodyPr vert="horz" wrap="square" lIns="91440" tIns="45720" rIns="91440" bIns="45720" anchor="ctr" anchorCtr="0"/>
          <a:lstStyle/>
          <a:p>
            <a:pPr eaLnBrk="1" hangingPunct="1">
              <a:buNone/>
            </a:pPr>
            <a:r>
              <a:rPr lang="en-US" altLang="zh-CN" dirty="0">
                <a:solidFill>
                  <a:srgbClr val="000000"/>
                </a:solidFill>
                <a:latin typeface="Times New Roman" panose="02020603050405020304" pitchFamily="18" charset="0"/>
                <a:ea typeface="楷体_GB2312"/>
              </a:rPr>
              <a:t>2.4.4 VLIW/EPIC</a:t>
            </a:r>
            <a:r>
              <a:rPr lang="zh-CN" altLang="en-US" dirty="0">
                <a:solidFill>
                  <a:srgbClr val="000000"/>
                </a:solidFill>
                <a:latin typeface="Times New Roman" panose="02020603050405020304" pitchFamily="18" charset="0"/>
                <a:ea typeface="楷体_GB2312"/>
              </a:rPr>
              <a:t>技术</a:t>
            </a:r>
            <a:r>
              <a:rPr lang="en-US" altLang="zh-CN" dirty="0">
                <a:solidFill>
                  <a:srgbClr val="000000"/>
                </a:solidFill>
                <a:latin typeface="Times New Roman" panose="02020603050405020304" pitchFamily="18" charset="0"/>
                <a:ea typeface="楷体_GB2312"/>
              </a:rPr>
              <a:t>——</a:t>
            </a:r>
            <a:r>
              <a:rPr lang="en-US" altLang="zh-CN" dirty="0">
                <a:solidFill>
                  <a:srgbClr val="000000"/>
                </a:solidFill>
                <a:latin typeface="黑体" panose="02010609060101010101" pitchFamily="49" charset="-122"/>
                <a:ea typeface="黑体" panose="02010609060101010101" pitchFamily="49" charset="-122"/>
              </a:rPr>
              <a:t>EPIC</a:t>
            </a:r>
            <a:r>
              <a:rPr lang="zh-CN" altLang="en-US" dirty="0">
                <a:solidFill>
                  <a:srgbClr val="000000"/>
                </a:solidFill>
                <a:latin typeface="黑体" panose="02010609060101010101" pitchFamily="49" charset="-122"/>
                <a:ea typeface="黑体" panose="02010609060101010101" pitchFamily="49" charset="-122"/>
              </a:rPr>
              <a:t>体系结构</a:t>
            </a:r>
          </a:p>
        </p:txBody>
      </p:sp>
      <p:sp>
        <p:nvSpPr>
          <p:cNvPr id="217091" name="Rectangle 3"/>
          <p:cNvSpPr>
            <a:spLocks noGrp="1"/>
          </p:cNvSpPr>
          <p:nvPr>
            <p:ph idx="1" hasCustomPrompt="1"/>
          </p:nvPr>
        </p:nvSpPr>
        <p:spPr/>
        <p:txBody>
          <a:bodyPr vert="horz" wrap="square" lIns="91440" tIns="45720" rIns="91440" bIns="45720" anchor="t" anchorCtr="0"/>
          <a:lstStyle/>
          <a:p>
            <a:pPr eaLnBrk="1" hangingPunct="1"/>
            <a:r>
              <a:rPr lang="zh-CN" altLang="en-US" dirty="0">
                <a:solidFill>
                  <a:srgbClr val="000000"/>
                </a:solidFill>
                <a:latin typeface="楷体_GB2312"/>
                <a:ea typeface="楷体_GB2312"/>
              </a:rPr>
              <a:t>（</a:t>
            </a:r>
            <a:r>
              <a:rPr lang="en-US" altLang="zh-CN" dirty="0">
                <a:solidFill>
                  <a:srgbClr val="000000"/>
                </a:solidFill>
                <a:latin typeface="楷体_GB2312"/>
                <a:ea typeface="楷体_GB2312"/>
              </a:rPr>
              <a:t>1</a:t>
            </a:r>
            <a:r>
              <a:rPr lang="zh-CN" altLang="en-US" dirty="0">
                <a:solidFill>
                  <a:srgbClr val="000000"/>
                </a:solidFill>
                <a:latin typeface="楷体_GB2312"/>
                <a:ea typeface="楷体_GB2312"/>
              </a:rPr>
              <a:t>）显性并行</a:t>
            </a:r>
          </a:p>
          <a:p>
            <a:pPr lvl="1" eaLnBrk="1" hangingPunct="1"/>
            <a:r>
              <a:rPr lang="en-US" altLang="zh-CN" dirty="0">
                <a:solidFill>
                  <a:srgbClr val="000000"/>
                </a:solidFill>
                <a:latin typeface="楷体_GB2312"/>
                <a:ea typeface="楷体_GB2312"/>
              </a:rPr>
              <a:t>IA-64</a:t>
            </a:r>
            <a:r>
              <a:rPr lang="zh-CN" altLang="en-US" dirty="0">
                <a:solidFill>
                  <a:srgbClr val="000000"/>
                </a:solidFill>
                <a:latin typeface="楷体_GB2312"/>
                <a:ea typeface="楷体_GB2312"/>
              </a:rPr>
              <a:t>采用长指令格式，</a:t>
            </a:r>
            <a:r>
              <a:rPr lang="zh-CN" altLang="en-US" dirty="0">
                <a:solidFill>
                  <a:srgbClr val="FF0000"/>
                </a:solidFill>
                <a:latin typeface="楷体_GB2312"/>
                <a:ea typeface="楷体_GB2312"/>
              </a:rPr>
              <a:t>每条指令</a:t>
            </a:r>
            <a:r>
              <a:rPr lang="en-US" altLang="zh-CN" dirty="0">
                <a:solidFill>
                  <a:srgbClr val="FF0000"/>
                </a:solidFill>
                <a:latin typeface="楷体_GB2312"/>
                <a:ea typeface="楷体_GB2312"/>
              </a:rPr>
              <a:t>41</a:t>
            </a:r>
            <a:r>
              <a:rPr lang="zh-CN" altLang="en-US" dirty="0">
                <a:solidFill>
                  <a:srgbClr val="FF0000"/>
                </a:solidFill>
                <a:latin typeface="楷体_GB2312"/>
                <a:ea typeface="楷体_GB2312"/>
              </a:rPr>
              <a:t>位称作集束（</a:t>
            </a:r>
            <a:r>
              <a:rPr lang="en-US" altLang="zh-CN" dirty="0">
                <a:solidFill>
                  <a:srgbClr val="FF0000"/>
                </a:solidFill>
                <a:latin typeface="楷体_GB2312"/>
                <a:ea typeface="楷体_GB2312"/>
              </a:rPr>
              <a:t>Bundle</a:t>
            </a:r>
            <a:r>
              <a:rPr lang="zh-CN" altLang="en-US" dirty="0">
                <a:solidFill>
                  <a:srgbClr val="FF0000"/>
                </a:solidFill>
                <a:latin typeface="楷体_GB2312"/>
                <a:ea typeface="楷体_GB2312"/>
              </a:rPr>
              <a:t>），每个集束包含</a:t>
            </a:r>
            <a:r>
              <a:rPr lang="en-US" altLang="zh-CN" dirty="0">
                <a:solidFill>
                  <a:srgbClr val="FF0000"/>
                </a:solidFill>
                <a:latin typeface="楷体_GB2312"/>
                <a:ea typeface="楷体_GB2312"/>
              </a:rPr>
              <a:t>3</a:t>
            </a:r>
            <a:r>
              <a:rPr lang="zh-CN" altLang="en-US" dirty="0">
                <a:solidFill>
                  <a:srgbClr val="FF0000"/>
                </a:solidFill>
                <a:latin typeface="楷体_GB2312"/>
                <a:ea typeface="楷体_GB2312"/>
              </a:rPr>
              <a:t>条操作并用</a:t>
            </a:r>
            <a:r>
              <a:rPr lang="en-US" altLang="zh-CN" dirty="0">
                <a:solidFill>
                  <a:srgbClr val="FF0000"/>
                </a:solidFill>
                <a:latin typeface="楷体_GB2312"/>
                <a:ea typeface="楷体_GB2312"/>
              </a:rPr>
              <a:t>5</a:t>
            </a:r>
            <a:r>
              <a:rPr lang="zh-CN" altLang="en-US" dirty="0">
                <a:solidFill>
                  <a:srgbClr val="FF0000"/>
                </a:solidFill>
                <a:latin typeface="楷体_GB2312"/>
                <a:ea typeface="楷体_GB2312"/>
              </a:rPr>
              <a:t>位模板（</a:t>
            </a:r>
            <a:r>
              <a:rPr lang="en-US" altLang="zh-CN" dirty="0">
                <a:solidFill>
                  <a:srgbClr val="FF0000"/>
                </a:solidFill>
                <a:latin typeface="楷体_GB2312"/>
                <a:ea typeface="楷体_GB2312"/>
              </a:rPr>
              <a:t>Template</a:t>
            </a:r>
            <a:r>
              <a:rPr lang="zh-CN" altLang="en-US" dirty="0">
                <a:solidFill>
                  <a:srgbClr val="FF0000"/>
                </a:solidFill>
                <a:latin typeface="楷体_GB2312"/>
                <a:ea typeface="楷体_GB2312"/>
              </a:rPr>
              <a:t>）字段来描述集束内或集束间的相关关系，允许编译程序把多个集束分在一组（</a:t>
            </a:r>
            <a:r>
              <a:rPr lang="en-US" altLang="zh-CN" dirty="0">
                <a:solidFill>
                  <a:srgbClr val="FF0000"/>
                </a:solidFill>
                <a:latin typeface="楷体_GB2312"/>
                <a:ea typeface="楷体_GB2312"/>
              </a:rPr>
              <a:t>Group</a:t>
            </a:r>
            <a:r>
              <a:rPr lang="zh-CN" altLang="en-US" dirty="0">
                <a:solidFill>
                  <a:srgbClr val="FF0000"/>
                </a:solidFill>
                <a:latin typeface="楷体_GB2312"/>
                <a:ea typeface="楷体_GB2312"/>
              </a:rPr>
              <a:t>）中，并指出所有操作是数据相关的。</a:t>
            </a:r>
            <a:r>
              <a:rPr lang="zh-CN" altLang="en-US" dirty="0">
                <a:solidFill>
                  <a:srgbClr val="000000"/>
                </a:solidFill>
                <a:latin typeface="楷体_GB2312"/>
                <a:ea typeface="楷体_GB2312"/>
              </a:rPr>
              <a:t>模板字段标出一个相关操作组的结尾。这一设计允许处理器管理指令的划分，把集束联接在一起表示一个数据相关的操作序列，还允许编译程序把任意长的可并行执行的程序段提交给硬件，从而提高处理器并行执行指令的能力。</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p:cNvSpPr>
          <p:nvPr>
            <p:ph type="title"/>
          </p:nvPr>
        </p:nvSpPr>
        <p:spPr/>
        <p:txBody>
          <a:bodyPr vert="horz" wrap="square" lIns="91440" tIns="45720" rIns="91440" bIns="45720" anchor="ctr" anchorCtr="0"/>
          <a:lstStyle/>
          <a:p>
            <a:pPr eaLnBrk="1" hangingPunct="1">
              <a:buNone/>
            </a:pPr>
            <a:r>
              <a:rPr lang="en-US" altLang="zh-CN" dirty="0">
                <a:solidFill>
                  <a:srgbClr val="000000"/>
                </a:solidFill>
                <a:latin typeface="Times New Roman" panose="02020603050405020304" pitchFamily="18" charset="0"/>
                <a:ea typeface="楷体_GB2312"/>
              </a:rPr>
              <a:t>2.4.4 VLIW/EPIC</a:t>
            </a:r>
            <a:r>
              <a:rPr lang="zh-CN" altLang="en-US" dirty="0">
                <a:solidFill>
                  <a:srgbClr val="000000"/>
                </a:solidFill>
                <a:latin typeface="Times New Roman" panose="02020603050405020304" pitchFamily="18" charset="0"/>
                <a:ea typeface="楷体_GB2312"/>
              </a:rPr>
              <a:t>技术</a:t>
            </a:r>
            <a:r>
              <a:rPr lang="en-US" altLang="zh-CN" dirty="0">
                <a:solidFill>
                  <a:srgbClr val="000000"/>
                </a:solidFill>
                <a:latin typeface="Times New Roman" panose="02020603050405020304" pitchFamily="18" charset="0"/>
                <a:ea typeface="楷体_GB2312"/>
              </a:rPr>
              <a:t>——</a:t>
            </a:r>
            <a:r>
              <a:rPr lang="en-US" altLang="zh-CN" dirty="0">
                <a:solidFill>
                  <a:srgbClr val="000000"/>
                </a:solidFill>
                <a:latin typeface="黑体" panose="02010609060101010101" pitchFamily="49" charset="-122"/>
                <a:ea typeface="黑体" panose="02010609060101010101" pitchFamily="49" charset="-122"/>
              </a:rPr>
              <a:t>EPIC</a:t>
            </a:r>
            <a:r>
              <a:rPr lang="zh-CN" altLang="en-US" dirty="0">
                <a:solidFill>
                  <a:srgbClr val="000000"/>
                </a:solidFill>
                <a:latin typeface="黑体" panose="02010609060101010101" pitchFamily="49" charset="-122"/>
                <a:ea typeface="黑体" panose="02010609060101010101" pitchFamily="49" charset="-122"/>
              </a:rPr>
              <a:t>体系结构</a:t>
            </a:r>
          </a:p>
        </p:txBody>
      </p:sp>
      <p:sp>
        <p:nvSpPr>
          <p:cNvPr id="218115" name="Rectangle 3"/>
          <p:cNvSpPr>
            <a:spLocks noGrp="1"/>
          </p:cNvSpPr>
          <p:nvPr>
            <p:ph idx="1" hasCustomPrompt="1"/>
          </p:nvPr>
        </p:nvSpPr>
        <p:spPr/>
        <p:txBody>
          <a:bodyPr vert="horz" wrap="square" lIns="91440" tIns="45720" rIns="91440" bIns="45720" anchor="t" anchorCtr="0"/>
          <a:lstStyle/>
          <a:p>
            <a:pPr eaLnBrk="1" hangingPunct="1">
              <a:lnSpc>
                <a:spcPct val="90000"/>
              </a:lnSpc>
            </a:pPr>
            <a:r>
              <a:rPr lang="zh-CN" altLang="en-US" dirty="0">
                <a:solidFill>
                  <a:srgbClr val="000000"/>
                </a:solidFill>
                <a:latin typeface="楷体_GB2312"/>
                <a:ea typeface="楷体_GB2312"/>
              </a:rPr>
              <a:t>（</a:t>
            </a:r>
            <a:r>
              <a:rPr lang="en-US" altLang="zh-CN" dirty="0">
                <a:solidFill>
                  <a:srgbClr val="000000"/>
                </a:solidFill>
                <a:latin typeface="楷体_GB2312"/>
                <a:ea typeface="楷体_GB2312"/>
              </a:rPr>
              <a:t>2</a:t>
            </a:r>
            <a:r>
              <a:rPr lang="zh-CN" altLang="en-US" dirty="0">
                <a:solidFill>
                  <a:srgbClr val="000000"/>
                </a:solidFill>
                <a:latin typeface="楷体_GB2312"/>
                <a:ea typeface="楷体_GB2312"/>
              </a:rPr>
              <a:t>）大量的寄存器</a:t>
            </a:r>
          </a:p>
          <a:p>
            <a:pPr lvl="1" eaLnBrk="1" hangingPunct="1">
              <a:lnSpc>
                <a:spcPct val="90000"/>
              </a:lnSpc>
            </a:pPr>
            <a:r>
              <a:rPr lang="en-US" altLang="zh-CN" dirty="0">
                <a:solidFill>
                  <a:srgbClr val="000000"/>
                </a:solidFill>
                <a:latin typeface="楷体_GB2312"/>
                <a:ea typeface="楷体_GB2312"/>
              </a:rPr>
              <a:t>IA-64</a:t>
            </a:r>
            <a:r>
              <a:rPr lang="zh-CN" altLang="en-US" dirty="0">
                <a:solidFill>
                  <a:srgbClr val="000000"/>
                </a:solidFill>
                <a:latin typeface="楷体_GB2312"/>
                <a:ea typeface="楷体_GB2312"/>
              </a:rPr>
              <a:t>具有大量的寄存器，其中包括</a:t>
            </a:r>
            <a:r>
              <a:rPr lang="en-US" altLang="zh-CN" dirty="0">
                <a:solidFill>
                  <a:srgbClr val="000000"/>
                </a:solidFill>
                <a:latin typeface="楷体_GB2312"/>
                <a:ea typeface="楷体_GB2312"/>
              </a:rPr>
              <a:t>128</a:t>
            </a:r>
            <a:r>
              <a:rPr lang="zh-CN" altLang="en-US" dirty="0">
                <a:solidFill>
                  <a:srgbClr val="000000"/>
                </a:solidFill>
                <a:latin typeface="楷体_GB2312"/>
                <a:ea typeface="楷体_GB2312"/>
              </a:rPr>
              <a:t>个整数寄存器和</a:t>
            </a:r>
            <a:r>
              <a:rPr lang="en-US" altLang="zh-CN" dirty="0">
                <a:solidFill>
                  <a:srgbClr val="000000"/>
                </a:solidFill>
                <a:latin typeface="楷体_GB2312"/>
                <a:ea typeface="楷体_GB2312"/>
              </a:rPr>
              <a:t>128</a:t>
            </a:r>
            <a:r>
              <a:rPr lang="zh-CN" altLang="en-US" dirty="0">
                <a:solidFill>
                  <a:srgbClr val="000000"/>
                </a:solidFill>
                <a:latin typeface="楷体_GB2312"/>
                <a:ea typeface="楷体_GB2312"/>
              </a:rPr>
              <a:t>个浮点寄存器。这一特性有两个作用，第一个作用是</a:t>
            </a:r>
            <a:r>
              <a:rPr lang="zh-CN" altLang="en-US" dirty="0">
                <a:solidFill>
                  <a:srgbClr val="FF0000"/>
                </a:solidFill>
                <a:latin typeface="楷体_GB2312"/>
                <a:ea typeface="楷体_GB2312"/>
              </a:rPr>
              <a:t>可以用来存储多次使用的数据</a:t>
            </a:r>
            <a:r>
              <a:rPr lang="zh-CN" altLang="en-US" dirty="0">
                <a:solidFill>
                  <a:srgbClr val="000000"/>
                </a:solidFill>
                <a:latin typeface="楷体_GB2312"/>
                <a:ea typeface="楷体_GB2312"/>
              </a:rPr>
              <a:t>，像</a:t>
            </a:r>
            <a:r>
              <a:rPr lang="en-US" altLang="zh-CN" dirty="0">
                <a:solidFill>
                  <a:srgbClr val="000000"/>
                </a:solidFill>
                <a:latin typeface="楷体_GB2312"/>
                <a:ea typeface="楷体_GB2312"/>
              </a:rPr>
              <a:t>RISC</a:t>
            </a:r>
            <a:r>
              <a:rPr lang="zh-CN" altLang="en-US" dirty="0">
                <a:solidFill>
                  <a:srgbClr val="000000"/>
                </a:solidFill>
                <a:latin typeface="楷体_GB2312"/>
                <a:ea typeface="楷体_GB2312"/>
              </a:rPr>
              <a:t>处理器那样，大量使用寄存器间的操作，加快数据存取的速度避免访问内存的延迟；第二个作用是可以</a:t>
            </a:r>
            <a:r>
              <a:rPr lang="zh-CN" altLang="en-US" dirty="0">
                <a:solidFill>
                  <a:srgbClr val="FF0000"/>
                </a:solidFill>
                <a:latin typeface="楷体_GB2312"/>
                <a:ea typeface="楷体_GB2312"/>
              </a:rPr>
              <a:t>更加充分地表示程序中的并行结构</a:t>
            </a:r>
            <a:r>
              <a:rPr lang="zh-CN" altLang="en-US" dirty="0">
                <a:solidFill>
                  <a:srgbClr val="000000"/>
                </a:solidFill>
                <a:latin typeface="楷体_GB2312"/>
                <a:ea typeface="楷体_GB2312"/>
              </a:rPr>
              <a:t>。例如：</a:t>
            </a:r>
            <a:r>
              <a:rPr lang="zh-CN" altLang="en-US" dirty="0">
                <a:solidFill>
                  <a:srgbClr val="FF0000"/>
                </a:solidFill>
                <a:latin typeface="楷体_GB2312"/>
                <a:ea typeface="楷体_GB2312"/>
              </a:rPr>
              <a:t>为了在每个周期内发出</a:t>
            </a:r>
            <a:r>
              <a:rPr lang="en-US" altLang="zh-CN" dirty="0">
                <a:solidFill>
                  <a:srgbClr val="FF0000"/>
                </a:solidFill>
                <a:latin typeface="楷体_GB2312"/>
                <a:ea typeface="楷体_GB2312"/>
              </a:rPr>
              <a:t>8</a:t>
            </a:r>
            <a:r>
              <a:rPr lang="zh-CN" altLang="en-US" dirty="0">
                <a:solidFill>
                  <a:srgbClr val="FF0000"/>
                </a:solidFill>
                <a:latin typeface="楷体_GB2312"/>
                <a:ea typeface="楷体_GB2312"/>
              </a:rPr>
              <a:t>个操作，需要</a:t>
            </a:r>
            <a:r>
              <a:rPr lang="en-US" altLang="zh-CN" dirty="0">
                <a:solidFill>
                  <a:srgbClr val="FF0000"/>
                </a:solidFill>
                <a:latin typeface="楷体_GB2312"/>
                <a:ea typeface="楷体_GB2312"/>
              </a:rPr>
              <a:t>8</a:t>
            </a:r>
            <a:r>
              <a:rPr lang="zh-CN" altLang="en-US" dirty="0">
                <a:solidFill>
                  <a:srgbClr val="FF0000"/>
                </a:solidFill>
                <a:latin typeface="楷体_GB2312"/>
                <a:ea typeface="楷体_GB2312"/>
              </a:rPr>
              <a:t>个寄存器，如果平均</a:t>
            </a:r>
            <a:r>
              <a:rPr lang="en-US" altLang="zh-CN" dirty="0">
                <a:solidFill>
                  <a:srgbClr val="FF0000"/>
                </a:solidFill>
                <a:latin typeface="楷体_GB2312"/>
                <a:ea typeface="楷体_GB2312"/>
              </a:rPr>
              <a:t>10</a:t>
            </a:r>
            <a:r>
              <a:rPr lang="zh-CN" altLang="en-US" dirty="0">
                <a:solidFill>
                  <a:srgbClr val="FF0000"/>
                </a:solidFill>
                <a:latin typeface="楷体_GB2312"/>
                <a:ea typeface="楷体_GB2312"/>
              </a:rPr>
              <a:t>个周期后才能读结果，则需要</a:t>
            </a:r>
            <a:r>
              <a:rPr lang="en-US" altLang="zh-CN" dirty="0">
                <a:solidFill>
                  <a:srgbClr val="FF0000"/>
                </a:solidFill>
                <a:latin typeface="楷体_GB2312"/>
                <a:ea typeface="楷体_GB2312"/>
              </a:rPr>
              <a:t>80</a:t>
            </a:r>
            <a:r>
              <a:rPr lang="zh-CN" altLang="en-US" dirty="0">
                <a:solidFill>
                  <a:srgbClr val="FF0000"/>
                </a:solidFill>
                <a:latin typeface="楷体_GB2312"/>
                <a:ea typeface="楷体_GB2312"/>
              </a:rPr>
              <a:t>个寄存器来表示并行的计算过程。</a:t>
            </a:r>
            <a:r>
              <a:rPr lang="zh-CN" altLang="en-US" dirty="0">
                <a:solidFill>
                  <a:srgbClr val="000000"/>
                </a:solidFill>
                <a:latin typeface="楷体_GB2312"/>
                <a:ea typeface="楷体_GB2312"/>
              </a:rPr>
              <a:t>大量的寄存器允许</a:t>
            </a:r>
            <a:r>
              <a:rPr lang="en-US" altLang="zh-CN" dirty="0">
                <a:solidFill>
                  <a:srgbClr val="000000"/>
                </a:solidFill>
                <a:latin typeface="楷体_GB2312"/>
                <a:ea typeface="楷体_GB2312"/>
              </a:rPr>
              <a:t>IA-64</a:t>
            </a:r>
            <a:r>
              <a:rPr lang="zh-CN" altLang="en-US" dirty="0">
                <a:solidFill>
                  <a:srgbClr val="000000"/>
                </a:solidFill>
                <a:latin typeface="楷体_GB2312"/>
                <a:ea typeface="楷体_GB2312"/>
              </a:rPr>
              <a:t>体系结构处理器有序地（即按照指令在程序中的次序）并行地执行指令，避免像大多数</a:t>
            </a:r>
            <a:r>
              <a:rPr lang="en-US" altLang="zh-CN" dirty="0">
                <a:solidFill>
                  <a:srgbClr val="000000"/>
                </a:solidFill>
                <a:latin typeface="楷体_GB2312"/>
                <a:ea typeface="楷体_GB2312"/>
              </a:rPr>
              <a:t>RISC</a:t>
            </a:r>
            <a:r>
              <a:rPr lang="zh-CN" altLang="en-US" dirty="0">
                <a:solidFill>
                  <a:srgbClr val="000000"/>
                </a:solidFill>
                <a:latin typeface="楷体_GB2312"/>
                <a:ea typeface="楷体_GB2312"/>
              </a:rPr>
              <a:t>处理器那样，为了等待数据装入寄存器而改变指令执行次序（乱序执行）所带来的复杂性。</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p:txBody>
          <a:bodyPr vert="horz" wrap="square" lIns="91440" tIns="45720" rIns="91440" bIns="45720" anchor="ctr" anchorCtr="0"/>
          <a:lstStyle/>
          <a:p>
            <a:pPr eaLnBrk="1" hangingPunct="1">
              <a:buNone/>
            </a:pPr>
            <a:r>
              <a:rPr lang="en-US" altLang="zh-CN" dirty="0">
                <a:solidFill>
                  <a:srgbClr val="000000"/>
                </a:solidFill>
                <a:latin typeface="Times New Roman" panose="02020603050405020304" pitchFamily="18" charset="0"/>
                <a:ea typeface="楷体_GB2312"/>
              </a:rPr>
              <a:t>2.4.4 VLIW/EPIC</a:t>
            </a:r>
            <a:r>
              <a:rPr lang="zh-CN" altLang="en-US" dirty="0">
                <a:solidFill>
                  <a:srgbClr val="000000"/>
                </a:solidFill>
                <a:latin typeface="Times New Roman" panose="02020603050405020304" pitchFamily="18" charset="0"/>
                <a:ea typeface="楷体_GB2312"/>
              </a:rPr>
              <a:t>技术</a:t>
            </a:r>
            <a:r>
              <a:rPr lang="en-US" altLang="zh-CN" dirty="0">
                <a:solidFill>
                  <a:srgbClr val="000000"/>
                </a:solidFill>
                <a:latin typeface="Times New Roman" panose="02020603050405020304" pitchFamily="18" charset="0"/>
                <a:ea typeface="楷体_GB2312"/>
              </a:rPr>
              <a:t>——</a:t>
            </a:r>
            <a:r>
              <a:rPr lang="en-US" altLang="zh-CN" dirty="0">
                <a:solidFill>
                  <a:srgbClr val="000000"/>
                </a:solidFill>
                <a:latin typeface="黑体" panose="02010609060101010101" pitchFamily="49" charset="-122"/>
                <a:ea typeface="黑体" panose="02010609060101010101" pitchFamily="49" charset="-122"/>
              </a:rPr>
              <a:t>EPIC</a:t>
            </a:r>
            <a:r>
              <a:rPr lang="zh-CN" altLang="en-US" dirty="0">
                <a:solidFill>
                  <a:srgbClr val="000000"/>
                </a:solidFill>
                <a:latin typeface="黑体" panose="02010609060101010101" pitchFamily="49" charset="-122"/>
                <a:ea typeface="黑体" panose="02010609060101010101" pitchFamily="49" charset="-122"/>
              </a:rPr>
              <a:t>体系结构</a:t>
            </a:r>
          </a:p>
        </p:txBody>
      </p:sp>
      <p:sp>
        <p:nvSpPr>
          <p:cNvPr id="219139" name="Rectangle 3"/>
          <p:cNvSpPr>
            <a:spLocks noGrp="1"/>
          </p:cNvSpPr>
          <p:nvPr>
            <p:ph idx="1" hasCustomPrompt="1"/>
          </p:nvPr>
        </p:nvSpPr>
        <p:spPr/>
        <p:txBody>
          <a:bodyPr vert="horz" wrap="square" lIns="91440" tIns="45720" rIns="91440" bIns="45720" anchor="t" anchorCtr="0"/>
          <a:lstStyle/>
          <a:p>
            <a:pPr eaLnBrk="1" hangingPunct="1"/>
            <a:r>
              <a:rPr lang="zh-CN" altLang="en-US" dirty="0">
                <a:solidFill>
                  <a:srgbClr val="000000"/>
                </a:solidFill>
                <a:latin typeface="楷体_GB2312"/>
                <a:ea typeface="楷体_GB2312"/>
              </a:rPr>
              <a:t>（</a:t>
            </a:r>
            <a:r>
              <a:rPr lang="en-US" altLang="zh-CN" dirty="0">
                <a:solidFill>
                  <a:srgbClr val="000000"/>
                </a:solidFill>
                <a:latin typeface="楷体_GB2312"/>
                <a:ea typeface="楷体_GB2312"/>
              </a:rPr>
              <a:t>3</a:t>
            </a:r>
            <a:r>
              <a:rPr lang="zh-CN" altLang="en-US" dirty="0">
                <a:solidFill>
                  <a:srgbClr val="000000"/>
                </a:solidFill>
                <a:latin typeface="楷体_GB2312"/>
                <a:ea typeface="楷体_GB2312"/>
              </a:rPr>
              <a:t>）编译器与处理器的通信</a:t>
            </a:r>
          </a:p>
          <a:p>
            <a:pPr lvl="1" eaLnBrk="1" hangingPunct="1"/>
            <a:r>
              <a:rPr lang="en-US" altLang="zh-CN" dirty="0">
                <a:solidFill>
                  <a:srgbClr val="000000"/>
                </a:solidFill>
                <a:latin typeface="楷体_GB2312"/>
                <a:ea typeface="楷体_GB2312"/>
              </a:rPr>
              <a:t>IA-64</a:t>
            </a:r>
            <a:r>
              <a:rPr lang="zh-CN" altLang="en-US" dirty="0">
                <a:solidFill>
                  <a:srgbClr val="000000"/>
                </a:solidFill>
                <a:latin typeface="楷体_GB2312"/>
                <a:ea typeface="楷体_GB2312"/>
              </a:rPr>
              <a:t>体系结构提供指令模板、转移暗示（</a:t>
            </a:r>
            <a:r>
              <a:rPr lang="en-US" altLang="zh-CN" dirty="0">
                <a:solidFill>
                  <a:srgbClr val="000000"/>
                </a:solidFill>
                <a:latin typeface="楷体_GB2312"/>
                <a:ea typeface="楷体_GB2312"/>
              </a:rPr>
              <a:t>Hint</a:t>
            </a:r>
            <a:r>
              <a:rPr lang="zh-CN" altLang="en-US" dirty="0">
                <a:solidFill>
                  <a:srgbClr val="000000"/>
                </a:solidFill>
                <a:latin typeface="楷体_GB2312"/>
                <a:ea typeface="楷体_GB2312"/>
              </a:rPr>
              <a:t>）和缓存暗示等机制，使编译器能够把编译时的信息传递给处理器，</a:t>
            </a:r>
            <a:r>
              <a:rPr lang="zh-CN" altLang="en-US" dirty="0">
                <a:solidFill>
                  <a:srgbClr val="FF0000"/>
                </a:solidFill>
                <a:latin typeface="楷体_GB2312"/>
                <a:ea typeface="楷体_GB2312"/>
              </a:rPr>
              <a:t>它允许编译出的程序使用运行时信息来管理处理器硬件，这一通信机制能够最大限度地减少转移开销和缓存缺失</a:t>
            </a:r>
            <a:r>
              <a:rPr lang="zh-CN" altLang="en-US" dirty="0">
                <a:solidFill>
                  <a:srgbClr val="000000"/>
                </a:solidFill>
                <a:latin typeface="楷体_GB2312"/>
                <a:ea typeface="楷体_GB2312"/>
              </a:rPr>
              <a:t>。</a:t>
            </a:r>
            <a:r>
              <a:rPr lang="en-US" altLang="zh-CN" dirty="0">
                <a:solidFill>
                  <a:srgbClr val="000000"/>
                </a:solidFill>
                <a:latin typeface="楷体_GB2312"/>
                <a:ea typeface="楷体_GB2312"/>
              </a:rPr>
              <a:t>IA-64</a:t>
            </a:r>
            <a:r>
              <a:rPr lang="zh-CN" altLang="en-US" dirty="0">
                <a:solidFill>
                  <a:srgbClr val="000000"/>
                </a:solidFill>
                <a:latin typeface="楷体_GB2312"/>
                <a:ea typeface="楷体_GB2312"/>
              </a:rPr>
              <a:t>体系结构允许目标程序在实际转移前把有关转移的信息传送给硬件，减少了转移的开销；每个</a:t>
            </a:r>
            <a:r>
              <a:rPr lang="en-US" altLang="zh-CN" dirty="0">
                <a:solidFill>
                  <a:srgbClr val="000000"/>
                </a:solidFill>
                <a:latin typeface="楷体_GB2312"/>
                <a:ea typeface="楷体_GB2312"/>
              </a:rPr>
              <a:t>LOAD</a:t>
            </a:r>
            <a:r>
              <a:rPr lang="zh-CN" altLang="en-US" dirty="0">
                <a:solidFill>
                  <a:srgbClr val="000000"/>
                </a:solidFill>
                <a:latin typeface="楷体_GB2312"/>
                <a:ea typeface="楷体_GB2312"/>
              </a:rPr>
              <a:t>和</a:t>
            </a:r>
            <a:r>
              <a:rPr lang="en-US" altLang="zh-CN" dirty="0">
                <a:solidFill>
                  <a:srgbClr val="000000"/>
                </a:solidFill>
                <a:latin typeface="楷体_GB2312"/>
                <a:ea typeface="楷体_GB2312"/>
              </a:rPr>
              <a:t>STORE</a:t>
            </a:r>
            <a:r>
              <a:rPr lang="zh-CN" altLang="en-US" dirty="0">
                <a:solidFill>
                  <a:srgbClr val="000000"/>
                </a:solidFill>
                <a:latin typeface="楷体_GB2312"/>
                <a:ea typeface="楷体_GB2312"/>
              </a:rPr>
              <a:t>指令有一个</a:t>
            </a:r>
            <a:r>
              <a:rPr lang="en-US" altLang="zh-CN" dirty="0">
                <a:solidFill>
                  <a:srgbClr val="000000"/>
                </a:solidFill>
                <a:latin typeface="楷体_GB2312"/>
                <a:ea typeface="楷体_GB2312"/>
              </a:rPr>
              <a:t>2</a:t>
            </a:r>
            <a:r>
              <a:rPr lang="zh-CN" altLang="en-US" dirty="0">
                <a:solidFill>
                  <a:srgbClr val="000000"/>
                </a:solidFill>
                <a:latin typeface="楷体_GB2312"/>
                <a:ea typeface="楷体_GB2312"/>
              </a:rPr>
              <a:t>位的缓存提示字段，编译器把对所访问的内存地址预测信息置入其中，</a:t>
            </a:r>
            <a:r>
              <a:rPr lang="en-US" altLang="zh-CN" dirty="0">
                <a:solidFill>
                  <a:srgbClr val="000000"/>
                </a:solidFill>
                <a:latin typeface="楷体_GB2312"/>
                <a:ea typeface="楷体_GB2312"/>
              </a:rPr>
              <a:t>IA-64</a:t>
            </a:r>
            <a:r>
              <a:rPr lang="zh-CN" altLang="en-US" dirty="0">
                <a:solidFill>
                  <a:srgbClr val="000000"/>
                </a:solidFill>
                <a:latin typeface="楷体_GB2312"/>
                <a:ea typeface="楷体_GB2312"/>
              </a:rPr>
              <a:t>体系结构的处理器可以使用这一信息来确定所访问的内存区域对应缓存区域在缓存层次结构中的位置，以提高缓存的利用效率。</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p:cNvSpPr>
          <p:nvPr>
            <p:ph type="title"/>
          </p:nvPr>
        </p:nvSpPr>
        <p:spPr/>
        <p:txBody>
          <a:bodyPr vert="horz" wrap="square" lIns="91440" tIns="45720" rIns="91440" bIns="45720" anchor="ctr" anchorCtr="0"/>
          <a:lstStyle/>
          <a:p>
            <a:pPr eaLnBrk="1" hangingPunct="1">
              <a:buNone/>
            </a:pPr>
            <a:r>
              <a:rPr lang="en-US" altLang="zh-CN" dirty="0">
                <a:solidFill>
                  <a:srgbClr val="000000"/>
                </a:solidFill>
                <a:latin typeface="Times New Roman" panose="02020603050405020304" pitchFamily="18" charset="0"/>
                <a:ea typeface="楷体_GB2312"/>
              </a:rPr>
              <a:t>2.4.4 VLIW/EPIC</a:t>
            </a:r>
            <a:r>
              <a:rPr lang="zh-CN" altLang="en-US" dirty="0">
                <a:solidFill>
                  <a:srgbClr val="000000"/>
                </a:solidFill>
                <a:latin typeface="Times New Roman" panose="02020603050405020304" pitchFamily="18" charset="0"/>
                <a:ea typeface="楷体_GB2312"/>
              </a:rPr>
              <a:t>技术</a:t>
            </a:r>
            <a:r>
              <a:rPr lang="en-US" altLang="zh-CN" dirty="0">
                <a:solidFill>
                  <a:srgbClr val="000000"/>
                </a:solidFill>
                <a:latin typeface="Times New Roman" panose="02020603050405020304" pitchFamily="18" charset="0"/>
                <a:ea typeface="楷体_GB2312"/>
              </a:rPr>
              <a:t>——</a:t>
            </a:r>
            <a:r>
              <a:rPr lang="en-US" altLang="zh-CN" dirty="0">
                <a:solidFill>
                  <a:srgbClr val="000000"/>
                </a:solidFill>
                <a:latin typeface="黑体" panose="02010609060101010101" pitchFamily="49" charset="-122"/>
                <a:ea typeface="黑体" panose="02010609060101010101" pitchFamily="49" charset="-122"/>
              </a:rPr>
              <a:t>EPIC</a:t>
            </a:r>
            <a:r>
              <a:rPr lang="zh-CN" altLang="en-US" dirty="0">
                <a:solidFill>
                  <a:srgbClr val="000000"/>
                </a:solidFill>
                <a:latin typeface="黑体" panose="02010609060101010101" pitchFamily="49" charset="-122"/>
                <a:ea typeface="黑体" panose="02010609060101010101" pitchFamily="49" charset="-122"/>
              </a:rPr>
              <a:t>体系结构</a:t>
            </a:r>
          </a:p>
        </p:txBody>
      </p:sp>
      <p:sp>
        <p:nvSpPr>
          <p:cNvPr id="220163" name="Rectangle 3"/>
          <p:cNvSpPr>
            <a:spLocks noGrp="1"/>
          </p:cNvSpPr>
          <p:nvPr>
            <p:ph idx="1" hasCustomPrompt="1"/>
          </p:nvPr>
        </p:nvSpPr>
        <p:spPr/>
        <p:txBody>
          <a:bodyPr vert="horz" wrap="square" lIns="91440" tIns="45720" rIns="91440" bIns="45720" anchor="t" anchorCtr="0"/>
          <a:lstStyle/>
          <a:p>
            <a:pPr eaLnBrk="1" hangingPunct="1"/>
            <a:r>
              <a:rPr lang="zh-CN" altLang="en-US" dirty="0">
                <a:solidFill>
                  <a:srgbClr val="000000"/>
                </a:solidFill>
                <a:latin typeface="楷体_GB2312"/>
                <a:ea typeface="楷体_GB2312"/>
              </a:rPr>
              <a:t>（</a:t>
            </a:r>
            <a:r>
              <a:rPr lang="en-US" altLang="zh-CN" dirty="0">
                <a:solidFill>
                  <a:srgbClr val="000000"/>
                </a:solidFill>
                <a:latin typeface="楷体_GB2312"/>
                <a:ea typeface="楷体_GB2312"/>
              </a:rPr>
              <a:t>4</a:t>
            </a:r>
            <a:r>
              <a:rPr lang="zh-CN" altLang="en-US" dirty="0">
                <a:solidFill>
                  <a:srgbClr val="000000"/>
                </a:solidFill>
                <a:latin typeface="楷体_GB2312"/>
                <a:ea typeface="楷体_GB2312"/>
              </a:rPr>
              <a:t>）改进的</a:t>
            </a:r>
            <a:r>
              <a:rPr lang="zh-CN" altLang="en-US" dirty="0">
                <a:solidFill>
                  <a:srgbClr val="000000"/>
                </a:solidFill>
                <a:latin typeface="宋体" panose="02010600030101010101" pitchFamily="2" charset="-122"/>
                <a:ea typeface="楷体_GB2312"/>
              </a:rPr>
              <a:t>“</a:t>
            </a:r>
            <a:r>
              <a:rPr lang="zh-CN" altLang="en-US" dirty="0">
                <a:solidFill>
                  <a:srgbClr val="000000"/>
                </a:solidFill>
                <a:latin typeface="楷体_GB2312"/>
                <a:ea typeface="楷体_GB2312"/>
              </a:rPr>
              <a:t>分支预测</a:t>
            </a:r>
            <a:r>
              <a:rPr lang="zh-CN" altLang="en-US" dirty="0">
                <a:solidFill>
                  <a:srgbClr val="000000"/>
                </a:solidFill>
                <a:latin typeface="宋体" panose="02010600030101010101" pitchFamily="2" charset="-122"/>
                <a:ea typeface="楷体_GB2312"/>
              </a:rPr>
              <a:t>”</a:t>
            </a:r>
            <a:r>
              <a:rPr lang="zh-CN" altLang="en-US" dirty="0">
                <a:solidFill>
                  <a:srgbClr val="000000"/>
                </a:solidFill>
                <a:latin typeface="楷体_GB2312"/>
                <a:ea typeface="楷体_GB2312"/>
              </a:rPr>
              <a:t>技术</a:t>
            </a:r>
          </a:p>
          <a:p>
            <a:pPr lvl="1" eaLnBrk="1" hangingPunct="1"/>
            <a:r>
              <a:rPr lang="zh-CN" altLang="en-US" dirty="0">
                <a:solidFill>
                  <a:srgbClr val="000000"/>
                </a:solidFill>
                <a:latin typeface="楷体_GB2312"/>
                <a:ea typeface="楷体_GB2312"/>
              </a:rPr>
              <a:t>与以往的</a:t>
            </a:r>
            <a:r>
              <a:rPr lang="zh-CN" altLang="en-US" dirty="0">
                <a:solidFill>
                  <a:srgbClr val="000000"/>
                </a:solidFill>
                <a:ea typeface="楷体_GB2312"/>
              </a:rPr>
              <a:t>“</a:t>
            </a:r>
            <a:r>
              <a:rPr lang="zh-CN" altLang="en-US" dirty="0">
                <a:solidFill>
                  <a:srgbClr val="000000"/>
                </a:solidFill>
                <a:latin typeface="楷体_GB2312"/>
                <a:ea typeface="楷体_GB2312"/>
              </a:rPr>
              <a:t>分支预测</a:t>
            </a:r>
            <a:r>
              <a:rPr lang="zh-CN" altLang="en-US" dirty="0">
                <a:solidFill>
                  <a:srgbClr val="000000"/>
                </a:solidFill>
                <a:ea typeface="楷体_GB2312"/>
              </a:rPr>
              <a:t>”</a:t>
            </a:r>
            <a:r>
              <a:rPr lang="zh-CN" altLang="en-US" dirty="0">
                <a:solidFill>
                  <a:srgbClr val="000000"/>
                </a:solidFill>
                <a:latin typeface="楷体_GB2312"/>
                <a:ea typeface="楷体_GB2312"/>
              </a:rPr>
              <a:t>技术不同，</a:t>
            </a:r>
            <a:r>
              <a:rPr lang="en-US" altLang="zh-CN" dirty="0">
                <a:solidFill>
                  <a:srgbClr val="000000"/>
                </a:solidFill>
                <a:latin typeface="楷体_GB2312"/>
                <a:ea typeface="楷体_GB2312"/>
              </a:rPr>
              <a:t>EPIC</a:t>
            </a:r>
            <a:r>
              <a:rPr lang="zh-CN" altLang="en-US" dirty="0">
                <a:solidFill>
                  <a:srgbClr val="000000"/>
                </a:solidFill>
                <a:latin typeface="楷体_GB2312"/>
                <a:ea typeface="楷体_GB2312"/>
              </a:rPr>
              <a:t>处理器尽可能多地利用了并行性，它分析分支指令的所有路径执行代码，</a:t>
            </a:r>
            <a:r>
              <a:rPr lang="zh-CN" altLang="en-US" dirty="0">
                <a:solidFill>
                  <a:srgbClr val="FF0000"/>
                </a:solidFill>
                <a:latin typeface="楷体_GB2312"/>
                <a:ea typeface="楷体_GB2312"/>
              </a:rPr>
              <a:t>各分支中的每条指令都有标志位</a:t>
            </a:r>
            <a:r>
              <a:rPr lang="zh-CN" altLang="en-US" dirty="0">
                <a:solidFill>
                  <a:srgbClr val="000000"/>
                </a:solidFill>
                <a:latin typeface="楷体_GB2312"/>
                <a:ea typeface="楷体_GB2312"/>
              </a:rPr>
              <a:t>，利用指令、编译器和</a:t>
            </a:r>
            <a:r>
              <a:rPr lang="en-US" altLang="zh-CN" dirty="0">
                <a:solidFill>
                  <a:srgbClr val="000000"/>
                </a:solidFill>
                <a:latin typeface="楷体_GB2312"/>
                <a:ea typeface="楷体_GB2312"/>
              </a:rPr>
              <a:t>CPU</a:t>
            </a:r>
            <a:r>
              <a:rPr lang="zh-CN" altLang="en-US" dirty="0">
                <a:solidFill>
                  <a:srgbClr val="000000"/>
                </a:solidFill>
                <a:latin typeface="楷体_GB2312"/>
                <a:ea typeface="楷体_GB2312"/>
              </a:rPr>
              <a:t>硬件的有机结合，把条件分支组合成判定，从而将控制相关转化为数据相关。</a:t>
            </a:r>
            <a:r>
              <a:rPr lang="en-US" altLang="zh-CN" dirty="0">
                <a:solidFill>
                  <a:srgbClr val="000000"/>
                </a:solidFill>
                <a:latin typeface="楷体_GB2312"/>
                <a:ea typeface="楷体_GB2312"/>
              </a:rPr>
              <a:t>EPIC</a:t>
            </a:r>
            <a:r>
              <a:rPr lang="zh-CN" altLang="en-US" dirty="0">
                <a:solidFill>
                  <a:srgbClr val="000000"/>
                </a:solidFill>
                <a:latin typeface="楷体_GB2312"/>
                <a:ea typeface="楷体_GB2312"/>
              </a:rPr>
              <a:t>处理器取得实际分支的执行结果后，剔除无效数据，保存有效结果。</a:t>
            </a:r>
            <a:r>
              <a:rPr lang="zh-CN" altLang="en-US" dirty="0">
                <a:solidFill>
                  <a:srgbClr val="FF0000"/>
                </a:solidFill>
                <a:latin typeface="楷体_GB2312"/>
                <a:ea typeface="楷体_GB2312"/>
              </a:rPr>
              <a:t>采用</a:t>
            </a:r>
            <a:r>
              <a:rPr lang="zh-CN" altLang="en-US" dirty="0">
                <a:solidFill>
                  <a:srgbClr val="FF0000"/>
                </a:solidFill>
                <a:ea typeface="楷体_GB2312"/>
              </a:rPr>
              <a:t>“</a:t>
            </a:r>
            <a:r>
              <a:rPr lang="zh-CN" altLang="en-US" dirty="0">
                <a:solidFill>
                  <a:srgbClr val="FF0000"/>
                </a:solidFill>
                <a:latin typeface="楷体_GB2312"/>
                <a:ea typeface="楷体_GB2312"/>
              </a:rPr>
              <a:t>分支预测</a:t>
            </a:r>
            <a:r>
              <a:rPr lang="zh-CN" altLang="en-US" dirty="0">
                <a:solidFill>
                  <a:srgbClr val="FF0000"/>
                </a:solidFill>
                <a:ea typeface="楷体_GB2312"/>
              </a:rPr>
              <a:t>”</a:t>
            </a:r>
            <a:r>
              <a:rPr lang="zh-CN" altLang="en-US" dirty="0">
                <a:solidFill>
                  <a:srgbClr val="FF0000"/>
                </a:solidFill>
                <a:latin typeface="楷体_GB2312"/>
                <a:ea typeface="楷体_GB2312"/>
              </a:rPr>
              <a:t>技术后，所有分支都要并行执行，因此，几乎所有</a:t>
            </a:r>
            <a:r>
              <a:rPr lang="en-US" altLang="zh-CN" dirty="0">
                <a:solidFill>
                  <a:srgbClr val="FF0000"/>
                </a:solidFill>
                <a:latin typeface="楷体_GB2312"/>
                <a:ea typeface="楷体_GB2312"/>
              </a:rPr>
              <a:t>IA-64</a:t>
            </a:r>
            <a:r>
              <a:rPr lang="zh-CN" altLang="en-US" dirty="0">
                <a:solidFill>
                  <a:srgbClr val="FF0000"/>
                </a:solidFill>
                <a:latin typeface="楷体_GB2312"/>
                <a:ea typeface="楷体_GB2312"/>
              </a:rPr>
              <a:t>指令都能够被预测</a:t>
            </a:r>
            <a:r>
              <a:rPr lang="zh-CN" altLang="en-US" dirty="0">
                <a:solidFill>
                  <a:srgbClr val="000000"/>
                </a:solidFill>
                <a:latin typeface="楷体_GB2312"/>
                <a:ea typeface="楷体_GB2312"/>
              </a:rPr>
              <a:t>，无论哪条分支命中，都不会出现</a:t>
            </a:r>
            <a:r>
              <a:rPr lang="zh-CN" altLang="en-US" dirty="0">
                <a:solidFill>
                  <a:srgbClr val="000000"/>
                </a:solidFill>
                <a:ea typeface="楷体_GB2312"/>
              </a:rPr>
              <a:t>“</a:t>
            </a:r>
            <a:r>
              <a:rPr lang="zh-CN" altLang="en-US" dirty="0">
                <a:solidFill>
                  <a:srgbClr val="000000"/>
                </a:solidFill>
                <a:latin typeface="楷体_GB2312"/>
                <a:ea typeface="楷体_GB2312"/>
              </a:rPr>
              <a:t>断流</a:t>
            </a:r>
            <a:r>
              <a:rPr lang="zh-CN" altLang="en-US" dirty="0">
                <a:solidFill>
                  <a:srgbClr val="000000"/>
                </a:solidFill>
                <a:ea typeface="楷体_GB2312"/>
              </a:rPr>
              <a:t>”</a:t>
            </a:r>
            <a:r>
              <a:rPr lang="zh-CN" altLang="en-US" dirty="0">
                <a:solidFill>
                  <a:srgbClr val="000000"/>
                </a:solidFill>
                <a:latin typeface="楷体_GB2312"/>
                <a:ea typeface="楷体_GB2312"/>
              </a:rPr>
              <a:t>现象，降低了因分支预测出现失误时需要清除路径和重新装载数据而导致的低效率，从而使机器性能大为提高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p:cNvSpPr>
          <p:nvPr>
            <p:ph type="title"/>
          </p:nvPr>
        </p:nvSpPr>
        <p:spPr/>
        <p:txBody>
          <a:bodyPr vert="horz" wrap="square" lIns="91440" tIns="45720" rIns="91440" bIns="45720" anchor="ctr" anchorCtr="0"/>
          <a:lstStyle/>
          <a:p>
            <a:pPr eaLnBrk="1" hangingPunct="1">
              <a:buNone/>
            </a:pPr>
            <a:r>
              <a:rPr lang="en-US" altLang="zh-CN" dirty="0">
                <a:solidFill>
                  <a:srgbClr val="000000"/>
                </a:solidFill>
                <a:latin typeface="Times New Roman" panose="02020603050405020304" pitchFamily="18" charset="0"/>
                <a:ea typeface="楷体_GB2312"/>
              </a:rPr>
              <a:t>2.4.4 VLIW/EPIC</a:t>
            </a:r>
            <a:r>
              <a:rPr lang="zh-CN" altLang="en-US" dirty="0">
                <a:solidFill>
                  <a:srgbClr val="000000"/>
                </a:solidFill>
                <a:latin typeface="Times New Roman" panose="02020603050405020304" pitchFamily="18" charset="0"/>
                <a:ea typeface="楷体_GB2312"/>
              </a:rPr>
              <a:t>技术</a:t>
            </a:r>
            <a:r>
              <a:rPr lang="en-US" altLang="zh-CN" dirty="0">
                <a:solidFill>
                  <a:srgbClr val="000000"/>
                </a:solidFill>
                <a:latin typeface="Times New Roman" panose="02020603050405020304" pitchFamily="18" charset="0"/>
                <a:ea typeface="楷体_GB2312"/>
              </a:rPr>
              <a:t>——</a:t>
            </a:r>
            <a:r>
              <a:rPr lang="en-US" altLang="zh-CN" dirty="0">
                <a:solidFill>
                  <a:srgbClr val="000000"/>
                </a:solidFill>
                <a:latin typeface="黑体" panose="02010609060101010101" pitchFamily="49" charset="-122"/>
                <a:ea typeface="黑体" panose="02010609060101010101" pitchFamily="49" charset="-122"/>
              </a:rPr>
              <a:t>EPIC</a:t>
            </a:r>
            <a:r>
              <a:rPr lang="zh-CN" altLang="en-US" dirty="0">
                <a:solidFill>
                  <a:srgbClr val="000000"/>
                </a:solidFill>
                <a:latin typeface="黑体" panose="02010609060101010101" pitchFamily="49" charset="-122"/>
                <a:ea typeface="黑体" panose="02010609060101010101" pitchFamily="49" charset="-122"/>
              </a:rPr>
              <a:t>体系结构</a:t>
            </a:r>
          </a:p>
        </p:txBody>
      </p:sp>
      <p:sp>
        <p:nvSpPr>
          <p:cNvPr id="221187" name="Rectangle 3"/>
          <p:cNvSpPr>
            <a:spLocks noGrp="1"/>
          </p:cNvSpPr>
          <p:nvPr>
            <p:ph idx="1" hasCustomPrompt="1"/>
          </p:nvPr>
        </p:nvSpPr>
        <p:spPr/>
        <p:txBody>
          <a:bodyPr vert="horz" wrap="square" lIns="91440" tIns="45720" rIns="91440" bIns="45720" anchor="t" anchorCtr="0"/>
          <a:lstStyle/>
          <a:p>
            <a:pPr eaLnBrk="1" hangingPunct="1">
              <a:lnSpc>
                <a:spcPct val="80000"/>
              </a:lnSpc>
            </a:pPr>
            <a:r>
              <a:rPr lang="zh-CN" altLang="en-US" sz="2400" dirty="0">
                <a:solidFill>
                  <a:srgbClr val="000000"/>
                </a:solidFill>
                <a:latin typeface="楷体_GB2312"/>
                <a:ea typeface="楷体_GB2312"/>
              </a:rPr>
              <a:t>（</a:t>
            </a:r>
            <a:r>
              <a:rPr lang="en-US" altLang="zh-CN" sz="2400" dirty="0">
                <a:solidFill>
                  <a:srgbClr val="000000"/>
                </a:solidFill>
                <a:latin typeface="楷体_GB2312"/>
                <a:ea typeface="楷体_GB2312"/>
              </a:rPr>
              <a:t>5</a:t>
            </a:r>
            <a:r>
              <a:rPr lang="zh-CN" altLang="en-US" sz="2400" dirty="0">
                <a:solidFill>
                  <a:srgbClr val="000000"/>
                </a:solidFill>
                <a:latin typeface="楷体_GB2312"/>
                <a:ea typeface="楷体_GB2312"/>
              </a:rPr>
              <a:t>）猜测执行</a:t>
            </a:r>
          </a:p>
          <a:p>
            <a:pPr lvl="1" eaLnBrk="1" hangingPunct="1">
              <a:lnSpc>
                <a:spcPct val="80000"/>
              </a:lnSpc>
            </a:pPr>
            <a:r>
              <a:rPr lang="en-US" altLang="zh-CN" dirty="0">
                <a:solidFill>
                  <a:srgbClr val="000000"/>
                </a:solidFill>
                <a:latin typeface="楷体_GB2312"/>
                <a:ea typeface="楷体_GB2312"/>
              </a:rPr>
              <a:t>IA-64</a:t>
            </a:r>
            <a:r>
              <a:rPr lang="zh-CN" altLang="en-US" dirty="0">
                <a:solidFill>
                  <a:srgbClr val="000000"/>
                </a:solidFill>
                <a:latin typeface="楷体_GB2312"/>
                <a:ea typeface="楷体_GB2312"/>
              </a:rPr>
              <a:t>中有两类猜测机制：控制猜测和数据猜测，其目的都是通过提前发射操作，从关键路径中消除它的延迟，使编译器能够提高指令级并行度，</a:t>
            </a:r>
            <a:r>
              <a:rPr lang="zh-CN" altLang="en-US" dirty="0">
                <a:latin typeface="楷体_GB2312"/>
                <a:ea typeface="楷体_GB2312"/>
              </a:rPr>
              <a:t>最大限度地减少内存延迟的影响</a:t>
            </a:r>
            <a:r>
              <a:rPr lang="zh-CN" altLang="en-US" dirty="0">
                <a:solidFill>
                  <a:srgbClr val="000000"/>
                </a:solidFill>
                <a:latin typeface="楷体_GB2312"/>
                <a:ea typeface="楷体_GB2312"/>
              </a:rPr>
              <a:t>。</a:t>
            </a:r>
            <a:r>
              <a:rPr lang="zh-CN" altLang="en-US" dirty="0">
                <a:solidFill>
                  <a:srgbClr val="FF0000"/>
                </a:solidFill>
                <a:latin typeface="楷体_GB2312"/>
                <a:ea typeface="楷体_GB2312"/>
              </a:rPr>
              <a:t>控制猜测是</a:t>
            </a:r>
            <a:r>
              <a:rPr lang="zh-CN" altLang="en-US" dirty="0">
                <a:solidFill>
                  <a:srgbClr val="FF0000"/>
                </a:solidFill>
                <a:ea typeface="楷体_GB2312"/>
              </a:rPr>
              <a:t>“</a:t>
            </a:r>
            <a:r>
              <a:rPr lang="zh-CN" altLang="en-US" dirty="0">
                <a:solidFill>
                  <a:srgbClr val="FF0000"/>
                </a:solidFill>
                <a:latin typeface="楷体_GB2312"/>
                <a:ea typeface="楷体_GB2312"/>
              </a:rPr>
              <a:t>猜测</a:t>
            </a:r>
            <a:r>
              <a:rPr lang="zh-CN" altLang="en-US" dirty="0">
                <a:solidFill>
                  <a:srgbClr val="FF0000"/>
                </a:solidFill>
                <a:ea typeface="楷体_GB2312"/>
              </a:rPr>
              <a:t>”</a:t>
            </a:r>
            <a:r>
              <a:rPr lang="zh-CN" altLang="en-US" dirty="0">
                <a:solidFill>
                  <a:srgbClr val="FF0000"/>
                </a:solidFill>
                <a:latin typeface="楷体_GB2312"/>
                <a:ea typeface="楷体_GB2312"/>
              </a:rPr>
              <a:t>位于转移指令之后且未存储于高速缓存中的指令，使其被预先装载，消除访存延时，提高指令执行的并行度</a:t>
            </a:r>
            <a:r>
              <a:rPr lang="zh-CN" altLang="en-US" dirty="0">
                <a:solidFill>
                  <a:srgbClr val="000000"/>
                </a:solidFill>
                <a:latin typeface="楷体_GB2312"/>
                <a:ea typeface="楷体_GB2312"/>
              </a:rPr>
              <a:t>。</a:t>
            </a:r>
            <a:r>
              <a:rPr lang="zh-CN" altLang="en-US" dirty="0">
                <a:solidFill>
                  <a:srgbClr val="FF0000"/>
                </a:solidFill>
                <a:latin typeface="楷体_GB2312"/>
                <a:ea typeface="楷体_GB2312"/>
              </a:rPr>
              <a:t>数据猜测，是由编译器把指令序列中排列在</a:t>
            </a:r>
            <a:r>
              <a:rPr lang="zh-CN" altLang="en-US" dirty="0">
                <a:solidFill>
                  <a:srgbClr val="FF0000"/>
                </a:solidFill>
                <a:ea typeface="楷体_GB2312"/>
              </a:rPr>
              <a:t>“</a:t>
            </a:r>
            <a:r>
              <a:rPr lang="zh-CN" altLang="en-US" dirty="0">
                <a:solidFill>
                  <a:srgbClr val="FF0000"/>
                </a:solidFill>
                <a:latin typeface="楷体_GB2312"/>
                <a:ea typeface="楷体_GB2312"/>
              </a:rPr>
              <a:t>写</a:t>
            </a:r>
            <a:r>
              <a:rPr lang="zh-CN" altLang="en-US" dirty="0">
                <a:solidFill>
                  <a:srgbClr val="FF0000"/>
                </a:solidFill>
                <a:ea typeface="楷体_GB2312"/>
              </a:rPr>
              <a:t>”</a:t>
            </a:r>
            <a:r>
              <a:rPr lang="zh-CN" altLang="en-US" dirty="0">
                <a:solidFill>
                  <a:srgbClr val="FF0000"/>
                </a:solidFill>
                <a:latin typeface="楷体_GB2312"/>
                <a:ea typeface="楷体_GB2312"/>
              </a:rPr>
              <a:t>指令后面的</a:t>
            </a:r>
            <a:r>
              <a:rPr lang="zh-CN" altLang="en-US" dirty="0">
                <a:solidFill>
                  <a:srgbClr val="FF0000"/>
                </a:solidFill>
                <a:ea typeface="楷体_GB2312"/>
              </a:rPr>
              <a:t>“</a:t>
            </a:r>
            <a:r>
              <a:rPr lang="zh-CN" altLang="en-US" dirty="0">
                <a:solidFill>
                  <a:srgbClr val="FF0000"/>
                </a:solidFill>
                <a:latin typeface="楷体_GB2312"/>
                <a:ea typeface="楷体_GB2312"/>
              </a:rPr>
              <a:t>读</a:t>
            </a:r>
            <a:r>
              <a:rPr lang="zh-CN" altLang="en-US" dirty="0">
                <a:solidFill>
                  <a:srgbClr val="FF0000"/>
                </a:solidFill>
                <a:ea typeface="楷体_GB2312"/>
              </a:rPr>
              <a:t>”</a:t>
            </a:r>
            <a:r>
              <a:rPr lang="zh-CN" altLang="en-US" dirty="0">
                <a:solidFill>
                  <a:srgbClr val="FF0000"/>
                </a:solidFill>
                <a:latin typeface="楷体_GB2312"/>
                <a:ea typeface="楷体_GB2312"/>
              </a:rPr>
              <a:t>指令调整到</a:t>
            </a:r>
            <a:r>
              <a:rPr lang="zh-CN" altLang="en-US" dirty="0">
                <a:solidFill>
                  <a:srgbClr val="FF0000"/>
                </a:solidFill>
                <a:ea typeface="楷体_GB2312"/>
              </a:rPr>
              <a:t>“</a:t>
            </a:r>
            <a:r>
              <a:rPr lang="zh-CN" altLang="en-US" dirty="0">
                <a:solidFill>
                  <a:srgbClr val="FF0000"/>
                </a:solidFill>
                <a:latin typeface="楷体_GB2312"/>
                <a:ea typeface="楷体_GB2312"/>
              </a:rPr>
              <a:t>写</a:t>
            </a:r>
            <a:r>
              <a:rPr lang="zh-CN" altLang="en-US" dirty="0">
                <a:solidFill>
                  <a:srgbClr val="FF0000"/>
                </a:solidFill>
                <a:ea typeface="楷体_GB2312"/>
              </a:rPr>
              <a:t>”</a:t>
            </a:r>
            <a:r>
              <a:rPr lang="zh-CN" altLang="en-US" dirty="0">
                <a:solidFill>
                  <a:srgbClr val="FF0000"/>
                </a:solidFill>
                <a:latin typeface="楷体_GB2312"/>
                <a:ea typeface="楷体_GB2312"/>
              </a:rPr>
              <a:t>指令之前，也就是将</a:t>
            </a:r>
            <a:r>
              <a:rPr lang="zh-CN" altLang="en-US" dirty="0">
                <a:solidFill>
                  <a:srgbClr val="FF0000"/>
                </a:solidFill>
                <a:ea typeface="楷体_GB2312"/>
              </a:rPr>
              <a:t>“</a:t>
            </a:r>
            <a:r>
              <a:rPr lang="zh-CN" altLang="en-US" dirty="0">
                <a:solidFill>
                  <a:srgbClr val="FF0000"/>
                </a:solidFill>
                <a:latin typeface="楷体_GB2312"/>
                <a:ea typeface="楷体_GB2312"/>
              </a:rPr>
              <a:t>读数</a:t>
            </a:r>
            <a:r>
              <a:rPr lang="zh-CN" altLang="en-US" dirty="0">
                <a:solidFill>
                  <a:srgbClr val="FF0000"/>
                </a:solidFill>
                <a:ea typeface="楷体_GB2312"/>
              </a:rPr>
              <a:t>”</a:t>
            </a:r>
            <a:r>
              <a:rPr lang="zh-CN" altLang="en-US" dirty="0">
                <a:solidFill>
                  <a:srgbClr val="FF0000"/>
                </a:solidFill>
                <a:latin typeface="楷体_GB2312"/>
                <a:ea typeface="楷体_GB2312"/>
              </a:rPr>
              <a:t>置于</a:t>
            </a:r>
            <a:r>
              <a:rPr lang="zh-CN" altLang="en-US" dirty="0">
                <a:solidFill>
                  <a:srgbClr val="FF0000"/>
                </a:solidFill>
                <a:ea typeface="楷体_GB2312"/>
              </a:rPr>
              <a:t>“</a:t>
            </a:r>
            <a:r>
              <a:rPr lang="zh-CN" altLang="en-US" dirty="0">
                <a:solidFill>
                  <a:srgbClr val="FF0000"/>
                </a:solidFill>
                <a:latin typeface="楷体_GB2312"/>
                <a:ea typeface="楷体_GB2312"/>
              </a:rPr>
              <a:t>写数</a:t>
            </a:r>
            <a:r>
              <a:rPr lang="zh-CN" altLang="en-US" dirty="0">
                <a:solidFill>
                  <a:srgbClr val="FF0000"/>
                </a:solidFill>
                <a:ea typeface="楷体_GB2312"/>
              </a:rPr>
              <a:t>”</a:t>
            </a:r>
            <a:r>
              <a:rPr lang="zh-CN" altLang="en-US" dirty="0">
                <a:solidFill>
                  <a:srgbClr val="FF0000"/>
                </a:solidFill>
                <a:latin typeface="楷体_GB2312"/>
                <a:ea typeface="楷体_GB2312"/>
              </a:rPr>
              <a:t>之前，目的是使存储器中的数据提前读出，减少访存延时，提高指令执行的并行度</a:t>
            </a:r>
            <a:r>
              <a:rPr lang="zh-CN" altLang="en-US" dirty="0">
                <a:solidFill>
                  <a:srgbClr val="000000"/>
                </a:solidFill>
                <a:latin typeface="楷体_GB2312"/>
                <a:ea typeface="楷体_GB2312"/>
              </a:rPr>
              <a:t>。但如果读写操作是针对同一个内存地址，则会产生操作上的逻辑错误，优化的编译器必须能够识别并处理这种情况。</a:t>
            </a:r>
            <a:r>
              <a:rPr lang="zh-CN" altLang="en-US" dirty="0">
                <a:solidFill>
                  <a:srgbClr val="000000"/>
                </a:solidFill>
                <a:ea typeface="楷体_GB2312"/>
              </a:rPr>
              <a:t>“</a:t>
            </a:r>
            <a:r>
              <a:rPr lang="zh-CN" altLang="en-US" dirty="0">
                <a:solidFill>
                  <a:srgbClr val="000000"/>
                </a:solidFill>
                <a:latin typeface="楷体_GB2312"/>
                <a:ea typeface="楷体_GB2312"/>
              </a:rPr>
              <a:t>猜测机制</a:t>
            </a:r>
            <a:r>
              <a:rPr lang="zh-CN" altLang="en-US" dirty="0">
                <a:solidFill>
                  <a:srgbClr val="000000"/>
                </a:solidFill>
                <a:ea typeface="楷体_GB2312"/>
              </a:rPr>
              <a:t>”</a:t>
            </a:r>
            <a:r>
              <a:rPr lang="zh-CN" altLang="en-US" dirty="0">
                <a:solidFill>
                  <a:srgbClr val="000000"/>
                </a:solidFill>
                <a:latin typeface="楷体_GB2312"/>
                <a:ea typeface="楷体_GB2312"/>
              </a:rPr>
              <a:t>技术避免了</a:t>
            </a:r>
            <a:r>
              <a:rPr lang="en-US" altLang="zh-CN" dirty="0">
                <a:solidFill>
                  <a:srgbClr val="000000"/>
                </a:solidFill>
                <a:latin typeface="楷体_GB2312"/>
                <a:ea typeface="楷体_GB2312"/>
              </a:rPr>
              <a:t>cache</a:t>
            </a:r>
            <a:r>
              <a:rPr lang="zh-CN" altLang="en-US" dirty="0">
                <a:solidFill>
                  <a:srgbClr val="000000"/>
                </a:solidFill>
                <a:latin typeface="楷体_GB2312"/>
                <a:ea typeface="楷体_GB2312"/>
              </a:rPr>
              <a:t>的命中失败，提高了指令执行的并行程度。</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p:cNvSpPr>
          <p:nvPr>
            <p:ph type="title"/>
          </p:nvPr>
        </p:nvSpPr>
        <p:spPr/>
        <p:txBody>
          <a:bodyPr vert="horz" wrap="square" lIns="91440" tIns="45720" rIns="91440" bIns="45720" anchor="ctr" anchorCtr="0"/>
          <a:lstStyle/>
          <a:p>
            <a:pPr eaLnBrk="1" hangingPunct="1">
              <a:buNone/>
            </a:pPr>
            <a:r>
              <a:rPr lang="en-US" altLang="zh-CN" dirty="0">
                <a:solidFill>
                  <a:srgbClr val="000000"/>
                </a:solidFill>
                <a:latin typeface="Times New Roman" panose="02020603050405020304" pitchFamily="18" charset="0"/>
                <a:ea typeface="楷体_GB2312"/>
              </a:rPr>
              <a:t>2.4.4 VLIW/EPIC</a:t>
            </a:r>
            <a:r>
              <a:rPr lang="zh-CN" altLang="en-US" dirty="0">
                <a:solidFill>
                  <a:srgbClr val="000000"/>
                </a:solidFill>
                <a:latin typeface="Times New Roman" panose="02020603050405020304" pitchFamily="18" charset="0"/>
                <a:ea typeface="楷体_GB2312"/>
              </a:rPr>
              <a:t>技术</a:t>
            </a:r>
            <a:r>
              <a:rPr lang="en-US" altLang="zh-CN" dirty="0">
                <a:solidFill>
                  <a:srgbClr val="000000"/>
                </a:solidFill>
                <a:latin typeface="Times New Roman" panose="02020603050405020304" pitchFamily="18" charset="0"/>
                <a:ea typeface="楷体_GB2312"/>
              </a:rPr>
              <a:t>——</a:t>
            </a:r>
            <a:r>
              <a:rPr lang="en-US" altLang="zh-CN" dirty="0">
                <a:solidFill>
                  <a:srgbClr val="000000"/>
                </a:solidFill>
                <a:latin typeface="黑体" panose="02010609060101010101" pitchFamily="49" charset="-122"/>
                <a:ea typeface="黑体" panose="02010609060101010101" pitchFamily="49" charset="-122"/>
              </a:rPr>
              <a:t>EPIC</a:t>
            </a:r>
            <a:r>
              <a:rPr lang="zh-CN" altLang="en-US" dirty="0">
                <a:solidFill>
                  <a:srgbClr val="000000"/>
                </a:solidFill>
                <a:latin typeface="黑体" panose="02010609060101010101" pitchFamily="49" charset="-122"/>
                <a:ea typeface="黑体" panose="02010609060101010101" pitchFamily="49" charset="-122"/>
              </a:rPr>
              <a:t>体系结构</a:t>
            </a:r>
          </a:p>
        </p:txBody>
      </p:sp>
      <p:sp>
        <p:nvSpPr>
          <p:cNvPr id="222211" name="Rectangle 3"/>
          <p:cNvSpPr>
            <a:spLocks noGrp="1"/>
          </p:cNvSpPr>
          <p:nvPr>
            <p:ph idx="1" hasCustomPrompt="1"/>
          </p:nvPr>
        </p:nvSpPr>
        <p:spPr/>
        <p:txBody>
          <a:bodyPr vert="horz" wrap="square" lIns="91440" tIns="45720" rIns="91440" bIns="45720" anchor="t" anchorCtr="0"/>
          <a:lstStyle/>
          <a:p>
            <a:pPr eaLnBrk="1" hangingPunct="1"/>
            <a:r>
              <a:rPr lang="zh-CN" altLang="en-US" dirty="0">
                <a:solidFill>
                  <a:srgbClr val="000000"/>
                </a:solidFill>
                <a:latin typeface="楷体_GB2312"/>
                <a:ea typeface="楷体_GB2312"/>
              </a:rPr>
              <a:t>（</a:t>
            </a:r>
            <a:r>
              <a:rPr lang="en-US" altLang="zh-CN" dirty="0">
                <a:solidFill>
                  <a:srgbClr val="000000"/>
                </a:solidFill>
                <a:latin typeface="楷体_GB2312"/>
                <a:ea typeface="楷体_GB2312"/>
              </a:rPr>
              <a:t>6</a:t>
            </a:r>
            <a:r>
              <a:rPr lang="zh-CN" altLang="en-US" dirty="0">
                <a:solidFill>
                  <a:srgbClr val="000000"/>
                </a:solidFill>
                <a:latin typeface="楷体_GB2312"/>
                <a:ea typeface="楷体_GB2312"/>
              </a:rPr>
              <a:t>）高效的函数调用</a:t>
            </a:r>
          </a:p>
          <a:p>
            <a:pPr lvl="1" eaLnBrk="1" hangingPunct="1"/>
            <a:r>
              <a:rPr lang="zh-CN" altLang="en-US" dirty="0">
                <a:solidFill>
                  <a:srgbClr val="000000"/>
                </a:solidFill>
                <a:latin typeface="楷体_GB2312"/>
                <a:ea typeface="楷体_GB2312"/>
              </a:rPr>
              <a:t>大多数</a:t>
            </a:r>
            <a:r>
              <a:rPr lang="en-US" altLang="zh-CN" dirty="0">
                <a:solidFill>
                  <a:srgbClr val="000000"/>
                </a:solidFill>
                <a:latin typeface="楷体_GB2312"/>
                <a:ea typeface="楷体_GB2312"/>
              </a:rPr>
              <a:t>RISC</a:t>
            </a:r>
            <a:r>
              <a:rPr lang="zh-CN" altLang="en-US" dirty="0">
                <a:solidFill>
                  <a:srgbClr val="000000"/>
                </a:solidFill>
                <a:latin typeface="楷体_GB2312"/>
                <a:ea typeface="楷体_GB2312"/>
              </a:rPr>
              <a:t>处理器的函数调用需要卸出（</a:t>
            </a:r>
            <a:r>
              <a:rPr lang="en-US" altLang="zh-CN" dirty="0">
                <a:solidFill>
                  <a:srgbClr val="000000"/>
                </a:solidFill>
                <a:latin typeface="楷体_GB2312"/>
                <a:ea typeface="楷体_GB2312"/>
              </a:rPr>
              <a:t>Spill</a:t>
            </a:r>
            <a:r>
              <a:rPr lang="zh-CN" altLang="en-US" dirty="0">
                <a:solidFill>
                  <a:srgbClr val="000000"/>
                </a:solidFill>
                <a:latin typeface="楷体_GB2312"/>
                <a:ea typeface="楷体_GB2312"/>
              </a:rPr>
              <a:t>）和装入（</a:t>
            </a:r>
            <a:r>
              <a:rPr lang="en-US" altLang="zh-CN" dirty="0">
                <a:solidFill>
                  <a:srgbClr val="000000"/>
                </a:solidFill>
                <a:latin typeface="楷体_GB2312"/>
                <a:ea typeface="楷体_GB2312"/>
              </a:rPr>
              <a:t>Refill</a:t>
            </a:r>
            <a:r>
              <a:rPr lang="zh-CN" altLang="en-US" dirty="0">
                <a:solidFill>
                  <a:srgbClr val="000000"/>
                </a:solidFill>
                <a:latin typeface="楷体_GB2312"/>
                <a:ea typeface="楷体_GB2312"/>
              </a:rPr>
              <a:t>）寄存器，开销很大。</a:t>
            </a:r>
            <a:r>
              <a:rPr lang="en-US" altLang="zh-CN" dirty="0">
                <a:solidFill>
                  <a:srgbClr val="000000"/>
                </a:solidFill>
                <a:latin typeface="楷体_GB2312"/>
                <a:ea typeface="楷体_GB2312"/>
              </a:rPr>
              <a:t>IA-64</a:t>
            </a:r>
            <a:r>
              <a:rPr lang="zh-CN" altLang="en-US" dirty="0">
                <a:solidFill>
                  <a:srgbClr val="000000"/>
                </a:solidFill>
                <a:latin typeface="楷体_GB2312"/>
                <a:ea typeface="楷体_GB2312"/>
              </a:rPr>
              <a:t>增加通用寄存器堆栈来支持高效的函数调用，</a:t>
            </a:r>
            <a:r>
              <a:rPr lang="en-US" altLang="zh-CN" dirty="0">
                <a:solidFill>
                  <a:srgbClr val="000000"/>
                </a:solidFill>
                <a:latin typeface="楷体_GB2312"/>
                <a:ea typeface="楷体_GB2312"/>
              </a:rPr>
              <a:t>IA-64</a:t>
            </a:r>
            <a:r>
              <a:rPr lang="zh-CN" altLang="en-US" dirty="0">
                <a:solidFill>
                  <a:srgbClr val="000000"/>
                </a:solidFill>
                <a:latin typeface="楷体_GB2312"/>
                <a:ea typeface="楷体_GB2312"/>
              </a:rPr>
              <a:t>允许编译器在被调用的函数入口设置一条</a:t>
            </a:r>
            <a:r>
              <a:rPr lang="en-US" altLang="zh-CN" dirty="0">
                <a:solidFill>
                  <a:srgbClr val="000000"/>
                </a:solidFill>
                <a:latin typeface="楷体_GB2312"/>
                <a:ea typeface="楷体_GB2312"/>
              </a:rPr>
              <a:t>alloc</a:t>
            </a:r>
            <a:r>
              <a:rPr lang="zh-CN" altLang="en-US" dirty="0">
                <a:solidFill>
                  <a:srgbClr val="000000"/>
                </a:solidFill>
                <a:latin typeface="楷体_GB2312"/>
                <a:ea typeface="楷体_GB2312"/>
              </a:rPr>
              <a:t>指令创建一个最多包含</a:t>
            </a:r>
            <a:r>
              <a:rPr lang="en-US" altLang="zh-CN" dirty="0">
                <a:solidFill>
                  <a:srgbClr val="000000"/>
                </a:solidFill>
                <a:latin typeface="楷体_GB2312"/>
                <a:ea typeface="楷体_GB2312"/>
              </a:rPr>
              <a:t>96</a:t>
            </a:r>
            <a:r>
              <a:rPr lang="zh-CN" altLang="en-US" dirty="0">
                <a:solidFill>
                  <a:srgbClr val="000000"/>
                </a:solidFill>
                <a:latin typeface="楷体_GB2312"/>
                <a:ea typeface="楷体_GB2312"/>
              </a:rPr>
              <a:t>个寄存器的堆栈帧，在函数返回时恢复调用程序的寄存器堆栈帧。对编译器来说似乎有长度无限的物理寄存器堆栈，从而降低了函数调用的开销，提高了效率。如果在调用和返回时没有足够的寄存器可用（堆栈溢出），那么处理器将被阻塞，等待卸出和装入寄存器，直到有足够的寄存器为止。</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p:cNvSpPr>
          <p:nvPr>
            <p:ph type="title"/>
          </p:nvPr>
        </p:nvSpPr>
        <p:spPr/>
        <p:txBody>
          <a:bodyPr vert="horz" wrap="square" lIns="91440" tIns="45720" rIns="91440" bIns="45720" anchor="ctr" anchorCtr="0"/>
          <a:lstStyle/>
          <a:p>
            <a:pPr eaLnBrk="1" hangingPunct="1">
              <a:buNone/>
            </a:pPr>
            <a:r>
              <a:rPr lang="en-US" altLang="zh-CN" dirty="0">
                <a:solidFill>
                  <a:srgbClr val="000000"/>
                </a:solidFill>
                <a:latin typeface="Times New Roman" panose="02020603050405020304" pitchFamily="18" charset="0"/>
                <a:ea typeface="楷体_GB2312"/>
              </a:rPr>
              <a:t>2.4.4 VLIW/EPIC</a:t>
            </a:r>
            <a:r>
              <a:rPr lang="zh-CN" altLang="en-US" dirty="0">
                <a:solidFill>
                  <a:srgbClr val="000000"/>
                </a:solidFill>
                <a:latin typeface="Times New Roman" panose="02020603050405020304" pitchFamily="18" charset="0"/>
                <a:ea typeface="楷体_GB2312"/>
              </a:rPr>
              <a:t>技术</a:t>
            </a:r>
            <a:r>
              <a:rPr lang="en-US" altLang="zh-CN" dirty="0">
                <a:solidFill>
                  <a:srgbClr val="000000"/>
                </a:solidFill>
                <a:latin typeface="Times New Roman" panose="02020603050405020304" pitchFamily="18" charset="0"/>
                <a:ea typeface="楷体_GB2312"/>
              </a:rPr>
              <a:t>——</a:t>
            </a:r>
            <a:r>
              <a:rPr lang="en-US" altLang="zh-CN" dirty="0">
                <a:solidFill>
                  <a:srgbClr val="000000"/>
                </a:solidFill>
                <a:latin typeface="黑体" panose="02010609060101010101" pitchFamily="49" charset="-122"/>
                <a:ea typeface="黑体" panose="02010609060101010101" pitchFamily="49" charset="-122"/>
              </a:rPr>
              <a:t>EPIC</a:t>
            </a:r>
            <a:r>
              <a:rPr lang="zh-CN" altLang="en-US" dirty="0">
                <a:solidFill>
                  <a:srgbClr val="000000"/>
                </a:solidFill>
                <a:latin typeface="黑体" panose="02010609060101010101" pitchFamily="49" charset="-122"/>
                <a:ea typeface="黑体" panose="02010609060101010101" pitchFamily="49" charset="-122"/>
              </a:rPr>
              <a:t>体系结构</a:t>
            </a:r>
          </a:p>
        </p:txBody>
      </p:sp>
      <p:sp>
        <p:nvSpPr>
          <p:cNvPr id="223235" name="Rectangle 3"/>
          <p:cNvSpPr>
            <a:spLocks noGrp="1"/>
          </p:cNvSpPr>
          <p:nvPr>
            <p:ph idx="1" hasCustomPrompt="1"/>
          </p:nvPr>
        </p:nvSpPr>
        <p:spPr/>
        <p:txBody>
          <a:bodyPr vert="horz" wrap="square" lIns="91440" tIns="45720" rIns="91440" bIns="45720" anchor="t" anchorCtr="0"/>
          <a:lstStyle/>
          <a:p>
            <a:pPr eaLnBrk="1" hangingPunct="1">
              <a:lnSpc>
                <a:spcPct val="90000"/>
              </a:lnSpc>
            </a:pPr>
            <a:r>
              <a:rPr lang="zh-CN" altLang="en-US" dirty="0">
                <a:solidFill>
                  <a:srgbClr val="000000"/>
                </a:solidFill>
                <a:latin typeface="楷体_GB2312"/>
                <a:ea typeface="楷体_GB2312"/>
              </a:rPr>
              <a:t>（</a:t>
            </a:r>
            <a:r>
              <a:rPr lang="en-US" altLang="zh-CN" dirty="0">
                <a:solidFill>
                  <a:srgbClr val="000000"/>
                </a:solidFill>
                <a:latin typeface="楷体_GB2312"/>
                <a:ea typeface="楷体_GB2312"/>
              </a:rPr>
              <a:t>7</a:t>
            </a:r>
            <a:r>
              <a:rPr lang="zh-CN" altLang="en-US" dirty="0">
                <a:solidFill>
                  <a:srgbClr val="000000"/>
                </a:solidFill>
                <a:latin typeface="楷体_GB2312"/>
                <a:ea typeface="楷体_GB2312"/>
              </a:rPr>
              <a:t>）软件流水</a:t>
            </a:r>
          </a:p>
          <a:p>
            <a:pPr lvl="1" eaLnBrk="1" hangingPunct="1">
              <a:lnSpc>
                <a:spcPct val="90000"/>
              </a:lnSpc>
            </a:pPr>
            <a:r>
              <a:rPr lang="zh-CN" altLang="en-US" dirty="0">
                <a:solidFill>
                  <a:srgbClr val="000000"/>
                </a:solidFill>
                <a:latin typeface="楷体_GB2312"/>
                <a:ea typeface="楷体_GB2312"/>
              </a:rPr>
              <a:t>循环体之间相互独立的循环可以像硬件流水线一样执行，即下一个循环体可以在上一个循环体结束前开始执行，这被称为软件流水（</a:t>
            </a:r>
            <a:r>
              <a:rPr lang="en-US" altLang="zh-CN" dirty="0">
                <a:solidFill>
                  <a:srgbClr val="000000"/>
                </a:solidFill>
                <a:latin typeface="楷体_GB2312"/>
                <a:ea typeface="楷体_GB2312"/>
              </a:rPr>
              <a:t>SWP</a:t>
            </a:r>
            <a:r>
              <a:rPr lang="zh-CN" altLang="en-US" dirty="0">
                <a:solidFill>
                  <a:srgbClr val="000000"/>
                </a:solidFill>
                <a:latin typeface="楷体_GB2312"/>
                <a:ea typeface="楷体_GB2312"/>
              </a:rPr>
              <a:t>，</a:t>
            </a:r>
            <a:r>
              <a:rPr lang="en-US" altLang="zh-CN" dirty="0">
                <a:solidFill>
                  <a:srgbClr val="000000"/>
                </a:solidFill>
                <a:latin typeface="楷体_GB2312"/>
                <a:ea typeface="楷体_GB2312"/>
              </a:rPr>
              <a:t>Soft Ware Pipelining</a:t>
            </a:r>
            <a:r>
              <a:rPr lang="zh-CN" altLang="en-US" dirty="0">
                <a:solidFill>
                  <a:srgbClr val="000000"/>
                </a:solidFill>
                <a:latin typeface="楷体_GB2312"/>
                <a:ea typeface="楷体_GB2312"/>
              </a:rPr>
              <a:t>）。传统的体系结构在同时执行多个循环体时，需要把循环展开和重新命名寄存器。</a:t>
            </a:r>
            <a:r>
              <a:rPr lang="en-US" altLang="zh-CN" dirty="0">
                <a:solidFill>
                  <a:srgbClr val="000000"/>
                </a:solidFill>
                <a:latin typeface="楷体_GB2312"/>
                <a:ea typeface="楷体_GB2312"/>
              </a:rPr>
              <a:t>IA-64</a:t>
            </a:r>
            <a:r>
              <a:rPr lang="zh-CN" altLang="en-US" dirty="0">
                <a:solidFill>
                  <a:srgbClr val="000000"/>
                </a:solidFill>
                <a:latin typeface="楷体_GB2312"/>
                <a:ea typeface="楷体_GB2312"/>
              </a:rPr>
              <a:t>引入了两个新特性来支持软件流水：旋转寄存器和特殊的循环转移指令。</a:t>
            </a:r>
            <a:r>
              <a:rPr lang="en-US" altLang="zh-CN" dirty="0">
                <a:solidFill>
                  <a:srgbClr val="000000"/>
                </a:solidFill>
                <a:latin typeface="楷体_GB2312"/>
                <a:ea typeface="楷体_GB2312"/>
              </a:rPr>
              <a:t>IA-64</a:t>
            </a:r>
            <a:r>
              <a:rPr lang="zh-CN" altLang="en-US" dirty="0">
                <a:solidFill>
                  <a:srgbClr val="000000"/>
                </a:solidFill>
                <a:latin typeface="楷体_GB2312"/>
                <a:ea typeface="楷体_GB2312"/>
              </a:rPr>
              <a:t>能够通过旋转寄存器机制为每个循环体提供自己的寄存器，并且不需要把循环展开，使软件流水能够适用于更加广泛的不同大小的循环，大大减少循环的附加开销。特殊的循环转移指令，如</a:t>
            </a:r>
            <a:r>
              <a:rPr lang="en-US" altLang="zh-CN" dirty="0">
                <a:solidFill>
                  <a:srgbClr val="000000"/>
                </a:solidFill>
                <a:latin typeface="楷体_GB2312"/>
                <a:ea typeface="楷体_GB2312"/>
              </a:rPr>
              <a:t>br.ctop</a:t>
            </a:r>
            <a:r>
              <a:rPr lang="zh-CN" altLang="en-US" dirty="0">
                <a:solidFill>
                  <a:srgbClr val="000000"/>
                </a:solidFill>
                <a:latin typeface="楷体_GB2312"/>
                <a:ea typeface="楷体_GB2312"/>
              </a:rPr>
              <a:t>，</a:t>
            </a:r>
            <a:r>
              <a:rPr lang="en-US" altLang="zh-CN" dirty="0">
                <a:solidFill>
                  <a:srgbClr val="000000"/>
                </a:solidFill>
                <a:latin typeface="楷体_GB2312"/>
                <a:ea typeface="楷体_GB2312"/>
              </a:rPr>
              <a:t>br.wtop</a:t>
            </a:r>
            <a:r>
              <a:rPr lang="zh-CN" altLang="en-US" dirty="0">
                <a:solidFill>
                  <a:srgbClr val="000000"/>
                </a:solidFill>
                <a:latin typeface="楷体_GB2312"/>
                <a:ea typeface="楷体_GB2312"/>
              </a:rPr>
              <a:t>，</a:t>
            </a:r>
            <a:r>
              <a:rPr lang="en-US" altLang="zh-CN" dirty="0">
                <a:solidFill>
                  <a:srgbClr val="000000"/>
                </a:solidFill>
                <a:latin typeface="楷体_GB2312"/>
                <a:ea typeface="楷体_GB2312"/>
              </a:rPr>
              <a:t>br.cexit</a:t>
            </a:r>
            <a:r>
              <a:rPr lang="zh-CN" altLang="en-US" dirty="0">
                <a:solidFill>
                  <a:srgbClr val="000000"/>
                </a:solidFill>
                <a:latin typeface="楷体_GB2312"/>
                <a:ea typeface="楷体_GB2312"/>
              </a:rPr>
              <a:t>， </a:t>
            </a:r>
            <a:r>
              <a:rPr lang="en-US" altLang="zh-CN" dirty="0">
                <a:solidFill>
                  <a:srgbClr val="000000"/>
                </a:solidFill>
                <a:latin typeface="楷体_GB2312"/>
                <a:ea typeface="楷体_GB2312"/>
              </a:rPr>
              <a:t>br.wexit</a:t>
            </a:r>
            <a:r>
              <a:rPr lang="zh-CN" altLang="en-US" dirty="0">
                <a:solidFill>
                  <a:srgbClr val="000000"/>
                </a:solidFill>
                <a:latin typeface="楷体_GB2312"/>
                <a:ea typeface="楷体_GB2312"/>
              </a:rPr>
              <a:t>等，可以准确地预测循环结束信息，加速软件流水循环的执行。 </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p:cNvSpPr>
          <p:nvPr>
            <p:ph type="title"/>
          </p:nvPr>
        </p:nvSpPr>
        <p:spPr/>
        <p:txBody>
          <a:bodyPr vert="horz" wrap="square" lIns="91440" tIns="45720" rIns="91440" bIns="45720" anchor="ctr" anchorCtr="0"/>
          <a:lstStyle/>
          <a:p>
            <a:pPr eaLnBrk="1" hangingPunct="1"/>
            <a:r>
              <a:rPr lang="zh-CN" altLang="en-US" dirty="0">
                <a:solidFill>
                  <a:srgbClr val="FF0000"/>
                </a:solidFill>
                <a:latin typeface="黑体" panose="02010609060101010101" pitchFamily="49" charset="-122"/>
                <a:ea typeface="黑体" panose="02010609060101010101" pitchFamily="49" charset="-122"/>
              </a:rPr>
              <a:t>微处理器加入如下功能</a:t>
            </a:r>
          </a:p>
        </p:txBody>
      </p:sp>
      <p:sp>
        <p:nvSpPr>
          <p:cNvPr id="224259" name="Rectangle 3"/>
          <p:cNvSpPr>
            <a:spLocks noGrp="1"/>
          </p:cNvSpPr>
          <p:nvPr>
            <p:ph idx="1" hasCustomPrompt="1"/>
          </p:nvPr>
        </p:nvSpPr>
        <p:spPr/>
        <p:txBody>
          <a:bodyPr vert="horz" wrap="square" lIns="91440" tIns="45720" rIns="91440" bIns="45720" anchor="t" anchorCtr="0"/>
          <a:lstStyle/>
          <a:p>
            <a:pPr lvl="1" eaLnBrk="1" hangingPunct="1">
              <a:lnSpc>
                <a:spcPct val="90000"/>
              </a:lnSpc>
            </a:pPr>
            <a:r>
              <a:rPr lang="zh-CN" altLang="en-US" dirty="0">
                <a:solidFill>
                  <a:srgbClr val="000000"/>
                </a:solidFill>
                <a:latin typeface="楷体_GB2312"/>
                <a:ea typeface="楷体_GB2312"/>
              </a:rPr>
              <a:t>进一步增加工作寄存器数量，修改</a:t>
            </a:r>
            <a:r>
              <a:rPr lang="en-US" altLang="zh-CN" dirty="0">
                <a:solidFill>
                  <a:srgbClr val="000000"/>
                </a:solidFill>
                <a:latin typeface="楷体_GB2312"/>
                <a:ea typeface="楷体_GB2312"/>
              </a:rPr>
              <a:t>CPU</a:t>
            </a:r>
            <a:r>
              <a:rPr lang="zh-CN" altLang="en-US" dirty="0">
                <a:solidFill>
                  <a:srgbClr val="000000"/>
                </a:solidFill>
                <a:latin typeface="楷体_GB2312"/>
                <a:ea typeface="楷体_GB2312"/>
              </a:rPr>
              <a:t>部分结构，使其满足多媒体需要</a:t>
            </a:r>
          </a:p>
          <a:p>
            <a:pPr lvl="1" eaLnBrk="1" hangingPunct="1">
              <a:lnSpc>
                <a:spcPct val="90000"/>
              </a:lnSpc>
            </a:pPr>
            <a:r>
              <a:rPr lang="zh-CN" altLang="en-US" dirty="0">
                <a:solidFill>
                  <a:srgbClr val="000000"/>
                </a:solidFill>
                <a:latin typeface="楷体_GB2312"/>
                <a:ea typeface="楷体_GB2312"/>
              </a:rPr>
              <a:t>增加并增大片上</a:t>
            </a:r>
            <a:r>
              <a:rPr lang="en-US" altLang="zh-CN" dirty="0">
                <a:solidFill>
                  <a:srgbClr val="000000"/>
                </a:solidFill>
                <a:latin typeface="楷体_GB2312"/>
                <a:ea typeface="楷体_GB2312"/>
              </a:rPr>
              <a:t>Cache</a:t>
            </a:r>
            <a:r>
              <a:rPr lang="zh-CN" altLang="en-US" dirty="0">
                <a:solidFill>
                  <a:srgbClr val="000000"/>
                </a:solidFill>
                <a:latin typeface="楷体_GB2312"/>
                <a:ea typeface="楷体_GB2312"/>
              </a:rPr>
              <a:t>的容量，并使其工作时钟和</a:t>
            </a:r>
            <a:r>
              <a:rPr lang="en-US" altLang="zh-CN" dirty="0">
                <a:solidFill>
                  <a:srgbClr val="000000"/>
                </a:solidFill>
                <a:latin typeface="楷体_GB2312"/>
                <a:ea typeface="楷体_GB2312"/>
              </a:rPr>
              <a:t>CPU</a:t>
            </a:r>
            <a:r>
              <a:rPr lang="zh-CN" altLang="en-US" dirty="0">
                <a:solidFill>
                  <a:srgbClr val="000000"/>
                </a:solidFill>
                <a:latin typeface="楷体_GB2312"/>
                <a:ea typeface="楷体_GB2312"/>
              </a:rPr>
              <a:t>一致</a:t>
            </a:r>
          </a:p>
          <a:p>
            <a:pPr lvl="1" eaLnBrk="1" hangingPunct="1">
              <a:lnSpc>
                <a:spcPct val="90000"/>
              </a:lnSpc>
            </a:pPr>
            <a:r>
              <a:rPr lang="zh-CN" altLang="en-US" dirty="0">
                <a:solidFill>
                  <a:srgbClr val="000000"/>
                </a:solidFill>
                <a:latin typeface="楷体_GB2312"/>
                <a:ea typeface="楷体_GB2312"/>
              </a:rPr>
              <a:t>增设不少高速</a:t>
            </a:r>
            <a:r>
              <a:rPr lang="en-US" altLang="zh-CN" dirty="0">
                <a:solidFill>
                  <a:srgbClr val="000000"/>
                </a:solidFill>
                <a:latin typeface="楷体_GB2312"/>
                <a:ea typeface="楷体_GB2312"/>
              </a:rPr>
              <a:t>CISC</a:t>
            </a:r>
            <a:r>
              <a:rPr lang="zh-CN" altLang="en-US" dirty="0">
                <a:solidFill>
                  <a:srgbClr val="000000"/>
                </a:solidFill>
                <a:latin typeface="楷体_GB2312"/>
                <a:ea typeface="楷体_GB2312"/>
              </a:rPr>
              <a:t>类型的指令</a:t>
            </a:r>
          </a:p>
          <a:p>
            <a:pPr lvl="1" eaLnBrk="1" hangingPunct="1">
              <a:lnSpc>
                <a:spcPct val="90000"/>
              </a:lnSpc>
            </a:pPr>
            <a:r>
              <a:rPr lang="zh-CN" altLang="en-US" dirty="0">
                <a:solidFill>
                  <a:srgbClr val="000000"/>
                </a:solidFill>
                <a:latin typeface="楷体_GB2312"/>
                <a:ea typeface="楷体_GB2312"/>
              </a:rPr>
              <a:t>采用附加功能部件执行超标量或</a:t>
            </a:r>
            <a:r>
              <a:rPr lang="en-US" altLang="zh-CN" dirty="0">
                <a:solidFill>
                  <a:srgbClr val="000000"/>
                </a:solidFill>
                <a:latin typeface="楷体_GB2312"/>
                <a:ea typeface="楷体_GB2312"/>
              </a:rPr>
              <a:t>VLIW</a:t>
            </a:r>
          </a:p>
          <a:p>
            <a:pPr lvl="1" eaLnBrk="1" hangingPunct="1">
              <a:lnSpc>
                <a:spcPct val="90000"/>
              </a:lnSpc>
            </a:pPr>
            <a:r>
              <a:rPr lang="zh-CN" altLang="en-US" dirty="0">
                <a:solidFill>
                  <a:srgbClr val="000000"/>
                </a:solidFill>
                <a:latin typeface="楷体_GB2312"/>
                <a:ea typeface="楷体_GB2312"/>
              </a:rPr>
              <a:t>在片上加速浮点操作</a:t>
            </a:r>
          </a:p>
          <a:p>
            <a:pPr lvl="1" eaLnBrk="1" hangingPunct="1">
              <a:lnSpc>
                <a:spcPct val="90000"/>
              </a:lnSpc>
            </a:pPr>
            <a:r>
              <a:rPr lang="zh-CN" altLang="en-US" dirty="0">
                <a:solidFill>
                  <a:srgbClr val="000000"/>
                </a:solidFill>
                <a:latin typeface="楷体_GB2312"/>
                <a:ea typeface="楷体_GB2312"/>
              </a:rPr>
              <a:t>增加流水线深度或增大流水线段间的缓冲能力</a:t>
            </a:r>
          </a:p>
          <a:p>
            <a:pPr lvl="1" eaLnBrk="1" hangingPunct="1">
              <a:lnSpc>
                <a:spcPct val="90000"/>
              </a:lnSpc>
            </a:pPr>
            <a:r>
              <a:rPr lang="zh-CN" altLang="en-US" dirty="0">
                <a:solidFill>
                  <a:srgbClr val="000000"/>
                </a:solidFill>
                <a:latin typeface="楷体_GB2312"/>
                <a:ea typeface="楷体_GB2312"/>
              </a:rPr>
              <a:t>在前端增加对硬件代码转换的支持</a:t>
            </a:r>
          </a:p>
          <a:p>
            <a:pPr lvl="1" eaLnBrk="1" hangingPunct="1">
              <a:lnSpc>
                <a:spcPct val="90000"/>
              </a:lnSpc>
            </a:pPr>
            <a:r>
              <a:rPr lang="zh-CN" altLang="en-US" dirty="0">
                <a:solidFill>
                  <a:srgbClr val="000000"/>
                </a:solidFill>
                <a:latin typeface="楷体_GB2312"/>
                <a:ea typeface="楷体_GB2312"/>
              </a:rPr>
              <a:t>采用猜测（前瞻）执行</a:t>
            </a:r>
          </a:p>
          <a:p>
            <a:pPr lvl="1" eaLnBrk="1" hangingPunct="1">
              <a:lnSpc>
                <a:spcPct val="90000"/>
              </a:lnSpc>
            </a:pPr>
            <a:r>
              <a:rPr lang="zh-CN" altLang="en-US" dirty="0">
                <a:solidFill>
                  <a:srgbClr val="000000"/>
                </a:solidFill>
                <a:latin typeface="楷体_GB2312"/>
                <a:ea typeface="楷体_GB2312"/>
              </a:rPr>
              <a:t>自适应转移预测和恢复</a:t>
            </a:r>
          </a:p>
          <a:p>
            <a:pPr lvl="1" eaLnBrk="1" hangingPunct="1">
              <a:lnSpc>
                <a:spcPct val="90000"/>
              </a:lnSpc>
            </a:pPr>
            <a:r>
              <a:rPr lang="zh-CN" altLang="en-US" dirty="0">
                <a:solidFill>
                  <a:srgbClr val="000000"/>
                </a:solidFill>
                <a:latin typeface="楷体_GB2312"/>
                <a:ea typeface="楷体_GB2312"/>
              </a:rPr>
              <a:t>数据驱动，程序动态非顺序地执行</a:t>
            </a:r>
          </a:p>
          <a:p>
            <a:pPr lvl="1" eaLnBrk="1" hangingPunct="1">
              <a:lnSpc>
                <a:spcPct val="90000"/>
              </a:lnSpc>
            </a:pPr>
            <a:endParaRPr lang="zh-CN" altLang="en-US" dirty="0">
              <a:solidFill>
                <a:srgbClr val="000000"/>
              </a:solidFill>
              <a:latin typeface="楷体_GB2312"/>
              <a:ea typeface="楷体_GB231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黑体" panose="02010609060101010101" pitchFamily="49" charset="-122"/>
                <a:ea typeface="黑体" panose="02010609060101010101" pitchFamily="49" charset="-122"/>
              </a:rPr>
              <a:t>2.4 </a:t>
            </a:r>
            <a:r>
              <a:rPr lang="zh-CN" altLang="en-US" sz="3200" dirty="0">
                <a:solidFill>
                  <a:srgbClr val="000000"/>
                </a:solidFill>
                <a:latin typeface="黑体" panose="02010609060101010101" pitchFamily="49" charset="-122"/>
                <a:ea typeface="黑体" panose="02010609060101010101" pitchFamily="49" charset="-122"/>
              </a:rPr>
              <a:t>指令系统的发展和改进</a:t>
            </a:r>
          </a:p>
        </p:txBody>
      </p:sp>
      <p:sp>
        <p:nvSpPr>
          <p:cNvPr id="225283"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000000"/>
                </a:solidFill>
                <a:latin typeface="Times New Roman" panose="02020603050405020304" pitchFamily="18" charset="0"/>
                <a:ea typeface="楷体_GB2312"/>
              </a:rPr>
              <a:t>2.4.1 CISC</a:t>
            </a:r>
            <a:r>
              <a:rPr lang="zh-CN" altLang="en-US" dirty="0">
                <a:solidFill>
                  <a:srgbClr val="000000"/>
                </a:solidFill>
                <a:latin typeface="Times New Roman" panose="02020603050405020304" pitchFamily="18" charset="0"/>
                <a:ea typeface="楷体_GB2312"/>
              </a:rPr>
              <a:t>和</a:t>
            </a:r>
            <a:r>
              <a:rPr lang="en-US" altLang="zh-CN" dirty="0">
                <a:solidFill>
                  <a:srgbClr val="000000"/>
                </a:solidFill>
                <a:latin typeface="Times New Roman" panose="02020603050405020304" pitchFamily="18" charset="0"/>
                <a:ea typeface="楷体_GB2312"/>
              </a:rPr>
              <a:t>RISC</a:t>
            </a:r>
          </a:p>
          <a:p>
            <a:pPr eaLnBrk="1" hangingPunct="1"/>
            <a:endParaRPr lang="zh-CN" altLang="en-US" dirty="0">
              <a:solidFill>
                <a:srgbClr val="000000"/>
              </a:solidFill>
              <a:latin typeface="Times New Roman" panose="02020603050405020304" pitchFamily="18" charset="0"/>
              <a:ea typeface="楷体_GB2312"/>
            </a:endParaRPr>
          </a:p>
          <a:p>
            <a:pPr eaLnBrk="1" hangingPunct="1"/>
            <a:r>
              <a:rPr lang="en-US" altLang="zh-CN" dirty="0">
                <a:solidFill>
                  <a:srgbClr val="000000"/>
                </a:solidFill>
                <a:latin typeface="Times New Roman" panose="02020603050405020304" pitchFamily="18" charset="0"/>
                <a:ea typeface="楷体_GB2312"/>
              </a:rPr>
              <a:t>2.4.2 </a:t>
            </a:r>
            <a:r>
              <a:rPr lang="zh-CN" altLang="en-US" dirty="0">
                <a:solidFill>
                  <a:srgbClr val="000000"/>
                </a:solidFill>
                <a:latin typeface="Times New Roman" panose="02020603050405020304" pitchFamily="18" charset="0"/>
                <a:ea typeface="楷体_GB2312"/>
              </a:rPr>
              <a:t>按</a:t>
            </a:r>
            <a:r>
              <a:rPr lang="en-US" altLang="zh-CN" dirty="0">
                <a:solidFill>
                  <a:srgbClr val="000000"/>
                </a:solidFill>
                <a:latin typeface="Times New Roman" panose="02020603050405020304" pitchFamily="18" charset="0"/>
                <a:ea typeface="楷体_GB2312"/>
              </a:rPr>
              <a:t>CISC</a:t>
            </a:r>
            <a:r>
              <a:rPr lang="zh-CN" altLang="en-US" dirty="0">
                <a:solidFill>
                  <a:srgbClr val="000000"/>
                </a:solidFill>
                <a:latin typeface="Times New Roman" panose="02020603050405020304" pitchFamily="18" charset="0"/>
                <a:ea typeface="楷体_GB2312"/>
              </a:rPr>
              <a:t>方向发展和改进指令系统</a:t>
            </a:r>
          </a:p>
          <a:p>
            <a:pPr eaLnBrk="1" hangingPunct="1"/>
            <a:endParaRPr lang="zh-CN" altLang="en-US" dirty="0">
              <a:solidFill>
                <a:srgbClr val="000000"/>
              </a:solidFill>
              <a:latin typeface="Times New Roman" panose="02020603050405020304" pitchFamily="18" charset="0"/>
              <a:ea typeface="楷体_GB2312"/>
            </a:endParaRPr>
          </a:p>
          <a:p>
            <a:pPr eaLnBrk="1" hangingPunct="1"/>
            <a:r>
              <a:rPr lang="en-US" altLang="zh-CN" dirty="0">
                <a:solidFill>
                  <a:srgbClr val="000000"/>
                </a:solidFill>
                <a:latin typeface="Times New Roman" panose="02020603050405020304" pitchFamily="18" charset="0"/>
                <a:ea typeface="楷体_GB2312"/>
              </a:rPr>
              <a:t>2.4.3 </a:t>
            </a:r>
            <a:r>
              <a:rPr lang="zh-CN" altLang="en-US" dirty="0">
                <a:solidFill>
                  <a:srgbClr val="000000"/>
                </a:solidFill>
                <a:latin typeface="Times New Roman" panose="02020603050405020304" pitchFamily="18" charset="0"/>
                <a:ea typeface="楷体_GB2312"/>
              </a:rPr>
              <a:t>按</a:t>
            </a:r>
            <a:r>
              <a:rPr lang="en-US" altLang="zh-CN" dirty="0">
                <a:solidFill>
                  <a:srgbClr val="000000"/>
                </a:solidFill>
                <a:latin typeface="Times New Roman" panose="02020603050405020304" pitchFamily="18" charset="0"/>
                <a:ea typeface="楷体_GB2312"/>
              </a:rPr>
              <a:t>RISC</a:t>
            </a:r>
            <a:r>
              <a:rPr lang="zh-CN" altLang="en-US" dirty="0">
                <a:solidFill>
                  <a:srgbClr val="000000"/>
                </a:solidFill>
                <a:latin typeface="Times New Roman" panose="02020603050405020304" pitchFamily="18" charset="0"/>
                <a:ea typeface="楷体_GB2312"/>
              </a:rPr>
              <a:t>方向发展和改进指令系统</a:t>
            </a:r>
          </a:p>
          <a:p>
            <a:pPr eaLnBrk="1" hangingPunct="1"/>
            <a:endParaRPr lang="zh-CN" altLang="en-US" dirty="0">
              <a:solidFill>
                <a:srgbClr val="000000"/>
              </a:solidFill>
              <a:latin typeface="Times New Roman" panose="02020603050405020304" pitchFamily="18" charset="0"/>
              <a:ea typeface="楷体_GB2312"/>
            </a:endParaRPr>
          </a:p>
          <a:p>
            <a:pPr eaLnBrk="1" hangingPunct="1"/>
            <a:r>
              <a:rPr lang="en-US" altLang="zh-CN" dirty="0">
                <a:solidFill>
                  <a:srgbClr val="000000"/>
                </a:solidFill>
                <a:latin typeface="Times New Roman" panose="02020603050405020304" pitchFamily="18" charset="0"/>
                <a:ea typeface="楷体_GB2312"/>
              </a:rPr>
              <a:t>2.4.4 VLIW/EPIC</a:t>
            </a:r>
            <a:r>
              <a:rPr lang="zh-CN" altLang="en-US" dirty="0">
                <a:solidFill>
                  <a:srgbClr val="000000"/>
                </a:solidFill>
                <a:latin typeface="Times New Roman" panose="02020603050405020304" pitchFamily="18" charset="0"/>
                <a:ea typeface="楷体_GB2312"/>
              </a:rPr>
              <a:t>技术</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vert="horz" wrap="square" lIns="91440" tIns="45720" rIns="91440" bIns="45720" anchor="ctr"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指令系统设计包含的内容</a:t>
            </a:r>
          </a:p>
        </p:txBody>
      </p:sp>
      <p:sp>
        <p:nvSpPr>
          <p:cNvPr id="31747" name="Rectangle 3"/>
          <p:cNvSpPr>
            <a:spLocks noGrp="1"/>
          </p:cNvSpPr>
          <p:nvPr>
            <p:ph idx="1" hasCustomPrompt="1"/>
          </p:nvPr>
        </p:nvSpPr>
        <p:spPr/>
        <p:txBody>
          <a:bodyPr vert="horz" wrap="square" lIns="91440" tIns="45720" rIns="91440" bIns="45720" anchor="t" anchorCtr="0"/>
          <a:lstStyle/>
          <a:p>
            <a:pPr eaLnBrk="1" hangingPunct="1">
              <a:lnSpc>
                <a:spcPct val="200000"/>
              </a:lnSpc>
            </a:pPr>
            <a:r>
              <a:rPr lang="zh-CN" altLang="en-US" dirty="0">
                <a:solidFill>
                  <a:srgbClr val="000000"/>
                </a:solidFill>
                <a:latin typeface="黑体" panose="02010609060101010101" pitchFamily="49" charset="-122"/>
                <a:ea typeface="黑体" panose="02010609060101010101" pitchFamily="49" charset="-122"/>
              </a:rPr>
              <a:t>指令的类型</a:t>
            </a:r>
          </a:p>
          <a:p>
            <a:pPr eaLnBrk="1" hangingPunct="1">
              <a:lnSpc>
                <a:spcPct val="200000"/>
              </a:lnSpc>
            </a:pPr>
            <a:r>
              <a:rPr lang="zh-CN" altLang="en-US" dirty="0">
                <a:solidFill>
                  <a:srgbClr val="000000"/>
                </a:solidFill>
                <a:latin typeface="黑体" panose="02010609060101010101" pitchFamily="49" charset="-122"/>
                <a:ea typeface="黑体" panose="02010609060101010101" pitchFamily="49" charset="-122"/>
              </a:rPr>
              <a:t>操作功能</a:t>
            </a:r>
          </a:p>
          <a:p>
            <a:pPr eaLnBrk="1" hangingPunct="1">
              <a:lnSpc>
                <a:spcPct val="200000"/>
              </a:lnSpc>
            </a:pPr>
            <a:r>
              <a:rPr lang="zh-CN" altLang="en-US" dirty="0">
                <a:solidFill>
                  <a:srgbClr val="000000"/>
                </a:solidFill>
                <a:latin typeface="黑体" panose="02010609060101010101" pitchFamily="49" charset="-122"/>
                <a:ea typeface="黑体" panose="02010609060101010101" pitchFamily="49" charset="-122"/>
              </a:rPr>
              <a:t>指令的格式</a:t>
            </a:r>
          </a:p>
          <a:p>
            <a:pPr eaLnBrk="1" hangingPunct="1">
              <a:lnSpc>
                <a:spcPct val="200000"/>
              </a:lnSpc>
            </a:pPr>
            <a:r>
              <a:rPr lang="zh-CN" altLang="en-US" dirty="0">
                <a:solidFill>
                  <a:srgbClr val="000000"/>
                </a:solidFill>
                <a:latin typeface="黑体" panose="02010609060101010101" pitchFamily="49" charset="-122"/>
                <a:ea typeface="黑体" panose="02010609060101010101" pitchFamily="49" charset="-122"/>
              </a:rPr>
              <a:t>操作数的访问方式</a:t>
            </a:r>
            <a:r>
              <a:rPr lang="en-US" altLang="zh-CN" dirty="0">
                <a:solidFill>
                  <a:srgbClr val="000000"/>
                </a:solidFill>
                <a:latin typeface="黑体" panose="02010609060101010101" pitchFamily="49" charset="-122"/>
                <a:ea typeface="黑体" panose="02010609060101010101" pitchFamily="49" charset="-122"/>
              </a:rPr>
              <a:t>---</a:t>
            </a:r>
            <a:r>
              <a:rPr lang="zh-CN" altLang="en-US" dirty="0">
                <a:solidFill>
                  <a:srgbClr val="000000"/>
                </a:solidFill>
                <a:latin typeface="黑体" panose="02010609060101010101" pitchFamily="49" charset="-122"/>
                <a:ea typeface="黑体" panose="02010609060101010101" pitchFamily="49" charset="-122"/>
              </a:rPr>
              <a:t>寻址方式</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p:cNvSpPr>
          <p:nvPr>
            <p:ph type="title"/>
          </p:nvPr>
        </p:nvSpPr>
        <p:spPr/>
        <p:txBody>
          <a:bodyPr vert="horz" wrap="square" lIns="91440" tIns="45720" rIns="91440" bIns="45720" anchor="ctr" anchorCtr="0"/>
          <a:lstStyle/>
          <a:p>
            <a:pPr eaLnBrk="1" hangingPunct="1"/>
            <a:r>
              <a:rPr lang="zh-CN" altLang="en-US" sz="3200" dirty="0">
                <a:solidFill>
                  <a:srgbClr val="000000"/>
                </a:solidFill>
                <a:latin typeface="黑体" panose="02010609060101010101" pitchFamily="49" charset="-122"/>
                <a:ea typeface="黑体" panose="02010609060101010101" pitchFamily="49" charset="-122"/>
              </a:rPr>
              <a:t>第</a:t>
            </a:r>
            <a:r>
              <a:rPr lang="en-US" altLang="zh-CN" sz="3200" dirty="0">
                <a:solidFill>
                  <a:srgbClr val="000000"/>
                </a:solidFill>
                <a:latin typeface="黑体" panose="02010609060101010101" pitchFamily="49" charset="-122"/>
                <a:ea typeface="黑体" panose="02010609060101010101" pitchFamily="49" charset="-122"/>
              </a:rPr>
              <a:t>2</a:t>
            </a:r>
            <a:r>
              <a:rPr lang="zh-CN" altLang="en-US" sz="3200" dirty="0">
                <a:solidFill>
                  <a:srgbClr val="000000"/>
                </a:solidFill>
                <a:latin typeface="黑体" panose="02010609060101010101" pitchFamily="49" charset="-122"/>
                <a:ea typeface="黑体" panose="02010609060101010101" pitchFamily="49" charset="-122"/>
              </a:rPr>
              <a:t>章 数据表示与指令系统</a:t>
            </a:r>
          </a:p>
        </p:txBody>
      </p:sp>
      <p:sp>
        <p:nvSpPr>
          <p:cNvPr id="226307" name="Rectangle 3"/>
          <p:cNvSpPr>
            <a:spLocks noGrp="1"/>
          </p:cNvSpPr>
          <p:nvPr>
            <p:ph idx="1" hasCustomPrompt="1"/>
          </p:nvPr>
        </p:nvSpPr>
        <p:spPr>
          <a:xfrm>
            <a:off x="469900" y="1022350"/>
            <a:ext cx="8229600" cy="5510213"/>
          </a:xfrm>
        </p:spPr>
        <p:txBody>
          <a:bodyPr vert="horz" wrap="square" lIns="91440" tIns="45720" rIns="91440" bIns="45720" anchor="t" anchorCtr="0"/>
          <a:lstStyle/>
          <a:p>
            <a:pPr eaLnBrk="1" hangingPunct="1"/>
            <a:r>
              <a:rPr lang="en-US" altLang="zh-CN" sz="2400" b="0" dirty="0">
                <a:solidFill>
                  <a:srgbClr val="000000"/>
                </a:solidFill>
                <a:latin typeface="Times New Roman" panose="02020603050405020304" pitchFamily="18" charset="0"/>
                <a:ea typeface="黑体" panose="02010609060101010101" pitchFamily="49" charset="-122"/>
              </a:rPr>
              <a:t>2.1 </a:t>
            </a:r>
            <a:r>
              <a:rPr lang="zh-CN" altLang="en-US" sz="2400" b="0" dirty="0">
                <a:solidFill>
                  <a:srgbClr val="000000"/>
                </a:solidFill>
                <a:latin typeface="Times New Roman" panose="02020603050405020304" pitchFamily="18" charset="0"/>
                <a:ea typeface="黑体" panose="02010609060101010101" pitchFamily="49" charset="-122"/>
              </a:rPr>
              <a:t>数据表示</a:t>
            </a:r>
          </a:p>
          <a:p>
            <a:pPr lvl="1" eaLnBrk="1" hangingPunct="1"/>
            <a:r>
              <a:rPr lang="en-US" altLang="zh-CN" sz="1600" dirty="0">
                <a:solidFill>
                  <a:srgbClr val="000000"/>
                </a:solidFill>
                <a:latin typeface="Times New Roman" panose="02020603050405020304" pitchFamily="18" charset="0"/>
                <a:ea typeface="黑体" panose="02010609060101010101" pitchFamily="49" charset="-122"/>
              </a:rPr>
              <a:t>2.1.1 </a:t>
            </a:r>
            <a:r>
              <a:rPr lang="zh-CN" altLang="en-US" sz="1600" dirty="0">
                <a:solidFill>
                  <a:srgbClr val="000000"/>
                </a:solidFill>
                <a:latin typeface="Times New Roman" panose="02020603050405020304" pitchFamily="18" charset="0"/>
                <a:ea typeface="黑体" panose="02010609060101010101" pitchFamily="49" charset="-122"/>
              </a:rPr>
              <a:t>数据表示与数据结构</a:t>
            </a:r>
          </a:p>
          <a:p>
            <a:pPr lvl="1" eaLnBrk="1" hangingPunct="1"/>
            <a:r>
              <a:rPr lang="en-US" altLang="zh-CN" sz="1600" dirty="0">
                <a:solidFill>
                  <a:srgbClr val="000000"/>
                </a:solidFill>
                <a:latin typeface="Times New Roman" panose="02020603050405020304" pitchFamily="18" charset="0"/>
                <a:ea typeface="黑体" panose="02010609060101010101" pitchFamily="49" charset="-122"/>
              </a:rPr>
              <a:t>2.1.2 </a:t>
            </a:r>
            <a:r>
              <a:rPr lang="zh-CN" altLang="en-US" sz="1600" dirty="0">
                <a:solidFill>
                  <a:srgbClr val="000000"/>
                </a:solidFill>
                <a:latin typeface="Times New Roman" panose="02020603050405020304" pitchFamily="18" charset="0"/>
                <a:ea typeface="黑体" panose="02010609060101010101" pitchFamily="49" charset="-122"/>
              </a:rPr>
              <a:t>高级数据表示</a:t>
            </a:r>
          </a:p>
          <a:p>
            <a:pPr lvl="1" eaLnBrk="1" hangingPunct="1"/>
            <a:r>
              <a:rPr lang="en-US" altLang="zh-CN" sz="1600" dirty="0">
                <a:solidFill>
                  <a:srgbClr val="000000"/>
                </a:solidFill>
                <a:latin typeface="Times New Roman" panose="02020603050405020304" pitchFamily="18" charset="0"/>
                <a:ea typeface="黑体" panose="02010609060101010101" pitchFamily="49" charset="-122"/>
              </a:rPr>
              <a:t>2.1.3 </a:t>
            </a:r>
            <a:r>
              <a:rPr lang="zh-CN" altLang="en-US" sz="1600" dirty="0">
                <a:solidFill>
                  <a:srgbClr val="000000"/>
                </a:solidFill>
                <a:latin typeface="Times New Roman" panose="02020603050405020304" pitchFamily="18" charset="0"/>
                <a:ea typeface="黑体" panose="02010609060101010101" pitchFamily="49" charset="-122"/>
              </a:rPr>
              <a:t>引入数据表示的原则</a:t>
            </a:r>
            <a:endParaRPr lang="en-US" altLang="zh-CN" sz="1600" dirty="0">
              <a:solidFill>
                <a:srgbClr val="000000"/>
              </a:solidFill>
              <a:latin typeface="Times New Roman" panose="02020603050405020304" pitchFamily="18" charset="0"/>
              <a:ea typeface="黑体" panose="02010609060101010101" pitchFamily="49" charset="-122"/>
            </a:endParaRPr>
          </a:p>
          <a:p>
            <a:pPr lvl="1" eaLnBrk="1" hangingPunct="1"/>
            <a:r>
              <a:rPr lang="en-US" altLang="zh-CN" sz="1600" dirty="0">
                <a:solidFill>
                  <a:srgbClr val="000000"/>
                </a:solidFill>
                <a:latin typeface="Times New Roman" panose="02020603050405020304" pitchFamily="18" charset="0"/>
                <a:ea typeface="黑体" panose="02010609060101010101" pitchFamily="49" charset="-122"/>
              </a:rPr>
              <a:t>2.1.4 </a:t>
            </a:r>
            <a:r>
              <a:rPr lang="zh-CN" altLang="en-US" sz="1600" dirty="0">
                <a:solidFill>
                  <a:srgbClr val="000000"/>
                </a:solidFill>
                <a:latin typeface="Times New Roman" panose="02020603050405020304" pitchFamily="18" charset="0"/>
                <a:ea typeface="黑体" panose="02010609060101010101" pitchFamily="49" charset="-122"/>
              </a:rPr>
              <a:t>浮点数尾数基值的选择技术</a:t>
            </a:r>
            <a:endParaRPr lang="en-US" altLang="zh-CN" sz="1600" dirty="0">
              <a:solidFill>
                <a:srgbClr val="000000"/>
              </a:solidFill>
              <a:latin typeface="Times New Roman" panose="02020603050405020304" pitchFamily="18" charset="0"/>
              <a:ea typeface="黑体" panose="02010609060101010101" pitchFamily="49" charset="-122"/>
            </a:endParaRPr>
          </a:p>
          <a:p>
            <a:pPr lvl="1" eaLnBrk="1" hangingPunct="1"/>
            <a:r>
              <a:rPr lang="en-US" altLang="zh-CN" sz="1600" dirty="0">
                <a:solidFill>
                  <a:srgbClr val="000000"/>
                </a:solidFill>
                <a:latin typeface="Times New Roman" panose="02020603050405020304" pitchFamily="18" charset="0"/>
                <a:ea typeface="黑体" panose="02010609060101010101" pitchFamily="49" charset="-122"/>
              </a:rPr>
              <a:t>2.1.5 </a:t>
            </a:r>
            <a:r>
              <a:rPr lang="zh-CN" altLang="en-US" sz="1600" dirty="0">
                <a:solidFill>
                  <a:srgbClr val="000000"/>
                </a:solidFill>
                <a:latin typeface="Times New Roman" panose="02020603050405020304" pitchFamily="18" charset="0"/>
                <a:ea typeface="黑体" panose="02010609060101010101" pitchFamily="49" charset="-122"/>
              </a:rPr>
              <a:t>浮点数尾数的下溢处理方法</a:t>
            </a:r>
            <a:endParaRPr lang="en-US" altLang="zh-CN" sz="1600" dirty="0">
              <a:solidFill>
                <a:srgbClr val="000000"/>
              </a:solidFill>
              <a:latin typeface="Times New Roman" panose="02020603050405020304" pitchFamily="18" charset="0"/>
              <a:ea typeface="黑体" panose="02010609060101010101" pitchFamily="49" charset="-122"/>
            </a:endParaRPr>
          </a:p>
          <a:p>
            <a:pPr eaLnBrk="1" hangingPunct="1"/>
            <a:r>
              <a:rPr lang="en-US" altLang="zh-CN" sz="2400" b="0" dirty="0">
                <a:solidFill>
                  <a:srgbClr val="000000"/>
                </a:solidFill>
                <a:latin typeface="Times New Roman" panose="02020603050405020304" pitchFamily="18" charset="0"/>
                <a:ea typeface="黑体" panose="02010609060101010101" pitchFamily="49" charset="-122"/>
              </a:rPr>
              <a:t>2.2 </a:t>
            </a:r>
            <a:r>
              <a:rPr lang="zh-CN" altLang="en-US" sz="2400" b="0" dirty="0">
                <a:solidFill>
                  <a:srgbClr val="000000"/>
                </a:solidFill>
                <a:latin typeface="Times New Roman" panose="02020603050405020304" pitchFamily="18" charset="0"/>
                <a:ea typeface="黑体" panose="02010609060101010101" pitchFamily="49" charset="-122"/>
              </a:rPr>
              <a:t>寻址方式</a:t>
            </a:r>
            <a:endParaRPr lang="en-US" altLang="zh-CN" sz="2400" b="0" dirty="0">
              <a:solidFill>
                <a:srgbClr val="000000"/>
              </a:solidFill>
              <a:latin typeface="Times New Roman" panose="02020603050405020304" pitchFamily="18" charset="0"/>
              <a:ea typeface="黑体" panose="02010609060101010101" pitchFamily="49" charset="-122"/>
            </a:endParaRPr>
          </a:p>
          <a:p>
            <a:pPr eaLnBrk="1" hangingPunct="1"/>
            <a:r>
              <a:rPr lang="en-US" altLang="zh-CN" sz="2400" b="0" dirty="0">
                <a:solidFill>
                  <a:srgbClr val="000000"/>
                </a:solidFill>
                <a:latin typeface="Times New Roman" panose="02020603050405020304" pitchFamily="18" charset="0"/>
                <a:ea typeface="黑体" panose="02010609060101010101" pitchFamily="49" charset="-122"/>
              </a:rPr>
              <a:t>2.3 </a:t>
            </a:r>
            <a:r>
              <a:rPr lang="zh-CN" altLang="en-US" sz="2400" b="0" dirty="0">
                <a:solidFill>
                  <a:srgbClr val="000000"/>
                </a:solidFill>
                <a:latin typeface="Times New Roman" panose="02020603050405020304" pitchFamily="18" charset="0"/>
                <a:ea typeface="黑体" panose="02010609060101010101" pitchFamily="49" charset="-122"/>
              </a:rPr>
              <a:t>指令系统的设计与优化</a:t>
            </a:r>
            <a:endParaRPr lang="en-US" altLang="zh-CN" sz="2400" b="0" dirty="0">
              <a:solidFill>
                <a:srgbClr val="000000"/>
              </a:solidFill>
              <a:latin typeface="Times New Roman" panose="02020603050405020304" pitchFamily="18" charset="0"/>
              <a:ea typeface="黑体" panose="02010609060101010101" pitchFamily="49" charset="-122"/>
            </a:endParaRPr>
          </a:p>
          <a:p>
            <a:pPr lvl="1" eaLnBrk="1" hangingPunct="1"/>
            <a:r>
              <a:rPr lang="en-US" altLang="zh-CN" sz="1600" dirty="0">
                <a:solidFill>
                  <a:srgbClr val="000000"/>
                </a:solidFill>
                <a:latin typeface="Times New Roman" panose="02020603050405020304" pitchFamily="18" charset="0"/>
                <a:ea typeface="黑体" panose="02010609060101010101" pitchFamily="49" charset="-122"/>
              </a:rPr>
              <a:t>2.3.1 </a:t>
            </a:r>
            <a:r>
              <a:rPr lang="zh-CN" altLang="en-US" sz="1600" dirty="0">
                <a:solidFill>
                  <a:srgbClr val="000000"/>
                </a:solidFill>
                <a:latin typeface="Times New Roman" panose="02020603050405020304" pitchFamily="18" charset="0"/>
                <a:ea typeface="黑体" panose="02010609060101010101" pitchFamily="49" charset="-122"/>
              </a:rPr>
              <a:t>指令系统设计的基本原则</a:t>
            </a:r>
            <a:endParaRPr lang="en-US" altLang="zh-CN" sz="1600" dirty="0">
              <a:solidFill>
                <a:srgbClr val="000000"/>
              </a:solidFill>
              <a:latin typeface="Times New Roman" panose="02020603050405020304" pitchFamily="18" charset="0"/>
              <a:ea typeface="黑体" panose="02010609060101010101" pitchFamily="49" charset="-122"/>
            </a:endParaRPr>
          </a:p>
          <a:p>
            <a:pPr lvl="1" eaLnBrk="1" hangingPunct="1"/>
            <a:r>
              <a:rPr lang="en-US" altLang="zh-CN" sz="1600" dirty="0">
                <a:solidFill>
                  <a:srgbClr val="000000"/>
                </a:solidFill>
                <a:latin typeface="Times New Roman" panose="02020603050405020304" pitchFamily="18" charset="0"/>
                <a:ea typeface="黑体" panose="02010609060101010101" pitchFamily="49" charset="-122"/>
              </a:rPr>
              <a:t>2.3.2 </a:t>
            </a:r>
            <a:r>
              <a:rPr lang="zh-CN" altLang="en-US" sz="1600" dirty="0">
                <a:solidFill>
                  <a:srgbClr val="000000"/>
                </a:solidFill>
                <a:latin typeface="Times New Roman" panose="02020603050405020304" pitchFamily="18" charset="0"/>
                <a:ea typeface="黑体" panose="02010609060101010101" pitchFamily="49" charset="-122"/>
              </a:rPr>
              <a:t>指令操作码的优化</a:t>
            </a:r>
            <a:endParaRPr lang="en-US" altLang="zh-CN" sz="1600" dirty="0">
              <a:solidFill>
                <a:srgbClr val="000000"/>
              </a:solidFill>
              <a:latin typeface="Times New Roman" panose="02020603050405020304" pitchFamily="18" charset="0"/>
              <a:ea typeface="黑体" panose="02010609060101010101" pitchFamily="49" charset="-122"/>
            </a:endParaRPr>
          </a:p>
          <a:p>
            <a:pPr lvl="1" eaLnBrk="1" hangingPunct="1"/>
            <a:r>
              <a:rPr lang="en-US" altLang="zh-CN" sz="1600" dirty="0">
                <a:solidFill>
                  <a:srgbClr val="000000"/>
                </a:solidFill>
                <a:latin typeface="Times New Roman" panose="02020603050405020304" pitchFamily="18" charset="0"/>
                <a:ea typeface="黑体" panose="02010609060101010101" pitchFamily="49" charset="-122"/>
              </a:rPr>
              <a:t>2.3.3 </a:t>
            </a:r>
            <a:r>
              <a:rPr lang="zh-CN" altLang="en-US" sz="1600" dirty="0">
                <a:solidFill>
                  <a:srgbClr val="000000"/>
                </a:solidFill>
                <a:latin typeface="Times New Roman" panose="02020603050405020304" pitchFamily="18" charset="0"/>
                <a:ea typeface="黑体" panose="02010609060101010101" pitchFamily="49" charset="-122"/>
              </a:rPr>
              <a:t>指令地址码的优化</a:t>
            </a:r>
            <a:endParaRPr lang="en-US" altLang="zh-CN" sz="1600" dirty="0">
              <a:solidFill>
                <a:srgbClr val="000000"/>
              </a:solidFill>
              <a:latin typeface="Times New Roman" panose="02020603050405020304" pitchFamily="18" charset="0"/>
              <a:ea typeface="黑体" panose="02010609060101010101" pitchFamily="49" charset="-122"/>
            </a:endParaRPr>
          </a:p>
          <a:p>
            <a:pPr eaLnBrk="1" hangingPunct="1"/>
            <a:r>
              <a:rPr lang="en-US" altLang="zh-CN" sz="2400" b="0" dirty="0">
                <a:solidFill>
                  <a:srgbClr val="000000"/>
                </a:solidFill>
                <a:latin typeface="Times New Roman" panose="02020603050405020304" pitchFamily="18" charset="0"/>
                <a:ea typeface="黑体" panose="02010609060101010101" pitchFamily="49" charset="-122"/>
              </a:rPr>
              <a:t>2.4 </a:t>
            </a:r>
            <a:r>
              <a:rPr lang="zh-CN" altLang="en-US" sz="2400" b="0" dirty="0">
                <a:solidFill>
                  <a:srgbClr val="000000"/>
                </a:solidFill>
                <a:latin typeface="Times New Roman" panose="02020603050405020304" pitchFamily="18" charset="0"/>
                <a:ea typeface="黑体" panose="02010609060101010101" pitchFamily="49" charset="-122"/>
              </a:rPr>
              <a:t>指令系统的发展和改进</a:t>
            </a:r>
            <a:endParaRPr lang="en-US" altLang="zh-CN" sz="2400" b="0" dirty="0">
              <a:solidFill>
                <a:srgbClr val="000000"/>
              </a:solidFill>
              <a:latin typeface="Times New Roman" panose="02020603050405020304" pitchFamily="18" charset="0"/>
              <a:ea typeface="黑体" panose="02010609060101010101" pitchFamily="49" charset="-122"/>
            </a:endParaRPr>
          </a:p>
          <a:p>
            <a:pPr lvl="1" eaLnBrk="1" hangingPunct="1"/>
            <a:r>
              <a:rPr lang="en-US" altLang="zh-CN" sz="1600" dirty="0">
                <a:solidFill>
                  <a:srgbClr val="000000"/>
                </a:solidFill>
                <a:latin typeface="Times New Roman" panose="02020603050405020304" pitchFamily="18" charset="0"/>
                <a:ea typeface="楷体_GB2312"/>
              </a:rPr>
              <a:t>2.4.1 CISC</a:t>
            </a:r>
            <a:r>
              <a:rPr lang="zh-CN" altLang="en-US" sz="1600" dirty="0">
                <a:solidFill>
                  <a:srgbClr val="000000"/>
                </a:solidFill>
                <a:latin typeface="Times New Roman" panose="02020603050405020304" pitchFamily="18" charset="0"/>
                <a:ea typeface="楷体_GB2312"/>
              </a:rPr>
              <a:t>和</a:t>
            </a:r>
            <a:r>
              <a:rPr lang="en-US" altLang="zh-CN" sz="1600" dirty="0">
                <a:solidFill>
                  <a:srgbClr val="000000"/>
                </a:solidFill>
                <a:latin typeface="Times New Roman" panose="02020603050405020304" pitchFamily="18" charset="0"/>
                <a:ea typeface="楷体_GB2312"/>
              </a:rPr>
              <a:t>RISC</a:t>
            </a:r>
            <a:endParaRPr lang="zh-CN" altLang="en-US" sz="1600" dirty="0">
              <a:solidFill>
                <a:srgbClr val="000000"/>
              </a:solidFill>
              <a:latin typeface="Times New Roman" panose="02020603050405020304" pitchFamily="18" charset="0"/>
              <a:ea typeface="楷体_GB2312"/>
            </a:endParaRPr>
          </a:p>
          <a:p>
            <a:pPr lvl="1" eaLnBrk="1" hangingPunct="1"/>
            <a:r>
              <a:rPr lang="en-US" altLang="zh-CN" sz="1600" dirty="0">
                <a:solidFill>
                  <a:srgbClr val="000000"/>
                </a:solidFill>
                <a:latin typeface="Times New Roman" panose="02020603050405020304" pitchFamily="18" charset="0"/>
                <a:ea typeface="楷体_GB2312"/>
              </a:rPr>
              <a:t>2.4.2 </a:t>
            </a:r>
            <a:r>
              <a:rPr lang="zh-CN" altLang="en-US" sz="1600" dirty="0">
                <a:solidFill>
                  <a:srgbClr val="000000"/>
                </a:solidFill>
                <a:latin typeface="Times New Roman" panose="02020603050405020304" pitchFamily="18" charset="0"/>
                <a:ea typeface="楷体_GB2312"/>
              </a:rPr>
              <a:t>按</a:t>
            </a:r>
            <a:r>
              <a:rPr lang="en-US" altLang="zh-CN" sz="1600" dirty="0">
                <a:solidFill>
                  <a:srgbClr val="000000"/>
                </a:solidFill>
                <a:latin typeface="Times New Roman" panose="02020603050405020304" pitchFamily="18" charset="0"/>
                <a:ea typeface="楷体_GB2312"/>
              </a:rPr>
              <a:t>CISC</a:t>
            </a:r>
            <a:r>
              <a:rPr lang="zh-CN" altLang="en-US" sz="1600" dirty="0">
                <a:solidFill>
                  <a:srgbClr val="000000"/>
                </a:solidFill>
                <a:latin typeface="Times New Roman" panose="02020603050405020304" pitchFamily="18" charset="0"/>
                <a:ea typeface="楷体_GB2312"/>
              </a:rPr>
              <a:t>方向发展和改进指令系统</a:t>
            </a:r>
          </a:p>
          <a:p>
            <a:pPr lvl="1" eaLnBrk="1" hangingPunct="1"/>
            <a:r>
              <a:rPr lang="en-US" altLang="zh-CN" sz="1600" dirty="0">
                <a:solidFill>
                  <a:srgbClr val="000000"/>
                </a:solidFill>
                <a:latin typeface="Times New Roman" panose="02020603050405020304" pitchFamily="18" charset="0"/>
                <a:ea typeface="楷体_GB2312"/>
              </a:rPr>
              <a:t>2.4.3 </a:t>
            </a:r>
            <a:r>
              <a:rPr lang="zh-CN" altLang="en-US" sz="1600" dirty="0">
                <a:solidFill>
                  <a:srgbClr val="000000"/>
                </a:solidFill>
                <a:latin typeface="Times New Roman" panose="02020603050405020304" pitchFamily="18" charset="0"/>
                <a:ea typeface="楷体_GB2312"/>
              </a:rPr>
              <a:t>按</a:t>
            </a:r>
            <a:r>
              <a:rPr lang="en-US" altLang="zh-CN" sz="1600" dirty="0">
                <a:solidFill>
                  <a:srgbClr val="000000"/>
                </a:solidFill>
                <a:latin typeface="Times New Roman" panose="02020603050405020304" pitchFamily="18" charset="0"/>
                <a:ea typeface="楷体_GB2312"/>
              </a:rPr>
              <a:t>RISC</a:t>
            </a:r>
            <a:r>
              <a:rPr lang="zh-CN" altLang="en-US" sz="1600" dirty="0">
                <a:solidFill>
                  <a:srgbClr val="000000"/>
                </a:solidFill>
                <a:latin typeface="Times New Roman" panose="02020603050405020304" pitchFamily="18" charset="0"/>
                <a:ea typeface="楷体_GB2312"/>
              </a:rPr>
              <a:t>方向发展和改进指令系统</a:t>
            </a:r>
          </a:p>
          <a:p>
            <a:pPr lvl="1" eaLnBrk="1" hangingPunct="1"/>
            <a:r>
              <a:rPr lang="en-US" altLang="zh-CN" sz="1600" dirty="0">
                <a:solidFill>
                  <a:srgbClr val="000000"/>
                </a:solidFill>
                <a:latin typeface="Times New Roman" panose="02020603050405020304" pitchFamily="18" charset="0"/>
                <a:ea typeface="楷体_GB2312"/>
              </a:rPr>
              <a:t>2.4.4 VLIW/EPIC</a:t>
            </a:r>
            <a:r>
              <a:rPr lang="zh-CN" altLang="en-US" sz="1600" dirty="0">
                <a:solidFill>
                  <a:srgbClr val="000000"/>
                </a:solidFill>
                <a:latin typeface="Times New Roman" panose="02020603050405020304" pitchFamily="18" charset="0"/>
                <a:ea typeface="楷体_GB2312"/>
              </a:rPr>
              <a:t>技术</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p:cNvSpPr>
          <p:nvPr>
            <p:ph type="title"/>
          </p:nvPr>
        </p:nvSpPr>
        <p:spPr>
          <a:xfrm>
            <a:off x="590550" y="69850"/>
            <a:ext cx="8313738" cy="609600"/>
          </a:xfrm>
        </p:spPr>
        <p:txBody>
          <a:bodyPr vert="horz" wrap="square" lIns="91440" tIns="45720" rIns="91440" bIns="45720" anchor="ctr" anchorCtr="0"/>
          <a:lstStyle/>
          <a:p>
            <a:pPr eaLnBrk="1" hangingPunct="1"/>
            <a:r>
              <a:rPr lang="zh-CN" altLang="en-US" sz="3200" dirty="0">
                <a:solidFill>
                  <a:srgbClr val="000000"/>
                </a:solidFill>
                <a:latin typeface="黑体" panose="02010609060101010101" pitchFamily="49" charset="-122"/>
                <a:ea typeface="黑体" panose="02010609060101010101" pitchFamily="49" charset="-122"/>
              </a:rPr>
              <a:t>可重构计算的探讨</a:t>
            </a:r>
            <a:r>
              <a:rPr lang="en-US" altLang="zh-CN" sz="3200" dirty="0">
                <a:solidFill>
                  <a:srgbClr val="000000"/>
                </a:solidFill>
                <a:latin typeface="Arial" panose="020B0604020202020204" pitchFamily="34" charset="0"/>
                <a:ea typeface="黑体" panose="02010609060101010101" pitchFamily="49" charset="-122"/>
              </a:rPr>
              <a:t>——</a:t>
            </a:r>
            <a:r>
              <a:rPr lang="en-US" altLang="zh-CN" sz="3200" dirty="0">
                <a:solidFill>
                  <a:srgbClr val="000000"/>
                </a:solidFill>
                <a:latin typeface="黑体" panose="02010609060101010101" pitchFamily="49" charset="-122"/>
                <a:ea typeface="黑体" panose="02010609060101010101" pitchFamily="49" charset="-122"/>
              </a:rPr>
              <a:t>SISD SIMD VLIW MIMD</a:t>
            </a:r>
            <a:endParaRPr lang="zh-CN" altLang="en-US" sz="3200" dirty="0">
              <a:solidFill>
                <a:srgbClr val="000000"/>
              </a:solidFill>
              <a:latin typeface="黑体" panose="02010609060101010101" pitchFamily="49" charset="-122"/>
              <a:ea typeface="黑体" panose="02010609060101010101" pitchFamily="49" charset="-122"/>
            </a:endParaRPr>
          </a:p>
        </p:txBody>
      </p:sp>
      <p:sp>
        <p:nvSpPr>
          <p:cNvPr id="227331"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FF0000"/>
                </a:solidFill>
                <a:latin typeface="楷体_GB2312"/>
                <a:ea typeface="楷体_GB2312"/>
              </a:rPr>
              <a:t>1997</a:t>
            </a:r>
            <a:r>
              <a:rPr lang="zh-CN" altLang="en-US" dirty="0">
                <a:solidFill>
                  <a:srgbClr val="FF0000"/>
                </a:solidFill>
                <a:latin typeface="楷体_GB2312"/>
                <a:ea typeface="楷体_GB2312"/>
              </a:rPr>
              <a:t>年</a:t>
            </a:r>
            <a:r>
              <a:rPr lang="en-US" altLang="zh-CN" dirty="0">
                <a:solidFill>
                  <a:srgbClr val="FF0000"/>
                </a:solidFill>
                <a:latin typeface="楷体_GB2312"/>
                <a:ea typeface="楷体_GB2312"/>
              </a:rPr>
              <a:t>IEEE《Computer》</a:t>
            </a:r>
            <a:r>
              <a:rPr lang="zh-CN" altLang="en-US" dirty="0">
                <a:solidFill>
                  <a:srgbClr val="FF0000"/>
                </a:solidFill>
                <a:latin typeface="楷体_GB2312"/>
                <a:ea typeface="楷体_GB2312"/>
              </a:rPr>
              <a:t>第</a:t>
            </a:r>
            <a:r>
              <a:rPr lang="en-US" altLang="zh-CN" dirty="0">
                <a:solidFill>
                  <a:srgbClr val="FF0000"/>
                </a:solidFill>
                <a:latin typeface="楷体_GB2312"/>
                <a:ea typeface="楷体_GB2312"/>
              </a:rPr>
              <a:t>9</a:t>
            </a:r>
            <a:r>
              <a:rPr lang="zh-CN" altLang="en-US" dirty="0">
                <a:solidFill>
                  <a:srgbClr val="FF0000"/>
                </a:solidFill>
                <a:latin typeface="楷体_GB2312"/>
                <a:ea typeface="楷体_GB2312"/>
              </a:rPr>
              <a:t>期曾引发一个议题，探讨按照摩尔定律每</a:t>
            </a:r>
            <a:r>
              <a:rPr lang="en-US" altLang="zh-CN" dirty="0">
                <a:solidFill>
                  <a:srgbClr val="FF0000"/>
                </a:solidFill>
                <a:latin typeface="楷体_GB2312"/>
                <a:ea typeface="楷体_GB2312"/>
              </a:rPr>
              <a:t>18</a:t>
            </a:r>
            <a:r>
              <a:rPr lang="zh-CN" altLang="en-US" dirty="0">
                <a:solidFill>
                  <a:srgbClr val="FF0000"/>
                </a:solidFill>
                <a:latin typeface="楷体_GB2312"/>
                <a:ea typeface="楷体_GB2312"/>
              </a:rPr>
              <a:t>个月翻一番的假设，</a:t>
            </a:r>
            <a:r>
              <a:rPr lang="en-US" altLang="zh-CN" dirty="0">
                <a:solidFill>
                  <a:srgbClr val="FF0000"/>
                </a:solidFill>
                <a:latin typeface="楷体_GB2312"/>
                <a:ea typeface="楷体_GB2312"/>
              </a:rPr>
              <a:t>10</a:t>
            </a:r>
            <a:r>
              <a:rPr lang="zh-CN" altLang="en-US" dirty="0">
                <a:solidFill>
                  <a:srgbClr val="FF0000"/>
                </a:solidFill>
                <a:latin typeface="楷体_GB2312"/>
                <a:ea typeface="楷体_GB2312"/>
              </a:rPr>
              <a:t>年后在有</a:t>
            </a:r>
            <a:r>
              <a:rPr lang="en-US" altLang="zh-CN" dirty="0">
                <a:solidFill>
                  <a:srgbClr val="FF0000"/>
                </a:solidFill>
                <a:latin typeface="楷体_GB2312"/>
                <a:ea typeface="楷体_GB2312"/>
              </a:rPr>
              <a:t>10</a:t>
            </a:r>
            <a:r>
              <a:rPr lang="zh-CN" altLang="en-US" dirty="0">
                <a:solidFill>
                  <a:srgbClr val="FF0000"/>
                </a:solidFill>
                <a:latin typeface="楷体_GB2312"/>
                <a:ea typeface="楷体_GB2312"/>
              </a:rPr>
              <a:t>亿个晶体管的芯片上将是什么样的微处理器体系结构</a:t>
            </a:r>
          </a:p>
          <a:p>
            <a:pPr eaLnBrk="1" hangingPunct="1"/>
            <a:r>
              <a:rPr lang="en-US" altLang="zh-CN" dirty="0">
                <a:solidFill>
                  <a:srgbClr val="000000"/>
                </a:solidFill>
                <a:latin typeface="楷体_GB2312"/>
                <a:ea typeface="楷体_GB2312"/>
              </a:rPr>
              <a:t>10</a:t>
            </a:r>
            <a:r>
              <a:rPr lang="zh-CN" altLang="en-US" dirty="0">
                <a:solidFill>
                  <a:srgbClr val="000000"/>
                </a:solidFill>
                <a:latin typeface="楷体_GB2312"/>
                <a:ea typeface="楷体_GB2312"/>
              </a:rPr>
              <a:t>年过去了，我们已经迈过</a:t>
            </a:r>
            <a:r>
              <a:rPr lang="en-US" altLang="zh-CN" dirty="0">
                <a:solidFill>
                  <a:srgbClr val="000000"/>
                </a:solidFill>
                <a:latin typeface="楷体_GB2312"/>
                <a:ea typeface="楷体_GB2312"/>
              </a:rPr>
              <a:t>10</a:t>
            </a:r>
            <a:r>
              <a:rPr lang="zh-CN" altLang="en-US" dirty="0">
                <a:solidFill>
                  <a:srgbClr val="000000"/>
                </a:solidFill>
                <a:latin typeface="楷体_GB2312"/>
                <a:ea typeface="楷体_GB2312"/>
              </a:rPr>
              <a:t>亿个晶体管，当年预测的体系结构</a:t>
            </a:r>
            <a:r>
              <a:rPr lang="en-US" altLang="zh-CN" dirty="0">
                <a:solidFill>
                  <a:srgbClr val="000000"/>
                </a:solidFill>
                <a:latin typeface="宋体" panose="02010600030101010101" pitchFamily="2" charset="-122"/>
                <a:ea typeface="楷体_GB2312"/>
              </a:rPr>
              <a:t>——</a:t>
            </a:r>
            <a:r>
              <a:rPr lang="zh-CN" altLang="en-US" dirty="0">
                <a:solidFill>
                  <a:srgbClr val="000000"/>
                </a:solidFill>
                <a:latin typeface="楷体_GB2312"/>
                <a:ea typeface="楷体_GB2312"/>
              </a:rPr>
              <a:t>共享存储器多核体系结构正在发展，体系结构呈现多样化发展趋势</a:t>
            </a:r>
          </a:p>
          <a:p>
            <a:pPr lvl="1" eaLnBrk="1" hangingPunct="1"/>
            <a:r>
              <a:rPr lang="zh-CN" altLang="en-US" dirty="0">
                <a:solidFill>
                  <a:srgbClr val="000000"/>
                </a:solidFill>
                <a:latin typeface="楷体_GB2312"/>
                <a:ea typeface="楷体_GB2312"/>
              </a:rPr>
              <a:t>异构多核</a:t>
            </a:r>
          </a:p>
          <a:p>
            <a:pPr lvl="1" eaLnBrk="1" hangingPunct="1"/>
            <a:r>
              <a:rPr lang="zh-CN" altLang="en-US" dirty="0">
                <a:solidFill>
                  <a:srgbClr val="000000"/>
                </a:solidFill>
                <a:latin typeface="楷体_GB2312"/>
                <a:ea typeface="楷体_GB2312"/>
              </a:rPr>
              <a:t>算法加速器</a:t>
            </a:r>
          </a:p>
          <a:p>
            <a:pPr lvl="1" eaLnBrk="1" hangingPunct="1"/>
            <a:r>
              <a:rPr lang="zh-CN" altLang="en-US" dirty="0">
                <a:solidFill>
                  <a:srgbClr val="000000"/>
                </a:solidFill>
                <a:latin typeface="楷体_GB2312"/>
                <a:ea typeface="楷体_GB2312"/>
              </a:rPr>
              <a:t>通用计算图形处理器（</a:t>
            </a:r>
            <a:r>
              <a:rPr lang="en-US" altLang="zh-CN" dirty="0">
                <a:solidFill>
                  <a:srgbClr val="000000"/>
                </a:solidFill>
                <a:latin typeface="楷体_GB2312"/>
                <a:ea typeface="楷体_GB2312"/>
              </a:rPr>
              <a:t>GPGPU</a:t>
            </a:r>
            <a:r>
              <a:rPr lang="zh-CN" altLang="en-US" dirty="0">
                <a:solidFill>
                  <a:srgbClr val="000000"/>
                </a:solidFill>
                <a:latin typeface="楷体_GB2312"/>
                <a:ea typeface="楷体_GB2312"/>
              </a:rPr>
              <a:t>）</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p:cNvSpPr>
          <p:nvPr>
            <p:ph type="title"/>
          </p:nvPr>
        </p:nvSpPr>
        <p:spPr>
          <a:xfrm>
            <a:off x="415925" y="69850"/>
            <a:ext cx="8553450" cy="609600"/>
          </a:xfrm>
        </p:spPr>
        <p:txBody>
          <a:bodyPr vert="horz" wrap="square" lIns="91440" tIns="45720" rIns="91440" bIns="45720" anchor="ctr" anchorCtr="0"/>
          <a:lstStyle/>
          <a:p>
            <a:pPr eaLnBrk="1" hangingPunct="1"/>
            <a:r>
              <a:rPr lang="zh-CN" altLang="en-US" sz="3200" dirty="0">
                <a:solidFill>
                  <a:srgbClr val="000000"/>
                </a:solidFill>
                <a:latin typeface="黑体" panose="02010609060101010101" pitchFamily="49" charset="-122"/>
                <a:ea typeface="黑体" panose="02010609060101010101" pitchFamily="49" charset="-122"/>
              </a:rPr>
              <a:t>可重构计算的探讨</a:t>
            </a:r>
            <a:r>
              <a:rPr lang="en-US" altLang="zh-CN" sz="3200" dirty="0">
                <a:solidFill>
                  <a:srgbClr val="000000"/>
                </a:solidFill>
                <a:latin typeface="Arial" panose="020B0604020202020204" pitchFamily="34" charset="0"/>
                <a:ea typeface="黑体" panose="02010609060101010101" pitchFamily="49" charset="-122"/>
              </a:rPr>
              <a:t>——</a:t>
            </a:r>
            <a:r>
              <a:rPr lang="en-US" altLang="zh-CN" sz="3200" dirty="0">
                <a:solidFill>
                  <a:srgbClr val="000000"/>
                </a:solidFill>
                <a:latin typeface="黑体" panose="02010609060101010101" pitchFamily="49" charset="-122"/>
                <a:ea typeface="黑体" panose="02010609060101010101" pitchFamily="49" charset="-122"/>
              </a:rPr>
              <a:t>SISD SIMD VLIW MIMD</a:t>
            </a:r>
            <a:endParaRPr lang="zh-CN" altLang="en-US" sz="3200" dirty="0">
              <a:solidFill>
                <a:srgbClr val="000000"/>
              </a:solidFill>
              <a:latin typeface="黑体" panose="02010609060101010101" pitchFamily="49" charset="-122"/>
              <a:ea typeface="黑体" panose="02010609060101010101" pitchFamily="49" charset="-122"/>
            </a:endParaRPr>
          </a:p>
        </p:txBody>
      </p:sp>
      <p:sp>
        <p:nvSpPr>
          <p:cNvPr id="228355" name="Rectangle 3"/>
          <p:cNvSpPr>
            <a:spLocks noGrp="1"/>
          </p:cNvSpPr>
          <p:nvPr>
            <p:ph idx="1" hasCustomPrompt="1"/>
          </p:nvPr>
        </p:nvSpPr>
        <p:spPr/>
        <p:txBody>
          <a:bodyPr vert="horz" wrap="square" lIns="91440" tIns="45720" rIns="91440" bIns="45720" anchor="t" anchorCtr="0"/>
          <a:lstStyle/>
          <a:p>
            <a:pPr eaLnBrk="1" hangingPunct="1"/>
            <a:r>
              <a:rPr lang="zh-CN" altLang="en-US" dirty="0">
                <a:solidFill>
                  <a:srgbClr val="000000"/>
                </a:solidFill>
                <a:latin typeface="楷体_GB2312"/>
                <a:ea typeface="楷体_GB2312"/>
              </a:rPr>
              <a:t>可重构计算是一种算法加速方法</a:t>
            </a:r>
          </a:p>
          <a:p>
            <a:pPr eaLnBrk="1" hangingPunct="1"/>
            <a:r>
              <a:rPr lang="zh-CN" altLang="en-US" dirty="0">
                <a:solidFill>
                  <a:srgbClr val="000000"/>
                </a:solidFill>
                <a:latin typeface="楷体_GB2312"/>
                <a:ea typeface="楷体_GB2312"/>
              </a:rPr>
              <a:t>可重构计算（</a:t>
            </a:r>
            <a:r>
              <a:rPr lang="en-US" altLang="zh-CN" dirty="0">
                <a:solidFill>
                  <a:srgbClr val="000000"/>
                </a:solidFill>
                <a:latin typeface="楷体_GB2312"/>
                <a:ea typeface="楷体_GB2312"/>
              </a:rPr>
              <a:t>Reconfigurable Computing</a:t>
            </a:r>
            <a:r>
              <a:rPr lang="zh-CN" altLang="en-US" dirty="0">
                <a:solidFill>
                  <a:srgbClr val="000000"/>
                </a:solidFill>
                <a:latin typeface="楷体_GB2312"/>
                <a:ea typeface="楷体_GB2312"/>
              </a:rPr>
              <a:t>）或称自适应计算（</a:t>
            </a:r>
            <a:r>
              <a:rPr lang="en-US" altLang="zh-CN" dirty="0">
                <a:solidFill>
                  <a:srgbClr val="000000"/>
                </a:solidFill>
                <a:latin typeface="楷体_GB2312"/>
                <a:ea typeface="楷体_GB2312"/>
              </a:rPr>
              <a:t>Adaptive Computing</a:t>
            </a:r>
            <a:r>
              <a:rPr lang="zh-CN" altLang="en-US" dirty="0">
                <a:solidFill>
                  <a:srgbClr val="000000"/>
                </a:solidFill>
                <a:latin typeface="楷体_GB2312"/>
                <a:ea typeface="楷体_GB2312"/>
              </a:rPr>
              <a:t>），或称基于</a:t>
            </a:r>
            <a:r>
              <a:rPr lang="en-US" altLang="zh-CN" dirty="0">
                <a:solidFill>
                  <a:srgbClr val="000000"/>
                </a:solidFill>
                <a:latin typeface="楷体_GB2312"/>
                <a:ea typeface="楷体_GB2312"/>
              </a:rPr>
              <a:t>FPGA</a:t>
            </a:r>
            <a:r>
              <a:rPr lang="zh-CN" altLang="en-US" dirty="0">
                <a:solidFill>
                  <a:srgbClr val="000000"/>
                </a:solidFill>
                <a:latin typeface="楷体_GB2312"/>
                <a:ea typeface="楷体_GB2312"/>
              </a:rPr>
              <a:t>的定制计算（</a:t>
            </a:r>
            <a:r>
              <a:rPr lang="en-US" altLang="zh-CN" dirty="0">
                <a:solidFill>
                  <a:srgbClr val="000000"/>
                </a:solidFill>
                <a:latin typeface="楷体_GB2312"/>
                <a:ea typeface="楷体_GB2312"/>
              </a:rPr>
              <a:t>Custom Computing</a:t>
            </a:r>
            <a:r>
              <a:rPr lang="zh-CN" altLang="en-US" dirty="0">
                <a:solidFill>
                  <a:srgbClr val="000000"/>
                </a:solidFill>
                <a:latin typeface="楷体_GB2312"/>
                <a:ea typeface="楷体_GB2312"/>
              </a:rPr>
              <a:t>），其目标是将具有可</a:t>
            </a:r>
            <a:r>
              <a:rPr lang="zh-CN" altLang="en-US" dirty="0">
                <a:solidFill>
                  <a:srgbClr val="000000"/>
                </a:solidFill>
                <a:latin typeface="宋体" panose="02010600030101010101" pitchFamily="2" charset="-122"/>
                <a:ea typeface="楷体_GB2312"/>
              </a:rPr>
              <a:t>“</a:t>
            </a:r>
            <a:r>
              <a:rPr lang="zh-CN" altLang="en-US" dirty="0">
                <a:solidFill>
                  <a:srgbClr val="000000"/>
                </a:solidFill>
                <a:latin typeface="楷体_GB2312"/>
                <a:ea typeface="楷体_GB2312"/>
              </a:rPr>
              <a:t>编译</a:t>
            </a:r>
            <a:r>
              <a:rPr lang="zh-CN" altLang="en-US" dirty="0">
                <a:solidFill>
                  <a:srgbClr val="000000"/>
                </a:solidFill>
                <a:latin typeface="宋体" panose="02010600030101010101" pitchFamily="2" charset="-122"/>
                <a:ea typeface="楷体_GB2312"/>
              </a:rPr>
              <a:t>”</a:t>
            </a:r>
            <a:r>
              <a:rPr lang="zh-CN" altLang="en-US" dirty="0">
                <a:solidFill>
                  <a:srgbClr val="000000"/>
                </a:solidFill>
                <a:latin typeface="楷体_GB2312"/>
                <a:ea typeface="楷体_GB2312"/>
              </a:rPr>
              <a:t>特性的</a:t>
            </a:r>
            <a:r>
              <a:rPr lang="en-US" altLang="zh-CN" dirty="0">
                <a:solidFill>
                  <a:srgbClr val="000000"/>
                </a:solidFill>
                <a:latin typeface="楷体_GB2312"/>
                <a:ea typeface="楷体_GB2312"/>
              </a:rPr>
              <a:t>FPGA</a:t>
            </a:r>
            <a:r>
              <a:rPr lang="zh-CN" altLang="en-US" dirty="0">
                <a:solidFill>
                  <a:srgbClr val="000000"/>
                </a:solidFill>
                <a:latin typeface="楷体_GB2312"/>
                <a:ea typeface="楷体_GB2312"/>
              </a:rPr>
              <a:t>作为可重构计算引擎，根据计算任务的特征有针对地设计相应的硬件结构，高效并行的执行应用程序中计算密集的部分，将可重构逻辑器件本身潜在的并行运行能力转化为超级的计算能力</a:t>
            </a:r>
          </a:p>
          <a:p>
            <a:pPr eaLnBrk="1" hangingPunct="1"/>
            <a:endParaRPr lang="zh-CN" altLang="en-US" dirty="0">
              <a:solidFill>
                <a:srgbClr val="000000"/>
              </a:solidFill>
              <a:latin typeface="楷体_GB2312"/>
              <a:ea typeface="楷体_GB2312"/>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p:cNvSpPr>
          <p:nvPr>
            <p:ph type="title"/>
          </p:nvPr>
        </p:nvSpPr>
        <p:spPr>
          <a:xfrm>
            <a:off x="590550" y="69850"/>
            <a:ext cx="8237538" cy="609600"/>
          </a:xfrm>
        </p:spPr>
        <p:txBody>
          <a:bodyPr vert="horz" wrap="square" lIns="91440" tIns="45720" rIns="91440" bIns="45720" anchor="ctr" anchorCtr="0"/>
          <a:lstStyle/>
          <a:p>
            <a:pPr eaLnBrk="1" hangingPunct="1"/>
            <a:r>
              <a:rPr lang="zh-CN" altLang="en-US" sz="3200" dirty="0">
                <a:solidFill>
                  <a:srgbClr val="000000"/>
                </a:solidFill>
                <a:latin typeface="黑体" panose="02010609060101010101" pitchFamily="49" charset="-122"/>
                <a:ea typeface="黑体" panose="02010609060101010101" pitchFamily="49" charset="-122"/>
              </a:rPr>
              <a:t>可重构计算的探讨</a:t>
            </a:r>
            <a:r>
              <a:rPr lang="en-US" altLang="zh-CN" sz="3200" dirty="0">
                <a:solidFill>
                  <a:srgbClr val="000000"/>
                </a:solidFill>
                <a:latin typeface="Arial" panose="020B0604020202020204" pitchFamily="34" charset="0"/>
                <a:ea typeface="黑体" panose="02010609060101010101" pitchFamily="49" charset="-122"/>
              </a:rPr>
              <a:t>——</a:t>
            </a:r>
            <a:r>
              <a:rPr lang="en-US" altLang="zh-CN" sz="3200" dirty="0">
                <a:solidFill>
                  <a:srgbClr val="000000"/>
                </a:solidFill>
                <a:latin typeface="黑体" panose="02010609060101010101" pitchFamily="49" charset="-122"/>
                <a:ea typeface="黑体" panose="02010609060101010101" pitchFamily="49" charset="-122"/>
              </a:rPr>
              <a:t>SISD SIMD VLIW MIMD</a:t>
            </a:r>
            <a:endParaRPr lang="zh-CN" altLang="en-US" sz="3200" dirty="0">
              <a:solidFill>
                <a:srgbClr val="000000"/>
              </a:solidFill>
              <a:latin typeface="黑体" panose="02010609060101010101" pitchFamily="49" charset="-122"/>
              <a:ea typeface="黑体" panose="02010609060101010101" pitchFamily="49" charset="-122"/>
            </a:endParaRPr>
          </a:p>
        </p:txBody>
      </p:sp>
      <p:sp>
        <p:nvSpPr>
          <p:cNvPr id="229379" name="Rectangle 3"/>
          <p:cNvSpPr>
            <a:spLocks noGrp="1"/>
          </p:cNvSpPr>
          <p:nvPr>
            <p:ph idx="1" hasCustomPrompt="1"/>
          </p:nvPr>
        </p:nvSpPr>
        <p:spPr/>
        <p:txBody>
          <a:bodyPr vert="horz" wrap="square" lIns="91440" tIns="45720" rIns="91440" bIns="45720" anchor="t" anchorCtr="0"/>
          <a:lstStyle/>
          <a:p>
            <a:pPr eaLnBrk="1" hangingPunct="1"/>
            <a:r>
              <a:rPr lang="zh-CN" altLang="en-US" b="0" dirty="0">
                <a:solidFill>
                  <a:srgbClr val="000000"/>
                </a:solidFill>
                <a:latin typeface="楷体_GB2312"/>
                <a:ea typeface="楷体_GB2312"/>
              </a:rPr>
              <a:t>研究表明，在流媒体、</a:t>
            </a:r>
            <a:r>
              <a:rPr lang="en-US" altLang="zh-CN" b="0" dirty="0">
                <a:solidFill>
                  <a:srgbClr val="000000"/>
                </a:solidFill>
                <a:latin typeface="楷体_GB2312"/>
                <a:ea typeface="楷体_GB2312"/>
              </a:rPr>
              <a:t>XML</a:t>
            </a:r>
            <a:r>
              <a:rPr lang="zh-CN" altLang="en-US" b="0" dirty="0">
                <a:solidFill>
                  <a:srgbClr val="000000"/>
                </a:solidFill>
                <a:latin typeface="楷体_GB2312"/>
                <a:ea typeface="楷体_GB2312"/>
              </a:rPr>
              <a:t>、游戏等领域，采用基于</a:t>
            </a:r>
            <a:r>
              <a:rPr lang="en-US" altLang="zh-CN" b="0" dirty="0">
                <a:solidFill>
                  <a:srgbClr val="000000"/>
                </a:solidFill>
                <a:latin typeface="楷体_GB2312"/>
                <a:ea typeface="楷体_GB2312"/>
              </a:rPr>
              <a:t>FPGA</a:t>
            </a:r>
            <a:r>
              <a:rPr lang="zh-CN" altLang="en-US" b="0" dirty="0">
                <a:solidFill>
                  <a:srgbClr val="000000"/>
                </a:solidFill>
                <a:latin typeface="楷体_GB2312"/>
                <a:ea typeface="楷体_GB2312"/>
              </a:rPr>
              <a:t>协处理器的混合计算系统已取得了显著效果</a:t>
            </a:r>
          </a:p>
          <a:p>
            <a:pPr eaLnBrk="1" hangingPunct="1"/>
            <a:r>
              <a:rPr lang="zh-CN" altLang="en-US" b="0" dirty="0">
                <a:solidFill>
                  <a:srgbClr val="000000"/>
                </a:solidFill>
                <a:latin typeface="楷体_GB2312"/>
                <a:ea typeface="楷体_GB2312"/>
              </a:rPr>
              <a:t>早在</a:t>
            </a:r>
            <a:r>
              <a:rPr lang="en-US" altLang="zh-CN" b="0" dirty="0">
                <a:solidFill>
                  <a:srgbClr val="000000"/>
                </a:solidFill>
                <a:latin typeface="楷体_GB2312"/>
                <a:ea typeface="楷体_GB2312"/>
              </a:rPr>
              <a:t>20</a:t>
            </a:r>
            <a:r>
              <a:rPr lang="zh-CN" altLang="en-US" b="0" dirty="0">
                <a:solidFill>
                  <a:srgbClr val="000000"/>
                </a:solidFill>
                <a:latin typeface="楷体_GB2312"/>
                <a:ea typeface="楷体_GB2312"/>
              </a:rPr>
              <a:t>世纪</a:t>
            </a:r>
            <a:r>
              <a:rPr lang="en-US" altLang="zh-CN" b="0" dirty="0">
                <a:solidFill>
                  <a:srgbClr val="000000"/>
                </a:solidFill>
                <a:latin typeface="楷体_GB2312"/>
                <a:ea typeface="楷体_GB2312"/>
              </a:rPr>
              <a:t>60</a:t>
            </a:r>
            <a:r>
              <a:rPr lang="zh-CN" altLang="en-US" b="0" dirty="0">
                <a:solidFill>
                  <a:srgbClr val="000000"/>
                </a:solidFill>
                <a:latin typeface="楷体_GB2312"/>
                <a:ea typeface="楷体_GB2312"/>
              </a:rPr>
              <a:t>年代，美国加利福尼亚大学</a:t>
            </a:r>
            <a:r>
              <a:rPr lang="en-US" altLang="zh-CN" b="0" dirty="0">
                <a:solidFill>
                  <a:srgbClr val="000000"/>
                </a:solidFill>
                <a:latin typeface="楷体_GB2312"/>
                <a:ea typeface="楷体_GB2312"/>
              </a:rPr>
              <a:t>Geraid Estrin</a:t>
            </a:r>
            <a:r>
              <a:rPr lang="zh-CN" altLang="en-US" b="0" dirty="0">
                <a:solidFill>
                  <a:srgbClr val="000000"/>
                </a:solidFill>
                <a:latin typeface="楷体_GB2312"/>
                <a:ea typeface="楷体_GB2312"/>
              </a:rPr>
              <a:t>教授提出了可重构计算的原始概念：</a:t>
            </a:r>
            <a:r>
              <a:rPr lang="zh-CN" altLang="en-US" b="0" dirty="0">
                <a:solidFill>
                  <a:srgbClr val="000000"/>
                </a:solidFill>
                <a:latin typeface="宋体" panose="02010600030101010101" pitchFamily="2" charset="-122"/>
                <a:ea typeface="楷体_GB2312"/>
              </a:rPr>
              <a:t>“</a:t>
            </a:r>
            <a:r>
              <a:rPr lang="zh-CN" altLang="en-US" b="0" dirty="0">
                <a:solidFill>
                  <a:srgbClr val="000000"/>
                </a:solidFill>
                <a:latin typeface="楷体_GB2312"/>
                <a:ea typeface="楷体_GB2312"/>
              </a:rPr>
              <a:t>固定</a:t>
            </a:r>
            <a:r>
              <a:rPr lang="en-US" altLang="zh-CN" b="0" dirty="0">
                <a:solidFill>
                  <a:srgbClr val="000000"/>
                </a:solidFill>
                <a:latin typeface="楷体_GB2312"/>
                <a:ea typeface="楷体_GB2312"/>
              </a:rPr>
              <a:t>+</a:t>
            </a:r>
            <a:r>
              <a:rPr lang="zh-CN" altLang="en-US" b="0" dirty="0">
                <a:solidFill>
                  <a:srgbClr val="000000"/>
                </a:solidFill>
                <a:latin typeface="楷体_GB2312"/>
                <a:ea typeface="楷体_GB2312"/>
              </a:rPr>
              <a:t>可变结构计算机</a:t>
            </a:r>
            <a:r>
              <a:rPr lang="zh-CN" altLang="en-US" b="0" dirty="0">
                <a:solidFill>
                  <a:srgbClr val="000000"/>
                </a:solidFill>
                <a:latin typeface="宋体" panose="02010600030101010101" pitchFamily="2" charset="-122"/>
                <a:ea typeface="楷体_GB2312"/>
              </a:rPr>
              <a:t>”</a:t>
            </a:r>
            <a:endParaRPr lang="zh-CN" altLang="en-US" b="0" dirty="0">
              <a:solidFill>
                <a:srgbClr val="000000"/>
              </a:solidFill>
              <a:latin typeface="楷体_GB2312"/>
              <a:ea typeface="楷体_GB2312"/>
            </a:endParaRPr>
          </a:p>
          <a:p>
            <a:pPr eaLnBrk="1" hangingPunct="1"/>
            <a:r>
              <a:rPr lang="zh-CN" altLang="en-US" b="0" dirty="0">
                <a:solidFill>
                  <a:srgbClr val="000000"/>
                </a:solidFill>
                <a:latin typeface="楷体_GB2312"/>
                <a:ea typeface="楷体_GB2312"/>
              </a:rPr>
              <a:t>但直到</a:t>
            </a:r>
            <a:r>
              <a:rPr lang="en-US" altLang="zh-CN" b="0" dirty="0">
                <a:solidFill>
                  <a:srgbClr val="000000"/>
                </a:solidFill>
                <a:latin typeface="楷体_GB2312"/>
                <a:ea typeface="楷体_GB2312"/>
              </a:rPr>
              <a:t>80 </a:t>
            </a:r>
            <a:r>
              <a:rPr lang="zh-CN" altLang="en-US" b="0" dirty="0">
                <a:solidFill>
                  <a:srgbClr val="000000"/>
                </a:solidFill>
                <a:latin typeface="楷体_GB2312"/>
                <a:ea typeface="楷体_GB2312"/>
              </a:rPr>
              <a:t>年代后，</a:t>
            </a:r>
            <a:r>
              <a:rPr lang="en-US" altLang="zh-CN" b="0" dirty="0">
                <a:solidFill>
                  <a:srgbClr val="000000"/>
                </a:solidFill>
                <a:latin typeface="楷体_GB2312"/>
                <a:ea typeface="楷体_GB2312"/>
              </a:rPr>
              <a:t>Xilinx</a:t>
            </a:r>
            <a:r>
              <a:rPr lang="zh-CN" altLang="en-US" b="0" dirty="0">
                <a:solidFill>
                  <a:srgbClr val="000000"/>
                </a:solidFill>
                <a:latin typeface="楷体_GB2312"/>
                <a:ea typeface="楷体_GB2312"/>
              </a:rPr>
              <a:t>公司第一款基于</a:t>
            </a:r>
            <a:r>
              <a:rPr lang="en-US" altLang="zh-CN" b="0" dirty="0">
                <a:solidFill>
                  <a:srgbClr val="000000"/>
                </a:solidFill>
                <a:latin typeface="楷体_GB2312"/>
                <a:ea typeface="楷体_GB2312"/>
              </a:rPr>
              <a:t>SRAM </a:t>
            </a:r>
            <a:r>
              <a:rPr lang="zh-CN" altLang="en-US" b="0" dirty="0">
                <a:solidFill>
                  <a:srgbClr val="000000"/>
                </a:solidFill>
                <a:latin typeface="楷体_GB2312"/>
                <a:ea typeface="楷体_GB2312"/>
              </a:rPr>
              <a:t>的</a:t>
            </a:r>
            <a:r>
              <a:rPr lang="en-US" altLang="zh-CN" b="0" dirty="0">
                <a:solidFill>
                  <a:srgbClr val="000000"/>
                </a:solidFill>
                <a:latin typeface="楷体_GB2312"/>
                <a:ea typeface="楷体_GB2312"/>
              </a:rPr>
              <a:t>FPGA</a:t>
            </a:r>
            <a:r>
              <a:rPr lang="zh-CN" altLang="en-US" b="0" dirty="0">
                <a:solidFill>
                  <a:srgbClr val="000000"/>
                </a:solidFill>
                <a:latin typeface="楷体_GB2312"/>
                <a:ea typeface="楷体_GB2312"/>
              </a:rPr>
              <a:t>的问世才标志着现代可重构计算的开端，大家才开始更广泛、更深入研究可重构计算的理论和技术。</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黑体" panose="02010609060101010101" pitchFamily="49" charset="-122"/>
                <a:ea typeface="黑体" panose="02010609060101010101" pitchFamily="49" charset="-122"/>
              </a:rPr>
              <a:t>2.3.1 </a:t>
            </a:r>
            <a:r>
              <a:rPr lang="zh-CN" altLang="en-US" sz="3200" dirty="0">
                <a:solidFill>
                  <a:srgbClr val="000000"/>
                </a:solidFill>
                <a:latin typeface="黑体" panose="02010609060101010101" pitchFamily="49" charset="-122"/>
                <a:ea typeface="黑体" panose="02010609060101010101" pitchFamily="49" charset="-122"/>
              </a:rPr>
              <a:t>指令系统设计的基本原则</a:t>
            </a:r>
            <a:r>
              <a:rPr lang="en-US" altLang="zh-CN" sz="3200" dirty="0">
                <a:solidFill>
                  <a:srgbClr val="000000"/>
                </a:solidFill>
                <a:latin typeface="黑体" panose="02010609060101010101" pitchFamily="49" charset="-122"/>
                <a:ea typeface="黑体" panose="02010609060101010101" pitchFamily="49" charset="-122"/>
              </a:rPr>
              <a:t>—</a:t>
            </a:r>
            <a:r>
              <a:rPr lang="zh-CN" altLang="en-US" sz="3200" dirty="0">
                <a:solidFill>
                  <a:srgbClr val="000000"/>
                </a:solidFill>
                <a:latin typeface="黑体" panose="02010609060101010101" pitchFamily="49" charset="-122"/>
                <a:ea typeface="黑体" panose="02010609060101010101" pitchFamily="49" charset="-122"/>
              </a:rPr>
              <a:t>指令类型</a:t>
            </a:r>
          </a:p>
        </p:txBody>
      </p:sp>
      <p:sp>
        <p:nvSpPr>
          <p:cNvPr id="59395" name="Rectangle 3"/>
          <p:cNvSpPr>
            <a:spLocks noGrp="1" noChangeArrowheads="1"/>
          </p:cNvSpPr>
          <p:nvPr>
            <p:ph idx="1" hasCustomPrompt="1"/>
          </p:nvPr>
        </p:nvSpPr>
        <p:spPr>
          <a:xfrm>
            <a:off x="469900" y="1022350"/>
            <a:ext cx="8229600" cy="5557838"/>
          </a:xfrm>
        </p:spPr>
        <p:txBody>
          <a:bodyPr vert="horz" wrap="square" lIns="91440" tIns="45720" rIns="91440" bIns="45720" numCol="1" anchor="t" anchorCtr="0" compatLnSpc="1"/>
          <a:lstStyle/>
          <a:p>
            <a:pPr marL="0" marR="0" lvl="0" indent="0" algn="l" defTabSz="914400" rtl="0" eaLnBrk="1" fontAlgn="base" latinLnBrk="0" hangingPunct="1">
              <a:lnSpc>
                <a:spcPts val="3700"/>
              </a:lnSpc>
              <a:spcBef>
                <a:spcPct val="20000"/>
              </a:spcBef>
              <a:spcAft>
                <a:spcPct val="0"/>
              </a:spcAft>
              <a:buClr>
                <a:schemeClr val="tx1"/>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指令类型分非特权型和特权型两类：</a:t>
            </a:r>
            <a:endPar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1" fontAlgn="base" latinLnBrk="0" hangingPunct="1">
              <a:lnSpc>
                <a:spcPts val="3700"/>
              </a:lnSpc>
              <a:spcBef>
                <a:spcPct val="20000"/>
              </a:spcBef>
              <a:spcAft>
                <a:spcPct val="0"/>
              </a:spcAft>
              <a:buClr>
                <a:schemeClr val="tx1"/>
              </a:buClr>
              <a:buSzTx/>
              <a:buFont typeface="Wingdings" panose="05000000000000000000" pitchFamily="2" charset="2"/>
              <a:buChar char="v"/>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非特权型</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：主要供</a:t>
            </a:r>
            <a:r>
              <a:rPr kumimoji="0" lang="zh-CN" altLang="en-US"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rPr>
              <a:t>应用程序员</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使用，也可供</a:t>
            </a:r>
            <a:r>
              <a:rPr kumimoji="0" lang="zh-CN" altLang="en-US"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rPr>
              <a:t>系统程序员</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使用。</a:t>
            </a:r>
          </a:p>
          <a:p>
            <a:pPr marL="742950" marR="0" lvl="1" indent="-285750" algn="l" defTabSz="914400" rtl="0" eaLnBrk="1" fontAlgn="base" latinLnBrk="0" hangingPunct="1">
              <a:lnSpc>
                <a:spcPts val="3700"/>
              </a:lnSpc>
              <a:spcBef>
                <a:spcPct val="20000"/>
              </a:spcBef>
              <a:spcAft>
                <a:spcPct val="0"/>
              </a:spcAft>
              <a:buClr>
                <a:schemeClr val="tx2"/>
              </a:buClr>
              <a:buSzPct val="60000"/>
              <a:buFont typeface="Wingdings" panose="05000000000000000000" pitchFamily="2" charset="2"/>
              <a:buChar char="n"/>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包括算术逻辑运算、数据传送、浮点运算、字符串、十进制运算、控制转移及系统控制等；</a:t>
            </a:r>
          </a:p>
          <a:p>
            <a:pPr marL="342900" marR="0" lvl="0" indent="-342900" algn="l" defTabSz="914400" rtl="0" eaLnBrk="1" fontAlgn="base" latinLnBrk="0" hangingPunct="1">
              <a:lnSpc>
                <a:spcPts val="3700"/>
              </a:lnSpc>
              <a:spcBef>
                <a:spcPct val="20000"/>
              </a:spcBef>
              <a:spcAft>
                <a:spcPct val="0"/>
              </a:spcAft>
              <a:buClr>
                <a:schemeClr val="tx1"/>
              </a:buClr>
              <a:buSzTx/>
              <a:buFont typeface="Wingdings" panose="05000000000000000000" pitchFamily="2" charset="2"/>
              <a:buChar char="v"/>
              <a:defRPr/>
            </a:pPr>
            <a:r>
              <a:rPr kumimoji="0" lang="zh-CN" altLang="en-US" sz="2800" b="1" i="0" u="none" strike="noStrike" kern="120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特权型</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itchFamily="49" charset="-122"/>
                <a:cs typeface="Times New Roman" panose="02020603050405020304" pitchFamily="18" charset="0"/>
              </a:rPr>
              <a:t>只供系统程序员</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使用，用户无权使用，用户只有先经访管指令（非特权型）调用操作系统，再由操作系统来使用这些特权指令。</a:t>
            </a:r>
          </a:p>
          <a:p>
            <a:pPr marL="742950" marR="0" lvl="1" indent="-285750" algn="l" defTabSz="914400" rtl="0" eaLnBrk="1" fontAlgn="base" latinLnBrk="0" hangingPunct="1">
              <a:lnSpc>
                <a:spcPts val="3700"/>
              </a:lnSpc>
              <a:spcBef>
                <a:spcPct val="20000"/>
              </a:spcBef>
              <a:spcAft>
                <a:spcPct val="0"/>
              </a:spcAft>
              <a:buClr>
                <a:schemeClr val="tx2"/>
              </a:buClr>
              <a:buSzPct val="60000"/>
              <a:buFont typeface="Wingdings" panose="05000000000000000000" pitchFamily="2" charset="2"/>
              <a:buChar char="n"/>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有启动</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I/O</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Times New Roman" panose="02020603050405020304" pitchFamily="18" charset="0"/>
              </a:rPr>
              <a:t>（多用户环境下）、停机等待、存储管理保护、控制系统状态、诊断等；</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黑体" panose="02010609060101010101" pitchFamily="49" charset="-122"/>
                <a:ea typeface="黑体" panose="02010609060101010101" pitchFamily="49" charset="-122"/>
              </a:rPr>
              <a:t>2.3.1 </a:t>
            </a:r>
            <a:r>
              <a:rPr lang="zh-CN" altLang="en-US" sz="3200" dirty="0">
                <a:solidFill>
                  <a:srgbClr val="000000"/>
                </a:solidFill>
                <a:latin typeface="黑体" panose="02010609060101010101" pitchFamily="49" charset="-122"/>
                <a:ea typeface="黑体" panose="02010609060101010101" pitchFamily="49" charset="-122"/>
              </a:rPr>
              <a:t>指令系统设计的基本原则</a:t>
            </a:r>
            <a:r>
              <a:rPr lang="en-US" altLang="zh-CN" sz="3200" dirty="0">
                <a:solidFill>
                  <a:srgbClr val="000000"/>
                </a:solidFill>
                <a:latin typeface="黑体" panose="02010609060101010101" pitchFamily="49" charset="-122"/>
                <a:ea typeface="黑体" panose="02010609060101010101" pitchFamily="49" charset="-122"/>
              </a:rPr>
              <a:t>—</a:t>
            </a:r>
            <a:r>
              <a:rPr lang="zh-CN" altLang="en-US" sz="3200" dirty="0">
                <a:solidFill>
                  <a:srgbClr val="000000"/>
                </a:solidFill>
                <a:latin typeface="黑体" panose="02010609060101010101" pitchFamily="49" charset="-122"/>
                <a:ea typeface="黑体" panose="02010609060101010101" pitchFamily="49" charset="-122"/>
              </a:rPr>
              <a:t>指令的分类</a:t>
            </a:r>
          </a:p>
        </p:txBody>
      </p:sp>
      <p:pic>
        <p:nvPicPr>
          <p:cNvPr id="35843" name="Picture 3"/>
          <p:cNvPicPr>
            <a:picLocks noChangeAspect="1"/>
          </p:cNvPicPr>
          <p:nvPr/>
        </p:nvPicPr>
        <p:blipFill>
          <a:blip r:embed="rId3"/>
          <a:stretch>
            <a:fillRect/>
          </a:stretch>
        </p:blipFill>
        <p:spPr>
          <a:xfrm>
            <a:off x="0" y="985838"/>
            <a:ext cx="8256588" cy="50673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p:txBody>
          <a:bodyPr vert="horz" wrap="square" lIns="91440" tIns="45720" rIns="91440" bIns="45720" anchor="ctr" anchorCtr="0"/>
          <a:lstStyle/>
          <a:p>
            <a:pPr eaLnBrk="1" hangingPunct="1"/>
            <a:r>
              <a:rPr lang="zh-CN" altLang="en-US" sz="3200" dirty="0">
                <a:solidFill>
                  <a:srgbClr val="000000"/>
                </a:solidFill>
                <a:latin typeface="黑体" panose="02010609060101010101" pitchFamily="49" charset="-122"/>
                <a:ea typeface="黑体" panose="02010609060101010101" pitchFamily="49" charset="-122"/>
              </a:rPr>
              <a:t>举例：计算一个典型的算术表达式</a:t>
            </a:r>
            <a:r>
              <a:rPr lang="zh-CN" altLang="en-US" sz="3200" dirty="0"/>
              <a:t>    </a:t>
            </a:r>
          </a:p>
        </p:txBody>
      </p:sp>
      <p:sp>
        <p:nvSpPr>
          <p:cNvPr id="103427" name="Rectangle 3"/>
          <p:cNvSpPr>
            <a:spLocks noGrp="1"/>
          </p:cNvSpPr>
          <p:nvPr>
            <p:ph idx="1" hasCustomPrompt="1"/>
          </p:nvPr>
        </p:nvSpPr>
        <p:spPr>
          <a:xfrm>
            <a:off x="696913" y="2468563"/>
            <a:ext cx="8270875" cy="3743325"/>
          </a:xfrm>
        </p:spPr>
        <p:txBody>
          <a:bodyPr vert="horz" wrap="square" lIns="91440" tIns="45720" rIns="91440" bIns="45720" anchor="t" anchorCtr="0"/>
          <a:lstStyle/>
          <a:p>
            <a:pPr eaLnBrk="1" hangingPunct="1"/>
            <a:r>
              <a:rPr lang="zh-CN" altLang="en-US" dirty="0">
                <a:solidFill>
                  <a:srgbClr val="000000"/>
                </a:solidFill>
                <a:latin typeface="楷体_GB2312"/>
                <a:ea typeface="楷体_GB2312"/>
              </a:rPr>
              <a:t>用三地址指令编写的程序如下</a:t>
            </a:r>
          </a:p>
          <a:p>
            <a:pPr lvl="1" eaLnBrk="1" hangingPunct="1">
              <a:lnSpc>
                <a:spcPct val="150000"/>
              </a:lnSpc>
              <a:buNone/>
            </a:pPr>
            <a:r>
              <a:rPr lang="en-US" altLang="zh-CN" dirty="0">
                <a:solidFill>
                  <a:srgbClr val="000000"/>
                </a:solidFill>
                <a:latin typeface="Times New Roman" panose="02020603050405020304" pitchFamily="18" charset="0"/>
                <a:ea typeface="楷体_GB2312"/>
              </a:rPr>
              <a:t>	MUL X, A, B    </a:t>
            </a:r>
            <a:r>
              <a:rPr lang="en-US" altLang="zh-CN" dirty="0">
                <a:solidFill>
                  <a:srgbClr val="006600"/>
                </a:solidFill>
                <a:latin typeface="Times New Roman" panose="02020603050405020304" pitchFamily="18" charset="0"/>
                <a:ea typeface="楷体_GB2312"/>
              </a:rPr>
              <a:t>;X←(A)×(B)</a:t>
            </a:r>
          </a:p>
          <a:p>
            <a:pPr lvl="1" eaLnBrk="1" hangingPunct="1">
              <a:lnSpc>
                <a:spcPct val="150000"/>
              </a:lnSpc>
              <a:buNone/>
            </a:pPr>
            <a:r>
              <a:rPr lang="en-US" altLang="zh-CN" dirty="0">
                <a:solidFill>
                  <a:srgbClr val="000000"/>
                </a:solidFill>
                <a:latin typeface="Times New Roman" panose="02020603050405020304" pitchFamily="18" charset="0"/>
                <a:ea typeface="楷体_GB2312"/>
              </a:rPr>
              <a:t>	ADD X, X, C    </a:t>
            </a:r>
            <a:r>
              <a:rPr lang="en-US" altLang="zh-CN" dirty="0">
                <a:solidFill>
                  <a:srgbClr val="006600"/>
                </a:solidFill>
                <a:latin typeface="Times New Roman" panose="02020603050405020304" pitchFamily="18" charset="0"/>
                <a:ea typeface="楷体_GB2312"/>
              </a:rPr>
              <a:t>;X←(X)</a:t>
            </a:r>
            <a:r>
              <a:rPr lang="zh-CN" altLang="en-US" dirty="0">
                <a:solidFill>
                  <a:srgbClr val="006600"/>
                </a:solidFill>
                <a:latin typeface="Times New Roman" panose="02020603050405020304" pitchFamily="18" charset="0"/>
                <a:ea typeface="楷体_GB2312"/>
              </a:rPr>
              <a:t>＋</a:t>
            </a:r>
            <a:r>
              <a:rPr lang="en-US" altLang="zh-CN" dirty="0">
                <a:solidFill>
                  <a:srgbClr val="006600"/>
                </a:solidFill>
                <a:latin typeface="Times New Roman" panose="02020603050405020304" pitchFamily="18" charset="0"/>
                <a:ea typeface="楷体_GB2312"/>
              </a:rPr>
              <a:t>(C)</a:t>
            </a:r>
          </a:p>
          <a:p>
            <a:pPr lvl="1" eaLnBrk="1" hangingPunct="1">
              <a:lnSpc>
                <a:spcPct val="150000"/>
              </a:lnSpc>
              <a:buNone/>
            </a:pPr>
            <a:r>
              <a:rPr lang="en-US" altLang="zh-CN" dirty="0">
                <a:solidFill>
                  <a:srgbClr val="000000"/>
                </a:solidFill>
                <a:latin typeface="Times New Roman" panose="02020603050405020304" pitchFamily="18" charset="0"/>
                <a:ea typeface="楷体_GB2312"/>
              </a:rPr>
              <a:t>	SUB X, X, D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分子的计算结果在中</a:t>
            </a:r>
          </a:p>
          <a:p>
            <a:pPr lvl="1" eaLnBrk="1" hangingPunct="1">
              <a:lnSpc>
                <a:spcPct val="150000"/>
              </a:lnSpc>
              <a:buNone/>
            </a:pPr>
            <a:r>
              <a:rPr lang="en-US" altLang="zh-CN" dirty="0">
                <a:solidFill>
                  <a:srgbClr val="000000"/>
                </a:solidFill>
                <a:latin typeface="Times New Roman" panose="02020603050405020304" pitchFamily="18" charset="0"/>
                <a:ea typeface="楷体_GB2312"/>
              </a:rPr>
              <a:t>	ADD Y, E, F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计算分母</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存入</a:t>
            </a:r>
          </a:p>
          <a:p>
            <a:pPr lvl="1" eaLnBrk="1" hangingPunct="1">
              <a:lnSpc>
                <a:spcPct val="150000"/>
              </a:lnSpc>
              <a:buNone/>
            </a:pPr>
            <a:r>
              <a:rPr lang="en-US" altLang="zh-CN" dirty="0">
                <a:solidFill>
                  <a:srgbClr val="000000"/>
                </a:solidFill>
                <a:latin typeface="Times New Roman" panose="02020603050405020304" pitchFamily="18" charset="0"/>
                <a:ea typeface="楷体_GB2312"/>
              </a:rPr>
              <a:t>	YDIV X, X, Y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最后结果在</a:t>
            </a:r>
            <a:r>
              <a:rPr lang="en-US" altLang="zh-CN" dirty="0">
                <a:solidFill>
                  <a:srgbClr val="006600"/>
                </a:solidFill>
                <a:latin typeface="Times New Roman" panose="02020603050405020304" pitchFamily="18" charset="0"/>
                <a:ea typeface="楷体_GB2312"/>
              </a:rPr>
              <a:t>X</a:t>
            </a:r>
            <a:r>
              <a:rPr lang="zh-CN" altLang="en-US" dirty="0">
                <a:solidFill>
                  <a:srgbClr val="006600"/>
                </a:solidFill>
                <a:latin typeface="Times New Roman" panose="02020603050405020304" pitchFamily="18" charset="0"/>
                <a:ea typeface="楷体_GB2312"/>
              </a:rPr>
              <a:t>单元中</a:t>
            </a:r>
          </a:p>
        </p:txBody>
      </p:sp>
      <p:graphicFrame>
        <p:nvGraphicFramePr>
          <p:cNvPr id="103428" name="Object 4"/>
          <p:cNvGraphicFramePr>
            <a:graphicFrameLocks noChangeAspect="1"/>
          </p:cNvGraphicFramePr>
          <p:nvPr/>
        </p:nvGraphicFramePr>
        <p:xfrm>
          <a:off x="2289175" y="1055688"/>
          <a:ext cx="3694113" cy="1060450"/>
        </p:xfrm>
        <a:graphic>
          <a:graphicData uri="http://schemas.openxmlformats.org/presentationml/2006/ole">
            <mc:AlternateContent xmlns:mc="http://schemas.openxmlformats.org/markup-compatibility/2006">
              <mc:Choice xmlns:v="urn:schemas-microsoft-com:vml" Requires="v">
                <p:oleObj spid="_x0000_s3098" r:id="rId4" imgW="951865" imgH="393700" progId="Equation.3">
                  <p:embed/>
                </p:oleObj>
              </mc:Choice>
              <mc:Fallback>
                <p:oleObj r:id="rId4" imgW="951865" imgH="393700" progId="Equation.3">
                  <p:embed/>
                  <p:pic>
                    <p:nvPicPr>
                      <p:cNvPr id="0" name="图片 3091"/>
                      <p:cNvPicPr/>
                      <p:nvPr/>
                    </p:nvPicPr>
                    <p:blipFill>
                      <a:blip r:embed="rId5"/>
                      <a:stretch>
                        <a:fillRect/>
                      </a:stretch>
                    </p:blipFill>
                    <p:spPr>
                      <a:xfrm>
                        <a:off x="2289175" y="1055688"/>
                        <a:ext cx="3694113" cy="1060450"/>
                      </a:xfrm>
                      <a:prstGeom prst="rect">
                        <a:avLst/>
                      </a:prstGeom>
                      <a:noFill/>
                      <a:ln w="38100">
                        <a:noFill/>
                        <a:miter/>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p:nvPr>
        </p:nvSpPr>
        <p:spPr/>
        <p:txBody>
          <a:bodyPr vert="horz" wrap="square" lIns="91440" tIns="45720" rIns="91440" bIns="45720" anchor="ctr" anchorCtr="0"/>
          <a:lstStyle/>
          <a:p>
            <a:pPr eaLnBrk="1" hangingPunct="1"/>
            <a:endParaRPr lang="zh-CN" altLang="en-US" dirty="0"/>
          </a:p>
        </p:txBody>
      </p:sp>
      <p:sp>
        <p:nvSpPr>
          <p:cNvPr id="105475" name="Rectangle 3"/>
          <p:cNvSpPr>
            <a:spLocks noGrp="1"/>
          </p:cNvSpPr>
          <p:nvPr>
            <p:ph idx="1" hasCustomPrompt="1"/>
          </p:nvPr>
        </p:nvSpPr>
        <p:spPr/>
        <p:txBody>
          <a:bodyPr vert="horz" wrap="square" lIns="91440" tIns="45720" rIns="91440" bIns="45720" anchor="t" anchorCtr="0"/>
          <a:lstStyle/>
          <a:p>
            <a:pPr eaLnBrk="1" hangingPunct="1">
              <a:lnSpc>
                <a:spcPct val="90000"/>
              </a:lnSpc>
            </a:pPr>
            <a:r>
              <a:rPr lang="zh-CN" altLang="en-US" dirty="0">
                <a:solidFill>
                  <a:srgbClr val="000000"/>
                </a:solidFill>
                <a:latin typeface="楷体_GB2312"/>
                <a:ea typeface="楷体_GB2312"/>
              </a:rPr>
              <a:t>用普通二地址指令编写的程序</a:t>
            </a:r>
          </a:p>
          <a:p>
            <a:pPr lvl="1" eaLnBrk="1" hangingPunct="1">
              <a:lnSpc>
                <a:spcPct val="150000"/>
              </a:lnSpc>
              <a:buNone/>
            </a:pPr>
            <a:r>
              <a:rPr lang="en-US" altLang="zh-CN" dirty="0">
                <a:solidFill>
                  <a:srgbClr val="000000"/>
                </a:solidFill>
                <a:latin typeface="Times New Roman" panose="02020603050405020304" pitchFamily="18" charset="0"/>
                <a:ea typeface="楷体_GB2312"/>
              </a:rPr>
              <a:t>	MOVE X, A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复制临时变量到</a:t>
            </a:r>
            <a:r>
              <a:rPr lang="en-US" altLang="zh-CN" dirty="0">
                <a:solidFill>
                  <a:srgbClr val="006600"/>
                </a:solidFill>
                <a:latin typeface="Times New Roman" panose="02020603050405020304" pitchFamily="18" charset="0"/>
                <a:ea typeface="楷体_GB2312"/>
              </a:rPr>
              <a:t>X</a:t>
            </a:r>
            <a:r>
              <a:rPr lang="zh-CN" altLang="en-US" dirty="0">
                <a:solidFill>
                  <a:srgbClr val="006600"/>
                </a:solidFill>
                <a:latin typeface="Times New Roman" panose="02020603050405020304" pitchFamily="18" charset="0"/>
                <a:ea typeface="楷体_GB2312"/>
              </a:rPr>
              <a:t>中</a:t>
            </a:r>
          </a:p>
          <a:p>
            <a:pPr lvl="1" eaLnBrk="1" hangingPunct="1">
              <a:lnSpc>
                <a:spcPct val="150000"/>
              </a:lnSpc>
              <a:buNone/>
            </a:pPr>
            <a:r>
              <a:rPr lang="en-US" altLang="zh-CN" dirty="0">
                <a:solidFill>
                  <a:srgbClr val="000000"/>
                </a:solidFill>
                <a:latin typeface="Times New Roman" panose="02020603050405020304" pitchFamily="18" charset="0"/>
                <a:ea typeface="楷体_GB2312"/>
              </a:rPr>
              <a:t>	MUL X, B</a:t>
            </a:r>
          </a:p>
          <a:p>
            <a:pPr lvl="1" eaLnBrk="1" hangingPunct="1">
              <a:lnSpc>
                <a:spcPct val="150000"/>
              </a:lnSpc>
              <a:buNone/>
            </a:pPr>
            <a:r>
              <a:rPr lang="en-US" altLang="zh-CN" dirty="0">
                <a:solidFill>
                  <a:srgbClr val="000000"/>
                </a:solidFill>
                <a:latin typeface="Times New Roman" panose="02020603050405020304" pitchFamily="18" charset="0"/>
                <a:ea typeface="楷体_GB2312"/>
              </a:rPr>
              <a:t>	ADD X, C</a:t>
            </a:r>
          </a:p>
          <a:p>
            <a:pPr lvl="1" eaLnBrk="1" hangingPunct="1">
              <a:lnSpc>
                <a:spcPct val="150000"/>
              </a:lnSpc>
              <a:buNone/>
            </a:pPr>
            <a:r>
              <a:rPr lang="en-US" altLang="zh-CN" dirty="0">
                <a:solidFill>
                  <a:srgbClr val="000000"/>
                </a:solidFill>
                <a:latin typeface="Times New Roman" panose="02020603050405020304" pitchFamily="18" charset="0"/>
                <a:ea typeface="楷体_GB2312"/>
              </a:rPr>
              <a:t>	SUB X, D         </a:t>
            </a:r>
            <a:r>
              <a:rPr lang="en-US" altLang="zh-CN" dirty="0">
                <a:solidFill>
                  <a:srgbClr val="006600"/>
                </a:solidFill>
                <a:latin typeface="Times New Roman" panose="02020603050405020304" pitchFamily="18" charset="0"/>
                <a:ea typeface="楷体_GB2312"/>
              </a:rPr>
              <a:t>;X</a:t>
            </a:r>
            <a:r>
              <a:rPr lang="zh-CN" altLang="en-US" dirty="0">
                <a:solidFill>
                  <a:srgbClr val="006600"/>
                </a:solidFill>
                <a:latin typeface="Times New Roman" panose="02020603050405020304" pitchFamily="18" charset="0"/>
                <a:ea typeface="楷体_GB2312"/>
              </a:rPr>
              <a:t>中存放分子运算结果</a:t>
            </a:r>
          </a:p>
          <a:p>
            <a:pPr lvl="1" eaLnBrk="1" hangingPunct="1">
              <a:lnSpc>
                <a:spcPct val="150000"/>
              </a:lnSpc>
              <a:buNone/>
            </a:pPr>
            <a:r>
              <a:rPr lang="en-US" altLang="zh-CN" dirty="0">
                <a:solidFill>
                  <a:srgbClr val="000000"/>
                </a:solidFill>
                <a:latin typeface="Times New Roman" panose="02020603050405020304" pitchFamily="18" charset="0"/>
                <a:ea typeface="楷体_GB2312"/>
              </a:rPr>
              <a:t>	MOVE Y, E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复制临时变量到</a:t>
            </a:r>
            <a:r>
              <a:rPr lang="en-US" altLang="zh-CN" dirty="0">
                <a:solidFill>
                  <a:srgbClr val="006600"/>
                </a:solidFill>
                <a:latin typeface="Times New Roman" panose="02020603050405020304" pitchFamily="18" charset="0"/>
                <a:ea typeface="楷体_GB2312"/>
              </a:rPr>
              <a:t>Y</a:t>
            </a:r>
            <a:r>
              <a:rPr lang="zh-CN" altLang="en-US" dirty="0">
                <a:solidFill>
                  <a:srgbClr val="006600"/>
                </a:solidFill>
                <a:latin typeface="Times New Roman" panose="02020603050405020304" pitchFamily="18" charset="0"/>
                <a:ea typeface="楷体_GB2312"/>
              </a:rPr>
              <a:t>中</a:t>
            </a:r>
          </a:p>
          <a:p>
            <a:pPr lvl="1" eaLnBrk="1" hangingPunct="1">
              <a:lnSpc>
                <a:spcPct val="150000"/>
              </a:lnSpc>
              <a:buNone/>
            </a:pPr>
            <a:r>
              <a:rPr lang="en-US" altLang="zh-CN" dirty="0">
                <a:solidFill>
                  <a:srgbClr val="000000"/>
                </a:solidFill>
                <a:latin typeface="Times New Roman" panose="02020603050405020304" pitchFamily="18" charset="0"/>
                <a:ea typeface="楷体_GB2312"/>
              </a:rPr>
              <a:t>	ADD Y, F         </a:t>
            </a:r>
            <a:r>
              <a:rPr lang="en-US" altLang="zh-CN" dirty="0">
                <a:solidFill>
                  <a:srgbClr val="006600"/>
                </a:solidFill>
                <a:latin typeface="Times New Roman" panose="02020603050405020304" pitchFamily="18" charset="0"/>
                <a:ea typeface="楷体_GB2312"/>
              </a:rPr>
              <a:t>;Y</a:t>
            </a:r>
            <a:r>
              <a:rPr lang="zh-CN" altLang="en-US" dirty="0">
                <a:solidFill>
                  <a:srgbClr val="006600"/>
                </a:solidFill>
                <a:latin typeface="Times New Roman" panose="02020603050405020304" pitchFamily="18" charset="0"/>
                <a:ea typeface="楷体_GB2312"/>
              </a:rPr>
              <a:t>中存放分母运算结果</a:t>
            </a:r>
          </a:p>
          <a:p>
            <a:pPr lvl="1" eaLnBrk="1" hangingPunct="1">
              <a:lnSpc>
                <a:spcPct val="150000"/>
              </a:lnSpc>
              <a:buNone/>
            </a:pPr>
            <a:r>
              <a:rPr lang="en-US" altLang="zh-CN" dirty="0">
                <a:solidFill>
                  <a:srgbClr val="000000"/>
                </a:solidFill>
                <a:latin typeface="Times New Roman" panose="02020603050405020304" pitchFamily="18" charset="0"/>
                <a:ea typeface="楷体_GB2312"/>
              </a:rPr>
              <a:t>	DIV X, Y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最后结果在</a:t>
            </a:r>
            <a:r>
              <a:rPr lang="en-US" altLang="zh-CN" dirty="0">
                <a:solidFill>
                  <a:srgbClr val="006600"/>
                </a:solidFill>
                <a:latin typeface="Times New Roman" panose="02020603050405020304" pitchFamily="18" charset="0"/>
                <a:ea typeface="楷体_GB2312"/>
              </a:rPr>
              <a:t>X</a:t>
            </a:r>
            <a:r>
              <a:rPr lang="zh-CN" altLang="en-US" dirty="0">
                <a:solidFill>
                  <a:srgbClr val="006600"/>
                </a:solidFill>
                <a:latin typeface="Times New Roman" panose="02020603050405020304" pitchFamily="18" charset="0"/>
                <a:ea typeface="楷体_GB2312"/>
              </a:rPr>
              <a:t>单元中</a:t>
            </a:r>
          </a:p>
          <a:p>
            <a:pPr eaLnBrk="1" hangingPunct="1">
              <a:lnSpc>
                <a:spcPct val="90000"/>
              </a:lnSpc>
            </a:pPr>
            <a:endParaRPr lang="zh-CN" altLang="en-US" dirty="0">
              <a:solidFill>
                <a:srgbClr val="000000"/>
              </a:solidFill>
              <a:latin typeface="楷体_GB2312"/>
              <a:ea typeface="楷体_GB2312"/>
            </a:endParaRPr>
          </a:p>
        </p:txBody>
      </p:sp>
      <p:graphicFrame>
        <p:nvGraphicFramePr>
          <p:cNvPr id="105476" name="Object 4"/>
          <p:cNvGraphicFramePr>
            <a:graphicFrameLocks noChangeAspect="1"/>
          </p:cNvGraphicFramePr>
          <p:nvPr/>
        </p:nvGraphicFramePr>
        <p:xfrm>
          <a:off x="5449888" y="268288"/>
          <a:ext cx="3694112" cy="1060450"/>
        </p:xfrm>
        <a:graphic>
          <a:graphicData uri="http://schemas.openxmlformats.org/presentationml/2006/ole">
            <mc:AlternateContent xmlns:mc="http://schemas.openxmlformats.org/markup-compatibility/2006">
              <mc:Choice xmlns:v="urn:schemas-microsoft-com:vml" Requires="v">
                <p:oleObj spid="_x0000_s4101" r:id="rId4" imgW="951865" imgH="393700" progId="Equation.3">
                  <p:embed/>
                </p:oleObj>
              </mc:Choice>
              <mc:Fallback>
                <p:oleObj r:id="rId4" imgW="951865" imgH="393700" progId="Equation.3">
                  <p:embed/>
                  <p:pic>
                    <p:nvPicPr>
                      <p:cNvPr id="0" name="图片 3090"/>
                      <p:cNvPicPr/>
                      <p:nvPr/>
                    </p:nvPicPr>
                    <p:blipFill>
                      <a:blip r:embed="rId5"/>
                      <a:stretch>
                        <a:fillRect/>
                      </a:stretch>
                    </p:blipFill>
                    <p:spPr>
                      <a:xfrm>
                        <a:off x="5449888" y="268288"/>
                        <a:ext cx="3694112" cy="1060450"/>
                      </a:xfrm>
                      <a:prstGeom prst="rect">
                        <a:avLst/>
                      </a:prstGeom>
                      <a:noFill/>
                      <a:ln w="38100">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p:nvPr>
        </p:nvSpPr>
        <p:spPr/>
        <p:txBody>
          <a:bodyPr vert="horz" wrap="square" lIns="91440" tIns="45720" rIns="91440" bIns="45720" anchor="ctr" anchorCtr="0"/>
          <a:lstStyle/>
          <a:p>
            <a:pPr eaLnBrk="1" hangingPunct="1"/>
            <a:endParaRPr lang="zh-CN" altLang="en-US" dirty="0"/>
          </a:p>
        </p:txBody>
      </p:sp>
      <p:sp>
        <p:nvSpPr>
          <p:cNvPr id="107523" name="Rectangle 3"/>
          <p:cNvSpPr>
            <a:spLocks noGrp="1"/>
          </p:cNvSpPr>
          <p:nvPr>
            <p:ph idx="1" hasCustomPrompt="1"/>
          </p:nvPr>
        </p:nvSpPr>
        <p:spPr>
          <a:xfrm>
            <a:off x="469900" y="1022350"/>
            <a:ext cx="8229600" cy="5426075"/>
          </a:xfrm>
        </p:spPr>
        <p:txBody>
          <a:bodyPr vert="horz" wrap="square" lIns="91440" tIns="45720" rIns="91440" bIns="45720" anchor="t" anchorCtr="0"/>
          <a:lstStyle/>
          <a:p>
            <a:pPr eaLnBrk="1" hangingPunct="1"/>
            <a:r>
              <a:rPr lang="zh-CN" altLang="en-US" sz="2400" dirty="0">
                <a:solidFill>
                  <a:srgbClr val="000000"/>
                </a:solidFill>
                <a:latin typeface="楷体_GB2312"/>
                <a:ea typeface="楷体_GB2312"/>
              </a:rPr>
              <a:t>用多寄存器结构的二地址指令编写程序</a:t>
            </a:r>
          </a:p>
          <a:p>
            <a:pPr lvl="1" eaLnBrk="1" hangingPunct="1">
              <a:lnSpc>
                <a:spcPct val="150000"/>
              </a:lnSpc>
              <a:buNone/>
            </a:pPr>
            <a:r>
              <a:rPr lang="en-US" altLang="zh-CN" dirty="0">
                <a:solidFill>
                  <a:srgbClr val="000000"/>
                </a:solidFill>
                <a:latin typeface="Times New Roman" panose="02020603050405020304" pitchFamily="18" charset="0"/>
                <a:ea typeface="楷体_GB2312"/>
              </a:rPr>
              <a:t>	MOVE R1, A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操作数</a:t>
            </a:r>
            <a:r>
              <a:rPr lang="en-US" altLang="zh-CN" dirty="0">
                <a:solidFill>
                  <a:srgbClr val="006600"/>
                </a:solidFill>
                <a:latin typeface="Times New Roman" panose="02020603050405020304" pitchFamily="18" charset="0"/>
                <a:ea typeface="楷体_GB2312"/>
              </a:rPr>
              <a:t>a</a:t>
            </a:r>
            <a:r>
              <a:rPr lang="zh-CN" altLang="en-US" dirty="0">
                <a:solidFill>
                  <a:srgbClr val="006600"/>
                </a:solidFill>
                <a:latin typeface="Times New Roman" panose="02020603050405020304" pitchFamily="18" charset="0"/>
                <a:ea typeface="楷体_GB2312"/>
              </a:rPr>
              <a:t>取到寄存器</a:t>
            </a:r>
            <a:r>
              <a:rPr lang="en-US" altLang="zh-CN" dirty="0">
                <a:solidFill>
                  <a:srgbClr val="006600"/>
                </a:solidFill>
                <a:latin typeface="Times New Roman" panose="02020603050405020304" pitchFamily="18" charset="0"/>
                <a:ea typeface="楷体_GB2312"/>
              </a:rPr>
              <a:t>R1</a:t>
            </a:r>
            <a:r>
              <a:rPr lang="zh-CN" altLang="en-US" dirty="0">
                <a:solidFill>
                  <a:srgbClr val="006600"/>
                </a:solidFill>
                <a:latin typeface="Times New Roman" panose="02020603050405020304" pitchFamily="18" charset="0"/>
                <a:ea typeface="楷体_GB2312"/>
              </a:rPr>
              <a:t>中</a:t>
            </a:r>
          </a:p>
          <a:p>
            <a:pPr lvl="1" eaLnBrk="1" hangingPunct="1">
              <a:lnSpc>
                <a:spcPct val="150000"/>
              </a:lnSpc>
              <a:buNone/>
            </a:pPr>
            <a:r>
              <a:rPr lang="en-US" altLang="zh-CN" dirty="0">
                <a:solidFill>
                  <a:srgbClr val="000000"/>
                </a:solidFill>
                <a:latin typeface="Times New Roman" panose="02020603050405020304" pitchFamily="18" charset="0"/>
                <a:ea typeface="楷体_GB2312"/>
              </a:rPr>
              <a:t>	MUL R1, B</a:t>
            </a:r>
          </a:p>
          <a:p>
            <a:pPr lvl="1" eaLnBrk="1" hangingPunct="1">
              <a:lnSpc>
                <a:spcPct val="150000"/>
              </a:lnSpc>
              <a:buNone/>
            </a:pPr>
            <a:r>
              <a:rPr lang="en-US" altLang="zh-CN" dirty="0">
                <a:solidFill>
                  <a:srgbClr val="000000"/>
                </a:solidFill>
                <a:latin typeface="Times New Roman" panose="02020603050405020304" pitchFamily="18" charset="0"/>
                <a:ea typeface="楷体_GB2312"/>
              </a:rPr>
              <a:t>	ADD R1, C</a:t>
            </a:r>
          </a:p>
          <a:p>
            <a:pPr lvl="1" eaLnBrk="1" hangingPunct="1">
              <a:lnSpc>
                <a:spcPct val="150000"/>
              </a:lnSpc>
              <a:buNone/>
            </a:pPr>
            <a:r>
              <a:rPr lang="en-US" altLang="zh-CN" dirty="0">
                <a:solidFill>
                  <a:srgbClr val="000000"/>
                </a:solidFill>
                <a:latin typeface="Times New Roman" panose="02020603050405020304" pitchFamily="18" charset="0"/>
                <a:ea typeface="楷体_GB2312"/>
              </a:rPr>
              <a:t>	SUB R1, D       </a:t>
            </a:r>
            <a:r>
              <a:rPr lang="en-US" altLang="zh-CN" dirty="0">
                <a:solidFill>
                  <a:srgbClr val="006600"/>
                </a:solidFill>
                <a:latin typeface="Times New Roman" panose="02020603050405020304" pitchFamily="18" charset="0"/>
                <a:ea typeface="楷体_GB2312"/>
              </a:rPr>
              <a:t>;R1</a:t>
            </a:r>
            <a:r>
              <a:rPr lang="zh-CN" altLang="en-US" dirty="0">
                <a:solidFill>
                  <a:srgbClr val="006600"/>
                </a:solidFill>
                <a:latin typeface="Times New Roman" panose="02020603050405020304" pitchFamily="18" charset="0"/>
                <a:ea typeface="楷体_GB2312"/>
              </a:rPr>
              <a:t>中存放分子运算结果</a:t>
            </a:r>
          </a:p>
          <a:p>
            <a:pPr lvl="1" eaLnBrk="1" hangingPunct="1">
              <a:lnSpc>
                <a:spcPct val="150000"/>
              </a:lnSpc>
              <a:buNone/>
            </a:pPr>
            <a:r>
              <a:rPr lang="en-US" altLang="zh-CN" dirty="0">
                <a:solidFill>
                  <a:srgbClr val="000000"/>
                </a:solidFill>
                <a:latin typeface="Times New Roman" panose="02020603050405020304" pitchFamily="18" charset="0"/>
                <a:ea typeface="楷体_GB2312"/>
              </a:rPr>
              <a:t>	MOVE R2, E</a:t>
            </a:r>
          </a:p>
          <a:p>
            <a:pPr lvl="1" eaLnBrk="1" hangingPunct="1">
              <a:lnSpc>
                <a:spcPct val="150000"/>
              </a:lnSpc>
              <a:buNone/>
            </a:pPr>
            <a:r>
              <a:rPr lang="en-US" altLang="zh-CN" dirty="0">
                <a:solidFill>
                  <a:srgbClr val="000000"/>
                </a:solidFill>
                <a:latin typeface="Times New Roman" panose="02020603050405020304" pitchFamily="18" charset="0"/>
                <a:ea typeface="楷体_GB2312"/>
              </a:rPr>
              <a:t>	ADD R2, F       </a:t>
            </a:r>
            <a:r>
              <a:rPr lang="en-US" altLang="zh-CN" dirty="0">
                <a:solidFill>
                  <a:srgbClr val="006600"/>
                </a:solidFill>
                <a:latin typeface="Times New Roman" panose="02020603050405020304" pitchFamily="18" charset="0"/>
                <a:ea typeface="楷体_GB2312"/>
              </a:rPr>
              <a:t>;R2</a:t>
            </a:r>
            <a:r>
              <a:rPr lang="zh-CN" altLang="en-US" dirty="0">
                <a:solidFill>
                  <a:srgbClr val="006600"/>
                </a:solidFill>
                <a:latin typeface="Times New Roman" panose="02020603050405020304" pitchFamily="18" charset="0"/>
                <a:ea typeface="楷体_GB2312"/>
              </a:rPr>
              <a:t>中存放分母运算结果</a:t>
            </a:r>
          </a:p>
          <a:p>
            <a:pPr lvl="1" eaLnBrk="1" hangingPunct="1">
              <a:lnSpc>
                <a:spcPct val="150000"/>
              </a:lnSpc>
              <a:buNone/>
            </a:pPr>
            <a:r>
              <a:rPr lang="en-US" altLang="zh-CN" dirty="0">
                <a:solidFill>
                  <a:srgbClr val="000000"/>
                </a:solidFill>
                <a:latin typeface="Times New Roman" panose="02020603050405020304" pitchFamily="18" charset="0"/>
                <a:ea typeface="楷体_GB2312"/>
              </a:rPr>
              <a:t>	DIV R1, R2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最后结果在</a:t>
            </a:r>
            <a:r>
              <a:rPr lang="en-US" altLang="zh-CN" dirty="0">
                <a:solidFill>
                  <a:srgbClr val="006600"/>
                </a:solidFill>
                <a:latin typeface="Times New Roman" panose="02020603050405020304" pitchFamily="18" charset="0"/>
                <a:ea typeface="楷体_GB2312"/>
              </a:rPr>
              <a:t>R1</a:t>
            </a:r>
            <a:r>
              <a:rPr lang="zh-CN" altLang="en-US" dirty="0">
                <a:solidFill>
                  <a:srgbClr val="006600"/>
                </a:solidFill>
                <a:latin typeface="Times New Roman" panose="02020603050405020304" pitchFamily="18" charset="0"/>
                <a:ea typeface="楷体_GB2312"/>
              </a:rPr>
              <a:t>中</a:t>
            </a:r>
          </a:p>
          <a:p>
            <a:pPr lvl="1" eaLnBrk="1" hangingPunct="1">
              <a:lnSpc>
                <a:spcPct val="150000"/>
              </a:lnSpc>
              <a:buNone/>
            </a:pPr>
            <a:r>
              <a:rPr lang="en-US" altLang="zh-CN" dirty="0">
                <a:solidFill>
                  <a:srgbClr val="000000"/>
                </a:solidFill>
                <a:latin typeface="Times New Roman" panose="02020603050405020304" pitchFamily="18" charset="0"/>
                <a:ea typeface="楷体_GB2312"/>
              </a:rPr>
              <a:t>	MOVE X, R1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最后结果存入</a:t>
            </a:r>
            <a:r>
              <a:rPr lang="en-US" altLang="zh-CN" dirty="0">
                <a:solidFill>
                  <a:srgbClr val="006600"/>
                </a:solidFill>
                <a:latin typeface="Times New Roman" panose="02020603050405020304" pitchFamily="18" charset="0"/>
                <a:ea typeface="楷体_GB2312"/>
              </a:rPr>
              <a:t>X</a:t>
            </a:r>
            <a:r>
              <a:rPr lang="zh-CN" altLang="en-US" dirty="0">
                <a:solidFill>
                  <a:srgbClr val="006600"/>
                </a:solidFill>
                <a:latin typeface="Times New Roman" panose="02020603050405020304" pitchFamily="18" charset="0"/>
                <a:ea typeface="楷体_GB2312"/>
              </a:rPr>
              <a:t>中</a:t>
            </a:r>
          </a:p>
        </p:txBody>
      </p:sp>
      <p:graphicFrame>
        <p:nvGraphicFramePr>
          <p:cNvPr id="107524" name="Object 4"/>
          <p:cNvGraphicFramePr>
            <a:graphicFrameLocks noChangeAspect="1"/>
          </p:cNvGraphicFramePr>
          <p:nvPr/>
        </p:nvGraphicFramePr>
        <p:xfrm>
          <a:off x="5449888" y="268288"/>
          <a:ext cx="3694112" cy="1060450"/>
        </p:xfrm>
        <a:graphic>
          <a:graphicData uri="http://schemas.openxmlformats.org/presentationml/2006/ole">
            <mc:AlternateContent xmlns:mc="http://schemas.openxmlformats.org/markup-compatibility/2006">
              <mc:Choice xmlns:v="urn:schemas-microsoft-com:vml" Requires="v">
                <p:oleObj spid="_x0000_s5125" r:id="rId4" imgW="951865" imgH="393700" progId="Equation.3">
                  <p:embed/>
                </p:oleObj>
              </mc:Choice>
              <mc:Fallback>
                <p:oleObj r:id="rId4" imgW="951865" imgH="393700" progId="Equation.3">
                  <p:embed/>
                  <p:pic>
                    <p:nvPicPr>
                      <p:cNvPr id="0" name="图片 3092"/>
                      <p:cNvPicPr/>
                      <p:nvPr/>
                    </p:nvPicPr>
                    <p:blipFill>
                      <a:blip r:embed="rId5"/>
                      <a:stretch>
                        <a:fillRect/>
                      </a:stretch>
                    </p:blipFill>
                    <p:spPr>
                      <a:xfrm>
                        <a:off x="5449888" y="268288"/>
                        <a:ext cx="3694112" cy="1060450"/>
                      </a:xfrm>
                      <a:prstGeom prst="rect">
                        <a:avLst/>
                      </a:prstGeom>
                      <a:noFill/>
                      <a:ln w="38100">
                        <a:noFill/>
                        <a:miter/>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p:txBody>
          <a:bodyPr vert="horz" wrap="square" lIns="91440" tIns="45720" rIns="91440" bIns="45720" anchor="ctr" anchorCtr="0"/>
          <a:lstStyle/>
          <a:p>
            <a:pPr eaLnBrk="1" hangingPunct="1"/>
            <a:r>
              <a:rPr lang="zh-CN" altLang="en-US" sz="3200" dirty="0">
                <a:solidFill>
                  <a:srgbClr val="000000"/>
                </a:solidFill>
                <a:latin typeface="黑体" panose="02010609060101010101" pitchFamily="49" charset="-122"/>
                <a:ea typeface="黑体" panose="02010609060101010101" pitchFamily="49" charset="-122"/>
              </a:rPr>
              <a:t>第2章 数据表示、寻址方式与指令系统</a:t>
            </a:r>
          </a:p>
        </p:txBody>
      </p:sp>
      <p:sp>
        <p:nvSpPr>
          <p:cNvPr id="16387" name="Rectangle 3"/>
          <p:cNvSpPr>
            <a:spLocks noGrp="1"/>
          </p:cNvSpPr>
          <p:nvPr>
            <p:ph idx="1" hasCustomPrompt="1"/>
          </p:nvPr>
        </p:nvSpPr>
        <p:spPr/>
        <p:txBody>
          <a:bodyPr vert="horz" wrap="square" lIns="91440" tIns="45720" rIns="91440" bIns="45720" anchor="t" anchorCtr="0"/>
          <a:lstStyle/>
          <a:p>
            <a:pPr algn="just" eaLnBrk="1" hangingPunct="1">
              <a:lnSpc>
                <a:spcPts val="4000"/>
              </a:lnSpc>
              <a:spcBef>
                <a:spcPts val="1200"/>
              </a:spcBef>
            </a:pPr>
            <a:r>
              <a:rPr lang="zh-CN" altLang="en-US" dirty="0">
                <a:solidFill>
                  <a:srgbClr val="000000"/>
                </a:solidFill>
                <a:latin typeface="楷体_GB2312" pitchFamily="49" charset="-122"/>
                <a:ea typeface="楷体_GB2312" pitchFamily="49" charset="-122"/>
              </a:rPr>
              <a:t>本章着重从</a:t>
            </a:r>
            <a:r>
              <a:rPr lang="zh-CN" altLang="en-US" dirty="0">
                <a:solidFill>
                  <a:srgbClr val="FF0000"/>
                </a:solidFill>
                <a:latin typeface="楷体_GB2312" pitchFamily="49" charset="-122"/>
                <a:ea typeface="楷体_GB2312" pitchFamily="49" charset="-122"/>
              </a:rPr>
              <a:t>数据表示、寻址方式、指令系统</a:t>
            </a:r>
            <a:r>
              <a:rPr lang="zh-CN" altLang="en-US" dirty="0">
                <a:solidFill>
                  <a:srgbClr val="000000"/>
                </a:solidFill>
                <a:latin typeface="楷体_GB2312" pitchFamily="49" charset="-122"/>
                <a:ea typeface="楷体_GB2312" pitchFamily="49" charset="-122"/>
              </a:rPr>
              <a:t>的设计与改进等方面分析应如何合理分配软、硬件功能，给程序设计提供好的界面。</a:t>
            </a:r>
          </a:p>
          <a:p>
            <a:pPr algn="just" eaLnBrk="1" hangingPunct="1">
              <a:lnSpc>
                <a:spcPts val="4000"/>
              </a:lnSpc>
              <a:spcBef>
                <a:spcPts val="1200"/>
              </a:spcBef>
            </a:pPr>
            <a:r>
              <a:rPr lang="zh-CN" altLang="en-US" dirty="0">
                <a:solidFill>
                  <a:srgbClr val="000000"/>
                </a:solidFill>
                <a:latin typeface="楷体_GB2312" pitchFamily="49" charset="-122"/>
                <a:ea typeface="楷体_GB2312" pitchFamily="49" charset="-122"/>
              </a:rPr>
              <a:t>在保持高级语言与机器语言、操作系统与计算机系统结构、程序设计环境与计算机系统结构之间适当的语义差距前提下，</a:t>
            </a:r>
            <a:r>
              <a:rPr lang="zh-CN" altLang="en-US" dirty="0">
                <a:solidFill>
                  <a:srgbClr val="FF0000"/>
                </a:solidFill>
                <a:latin typeface="楷体_GB2312" pitchFamily="49" charset="-122"/>
                <a:ea typeface="楷体_GB2312" pitchFamily="49" charset="-122"/>
              </a:rPr>
              <a:t>怎样改进计算机系统结构，缩小语义差距</a:t>
            </a:r>
            <a:r>
              <a:rPr lang="zh-CN" altLang="en-US" dirty="0">
                <a:solidFill>
                  <a:srgbClr val="000000"/>
                </a:solidFill>
                <a:latin typeface="楷体_GB2312" pitchFamily="49" charset="-122"/>
                <a:ea typeface="楷体_GB2312" pitchFamily="49" charset="-122"/>
              </a:rPr>
              <a:t>。</a:t>
            </a:r>
          </a:p>
          <a:p>
            <a:pPr eaLnBrk="1" hangingPunct="1"/>
            <a:endParaRPr lang="zh-CN" altLang="en-US" dirty="0">
              <a:solidFill>
                <a:srgbClr val="000000"/>
              </a:solidFill>
              <a:latin typeface="楷体_GB2312" pitchFamily="49" charset="-122"/>
              <a:ea typeface="楷体_GB2312"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p:txBody>
          <a:bodyPr vert="horz" wrap="square" lIns="91440" tIns="45720" rIns="91440" bIns="45720" anchor="ctr" anchorCtr="0"/>
          <a:lstStyle/>
          <a:p>
            <a:pPr eaLnBrk="1" hangingPunct="1"/>
            <a:endParaRPr lang="zh-CN" altLang="en-US" dirty="0"/>
          </a:p>
        </p:txBody>
      </p:sp>
      <p:sp>
        <p:nvSpPr>
          <p:cNvPr id="109571" name="Rectangle 3"/>
          <p:cNvSpPr>
            <a:spLocks noGrp="1"/>
          </p:cNvSpPr>
          <p:nvPr>
            <p:ph idx="1" hasCustomPrompt="1"/>
          </p:nvPr>
        </p:nvSpPr>
        <p:spPr/>
        <p:txBody>
          <a:bodyPr vert="horz" wrap="square" lIns="91440" tIns="45720" rIns="91440" bIns="45720" anchor="t" anchorCtr="0"/>
          <a:lstStyle/>
          <a:p>
            <a:pPr eaLnBrk="1" hangingPunct="1">
              <a:lnSpc>
                <a:spcPct val="80000"/>
              </a:lnSpc>
            </a:pPr>
            <a:r>
              <a:rPr lang="zh-CN" altLang="en-US" sz="3200" dirty="0">
                <a:solidFill>
                  <a:srgbClr val="000000"/>
                </a:solidFill>
                <a:latin typeface="楷体_GB2312"/>
                <a:ea typeface="楷体_GB2312"/>
              </a:rPr>
              <a:t>用一地址指令编写的程序</a:t>
            </a:r>
          </a:p>
          <a:p>
            <a:pPr lvl="1" eaLnBrk="1" hangingPunct="1">
              <a:lnSpc>
                <a:spcPct val="120000"/>
              </a:lnSpc>
              <a:buNone/>
            </a:pPr>
            <a:r>
              <a:rPr lang="en-US" altLang="zh-CN" dirty="0">
                <a:solidFill>
                  <a:srgbClr val="000000"/>
                </a:solidFill>
                <a:latin typeface="Times New Roman" panose="02020603050405020304" pitchFamily="18" charset="0"/>
                <a:ea typeface="楷体_GB2312"/>
              </a:rPr>
              <a:t>	LOAD E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先计算分母，取一个操作数到累加器中</a:t>
            </a:r>
          </a:p>
          <a:p>
            <a:pPr lvl="1" eaLnBrk="1" hangingPunct="1">
              <a:lnSpc>
                <a:spcPct val="120000"/>
              </a:lnSpc>
              <a:buNone/>
            </a:pPr>
            <a:r>
              <a:rPr lang="en-US" altLang="zh-CN" dirty="0">
                <a:solidFill>
                  <a:srgbClr val="000000"/>
                </a:solidFill>
                <a:latin typeface="Times New Roman" panose="02020603050405020304" pitchFamily="18" charset="0"/>
                <a:ea typeface="楷体_GB2312"/>
              </a:rPr>
              <a:t>	ADD F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分母运算结果在累加器中</a:t>
            </a:r>
          </a:p>
          <a:p>
            <a:pPr lvl="1" eaLnBrk="1" hangingPunct="1">
              <a:lnSpc>
                <a:spcPct val="120000"/>
              </a:lnSpc>
              <a:buNone/>
            </a:pPr>
            <a:r>
              <a:rPr lang="en-US" altLang="zh-CN" dirty="0">
                <a:solidFill>
                  <a:srgbClr val="000000"/>
                </a:solidFill>
                <a:latin typeface="Times New Roman" panose="02020603050405020304" pitchFamily="18" charset="0"/>
                <a:ea typeface="楷体_GB2312"/>
              </a:rPr>
              <a:t>	STORE X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保存分母运算结果到</a:t>
            </a:r>
            <a:r>
              <a:rPr lang="en-US" altLang="zh-CN" dirty="0">
                <a:solidFill>
                  <a:srgbClr val="006600"/>
                </a:solidFill>
                <a:latin typeface="Times New Roman" panose="02020603050405020304" pitchFamily="18" charset="0"/>
                <a:ea typeface="楷体_GB2312"/>
              </a:rPr>
              <a:t>X</a:t>
            </a:r>
            <a:r>
              <a:rPr lang="zh-CN" altLang="en-US" dirty="0">
                <a:solidFill>
                  <a:srgbClr val="006600"/>
                </a:solidFill>
                <a:latin typeface="Times New Roman" panose="02020603050405020304" pitchFamily="18" charset="0"/>
                <a:ea typeface="楷体_GB2312"/>
              </a:rPr>
              <a:t>中</a:t>
            </a:r>
          </a:p>
          <a:p>
            <a:pPr lvl="1" eaLnBrk="1" hangingPunct="1">
              <a:lnSpc>
                <a:spcPct val="120000"/>
              </a:lnSpc>
              <a:buNone/>
            </a:pPr>
            <a:r>
              <a:rPr lang="en-US" altLang="zh-CN" dirty="0">
                <a:solidFill>
                  <a:srgbClr val="000000"/>
                </a:solidFill>
                <a:latin typeface="Times New Roman" panose="02020603050405020304" pitchFamily="18" charset="0"/>
                <a:ea typeface="楷体_GB2312"/>
              </a:rPr>
              <a:t>	LOAD A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开始计算分子</a:t>
            </a:r>
          </a:p>
          <a:p>
            <a:pPr lvl="1" eaLnBrk="1" hangingPunct="1">
              <a:lnSpc>
                <a:spcPct val="120000"/>
              </a:lnSpc>
              <a:buNone/>
            </a:pPr>
            <a:r>
              <a:rPr lang="en-US" altLang="zh-CN" dirty="0">
                <a:solidFill>
                  <a:srgbClr val="000000"/>
                </a:solidFill>
                <a:latin typeface="Times New Roman" panose="02020603050405020304" pitchFamily="18" charset="0"/>
                <a:ea typeface="楷体_GB2312"/>
              </a:rPr>
              <a:t>	MUL B</a:t>
            </a:r>
          </a:p>
          <a:p>
            <a:pPr lvl="1" eaLnBrk="1" hangingPunct="1">
              <a:lnSpc>
                <a:spcPct val="120000"/>
              </a:lnSpc>
              <a:buNone/>
            </a:pPr>
            <a:r>
              <a:rPr lang="en-US" altLang="zh-CN" dirty="0">
                <a:solidFill>
                  <a:srgbClr val="000000"/>
                </a:solidFill>
                <a:latin typeface="Times New Roman" panose="02020603050405020304" pitchFamily="18" charset="0"/>
                <a:ea typeface="楷体_GB2312"/>
              </a:rPr>
              <a:t>	ADD C</a:t>
            </a:r>
          </a:p>
          <a:p>
            <a:pPr lvl="1" eaLnBrk="1" hangingPunct="1">
              <a:lnSpc>
                <a:spcPct val="120000"/>
              </a:lnSpc>
              <a:buNone/>
            </a:pPr>
            <a:r>
              <a:rPr lang="en-US" altLang="zh-CN" dirty="0">
                <a:solidFill>
                  <a:srgbClr val="000000"/>
                </a:solidFill>
                <a:latin typeface="Times New Roman" panose="02020603050405020304" pitchFamily="18" charset="0"/>
                <a:ea typeface="楷体_GB2312"/>
              </a:rPr>
              <a:t>	SUB D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累加器中是分子运算结果</a:t>
            </a:r>
          </a:p>
          <a:p>
            <a:pPr lvl="1" eaLnBrk="1" hangingPunct="1">
              <a:lnSpc>
                <a:spcPct val="120000"/>
              </a:lnSpc>
              <a:buNone/>
            </a:pPr>
            <a:r>
              <a:rPr lang="en-US" altLang="zh-CN" dirty="0">
                <a:solidFill>
                  <a:srgbClr val="000000"/>
                </a:solidFill>
                <a:latin typeface="Times New Roman" panose="02020603050405020304" pitchFamily="18" charset="0"/>
                <a:ea typeface="楷体_GB2312"/>
              </a:rPr>
              <a:t>	DIV X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最后运算结果在累加器中</a:t>
            </a:r>
          </a:p>
          <a:p>
            <a:pPr lvl="1" eaLnBrk="1" hangingPunct="1">
              <a:lnSpc>
                <a:spcPct val="120000"/>
              </a:lnSpc>
              <a:buNone/>
            </a:pPr>
            <a:r>
              <a:rPr lang="en-US" altLang="zh-CN" dirty="0">
                <a:solidFill>
                  <a:srgbClr val="000000"/>
                </a:solidFill>
                <a:latin typeface="Times New Roman" panose="02020603050405020304" pitchFamily="18" charset="0"/>
                <a:ea typeface="楷体_GB2312"/>
              </a:rPr>
              <a:t>	STORE X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保存最后运算结果到</a:t>
            </a:r>
            <a:r>
              <a:rPr lang="en-US" altLang="zh-CN" dirty="0">
                <a:solidFill>
                  <a:srgbClr val="006600"/>
                </a:solidFill>
                <a:latin typeface="Times New Roman" panose="02020603050405020304" pitchFamily="18" charset="0"/>
                <a:ea typeface="楷体_GB2312"/>
              </a:rPr>
              <a:t>X</a:t>
            </a:r>
            <a:r>
              <a:rPr lang="zh-CN" altLang="en-US" dirty="0">
                <a:solidFill>
                  <a:srgbClr val="006600"/>
                </a:solidFill>
                <a:latin typeface="Times New Roman" panose="02020603050405020304" pitchFamily="18" charset="0"/>
                <a:ea typeface="楷体_GB2312"/>
              </a:rPr>
              <a:t>中</a:t>
            </a:r>
          </a:p>
        </p:txBody>
      </p:sp>
      <p:graphicFrame>
        <p:nvGraphicFramePr>
          <p:cNvPr id="109572" name="Object 4"/>
          <p:cNvGraphicFramePr>
            <a:graphicFrameLocks noChangeAspect="1"/>
          </p:cNvGraphicFramePr>
          <p:nvPr/>
        </p:nvGraphicFramePr>
        <p:xfrm>
          <a:off x="5449888" y="268288"/>
          <a:ext cx="3694112" cy="1060450"/>
        </p:xfrm>
        <a:graphic>
          <a:graphicData uri="http://schemas.openxmlformats.org/presentationml/2006/ole">
            <mc:AlternateContent xmlns:mc="http://schemas.openxmlformats.org/markup-compatibility/2006">
              <mc:Choice xmlns:v="urn:schemas-microsoft-com:vml" Requires="v">
                <p:oleObj spid="_x0000_s6149" r:id="rId4" imgW="951865" imgH="393700" progId="Equation.3">
                  <p:embed/>
                </p:oleObj>
              </mc:Choice>
              <mc:Fallback>
                <p:oleObj r:id="rId4" imgW="951865" imgH="393700" progId="Equation.3">
                  <p:embed/>
                  <p:pic>
                    <p:nvPicPr>
                      <p:cNvPr id="0" name="图片 3093"/>
                      <p:cNvPicPr/>
                      <p:nvPr/>
                    </p:nvPicPr>
                    <p:blipFill>
                      <a:blip r:embed="rId5"/>
                      <a:stretch>
                        <a:fillRect/>
                      </a:stretch>
                    </p:blipFill>
                    <p:spPr>
                      <a:xfrm>
                        <a:off x="5449888" y="268288"/>
                        <a:ext cx="3694112" cy="1060450"/>
                      </a:xfrm>
                      <a:prstGeom prst="rect">
                        <a:avLst/>
                      </a:prstGeom>
                      <a:noFill/>
                      <a:ln w="38100">
                        <a:noFill/>
                        <a:miter/>
                      </a:ln>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p:txBody>
          <a:bodyPr vert="horz" wrap="square" lIns="91440" tIns="45720" rIns="91440" bIns="45720" anchor="ctr" anchorCtr="0"/>
          <a:lstStyle/>
          <a:p>
            <a:pPr eaLnBrk="1" hangingPunct="1"/>
            <a:endParaRPr lang="zh-CN" altLang="en-US" dirty="0"/>
          </a:p>
        </p:txBody>
      </p:sp>
      <p:sp>
        <p:nvSpPr>
          <p:cNvPr id="111619" name="Rectangle 3"/>
          <p:cNvSpPr>
            <a:spLocks noGrp="1"/>
          </p:cNvSpPr>
          <p:nvPr>
            <p:ph idx="1" hasCustomPrompt="1"/>
          </p:nvPr>
        </p:nvSpPr>
        <p:spPr>
          <a:xfrm>
            <a:off x="476250" y="1146175"/>
            <a:ext cx="8229600" cy="4953000"/>
          </a:xfrm>
        </p:spPr>
        <p:txBody>
          <a:bodyPr vert="horz" wrap="square" lIns="91440" tIns="45720" rIns="91440" bIns="45720" anchor="t" anchorCtr="0"/>
          <a:lstStyle/>
          <a:p>
            <a:pPr eaLnBrk="1" hangingPunct="1">
              <a:lnSpc>
                <a:spcPct val="80000"/>
              </a:lnSpc>
            </a:pPr>
            <a:r>
              <a:rPr lang="zh-CN" altLang="en-US" dirty="0">
                <a:solidFill>
                  <a:srgbClr val="000000"/>
                </a:solidFill>
                <a:latin typeface="楷体_GB2312"/>
                <a:ea typeface="楷体_GB2312"/>
              </a:rPr>
              <a:t>用</a:t>
            </a:r>
            <a:r>
              <a:rPr lang="en-US" altLang="zh-CN" dirty="0">
                <a:solidFill>
                  <a:srgbClr val="000000"/>
                </a:solidFill>
                <a:latin typeface="楷体_GB2312"/>
                <a:ea typeface="楷体_GB2312"/>
              </a:rPr>
              <a:t>0</a:t>
            </a:r>
            <a:r>
              <a:rPr lang="zh-CN" altLang="en-US" dirty="0">
                <a:solidFill>
                  <a:srgbClr val="000000"/>
                </a:solidFill>
                <a:latin typeface="楷体_GB2312"/>
                <a:ea typeface="楷体_GB2312"/>
              </a:rPr>
              <a:t>地址指令编写程序：</a:t>
            </a:r>
            <a:r>
              <a:rPr lang="en-US" altLang="zh-CN" dirty="0">
                <a:solidFill>
                  <a:srgbClr val="000000"/>
                </a:solidFill>
                <a:latin typeface="楷体_GB2312"/>
                <a:ea typeface="楷体_GB2312"/>
              </a:rPr>
              <a:t>ab*c+d-ef+/</a:t>
            </a:r>
          </a:p>
          <a:p>
            <a:pPr lvl="1" eaLnBrk="1" hangingPunct="1">
              <a:lnSpc>
                <a:spcPct val="80000"/>
              </a:lnSpc>
              <a:spcBef>
                <a:spcPts val="1800"/>
              </a:spcBef>
              <a:buNone/>
            </a:pPr>
            <a:r>
              <a:rPr lang="en-US" altLang="zh-CN" dirty="0">
                <a:solidFill>
                  <a:srgbClr val="000000"/>
                </a:solidFill>
                <a:latin typeface="Times New Roman" panose="02020603050405020304" pitchFamily="18" charset="0"/>
                <a:ea typeface="楷体_GB2312"/>
              </a:rPr>
              <a:t>	PUSH A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操作数</a:t>
            </a:r>
            <a:r>
              <a:rPr lang="en-US" altLang="zh-CN" dirty="0">
                <a:solidFill>
                  <a:srgbClr val="006600"/>
                </a:solidFill>
                <a:latin typeface="Times New Roman" panose="02020603050405020304" pitchFamily="18" charset="0"/>
                <a:ea typeface="楷体_GB2312"/>
              </a:rPr>
              <a:t>a</a:t>
            </a:r>
            <a:r>
              <a:rPr lang="zh-CN" altLang="en-US" dirty="0">
                <a:solidFill>
                  <a:srgbClr val="006600"/>
                </a:solidFill>
                <a:latin typeface="Times New Roman" panose="02020603050405020304" pitchFamily="18" charset="0"/>
                <a:ea typeface="楷体_GB2312"/>
              </a:rPr>
              <a:t>压入堆栈</a:t>
            </a:r>
          </a:p>
          <a:p>
            <a:pPr lvl="1" eaLnBrk="1" hangingPunct="1">
              <a:lnSpc>
                <a:spcPct val="80000"/>
              </a:lnSpc>
              <a:buNone/>
            </a:pPr>
            <a:r>
              <a:rPr lang="en-US" altLang="zh-CN" dirty="0">
                <a:solidFill>
                  <a:srgbClr val="000000"/>
                </a:solidFill>
                <a:latin typeface="Times New Roman" panose="02020603050405020304" pitchFamily="18" charset="0"/>
                <a:ea typeface="楷体_GB2312"/>
              </a:rPr>
              <a:t>	PUSH B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操作数</a:t>
            </a:r>
            <a:r>
              <a:rPr lang="en-US" altLang="zh-CN" dirty="0">
                <a:solidFill>
                  <a:srgbClr val="006600"/>
                </a:solidFill>
                <a:latin typeface="Times New Roman" panose="02020603050405020304" pitchFamily="18" charset="0"/>
                <a:ea typeface="楷体_GB2312"/>
              </a:rPr>
              <a:t>b</a:t>
            </a:r>
            <a:r>
              <a:rPr lang="zh-CN" altLang="en-US" dirty="0">
                <a:solidFill>
                  <a:srgbClr val="006600"/>
                </a:solidFill>
                <a:latin typeface="Times New Roman" panose="02020603050405020304" pitchFamily="18" charset="0"/>
                <a:ea typeface="楷体_GB2312"/>
              </a:rPr>
              <a:t>压入堆栈</a:t>
            </a:r>
          </a:p>
          <a:p>
            <a:pPr lvl="1" eaLnBrk="1" hangingPunct="1">
              <a:lnSpc>
                <a:spcPct val="80000"/>
              </a:lnSpc>
              <a:buNone/>
            </a:pPr>
            <a:r>
              <a:rPr lang="en-US" altLang="zh-CN" dirty="0">
                <a:solidFill>
                  <a:srgbClr val="000000"/>
                </a:solidFill>
                <a:latin typeface="Times New Roman" panose="02020603050405020304" pitchFamily="18" charset="0"/>
                <a:ea typeface="楷体_GB2312"/>
              </a:rPr>
              <a:t>	MUL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栈顶两数相乘</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结果压回堆顶</a:t>
            </a:r>
          </a:p>
          <a:p>
            <a:pPr lvl="1" eaLnBrk="1" hangingPunct="1">
              <a:lnSpc>
                <a:spcPct val="80000"/>
              </a:lnSpc>
              <a:buNone/>
            </a:pPr>
            <a:r>
              <a:rPr lang="en-US" altLang="zh-CN" dirty="0">
                <a:solidFill>
                  <a:srgbClr val="000000"/>
                </a:solidFill>
                <a:latin typeface="Times New Roman" panose="02020603050405020304" pitchFamily="18" charset="0"/>
                <a:ea typeface="楷体_GB2312"/>
              </a:rPr>
              <a:t>	PUSH C</a:t>
            </a:r>
          </a:p>
          <a:p>
            <a:pPr lvl="1" eaLnBrk="1" hangingPunct="1">
              <a:lnSpc>
                <a:spcPct val="80000"/>
              </a:lnSpc>
              <a:buNone/>
            </a:pPr>
            <a:r>
              <a:rPr lang="en-US" altLang="zh-CN" dirty="0">
                <a:solidFill>
                  <a:srgbClr val="000000"/>
                </a:solidFill>
                <a:latin typeface="Times New Roman" panose="02020603050405020304" pitchFamily="18" charset="0"/>
                <a:ea typeface="楷体_GB2312"/>
              </a:rPr>
              <a:t>	ADD</a:t>
            </a:r>
          </a:p>
          <a:p>
            <a:pPr lvl="1" eaLnBrk="1" hangingPunct="1">
              <a:lnSpc>
                <a:spcPct val="80000"/>
              </a:lnSpc>
              <a:buNone/>
            </a:pPr>
            <a:r>
              <a:rPr lang="en-US" altLang="zh-CN" dirty="0">
                <a:solidFill>
                  <a:srgbClr val="000000"/>
                </a:solidFill>
                <a:latin typeface="Times New Roman" panose="02020603050405020304" pitchFamily="18" charset="0"/>
                <a:ea typeface="楷体_GB2312"/>
              </a:rPr>
              <a:t>	PUSH D</a:t>
            </a:r>
          </a:p>
          <a:p>
            <a:pPr lvl="1" eaLnBrk="1" hangingPunct="1">
              <a:lnSpc>
                <a:spcPct val="80000"/>
              </a:lnSpc>
              <a:buNone/>
            </a:pPr>
            <a:r>
              <a:rPr lang="en-US" altLang="zh-CN" dirty="0">
                <a:solidFill>
                  <a:srgbClr val="000000"/>
                </a:solidFill>
                <a:latin typeface="Times New Roman" panose="02020603050405020304" pitchFamily="18" charset="0"/>
                <a:ea typeface="楷体_GB2312"/>
              </a:rPr>
              <a:t>	SUB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栈顶是分子运算的结果</a:t>
            </a:r>
          </a:p>
          <a:p>
            <a:pPr lvl="1" eaLnBrk="1" hangingPunct="1">
              <a:lnSpc>
                <a:spcPct val="80000"/>
              </a:lnSpc>
              <a:buNone/>
            </a:pPr>
            <a:r>
              <a:rPr lang="en-US" altLang="zh-CN" dirty="0">
                <a:solidFill>
                  <a:srgbClr val="000000"/>
                </a:solidFill>
                <a:latin typeface="Times New Roman" panose="02020603050405020304" pitchFamily="18" charset="0"/>
                <a:ea typeface="楷体_GB2312"/>
              </a:rPr>
              <a:t>	PUSH E</a:t>
            </a:r>
          </a:p>
          <a:p>
            <a:pPr lvl="1" eaLnBrk="1" hangingPunct="1">
              <a:lnSpc>
                <a:spcPct val="80000"/>
              </a:lnSpc>
              <a:buNone/>
            </a:pPr>
            <a:r>
              <a:rPr lang="en-US" altLang="zh-CN" dirty="0">
                <a:solidFill>
                  <a:srgbClr val="000000"/>
                </a:solidFill>
                <a:latin typeface="Times New Roman" panose="02020603050405020304" pitchFamily="18" charset="0"/>
                <a:ea typeface="楷体_GB2312"/>
              </a:rPr>
              <a:t>	PUSH F</a:t>
            </a:r>
          </a:p>
          <a:p>
            <a:pPr lvl="1" eaLnBrk="1" hangingPunct="1">
              <a:lnSpc>
                <a:spcPct val="80000"/>
              </a:lnSpc>
              <a:buNone/>
            </a:pPr>
            <a:r>
              <a:rPr lang="en-US" altLang="zh-CN" dirty="0">
                <a:solidFill>
                  <a:srgbClr val="000000"/>
                </a:solidFill>
                <a:latin typeface="Times New Roman" panose="02020603050405020304" pitchFamily="18" charset="0"/>
                <a:ea typeface="楷体_GB2312"/>
              </a:rPr>
              <a:t>	ADD</a:t>
            </a:r>
          </a:p>
          <a:p>
            <a:pPr lvl="1" eaLnBrk="1" hangingPunct="1">
              <a:lnSpc>
                <a:spcPct val="80000"/>
              </a:lnSpc>
              <a:buNone/>
            </a:pPr>
            <a:r>
              <a:rPr lang="en-US" altLang="zh-CN" dirty="0">
                <a:solidFill>
                  <a:srgbClr val="000000"/>
                </a:solidFill>
                <a:latin typeface="Times New Roman" panose="02020603050405020304" pitchFamily="18" charset="0"/>
                <a:ea typeface="楷体_GB2312"/>
              </a:rPr>
              <a:t>	DIV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栈顶是最后运算的结果</a:t>
            </a:r>
          </a:p>
          <a:p>
            <a:pPr lvl="1" eaLnBrk="1" hangingPunct="1">
              <a:lnSpc>
                <a:spcPct val="80000"/>
              </a:lnSpc>
              <a:buNone/>
            </a:pPr>
            <a:r>
              <a:rPr lang="en-US" altLang="zh-CN" dirty="0">
                <a:solidFill>
                  <a:srgbClr val="000000"/>
                </a:solidFill>
                <a:latin typeface="Times New Roman" panose="02020603050405020304" pitchFamily="18" charset="0"/>
                <a:ea typeface="楷体_GB2312"/>
              </a:rPr>
              <a:t>	POP X        </a:t>
            </a:r>
            <a:r>
              <a:rPr lang="en-US" altLang="zh-CN" dirty="0">
                <a:solidFill>
                  <a:srgbClr val="006600"/>
                </a:solidFill>
                <a:latin typeface="Times New Roman" panose="02020603050405020304" pitchFamily="18" charset="0"/>
                <a:ea typeface="楷体_GB2312"/>
              </a:rPr>
              <a:t>;</a:t>
            </a:r>
            <a:r>
              <a:rPr lang="zh-CN" altLang="en-US" dirty="0">
                <a:solidFill>
                  <a:srgbClr val="006600"/>
                </a:solidFill>
                <a:latin typeface="Times New Roman" panose="02020603050405020304" pitchFamily="18" charset="0"/>
                <a:ea typeface="楷体_GB2312"/>
              </a:rPr>
              <a:t>保存最后运算结果</a:t>
            </a:r>
          </a:p>
        </p:txBody>
      </p:sp>
      <p:graphicFrame>
        <p:nvGraphicFramePr>
          <p:cNvPr id="111620" name="Object 4"/>
          <p:cNvGraphicFramePr>
            <a:graphicFrameLocks noChangeAspect="1"/>
          </p:cNvGraphicFramePr>
          <p:nvPr/>
        </p:nvGraphicFramePr>
        <p:xfrm>
          <a:off x="5449888" y="268288"/>
          <a:ext cx="3694112" cy="1060450"/>
        </p:xfrm>
        <a:graphic>
          <a:graphicData uri="http://schemas.openxmlformats.org/presentationml/2006/ole">
            <mc:AlternateContent xmlns:mc="http://schemas.openxmlformats.org/markup-compatibility/2006">
              <mc:Choice xmlns:v="urn:schemas-microsoft-com:vml" Requires="v">
                <p:oleObj spid="_x0000_s7173" r:id="rId4" imgW="951865" imgH="393700" progId="Equation.3">
                  <p:embed/>
                </p:oleObj>
              </mc:Choice>
              <mc:Fallback>
                <p:oleObj r:id="rId4" imgW="951865" imgH="393700" progId="Equation.3">
                  <p:embed/>
                  <p:pic>
                    <p:nvPicPr>
                      <p:cNvPr id="0" name="图片 3094"/>
                      <p:cNvPicPr/>
                      <p:nvPr/>
                    </p:nvPicPr>
                    <p:blipFill>
                      <a:blip r:embed="rId5"/>
                      <a:stretch>
                        <a:fillRect/>
                      </a:stretch>
                    </p:blipFill>
                    <p:spPr>
                      <a:xfrm>
                        <a:off x="5449888" y="268288"/>
                        <a:ext cx="3694112" cy="1060450"/>
                      </a:xfrm>
                      <a:prstGeom prst="rect">
                        <a:avLst/>
                      </a:prstGeom>
                      <a:noFill/>
                      <a:ln w="38100">
                        <a:noFill/>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590550" y="142875"/>
            <a:ext cx="8553450" cy="609600"/>
          </a:xfrm>
        </p:spPr>
        <p:txBody>
          <a:bodyPr vert="horz" wrap="square" lIns="91440" tIns="45720" rIns="91440" bIns="45720" anchor="ctr" anchorCtr="0"/>
          <a:lstStyle/>
          <a:p>
            <a:pPr eaLnBrk="1" hangingPunct="1"/>
            <a:r>
              <a:rPr lang="en-US" altLang="zh-CN" sz="2400" dirty="0">
                <a:solidFill>
                  <a:srgbClr val="000000"/>
                </a:solidFill>
                <a:latin typeface="黑体" panose="02010609060101010101" pitchFamily="49" charset="-122"/>
                <a:ea typeface="黑体" panose="02010609060101010101" pitchFamily="49" charset="-122"/>
              </a:rPr>
              <a:t>2.3.1 </a:t>
            </a:r>
            <a:r>
              <a:rPr lang="zh-CN" altLang="en-US" sz="2400" dirty="0">
                <a:solidFill>
                  <a:srgbClr val="000000"/>
                </a:solidFill>
                <a:latin typeface="黑体" panose="02010609060101010101" pitchFamily="49" charset="-122"/>
                <a:ea typeface="黑体" panose="02010609060101010101" pitchFamily="49" charset="-122"/>
              </a:rPr>
              <a:t>指令系统设计的基本原则</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指令系统的设计（操作功能）</a:t>
            </a:r>
          </a:p>
        </p:txBody>
      </p:sp>
      <p:sp>
        <p:nvSpPr>
          <p:cNvPr id="37891" name="Rectangle 3"/>
          <p:cNvSpPr>
            <a:spLocks noGrp="1"/>
          </p:cNvSpPr>
          <p:nvPr>
            <p:ph idx="1" hasCustomPrompt="1"/>
          </p:nvPr>
        </p:nvSpPr>
        <p:spPr>
          <a:xfrm>
            <a:off x="469900" y="1022350"/>
            <a:ext cx="8229600" cy="5334000"/>
          </a:xfrm>
        </p:spPr>
        <p:txBody>
          <a:bodyPr vert="horz" wrap="square" lIns="91440" tIns="45720" rIns="91440" bIns="45720" anchor="t" anchorCtr="0"/>
          <a:lstStyle/>
          <a:p>
            <a:pPr eaLnBrk="1" hangingPunct="1"/>
            <a:r>
              <a:rPr lang="zh-CN" altLang="en-US" sz="2400" dirty="0">
                <a:solidFill>
                  <a:srgbClr val="000000"/>
                </a:solidFill>
                <a:ea typeface="楷体_GB2312" pitchFamily="49" charset="-122"/>
              </a:rPr>
              <a:t>编译系统要求指令集系统应具有的特征：</a:t>
            </a:r>
          </a:p>
          <a:p>
            <a:pPr lvl="1" eaLnBrk="1" hangingPunct="1"/>
            <a:r>
              <a:rPr lang="zh-CN" altLang="en-US" sz="2000" b="1" dirty="0">
                <a:solidFill>
                  <a:srgbClr val="000000"/>
                </a:solidFill>
                <a:ea typeface="楷体_GB2312" pitchFamily="49" charset="-122"/>
              </a:rPr>
              <a:t>规整性：对相似的操作做相同的规定</a:t>
            </a:r>
          </a:p>
          <a:p>
            <a:pPr lvl="2" eaLnBrk="1" hangingPunct="1"/>
            <a:r>
              <a:rPr lang="zh-CN" altLang="en-US" sz="2000" b="1" dirty="0">
                <a:solidFill>
                  <a:srgbClr val="000000"/>
                </a:solidFill>
                <a:ea typeface="楷体_GB2312" pitchFamily="49" charset="-122"/>
              </a:rPr>
              <a:t>对字和字节的操作，操作后生成的条件码一样，对通用寄存器的使用规定和限制一样；</a:t>
            </a:r>
          </a:p>
          <a:p>
            <a:pPr lvl="1" eaLnBrk="1" hangingPunct="1"/>
            <a:r>
              <a:rPr lang="zh-CN" altLang="en-US" sz="2000" b="1" dirty="0">
                <a:solidFill>
                  <a:srgbClr val="000000"/>
                </a:solidFill>
                <a:ea typeface="楷体_GB2312" pitchFamily="49" charset="-122"/>
              </a:rPr>
              <a:t>对称性</a:t>
            </a:r>
          </a:p>
          <a:p>
            <a:pPr lvl="2" eaLnBrk="1" hangingPunct="1"/>
            <a:r>
              <a:rPr lang="en-US" altLang="zh-CN" sz="2000" dirty="0">
                <a:solidFill>
                  <a:srgbClr val="000000"/>
                </a:solidFill>
                <a:ea typeface="楷体_GB2312" pitchFamily="49" charset="-122"/>
              </a:rPr>
              <a:t>A-B</a:t>
            </a:r>
            <a:r>
              <a:rPr lang="zh-CN" altLang="en-US" sz="2000" dirty="0">
                <a:solidFill>
                  <a:srgbClr val="000000"/>
                </a:solidFill>
                <a:ea typeface="楷体_GB2312" pitchFamily="49" charset="-122"/>
              </a:rPr>
              <a:t>存入</a:t>
            </a:r>
            <a:r>
              <a:rPr lang="en-US" altLang="zh-CN" sz="2000" dirty="0">
                <a:solidFill>
                  <a:srgbClr val="000000"/>
                </a:solidFill>
                <a:ea typeface="楷体_GB2312" pitchFamily="49" charset="-122"/>
              </a:rPr>
              <a:t>A</a:t>
            </a:r>
            <a:r>
              <a:rPr lang="zh-CN" altLang="en-US" sz="2000" dirty="0">
                <a:solidFill>
                  <a:srgbClr val="000000"/>
                </a:solidFill>
                <a:ea typeface="楷体_GB2312" pitchFamily="49" charset="-122"/>
              </a:rPr>
              <a:t>，也有</a:t>
            </a:r>
            <a:r>
              <a:rPr lang="en-US" altLang="zh-CN" sz="2000" dirty="0">
                <a:solidFill>
                  <a:srgbClr val="000000"/>
                </a:solidFill>
                <a:ea typeface="楷体_GB2312" pitchFamily="49" charset="-122"/>
              </a:rPr>
              <a:t>A-B</a:t>
            </a:r>
            <a:r>
              <a:rPr lang="zh-CN" altLang="en-US" sz="2000" dirty="0">
                <a:solidFill>
                  <a:srgbClr val="000000"/>
                </a:solidFill>
                <a:ea typeface="楷体_GB2312" pitchFamily="49" charset="-122"/>
              </a:rPr>
              <a:t>存入</a:t>
            </a:r>
            <a:r>
              <a:rPr lang="en-US" altLang="zh-CN" sz="2000" dirty="0">
                <a:solidFill>
                  <a:srgbClr val="000000"/>
                </a:solidFill>
                <a:ea typeface="楷体_GB2312" pitchFamily="49" charset="-122"/>
              </a:rPr>
              <a:t>B</a:t>
            </a:r>
            <a:r>
              <a:rPr lang="zh-CN" altLang="en-US" sz="2000" dirty="0">
                <a:solidFill>
                  <a:srgbClr val="000000"/>
                </a:solidFill>
                <a:ea typeface="楷体_GB2312" pitchFamily="49" charset="-122"/>
              </a:rPr>
              <a:t>；</a:t>
            </a:r>
            <a:endParaRPr lang="en-US" altLang="zh-CN" sz="2000" dirty="0">
              <a:solidFill>
                <a:srgbClr val="000000"/>
              </a:solidFill>
              <a:ea typeface="楷体_GB2312" pitchFamily="49" charset="-122"/>
            </a:endParaRPr>
          </a:p>
          <a:p>
            <a:pPr lvl="1" eaLnBrk="1" hangingPunct="1"/>
            <a:r>
              <a:rPr lang="zh-CN" altLang="en-US" sz="2000" b="1" dirty="0">
                <a:solidFill>
                  <a:srgbClr val="000000"/>
                </a:solidFill>
                <a:ea typeface="楷体_GB2312" pitchFamily="49" charset="-122"/>
              </a:rPr>
              <a:t>独立性和全能性</a:t>
            </a:r>
          </a:p>
          <a:p>
            <a:pPr lvl="2" eaLnBrk="1" hangingPunct="1"/>
            <a:r>
              <a:rPr lang="en-US" altLang="zh-CN" sz="2000" dirty="0">
                <a:solidFill>
                  <a:srgbClr val="000000"/>
                </a:solidFill>
                <a:ea typeface="楷体_GB2312" pitchFamily="49" charset="-122"/>
              </a:rPr>
              <a:t>A*2</a:t>
            </a:r>
            <a:r>
              <a:rPr lang="zh-CN" altLang="en-US" sz="2000" b="1" dirty="0">
                <a:solidFill>
                  <a:srgbClr val="000000"/>
                </a:solidFill>
                <a:ea typeface="楷体_GB2312" pitchFamily="49" charset="-122"/>
              </a:rPr>
              <a:t>的操作，只有一种实现方法；</a:t>
            </a:r>
          </a:p>
          <a:p>
            <a:pPr lvl="2" eaLnBrk="1" hangingPunct="1"/>
            <a:r>
              <a:rPr lang="zh-CN" altLang="en-US" sz="2000" b="1" dirty="0">
                <a:solidFill>
                  <a:srgbClr val="000000"/>
                </a:solidFill>
                <a:ea typeface="楷体_GB2312" pitchFamily="49" charset="-122"/>
              </a:rPr>
              <a:t>多种程序选择实现同一种功能；</a:t>
            </a:r>
          </a:p>
          <a:p>
            <a:pPr lvl="1" eaLnBrk="1" hangingPunct="1"/>
            <a:r>
              <a:rPr lang="zh-CN" altLang="en-US" sz="2000" b="1" dirty="0">
                <a:solidFill>
                  <a:srgbClr val="000000"/>
                </a:solidFill>
                <a:ea typeface="楷体_GB2312" pitchFamily="49" charset="-122"/>
              </a:rPr>
              <a:t>正交性</a:t>
            </a:r>
          </a:p>
          <a:p>
            <a:pPr lvl="2" eaLnBrk="1" hangingPunct="1"/>
            <a:r>
              <a:rPr lang="zh-CN" altLang="en-US" sz="2000" b="1" dirty="0">
                <a:solidFill>
                  <a:srgbClr val="000000"/>
                </a:solidFill>
                <a:ea typeface="楷体_GB2312" pitchFamily="49" charset="-122"/>
              </a:rPr>
              <a:t>操作类型、数据类型、寻址方式等，在编码时互不相关；</a:t>
            </a:r>
          </a:p>
          <a:p>
            <a:pPr lvl="1" eaLnBrk="1" hangingPunct="1"/>
            <a:r>
              <a:rPr lang="zh-CN" altLang="en-US" sz="2000" b="1" dirty="0">
                <a:solidFill>
                  <a:srgbClr val="000000"/>
                </a:solidFill>
                <a:ea typeface="楷体_GB2312" pitchFamily="49" charset="-122"/>
              </a:rPr>
              <a:t>可组合性</a:t>
            </a:r>
          </a:p>
          <a:p>
            <a:pPr lvl="2" eaLnBrk="1" hangingPunct="1"/>
            <a:r>
              <a:rPr lang="zh-CN" altLang="en-US" sz="2000" b="1" dirty="0">
                <a:solidFill>
                  <a:srgbClr val="000000"/>
                </a:solidFill>
                <a:ea typeface="楷体_GB2312" pitchFamily="49" charset="-122"/>
              </a:rPr>
              <a:t>让指令系统中所有操作对各种寻址方式和数据类型都适用；</a:t>
            </a:r>
          </a:p>
          <a:p>
            <a:pPr lvl="1" eaLnBrk="1" hangingPunct="1"/>
            <a:r>
              <a:rPr lang="zh-CN" altLang="en-US" sz="2000" b="1" dirty="0">
                <a:solidFill>
                  <a:srgbClr val="000000"/>
                </a:solidFill>
                <a:ea typeface="楷体_GB2312" pitchFamily="49" charset="-122"/>
              </a:rPr>
              <a:t>可扩充性</a:t>
            </a:r>
            <a:endParaRPr lang="en-US" altLang="zh-CN" sz="2000" b="1" dirty="0">
              <a:solidFill>
                <a:srgbClr val="000000"/>
              </a:solidFill>
              <a:ea typeface="楷体_GB2312" pitchFamily="49" charset="-122"/>
            </a:endParaRPr>
          </a:p>
          <a:p>
            <a:pPr lvl="2" eaLnBrk="1" hangingPunct="1"/>
            <a:r>
              <a:rPr lang="zh-CN" altLang="en-US" sz="2000" b="1" dirty="0">
                <a:solidFill>
                  <a:srgbClr val="000000"/>
                </a:solidFill>
                <a:ea typeface="楷体_GB2312" pitchFamily="49" charset="-122"/>
              </a:rPr>
              <a:t>要留有一定数量的冗余操作码，以便以后扩充新指令；</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590550" y="142875"/>
            <a:ext cx="8553450" cy="609600"/>
          </a:xfrm>
        </p:spPr>
        <p:txBody>
          <a:bodyPr vert="horz" wrap="square" lIns="91440" tIns="45720" rIns="91440" bIns="45720" anchor="ctr" anchorCtr="0"/>
          <a:lstStyle/>
          <a:p>
            <a:pPr eaLnBrk="1" hangingPunct="1"/>
            <a:r>
              <a:rPr lang="en-US" altLang="zh-CN" sz="2800" dirty="0">
                <a:solidFill>
                  <a:srgbClr val="000000"/>
                </a:solidFill>
                <a:latin typeface="黑体" panose="02010609060101010101" pitchFamily="49" charset="-122"/>
                <a:ea typeface="黑体" panose="02010609060101010101" pitchFamily="49" charset="-122"/>
              </a:rPr>
              <a:t>2.3.1 </a:t>
            </a:r>
            <a:r>
              <a:rPr lang="zh-CN" altLang="en-US" sz="2800" dirty="0">
                <a:solidFill>
                  <a:srgbClr val="000000"/>
                </a:solidFill>
                <a:latin typeface="黑体" panose="02010609060101010101" pitchFamily="49" charset="-122"/>
                <a:ea typeface="黑体" panose="02010609060101010101" pitchFamily="49" charset="-122"/>
              </a:rPr>
              <a:t>指令系统设计的基本原则</a:t>
            </a:r>
            <a:r>
              <a:rPr lang="en-US" altLang="zh-CN" sz="2800" dirty="0">
                <a:solidFill>
                  <a:srgbClr val="000000"/>
                </a:solidFill>
                <a:latin typeface="黑体" panose="02010609060101010101" pitchFamily="49" charset="-122"/>
                <a:ea typeface="黑体" panose="02010609060101010101" pitchFamily="49" charset="-122"/>
              </a:rPr>
              <a:t>—</a:t>
            </a:r>
            <a:r>
              <a:rPr lang="zh-CN" altLang="en-US" sz="2800" dirty="0">
                <a:solidFill>
                  <a:srgbClr val="000000"/>
                </a:solidFill>
                <a:latin typeface="黑体" panose="02010609060101010101" pitchFamily="49" charset="-122"/>
                <a:ea typeface="黑体" panose="02010609060101010101" pitchFamily="49" charset="-122"/>
              </a:rPr>
              <a:t>系统设计人员希望</a:t>
            </a:r>
          </a:p>
        </p:txBody>
      </p:sp>
      <p:sp>
        <p:nvSpPr>
          <p:cNvPr id="39939" name="Rectangle 3"/>
          <p:cNvSpPr>
            <a:spLocks noGrp="1"/>
          </p:cNvSpPr>
          <p:nvPr>
            <p:ph idx="1" hasCustomPrompt="1"/>
          </p:nvPr>
        </p:nvSpPr>
        <p:spPr>
          <a:xfrm>
            <a:off x="457200" y="752475"/>
            <a:ext cx="8229600" cy="4953000"/>
          </a:xfrm>
        </p:spPr>
        <p:txBody>
          <a:bodyPr vert="horz" wrap="square" lIns="91440" tIns="45720" rIns="91440" bIns="45720" anchor="t" anchorCtr="0"/>
          <a:lstStyle/>
          <a:p>
            <a:pPr marL="0" indent="0" eaLnBrk="1" hangingPunct="1">
              <a:buNone/>
            </a:pPr>
            <a:endParaRPr lang="zh-CN" altLang="en-US" dirty="0">
              <a:solidFill>
                <a:srgbClr val="000000"/>
              </a:solidFill>
              <a:latin typeface="楷体_GB2312" pitchFamily="49" charset="-122"/>
              <a:ea typeface="楷体_GB2312" pitchFamily="49" charset="-122"/>
            </a:endParaRPr>
          </a:p>
          <a:p>
            <a:pPr eaLnBrk="1" hangingPunct="1"/>
            <a:r>
              <a:rPr lang="zh-CN" altLang="en-US" dirty="0">
                <a:solidFill>
                  <a:srgbClr val="000000"/>
                </a:solidFill>
                <a:latin typeface="楷体_GB2312" pitchFamily="49" charset="-122"/>
                <a:ea typeface="楷体_GB2312" pitchFamily="49" charset="-122"/>
              </a:rPr>
              <a:t>指令码密度适中</a:t>
            </a:r>
          </a:p>
          <a:p>
            <a:pPr lvl="1" eaLnBrk="1" hangingPunct="1"/>
            <a:r>
              <a:rPr lang="zh-CN" altLang="en-US" dirty="0">
                <a:solidFill>
                  <a:srgbClr val="000000"/>
                </a:solidFill>
                <a:latin typeface="楷体_GB2312" pitchFamily="49" charset="-122"/>
                <a:ea typeface="楷体_GB2312" pitchFamily="49" charset="-122"/>
              </a:rPr>
              <a:t>高密度指令：强功能复合指令，用于替代功能强的指令串。</a:t>
            </a:r>
          </a:p>
          <a:p>
            <a:pPr lvl="1" eaLnBrk="1" hangingPunct="1"/>
            <a:r>
              <a:rPr lang="zh-CN" altLang="en-US" dirty="0">
                <a:solidFill>
                  <a:srgbClr val="000000"/>
                </a:solidFill>
                <a:latin typeface="楷体_GB2312" pitchFamily="49" charset="-122"/>
                <a:ea typeface="楷体_GB2312" pitchFamily="49" charset="-122"/>
              </a:rPr>
              <a:t>优点：减少程序长度、访存次数、</a:t>
            </a:r>
            <a:r>
              <a:rPr lang="en-US" altLang="zh-CN" dirty="0">
                <a:solidFill>
                  <a:srgbClr val="000000"/>
                </a:solidFill>
                <a:latin typeface="楷体_GB2312" pitchFamily="49" charset="-122"/>
                <a:ea typeface="楷体_GB2312" pitchFamily="49" charset="-122"/>
              </a:rPr>
              <a:t>Cache</a:t>
            </a:r>
            <a:r>
              <a:rPr lang="zh-CN" altLang="en-US" dirty="0">
                <a:solidFill>
                  <a:srgbClr val="000000"/>
                </a:solidFill>
                <a:latin typeface="楷体_GB2312" pitchFamily="49" charset="-122"/>
                <a:ea typeface="楷体_GB2312" pitchFamily="49" charset="-122"/>
              </a:rPr>
              <a:t>、虚存访问调度次数、程序运行时间；</a:t>
            </a:r>
          </a:p>
          <a:p>
            <a:pPr lvl="1" eaLnBrk="1" hangingPunct="1"/>
            <a:r>
              <a:rPr lang="zh-CN" altLang="en-US" dirty="0">
                <a:solidFill>
                  <a:srgbClr val="000000"/>
                </a:solidFill>
                <a:latin typeface="楷体_GB2312" pitchFamily="49" charset="-122"/>
                <a:ea typeface="楷体_GB2312" pitchFamily="49" charset="-122"/>
              </a:rPr>
              <a:t>缺点：指令系统复杂，硬件实现困难；</a:t>
            </a:r>
          </a:p>
          <a:p>
            <a:pPr eaLnBrk="1" hangingPunct="1"/>
            <a:r>
              <a:rPr lang="zh-CN" altLang="en-US" dirty="0">
                <a:solidFill>
                  <a:srgbClr val="000000"/>
                </a:solidFill>
                <a:latin typeface="楷体_GB2312" pitchFamily="49" charset="-122"/>
                <a:ea typeface="楷体_GB2312" pitchFamily="49" charset="-122"/>
              </a:rPr>
              <a:t>兼容性</a:t>
            </a:r>
          </a:p>
          <a:p>
            <a:pPr lvl="1" eaLnBrk="1" hangingPunct="1"/>
            <a:r>
              <a:rPr lang="zh-CN" altLang="en-US" dirty="0">
                <a:solidFill>
                  <a:srgbClr val="000000"/>
                </a:solidFill>
                <a:latin typeface="楷体_GB2312" pitchFamily="49" charset="-122"/>
                <a:ea typeface="楷体_GB2312" pitchFamily="49" charset="-122"/>
              </a:rPr>
              <a:t>系列机而言，为保证软件向后兼容，只能增加指令，不能删除指令。因此，设计时需要周密考虑</a:t>
            </a:r>
          </a:p>
          <a:p>
            <a:pPr eaLnBrk="1" hangingPunct="1"/>
            <a:r>
              <a:rPr lang="zh-CN" altLang="en-US" dirty="0">
                <a:solidFill>
                  <a:srgbClr val="000000"/>
                </a:solidFill>
                <a:latin typeface="楷体_GB2312" pitchFamily="49" charset="-122"/>
                <a:ea typeface="楷体_GB2312" pitchFamily="49" charset="-122"/>
              </a:rPr>
              <a:t>适应性</a:t>
            </a:r>
          </a:p>
          <a:p>
            <a:pPr lvl="1" eaLnBrk="1" hangingPunct="1"/>
            <a:r>
              <a:rPr lang="zh-CN" altLang="en-US" dirty="0">
                <a:solidFill>
                  <a:srgbClr val="000000"/>
                </a:solidFill>
                <a:latin typeface="楷体_GB2312" pitchFamily="49" charset="-122"/>
                <a:ea typeface="楷体_GB2312" pitchFamily="49" charset="-122"/>
              </a:rPr>
              <a:t>当工艺技术发展变化时，指令系统仍可以方便地用硬件来实现</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2.3.2 </a:t>
            </a:r>
            <a:r>
              <a:rPr lang="zh-CN" altLang="en-US" dirty="0">
                <a:solidFill>
                  <a:srgbClr val="000000"/>
                </a:solidFill>
                <a:latin typeface="黑体" panose="02010609060101010101" pitchFamily="49" charset="-122"/>
                <a:ea typeface="黑体" panose="02010609060101010101" pitchFamily="49" charset="-122"/>
              </a:rPr>
              <a:t>指令操作码的优化</a:t>
            </a:r>
            <a:endParaRPr lang="zh-CN" altLang="en-US" dirty="0">
              <a:solidFill>
                <a:srgbClr val="000000"/>
              </a:solidFill>
            </a:endParaRPr>
          </a:p>
        </p:txBody>
      </p:sp>
      <p:sp>
        <p:nvSpPr>
          <p:cNvPr id="45059" name="Rectangle 3"/>
          <p:cNvSpPr>
            <a:spLocks noGrp="1"/>
          </p:cNvSpPr>
          <p:nvPr>
            <p:ph idx="1" hasCustomPrompt="1"/>
          </p:nvPr>
        </p:nvSpPr>
        <p:spPr>
          <a:xfrm>
            <a:off x="589280" y="1022350"/>
            <a:ext cx="8110220" cy="4575175"/>
          </a:xfrm>
        </p:spPr>
        <p:txBody>
          <a:bodyPr vert="horz" wrap="square" lIns="91440" tIns="45720" rIns="91440" bIns="45720" anchor="t" anchorCtr="0"/>
          <a:lstStyle/>
          <a:p>
            <a:pPr indent="0" eaLnBrk="1" latinLnBrk="0" hangingPunct="1">
              <a:lnSpc>
                <a:spcPct val="150000"/>
              </a:lnSpc>
              <a:spcBef>
                <a:spcPts val="0"/>
              </a:spcBef>
            </a:pPr>
            <a:r>
              <a:rPr lang="zh-CN" altLang="en-US" sz="2000" dirty="0">
                <a:solidFill>
                  <a:srgbClr val="000000"/>
                </a:solidFill>
                <a:latin typeface="楷体_GB2312" pitchFamily="49" charset="-122"/>
                <a:ea typeface="楷体_GB2312" pitchFamily="49" charset="-122"/>
              </a:rPr>
              <a:t>指令</a:t>
            </a:r>
            <a:r>
              <a:rPr lang="en-US" altLang="zh-CN" sz="2000" dirty="0">
                <a:solidFill>
                  <a:srgbClr val="000000"/>
                </a:solidFill>
                <a:latin typeface="楷体_GB2312" pitchFamily="49" charset="-122"/>
                <a:ea typeface="楷体_GB2312" pitchFamily="49" charset="-122"/>
              </a:rPr>
              <a:t>=</a:t>
            </a:r>
            <a:r>
              <a:rPr lang="zh-CN" altLang="en-US" sz="2000" dirty="0">
                <a:solidFill>
                  <a:srgbClr val="000000"/>
                </a:solidFill>
                <a:latin typeface="楷体_GB2312" pitchFamily="49" charset="-122"/>
                <a:ea typeface="楷体_GB2312" pitchFamily="49" charset="-122"/>
              </a:rPr>
              <a:t>操作码</a:t>
            </a:r>
            <a:r>
              <a:rPr lang="en-US" altLang="zh-CN" sz="2000" dirty="0">
                <a:solidFill>
                  <a:srgbClr val="000000"/>
                </a:solidFill>
                <a:latin typeface="楷体_GB2312" pitchFamily="49" charset="-122"/>
                <a:ea typeface="楷体_GB2312" pitchFamily="49" charset="-122"/>
              </a:rPr>
              <a:t>+</a:t>
            </a:r>
            <a:r>
              <a:rPr lang="zh-CN" altLang="en-US" sz="2000" dirty="0">
                <a:solidFill>
                  <a:srgbClr val="000000"/>
                </a:solidFill>
                <a:latin typeface="楷体_GB2312" pitchFamily="49" charset="-122"/>
                <a:ea typeface="楷体_GB2312" pitchFamily="49" charset="-122"/>
              </a:rPr>
              <a:t>地址码</a:t>
            </a:r>
          </a:p>
          <a:p>
            <a:pPr indent="0" eaLnBrk="1" latinLnBrk="0" hangingPunct="1">
              <a:lnSpc>
                <a:spcPct val="150000"/>
              </a:lnSpc>
              <a:spcBef>
                <a:spcPts val="0"/>
              </a:spcBef>
            </a:pPr>
            <a:r>
              <a:rPr lang="zh-CN" altLang="en-US" sz="2000" dirty="0">
                <a:solidFill>
                  <a:srgbClr val="000000"/>
                </a:solidFill>
                <a:latin typeface="楷体_GB2312" pitchFamily="49" charset="-122"/>
                <a:ea typeface="楷体_GB2312" pitchFamily="49" charset="-122"/>
              </a:rPr>
              <a:t>指令格式的优化：</a:t>
            </a:r>
            <a:r>
              <a:rPr lang="zh-CN" altLang="en-US" sz="2000" dirty="0">
                <a:solidFill>
                  <a:srgbClr val="FF0000"/>
                </a:solidFill>
                <a:latin typeface="楷体_GB2312" pitchFamily="49" charset="-122"/>
                <a:ea typeface="楷体_GB2312" pitchFamily="49" charset="-122"/>
              </a:rPr>
              <a:t>如何用最短的位数来表示；指令的操作信息和地址信息，使程序中指令的平均字长最短。</a:t>
            </a:r>
          </a:p>
          <a:p>
            <a:pPr indent="0" eaLnBrk="1" latinLnBrk="0" hangingPunct="1">
              <a:lnSpc>
                <a:spcPct val="150000"/>
              </a:lnSpc>
              <a:spcBef>
                <a:spcPts val="0"/>
              </a:spcBef>
              <a:buNone/>
            </a:pPr>
            <a:r>
              <a:rPr lang="zh-CN" altLang="en-US" sz="2000" dirty="0">
                <a:solidFill>
                  <a:srgbClr val="000000"/>
                </a:solidFill>
                <a:latin typeface="楷体_GB2312" pitchFamily="49" charset="-122"/>
                <a:ea typeface="楷体_GB2312" pitchFamily="49" charset="-122"/>
              </a:rPr>
              <a:t>主要目标：</a:t>
            </a:r>
          </a:p>
          <a:p>
            <a:pPr lvl="1" indent="0" eaLnBrk="1" latinLnBrk="0" hangingPunct="1">
              <a:lnSpc>
                <a:spcPct val="150000"/>
              </a:lnSpc>
              <a:spcBef>
                <a:spcPts val="0"/>
              </a:spcBef>
            </a:pPr>
            <a:r>
              <a:rPr lang="zh-CN" altLang="en-US" sz="2000" dirty="0">
                <a:solidFill>
                  <a:srgbClr val="000000"/>
                </a:solidFill>
                <a:latin typeface="楷体_GB2312" pitchFamily="49" charset="-122"/>
                <a:ea typeface="楷体_GB2312" pitchFamily="49" charset="-122"/>
              </a:rPr>
              <a:t>节省程序的存储空间；</a:t>
            </a:r>
          </a:p>
          <a:p>
            <a:pPr lvl="1" indent="0" eaLnBrk="1" latinLnBrk="0" hangingPunct="1">
              <a:lnSpc>
                <a:spcPct val="150000"/>
              </a:lnSpc>
              <a:spcBef>
                <a:spcPts val="0"/>
              </a:spcBef>
            </a:pPr>
            <a:r>
              <a:rPr lang="zh-CN" altLang="en-US" sz="2000" dirty="0">
                <a:solidFill>
                  <a:srgbClr val="000000"/>
                </a:solidFill>
                <a:latin typeface="楷体_GB2312" pitchFamily="49" charset="-122"/>
                <a:ea typeface="楷体_GB2312" pitchFamily="49" charset="-122"/>
              </a:rPr>
              <a:t>指令格式尽量规整，便于译码。</a:t>
            </a:r>
          </a:p>
          <a:p>
            <a:pPr lvl="0" eaLnBrk="1" hangingPunct="1">
              <a:lnSpc>
                <a:spcPct val="90000"/>
              </a:lnSpc>
            </a:pPr>
            <a:endParaRPr lang="zh-CN" altLang="en-US" sz="2330" dirty="0">
              <a:solidFill>
                <a:srgbClr val="000000"/>
              </a:solidFill>
              <a:latin typeface="楷体_GB2312" pitchFamily="49" charset="-122"/>
              <a:ea typeface="楷体_GB2312"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vert="horz" wrap="square" lIns="92075" tIns="46038" rIns="92075" bIns="46038" anchor="b"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2.3.2 </a:t>
            </a:r>
            <a:r>
              <a:rPr lang="zh-CN" altLang="en-US" dirty="0">
                <a:solidFill>
                  <a:srgbClr val="000000"/>
                </a:solidFill>
                <a:latin typeface="黑体" panose="02010609060101010101" pitchFamily="49" charset="-122"/>
                <a:ea typeface="黑体" panose="02010609060101010101" pitchFamily="49" charset="-122"/>
              </a:rPr>
              <a:t>指令操作码的优化</a:t>
            </a:r>
          </a:p>
        </p:txBody>
      </p:sp>
      <p:sp>
        <p:nvSpPr>
          <p:cNvPr id="47107" name="Rectangle 3"/>
          <p:cNvSpPr>
            <a:spLocks noGrp="1"/>
          </p:cNvSpPr>
          <p:nvPr>
            <p:ph idx="1" hasCustomPrompt="1"/>
          </p:nvPr>
        </p:nvSpPr>
        <p:spPr>
          <a:xfrm>
            <a:off x="866775" y="1112838"/>
            <a:ext cx="8005763" cy="5140325"/>
          </a:xfrm>
        </p:spPr>
        <p:txBody>
          <a:bodyPr vert="horz" wrap="square" lIns="92075" tIns="46038" rIns="92075" bIns="46038" anchor="t" anchorCtr="0"/>
          <a:lstStyle/>
          <a:p>
            <a:pPr marL="0" indent="0" defTabSz="914400" eaLnBrk="1" hangingPunct="1">
              <a:lnSpc>
                <a:spcPct val="150000"/>
              </a:lnSpc>
              <a:tabLst>
                <a:tab pos="1622425" algn="l"/>
                <a:tab pos="4956175" algn="l"/>
              </a:tabLst>
            </a:pPr>
            <a:r>
              <a:rPr lang="zh-CN" altLang="en-US" sz="2400" dirty="0">
                <a:solidFill>
                  <a:srgbClr val="000000"/>
                </a:solidFill>
                <a:latin typeface="Times New Roman" panose="02020603050405020304" pitchFamily="18" charset="0"/>
                <a:ea typeface="黑体" panose="02010609060101010101" pitchFamily="49" charset="-122"/>
              </a:rPr>
              <a:t>操作码的</a:t>
            </a:r>
            <a:r>
              <a:rPr lang="zh-CN" altLang="en-US" sz="2400" dirty="0">
                <a:solidFill>
                  <a:srgbClr val="FF0000"/>
                </a:solidFill>
                <a:latin typeface="Times New Roman" panose="02020603050405020304" pitchFamily="18" charset="0"/>
                <a:ea typeface="黑体" panose="02010609060101010101" pitchFamily="49" charset="-122"/>
              </a:rPr>
              <a:t>三种编码方法</a:t>
            </a:r>
            <a:r>
              <a:rPr lang="zh-CN" altLang="en-US" sz="2400" dirty="0">
                <a:solidFill>
                  <a:srgbClr val="000000"/>
                </a:solidFill>
                <a:latin typeface="Times New Roman" panose="02020603050405020304" pitchFamily="18" charset="0"/>
                <a:ea typeface="黑体" panose="02010609060101010101" pitchFamily="49" charset="-122"/>
              </a:rPr>
              <a:t>：</a:t>
            </a:r>
          </a:p>
          <a:p>
            <a:pPr marL="190500" lvl="1" indent="0" defTabSz="914400" eaLnBrk="1" hangingPunct="1">
              <a:lnSpc>
                <a:spcPct val="150000"/>
              </a:lnSpc>
              <a:tabLst>
                <a:tab pos="1622425" algn="l"/>
                <a:tab pos="4956175" algn="l"/>
              </a:tabLst>
            </a:pPr>
            <a:r>
              <a:rPr lang="zh-CN" altLang="en-US" dirty="0">
                <a:solidFill>
                  <a:srgbClr val="FF0000"/>
                </a:solidFill>
                <a:latin typeface="Times New Roman" panose="02020603050405020304" pitchFamily="18" charset="0"/>
                <a:ea typeface="黑体" panose="02010609060101010101" pitchFamily="49" charset="-122"/>
              </a:rPr>
              <a:t>固定长度</a:t>
            </a:r>
            <a:r>
              <a:rPr lang="zh-CN" altLang="en-US" dirty="0">
                <a:solidFill>
                  <a:srgbClr val="000000"/>
                </a:solidFill>
                <a:latin typeface="Times New Roman" panose="02020603050405020304" pitchFamily="18" charset="0"/>
                <a:ea typeface="黑体" panose="02010609060101010101" pitchFamily="49" charset="-122"/>
              </a:rPr>
              <a:t>：规整性好，解码简单，空间大</a:t>
            </a:r>
          </a:p>
          <a:p>
            <a:pPr marL="384175" lvl="2" indent="-3175" defTabSz="914400" eaLnBrk="1" hangingPunct="1">
              <a:lnSpc>
                <a:spcPct val="150000"/>
              </a:lnSpc>
              <a:tabLst>
                <a:tab pos="1622425" algn="l"/>
                <a:tab pos="4956175" algn="l"/>
              </a:tabLst>
            </a:pPr>
            <a:r>
              <a:rPr lang="en-US" altLang="zh-CN" dirty="0">
                <a:solidFill>
                  <a:srgbClr val="000000"/>
                </a:solidFill>
                <a:latin typeface="Times New Roman" panose="02020603050405020304" pitchFamily="18" charset="0"/>
                <a:ea typeface="黑体" panose="02010609060101010101" pitchFamily="49" charset="-122"/>
              </a:rPr>
              <a:t>IBM</a:t>
            </a:r>
            <a:r>
              <a:rPr lang="zh-CN" altLang="en-US" dirty="0">
                <a:solidFill>
                  <a:srgbClr val="000000"/>
                </a:solidFill>
                <a:latin typeface="Times New Roman" panose="02020603050405020304" pitchFamily="18" charset="0"/>
                <a:ea typeface="黑体" panose="02010609060101010101" pitchFamily="49" charset="-122"/>
              </a:rPr>
              <a:t>公司的大中型机：最左边</a:t>
            </a:r>
            <a:r>
              <a:rPr lang="en-US" altLang="zh-CN" dirty="0">
                <a:solidFill>
                  <a:srgbClr val="000000"/>
                </a:solidFill>
                <a:latin typeface="Times New Roman" panose="02020603050405020304" pitchFamily="18" charset="0"/>
                <a:ea typeface="黑体" panose="02010609060101010101" pitchFamily="49" charset="-122"/>
              </a:rPr>
              <a:t>8</a:t>
            </a:r>
            <a:r>
              <a:rPr lang="zh-CN" altLang="en-US" dirty="0">
                <a:solidFill>
                  <a:srgbClr val="000000"/>
                </a:solidFill>
                <a:latin typeface="Times New Roman" panose="02020603050405020304" pitchFamily="18" charset="0"/>
                <a:ea typeface="黑体" panose="02010609060101010101" pitchFamily="49" charset="-122"/>
              </a:rPr>
              <a:t>位为操作码</a:t>
            </a:r>
          </a:p>
          <a:p>
            <a:pPr marL="384175" lvl="2" indent="-3175" defTabSz="914400" eaLnBrk="1" hangingPunct="1">
              <a:lnSpc>
                <a:spcPct val="150000"/>
              </a:lnSpc>
              <a:tabLst>
                <a:tab pos="1622425" algn="l"/>
                <a:tab pos="4956175" algn="l"/>
              </a:tabLst>
            </a:pPr>
            <a:r>
              <a:rPr lang="en-US" altLang="zh-CN" dirty="0">
                <a:solidFill>
                  <a:srgbClr val="000000"/>
                </a:solidFill>
                <a:latin typeface="Times New Roman" panose="02020603050405020304" pitchFamily="18" charset="0"/>
                <a:ea typeface="黑体" panose="02010609060101010101" pitchFamily="49" charset="-122"/>
              </a:rPr>
              <a:t>Intel</a:t>
            </a:r>
            <a:r>
              <a:rPr lang="zh-CN" altLang="en-US" dirty="0">
                <a:solidFill>
                  <a:srgbClr val="000000"/>
                </a:solidFill>
                <a:latin typeface="Times New Roman" panose="02020603050405020304" pitchFamily="18" charset="0"/>
                <a:ea typeface="黑体" panose="02010609060101010101" pitchFamily="49" charset="-122"/>
              </a:rPr>
              <a:t>公司的</a:t>
            </a:r>
            <a:r>
              <a:rPr lang="en-US" altLang="zh-CN" dirty="0">
                <a:solidFill>
                  <a:srgbClr val="000000"/>
                </a:solidFill>
                <a:latin typeface="Times New Roman" panose="02020603050405020304" pitchFamily="18" charset="0"/>
                <a:ea typeface="黑体" panose="02010609060101010101" pitchFamily="49" charset="-122"/>
              </a:rPr>
              <a:t>Intanium</a:t>
            </a:r>
            <a:r>
              <a:rPr lang="zh-CN" altLang="en-US" dirty="0">
                <a:solidFill>
                  <a:srgbClr val="000000"/>
                </a:solidFill>
                <a:latin typeface="Times New Roman" panose="02020603050405020304" pitchFamily="18" charset="0"/>
                <a:ea typeface="黑体" panose="02010609060101010101" pitchFamily="49" charset="-122"/>
              </a:rPr>
              <a:t>处理机：</a:t>
            </a:r>
            <a:r>
              <a:rPr lang="en-US" altLang="zh-CN" dirty="0">
                <a:solidFill>
                  <a:srgbClr val="000000"/>
                </a:solidFill>
                <a:latin typeface="Times New Roman" panose="02020603050405020304" pitchFamily="18" charset="0"/>
                <a:ea typeface="黑体" panose="02010609060101010101" pitchFamily="49" charset="-122"/>
              </a:rPr>
              <a:t>14</a:t>
            </a:r>
            <a:r>
              <a:rPr lang="zh-CN" altLang="en-US" dirty="0">
                <a:solidFill>
                  <a:srgbClr val="000000"/>
                </a:solidFill>
                <a:latin typeface="Times New Roman" panose="02020603050405020304" pitchFamily="18" charset="0"/>
                <a:ea typeface="黑体" panose="02010609060101010101" pitchFamily="49" charset="-122"/>
              </a:rPr>
              <a:t>位定长操作码</a:t>
            </a:r>
          </a:p>
          <a:p>
            <a:pPr marL="384175" lvl="2" indent="-3175" defTabSz="914400" eaLnBrk="1" hangingPunct="1">
              <a:lnSpc>
                <a:spcPct val="150000"/>
              </a:lnSpc>
              <a:tabLst>
                <a:tab pos="1622425" algn="l"/>
                <a:tab pos="4956175" algn="l"/>
              </a:tabLst>
            </a:pPr>
            <a:r>
              <a:rPr lang="zh-CN" altLang="en-US" dirty="0">
                <a:solidFill>
                  <a:srgbClr val="000000"/>
                </a:solidFill>
                <a:latin typeface="Times New Roman" panose="02020603050405020304" pitchFamily="18" charset="0"/>
                <a:ea typeface="黑体" panose="02010609060101010101" pitchFamily="49" charset="-122"/>
              </a:rPr>
              <a:t>许多</a:t>
            </a:r>
            <a:r>
              <a:rPr lang="en-US" altLang="zh-CN" dirty="0">
                <a:solidFill>
                  <a:srgbClr val="000000"/>
                </a:solidFill>
                <a:latin typeface="Times New Roman" panose="02020603050405020304" pitchFamily="18" charset="0"/>
                <a:ea typeface="黑体" panose="02010609060101010101" pitchFamily="49" charset="-122"/>
              </a:rPr>
              <a:t>RISC</a:t>
            </a:r>
            <a:r>
              <a:rPr lang="zh-CN" altLang="en-US" dirty="0">
                <a:solidFill>
                  <a:srgbClr val="000000"/>
                </a:solidFill>
                <a:latin typeface="Times New Roman" panose="02020603050405020304" pitchFamily="18" charset="0"/>
                <a:ea typeface="黑体" panose="02010609060101010101" pitchFamily="49" charset="-122"/>
              </a:rPr>
              <a:t>处理机采用定长操作码</a:t>
            </a:r>
          </a:p>
          <a:p>
            <a:pPr marL="190500" lvl="1" indent="0" defTabSz="914400" eaLnBrk="1" hangingPunct="1">
              <a:lnSpc>
                <a:spcPct val="150000"/>
              </a:lnSpc>
              <a:tabLst>
                <a:tab pos="1622425" algn="l"/>
                <a:tab pos="4956175" algn="l"/>
              </a:tabLst>
            </a:pPr>
            <a:r>
              <a:rPr lang="en-US" altLang="zh-CN" dirty="0">
                <a:solidFill>
                  <a:srgbClr val="FF0000"/>
                </a:solidFill>
                <a:latin typeface="Times New Roman" panose="02020603050405020304" pitchFamily="18" charset="0"/>
                <a:ea typeface="黑体" panose="02010609060101010101" pitchFamily="49" charset="-122"/>
              </a:rPr>
              <a:t>Huffman</a:t>
            </a:r>
            <a:r>
              <a:rPr lang="zh-CN" altLang="en-US" dirty="0">
                <a:solidFill>
                  <a:srgbClr val="FF0000"/>
                </a:solidFill>
                <a:latin typeface="Times New Roman" panose="02020603050405020304" pitchFamily="18" charset="0"/>
                <a:ea typeface="黑体" panose="02010609060101010101" pitchFamily="49" charset="-122"/>
              </a:rPr>
              <a:t>编码</a:t>
            </a:r>
            <a:r>
              <a:rPr lang="zh-CN" altLang="en-US" dirty="0">
                <a:solidFill>
                  <a:srgbClr val="000000"/>
                </a:solidFill>
                <a:latin typeface="Times New Roman" panose="02020603050405020304" pitchFamily="18" charset="0"/>
                <a:ea typeface="黑体" panose="02010609060101010101" pitchFamily="49" charset="-122"/>
              </a:rPr>
              <a:t>：空间小，规整性不好，解码复杂。</a:t>
            </a:r>
          </a:p>
          <a:p>
            <a:pPr marL="190500" lvl="1" indent="0" defTabSz="914400" eaLnBrk="1" hangingPunct="1">
              <a:lnSpc>
                <a:spcPct val="150000"/>
              </a:lnSpc>
              <a:tabLst>
                <a:tab pos="1622425" algn="l"/>
                <a:tab pos="4956175" algn="l"/>
              </a:tabLst>
            </a:pPr>
            <a:r>
              <a:rPr lang="zh-CN" altLang="en-US" dirty="0">
                <a:solidFill>
                  <a:srgbClr val="FF0000"/>
                </a:solidFill>
                <a:latin typeface="Times New Roman" panose="02020603050405020304" pitchFamily="18" charset="0"/>
                <a:ea typeface="黑体" panose="02010609060101010101" pitchFamily="49" charset="-122"/>
              </a:rPr>
              <a:t>扩展编码</a:t>
            </a:r>
            <a:r>
              <a:rPr lang="zh-CN" altLang="en-US" dirty="0">
                <a:solidFill>
                  <a:srgbClr val="000000"/>
                </a:solidFill>
                <a:latin typeface="Times New Roman" panose="02020603050405020304" pitchFamily="18" charset="0"/>
                <a:ea typeface="黑体" panose="02010609060101010101" pitchFamily="49" charset="-122"/>
              </a:rPr>
              <a:t>：折衷方案。</a:t>
            </a:r>
          </a:p>
          <a:p>
            <a:pPr marL="384175" lvl="2" indent="-3175" defTabSz="914400" eaLnBrk="1" hangingPunct="1">
              <a:lnSpc>
                <a:spcPct val="150000"/>
              </a:lnSpc>
              <a:tabLst>
                <a:tab pos="1622425" algn="l"/>
                <a:tab pos="4956175" algn="l"/>
              </a:tabLst>
            </a:pPr>
            <a:r>
              <a:rPr lang="en-US" altLang="zh-CN" dirty="0">
                <a:solidFill>
                  <a:srgbClr val="000000"/>
                </a:solidFill>
                <a:latin typeface="Times New Roman" panose="02020603050405020304" pitchFamily="18" charset="0"/>
                <a:ea typeface="黑体" panose="02010609060101010101" pitchFamily="49" charset="-122"/>
              </a:rPr>
              <a:t>B-1700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4"/>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黑体" panose="02010609060101010101" pitchFamily="49" charset="-122"/>
                <a:ea typeface="黑体" panose="02010609060101010101" pitchFamily="49" charset="-122"/>
              </a:rPr>
              <a:t>2.3.2 </a:t>
            </a:r>
            <a:r>
              <a:rPr lang="zh-CN" altLang="en-US" sz="3200" dirty="0">
                <a:solidFill>
                  <a:srgbClr val="000000"/>
                </a:solidFill>
                <a:latin typeface="黑体" panose="02010609060101010101" pitchFamily="49" charset="-122"/>
                <a:ea typeface="黑体" panose="02010609060101010101" pitchFamily="49" charset="-122"/>
              </a:rPr>
              <a:t>指令操作码的优化</a:t>
            </a:r>
          </a:p>
        </p:txBody>
      </p:sp>
      <p:sp>
        <p:nvSpPr>
          <p:cNvPr id="49155" name="Rectangle 3"/>
          <p:cNvSpPr>
            <a:spLocks noGrp="1"/>
          </p:cNvSpPr>
          <p:nvPr>
            <p:ph type="body" sz="half" idx="1" hasCustomPrompt="1"/>
          </p:nvPr>
        </p:nvSpPr>
        <p:spPr>
          <a:xfrm>
            <a:off x="469900" y="1022350"/>
            <a:ext cx="7862888" cy="4953000"/>
          </a:xfrm>
        </p:spPr>
        <p:txBody>
          <a:bodyPr vert="horz" wrap="square" lIns="91440" tIns="45720" rIns="91440" bIns="45720" anchor="t" anchorCtr="0"/>
          <a:lstStyle/>
          <a:p>
            <a:pPr eaLnBrk="1" hangingPunct="1">
              <a:buClr>
                <a:schemeClr val="tx1"/>
              </a:buClr>
              <a:buSzTx/>
              <a:buFont typeface="Wingdings" panose="05000000000000000000" pitchFamily="2" charset="2"/>
            </a:pPr>
            <a:r>
              <a:rPr lang="zh-CN" altLang="en-US" sz="2400" dirty="0">
                <a:solidFill>
                  <a:srgbClr val="000000"/>
                </a:solidFill>
                <a:latin typeface="黑体" panose="02010609060101010101" pitchFamily="49" charset="-122"/>
                <a:ea typeface="黑体" panose="02010609060101010101" pitchFamily="49" charset="-122"/>
              </a:rPr>
              <a:t>假设某模型机共有</a:t>
            </a:r>
            <a:r>
              <a:rPr lang="en-US" altLang="zh-CN" sz="2400" dirty="0">
                <a:solidFill>
                  <a:srgbClr val="000000"/>
                </a:solidFill>
                <a:latin typeface="黑体" panose="02010609060101010101" pitchFamily="49" charset="-122"/>
                <a:ea typeface="黑体" panose="02010609060101010101" pitchFamily="49" charset="-122"/>
              </a:rPr>
              <a:t>n=7</a:t>
            </a:r>
            <a:r>
              <a:rPr lang="zh-CN" altLang="en-US" sz="2400" dirty="0">
                <a:solidFill>
                  <a:srgbClr val="000000"/>
                </a:solidFill>
                <a:latin typeface="黑体" panose="02010609060101010101" pitchFamily="49" charset="-122"/>
                <a:ea typeface="黑体" panose="02010609060101010101" pitchFamily="49" charset="-122"/>
              </a:rPr>
              <a:t>条指令，使用频度如书</a:t>
            </a:r>
            <a:r>
              <a:rPr lang="en-US" altLang="zh-CN" sz="2400" dirty="0">
                <a:solidFill>
                  <a:srgbClr val="000000"/>
                </a:solidFill>
                <a:latin typeface="黑体" panose="02010609060101010101" pitchFamily="49" charset="-122"/>
                <a:ea typeface="黑体" panose="02010609060101010101" pitchFamily="49" charset="-122"/>
              </a:rPr>
              <a:t>P57,</a:t>
            </a:r>
            <a:r>
              <a:rPr lang="zh-CN" altLang="en-US" sz="2400" dirty="0">
                <a:solidFill>
                  <a:srgbClr val="000000"/>
                </a:solidFill>
                <a:latin typeface="黑体" panose="02010609060101010101" pitchFamily="49" charset="-122"/>
                <a:ea typeface="黑体" panose="02010609060101010101" pitchFamily="49" charset="-122"/>
              </a:rPr>
              <a:t>表</a:t>
            </a:r>
            <a:r>
              <a:rPr lang="en-US" altLang="zh-CN" sz="2400" dirty="0">
                <a:solidFill>
                  <a:srgbClr val="000000"/>
                </a:solidFill>
                <a:latin typeface="黑体" panose="02010609060101010101" pitchFamily="49" charset="-122"/>
                <a:ea typeface="黑体" panose="02010609060101010101" pitchFamily="49" charset="-122"/>
              </a:rPr>
              <a:t>2-4</a:t>
            </a:r>
            <a:r>
              <a:rPr lang="zh-CN" altLang="en-US" sz="2400" dirty="0">
                <a:solidFill>
                  <a:srgbClr val="000000"/>
                </a:solidFill>
                <a:latin typeface="黑体" panose="02010609060101010101" pitchFamily="49" charset="-122"/>
                <a:ea typeface="黑体" panose="02010609060101010101" pitchFamily="49" charset="-122"/>
              </a:rPr>
              <a:t>所示</a:t>
            </a:r>
          </a:p>
        </p:txBody>
      </p:sp>
      <p:sp>
        <p:nvSpPr>
          <p:cNvPr id="49156" name="Line 4"/>
          <p:cNvSpPr/>
          <p:nvPr/>
        </p:nvSpPr>
        <p:spPr>
          <a:xfrm>
            <a:off x="1590675" y="4878388"/>
            <a:ext cx="6324600" cy="1587"/>
          </a:xfrm>
          <a:prstGeom prst="line">
            <a:avLst/>
          </a:prstGeom>
          <a:ln w="38100" cap="flat" cmpd="sng">
            <a:solidFill>
              <a:schemeClr val="tx1"/>
            </a:solidFill>
            <a:prstDash val="solid"/>
            <a:headEnd type="triangle" w="med" len="med"/>
            <a:tailEnd type="triangle" w="med" len="med"/>
          </a:ln>
        </p:spPr>
      </p:sp>
      <p:sp>
        <p:nvSpPr>
          <p:cNvPr id="49157" name="Text Box 5"/>
          <p:cNvSpPr txBox="1"/>
          <p:nvPr/>
        </p:nvSpPr>
        <p:spPr>
          <a:xfrm>
            <a:off x="7305675" y="5030788"/>
            <a:ext cx="10985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1800" b="0" dirty="0">
                <a:solidFill>
                  <a:srgbClr val="000000"/>
                </a:solidFill>
                <a:latin typeface="Tahoma" panose="020B0604030504040204" pitchFamily="34" charset="0"/>
                <a:ea typeface="宋体" panose="02010600030101010101" pitchFamily="2" charset="-122"/>
              </a:rPr>
              <a:t>固定长度</a:t>
            </a:r>
          </a:p>
          <a:p>
            <a:pPr marL="0" lvl="0" indent="0" algn="ctr" eaLnBrk="1" fontAlgn="ctr" hangingPunct="1">
              <a:spcBef>
                <a:spcPct val="0"/>
              </a:spcBef>
              <a:buClrTx/>
              <a:buFontTx/>
              <a:buNone/>
            </a:pPr>
            <a:r>
              <a:rPr lang="en-US" altLang="zh-CN" sz="1800" b="0" dirty="0">
                <a:solidFill>
                  <a:srgbClr val="000000"/>
                </a:solidFill>
                <a:latin typeface="Tahoma" panose="020B0604030504040204" pitchFamily="34" charset="0"/>
                <a:ea typeface="宋体" panose="02010600030101010101" pitchFamily="2" charset="-122"/>
              </a:rPr>
              <a:t>3</a:t>
            </a:r>
          </a:p>
        </p:txBody>
      </p:sp>
      <p:sp>
        <p:nvSpPr>
          <p:cNvPr id="49158" name="Text Box 6"/>
          <p:cNvSpPr txBox="1"/>
          <p:nvPr/>
        </p:nvSpPr>
        <p:spPr>
          <a:xfrm>
            <a:off x="1666875" y="5030788"/>
            <a:ext cx="1600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en-US" altLang="zh-CN" sz="1800" b="0" dirty="0">
                <a:solidFill>
                  <a:srgbClr val="000000"/>
                </a:solidFill>
                <a:latin typeface="Tahoma" panose="020B0604030504040204" pitchFamily="34" charset="0"/>
                <a:ea typeface="宋体" panose="02010600030101010101" pitchFamily="2" charset="-122"/>
              </a:rPr>
              <a:t>Huffman</a:t>
            </a:r>
            <a:r>
              <a:rPr lang="zh-CN" altLang="en-US" sz="1800" b="0" dirty="0">
                <a:solidFill>
                  <a:srgbClr val="000000"/>
                </a:solidFill>
                <a:latin typeface="Tahoma" panose="020B0604030504040204" pitchFamily="34" charset="0"/>
                <a:ea typeface="宋体" panose="02010600030101010101" pitchFamily="2" charset="-122"/>
              </a:rPr>
              <a:t>编码</a:t>
            </a:r>
          </a:p>
          <a:p>
            <a:pPr marL="0" lvl="0" indent="0" algn="ctr" eaLnBrk="1" fontAlgn="ctr" hangingPunct="1">
              <a:spcBef>
                <a:spcPct val="0"/>
              </a:spcBef>
              <a:buClrTx/>
              <a:buFontTx/>
              <a:buNone/>
            </a:pPr>
            <a:r>
              <a:rPr lang="en-US" altLang="zh-CN" sz="1800" b="0" dirty="0">
                <a:solidFill>
                  <a:srgbClr val="000000"/>
                </a:solidFill>
                <a:latin typeface="Tahoma" panose="020B0604030504040204" pitchFamily="34" charset="0"/>
                <a:ea typeface="宋体" panose="02010600030101010101" pitchFamily="2" charset="-122"/>
              </a:rPr>
              <a:t>2. 20</a:t>
            </a:r>
          </a:p>
        </p:txBody>
      </p:sp>
      <p:sp>
        <p:nvSpPr>
          <p:cNvPr id="49159" name="Text Box 7"/>
          <p:cNvSpPr txBox="1"/>
          <p:nvPr/>
        </p:nvSpPr>
        <p:spPr>
          <a:xfrm>
            <a:off x="4867275" y="5106988"/>
            <a:ext cx="1098550" cy="6413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1800" b="0" dirty="0">
                <a:solidFill>
                  <a:srgbClr val="000000"/>
                </a:solidFill>
                <a:latin typeface="Tahoma" panose="020B0604030504040204" pitchFamily="34" charset="0"/>
                <a:ea typeface="宋体" panose="02010600030101010101" pitchFamily="2" charset="-122"/>
              </a:rPr>
              <a:t>扩展编码</a:t>
            </a:r>
          </a:p>
          <a:p>
            <a:pPr marL="0" lvl="0" indent="0" algn="ctr" eaLnBrk="1" fontAlgn="ctr" hangingPunct="1">
              <a:spcBef>
                <a:spcPct val="0"/>
              </a:spcBef>
              <a:buClrTx/>
              <a:buFontTx/>
              <a:buNone/>
            </a:pPr>
            <a:r>
              <a:rPr lang="en-US" altLang="zh-CN" sz="1800" b="0" dirty="0">
                <a:solidFill>
                  <a:srgbClr val="000000"/>
                </a:solidFill>
                <a:latin typeface="Tahoma" panose="020B0604030504040204" pitchFamily="34" charset="0"/>
                <a:ea typeface="宋体" panose="02010600030101010101" pitchFamily="2" charset="-122"/>
              </a:rPr>
              <a:t>2.30</a:t>
            </a:r>
          </a:p>
        </p:txBody>
      </p:sp>
      <p:sp>
        <p:nvSpPr>
          <p:cNvPr id="49160" name="Line 8"/>
          <p:cNvSpPr/>
          <p:nvPr/>
        </p:nvSpPr>
        <p:spPr>
          <a:xfrm flipV="1">
            <a:off x="5476875" y="4802188"/>
            <a:ext cx="1588" cy="152400"/>
          </a:xfrm>
          <a:prstGeom prst="line">
            <a:avLst/>
          </a:prstGeom>
          <a:ln w="38100" cap="flat" cmpd="sng">
            <a:solidFill>
              <a:schemeClr val="tx1"/>
            </a:solidFill>
            <a:prstDash val="solid"/>
            <a:headEnd type="none" w="med" len="med"/>
            <a:tailEnd type="none" w="med" len="med"/>
          </a:ln>
        </p:spPr>
      </p:sp>
      <p:sp>
        <p:nvSpPr>
          <p:cNvPr id="49161" name="Text Box 9"/>
          <p:cNvSpPr txBox="1"/>
          <p:nvPr/>
        </p:nvSpPr>
        <p:spPr>
          <a:xfrm>
            <a:off x="0" y="4206875"/>
            <a:ext cx="4119563" cy="6413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1800" b="0" dirty="0">
                <a:solidFill>
                  <a:srgbClr val="000000"/>
                </a:solidFill>
                <a:latin typeface="Tahoma" panose="020B0604030504040204" pitchFamily="34" charset="0"/>
                <a:ea typeface="宋体" panose="02010600030101010101" pitchFamily="2" charset="-122"/>
              </a:rPr>
              <a:t>信息源熵（操作码长平均位数）</a:t>
            </a:r>
          </a:p>
          <a:p>
            <a:pPr marL="0" lvl="0" indent="0" algn="ctr" eaLnBrk="1" fontAlgn="ctr" hangingPunct="1">
              <a:spcBef>
                <a:spcPct val="0"/>
              </a:spcBef>
              <a:buClrTx/>
              <a:buFontTx/>
              <a:buNone/>
            </a:pPr>
            <a:r>
              <a:rPr lang="en-US" altLang="zh-CN" sz="1800" b="0" dirty="0">
                <a:solidFill>
                  <a:srgbClr val="000000"/>
                </a:solidFill>
                <a:latin typeface="Tahoma" panose="020B0604030504040204" pitchFamily="34" charset="0"/>
                <a:ea typeface="宋体" panose="02010600030101010101" pitchFamily="2" charset="-122"/>
              </a:rPr>
              <a:t>2.17</a:t>
            </a:r>
          </a:p>
        </p:txBody>
      </p:sp>
      <p:sp>
        <p:nvSpPr>
          <p:cNvPr id="49162" name="Line 10"/>
          <p:cNvSpPr/>
          <p:nvPr/>
        </p:nvSpPr>
        <p:spPr>
          <a:xfrm flipV="1">
            <a:off x="1971675" y="4802188"/>
            <a:ext cx="1588" cy="152400"/>
          </a:xfrm>
          <a:prstGeom prst="line">
            <a:avLst/>
          </a:prstGeom>
          <a:ln w="38100" cap="flat" cmpd="sng">
            <a:solidFill>
              <a:schemeClr val="tx1"/>
            </a:solidFill>
            <a:prstDash val="solid"/>
            <a:headEnd type="none" w="med" len="med"/>
            <a:tailEnd type="none" w="med" len="med"/>
          </a:ln>
        </p:spPr>
      </p:sp>
      <p:sp>
        <p:nvSpPr>
          <p:cNvPr id="49163" name="Line 11"/>
          <p:cNvSpPr/>
          <p:nvPr/>
        </p:nvSpPr>
        <p:spPr>
          <a:xfrm flipV="1">
            <a:off x="2266950" y="4795838"/>
            <a:ext cx="1588" cy="152400"/>
          </a:xfrm>
          <a:prstGeom prst="line">
            <a:avLst/>
          </a:prstGeom>
          <a:ln w="38100" cap="flat" cmpd="sng">
            <a:solidFill>
              <a:schemeClr val="tx1"/>
            </a:solidFill>
            <a:prstDash val="solid"/>
            <a:headEnd type="none" w="med" len="med"/>
            <a:tailEnd type="none" w="med" len="med"/>
          </a:ln>
        </p:spPr>
      </p:sp>
      <p:sp>
        <p:nvSpPr>
          <p:cNvPr id="49164" name="Rectangle 12"/>
          <p:cNvSpPr/>
          <p:nvPr/>
        </p:nvSpPr>
        <p:spPr>
          <a:xfrm>
            <a:off x="809625" y="1933575"/>
            <a:ext cx="7537450" cy="8223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spcBef>
                <a:spcPct val="0"/>
              </a:spcBef>
              <a:buClrTx/>
              <a:buFontTx/>
              <a:buNone/>
            </a:pPr>
            <a:r>
              <a:rPr lang="zh-CN" altLang="en-US" sz="2400" dirty="0">
                <a:solidFill>
                  <a:srgbClr val="000000"/>
                </a:solidFill>
                <a:latin typeface="Times New Roman" panose="02020603050405020304" pitchFamily="18" charset="0"/>
                <a:ea typeface="宋体" panose="02010600030101010101" pitchFamily="2" charset="-122"/>
              </a:rPr>
              <a:t>信息源熵（操作码长平均位数）：按信息论观点，当各</a:t>
            </a:r>
          </a:p>
          <a:p>
            <a:pPr marL="0" lvl="0" indent="0">
              <a:spcBef>
                <a:spcPct val="0"/>
              </a:spcBef>
              <a:buClrTx/>
              <a:buFontTx/>
              <a:buNone/>
            </a:pPr>
            <a:r>
              <a:rPr lang="zh-CN" altLang="en-US" sz="2400" dirty="0">
                <a:solidFill>
                  <a:srgbClr val="000000"/>
                </a:solidFill>
                <a:latin typeface="Times New Roman" panose="02020603050405020304" pitchFamily="18" charset="0"/>
                <a:ea typeface="宋体" panose="02010600030101010101" pitchFamily="2" charset="-122"/>
              </a:rPr>
              <a:t>种指令的出现是互相独立时，操作码的信息源熵</a:t>
            </a:r>
          </a:p>
        </p:txBody>
      </p:sp>
      <p:graphicFrame>
        <p:nvGraphicFramePr>
          <p:cNvPr id="49165" name="Object 13"/>
          <p:cNvGraphicFramePr>
            <a:graphicFrameLocks noGrp="1" noChangeAspect="1"/>
          </p:cNvGraphicFramePr>
          <p:nvPr>
            <p:ph sz="half" idx="2" hasCustomPrompt="1"/>
          </p:nvPr>
        </p:nvGraphicFramePr>
        <p:xfrm>
          <a:off x="2619375" y="2781300"/>
          <a:ext cx="2876550" cy="1069975"/>
        </p:xfrm>
        <a:graphic>
          <a:graphicData uri="http://schemas.openxmlformats.org/presentationml/2006/ole">
            <mc:AlternateContent xmlns:mc="http://schemas.openxmlformats.org/markup-compatibility/2006">
              <mc:Choice xmlns:v="urn:schemas-microsoft-com:vml" Requires="v">
                <p:oleObj spid="_x0000_s8197" r:id="rId4" imgW="990600" imgH="368300" progId="Equation.DSMT4">
                  <p:embed/>
                </p:oleObj>
              </mc:Choice>
              <mc:Fallback>
                <p:oleObj r:id="rId4" imgW="990600" imgH="368300" progId="Equation.DSMT4">
                  <p:embed/>
                  <p:pic>
                    <p:nvPicPr>
                      <p:cNvPr id="0" name="图片 3078"/>
                      <p:cNvPicPr/>
                      <p:nvPr/>
                    </p:nvPicPr>
                    <p:blipFill>
                      <a:blip r:embed="rId5"/>
                      <a:srcRect/>
                      <a:stretch>
                        <a:fillRect/>
                      </a:stretch>
                    </p:blipFill>
                    <p:spPr>
                      <a:xfrm>
                        <a:off x="2619375" y="2781300"/>
                        <a:ext cx="2876550" cy="1069975"/>
                      </a:xfrm>
                      <a:prstGeom prst="rect">
                        <a:avLst/>
                      </a:prstGeom>
                      <a:noFill/>
                      <a:ln w="38100">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2.3.2 </a:t>
            </a:r>
            <a:r>
              <a:rPr lang="zh-CN" altLang="en-US" dirty="0">
                <a:solidFill>
                  <a:srgbClr val="000000"/>
                </a:solidFill>
                <a:latin typeface="黑体" panose="02010609060101010101" pitchFamily="49" charset="-122"/>
                <a:ea typeface="黑体" panose="02010609060101010101" pitchFamily="49" charset="-122"/>
              </a:rPr>
              <a:t>指令操作码的优化</a:t>
            </a:r>
            <a:endParaRPr lang="zh-CN" altLang="en-US" dirty="0"/>
          </a:p>
        </p:txBody>
      </p:sp>
      <p:sp>
        <p:nvSpPr>
          <p:cNvPr id="51203" name="Rectangle 3"/>
          <p:cNvSpPr>
            <a:spLocks noGrp="1"/>
          </p:cNvSpPr>
          <p:nvPr>
            <p:ph idx="1" hasCustomPrompt="1"/>
          </p:nvPr>
        </p:nvSpPr>
        <p:spPr/>
        <p:txBody>
          <a:bodyPr vert="horz" wrap="square" lIns="91440" tIns="45720" rIns="91440" bIns="45720" anchor="t" anchorCtr="0"/>
          <a:lstStyle/>
          <a:p>
            <a:pPr eaLnBrk="1" hangingPunct="1">
              <a:lnSpc>
                <a:spcPct val="90000"/>
              </a:lnSpc>
            </a:pPr>
            <a:r>
              <a:rPr lang="zh-CN" altLang="en-US" dirty="0">
                <a:solidFill>
                  <a:srgbClr val="FF0000"/>
                </a:solidFill>
                <a:latin typeface="楷体_GB2312" pitchFamily="49" charset="-122"/>
                <a:ea typeface="楷体_GB2312" pitchFamily="49" charset="-122"/>
              </a:rPr>
              <a:t>信息源熵</a:t>
            </a:r>
            <a:r>
              <a:rPr lang="zh-CN" altLang="en-US" dirty="0">
                <a:solidFill>
                  <a:srgbClr val="000000"/>
                </a:solidFill>
                <a:latin typeface="楷体_GB2312" pitchFamily="49" charset="-122"/>
                <a:ea typeface="楷体_GB2312" pitchFamily="49" charset="-122"/>
              </a:rPr>
              <a:t>：信息源包含的平均信息量 </a:t>
            </a:r>
          </a:p>
          <a:p>
            <a:pPr eaLnBrk="1" hangingPunct="1">
              <a:lnSpc>
                <a:spcPct val="90000"/>
              </a:lnSpc>
            </a:pPr>
            <a:endParaRPr lang="zh-CN" altLang="en-US" dirty="0">
              <a:solidFill>
                <a:srgbClr val="000000"/>
              </a:solidFill>
              <a:latin typeface="楷体_GB2312" pitchFamily="49" charset="-122"/>
              <a:ea typeface="楷体_GB2312" pitchFamily="49" charset="-122"/>
            </a:endParaRPr>
          </a:p>
          <a:p>
            <a:pPr eaLnBrk="1" hangingPunct="1">
              <a:lnSpc>
                <a:spcPct val="90000"/>
              </a:lnSpc>
            </a:pPr>
            <a:endParaRPr lang="zh-CN" altLang="en-US" dirty="0">
              <a:solidFill>
                <a:srgbClr val="000000"/>
              </a:solidFill>
              <a:latin typeface="楷体_GB2312" pitchFamily="49" charset="-122"/>
              <a:ea typeface="楷体_GB2312" pitchFamily="49" charset="-122"/>
            </a:endParaRPr>
          </a:p>
          <a:p>
            <a:pPr eaLnBrk="1" hangingPunct="1">
              <a:lnSpc>
                <a:spcPct val="90000"/>
              </a:lnSpc>
              <a:buNone/>
            </a:pPr>
            <a:r>
              <a:rPr lang="en-US" altLang="zh-CN" dirty="0">
                <a:solidFill>
                  <a:srgbClr val="000000"/>
                </a:solidFill>
                <a:latin typeface="楷体_GB2312" pitchFamily="49" charset="-122"/>
                <a:ea typeface="楷体_GB2312" pitchFamily="49" charset="-122"/>
              </a:rPr>
              <a:t>		P</a:t>
            </a:r>
            <a:r>
              <a:rPr lang="zh-CN" altLang="en-US" dirty="0">
                <a:solidFill>
                  <a:srgbClr val="000000"/>
                </a:solidFill>
                <a:latin typeface="楷体_GB2312" pitchFamily="49" charset="-122"/>
                <a:ea typeface="楷体_GB2312" pitchFamily="49" charset="-122"/>
              </a:rPr>
              <a:t>表示使用频度</a:t>
            </a:r>
            <a:endParaRPr lang="en-US" altLang="zh-CN" dirty="0">
              <a:solidFill>
                <a:srgbClr val="000000"/>
              </a:solidFill>
              <a:latin typeface="楷体_GB2312" pitchFamily="49" charset="-122"/>
              <a:ea typeface="楷体_GB2312" pitchFamily="49" charset="-122"/>
            </a:endParaRPr>
          </a:p>
          <a:p>
            <a:pPr eaLnBrk="1" hangingPunct="1">
              <a:lnSpc>
                <a:spcPct val="90000"/>
              </a:lnSpc>
              <a:buNone/>
            </a:pPr>
            <a:endParaRPr lang="zh-CN" altLang="en-US" dirty="0">
              <a:solidFill>
                <a:srgbClr val="000000"/>
              </a:solidFill>
              <a:latin typeface="楷体_GB2312" pitchFamily="49" charset="-122"/>
              <a:ea typeface="楷体_GB2312" pitchFamily="49" charset="-122"/>
            </a:endParaRPr>
          </a:p>
          <a:p>
            <a:pPr eaLnBrk="1" hangingPunct="1">
              <a:lnSpc>
                <a:spcPct val="90000"/>
              </a:lnSpc>
            </a:pPr>
            <a:r>
              <a:rPr lang="zh-CN" altLang="en-US" dirty="0">
                <a:solidFill>
                  <a:srgbClr val="FF0000"/>
                </a:solidFill>
                <a:latin typeface="楷体_GB2312" pitchFamily="49" charset="-122"/>
                <a:ea typeface="楷体_GB2312" pitchFamily="49" charset="-122"/>
              </a:rPr>
              <a:t>信息冗余量</a:t>
            </a:r>
            <a:r>
              <a:rPr lang="zh-CN" altLang="en-US" dirty="0">
                <a:solidFill>
                  <a:srgbClr val="000000"/>
                </a:solidFill>
                <a:latin typeface="楷体_GB2312" pitchFamily="49" charset="-122"/>
                <a:ea typeface="楷体_GB2312" pitchFamily="49" charset="-122"/>
              </a:rPr>
              <a:t>：</a:t>
            </a:r>
          </a:p>
          <a:p>
            <a:pPr eaLnBrk="1" hangingPunct="1">
              <a:lnSpc>
                <a:spcPct val="90000"/>
              </a:lnSpc>
            </a:pPr>
            <a:endParaRPr lang="zh-CN" altLang="en-US" dirty="0">
              <a:solidFill>
                <a:srgbClr val="000000"/>
              </a:solidFill>
              <a:latin typeface="楷体_GB2312" pitchFamily="49" charset="-122"/>
              <a:ea typeface="楷体_GB2312" pitchFamily="49" charset="-122"/>
            </a:endParaRPr>
          </a:p>
          <a:p>
            <a:pPr eaLnBrk="1" hangingPunct="1">
              <a:lnSpc>
                <a:spcPct val="90000"/>
              </a:lnSpc>
            </a:pPr>
            <a:endParaRPr lang="zh-CN" altLang="en-US" dirty="0">
              <a:solidFill>
                <a:srgbClr val="000000"/>
              </a:solidFill>
              <a:latin typeface="楷体_GB2312" pitchFamily="49" charset="-122"/>
              <a:ea typeface="楷体_GB2312" pitchFamily="49" charset="-122"/>
            </a:endParaRPr>
          </a:p>
          <a:p>
            <a:pPr eaLnBrk="1" hangingPunct="1">
              <a:lnSpc>
                <a:spcPct val="90000"/>
              </a:lnSpc>
            </a:pPr>
            <a:endParaRPr lang="zh-CN" altLang="en-US" dirty="0">
              <a:solidFill>
                <a:srgbClr val="000000"/>
              </a:solidFill>
              <a:latin typeface="楷体_GB2312" pitchFamily="49" charset="-122"/>
              <a:ea typeface="楷体_GB2312" pitchFamily="49" charset="-122"/>
            </a:endParaRPr>
          </a:p>
          <a:p>
            <a:pPr eaLnBrk="1" hangingPunct="1">
              <a:lnSpc>
                <a:spcPct val="90000"/>
              </a:lnSpc>
              <a:buNone/>
            </a:pPr>
            <a:r>
              <a:rPr lang="zh-CN" altLang="en-US" dirty="0">
                <a:solidFill>
                  <a:srgbClr val="000000"/>
                </a:solidFill>
                <a:latin typeface="楷体_GB2312" pitchFamily="49" charset="-122"/>
                <a:ea typeface="楷体_GB2312" pitchFamily="49" charset="-122"/>
              </a:rPr>
              <a:t>	</a:t>
            </a:r>
          </a:p>
          <a:p>
            <a:pPr eaLnBrk="1" hangingPunct="1">
              <a:lnSpc>
                <a:spcPct val="90000"/>
              </a:lnSpc>
              <a:buNone/>
            </a:pPr>
            <a:r>
              <a:rPr lang="zh-CN" altLang="en-US" dirty="0">
                <a:solidFill>
                  <a:srgbClr val="000000"/>
                </a:solidFill>
                <a:latin typeface="楷体_GB2312" pitchFamily="49" charset="-122"/>
                <a:ea typeface="楷体_GB2312" pitchFamily="49" charset="-122"/>
              </a:rPr>
              <a:t>     实际平均码长是指用定长操作码表示</a:t>
            </a:r>
          </a:p>
        </p:txBody>
      </p:sp>
      <p:graphicFrame>
        <p:nvGraphicFramePr>
          <p:cNvPr id="51204" name="Object 4"/>
          <p:cNvGraphicFramePr>
            <a:graphicFrameLocks noChangeAspect="1"/>
          </p:cNvGraphicFramePr>
          <p:nvPr/>
        </p:nvGraphicFramePr>
        <p:xfrm>
          <a:off x="2678113" y="1612900"/>
          <a:ext cx="3105150" cy="668338"/>
        </p:xfrm>
        <a:graphic>
          <a:graphicData uri="http://schemas.openxmlformats.org/presentationml/2006/ole">
            <mc:AlternateContent xmlns:mc="http://schemas.openxmlformats.org/markup-compatibility/2006">
              <mc:Choice xmlns:v="urn:schemas-microsoft-com:vml" Requires="v">
                <p:oleObj spid="_x0000_s9225" r:id="rId4" imgW="1180465" imgH="254000" progId="Equation.3">
                  <p:embed/>
                </p:oleObj>
              </mc:Choice>
              <mc:Fallback>
                <p:oleObj r:id="rId4" imgW="1180465" imgH="254000" progId="Equation.3">
                  <p:embed/>
                  <p:pic>
                    <p:nvPicPr>
                      <p:cNvPr id="0" name="图片 3076"/>
                      <p:cNvPicPr/>
                      <p:nvPr/>
                    </p:nvPicPr>
                    <p:blipFill>
                      <a:blip r:embed="rId5"/>
                      <a:stretch>
                        <a:fillRect/>
                      </a:stretch>
                    </p:blipFill>
                    <p:spPr>
                      <a:xfrm>
                        <a:off x="2678113" y="1612900"/>
                        <a:ext cx="3105150" cy="668338"/>
                      </a:xfrm>
                      <a:prstGeom prst="rect">
                        <a:avLst/>
                      </a:prstGeom>
                      <a:noFill/>
                      <a:ln w="38100">
                        <a:noFill/>
                        <a:miter/>
                      </a:ln>
                    </p:spPr>
                  </p:pic>
                </p:oleObj>
              </mc:Fallback>
            </mc:AlternateContent>
          </a:graphicData>
        </a:graphic>
      </p:graphicFrame>
      <p:graphicFrame>
        <p:nvGraphicFramePr>
          <p:cNvPr id="51205" name="Object 5"/>
          <p:cNvGraphicFramePr>
            <a:graphicFrameLocks noChangeAspect="1"/>
          </p:cNvGraphicFramePr>
          <p:nvPr/>
        </p:nvGraphicFramePr>
        <p:xfrm>
          <a:off x="2320925" y="4054475"/>
          <a:ext cx="4527550" cy="1023938"/>
        </p:xfrm>
        <a:graphic>
          <a:graphicData uri="http://schemas.openxmlformats.org/presentationml/2006/ole">
            <mc:AlternateContent xmlns:mc="http://schemas.openxmlformats.org/markup-compatibility/2006">
              <mc:Choice xmlns:v="urn:schemas-microsoft-com:vml" Requires="v">
                <p:oleObj spid="_x0000_s9226" r:id="rId6" imgW="1854200" imgH="419100" progId="Equation.3">
                  <p:embed/>
                </p:oleObj>
              </mc:Choice>
              <mc:Fallback>
                <p:oleObj r:id="rId6" imgW="1854200" imgH="419100" progId="Equation.3">
                  <p:embed/>
                  <p:pic>
                    <p:nvPicPr>
                      <p:cNvPr id="0" name="图片 3077"/>
                      <p:cNvPicPr/>
                      <p:nvPr/>
                    </p:nvPicPr>
                    <p:blipFill>
                      <a:blip r:embed="rId7"/>
                      <a:stretch>
                        <a:fillRect/>
                      </a:stretch>
                    </p:blipFill>
                    <p:spPr>
                      <a:xfrm>
                        <a:off x="2320925" y="4054475"/>
                        <a:ext cx="4527550" cy="1023938"/>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vert="horz" wrap="square" lIns="91440" tIns="45720" rIns="91440" bIns="45720" anchor="ctr" anchorCtr="0"/>
          <a:lstStyle/>
          <a:p>
            <a:pPr eaLnBrk="1" hangingPunct="1"/>
            <a:r>
              <a:rPr lang="en-US" altLang="zh-CN" sz="2800" dirty="0">
                <a:solidFill>
                  <a:srgbClr val="000000"/>
                </a:solidFill>
                <a:latin typeface="黑体" panose="02010609060101010101" pitchFamily="49" charset="-122"/>
                <a:ea typeface="黑体" panose="02010609060101010101" pitchFamily="49" charset="-122"/>
              </a:rPr>
              <a:t>2.3.2 </a:t>
            </a:r>
            <a:r>
              <a:rPr lang="zh-CN" altLang="en-US" sz="2800" dirty="0">
                <a:solidFill>
                  <a:srgbClr val="000000"/>
                </a:solidFill>
                <a:latin typeface="黑体" panose="02010609060101010101" pitchFamily="49" charset="-122"/>
                <a:ea typeface="黑体" panose="02010609060101010101" pitchFamily="49" charset="-122"/>
              </a:rPr>
              <a:t>指令操作码的优化</a:t>
            </a:r>
            <a:r>
              <a:rPr lang="en-US" altLang="zh-CN" sz="2800" dirty="0">
                <a:solidFill>
                  <a:srgbClr val="000000"/>
                </a:solidFill>
                <a:latin typeface="黑体" panose="02010609060101010101" pitchFamily="49" charset="-122"/>
                <a:ea typeface="黑体" panose="02010609060101010101" pitchFamily="49" charset="-122"/>
              </a:rPr>
              <a:t>—</a:t>
            </a:r>
            <a:r>
              <a:rPr lang="zh-CN" altLang="en-US" sz="2800" dirty="0">
                <a:solidFill>
                  <a:srgbClr val="000000"/>
                </a:solidFill>
                <a:latin typeface="黑体" panose="02010609060101010101" pitchFamily="49" charset="-122"/>
                <a:ea typeface="黑体" panose="02010609060101010101" pitchFamily="49" charset="-122"/>
              </a:rPr>
              <a:t>哈夫曼（</a:t>
            </a:r>
            <a:r>
              <a:rPr lang="en-US" altLang="zh-CN" sz="2800" dirty="0">
                <a:solidFill>
                  <a:srgbClr val="000000"/>
                </a:solidFill>
                <a:latin typeface="黑体" panose="02010609060101010101" pitchFamily="49" charset="-122"/>
                <a:ea typeface="黑体" panose="02010609060101010101" pitchFamily="49" charset="-122"/>
              </a:rPr>
              <a:t>Huffman</a:t>
            </a:r>
            <a:r>
              <a:rPr lang="zh-CN" altLang="en-US" sz="2800" dirty="0">
                <a:solidFill>
                  <a:srgbClr val="000000"/>
                </a:solidFill>
                <a:latin typeface="黑体" panose="02010609060101010101" pitchFamily="49" charset="-122"/>
                <a:ea typeface="黑体" panose="02010609060101010101" pitchFamily="49" charset="-122"/>
              </a:rPr>
              <a:t>）压缩</a:t>
            </a:r>
          </a:p>
        </p:txBody>
      </p:sp>
      <p:sp>
        <p:nvSpPr>
          <p:cNvPr id="53251" name="Rectangle 3"/>
          <p:cNvSpPr>
            <a:spLocks noGrp="1"/>
          </p:cNvSpPr>
          <p:nvPr>
            <p:ph idx="1" hasCustomPrompt="1"/>
          </p:nvPr>
        </p:nvSpPr>
        <p:spPr/>
        <p:txBody>
          <a:bodyPr vert="horz" wrap="square" lIns="91440" tIns="45720" rIns="91440" bIns="45720" anchor="t" anchorCtr="0"/>
          <a:lstStyle/>
          <a:p>
            <a:pPr eaLnBrk="1" hangingPunct="1">
              <a:lnSpc>
                <a:spcPct val="150000"/>
              </a:lnSpc>
              <a:spcBef>
                <a:spcPts val="1800"/>
              </a:spcBef>
            </a:pPr>
            <a:r>
              <a:rPr lang="zh-CN" altLang="en-US" sz="2400" b="0" dirty="0">
                <a:solidFill>
                  <a:srgbClr val="000000"/>
                </a:solidFill>
                <a:latin typeface="Times New Roman" panose="02020603050405020304" pitchFamily="18" charset="0"/>
                <a:ea typeface="黑体" panose="02010609060101010101" pitchFamily="49" charset="-122"/>
              </a:rPr>
              <a:t>当各种事件发生的概率不均等时，采用优化技术对发生概率最高的事件用最短的位数（时间）来表示（处理），而对出现概率较低的允许用较长的位数（时间）来表示（处理），以达到减少平均位数的目的</a:t>
            </a:r>
            <a:r>
              <a:rPr lang="en-US" altLang="zh-CN" sz="2400" b="0" dirty="0">
                <a:solidFill>
                  <a:srgbClr val="000000"/>
                </a:solidFill>
                <a:latin typeface="Times New Roman" panose="02020603050405020304" pitchFamily="18" charset="0"/>
                <a:ea typeface="黑体" panose="02010609060101010101" pitchFamily="49" charset="-122"/>
              </a:rPr>
              <a:t>;</a:t>
            </a:r>
            <a:endParaRPr lang="zh-CN" altLang="en-US" sz="2400" b="0" dirty="0">
              <a:solidFill>
                <a:srgbClr val="000000"/>
              </a:solidFill>
              <a:latin typeface="Times New Roman" panose="02020603050405020304" pitchFamily="18" charset="0"/>
              <a:ea typeface="黑体" panose="02010609060101010101" pitchFamily="49" charset="-122"/>
            </a:endParaRPr>
          </a:p>
          <a:p>
            <a:pPr lvl="1" eaLnBrk="1" hangingPunct="1">
              <a:lnSpc>
                <a:spcPct val="150000"/>
              </a:lnSpc>
              <a:spcBef>
                <a:spcPts val="1800"/>
              </a:spcBef>
            </a:pPr>
            <a:r>
              <a:rPr lang="zh-CN" altLang="en-US" dirty="0">
                <a:solidFill>
                  <a:srgbClr val="000000"/>
                </a:solidFill>
                <a:latin typeface="Times New Roman" panose="02020603050405020304" pitchFamily="18" charset="0"/>
                <a:ea typeface="黑体" panose="02010609060101010101" pitchFamily="49" charset="-122"/>
              </a:rPr>
              <a:t>用于代码压缩、程序压缩、空间压缩和时间压缩</a:t>
            </a:r>
            <a:r>
              <a:rPr lang="en-US" altLang="zh-CN" dirty="0">
                <a:solidFill>
                  <a:srgbClr val="000000"/>
                </a:solidFill>
                <a:latin typeface="Times New Roman" panose="02020603050405020304" pitchFamily="18" charset="0"/>
                <a:ea typeface="黑体" panose="02010609060101010101" pitchFamily="49" charset="-122"/>
              </a:rPr>
              <a:t>;</a:t>
            </a:r>
            <a:endParaRPr lang="zh-CN" altLang="en-US" dirty="0">
              <a:solidFill>
                <a:srgbClr val="000000"/>
              </a:solidFill>
              <a:latin typeface="Times New Roman" panose="02020603050405020304" pitchFamily="18" charset="0"/>
              <a:ea typeface="黑体" panose="02010609060101010101" pitchFamily="49" charset="-122"/>
            </a:endParaRPr>
          </a:p>
          <a:p>
            <a:pPr lvl="1" eaLnBrk="1" hangingPunct="1">
              <a:lnSpc>
                <a:spcPct val="150000"/>
              </a:lnSpc>
              <a:spcBef>
                <a:spcPts val="1800"/>
              </a:spcBef>
            </a:pPr>
            <a:r>
              <a:rPr lang="zh-CN" altLang="en-US" dirty="0">
                <a:solidFill>
                  <a:srgbClr val="FF0000"/>
                </a:solidFill>
                <a:latin typeface="Times New Roman" panose="02020603050405020304" pitchFamily="18" charset="0"/>
                <a:ea typeface="黑体" panose="02010609060101010101" pitchFamily="49" charset="-122"/>
              </a:rPr>
              <a:t>由于哈夫曼编码中的短码不可能是长码的前缀，从而保证了解码的唯一性和实时性</a:t>
            </a:r>
            <a:r>
              <a:rPr lang="zh-CN" altLang="en-US" dirty="0">
                <a:solidFill>
                  <a:srgbClr val="000000"/>
                </a:solidFill>
              </a:rPr>
              <a:t> 。</a:t>
            </a:r>
            <a:endParaRPr lang="en-US" altLang="zh-CN" dirty="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vert="horz" wrap="square" lIns="91440" tIns="45720" rIns="91440" bIns="45720" anchor="ctr" anchorCtr="0"/>
          <a:lstStyle/>
          <a:p>
            <a:pPr eaLnBrk="1" hangingPunct="1"/>
            <a:r>
              <a:rPr lang="en-US" altLang="zh-CN" sz="2800" dirty="0">
                <a:solidFill>
                  <a:srgbClr val="000000"/>
                </a:solidFill>
                <a:latin typeface="黑体" panose="02010609060101010101" pitchFamily="49" charset="-122"/>
                <a:ea typeface="黑体" panose="02010609060101010101" pitchFamily="49" charset="-122"/>
              </a:rPr>
              <a:t>2.3.2 </a:t>
            </a:r>
            <a:r>
              <a:rPr lang="zh-CN" altLang="en-US" sz="2800" dirty="0">
                <a:solidFill>
                  <a:srgbClr val="000000"/>
                </a:solidFill>
                <a:latin typeface="黑体" panose="02010609060101010101" pitchFamily="49" charset="-122"/>
                <a:ea typeface="黑体" panose="02010609060101010101" pitchFamily="49" charset="-122"/>
              </a:rPr>
              <a:t>指令操作码的优化</a:t>
            </a:r>
            <a:r>
              <a:rPr lang="en-US" altLang="zh-CN" sz="2800" dirty="0">
                <a:solidFill>
                  <a:srgbClr val="000000"/>
                </a:solidFill>
                <a:latin typeface="黑体" panose="02010609060101010101" pitchFamily="49" charset="-122"/>
                <a:ea typeface="黑体" panose="02010609060101010101" pitchFamily="49" charset="-122"/>
              </a:rPr>
              <a:t>—</a:t>
            </a:r>
            <a:r>
              <a:rPr lang="zh-CN" altLang="en-US" sz="2800" dirty="0">
                <a:solidFill>
                  <a:srgbClr val="000000"/>
                </a:solidFill>
                <a:latin typeface="黑体" panose="02010609060101010101" pitchFamily="49" charset="-122"/>
                <a:ea typeface="黑体" panose="02010609060101010101" pitchFamily="49" charset="-122"/>
              </a:rPr>
              <a:t>哈夫曼（</a:t>
            </a:r>
            <a:r>
              <a:rPr lang="en-US" altLang="zh-CN" sz="2800" dirty="0">
                <a:solidFill>
                  <a:srgbClr val="000000"/>
                </a:solidFill>
                <a:latin typeface="黑体" panose="02010609060101010101" pitchFamily="49" charset="-122"/>
                <a:ea typeface="黑体" panose="02010609060101010101" pitchFamily="49" charset="-122"/>
              </a:rPr>
              <a:t>Huffman</a:t>
            </a:r>
            <a:r>
              <a:rPr lang="zh-CN" altLang="en-US" sz="2800" dirty="0">
                <a:solidFill>
                  <a:srgbClr val="000000"/>
                </a:solidFill>
                <a:latin typeface="黑体" panose="02010609060101010101" pitchFamily="49" charset="-122"/>
                <a:ea typeface="黑体" panose="02010609060101010101" pitchFamily="49" charset="-122"/>
              </a:rPr>
              <a:t>）压缩</a:t>
            </a:r>
            <a:endParaRPr lang="zh-CN" altLang="en-US" sz="2800" dirty="0">
              <a:solidFill>
                <a:srgbClr val="000000"/>
              </a:solidFill>
            </a:endParaRPr>
          </a:p>
        </p:txBody>
      </p:sp>
      <p:sp>
        <p:nvSpPr>
          <p:cNvPr id="55299" name="Rectangle 3"/>
          <p:cNvSpPr>
            <a:spLocks noGrp="1"/>
          </p:cNvSpPr>
          <p:nvPr>
            <p:ph idx="1" hasCustomPrompt="1"/>
          </p:nvPr>
        </p:nvSpPr>
        <p:spPr>
          <a:xfrm>
            <a:off x="469900" y="1022350"/>
            <a:ext cx="8674100" cy="4953000"/>
          </a:xfrm>
        </p:spPr>
        <p:txBody>
          <a:bodyPr vert="horz" wrap="square" lIns="91440" tIns="45720" rIns="91440" bIns="45720" anchor="t" anchorCtr="0"/>
          <a:lstStyle/>
          <a:p>
            <a:pPr eaLnBrk="1" hangingPunct="1">
              <a:lnSpc>
                <a:spcPct val="150000"/>
              </a:lnSpc>
              <a:buNone/>
            </a:pPr>
            <a:r>
              <a:rPr lang="zh-CN" altLang="en-US" sz="2400" dirty="0">
                <a:solidFill>
                  <a:srgbClr val="FF0000"/>
                </a:solidFill>
                <a:latin typeface="黑体" panose="02010609060101010101" pitchFamily="49" charset="-122"/>
                <a:ea typeface="黑体" panose="02010609060101010101" pitchFamily="49" charset="-122"/>
              </a:rPr>
              <a:t>利用哈夫曼算法构造哈弗曼树</a:t>
            </a:r>
            <a:endParaRPr lang="en-US" altLang="zh-CN" sz="2400" dirty="0">
              <a:solidFill>
                <a:srgbClr val="FF0000"/>
              </a:solidFill>
              <a:latin typeface="黑体" panose="02010609060101010101" pitchFamily="49" charset="-122"/>
              <a:ea typeface="黑体" panose="02010609060101010101" pitchFamily="49" charset="-122"/>
            </a:endParaRPr>
          </a:p>
          <a:p>
            <a:pPr eaLnBrk="1" hangingPunct="1">
              <a:lnSpc>
                <a:spcPct val="150000"/>
              </a:lnSpc>
              <a:buNone/>
            </a:pPr>
            <a:r>
              <a:rPr lang="en-US" altLang="zh-CN" sz="2400" dirty="0">
                <a:solidFill>
                  <a:srgbClr val="000000"/>
                </a:solidFill>
                <a:latin typeface="Times New Roman" panose="02020603050405020304" pitchFamily="18" charset="0"/>
                <a:ea typeface="黑体" panose="02010609060101010101" pitchFamily="49" charset="-122"/>
              </a:rPr>
              <a:t>Step1</a:t>
            </a:r>
            <a:r>
              <a:rPr lang="zh-CN" altLang="en-US" sz="2400" dirty="0">
                <a:solidFill>
                  <a:srgbClr val="000000"/>
                </a:solidFill>
                <a:latin typeface="Times New Roman" panose="02020603050405020304" pitchFamily="18" charset="0"/>
                <a:ea typeface="黑体" panose="02010609060101010101" pitchFamily="49" charset="-122"/>
              </a:rPr>
              <a:t>：按照从小到大依次写出每个事件</a:t>
            </a:r>
            <a:r>
              <a:rPr lang="en-US" altLang="zh-CN" sz="2400" dirty="0">
                <a:solidFill>
                  <a:srgbClr val="000000"/>
                </a:solidFill>
                <a:latin typeface="Times New Roman" panose="02020603050405020304" pitchFamily="18" charset="0"/>
                <a:ea typeface="黑体" panose="02010609060101010101" pitchFamily="49" charset="-122"/>
              </a:rPr>
              <a:t>(</a:t>
            </a:r>
            <a:r>
              <a:rPr lang="zh-CN" altLang="en-US" sz="2400" dirty="0">
                <a:solidFill>
                  <a:srgbClr val="000000"/>
                </a:solidFill>
                <a:latin typeface="Times New Roman" panose="02020603050405020304" pitchFamily="18" charset="0"/>
                <a:ea typeface="黑体" panose="02010609060101010101" pitchFamily="49" charset="-122"/>
              </a:rPr>
              <a:t>指令</a:t>
            </a:r>
            <a:r>
              <a:rPr lang="en-US" altLang="zh-CN" sz="2400" dirty="0">
                <a:solidFill>
                  <a:srgbClr val="000000"/>
                </a:solidFill>
                <a:latin typeface="Times New Roman" panose="02020603050405020304" pitchFamily="18" charset="0"/>
                <a:ea typeface="黑体" panose="02010609060101010101" pitchFamily="49" charset="-122"/>
              </a:rPr>
              <a:t>)</a:t>
            </a:r>
            <a:r>
              <a:rPr lang="zh-CN" altLang="en-US" sz="2400" dirty="0">
                <a:solidFill>
                  <a:srgbClr val="000000"/>
                </a:solidFill>
                <a:latin typeface="Times New Roman" panose="02020603050405020304" pitchFamily="18" charset="0"/>
                <a:ea typeface="黑体" panose="02010609060101010101" pitchFamily="49" charset="-122"/>
              </a:rPr>
              <a:t>出现频度；</a:t>
            </a:r>
          </a:p>
          <a:p>
            <a:pPr eaLnBrk="1" hangingPunct="1">
              <a:lnSpc>
                <a:spcPct val="150000"/>
              </a:lnSpc>
              <a:buNone/>
            </a:pPr>
            <a:r>
              <a:rPr lang="en-US" altLang="zh-CN" sz="2400" dirty="0">
                <a:solidFill>
                  <a:srgbClr val="000000"/>
                </a:solidFill>
                <a:latin typeface="Times New Roman" panose="02020603050405020304" pitchFamily="18" charset="0"/>
                <a:ea typeface="黑体" panose="02010609060101010101" pitchFamily="49" charset="-122"/>
              </a:rPr>
              <a:t>Step2</a:t>
            </a:r>
            <a:r>
              <a:rPr lang="zh-CN" altLang="en-US" sz="2400" dirty="0">
                <a:solidFill>
                  <a:srgbClr val="000000"/>
                </a:solidFill>
                <a:latin typeface="Times New Roman" panose="02020603050405020304" pitchFamily="18" charset="0"/>
                <a:ea typeface="黑体" panose="02010609060101010101" pitchFamily="49" charset="-122"/>
              </a:rPr>
              <a:t>：找出两个事件</a:t>
            </a:r>
            <a:r>
              <a:rPr lang="en-US" altLang="zh-CN" sz="2400" dirty="0">
                <a:solidFill>
                  <a:srgbClr val="000000"/>
                </a:solidFill>
                <a:latin typeface="Times New Roman" panose="02020603050405020304" pitchFamily="18" charset="0"/>
                <a:ea typeface="黑体" panose="02010609060101010101" pitchFamily="49" charset="-122"/>
              </a:rPr>
              <a:t>(</a:t>
            </a:r>
            <a:r>
              <a:rPr lang="zh-CN" altLang="en-US" sz="2400" dirty="0">
                <a:solidFill>
                  <a:srgbClr val="000000"/>
                </a:solidFill>
                <a:latin typeface="Times New Roman" panose="02020603050405020304" pitchFamily="18" charset="0"/>
                <a:ea typeface="黑体" panose="02010609060101010101" pitchFamily="49" charset="-122"/>
              </a:rPr>
              <a:t>指令</a:t>
            </a:r>
            <a:r>
              <a:rPr lang="en-US" altLang="zh-CN" sz="2400" dirty="0">
                <a:solidFill>
                  <a:srgbClr val="000000"/>
                </a:solidFill>
                <a:latin typeface="Times New Roman" panose="02020603050405020304" pitchFamily="18" charset="0"/>
                <a:ea typeface="黑体" panose="02010609060101010101" pitchFamily="49" charset="-122"/>
              </a:rPr>
              <a:t>)</a:t>
            </a:r>
            <a:r>
              <a:rPr lang="zh-CN" altLang="en-US" sz="2400" dirty="0">
                <a:solidFill>
                  <a:srgbClr val="000000"/>
                </a:solidFill>
                <a:latin typeface="Times New Roman" panose="02020603050405020304" pitchFamily="18" charset="0"/>
                <a:ea typeface="黑体" panose="02010609060101010101" pitchFamily="49" charset="-122"/>
              </a:rPr>
              <a:t>出现频度最低的数字，相加形成新 </a:t>
            </a:r>
            <a:endParaRPr lang="en-US" altLang="zh-CN" sz="2400" dirty="0">
              <a:solidFill>
                <a:srgbClr val="000000"/>
              </a:solidFill>
              <a:latin typeface="Times New Roman" panose="02020603050405020304" pitchFamily="18" charset="0"/>
              <a:ea typeface="黑体" panose="02010609060101010101" pitchFamily="49" charset="-122"/>
            </a:endParaRPr>
          </a:p>
          <a:p>
            <a:pPr eaLnBrk="1" hangingPunct="1">
              <a:lnSpc>
                <a:spcPct val="150000"/>
              </a:lnSpc>
              <a:buNone/>
            </a:pPr>
            <a:r>
              <a:rPr lang="en-US" altLang="zh-CN" sz="2400" dirty="0">
                <a:solidFill>
                  <a:srgbClr val="000000"/>
                </a:solidFill>
                <a:latin typeface="Times New Roman" panose="02020603050405020304" pitchFamily="18" charset="0"/>
                <a:ea typeface="黑体" panose="02010609060101010101" pitchFamily="49" charset="-122"/>
              </a:rPr>
              <a:t>              </a:t>
            </a:r>
            <a:r>
              <a:rPr lang="zh-CN" altLang="en-US" sz="2400" dirty="0">
                <a:solidFill>
                  <a:srgbClr val="000000"/>
                </a:solidFill>
                <a:latin typeface="Times New Roman" panose="02020603050405020304" pitchFamily="18" charset="0"/>
                <a:ea typeface="黑体" panose="02010609060101010101" pitchFamily="49" charset="-122"/>
              </a:rPr>
              <a:t>的频度，插入到未参与结合的频度值中；</a:t>
            </a:r>
          </a:p>
          <a:p>
            <a:pPr eaLnBrk="1" hangingPunct="1">
              <a:lnSpc>
                <a:spcPct val="150000"/>
              </a:lnSpc>
              <a:buNone/>
            </a:pPr>
            <a:r>
              <a:rPr lang="en-US" altLang="zh-CN" sz="2400" dirty="0">
                <a:solidFill>
                  <a:srgbClr val="000000"/>
                </a:solidFill>
                <a:latin typeface="Times New Roman" panose="02020603050405020304" pitchFamily="18" charset="0"/>
                <a:ea typeface="黑体" panose="02010609060101010101" pitchFamily="49" charset="-122"/>
              </a:rPr>
              <a:t>Step3</a:t>
            </a:r>
            <a:r>
              <a:rPr lang="zh-CN" altLang="en-US" sz="2400" dirty="0">
                <a:solidFill>
                  <a:srgbClr val="000000"/>
                </a:solidFill>
                <a:latin typeface="Times New Roman" panose="02020603050405020304" pitchFamily="18" charset="0"/>
                <a:ea typeface="黑体" panose="02010609060101010101" pitchFamily="49" charset="-122"/>
              </a:rPr>
              <a:t>：重复（</a:t>
            </a:r>
            <a:r>
              <a:rPr lang="en-US" altLang="zh-CN" sz="2400" dirty="0">
                <a:solidFill>
                  <a:srgbClr val="000000"/>
                </a:solidFill>
                <a:latin typeface="Times New Roman" panose="02020603050405020304" pitchFamily="18" charset="0"/>
                <a:ea typeface="黑体" panose="02010609060101010101" pitchFamily="49" charset="-122"/>
              </a:rPr>
              <a:t>2</a:t>
            </a:r>
            <a:r>
              <a:rPr lang="zh-CN" altLang="en-US" sz="2400" dirty="0">
                <a:solidFill>
                  <a:srgbClr val="000000"/>
                </a:solidFill>
                <a:latin typeface="Times New Roman" panose="02020603050405020304" pitchFamily="18" charset="0"/>
                <a:ea typeface="黑体" panose="02010609060101010101" pitchFamily="49" charset="-122"/>
              </a:rPr>
              <a:t>），直到出现频度为</a:t>
            </a:r>
            <a:r>
              <a:rPr lang="en-US" altLang="zh-CN" sz="2400" dirty="0">
                <a:solidFill>
                  <a:srgbClr val="000000"/>
                </a:solidFill>
                <a:latin typeface="Times New Roman" panose="02020603050405020304" pitchFamily="18" charset="0"/>
                <a:ea typeface="黑体" panose="02010609060101010101" pitchFamily="49" charset="-122"/>
              </a:rPr>
              <a:t>1</a:t>
            </a:r>
            <a:r>
              <a:rPr lang="zh-CN" altLang="en-US" sz="2400" dirty="0">
                <a:solidFill>
                  <a:srgbClr val="000000"/>
                </a:solidFill>
                <a:latin typeface="Times New Roman" panose="02020603050405020304" pitchFamily="18" charset="0"/>
                <a:ea typeface="黑体" panose="02010609060101010101" pitchFamily="49" charset="-122"/>
              </a:rPr>
              <a:t>，建立</a:t>
            </a:r>
            <a:r>
              <a:rPr lang="en-US" altLang="zh-CN" sz="2400" dirty="0">
                <a:solidFill>
                  <a:srgbClr val="000000"/>
                </a:solidFill>
                <a:latin typeface="Times New Roman" panose="02020603050405020304" pitchFamily="18" charset="0"/>
                <a:ea typeface="黑体" panose="02010609060101010101" pitchFamily="49" charset="-122"/>
              </a:rPr>
              <a:t>Huffman</a:t>
            </a:r>
            <a:r>
              <a:rPr lang="zh-CN" altLang="en-US" sz="2400" dirty="0">
                <a:solidFill>
                  <a:srgbClr val="000000"/>
                </a:solidFill>
                <a:latin typeface="Times New Roman" panose="02020603050405020304" pitchFamily="18" charset="0"/>
                <a:ea typeface="黑体" panose="02010609060101010101" pitchFamily="49" charset="-122"/>
              </a:rPr>
              <a:t>树；</a:t>
            </a:r>
          </a:p>
          <a:p>
            <a:pPr eaLnBrk="1" hangingPunct="1">
              <a:lnSpc>
                <a:spcPct val="150000"/>
              </a:lnSpc>
              <a:buNone/>
            </a:pPr>
            <a:r>
              <a:rPr lang="en-US" altLang="zh-CN" sz="2400" dirty="0">
                <a:solidFill>
                  <a:srgbClr val="000000"/>
                </a:solidFill>
                <a:latin typeface="Times New Roman" panose="02020603050405020304" pitchFamily="18" charset="0"/>
                <a:ea typeface="黑体" panose="02010609060101010101" pitchFamily="49" charset="-122"/>
              </a:rPr>
              <a:t>Step4</a:t>
            </a:r>
            <a:r>
              <a:rPr lang="zh-CN" altLang="en-US" sz="2400" dirty="0">
                <a:solidFill>
                  <a:srgbClr val="000000"/>
                </a:solidFill>
                <a:latin typeface="Times New Roman" panose="02020603050405020304" pitchFamily="18" charset="0"/>
                <a:ea typeface="黑体" panose="02010609060101010101" pitchFamily="49" charset="-122"/>
              </a:rPr>
              <a:t>：确定</a:t>
            </a:r>
            <a:r>
              <a:rPr lang="en-US" altLang="zh-CN" sz="2400" dirty="0">
                <a:solidFill>
                  <a:srgbClr val="000000"/>
                </a:solidFill>
                <a:latin typeface="Times New Roman" panose="02020603050405020304" pitchFamily="18" charset="0"/>
                <a:ea typeface="黑体" panose="02010609060101010101" pitchFamily="49" charset="-122"/>
              </a:rPr>
              <a:t>Huffman</a:t>
            </a:r>
            <a:r>
              <a:rPr lang="zh-CN" altLang="en-US" sz="2400" dirty="0">
                <a:solidFill>
                  <a:srgbClr val="000000"/>
                </a:solidFill>
                <a:latin typeface="Times New Roman" panose="02020603050405020304" pitchFamily="18" charset="0"/>
                <a:ea typeface="黑体" panose="02010609060101010101" pitchFamily="49" charset="-122"/>
              </a:rPr>
              <a:t>代码表</a:t>
            </a:r>
            <a:r>
              <a:rPr lang="zh-CN" altLang="en-US" dirty="0">
                <a:solidFill>
                  <a:srgbClr val="000000"/>
                </a:solidFill>
                <a:latin typeface="Times New Roman" panose="02020603050405020304" pitchFamily="18" charset="0"/>
                <a:cs typeface="Times New Roman" panose="02020603050405020304" pitchFamily="18" charset="0"/>
              </a:rPr>
              <a:t>。</a:t>
            </a:r>
            <a:endParaRPr lang="zh-CN" altLang="en-US" dirty="0">
              <a:solidFill>
                <a:srgbClr val="000000"/>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p:txBody>
          <a:bodyPr vert="horz" wrap="square" lIns="91440" tIns="45720" rIns="91440" bIns="45720" anchor="ctr" anchorCtr="0"/>
          <a:lstStyle/>
          <a:p>
            <a:pPr eaLnBrk="1" hangingPunct="1"/>
            <a:r>
              <a:rPr lang="zh-CN" altLang="en-US" sz="3200" dirty="0">
                <a:solidFill>
                  <a:srgbClr val="000000"/>
                </a:solidFill>
                <a:latin typeface="黑体" panose="02010609060101010101" pitchFamily="49" charset="-122"/>
                <a:ea typeface="黑体" panose="02010609060101010101" pitchFamily="49" charset="-122"/>
              </a:rPr>
              <a:t>第2章 数据表示、寻址方式与指令系统</a:t>
            </a:r>
          </a:p>
        </p:txBody>
      </p:sp>
      <p:sp>
        <p:nvSpPr>
          <p:cNvPr id="18435" name="Rectangle 3"/>
          <p:cNvSpPr>
            <a:spLocks noGrp="1"/>
          </p:cNvSpPr>
          <p:nvPr>
            <p:ph idx="1" hasCustomPrompt="1"/>
          </p:nvPr>
        </p:nvSpPr>
        <p:spPr>
          <a:xfrm>
            <a:off x="469900" y="1022350"/>
            <a:ext cx="8229600" cy="5708650"/>
          </a:xfrm>
        </p:spPr>
        <p:txBody>
          <a:bodyPr vert="horz" wrap="square" lIns="91440" tIns="45720" rIns="91440" bIns="45720" anchor="t" anchorCtr="0"/>
          <a:lstStyle/>
          <a:p>
            <a:pPr algn="just" eaLnBrk="1" hangingPunct="1">
              <a:lnSpc>
                <a:spcPct val="80000"/>
              </a:lnSpc>
            </a:pPr>
            <a:r>
              <a:rPr lang="zh-CN" altLang="en-US" sz="2400" dirty="0">
                <a:solidFill>
                  <a:srgbClr val="FF0000"/>
                </a:solidFill>
                <a:latin typeface="黑体" panose="02010609060101010101" pitchFamily="49" charset="-122"/>
                <a:ea typeface="黑体" panose="02010609060101010101" pitchFamily="49" charset="-122"/>
              </a:rPr>
              <a:t>总要求</a:t>
            </a:r>
          </a:p>
          <a:p>
            <a:pPr lvl="1" algn="just" eaLnBrk="1" hangingPunct="1"/>
            <a:r>
              <a:rPr lang="zh-CN" altLang="en-US" b="1" dirty="0">
                <a:solidFill>
                  <a:srgbClr val="FF0000"/>
                </a:solidFill>
                <a:latin typeface="楷体_GB2312" pitchFamily="49" charset="-122"/>
                <a:ea typeface="楷体_GB2312" pitchFamily="49" charset="-122"/>
              </a:rPr>
              <a:t>理解</a:t>
            </a:r>
            <a:r>
              <a:rPr lang="zh-CN" altLang="en-US" b="1" dirty="0">
                <a:solidFill>
                  <a:srgbClr val="000000"/>
                </a:solidFill>
                <a:latin typeface="楷体_GB2312" pitchFamily="49" charset="-122"/>
                <a:ea typeface="楷体_GB2312" pitchFamily="49" charset="-122"/>
              </a:rPr>
              <a:t>数据表示与数据结构的关系；</a:t>
            </a:r>
          </a:p>
          <a:p>
            <a:pPr lvl="1" algn="just" eaLnBrk="1" hangingPunct="1"/>
            <a:r>
              <a:rPr lang="zh-CN" altLang="en-US" b="1" dirty="0">
                <a:solidFill>
                  <a:srgbClr val="FF0000"/>
                </a:solidFill>
                <a:latin typeface="楷体_GB2312" pitchFamily="49" charset="-122"/>
                <a:ea typeface="楷体_GB2312" pitchFamily="49" charset="-122"/>
              </a:rPr>
              <a:t>理解</a:t>
            </a:r>
            <a:r>
              <a:rPr lang="zh-CN" altLang="en-US" b="1" dirty="0">
                <a:solidFill>
                  <a:srgbClr val="000000"/>
                </a:solidFill>
                <a:latin typeface="楷体_GB2312" pitchFamily="49" charset="-122"/>
                <a:ea typeface="楷体_GB2312" pitchFamily="49" charset="-122"/>
              </a:rPr>
              <a:t>自定义、堆栈、向量三种高级数据表示的内涵；</a:t>
            </a:r>
          </a:p>
          <a:p>
            <a:pPr lvl="1" algn="just" eaLnBrk="1" hangingPunct="1"/>
            <a:r>
              <a:rPr lang="zh-CN" altLang="en-US" b="1" dirty="0">
                <a:solidFill>
                  <a:srgbClr val="FF0000"/>
                </a:solidFill>
                <a:latin typeface="楷体_GB2312" pitchFamily="49" charset="-122"/>
                <a:ea typeface="楷体_GB2312" pitchFamily="49" charset="-122"/>
              </a:rPr>
              <a:t>掌握</a:t>
            </a:r>
            <a:r>
              <a:rPr lang="zh-CN" altLang="en-US" b="1" dirty="0">
                <a:solidFill>
                  <a:srgbClr val="000000"/>
                </a:solidFill>
                <a:latin typeface="楷体_GB2312" pitchFamily="49" charset="-122"/>
                <a:ea typeface="楷体_GB2312" pitchFamily="49" charset="-122"/>
              </a:rPr>
              <a:t>浮点数尾数基数大小和尾数下溢处理方法的分析；</a:t>
            </a:r>
          </a:p>
          <a:p>
            <a:pPr lvl="1" algn="just" eaLnBrk="1" hangingPunct="1"/>
            <a:r>
              <a:rPr lang="zh-CN" altLang="en-US" b="1" dirty="0">
                <a:solidFill>
                  <a:srgbClr val="FF0000"/>
                </a:solidFill>
                <a:latin typeface="楷体_GB2312" pitchFamily="49" charset="-122"/>
                <a:ea typeface="楷体_GB2312" pitchFamily="49" charset="-122"/>
              </a:rPr>
              <a:t>理解</a:t>
            </a:r>
            <a:r>
              <a:rPr lang="zh-CN" altLang="en-US" b="1" dirty="0">
                <a:solidFill>
                  <a:srgbClr val="000000"/>
                </a:solidFill>
                <a:latin typeface="楷体_GB2312" pitchFamily="49" charset="-122"/>
                <a:ea typeface="楷体_GB2312" pitchFamily="49" charset="-122"/>
              </a:rPr>
              <a:t>基址寻址和变址寻址的区别，静态再定位与动态再定位技术的不同；</a:t>
            </a:r>
          </a:p>
          <a:p>
            <a:pPr lvl="1" algn="just" eaLnBrk="1" hangingPunct="1"/>
            <a:r>
              <a:rPr lang="zh-CN" altLang="en-US" b="1" dirty="0">
                <a:solidFill>
                  <a:srgbClr val="FF0000"/>
                </a:solidFill>
                <a:latin typeface="楷体_GB2312" pitchFamily="49" charset="-122"/>
                <a:ea typeface="楷体_GB2312" pitchFamily="49" charset="-122"/>
              </a:rPr>
              <a:t>理解</a:t>
            </a:r>
            <a:r>
              <a:rPr lang="zh-CN" altLang="en-US" b="1" dirty="0">
                <a:solidFill>
                  <a:srgbClr val="000000"/>
                </a:solidFill>
                <a:latin typeface="楷体_GB2312" pitchFamily="49" charset="-122"/>
                <a:ea typeface="楷体_GB2312" pitchFamily="49" charset="-122"/>
              </a:rPr>
              <a:t>信息在存储器按整数边界存储的概念；</a:t>
            </a:r>
          </a:p>
          <a:p>
            <a:pPr lvl="1" algn="just" eaLnBrk="1" hangingPunct="1"/>
            <a:r>
              <a:rPr lang="zh-CN" altLang="en-US" b="1" dirty="0">
                <a:solidFill>
                  <a:srgbClr val="FF0000"/>
                </a:solidFill>
                <a:latin typeface="楷体_GB2312" pitchFamily="49" charset="-122"/>
                <a:ea typeface="楷体_GB2312" pitchFamily="49" charset="-122"/>
              </a:rPr>
              <a:t>熟悉掌握</a:t>
            </a:r>
            <a:r>
              <a:rPr lang="zh-CN" altLang="en-US" b="1" dirty="0">
                <a:solidFill>
                  <a:srgbClr val="000000"/>
                </a:solidFill>
                <a:latin typeface="楷体_GB2312" pitchFamily="49" charset="-122"/>
                <a:ea typeface="楷体_GB2312" pitchFamily="49" charset="-122"/>
              </a:rPr>
              <a:t>哈夫曼压缩思想的扩展操作码编码；</a:t>
            </a:r>
          </a:p>
          <a:p>
            <a:pPr lvl="1" algn="just" eaLnBrk="1" hangingPunct="1"/>
            <a:r>
              <a:rPr lang="zh-CN" altLang="en-US" b="1" dirty="0">
                <a:solidFill>
                  <a:srgbClr val="FF0000"/>
                </a:solidFill>
                <a:latin typeface="楷体_GB2312" pitchFamily="49" charset="-122"/>
                <a:ea typeface="楷体_GB2312" pitchFamily="49" charset="-122"/>
              </a:rPr>
              <a:t>掌握</a:t>
            </a:r>
            <a:r>
              <a:rPr lang="zh-CN" altLang="en-US" b="1" dirty="0">
                <a:solidFill>
                  <a:srgbClr val="000000"/>
                </a:solidFill>
                <a:latin typeface="楷体_GB2312" pitchFamily="49" charset="-122"/>
                <a:ea typeface="楷体_GB2312" pitchFamily="49" charset="-122"/>
              </a:rPr>
              <a:t>指令格式优化设计的方法；</a:t>
            </a:r>
          </a:p>
          <a:p>
            <a:pPr lvl="1" algn="just" eaLnBrk="1" hangingPunct="1"/>
            <a:r>
              <a:rPr lang="zh-CN" altLang="en-US" b="1" dirty="0">
                <a:solidFill>
                  <a:srgbClr val="FF0000"/>
                </a:solidFill>
                <a:latin typeface="楷体_GB2312" pitchFamily="49" charset="-122"/>
                <a:ea typeface="楷体_GB2312" pitchFamily="49" charset="-122"/>
              </a:rPr>
              <a:t>掌握</a:t>
            </a:r>
            <a:r>
              <a:rPr lang="zh-CN" altLang="en-US" b="1" dirty="0">
                <a:solidFill>
                  <a:srgbClr val="000000"/>
                </a:solidFill>
                <a:latin typeface="楷体_GB2312" pitchFamily="49" charset="-122"/>
                <a:ea typeface="楷体_GB2312" pitchFamily="49" charset="-122"/>
              </a:rPr>
              <a:t>按增强指令功能的方向发展与改进指令的目的、方法和途径；</a:t>
            </a:r>
          </a:p>
          <a:p>
            <a:pPr lvl="1" algn="just" eaLnBrk="1" hangingPunct="1"/>
            <a:r>
              <a:rPr lang="zh-CN" altLang="en-US" b="1" dirty="0">
                <a:solidFill>
                  <a:srgbClr val="FF0000"/>
                </a:solidFill>
                <a:latin typeface="楷体_GB2312" pitchFamily="49" charset="-122"/>
                <a:ea typeface="楷体_GB2312" pitchFamily="49" charset="-122"/>
              </a:rPr>
              <a:t>理解</a:t>
            </a:r>
            <a:r>
              <a:rPr lang="zh-CN" altLang="en-US" b="1" dirty="0">
                <a:solidFill>
                  <a:srgbClr val="000000"/>
                </a:solidFill>
                <a:latin typeface="楷体_GB2312" pitchFamily="49" charset="-122"/>
                <a:ea typeface="楷体_GB2312" pitchFamily="49" charset="-122"/>
              </a:rPr>
              <a:t>精简指令系统思想、掌握</a:t>
            </a:r>
            <a:r>
              <a:rPr lang="en-US" altLang="zh-CN" b="1" dirty="0">
                <a:solidFill>
                  <a:srgbClr val="000000"/>
                </a:solidFill>
                <a:latin typeface="楷体_GB2312" pitchFamily="49" charset="-122"/>
                <a:ea typeface="楷体_GB2312" pitchFamily="49" charset="-122"/>
              </a:rPr>
              <a:t>RISC</a:t>
            </a:r>
            <a:r>
              <a:rPr lang="zh-CN" altLang="en-US" b="1" dirty="0">
                <a:solidFill>
                  <a:srgbClr val="000000"/>
                </a:solidFill>
                <a:latin typeface="楷体_GB2312" pitchFamily="49" charset="-122"/>
                <a:ea typeface="楷体_GB2312" pitchFamily="49" charset="-122"/>
              </a:rPr>
              <a:t>结构所采用的基本技术。</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vert="horz" wrap="square" lIns="91440" tIns="45720" rIns="91440" bIns="45720" anchor="ctr" anchorCtr="0"/>
          <a:lstStyle/>
          <a:p>
            <a:pPr eaLnBrk="1" hangingPunct="1"/>
            <a:r>
              <a:rPr lang="zh-CN" altLang="en-US" dirty="0">
                <a:solidFill>
                  <a:srgbClr val="000000"/>
                </a:solidFill>
                <a:latin typeface="Times New Roman" panose="02020603050405020304" pitchFamily="18" charset="0"/>
                <a:ea typeface="黑体" panose="02010609060101010101" pitchFamily="49" charset="-122"/>
              </a:rPr>
              <a:t>举例</a:t>
            </a:r>
            <a:r>
              <a:rPr lang="zh-CN" altLang="en-US" dirty="0"/>
              <a:t> </a:t>
            </a:r>
          </a:p>
        </p:txBody>
      </p:sp>
      <p:sp>
        <p:nvSpPr>
          <p:cNvPr id="57347" name="Rectangle 3"/>
          <p:cNvSpPr>
            <a:spLocks noGrp="1"/>
          </p:cNvSpPr>
          <p:nvPr>
            <p:ph idx="1" hasCustomPrompt="1"/>
          </p:nvPr>
        </p:nvSpPr>
        <p:spPr/>
        <p:txBody>
          <a:bodyPr vert="horz" wrap="square" lIns="91440" tIns="45720" rIns="91440" bIns="45720" anchor="t" anchorCtr="0"/>
          <a:lstStyle/>
          <a:p>
            <a:pPr eaLnBrk="1" hangingPunct="1"/>
            <a:r>
              <a:rPr lang="zh-CN" altLang="en-US" dirty="0">
                <a:solidFill>
                  <a:srgbClr val="000000"/>
                </a:solidFill>
                <a:latin typeface="楷体_GB2312" pitchFamily="49" charset="-122"/>
                <a:ea typeface="楷体_GB2312" pitchFamily="49" charset="-122"/>
              </a:rPr>
              <a:t>七条指令，频度如下，用定长码表示：</a:t>
            </a:r>
          </a:p>
          <a:p>
            <a:pPr eaLnBrk="1" hangingPunct="1">
              <a:buNone/>
            </a:pPr>
            <a:r>
              <a:rPr lang="zh-CN" altLang="en-US" dirty="0">
                <a:solidFill>
                  <a:srgbClr val="000000"/>
                </a:solidFill>
                <a:latin typeface="楷体_GB2312" pitchFamily="49" charset="-122"/>
                <a:ea typeface="楷体_GB2312" pitchFamily="49" charset="-122"/>
              </a:rPr>
              <a:t> </a:t>
            </a:r>
            <a:r>
              <a:rPr lang="en-US" altLang="zh-CN" dirty="0">
                <a:solidFill>
                  <a:srgbClr val="000000"/>
                </a:solidFill>
                <a:latin typeface="楷体_GB2312" pitchFamily="49" charset="-122"/>
                <a:ea typeface="楷体_GB2312" pitchFamily="49" charset="-122"/>
              </a:rPr>
              <a:t>I</a:t>
            </a:r>
            <a:r>
              <a:rPr lang="en-US" altLang="zh-CN" baseline="-25000" dirty="0">
                <a:solidFill>
                  <a:srgbClr val="000000"/>
                </a:solidFill>
                <a:latin typeface="楷体_GB2312" pitchFamily="49" charset="-122"/>
                <a:ea typeface="楷体_GB2312" pitchFamily="49" charset="-122"/>
              </a:rPr>
              <a:t>1</a:t>
            </a:r>
            <a:r>
              <a:rPr lang="en-US" altLang="zh-CN" dirty="0">
                <a:solidFill>
                  <a:srgbClr val="000000"/>
                </a:solidFill>
                <a:latin typeface="楷体_GB2312" pitchFamily="49" charset="-122"/>
                <a:ea typeface="楷体_GB2312" pitchFamily="49" charset="-122"/>
              </a:rPr>
              <a:t>    I</a:t>
            </a:r>
            <a:r>
              <a:rPr lang="en-US" altLang="zh-CN" baseline="-25000" dirty="0">
                <a:solidFill>
                  <a:srgbClr val="000000"/>
                </a:solidFill>
                <a:latin typeface="楷体_GB2312" pitchFamily="49" charset="-122"/>
                <a:ea typeface="楷体_GB2312" pitchFamily="49" charset="-122"/>
              </a:rPr>
              <a:t>2</a:t>
            </a:r>
            <a:r>
              <a:rPr lang="en-US" altLang="zh-CN" dirty="0">
                <a:solidFill>
                  <a:srgbClr val="000000"/>
                </a:solidFill>
                <a:latin typeface="楷体_GB2312" pitchFamily="49" charset="-122"/>
                <a:ea typeface="楷体_GB2312" pitchFamily="49" charset="-122"/>
              </a:rPr>
              <a:t>    I</a:t>
            </a:r>
            <a:r>
              <a:rPr lang="en-US" altLang="zh-CN" baseline="-25000" dirty="0">
                <a:solidFill>
                  <a:srgbClr val="000000"/>
                </a:solidFill>
                <a:latin typeface="楷体_GB2312" pitchFamily="49" charset="-122"/>
                <a:ea typeface="楷体_GB2312" pitchFamily="49" charset="-122"/>
              </a:rPr>
              <a:t>3</a:t>
            </a:r>
            <a:r>
              <a:rPr lang="en-US" altLang="zh-CN" dirty="0">
                <a:solidFill>
                  <a:srgbClr val="000000"/>
                </a:solidFill>
                <a:latin typeface="楷体_GB2312" pitchFamily="49" charset="-122"/>
                <a:ea typeface="楷体_GB2312" pitchFamily="49" charset="-122"/>
              </a:rPr>
              <a:t>     I</a:t>
            </a:r>
            <a:r>
              <a:rPr lang="en-US" altLang="zh-CN" baseline="-25000" dirty="0">
                <a:solidFill>
                  <a:srgbClr val="000000"/>
                </a:solidFill>
                <a:latin typeface="楷体_GB2312" pitchFamily="49" charset="-122"/>
                <a:ea typeface="楷体_GB2312" pitchFamily="49" charset="-122"/>
              </a:rPr>
              <a:t>4</a:t>
            </a:r>
            <a:r>
              <a:rPr lang="en-US" altLang="zh-CN" dirty="0">
                <a:solidFill>
                  <a:srgbClr val="000000"/>
                </a:solidFill>
                <a:latin typeface="楷体_GB2312" pitchFamily="49" charset="-122"/>
                <a:ea typeface="楷体_GB2312" pitchFamily="49" charset="-122"/>
              </a:rPr>
              <a:t>     I</a:t>
            </a:r>
            <a:r>
              <a:rPr lang="en-US" altLang="zh-CN" baseline="-25000" dirty="0">
                <a:solidFill>
                  <a:srgbClr val="000000"/>
                </a:solidFill>
                <a:latin typeface="楷体_GB2312" pitchFamily="49" charset="-122"/>
                <a:ea typeface="楷体_GB2312" pitchFamily="49" charset="-122"/>
              </a:rPr>
              <a:t>5</a:t>
            </a:r>
            <a:r>
              <a:rPr lang="en-US" altLang="zh-CN" dirty="0">
                <a:solidFill>
                  <a:srgbClr val="000000"/>
                </a:solidFill>
                <a:latin typeface="楷体_GB2312" pitchFamily="49" charset="-122"/>
                <a:ea typeface="楷体_GB2312" pitchFamily="49" charset="-122"/>
              </a:rPr>
              <a:t>      I</a:t>
            </a:r>
            <a:r>
              <a:rPr lang="en-US" altLang="zh-CN" baseline="-25000" dirty="0">
                <a:solidFill>
                  <a:srgbClr val="000000"/>
                </a:solidFill>
                <a:latin typeface="楷体_GB2312" pitchFamily="49" charset="-122"/>
                <a:ea typeface="楷体_GB2312" pitchFamily="49" charset="-122"/>
              </a:rPr>
              <a:t>6</a:t>
            </a:r>
            <a:r>
              <a:rPr lang="en-US" altLang="zh-CN" dirty="0">
                <a:solidFill>
                  <a:srgbClr val="000000"/>
                </a:solidFill>
                <a:latin typeface="楷体_GB2312" pitchFamily="49" charset="-122"/>
                <a:ea typeface="楷体_GB2312" pitchFamily="49" charset="-122"/>
              </a:rPr>
              <a:t>     I</a:t>
            </a:r>
            <a:r>
              <a:rPr lang="en-US" altLang="zh-CN" baseline="-25000" dirty="0">
                <a:solidFill>
                  <a:srgbClr val="000000"/>
                </a:solidFill>
                <a:latin typeface="楷体_GB2312" pitchFamily="49" charset="-122"/>
                <a:ea typeface="楷体_GB2312" pitchFamily="49" charset="-122"/>
              </a:rPr>
              <a:t>7</a:t>
            </a:r>
          </a:p>
          <a:p>
            <a:pPr eaLnBrk="1" hangingPunct="1">
              <a:buNone/>
            </a:pPr>
            <a:r>
              <a:rPr lang="en-US" altLang="zh-CN" dirty="0">
                <a:solidFill>
                  <a:srgbClr val="000000"/>
                </a:solidFill>
                <a:latin typeface="楷体_GB2312" pitchFamily="49" charset="-122"/>
                <a:ea typeface="楷体_GB2312" pitchFamily="49" charset="-122"/>
              </a:rPr>
              <a:t> 0.4   0.3  0.15    0.05  0.04    0.03  0.03</a:t>
            </a:r>
          </a:p>
          <a:p>
            <a:pPr eaLnBrk="1" hangingPunct="1">
              <a:buNone/>
            </a:pPr>
            <a:r>
              <a:rPr lang="en-US" altLang="zh-CN" dirty="0">
                <a:solidFill>
                  <a:srgbClr val="000000"/>
                </a:solidFill>
                <a:latin typeface="楷体_GB2312" pitchFamily="49" charset="-122"/>
                <a:ea typeface="楷体_GB2312" pitchFamily="49" charset="-122"/>
              </a:rPr>
              <a:t>  </a:t>
            </a:r>
          </a:p>
          <a:p>
            <a:pPr eaLnBrk="1" hangingPunct="1">
              <a:buNone/>
            </a:pPr>
            <a:r>
              <a:rPr lang="en-US" altLang="zh-CN" dirty="0">
                <a:solidFill>
                  <a:srgbClr val="000000"/>
                </a:solidFill>
                <a:latin typeface="楷体_GB2312" pitchFamily="49" charset="-122"/>
                <a:ea typeface="楷体_GB2312" pitchFamily="49" charset="-122"/>
              </a:rPr>
              <a:t>       7</a:t>
            </a:r>
            <a:r>
              <a:rPr lang="zh-CN" altLang="en-US" dirty="0">
                <a:solidFill>
                  <a:srgbClr val="000000"/>
                </a:solidFill>
                <a:latin typeface="楷体_GB2312" pitchFamily="49" charset="-122"/>
                <a:ea typeface="楷体_GB2312" pitchFamily="49" charset="-122"/>
              </a:rPr>
              <a:t>条指令用定长操作码表示，</a:t>
            </a:r>
            <a:r>
              <a:rPr lang="zh-CN" altLang="en-US" dirty="0">
                <a:solidFill>
                  <a:srgbClr val="FF0000"/>
                </a:solidFill>
                <a:latin typeface="楷体_GB2312" pitchFamily="49" charset="-122"/>
                <a:ea typeface="楷体_GB2312" pitchFamily="49" charset="-122"/>
              </a:rPr>
              <a:t>需要</a:t>
            </a:r>
            <a:r>
              <a:rPr lang="en-US" altLang="zh-CN" dirty="0">
                <a:solidFill>
                  <a:srgbClr val="FF0000"/>
                </a:solidFill>
                <a:latin typeface="楷体_GB2312" pitchFamily="49" charset="-122"/>
                <a:ea typeface="楷体_GB2312" pitchFamily="49" charset="-122"/>
              </a:rPr>
              <a:t>3</a:t>
            </a:r>
            <a:r>
              <a:rPr lang="zh-CN" altLang="en-US" dirty="0">
                <a:solidFill>
                  <a:srgbClr val="FF0000"/>
                </a:solidFill>
                <a:latin typeface="楷体_GB2312" pitchFamily="49" charset="-122"/>
                <a:ea typeface="楷体_GB2312" pitchFamily="49" charset="-122"/>
              </a:rPr>
              <a:t>位</a:t>
            </a:r>
          </a:p>
          <a:p>
            <a:pPr eaLnBrk="1" hangingPunct="1">
              <a:buNone/>
            </a:pPr>
            <a:r>
              <a:rPr lang="zh-CN" altLang="en-US" dirty="0">
                <a:solidFill>
                  <a:srgbClr val="000000"/>
                </a:solidFill>
                <a:latin typeface="楷体_GB2312" pitchFamily="49" charset="-122"/>
                <a:ea typeface="楷体_GB2312" pitchFamily="49" charset="-122"/>
              </a:rPr>
              <a:t>       信息源熵</a:t>
            </a:r>
            <a:r>
              <a:rPr lang="en-US" altLang="zh-CN" dirty="0">
                <a:solidFill>
                  <a:srgbClr val="000000"/>
                </a:solidFill>
                <a:latin typeface="楷体_GB2312" pitchFamily="49" charset="-122"/>
                <a:ea typeface="楷体_GB2312" pitchFamily="49" charset="-122"/>
              </a:rPr>
              <a:t>H=2.17 </a:t>
            </a:r>
          </a:p>
          <a:p>
            <a:pPr eaLnBrk="1" hangingPunct="1">
              <a:buNone/>
            </a:pPr>
            <a:r>
              <a:rPr lang="en-US" altLang="zh-CN" dirty="0">
                <a:solidFill>
                  <a:srgbClr val="000000"/>
                </a:solidFill>
                <a:latin typeface="楷体_GB2312" pitchFamily="49" charset="-122"/>
                <a:ea typeface="楷体_GB2312" pitchFamily="49" charset="-122"/>
              </a:rPr>
              <a:t>       </a:t>
            </a:r>
            <a:r>
              <a:rPr lang="zh-CN" altLang="en-US" dirty="0">
                <a:solidFill>
                  <a:srgbClr val="000000"/>
                </a:solidFill>
                <a:latin typeface="楷体_GB2312" pitchFamily="49" charset="-122"/>
                <a:ea typeface="楷体_GB2312" pitchFamily="49" charset="-122"/>
              </a:rPr>
              <a:t>信息冗余量</a:t>
            </a:r>
            <a:r>
              <a:rPr lang="en-US" altLang="zh-CN" dirty="0">
                <a:solidFill>
                  <a:srgbClr val="000000"/>
                </a:solidFill>
                <a:latin typeface="楷体_GB2312" pitchFamily="49" charset="-122"/>
                <a:ea typeface="楷体_GB2312" pitchFamily="49" charset="-122"/>
              </a:rPr>
              <a:t>=</a:t>
            </a:r>
            <a:r>
              <a:rPr lang="zh-CN" altLang="en-US" dirty="0">
                <a:solidFill>
                  <a:srgbClr val="000000"/>
                </a:solidFill>
                <a:latin typeface="楷体_GB2312" pitchFamily="49" charset="-122"/>
                <a:ea typeface="楷体_GB2312" pitchFamily="49" charset="-122"/>
              </a:rPr>
              <a:t>（</a:t>
            </a:r>
            <a:r>
              <a:rPr lang="en-US" altLang="zh-CN" dirty="0">
                <a:solidFill>
                  <a:srgbClr val="000000"/>
                </a:solidFill>
                <a:latin typeface="楷体_GB2312" pitchFamily="49" charset="-122"/>
                <a:ea typeface="楷体_GB2312" pitchFamily="49" charset="-122"/>
              </a:rPr>
              <a:t>3-2.17</a:t>
            </a:r>
            <a:r>
              <a:rPr lang="zh-CN" altLang="en-US" dirty="0">
                <a:solidFill>
                  <a:srgbClr val="000000"/>
                </a:solidFill>
                <a:latin typeface="楷体_GB2312" pitchFamily="49" charset="-122"/>
                <a:ea typeface="楷体_GB2312" pitchFamily="49" charset="-122"/>
              </a:rPr>
              <a:t>）</a:t>
            </a:r>
            <a:r>
              <a:rPr lang="en-US" altLang="zh-CN" dirty="0">
                <a:solidFill>
                  <a:srgbClr val="000000"/>
                </a:solidFill>
                <a:latin typeface="楷体_GB2312" pitchFamily="49" charset="-122"/>
                <a:ea typeface="楷体_GB2312" pitchFamily="49" charset="-122"/>
              </a:rPr>
              <a:t>/3</a:t>
            </a:r>
          </a:p>
          <a:p>
            <a:pPr eaLnBrk="1" hangingPunct="1">
              <a:buNone/>
            </a:pPr>
            <a:r>
              <a:rPr lang="en-US" altLang="zh-CN" dirty="0">
                <a:solidFill>
                  <a:srgbClr val="000000"/>
                </a:solidFill>
                <a:latin typeface="楷体_GB2312" pitchFamily="49" charset="-122"/>
                <a:ea typeface="楷体_GB2312" pitchFamily="49" charset="-122"/>
              </a:rPr>
              <a:t>                 = 0.28</a:t>
            </a:r>
          </a:p>
          <a:p>
            <a:pPr eaLnBrk="1" hangingPunct="1">
              <a:buNone/>
            </a:pPr>
            <a:r>
              <a:rPr lang="en-US" altLang="zh-CN" dirty="0">
                <a:solidFill>
                  <a:srgbClr val="000000"/>
                </a:solidFill>
                <a:latin typeface="楷体_GB2312" pitchFamily="49" charset="-122"/>
                <a:ea typeface="楷体_GB2312" pitchFamily="49" charset="-122"/>
              </a:rPr>
              <a:t>                 =28%</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8" name="Rectangle 3"/>
          <p:cNvSpPr/>
          <p:nvPr/>
        </p:nvSpPr>
        <p:spPr>
          <a:xfrm>
            <a:off x="4572000" y="2259013"/>
            <a:ext cx="790575" cy="23971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endParaRPr lang="zh-CN" altLang="en-US" sz="2000" b="0" dirty="0">
              <a:solidFill>
                <a:srgbClr val="000000"/>
              </a:solidFill>
              <a:latin typeface="Times New Roman" panose="02020603050405020304" pitchFamily="18" charset="0"/>
              <a:ea typeface="宋体" panose="02010600030101010101" pitchFamily="2" charset="-122"/>
            </a:endParaRPr>
          </a:p>
        </p:txBody>
      </p:sp>
      <p:sp>
        <p:nvSpPr>
          <p:cNvPr id="59399" name="Text Box 4"/>
          <p:cNvSpPr txBox="1"/>
          <p:nvPr/>
        </p:nvSpPr>
        <p:spPr>
          <a:xfrm>
            <a:off x="4630738" y="2200275"/>
            <a:ext cx="6286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1.00</a:t>
            </a:r>
          </a:p>
        </p:txBody>
      </p:sp>
      <p:sp>
        <p:nvSpPr>
          <p:cNvPr id="59400" name="Rectangle 5"/>
          <p:cNvSpPr/>
          <p:nvPr/>
        </p:nvSpPr>
        <p:spPr>
          <a:xfrm>
            <a:off x="3702050" y="2855913"/>
            <a:ext cx="790575" cy="23812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endParaRPr lang="zh-CN" altLang="en-US" sz="2000" b="0" dirty="0">
              <a:solidFill>
                <a:srgbClr val="000000"/>
              </a:solidFill>
              <a:latin typeface="Times New Roman" panose="02020603050405020304" pitchFamily="18" charset="0"/>
              <a:ea typeface="宋体" panose="02010600030101010101" pitchFamily="2" charset="-122"/>
            </a:endParaRPr>
          </a:p>
        </p:txBody>
      </p:sp>
      <p:sp>
        <p:nvSpPr>
          <p:cNvPr id="59401" name="Rectangle 6"/>
          <p:cNvSpPr/>
          <p:nvPr/>
        </p:nvSpPr>
        <p:spPr>
          <a:xfrm>
            <a:off x="6391275" y="5059363"/>
            <a:ext cx="790575" cy="23971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endParaRPr lang="zh-CN" altLang="en-US" sz="2000" b="0" dirty="0">
              <a:solidFill>
                <a:srgbClr val="000000"/>
              </a:solidFill>
              <a:latin typeface="Times New Roman" panose="02020603050405020304" pitchFamily="18" charset="0"/>
              <a:ea typeface="宋体" panose="02010600030101010101" pitchFamily="2" charset="-122"/>
            </a:endParaRPr>
          </a:p>
        </p:txBody>
      </p:sp>
      <p:sp>
        <p:nvSpPr>
          <p:cNvPr id="59402" name="Rectangle 7"/>
          <p:cNvSpPr/>
          <p:nvPr/>
        </p:nvSpPr>
        <p:spPr>
          <a:xfrm>
            <a:off x="2595563" y="5059363"/>
            <a:ext cx="790575" cy="23971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endParaRPr lang="zh-CN" altLang="en-US" sz="2000" b="0" dirty="0">
              <a:solidFill>
                <a:srgbClr val="000000"/>
              </a:solidFill>
              <a:latin typeface="Times New Roman" panose="02020603050405020304" pitchFamily="18" charset="0"/>
              <a:ea typeface="宋体" panose="02010600030101010101" pitchFamily="2" charset="-122"/>
            </a:endParaRPr>
          </a:p>
        </p:txBody>
      </p:sp>
      <p:sp>
        <p:nvSpPr>
          <p:cNvPr id="59403" name="Rectangle 8"/>
          <p:cNvSpPr/>
          <p:nvPr/>
        </p:nvSpPr>
        <p:spPr>
          <a:xfrm>
            <a:off x="1646238" y="5059363"/>
            <a:ext cx="790575" cy="23971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endParaRPr lang="zh-CN" altLang="en-US" sz="2000" b="0" dirty="0">
              <a:solidFill>
                <a:srgbClr val="000000"/>
              </a:solidFill>
              <a:latin typeface="Times New Roman" panose="02020603050405020304" pitchFamily="18" charset="0"/>
              <a:ea typeface="宋体" panose="02010600030101010101" pitchFamily="2" charset="-122"/>
            </a:endParaRPr>
          </a:p>
        </p:txBody>
      </p:sp>
      <p:sp>
        <p:nvSpPr>
          <p:cNvPr id="59404" name="Rectangle 9"/>
          <p:cNvSpPr/>
          <p:nvPr/>
        </p:nvSpPr>
        <p:spPr>
          <a:xfrm>
            <a:off x="1250950" y="4464050"/>
            <a:ext cx="790575" cy="23812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endParaRPr lang="zh-CN" altLang="en-US" sz="2000" b="0" dirty="0">
              <a:solidFill>
                <a:srgbClr val="000000"/>
              </a:solidFill>
              <a:latin typeface="Times New Roman" panose="02020603050405020304" pitchFamily="18" charset="0"/>
              <a:ea typeface="宋体" panose="02010600030101010101" pitchFamily="2" charset="-122"/>
            </a:endParaRPr>
          </a:p>
        </p:txBody>
      </p:sp>
      <p:sp>
        <p:nvSpPr>
          <p:cNvPr id="59405" name="Rectangle 10"/>
          <p:cNvSpPr/>
          <p:nvPr/>
        </p:nvSpPr>
        <p:spPr>
          <a:xfrm>
            <a:off x="2200275" y="3927475"/>
            <a:ext cx="790575" cy="23812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endParaRPr lang="zh-CN" altLang="en-US" sz="2000" b="0" dirty="0">
              <a:solidFill>
                <a:srgbClr val="000000"/>
              </a:solidFill>
              <a:latin typeface="Times New Roman" panose="02020603050405020304" pitchFamily="18" charset="0"/>
              <a:ea typeface="宋体" panose="02010600030101010101" pitchFamily="2" charset="-122"/>
            </a:endParaRPr>
          </a:p>
        </p:txBody>
      </p:sp>
      <p:sp>
        <p:nvSpPr>
          <p:cNvPr id="59406" name="Rectangle 11"/>
          <p:cNvSpPr/>
          <p:nvPr/>
        </p:nvSpPr>
        <p:spPr>
          <a:xfrm>
            <a:off x="4887913" y="5059363"/>
            <a:ext cx="790575" cy="23971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endParaRPr lang="zh-CN" altLang="en-US" sz="2000" b="0" dirty="0">
              <a:solidFill>
                <a:srgbClr val="000000"/>
              </a:solidFill>
              <a:latin typeface="Times New Roman" panose="02020603050405020304" pitchFamily="18" charset="0"/>
              <a:ea typeface="宋体" panose="02010600030101010101" pitchFamily="2" charset="-122"/>
            </a:endParaRPr>
          </a:p>
        </p:txBody>
      </p:sp>
      <p:sp>
        <p:nvSpPr>
          <p:cNvPr id="59407" name="Rectangle 12"/>
          <p:cNvSpPr/>
          <p:nvPr/>
        </p:nvSpPr>
        <p:spPr>
          <a:xfrm>
            <a:off x="2911475" y="3392488"/>
            <a:ext cx="790575" cy="23812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endParaRPr lang="zh-CN" altLang="en-US" sz="2000" b="0" dirty="0">
              <a:solidFill>
                <a:srgbClr val="000000"/>
              </a:solidFill>
              <a:latin typeface="Times New Roman" panose="02020603050405020304" pitchFamily="18" charset="0"/>
              <a:ea typeface="宋体" panose="02010600030101010101" pitchFamily="2" charset="-122"/>
            </a:endParaRPr>
          </a:p>
        </p:txBody>
      </p:sp>
      <p:sp>
        <p:nvSpPr>
          <p:cNvPr id="59408" name="Rectangle 13"/>
          <p:cNvSpPr/>
          <p:nvPr/>
        </p:nvSpPr>
        <p:spPr>
          <a:xfrm>
            <a:off x="3622675" y="5059363"/>
            <a:ext cx="790575" cy="23971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endParaRPr lang="zh-CN" altLang="en-US" sz="2000" b="0" dirty="0">
              <a:solidFill>
                <a:srgbClr val="000000"/>
              </a:solidFill>
              <a:latin typeface="Times New Roman" panose="02020603050405020304" pitchFamily="18" charset="0"/>
              <a:ea typeface="宋体" panose="02010600030101010101" pitchFamily="2" charset="-122"/>
            </a:endParaRPr>
          </a:p>
        </p:txBody>
      </p:sp>
      <p:sp>
        <p:nvSpPr>
          <p:cNvPr id="59409" name="Rectangle 14"/>
          <p:cNvSpPr/>
          <p:nvPr/>
        </p:nvSpPr>
        <p:spPr>
          <a:xfrm>
            <a:off x="7972425" y="5059363"/>
            <a:ext cx="790575" cy="23971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endParaRPr lang="zh-CN" altLang="en-US" sz="2000" b="0" dirty="0">
              <a:solidFill>
                <a:srgbClr val="000000"/>
              </a:solidFill>
              <a:latin typeface="Times New Roman" panose="02020603050405020304" pitchFamily="18" charset="0"/>
              <a:ea typeface="宋体" panose="02010600030101010101" pitchFamily="2" charset="-122"/>
            </a:endParaRPr>
          </a:p>
        </p:txBody>
      </p:sp>
      <p:sp>
        <p:nvSpPr>
          <p:cNvPr id="59410" name="Rectangle 15"/>
          <p:cNvSpPr/>
          <p:nvPr/>
        </p:nvSpPr>
        <p:spPr>
          <a:xfrm>
            <a:off x="2990850" y="4464050"/>
            <a:ext cx="790575" cy="238125"/>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endParaRPr lang="zh-CN" altLang="en-US" sz="2000" b="0" dirty="0">
              <a:solidFill>
                <a:srgbClr val="000000"/>
              </a:solidFill>
              <a:latin typeface="Times New Roman" panose="02020603050405020304" pitchFamily="18" charset="0"/>
              <a:ea typeface="宋体" panose="02010600030101010101" pitchFamily="2" charset="-122"/>
            </a:endParaRPr>
          </a:p>
        </p:txBody>
      </p:sp>
      <p:sp>
        <p:nvSpPr>
          <p:cNvPr id="59411" name="Rectangle 16"/>
          <p:cNvSpPr/>
          <p:nvPr/>
        </p:nvSpPr>
        <p:spPr>
          <a:xfrm>
            <a:off x="539750" y="5059363"/>
            <a:ext cx="790575" cy="239712"/>
          </a:xfrm>
          <a:prstGeom prst="rect">
            <a:avLst/>
          </a:prstGeom>
          <a:no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endParaRPr lang="zh-CN" altLang="en-US" sz="2000" b="0" dirty="0">
              <a:solidFill>
                <a:srgbClr val="000000"/>
              </a:solidFill>
              <a:latin typeface="Times New Roman" panose="02020603050405020304" pitchFamily="18" charset="0"/>
              <a:ea typeface="宋体" panose="02010600030101010101" pitchFamily="2" charset="-122"/>
            </a:endParaRPr>
          </a:p>
        </p:txBody>
      </p:sp>
      <p:sp>
        <p:nvSpPr>
          <p:cNvPr id="59412" name="Line 17"/>
          <p:cNvSpPr/>
          <p:nvPr/>
        </p:nvSpPr>
        <p:spPr>
          <a:xfrm flipH="1">
            <a:off x="4335463" y="2498725"/>
            <a:ext cx="552450" cy="357188"/>
          </a:xfrm>
          <a:prstGeom prst="line">
            <a:avLst/>
          </a:prstGeom>
          <a:ln w="9525" cap="flat" cmpd="sng">
            <a:solidFill>
              <a:schemeClr val="tx1"/>
            </a:solidFill>
            <a:prstDash val="solid"/>
            <a:headEnd type="none" w="med" len="med"/>
            <a:tailEnd type="none" w="med" len="med"/>
          </a:ln>
        </p:spPr>
      </p:sp>
      <p:sp>
        <p:nvSpPr>
          <p:cNvPr id="59413" name="Line 18"/>
          <p:cNvSpPr/>
          <p:nvPr/>
        </p:nvSpPr>
        <p:spPr>
          <a:xfrm flipH="1">
            <a:off x="3465513" y="3094038"/>
            <a:ext cx="474662" cy="298450"/>
          </a:xfrm>
          <a:prstGeom prst="line">
            <a:avLst/>
          </a:prstGeom>
          <a:ln w="9525" cap="flat" cmpd="sng">
            <a:solidFill>
              <a:schemeClr val="tx1"/>
            </a:solidFill>
            <a:prstDash val="solid"/>
            <a:headEnd type="none" w="med" len="med"/>
            <a:tailEnd type="none" w="med" len="med"/>
          </a:ln>
        </p:spPr>
      </p:sp>
      <p:sp>
        <p:nvSpPr>
          <p:cNvPr id="59414" name="Line 19"/>
          <p:cNvSpPr/>
          <p:nvPr/>
        </p:nvSpPr>
        <p:spPr>
          <a:xfrm flipH="1">
            <a:off x="2674938" y="3630613"/>
            <a:ext cx="473075" cy="296862"/>
          </a:xfrm>
          <a:prstGeom prst="line">
            <a:avLst/>
          </a:prstGeom>
          <a:ln w="9525" cap="flat" cmpd="sng">
            <a:solidFill>
              <a:schemeClr val="tx1"/>
            </a:solidFill>
            <a:prstDash val="solid"/>
            <a:headEnd type="none" w="med" len="med"/>
            <a:tailEnd type="none" w="med" len="med"/>
          </a:ln>
        </p:spPr>
      </p:sp>
      <p:sp>
        <p:nvSpPr>
          <p:cNvPr id="59415" name="Line 20"/>
          <p:cNvSpPr/>
          <p:nvPr/>
        </p:nvSpPr>
        <p:spPr>
          <a:xfrm flipH="1">
            <a:off x="1882775" y="4165600"/>
            <a:ext cx="474663" cy="298450"/>
          </a:xfrm>
          <a:prstGeom prst="line">
            <a:avLst/>
          </a:prstGeom>
          <a:ln w="9525" cap="flat" cmpd="sng">
            <a:solidFill>
              <a:schemeClr val="tx1"/>
            </a:solidFill>
            <a:prstDash val="solid"/>
            <a:headEnd type="none" w="med" len="med"/>
            <a:tailEnd type="none" w="med" len="med"/>
          </a:ln>
        </p:spPr>
      </p:sp>
      <p:sp>
        <p:nvSpPr>
          <p:cNvPr id="59416" name="Line 21"/>
          <p:cNvSpPr/>
          <p:nvPr/>
        </p:nvSpPr>
        <p:spPr>
          <a:xfrm flipH="1">
            <a:off x="935038" y="4702175"/>
            <a:ext cx="552450" cy="357188"/>
          </a:xfrm>
          <a:prstGeom prst="line">
            <a:avLst/>
          </a:prstGeom>
          <a:ln w="9525" cap="flat" cmpd="sng">
            <a:solidFill>
              <a:schemeClr val="tx1"/>
            </a:solidFill>
            <a:prstDash val="solid"/>
            <a:headEnd type="none" w="med" len="med"/>
            <a:tailEnd type="none" w="med" len="med"/>
          </a:ln>
        </p:spPr>
      </p:sp>
      <p:sp>
        <p:nvSpPr>
          <p:cNvPr id="59417" name="Line 22"/>
          <p:cNvSpPr/>
          <p:nvPr/>
        </p:nvSpPr>
        <p:spPr>
          <a:xfrm>
            <a:off x="1725613" y="4702175"/>
            <a:ext cx="474662" cy="357188"/>
          </a:xfrm>
          <a:prstGeom prst="line">
            <a:avLst/>
          </a:prstGeom>
          <a:ln w="9525" cap="flat" cmpd="sng">
            <a:solidFill>
              <a:schemeClr val="tx1"/>
            </a:solidFill>
            <a:prstDash val="solid"/>
            <a:headEnd type="none" w="med" len="med"/>
            <a:tailEnd type="none" w="med" len="med"/>
          </a:ln>
        </p:spPr>
      </p:sp>
      <p:sp>
        <p:nvSpPr>
          <p:cNvPr id="59418" name="Line 23"/>
          <p:cNvSpPr/>
          <p:nvPr/>
        </p:nvSpPr>
        <p:spPr>
          <a:xfrm>
            <a:off x="3543300" y="4702175"/>
            <a:ext cx="474663" cy="357188"/>
          </a:xfrm>
          <a:prstGeom prst="line">
            <a:avLst/>
          </a:prstGeom>
          <a:ln w="9525" cap="flat" cmpd="sng">
            <a:solidFill>
              <a:schemeClr val="tx1"/>
            </a:solidFill>
            <a:prstDash val="solid"/>
            <a:headEnd type="none" w="med" len="med"/>
            <a:tailEnd type="none" w="med" len="med"/>
          </a:ln>
        </p:spPr>
      </p:sp>
      <p:sp>
        <p:nvSpPr>
          <p:cNvPr id="59419" name="Line 24"/>
          <p:cNvSpPr/>
          <p:nvPr/>
        </p:nvSpPr>
        <p:spPr>
          <a:xfrm flipH="1">
            <a:off x="2752725" y="4702175"/>
            <a:ext cx="554038" cy="357188"/>
          </a:xfrm>
          <a:prstGeom prst="line">
            <a:avLst/>
          </a:prstGeom>
          <a:ln w="9525" cap="flat" cmpd="sng">
            <a:solidFill>
              <a:schemeClr val="tx1"/>
            </a:solidFill>
            <a:prstDash val="solid"/>
            <a:headEnd type="none" w="med" len="med"/>
            <a:tailEnd type="none" w="med" len="med"/>
          </a:ln>
        </p:spPr>
      </p:sp>
      <p:sp>
        <p:nvSpPr>
          <p:cNvPr id="59420" name="Line 25"/>
          <p:cNvSpPr/>
          <p:nvPr/>
        </p:nvSpPr>
        <p:spPr>
          <a:xfrm>
            <a:off x="2832100" y="4165600"/>
            <a:ext cx="395288" cy="298450"/>
          </a:xfrm>
          <a:prstGeom prst="line">
            <a:avLst/>
          </a:prstGeom>
          <a:ln w="9525" cap="flat" cmpd="sng">
            <a:solidFill>
              <a:schemeClr val="tx1"/>
            </a:solidFill>
            <a:prstDash val="solid"/>
            <a:headEnd type="none" w="med" len="med"/>
            <a:tailEnd type="none" w="med" len="med"/>
          </a:ln>
        </p:spPr>
      </p:sp>
      <p:sp>
        <p:nvSpPr>
          <p:cNvPr id="59421" name="Line 26"/>
          <p:cNvSpPr/>
          <p:nvPr/>
        </p:nvSpPr>
        <p:spPr>
          <a:xfrm>
            <a:off x="3465513" y="3630613"/>
            <a:ext cx="1817687" cy="1428750"/>
          </a:xfrm>
          <a:prstGeom prst="line">
            <a:avLst/>
          </a:prstGeom>
          <a:ln w="9525" cap="flat" cmpd="sng">
            <a:solidFill>
              <a:schemeClr val="tx1"/>
            </a:solidFill>
            <a:prstDash val="solid"/>
            <a:headEnd type="none" w="med" len="med"/>
            <a:tailEnd type="none" w="med" len="med"/>
          </a:ln>
        </p:spPr>
      </p:sp>
      <p:sp>
        <p:nvSpPr>
          <p:cNvPr id="59422" name="Line 27"/>
          <p:cNvSpPr/>
          <p:nvPr/>
        </p:nvSpPr>
        <p:spPr>
          <a:xfrm>
            <a:off x="4256088" y="3094038"/>
            <a:ext cx="2530475" cy="1965325"/>
          </a:xfrm>
          <a:prstGeom prst="line">
            <a:avLst/>
          </a:prstGeom>
          <a:ln w="9525" cap="flat" cmpd="sng">
            <a:solidFill>
              <a:schemeClr val="tx1"/>
            </a:solidFill>
            <a:prstDash val="solid"/>
            <a:headEnd type="none" w="med" len="med"/>
            <a:tailEnd type="none" w="med" len="med"/>
          </a:ln>
        </p:spPr>
      </p:sp>
      <p:sp>
        <p:nvSpPr>
          <p:cNvPr id="59423" name="Line 28"/>
          <p:cNvSpPr/>
          <p:nvPr/>
        </p:nvSpPr>
        <p:spPr>
          <a:xfrm>
            <a:off x="5046663" y="2498725"/>
            <a:ext cx="3321050" cy="2560638"/>
          </a:xfrm>
          <a:prstGeom prst="line">
            <a:avLst/>
          </a:prstGeom>
          <a:ln w="9525" cap="flat" cmpd="sng">
            <a:solidFill>
              <a:schemeClr val="tx1"/>
            </a:solidFill>
            <a:prstDash val="solid"/>
            <a:headEnd type="none" w="med" len="med"/>
            <a:tailEnd type="none" w="med" len="med"/>
          </a:ln>
        </p:spPr>
      </p:sp>
      <p:sp>
        <p:nvSpPr>
          <p:cNvPr id="59424" name="Text Box 29"/>
          <p:cNvSpPr txBox="1"/>
          <p:nvPr/>
        </p:nvSpPr>
        <p:spPr>
          <a:xfrm>
            <a:off x="3765550" y="2806700"/>
            <a:ext cx="6286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0.60</a:t>
            </a:r>
          </a:p>
        </p:txBody>
      </p:sp>
      <p:sp>
        <p:nvSpPr>
          <p:cNvPr id="59425" name="Text Box 30"/>
          <p:cNvSpPr txBox="1"/>
          <p:nvPr/>
        </p:nvSpPr>
        <p:spPr>
          <a:xfrm>
            <a:off x="2973388" y="3343275"/>
            <a:ext cx="6286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0.30</a:t>
            </a:r>
          </a:p>
        </p:txBody>
      </p:sp>
      <p:sp>
        <p:nvSpPr>
          <p:cNvPr id="59426" name="Text Box 31"/>
          <p:cNvSpPr txBox="1"/>
          <p:nvPr/>
        </p:nvSpPr>
        <p:spPr>
          <a:xfrm>
            <a:off x="2259013" y="3879850"/>
            <a:ext cx="6286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0.15</a:t>
            </a:r>
          </a:p>
        </p:txBody>
      </p:sp>
      <p:sp>
        <p:nvSpPr>
          <p:cNvPr id="59427" name="Text Box 32"/>
          <p:cNvSpPr txBox="1"/>
          <p:nvPr/>
        </p:nvSpPr>
        <p:spPr>
          <a:xfrm>
            <a:off x="1309688" y="4416425"/>
            <a:ext cx="6286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0.06</a:t>
            </a:r>
          </a:p>
        </p:txBody>
      </p:sp>
      <p:sp>
        <p:nvSpPr>
          <p:cNvPr id="59428" name="Text Box 33"/>
          <p:cNvSpPr txBox="1"/>
          <p:nvPr/>
        </p:nvSpPr>
        <p:spPr>
          <a:xfrm>
            <a:off x="617538" y="5011738"/>
            <a:ext cx="6286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0.03</a:t>
            </a:r>
          </a:p>
        </p:txBody>
      </p:sp>
      <p:sp>
        <p:nvSpPr>
          <p:cNvPr id="59429" name="Text Box 34"/>
          <p:cNvSpPr txBox="1"/>
          <p:nvPr/>
        </p:nvSpPr>
        <p:spPr>
          <a:xfrm>
            <a:off x="1708150" y="5011738"/>
            <a:ext cx="6286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0.03</a:t>
            </a:r>
          </a:p>
        </p:txBody>
      </p:sp>
      <p:sp>
        <p:nvSpPr>
          <p:cNvPr id="59430" name="Text Box 35"/>
          <p:cNvSpPr txBox="1"/>
          <p:nvPr/>
        </p:nvSpPr>
        <p:spPr>
          <a:xfrm>
            <a:off x="2657475" y="5011738"/>
            <a:ext cx="6286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0.04</a:t>
            </a:r>
          </a:p>
        </p:txBody>
      </p:sp>
      <p:sp>
        <p:nvSpPr>
          <p:cNvPr id="59431" name="Text Box 36"/>
          <p:cNvSpPr txBox="1"/>
          <p:nvPr/>
        </p:nvSpPr>
        <p:spPr>
          <a:xfrm>
            <a:off x="3686175" y="5011738"/>
            <a:ext cx="6286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0.05</a:t>
            </a:r>
          </a:p>
        </p:txBody>
      </p:sp>
      <p:sp>
        <p:nvSpPr>
          <p:cNvPr id="59432" name="Text Box 37"/>
          <p:cNvSpPr txBox="1"/>
          <p:nvPr/>
        </p:nvSpPr>
        <p:spPr>
          <a:xfrm>
            <a:off x="4948238" y="5011738"/>
            <a:ext cx="6286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0.15</a:t>
            </a:r>
          </a:p>
        </p:txBody>
      </p:sp>
      <p:sp>
        <p:nvSpPr>
          <p:cNvPr id="59433" name="Text Box 38"/>
          <p:cNvSpPr txBox="1"/>
          <p:nvPr/>
        </p:nvSpPr>
        <p:spPr>
          <a:xfrm>
            <a:off x="6469063" y="5000625"/>
            <a:ext cx="6286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0.30</a:t>
            </a:r>
          </a:p>
        </p:txBody>
      </p:sp>
      <p:sp>
        <p:nvSpPr>
          <p:cNvPr id="59434" name="Text Box 39"/>
          <p:cNvSpPr txBox="1"/>
          <p:nvPr/>
        </p:nvSpPr>
        <p:spPr>
          <a:xfrm>
            <a:off x="8034338" y="5000625"/>
            <a:ext cx="6286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0.40</a:t>
            </a:r>
          </a:p>
        </p:txBody>
      </p:sp>
      <p:sp>
        <p:nvSpPr>
          <p:cNvPr id="59435" name="Text Box 40"/>
          <p:cNvSpPr txBox="1"/>
          <p:nvPr/>
        </p:nvSpPr>
        <p:spPr>
          <a:xfrm>
            <a:off x="3052763" y="4416425"/>
            <a:ext cx="6286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0.09</a:t>
            </a:r>
          </a:p>
        </p:txBody>
      </p:sp>
      <p:sp>
        <p:nvSpPr>
          <p:cNvPr id="59436" name="Text Box 41"/>
          <p:cNvSpPr txBox="1"/>
          <p:nvPr/>
        </p:nvSpPr>
        <p:spPr>
          <a:xfrm>
            <a:off x="4249738" y="2509838"/>
            <a:ext cx="311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1</a:t>
            </a:r>
          </a:p>
        </p:txBody>
      </p:sp>
      <p:sp>
        <p:nvSpPr>
          <p:cNvPr id="59437" name="Text Box 42"/>
          <p:cNvSpPr txBox="1"/>
          <p:nvPr/>
        </p:nvSpPr>
        <p:spPr>
          <a:xfrm>
            <a:off x="3379788" y="3044825"/>
            <a:ext cx="311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1</a:t>
            </a:r>
          </a:p>
        </p:txBody>
      </p:sp>
      <p:sp>
        <p:nvSpPr>
          <p:cNvPr id="59438" name="Text Box 43"/>
          <p:cNvSpPr txBox="1"/>
          <p:nvPr/>
        </p:nvSpPr>
        <p:spPr>
          <a:xfrm>
            <a:off x="2589213" y="3581400"/>
            <a:ext cx="311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1</a:t>
            </a:r>
          </a:p>
        </p:txBody>
      </p:sp>
      <p:sp>
        <p:nvSpPr>
          <p:cNvPr id="59439" name="Text Box 44"/>
          <p:cNvSpPr txBox="1"/>
          <p:nvPr/>
        </p:nvSpPr>
        <p:spPr>
          <a:xfrm>
            <a:off x="1725613" y="4117975"/>
            <a:ext cx="311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1</a:t>
            </a:r>
          </a:p>
        </p:txBody>
      </p:sp>
      <p:sp>
        <p:nvSpPr>
          <p:cNvPr id="59440" name="Text Box 45"/>
          <p:cNvSpPr txBox="1"/>
          <p:nvPr/>
        </p:nvSpPr>
        <p:spPr>
          <a:xfrm>
            <a:off x="776288" y="4713288"/>
            <a:ext cx="311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1</a:t>
            </a:r>
          </a:p>
        </p:txBody>
      </p:sp>
      <p:sp>
        <p:nvSpPr>
          <p:cNvPr id="59441" name="Text Box 46"/>
          <p:cNvSpPr txBox="1"/>
          <p:nvPr/>
        </p:nvSpPr>
        <p:spPr>
          <a:xfrm>
            <a:off x="2674938" y="4702175"/>
            <a:ext cx="311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1</a:t>
            </a:r>
          </a:p>
        </p:txBody>
      </p:sp>
      <p:sp>
        <p:nvSpPr>
          <p:cNvPr id="59442" name="Text Box 47"/>
          <p:cNvSpPr txBox="1"/>
          <p:nvPr/>
        </p:nvSpPr>
        <p:spPr>
          <a:xfrm>
            <a:off x="1946275" y="4713288"/>
            <a:ext cx="311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0</a:t>
            </a:r>
          </a:p>
        </p:txBody>
      </p:sp>
      <p:sp>
        <p:nvSpPr>
          <p:cNvPr id="59443" name="Text Box 48"/>
          <p:cNvSpPr txBox="1"/>
          <p:nvPr/>
        </p:nvSpPr>
        <p:spPr>
          <a:xfrm>
            <a:off x="3775075" y="4689475"/>
            <a:ext cx="311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0</a:t>
            </a:r>
          </a:p>
        </p:txBody>
      </p:sp>
      <p:sp>
        <p:nvSpPr>
          <p:cNvPr id="59444" name="Text Box 49"/>
          <p:cNvSpPr txBox="1"/>
          <p:nvPr/>
        </p:nvSpPr>
        <p:spPr>
          <a:xfrm>
            <a:off x="3702050" y="3630613"/>
            <a:ext cx="311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0</a:t>
            </a:r>
          </a:p>
        </p:txBody>
      </p:sp>
      <p:sp>
        <p:nvSpPr>
          <p:cNvPr id="59445" name="Text Box 50"/>
          <p:cNvSpPr txBox="1"/>
          <p:nvPr/>
        </p:nvSpPr>
        <p:spPr>
          <a:xfrm>
            <a:off x="4492625" y="3094038"/>
            <a:ext cx="311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0</a:t>
            </a:r>
          </a:p>
        </p:txBody>
      </p:sp>
      <p:sp>
        <p:nvSpPr>
          <p:cNvPr id="59446" name="Text Box 51"/>
          <p:cNvSpPr txBox="1"/>
          <p:nvPr/>
        </p:nvSpPr>
        <p:spPr>
          <a:xfrm>
            <a:off x="5356225" y="2544763"/>
            <a:ext cx="311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0</a:t>
            </a:r>
          </a:p>
        </p:txBody>
      </p:sp>
      <p:sp>
        <p:nvSpPr>
          <p:cNvPr id="59447" name="Text Box 52"/>
          <p:cNvSpPr txBox="1"/>
          <p:nvPr/>
        </p:nvSpPr>
        <p:spPr>
          <a:xfrm>
            <a:off x="381000" y="5791200"/>
            <a:ext cx="987425"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(11111)</a:t>
            </a:r>
          </a:p>
        </p:txBody>
      </p:sp>
      <p:sp>
        <p:nvSpPr>
          <p:cNvPr id="59448" name="Text Box 53"/>
          <p:cNvSpPr txBox="1"/>
          <p:nvPr/>
        </p:nvSpPr>
        <p:spPr>
          <a:xfrm>
            <a:off x="1487488" y="5791200"/>
            <a:ext cx="987425"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(11110)</a:t>
            </a:r>
          </a:p>
        </p:txBody>
      </p:sp>
      <p:sp>
        <p:nvSpPr>
          <p:cNvPr id="59449" name="Text Box 54"/>
          <p:cNvSpPr txBox="1"/>
          <p:nvPr/>
        </p:nvSpPr>
        <p:spPr>
          <a:xfrm>
            <a:off x="2516188" y="5780088"/>
            <a:ext cx="987425"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(11101)</a:t>
            </a:r>
          </a:p>
        </p:txBody>
      </p:sp>
      <p:sp>
        <p:nvSpPr>
          <p:cNvPr id="59450" name="Text Box 55"/>
          <p:cNvSpPr txBox="1"/>
          <p:nvPr/>
        </p:nvSpPr>
        <p:spPr>
          <a:xfrm>
            <a:off x="3548063" y="5767388"/>
            <a:ext cx="987425" cy="3984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(11100)</a:t>
            </a:r>
          </a:p>
        </p:txBody>
      </p:sp>
      <p:sp>
        <p:nvSpPr>
          <p:cNvPr id="59451" name="Text Box 56"/>
          <p:cNvSpPr txBox="1"/>
          <p:nvPr/>
        </p:nvSpPr>
        <p:spPr>
          <a:xfrm>
            <a:off x="4918075" y="5767388"/>
            <a:ext cx="733425" cy="3984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(110)</a:t>
            </a:r>
          </a:p>
        </p:txBody>
      </p:sp>
      <p:sp>
        <p:nvSpPr>
          <p:cNvPr id="59452" name="Text Box 57"/>
          <p:cNvSpPr txBox="1"/>
          <p:nvPr/>
        </p:nvSpPr>
        <p:spPr>
          <a:xfrm>
            <a:off x="6548438" y="5767388"/>
            <a:ext cx="606425" cy="3984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(10)</a:t>
            </a:r>
          </a:p>
        </p:txBody>
      </p:sp>
      <p:sp>
        <p:nvSpPr>
          <p:cNvPr id="59453" name="Text Box 58"/>
          <p:cNvSpPr txBox="1"/>
          <p:nvPr/>
        </p:nvSpPr>
        <p:spPr>
          <a:xfrm>
            <a:off x="8131175" y="5767388"/>
            <a:ext cx="477838" cy="3984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(0)</a:t>
            </a:r>
          </a:p>
        </p:txBody>
      </p:sp>
      <p:sp>
        <p:nvSpPr>
          <p:cNvPr id="59454" name="Text Box 59"/>
          <p:cNvSpPr txBox="1"/>
          <p:nvPr/>
        </p:nvSpPr>
        <p:spPr>
          <a:xfrm>
            <a:off x="722313" y="5373688"/>
            <a:ext cx="357187"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I</a:t>
            </a:r>
            <a:r>
              <a:rPr lang="en-US" altLang="zh-CN" sz="1400" b="0" dirty="0">
                <a:solidFill>
                  <a:srgbClr val="000000"/>
                </a:solidFill>
                <a:latin typeface="Times New Roman" panose="02020603050405020304" pitchFamily="18" charset="0"/>
                <a:ea typeface="宋体" panose="02010600030101010101" pitchFamily="2" charset="-122"/>
              </a:rPr>
              <a:t>7</a:t>
            </a:r>
          </a:p>
        </p:txBody>
      </p:sp>
      <p:sp>
        <p:nvSpPr>
          <p:cNvPr id="59455" name="Text Box 60"/>
          <p:cNvSpPr txBox="1"/>
          <p:nvPr/>
        </p:nvSpPr>
        <p:spPr>
          <a:xfrm>
            <a:off x="1828800" y="5373688"/>
            <a:ext cx="357188"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I</a:t>
            </a:r>
            <a:r>
              <a:rPr lang="en-US" altLang="zh-CN" sz="1400" b="0" dirty="0">
                <a:solidFill>
                  <a:srgbClr val="000000"/>
                </a:solidFill>
                <a:latin typeface="Times New Roman" panose="02020603050405020304" pitchFamily="18" charset="0"/>
                <a:ea typeface="宋体" panose="02010600030101010101" pitchFamily="2" charset="-122"/>
              </a:rPr>
              <a:t>6</a:t>
            </a:r>
          </a:p>
        </p:txBody>
      </p:sp>
      <p:sp>
        <p:nvSpPr>
          <p:cNvPr id="59456" name="Text Box 61"/>
          <p:cNvSpPr txBox="1"/>
          <p:nvPr/>
        </p:nvSpPr>
        <p:spPr>
          <a:xfrm>
            <a:off x="8234363" y="5349875"/>
            <a:ext cx="357187"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I</a:t>
            </a:r>
            <a:r>
              <a:rPr lang="en-US" altLang="zh-CN" sz="1400" b="0" dirty="0">
                <a:solidFill>
                  <a:srgbClr val="000000"/>
                </a:solidFill>
                <a:latin typeface="Times New Roman" panose="02020603050405020304" pitchFamily="18" charset="0"/>
                <a:ea typeface="宋体" panose="02010600030101010101" pitchFamily="2" charset="-122"/>
              </a:rPr>
              <a:t>1</a:t>
            </a:r>
          </a:p>
        </p:txBody>
      </p:sp>
      <p:sp>
        <p:nvSpPr>
          <p:cNvPr id="59457" name="Text Box 62"/>
          <p:cNvSpPr txBox="1"/>
          <p:nvPr/>
        </p:nvSpPr>
        <p:spPr>
          <a:xfrm>
            <a:off x="6653213" y="5349875"/>
            <a:ext cx="357187"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I</a:t>
            </a:r>
            <a:r>
              <a:rPr lang="en-US" altLang="zh-CN" sz="1400" b="0" dirty="0">
                <a:solidFill>
                  <a:srgbClr val="000000"/>
                </a:solidFill>
                <a:latin typeface="Times New Roman" panose="02020603050405020304" pitchFamily="18" charset="0"/>
                <a:ea typeface="宋体" panose="02010600030101010101" pitchFamily="2" charset="-122"/>
              </a:rPr>
              <a:t>2</a:t>
            </a:r>
          </a:p>
        </p:txBody>
      </p:sp>
      <p:sp>
        <p:nvSpPr>
          <p:cNvPr id="59458" name="Text Box 63"/>
          <p:cNvSpPr txBox="1"/>
          <p:nvPr/>
        </p:nvSpPr>
        <p:spPr>
          <a:xfrm>
            <a:off x="5070475" y="5362575"/>
            <a:ext cx="357188"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I</a:t>
            </a:r>
            <a:r>
              <a:rPr lang="en-US" altLang="zh-CN" sz="1400" b="0" dirty="0">
                <a:solidFill>
                  <a:srgbClr val="000000"/>
                </a:solidFill>
                <a:latin typeface="Times New Roman" panose="02020603050405020304" pitchFamily="18" charset="0"/>
                <a:ea typeface="宋体" panose="02010600030101010101" pitchFamily="2" charset="-122"/>
              </a:rPr>
              <a:t>3</a:t>
            </a:r>
          </a:p>
        </p:txBody>
      </p:sp>
      <p:sp>
        <p:nvSpPr>
          <p:cNvPr id="59459" name="Text Box 64"/>
          <p:cNvSpPr txBox="1"/>
          <p:nvPr/>
        </p:nvSpPr>
        <p:spPr>
          <a:xfrm>
            <a:off x="3805238" y="5362575"/>
            <a:ext cx="357187"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I</a:t>
            </a:r>
            <a:r>
              <a:rPr lang="en-US" altLang="zh-CN" sz="1400" b="0" dirty="0">
                <a:solidFill>
                  <a:srgbClr val="000000"/>
                </a:solidFill>
                <a:latin typeface="Times New Roman" panose="02020603050405020304" pitchFamily="18" charset="0"/>
                <a:ea typeface="宋体" panose="02010600030101010101" pitchFamily="2" charset="-122"/>
              </a:rPr>
              <a:t>4</a:t>
            </a:r>
          </a:p>
        </p:txBody>
      </p:sp>
      <p:sp>
        <p:nvSpPr>
          <p:cNvPr id="59460" name="Text Box 65"/>
          <p:cNvSpPr txBox="1"/>
          <p:nvPr/>
        </p:nvSpPr>
        <p:spPr>
          <a:xfrm>
            <a:off x="2832100" y="5364163"/>
            <a:ext cx="357188"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I</a:t>
            </a:r>
            <a:r>
              <a:rPr lang="en-US" altLang="zh-CN" sz="1400" b="0" dirty="0">
                <a:solidFill>
                  <a:srgbClr val="000000"/>
                </a:solidFill>
                <a:latin typeface="Times New Roman" panose="02020603050405020304" pitchFamily="18" charset="0"/>
                <a:ea typeface="宋体" panose="02010600030101010101" pitchFamily="2" charset="-122"/>
              </a:rPr>
              <a:t>5</a:t>
            </a:r>
          </a:p>
        </p:txBody>
      </p:sp>
      <p:sp>
        <p:nvSpPr>
          <p:cNvPr id="59461" name="Text Box 66"/>
          <p:cNvSpPr txBox="1"/>
          <p:nvPr/>
        </p:nvSpPr>
        <p:spPr>
          <a:xfrm>
            <a:off x="2990850" y="4094163"/>
            <a:ext cx="311150"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sz="2000" b="0" dirty="0">
                <a:solidFill>
                  <a:srgbClr val="000000"/>
                </a:solidFill>
                <a:latin typeface="Times New Roman" panose="02020603050405020304" pitchFamily="18" charset="0"/>
                <a:ea typeface="宋体" panose="02010600030101010101" pitchFamily="2" charset="-122"/>
              </a:rPr>
              <a:t>0</a:t>
            </a:r>
          </a:p>
        </p:txBody>
      </p:sp>
      <p:sp>
        <p:nvSpPr>
          <p:cNvPr id="57410" name="Rectangle 2"/>
          <p:cNvSpPr txBox="1"/>
          <p:nvPr/>
        </p:nvSpPr>
        <p:spPr>
          <a:xfrm>
            <a:off x="590550" y="142875"/>
            <a:ext cx="8377238" cy="609600"/>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dirty="0">
                <a:solidFill>
                  <a:srgbClr val="000000"/>
                </a:solidFill>
                <a:latin typeface="黑体" panose="02010609060101010101" pitchFamily="49" charset="-122"/>
                <a:ea typeface="黑体" panose="02010609060101010101" pitchFamily="49" charset="-122"/>
              </a:rPr>
              <a:t>2.3.2 </a:t>
            </a:r>
            <a:r>
              <a:rPr lang="zh-CN" altLang="en-US" dirty="0">
                <a:solidFill>
                  <a:srgbClr val="000000"/>
                </a:solidFill>
                <a:latin typeface="黑体" panose="02010609060101010101" pitchFamily="49" charset="-122"/>
                <a:ea typeface="黑体" panose="02010609060101010101" pitchFamily="49" charset="-122"/>
              </a:rPr>
              <a:t>指令操作码的优化</a:t>
            </a:r>
            <a:r>
              <a:rPr lang="en-US" altLang="zh-CN" dirty="0">
                <a:solidFill>
                  <a:srgbClr val="000000"/>
                </a:solidFill>
                <a:latin typeface="黑体" panose="02010609060101010101" pitchFamily="49" charset="-122"/>
                <a:ea typeface="黑体" panose="02010609060101010101" pitchFamily="49" charset="-122"/>
              </a:rPr>
              <a:t>—</a:t>
            </a:r>
            <a:r>
              <a:rPr lang="zh-CN" altLang="en-US" dirty="0">
                <a:solidFill>
                  <a:srgbClr val="000000"/>
                </a:solidFill>
                <a:latin typeface="黑体" panose="02010609060101010101" pitchFamily="49" charset="-122"/>
                <a:ea typeface="黑体" panose="02010609060101010101" pitchFamily="49" charset="-122"/>
              </a:rPr>
              <a:t>哈夫曼（</a:t>
            </a:r>
            <a:r>
              <a:rPr lang="en-US" altLang="zh-CN" dirty="0">
                <a:solidFill>
                  <a:srgbClr val="000000"/>
                </a:solidFill>
                <a:latin typeface="黑体" panose="02010609060101010101" pitchFamily="49" charset="-122"/>
                <a:ea typeface="黑体" panose="02010609060101010101" pitchFamily="49" charset="-122"/>
              </a:rPr>
              <a:t>Huffman</a:t>
            </a:r>
            <a:r>
              <a:rPr lang="zh-CN" altLang="en-US" dirty="0">
                <a:solidFill>
                  <a:srgbClr val="000000"/>
                </a:solidFill>
                <a:latin typeface="黑体" panose="02010609060101010101" pitchFamily="49" charset="-122"/>
                <a:ea typeface="黑体" panose="02010609060101010101" pitchFamily="49" charset="-122"/>
              </a:rPr>
              <a:t>）编码</a:t>
            </a:r>
            <a:endParaRPr lang="zh-CN" altLang="en-US" dirty="0">
              <a:solidFill>
                <a:srgbClr val="000000"/>
              </a:solidFill>
            </a:endParaRPr>
          </a:p>
        </p:txBody>
      </p:sp>
      <p:graphicFrame>
        <p:nvGraphicFramePr>
          <p:cNvPr id="70" name="表格 69"/>
          <p:cNvGraphicFramePr>
            <a:graphicFrameLocks noGrp="1"/>
          </p:cNvGraphicFramePr>
          <p:nvPr/>
        </p:nvGraphicFramePr>
        <p:xfrm>
          <a:off x="449263" y="862013"/>
          <a:ext cx="8397872" cy="947737"/>
        </p:xfrm>
        <a:graphic>
          <a:graphicData uri="http://schemas.openxmlformats.org/drawingml/2006/table">
            <a:tbl>
              <a:tblPr firstRow="1" firstCol="1" bandRow="1">
                <a:tableStyleId>{5C22544A-7EE6-4342-B048-85BDC9FD1C3A}</a:tableStyleId>
              </a:tblPr>
              <a:tblGrid>
                <a:gridCol w="1049734">
                  <a:extLst>
                    <a:ext uri="{9D8B030D-6E8A-4147-A177-3AD203B41FA5}">
                      <a16:colId xmlns:a16="http://schemas.microsoft.com/office/drawing/2014/main" val="20000"/>
                    </a:ext>
                  </a:extLst>
                </a:gridCol>
                <a:gridCol w="1049734">
                  <a:extLst>
                    <a:ext uri="{9D8B030D-6E8A-4147-A177-3AD203B41FA5}">
                      <a16:colId xmlns:a16="http://schemas.microsoft.com/office/drawing/2014/main" val="20001"/>
                    </a:ext>
                  </a:extLst>
                </a:gridCol>
                <a:gridCol w="1049734">
                  <a:extLst>
                    <a:ext uri="{9D8B030D-6E8A-4147-A177-3AD203B41FA5}">
                      <a16:colId xmlns:a16="http://schemas.microsoft.com/office/drawing/2014/main" val="20002"/>
                    </a:ext>
                  </a:extLst>
                </a:gridCol>
                <a:gridCol w="1049734">
                  <a:extLst>
                    <a:ext uri="{9D8B030D-6E8A-4147-A177-3AD203B41FA5}">
                      <a16:colId xmlns:a16="http://schemas.microsoft.com/office/drawing/2014/main" val="20003"/>
                    </a:ext>
                  </a:extLst>
                </a:gridCol>
                <a:gridCol w="1049734">
                  <a:extLst>
                    <a:ext uri="{9D8B030D-6E8A-4147-A177-3AD203B41FA5}">
                      <a16:colId xmlns:a16="http://schemas.microsoft.com/office/drawing/2014/main" val="20004"/>
                    </a:ext>
                  </a:extLst>
                </a:gridCol>
                <a:gridCol w="1049734">
                  <a:extLst>
                    <a:ext uri="{9D8B030D-6E8A-4147-A177-3AD203B41FA5}">
                      <a16:colId xmlns:a16="http://schemas.microsoft.com/office/drawing/2014/main" val="20005"/>
                    </a:ext>
                  </a:extLst>
                </a:gridCol>
                <a:gridCol w="1049734">
                  <a:extLst>
                    <a:ext uri="{9D8B030D-6E8A-4147-A177-3AD203B41FA5}">
                      <a16:colId xmlns:a16="http://schemas.microsoft.com/office/drawing/2014/main" val="20006"/>
                    </a:ext>
                  </a:extLst>
                </a:gridCol>
                <a:gridCol w="1049734">
                  <a:extLst>
                    <a:ext uri="{9D8B030D-6E8A-4147-A177-3AD203B41FA5}">
                      <a16:colId xmlns:a16="http://schemas.microsoft.com/office/drawing/2014/main" val="20007"/>
                    </a:ext>
                  </a:extLst>
                </a:gridCol>
              </a:tblGrid>
              <a:tr h="429113">
                <a:tc>
                  <a:txBody>
                    <a:bodyPr/>
                    <a:lstStyle/>
                    <a:p>
                      <a:pPr algn="ctr">
                        <a:spcAft>
                          <a:spcPts val="0"/>
                        </a:spcAft>
                      </a:pPr>
                      <a:r>
                        <a:rPr lang="zh-CN" sz="2000" kern="100" dirty="0">
                          <a:solidFill>
                            <a:schemeClr val="bg1"/>
                          </a:solidFill>
                          <a:effectLst/>
                          <a:latin typeface="Times New Roman" panose="02020603050405020304" pitchFamily="18" charset="0"/>
                          <a:cs typeface="Times New Roman" panose="02020603050405020304" pitchFamily="18" charset="0"/>
                        </a:rPr>
                        <a:t>指令</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tc>
                <a:tc>
                  <a:txBody>
                    <a:bodyPr/>
                    <a:lstStyle/>
                    <a:p>
                      <a:pPr algn="ctr">
                        <a:spcAft>
                          <a:spcPts val="0"/>
                        </a:spcAft>
                      </a:pPr>
                      <a:r>
                        <a:rPr lang="en-US" sz="2000" kern="100" dirty="0">
                          <a:solidFill>
                            <a:schemeClr val="bg1"/>
                          </a:solidFill>
                          <a:effectLst/>
                          <a:latin typeface="Times New Roman" panose="02020603050405020304" pitchFamily="18" charset="0"/>
                          <a:cs typeface="Times New Roman" panose="02020603050405020304" pitchFamily="18" charset="0"/>
                        </a:rPr>
                        <a:t>I1</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tc>
                <a:tc>
                  <a:txBody>
                    <a:bodyPr/>
                    <a:lstStyle/>
                    <a:p>
                      <a:pPr algn="ctr">
                        <a:spcAft>
                          <a:spcPts val="0"/>
                        </a:spcAft>
                      </a:pPr>
                      <a:r>
                        <a:rPr lang="en-US" sz="2000" kern="100" dirty="0">
                          <a:solidFill>
                            <a:schemeClr val="bg1"/>
                          </a:solidFill>
                          <a:effectLst/>
                          <a:latin typeface="Times New Roman" panose="02020603050405020304" pitchFamily="18" charset="0"/>
                          <a:cs typeface="Times New Roman" panose="02020603050405020304" pitchFamily="18" charset="0"/>
                        </a:rPr>
                        <a:t>I2</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I3</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I4</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I5</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I6</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I7</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tc>
                <a:extLst>
                  <a:ext uri="{0D108BD9-81ED-4DB2-BD59-A6C34878D82A}">
                    <a16:rowId xmlns:a16="http://schemas.microsoft.com/office/drawing/2014/main" val="10000"/>
                  </a:ext>
                </a:extLst>
              </a:tr>
              <a:tr h="518624">
                <a:tc>
                  <a:txBody>
                    <a:bodyPr/>
                    <a:lstStyle/>
                    <a:p>
                      <a:pPr algn="ctr">
                        <a:spcAft>
                          <a:spcPts val="0"/>
                        </a:spcAft>
                      </a:pPr>
                      <a:r>
                        <a:rPr lang="zh-CN" sz="2000" kern="100">
                          <a:solidFill>
                            <a:schemeClr val="bg1"/>
                          </a:solidFill>
                          <a:effectLst/>
                          <a:latin typeface="Times New Roman" panose="02020603050405020304" pitchFamily="18" charset="0"/>
                          <a:cs typeface="Times New Roman" panose="02020603050405020304" pitchFamily="18" charset="0"/>
                        </a:rPr>
                        <a:t>频度</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tc>
                <a:tc>
                  <a:txBody>
                    <a:bodyPr/>
                    <a:lstStyle/>
                    <a:p>
                      <a:pPr algn="ctr">
                        <a:spcAft>
                          <a:spcPts val="0"/>
                        </a:spcAft>
                      </a:pPr>
                      <a:r>
                        <a:rPr lang="en-US" sz="2000" b="1" kern="100" dirty="0">
                          <a:solidFill>
                            <a:srgbClr val="000000"/>
                          </a:solidFill>
                          <a:effectLst/>
                          <a:latin typeface="Times New Roman" panose="02020603050405020304" pitchFamily="18" charset="0"/>
                          <a:cs typeface="Times New Roman" panose="02020603050405020304" pitchFamily="18" charset="0"/>
                        </a:rPr>
                        <a:t>0.40</a:t>
                      </a:r>
                      <a:endParaRPr lang="zh-CN" sz="2000" b="1" kern="100" dirty="0">
                        <a:solidFill>
                          <a:srgbClr val="000000"/>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solidFill>
                      <a:schemeClr val="bg1">
                        <a:lumMod val="95000"/>
                      </a:schemeClr>
                    </a:solidFill>
                  </a:tcPr>
                </a:tc>
                <a:tc>
                  <a:txBody>
                    <a:bodyPr/>
                    <a:lstStyle/>
                    <a:p>
                      <a:pPr algn="ctr">
                        <a:spcAft>
                          <a:spcPts val="0"/>
                        </a:spcAft>
                      </a:pPr>
                      <a:r>
                        <a:rPr lang="en-US" sz="2000" b="1" kern="100" dirty="0">
                          <a:solidFill>
                            <a:srgbClr val="000000"/>
                          </a:solidFill>
                          <a:effectLst/>
                          <a:latin typeface="Times New Roman" panose="02020603050405020304" pitchFamily="18" charset="0"/>
                          <a:cs typeface="Times New Roman" panose="02020603050405020304" pitchFamily="18" charset="0"/>
                        </a:rPr>
                        <a:t>0.30</a:t>
                      </a:r>
                      <a:endParaRPr lang="zh-CN" sz="2000" b="1" kern="100" dirty="0">
                        <a:solidFill>
                          <a:srgbClr val="000000"/>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solidFill>
                      <a:schemeClr val="bg1">
                        <a:lumMod val="95000"/>
                      </a:schemeClr>
                    </a:solidFill>
                  </a:tcPr>
                </a:tc>
                <a:tc>
                  <a:txBody>
                    <a:bodyPr/>
                    <a:lstStyle/>
                    <a:p>
                      <a:pPr algn="ctr">
                        <a:spcAft>
                          <a:spcPts val="0"/>
                        </a:spcAft>
                      </a:pPr>
                      <a:r>
                        <a:rPr lang="en-US" sz="2000" b="1" kern="100" dirty="0">
                          <a:solidFill>
                            <a:srgbClr val="000000"/>
                          </a:solidFill>
                          <a:effectLst/>
                          <a:latin typeface="Times New Roman" panose="02020603050405020304" pitchFamily="18" charset="0"/>
                          <a:cs typeface="Times New Roman" panose="02020603050405020304" pitchFamily="18" charset="0"/>
                        </a:rPr>
                        <a:t>0.15</a:t>
                      </a:r>
                      <a:endParaRPr lang="zh-CN" sz="2000" b="1" kern="100" dirty="0">
                        <a:solidFill>
                          <a:srgbClr val="000000"/>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solidFill>
                      <a:schemeClr val="bg1">
                        <a:lumMod val="95000"/>
                      </a:schemeClr>
                    </a:solidFill>
                  </a:tcPr>
                </a:tc>
                <a:tc>
                  <a:txBody>
                    <a:bodyPr/>
                    <a:lstStyle/>
                    <a:p>
                      <a:pPr algn="ctr">
                        <a:spcAft>
                          <a:spcPts val="0"/>
                        </a:spcAft>
                      </a:pPr>
                      <a:r>
                        <a:rPr lang="en-US" sz="2000" b="1" kern="100" dirty="0">
                          <a:solidFill>
                            <a:srgbClr val="000000"/>
                          </a:solidFill>
                          <a:effectLst/>
                          <a:latin typeface="Times New Roman" panose="02020603050405020304" pitchFamily="18" charset="0"/>
                          <a:cs typeface="Times New Roman" panose="02020603050405020304" pitchFamily="18" charset="0"/>
                        </a:rPr>
                        <a:t>0.05</a:t>
                      </a:r>
                      <a:endParaRPr lang="zh-CN" sz="2000" b="1" kern="100" dirty="0">
                        <a:solidFill>
                          <a:srgbClr val="000000"/>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solidFill>
                      <a:schemeClr val="bg1">
                        <a:lumMod val="95000"/>
                      </a:schemeClr>
                    </a:solidFill>
                  </a:tcPr>
                </a:tc>
                <a:tc>
                  <a:txBody>
                    <a:bodyPr/>
                    <a:lstStyle/>
                    <a:p>
                      <a:pPr algn="ctr">
                        <a:spcAft>
                          <a:spcPts val="0"/>
                        </a:spcAft>
                      </a:pPr>
                      <a:r>
                        <a:rPr lang="en-US" sz="2000" b="1" kern="100" dirty="0">
                          <a:solidFill>
                            <a:srgbClr val="000000"/>
                          </a:solidFill>
                          <a:effectLst/>
                          <a:latin typeface="Times New Roman" panose="02020603050405020304" pitchFamily="18" charset="0"/>
                          <a:cs typeface="Times New Roman" panose="02020603050405020304" pitchFamily="18" charset="0"/>
                        </a:rPr>
                        <a:t>0.04</a:t>
                      </a:r>
                      <a:endParaRPr lang="zh-CN" sz="2000" b="1" kern="100" dirty="0">
                        <a:solidFill>
                          <a:srgbClr val="000000"/>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solidFill>
                      <a:schemeClr val="bg1">
                        <a:lumMod val="95000"/>
                      </a:schemeClr>
                    </a:solidFill>
                  </a:tcPr>
                </a:tc>
                <a:tc>
                  <a:txBody>
                    <a:bodyPr/>
                    <a:lstStyle/>
                    <a:p>
                      <a:pPr algn="ctr">
                        <a:spcAft>
                          <a:spcPts val="0"/>
                        </a:spcAft>
                      </a:pPr>
                      <a:r>
                        <a:rPr lang="en-US" sz="2000" b="1" kern="100" dirty="0">
                          <a:solidFill>
                            <a:srgbClr val="000000"/>
                          </a:solidFill>
                          <a:effectLst/>
                          <a:latin typeface="Times New Roman" panose="02020603050405020304" pitchFamily="18" charset="0"/>
                          <a:cs typeface="Times New Roman" panose="02020603050405020304" pitchFamily="18" charset="0"/>
                        </a:rPr>
                        <a:t>0.03</a:t>
                      </a:r>
                      <a:endParaRPr lang="zh-CN" sz="2000" b="1" kern="100" dirty="0">
                        <a:solidFill>
                          <a:srgbClr val="000000"/>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solidFill>
                      <a:schemeClr val="bg1">
                        <a:lumMod val="95000"/>
                      </a:schemeClr>
                    </a:solidFill>
                  </a:tcPr>
                </a:tc>
                <a:tc>
                  <a:txBody>
                    <a:bodyPr/>
                    <a:lstStyle/>
                    <a:p>
                      <a:pPr algn="ctr">
                        <a:spcAft>
                          <a:spcPts val="0"/>
                        </a:spcAft>
                      </a:pPr>
                      <a:r>
                        <a:rPr lang="en-US" sz="2000" b="1" kern="100" dirty="0">
                          <a:solidFill>
                            <a:srgbClr val="000000"/>
                          </a:solidFill>
                          <a:effectLst/>
                          <a:latin typeface="Times New Roman" panose="02020603050405020304" pitchFamily="18" charset="0"/>
                          <a:cs typeface="Times New Roman" panose="02020603050405020304" pitchFamily="18" charset="0"/>
                        </a:rPr>
                        <a:t>0.03</a:t>
                      </a:r>
                      <a:endParaRPr lang="zh-CN" sz="2000" b="1" kern="100" dirty="0">
                        <a:solidFill>
                          <a:srgbClr val="000000"/>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solidFill>
                      <a:schemeClr val="bg1">
                        <a:lumMod val="95000"/>
                      </a:schemeClr>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401"/>
                                        </p:tgtEl>
                                        <p:attrNameLst>
                                          <p:attrName>style.visibility</p:attrName>
                                        </p:attrNameLst>
                                      </p:cBhvr>
                                      <p:to>
                                        <p:strVal val="visible"/>
                                      </p:to>
                                    </p:set>
                                    <p:anim calcmode="lin" valueType="num">
                                      <p:cBhvr additive="base">
                                        <p:cTn id="7" dur="500" fill="hold"/>
                                        <p:tgtEl>
                                          <p:spTgt spid="59401"/>
                                        </p:tgtEl>
                                        <p:attrNameLst>
                                          <p:attrName>ppt_x</p:attrName>
                                        </p:attrNameLst>
                                      </p:cBhvr>
                                      <p:tavLst>
                                        <p:tav tm="0">
                                          <p:val>
                                            <p:strVal val="#ppt_x"/>
                                          </p:val>
                                        </p:tav>
                                        <p:tav tm="100000">
                                          <p:val>
                                            <p:strVal val="#ppt_x"/>
                                          </p:val>
                                        </p:tav>
                                      </p:tavLst>
                                    </p:anim>
                                    <p:anim calcmode="lin" valueType="num">
                                      <p:cBhvr additive="base">
                                        <p:cTn id="8" dur="500" fill="hold"/>
                                        <p:tgtEl>
                                          <p:spTgt spid="5940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9402"/>
                                        </p:tgtEl>
                                        <p:attrNameLst>
                                          <p:attrName>style.visibility</p:attrName>
                                        </p:attrNameLst>
                                      </p:cBhvr>
                                      <p:to>
                                        <p:strVal val="visible"/>
                                      </p:to>
                                    </p:set>
                                    <p:anim calcmode="lin" valueType="num">
                                      <p:cBhvr additive="base">
                                        <p:cTn id="11" dur="500" fill="hold"/>
                                        <p:tgtEl>
                                          <p:spTgt spid="59402"/>
                                        </p:tgtEl>
                                        <p:attrNameLst>
                                          <p:attrName>ppt_x</p:attrName>
                                        </p:attrNameLst>
                                      </p:cBhvr>
                                      <p:tavLst>
                                        <p:tav tm="0">
                                          <p:val>
                                            <p:strVal val="#ppt_x"/>
                                          </p:val>
                                        </p:tav>
                                        <p:tav tm="100000">
                                          <p:val>
                                            <p:strVal val="#ppt_x"/>
                                          </p:val>
                                        </p:tav>
                                      </p:tavLst>
                                    </p:anim>
                                    <p:anim calcmode="lin" valueType="num">
                                      <p:cBhvr additive="base">
                                        <p:cTn id="12" dur="500" fill="hold"/>
                                        <p:tgtEl>
                                          <p:spTgt spid="5940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9403"/>
                                        </p:tgtEl>
                                        <p:attrNameLst>
                                          <p:attrName>style.visibility</p:attrName>
                                        </p:attrNameLst>
                                      </p:cBhvr>
                                      <p:to>
                                        <p:strVal val="visible"/>
                                      </p:to>
                                    </p:set>
                                    <p:anim calcmode="lin" valueType="num">
                                      <p:cBhvr additive="base">
                                        <p:cTn id="15" dur="500" fill="hold"/>
                                        <p:tgtEl>
                                          <p:spTgt spid="59403"/>
                                        </p:tgtEl>
                                        <p:attrNameLst>
                                          <p:attrName>ppt_x</p:attrName>
                                        </p:attrNameLst>
                                      </p:cBhvr>
                                      <p:tavLst>
                                        <p:tav tm="0">
                                          <p:val>
                                            <p:strVal val="#ppt_x"/>
                                          </p:val>
                                        </p:tav>
                                        <p:tav tm="100000">
                                          <p:val>
                                            <p:strVal val="#ppt_x"/>
                                          </p:val>
                                        </p:tav>
                                      </p:tavLst>
                                    </p:anim>
                                    <p:anim calcmode="lin" valueType="num">
                                      <p:cBhvr additive="base">
                                        <p:cTn id="16" dur="500" fill="hold"/>
                                        <p:tgtEl>
                                          <p:spTgt spid="5940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9406"/>
                                        </p:tgtEl>
                                        <p:attrNameLst>
                                          <p:attrName>style.visibility</p:attrName>
                                        </p:attrNameLst>
                                      </p:cBhvr>
                                      <p:to>
                                        <p:strVal val="visible"/>
                                      </p:to>
                                    </p:set>
                                    <p:anim calcmode="lin" valueType="num">
                                      <p:cBhvr additive="base">
                                        <p:cTn id="19" dur="500" fill="hold"/>
                                        <p:tgtEl>
                                          <p:spTgt spid="59406"/>
                                        </p:tgtEl>
                                        <p:attrNameLst>
                                          <p:attrName>ppt_x</p:attrName>
                                        </p:attrNameLst>
                                      </p:cBhvr>
                                      <p:tavLst>
                                        <p:tav tm="0">
                                          <p:val>
                                            <p:strVal val="#ppt_x"/>
                                          </p:val>
                                        </p:tav>
                                        <p:tav tm="100000">
                                          <p:val>
                                            <p:strVal val="#ppt_x"/>
                                          </p:val>
                                        </p:tav>
                                      </p:tavLst>
                                    </p:anim>
                                    <p:anim calcmode="lin" valueType="num">
                                      <p:cBhvr additive="base">
                                        <p:cTn id="20" dur="500" fill="hold"/>
                                        <p:tgtEl>
                                          <p:spTgt spid="5940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9408"/>
                                        </p:tgtEl>
                                        <p:attrNameLst>
                                          <p:attrName>style.visibility</p:attrName>
                                        </p:attrNameLst>
                                      </p:cBhvr>
                                      <p:to>
                                        <p:strVal val="visible"/>
                                      </p:to>
                                    </p:set>
                                    <p:anim calcmode="lin" valueType="num">
                                      <p:cBhvr additive="base">
                                        <p:cTn id="23" dur="500" fill="hold"/>
                                        <p:tgtEl>
                                          <p:spTgt spid="59408"/>
                                        </p:tgtEl>
                                        <p:attrNameLst>
                                          <p:attrName>ppt_x</p:attrName>
                                        </p:attrNameLst>
                                      </p:cBhvr>
                                      <p:tavLst>
                                        <p:tav tm="0">
                                          <p:val>
                                            <p:strVal val="#ppt_x"/>
                                          </p:val>
                                        </p:tav>
                                        <p:tav tm="100000">
                                          <p:val>
                                            <p:strVal val="#ppt_x"/>
                                          </p:val>
                                        </p:tav>
                                      </p:tavLst>
                                    </p:anim>
                                    <p:anim calcmode="lin" valueType="num">
                                      <p:cBhvr additive="base">
                                        <p:cTn id="24" dur="500" fill="hold"/>
                                        <p:tgtEl>
                                          <p:spTgt spid="5940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9409"/>
                                        </p:tgtEl>
                                        <p:attrNameLst>
                                          <p:attrName>style.visibility</p:attrName>
                                        </p:attrNameLst>
                                      </p:cBhvr>
                                      <p:to>
                                        <p:strVal val="visible"/>
                                      </p:to>
                                    </p:set>
                                    <p:anim calcmode="lin" valueType="num">
                                      <p:cBhvr additive="base">
                                        <p:cTn id="27" dur="500" fill="hold"/>
                                        <p:tgtEl>
                                          <p:spTgt spid="59409"/>
                                        </p:tgtEl>
                                        <p:attrNameLst>
                                          <p:attrName>ppt_x</p:attrName>
                                        </p:attrNameLst>
                                      </p:cBhvr>
                                      <p:tavLst>
                                        <p:tav tm="0">
                                          <p:val>
                                            <p:strVal val="#ppt_x"/>
                                          </p:val>
                                        </p:tav>
                                        <p:tav tm="100000">
                                          <p:val>
                                            <p:strVal val="#ppt_x"/>
                                          </p:val>
                                        </p:tav>
                                      </p:tavLst>
                                    </p:anim>
                                    <p:anim calcmode="lin" valueType="num">
                                      <p:cBhvr additive="base">
                                        <p:cTn id="28" dur="500" fill="hold"/>
                                        <p:tgtEl>
                                          <p:spTgt spid="5940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9411"/>
                                        </p:tgtEl>
                                        <p:attrNameLst>
                                          <p:attrName>style.visibility</p:attrName>
                                        </p:attrNameLst>
                                      </p:cBhvr>
                                      <p:to>
                                        <p:strVal val="visible"/>
                                      </p:to>
                                    </p:set>
                                    <p:anim calcmode="lin" valueType="num">
                                      <p:cBhvr additive="base">
                                        <p:cTn id="31" dur="500" fill="hold"/>
                                        <p:tgtEl>
                                          <p:spTgt spid="59411"/>
                                        </p:tgtEl>
                                        <p:attrNameLst>
                                          <p:attrName>ppt_x</p:attrName>
                                        </p:attrNameLst>
                                      </p:cBhvr>
                                      <p:tavLst>
                                        <p:tav tm="0">
                                          <p:val>
                                            <p:strVal val="#ppt_x"/>
                                          </p:val>
                                        </p:tav>
                                        <p:tav tm="100000">
                                          <p:val>
                                            <p:strVal val="#ppt_x"/>
                                          </p:val>
                                        </p:tav>
                                      </p:tavLst>
                                    </p:anim>
                                    <p:anim calcmode="lin" valueType="num">
                                      <p:cBhvr additive="base">
                                        <p:cTn id="32" dur="500" fill="hold"/>
                                        <p:tgtEl>
                                          <p:spTgt spid="594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9428"/>
                                        </p:tgtEl>
                                        <p:attrNameLst>
                                          <p:attrName>style.visibility</p:attrName>
                                        </p:attrNameLst>
                                      </p:cBhvr>
                                      <p:to>
                                        <p:strVal val="visible"/>
                                      </p:to>
                                    </p:set>
                                    <p:anim calcmode="lin" valueType="num">
                                      <p:cBhvr additive="base">
                                        <p:cTn id="35" dur="500" fill="hold"/>
                                        <p:tgtEl>
                                          <p:spTgt spid="59428"/>
                                        </p:tgtEl>
                                        <p:attrNameLst>
                                          <p:attrName>ppt_x</p:attrName>
                                        </p:attrNameLst>
                                      </p:cBhvr>
                                      <p:tavLst>
                                        <p:tav tm="0">
                                          <p:val>
                                            <p:strVal val="#ppt_x"/>
                                          </p:val>
                                        </p:tav>
                                        <p:tav tm="100000">
                                          <p:val>
                                            <p:strVal val="#ppt_x"/>
                                          </p:val>
                                        </p:tav>
                                      </p:tavLst>
                                    </p:anim>
                                    <p:anim calcmode="lin" valueType="num">
                                      <p:cBhvr additive="base">
                                        <p:cTn id="36" dur="500" fill="hold"/>
                                        <p:tgtEl>
                                          <p:spTgt spid="5942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9429"/>
                                        </p:tgtEl>
                                        <p:attrNameLst>
                                          <p:attrName>style.visibility</p:attrName>
                                        </p:attrNameLst>
                                      </p:cBhvr>
                                      <p:to>
                                        <p:strVal val="visible"/>
                                      </p:to>
                                    </p:set>
                                    <p:anim calcmode="lin" valueType="num">
                                      <p:cBhvr additive="base">
                                        <p:cTn id="39" dur="500" fill="hold"/>
                                        <p:tgtEl>
                                          <p:spTgt spid="59429"/>
                                        </p:tgtEl>
                                        <p:attrNameLst>
                                          <p:attrName>ppt_x</p:attrName>
                                        </p:attrNameLst>
                                      </p:cBhvr>
                                      <p:tavLst>
                                        <p:tav tm="0">
                                          <p:val>
                                            <p:strVal val="#ppt_x"/>
                                          </p:val>
                                        </p:tav>
                                        <p:tav tm="100000">
                                          <p:val>
                                            <p:strVal val="#ppt_x"/>
                                          </p:val>
                                        </p:tav>
                                      </p:tavLst>
                                    </p:anim>
                                    <p:anim calcmode="lin" valueType="num">
                                      <p:cBhvr additive="base">
                                        <p:cTn id="40" dur="500" fill="hold"/>
                                        <p:tgtEl>
                                          <p:spTgt spid="59429"/>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9430"/>
                                        </p:tgtEl>
                                        <p:attrNameLst>
                                          <p:attrName>style.visibility</p:attrName>
                                        </p:attrNameLst>
                                      </p:cBhvr>
                                      <p:to>
                                        <p:strVal val="visible"/>
                                      </p:to>
                                    </p:set>
                                    <p:anim calcmode="lin" valueType="num">
                                      <p:cBhvr additive="base">
                                        <p:cTn id="43" dur="500" fill="hold"/>
                                        <p:tgtEl>
                                          <p:spTgt spid="59430"/>
                                        </p:tgtEl>
                                        <p:attrNameLst>
                                          <p:attrName>ppt_x</p:attrName>
                                        </p:attrNameLst>
                                      </p:cBhvr>
                                      <p:tavLst>
                                        <p:tav tm="0">
                                          <p:val>
                                            <p:strVal val="#ppt_x"/>
                                          </p:val>
                                        </p:tav>
                                        <p:tav tm="100000">
                                          <p:val>
                                            <p:strVal val="#ppt_x"/>
                                          </p:val>
                                        </p:tav>
                                      </p:tavLst>
                                    </p:anim>
                                    <p:anim calcmode="lin" valueType="num">
                                      <p:cBhvr additive="base">
                                        <p:cTn id="44" dur="500" fill="hold"/>
                                        <p:tgtEl>
                                          <p:spTgt spid="5943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9431"/>
                                        </p:tgtEl>
                                        <p:attrNameLst>
                                          <p:attrName>style.visibility</p:attrName>
                                        </p:attrNameLst>
                                      </p:cBhvr>
                                      <p:to>
                                        <p:strVal val="visible"/>
                                      </p:to>
                                    </p:set>
                                    <p:anim calcmode="lin" valueType="num">
                                      <p:cBhvr additive="base">
                                        <p:cTn id="47" dur="500" fill="hold"/>
                                        <p:tgtEl>
                                          <p:spTgt spid="59431"/>
                                        </p:tgtEl>
                                        <p:attrNameLst>
                                          <p:attrName>ppt_x</p:attrName>
                                        </p:attrNameLst>
                                      </p:cBhvr>
                                      <p:tavLst>
                                        <p:tav tm="0">
                                          <p:val>
                                            <p:strVal val="#ppt_x"/>
                                          </p:val>
                                        </p:tav>
                                        <p:tav tm="100000">
                                          <p:val>
                                            <p:strVal val="#ppt_x"/>
                                          </p:val>
                                        </p:tav>
                                      </p:tavLst>
                                    </p:anim>
                                    <p:anim calcmode="lin" valueType="num">
                                      <p:cBhvr additive="base">
                                        <p:cTn id="48" dur="500" fill="hold"/>
                                        <p:tgtEl>
                                          <p:spTgt spid="5943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9432"/>
                                        </p:tgtEl>
                                        <p:attrNameLst>
                                          <p:attrName>style.visibility</p:attrName>
                                        </p:attrNameLst>
                                      </p:cBhvr>
                                      <p:to>
                                        <p:strVal val="visible"/>
                                      </p:to>
                                    </p:set>
                                    <p:anim calcmode="lin" valueType="num">
                                      <p:cBhvr additive="base">
                                        <p:cTn id="51" dur="500" fill="hold"/>
                                        <p:tgtEl>
                                          <p:spTgt spid="59432"/>
                                        </p:tgtEl>
                                        <p:attrNameLst>
                                          <p:attrName>ppt_x</p:attrName>
                                        </p:attrNameLst>
                                      </p:cBhvr>
                                      <p:tavLst>
                                        <p:tav tm="0">
                                          <p:val>
                                            <p:strVal val="#ppt_x"/>
                                          </p:val>
                                        </p:tav>
                                        <p:tav tm="100000">
                                          <p:val>
                                            <p:strVal val="#ppt_x"/>
                                          </p:val>
                                        </p:tav>
                                      </p:tavLst>
                                    </p:anim>
                                    <p:anim calcmode="lin" valueType="num">
                                      <p:cBhvr additive="base">
                                        <p:cTn id="52" dur="500" fill="hold"/>
                                        <p:tgtEl>
                                          <p:spTgt spid="5943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59433"/>
                                        </p:tgtEl>
                                        <p:attrNameLst>
                                          <p:attrName>style.visibility</p:attrName>
                                        </p:attrNameLst>
                                      </p:cBhvr>
                                      <p:to>
                                        <p:strVal val="visible"/>
                                      </p:to>
                                    </p:set>
                                    <p:anim calcmode="lin" valueType="num">
                                      <p:cBhvr additive="base">
                                        <p:cTn id="55" dur="500" fill="hold"/>
                                        <p:tgtEl>
                                          <p:spTgt spid="59433"/>
                                        </p:tgtEl>
                                        <p:attrNameLst>
                                          <p:attrName>ppt_x</p:attrName>
                                        </p:attrNameLst>
                                      </p:cBhvr>
                                      <p:tavLst>
                                        <p:tav tm="0">
                                          <p:val>
                                            <p:strVal val="#ppt_x"/>
                                          </p:val>
                                        </p:tav>
                                        <p:tav tm="100000">
                                          <p:val>
                                            <p:strVal val="#ppt_x"/>
                                          </p:val>
                                        </p:tav>
                                      </p:tavLst>
                                    </p:anim>
                                    <p:anim calcmode="lin" valueType="num">
                                      <p:cBhvr additive="base">
                                        <p:cTn id="56" dur="500" fill="hold"/>
                                        <p:tgtEl>
                                          <p:spTgt spid="59433"/>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9434"/>
                                        </p:tgtEl>
                                        <p:attrNameLst>
                                          <p:attrName>style.visibility</p:attrName>
                                        </p:attrNameLst>
                                      </p:cBhvr>
                                      <p:to>
                                        <p:strVal val="visible"/>
                                      </p:to>
                                    </p:set>
                                    <p:anim calcmode="lin" valueType="num">
                                      <p:cBhvr additive="base">
                                        <p:cTn id="59" dur="500" fill="hold"/>
                                        <p:tgtEl>
                                          <p:spTgt spid="59434"/>
                                        </p:tgtEl>
                                        <p:attrNameLst>
                                          <p:attrName>ppt_x</p:attrName>
                                        </p:attrNameLst>
                                      </p:cBhvr>
                                      <p:tavLst>
                                        <p:tav tm="0">
                                          <p:val>
                                            <p:strVal val="#ppt_x"/>
                                          </p:val>
                                        </p:tav>
                                        <p:tav tm="100000">
                                          <p:val>
                                            <p:strVal val="#ppt_x"/>
                                          </p:val>
                                        </p:tav>
                                      </p:tavLst>
                                    </p:anim>
                                    <p:anim calcmode="lin" valueType="num">
                                      <p:cBhvr additive="base">
                                        <p:cTn id="60" dur="500" fill="hold"/>
                                        <p:tgtEl>
                                          <p:spTgt spid="5943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9454"/>
                                        </p:tgtEl>
                                        <p:attrNameLst>
                                          <p:attrName>style.visibility</p:attrName>
                                        </p:attrNameLst>
                                      </p:cBhvr>
                                      <p:to>
                                        <p:strVal val="visible"/>
                                      </p:to>
                                    </p:set>
                                    <p:anim calcmode="lin" valueType="num">
                                      <p:cBhvr additive="base">
                                        <p:cTn id="63" dur="500" fill="hold"/>
                                        <p:tgtEl>
                                          <p:spTgt spid="59454"/>
                                        </p:tgtEl>
                                        <p:attrNameLst>
                                          <p:attrName>ppt_x</p:attrName>
                                        </p:attrNameLst>
                                      </p:cBhvr>
                                      <p:tavLst>
                                        <p:tav tm="0">
                                          <p:val>
                                            <p:strVal val="#ppt_x"/>
                                          </p:val>
                                        </p:tav>
                                        <p:tav tm="100000">
                                          <p:val>
                                            <p:strVal val="#ppt_x"/>
                                          </p:val>
                                        </p:tav>
                                      </p:tavLst>
                                    </p:anim>
                                    <p:anim calcmode="lin" valueType="num">
                                      <p:cBhvr additive="base">
                                        <p:cTn id="64" dur="500" fill="hold"/>
                                        <p:tgtEl>
                                          <p:spTgt spid="5945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9455"/>
                                        </p:tgtEl>
                                        <p:attrNameLst>
                                          <p:attrName>style.visibility</p:attrName>
                                        </p:attrNameLst>
                                      </p:cBhvr>
                                      <p:to>
                                        <p:strVal val="visible"/>
                                      </p:to>
                                    </p:set>
                                    <p:anim calcmode="lin" valueType="num">
                                      <p:cBhvr additive="base">
                                        <p:cTn id="67" dur="500" fill="hold"/>
                                        <p:tgtEl>
                                          <p:spTgt spid="59455"/>
                                        </p:tgtEl>
                                        <p:attrNameLst>
                                          <p:attrName>ppt_x</p:attrName>
                                        </p:attrNameLst>
                                      </p:cBhvr>
                                      <p:tavLst>
                                        <p:tav tm="0">
                                          <p:val>
                                            <p:strVal val="#ppt_x"/>
                                          </p:val>
                                        </p:tav>
                                        <p:tav tm="100000">
                                          <p:val>
                                            <p:strVal val="#ppt_x"/>
                                          </p:val>
                                        </p:tav>
                                      </p:tavLst>
                                    </p:anim>
                                    <p:anim calcmode="lin" valueType="num">
                                      <p:cBhvr additive="base">
                                        <p:cTn id="68" dur="500" fill="hold"/>
                                        <p:tgtEl>
                                          <p:spTgt spid="5945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59456"/>
                                        </p:tgtEl>
                                        <p:attrNameLst>
                                          <p:attrName>style.visibility</p:attrName>
                                        </p:attrNameLst>
                                      </p:cBhvr>
                                      <p:to>
                                        <p:strVal val="visible"/>
                                      </p:to>
                                    </p:set>
                                    <p:anim calcmode="lin" valueType="num">
                                      <p:cBhvr additive="base">
                                        <p:cTn id="71" dur="500" fill="hold"/>
                                        <p:tgtEl>
                                          <p:spTgt spid="59456"/>
                                        </p:tgtEl>
                                        <p:attrNameLst>
                                          <p:attrName>ppt_x</p:attrName>
                                        </p:attrNameLst>
                                      </p:cBhvr>
                                      <p:tavLst>
                                        <p:tav tm="0">
                                          <p:val>
                                            <p:strVal val="#ppt_x"/>
                                          </p:val>
                                        </p:tav>
                                        <p:tav tm="100000">
                                          <p:val>
                                            <p:strVal val="#ppt_x"/>
                                          </p:val>
                                        </p:tav>
                                      </p:tavLst>
                                    </p:anim>
                                    <p:anim calcmode="lin" valueType="num">
                                      <p:cBhvr additive="base">
                                        <p:cTn id="72" dur="500" fill="hold"/>
                                        <p:tgtEl>
                                          <p:spTgt spid="59456"/>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59457"/>
                                        </p:tgtEl>
                                        <p:attrNameLst>
                                          <p:attrName>style.visibility</p:attrName>
                                        </p:attrNameLst>
                                      </p:cBhvr>
                                      <p:to>
                                        <p:strVal val="visible"/>
                                      </p:to>
                                    </p:set>
                                    <p:anim calcmode="lin" valueType="num">
                                      <p:cBhvr additive="base">
                                        <p:cTn id="75" dur="500" fill="hold"/>
                                        <p:tgtEl>
                                          <p:spTgt spid="59457"/>
                                        </p:tgtEl>
                                        <p:attrNameLst>
                                          <p:attrName>ppt_x</p:attrName>
                                        </p:attrNameLst>
                                      </p:cBhvr>
                                      <p:tavLst>
                                        <p:tav tm="0">
                                          <p:val>
                                            <p:strVal val="#ppt_x"/>
                                          </p:val>
                                        </p:tav>
                                        <p:tav tm="100000">
                                          <p:val>
                                            <p:strVal val="#ppt_x"/>
                                          </p:val>
                                        </p:tav>
                                      </p:tavLst>
                                    </p:anim>
                                    <p:anim calcmode="lin" valueType="num">
                                      <p:cBhvr additive="base">
                                        <p:cTn id="76" dur="500" fill="hold"/>
                                        <p:tgtEl>
                                          <p:spTgt spid="59457"/>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59458"/>
                                        </p:tgtEl>
                                        <p:attrNameLst>
                                          <p:attrName>style.visibility</p:attrName>
                                        </p:attrNameLst>
                                      </p:cBhvr>
                                      <p:to>
                                        <p:strVal val="visible"/>
                                      </p:to>
                                    </p:set>
                                    <p:anim calcmode="lin" valueType="num">
                                      <p:cBhvr additive="base">
                                        <p:cTn id="79" dur="500" fill="hold"/>
                                        <p:tgtEl>
                                          <p:spTgt spid="59458"/>
                                        </p:tgtEl>
                                        <p:attrNameLst>
                                          <p:attrName>ppt_x</p:attrName>
                                        </p:attrNameLst>
                                      </p:cBhvr>
                                      <p:tavLst>
                                        <p:tav tm="0">
                                          <p:val>
                                            <p:strVal val="#ppt_x"/>
                                          </p:val>
                                        </p:tav>
                                        <p:tav tm="100000">
                                          <p:val>
                                            <p:strVal val="#ppt_x"/>
                                          </p:val>
                                        </p:tav>
                                      </p:tavLst>
                                    </p:anim>
                                    <p:anim calcmode="lin" valueType="num">
                                      <p:cBhvr additive="base">
                                        <p:cTn id="80" dur="500" fill="hold"/>
                                        <p:tgtEl>
                                          <p:spTgt spid="59458"/>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59459"/>
                                        </p:tgtEl>
                                        <p:attrNameLst>
                                          <p:attrName>style.visibility</p:attrName>
                                        </p:attrNameLst>
                                      </p:cBhvr>
                                      <p:to>
                                        <p:strVal val="visible"/>
                                      </p:to>
                                    </p:set>
                                    <p:anim calcmode="lin" valueType="num">
                                      <p:cBhvr additive="base">
                                        <p:cTn id="83" dur="500" fill="hold"/>
                                        <p:tgtEl>
                                          <p:spTgt spid="59459"/>
                                        </p:tgtEl>
                                        <p:attrNameLst>
                                          <p:attrName>ppt_x</p:attrName>
                                        </p:attrNameLst>
                                      </p:cBhvr>
                                      <p:tavLst>
                                        <p:tav tm="0">
                                          <p:val>
                                            <p:strVal val="#ppt_x"/>
                                          </p:val>
                                        </p:tav>
                                        <p:tav tm="100000">
                                          <p:val>
                                            <p:strVal val="#ppt_x"/>
                                          </p:val>
                                        </p:tav>
                                      </p:tavLst>
                                    </p:anim>
                                    <p:anim calcmode="lin" valueType="num">
                                      <p:cBhvr additive="base">
                                        <p:cTn id="84" dur="500" fill="hold"/>
                                        <p:tgtEl>
                                          <p:spTgt spid="59459"/>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9460"/>
                                        </p:tgtEl>
                                        <p:attrNameLst>
                                          <p:attrName>style.visibility</p:attrName>
                                        </p:attrNameLst>
                                      </p:cBhvr>
                                      <p:to>
                                        <p:strVal val="visible"/>
                                      </p:to>
                                    </p:set>
                                    <p:anim calcmode="lin" valueType="num">
                                      <p:cBhvr additive="base">
                                        <p:cTn id="87" dur="500" fill="hold"/>
                                        <p:tgtEl>
                                          <p:spTgt spid="59460"/>
                                        </p:tgtEl>
                                        <p:attrNameLst>
                                          <p:attrName>ppt_x</p:attrName>
                                        </p:attrNameLst>
                                      </p:cBhvr>
                                      <p:tavLst>
                                        <p:tav tm="0">
                                          <p:val>
                                            <p:strVal val="#ppt_x"/>
                                          </p:val>
                                        </p:tav>
                                        <p:tav tm="100000">
                                          <p:val>
                                            <p:strVal val="#ppt_x"/>
                                          </p:val>
                                        </p:tav>
                                      </p:tavLst>
                                    </p:anim>
                                    <p:anim calcmode="lin" valueType="num">
                                      <p:cBhvr additive="base">
                                        <p:cTn id="88" dur="500" fill="hold"/>
                                        <p:tgtEl>
                                          <p:spTgt spid="59460"/>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59404"/>
                                        </p:tgtEl>
                                        <p:attrNameLst>
                                          <p:attrName>style.visibility</p:attrName>
                                        </p:attrNameLst>
                                      </p:cBhvr>
                                      <p:to>
                                        <p:strVal val="visible"/>
                                      </p:to>
                                    </p:set>
                                    <p:anim calcmode="lin" valueType="num">
                                      <p:cBhvr additive="base">
                                        <p:cTn id="93" dur="500" fill="hold"/>
                                        <p:tgtEl>
                                          <p:spTgt spid="59404"/>
                                        </p:tgtEl>
                                        <p:attrNameLst>
                                          <p:attrName>ppt_x</p:attrName>
                                        </p:attrNameLst>
                                      </p:cBhvr>
                                      <p:tavLst>
                                        <p:tav tm="0">
                                          <p:val>
                                            <p:strVal val="#ppt_x"/>
                                          </p:val>
                                        </p:tav>
                                        <p:tav tm="100000">
                                          <p:val>
                                            <p:strVal val="#ppt_x"/>
                                          </p:val>
                                        </p:tav>
                                      </p:tavLst>
                                    </p:anim>
                                    <p:anim calcmode="lin" valueType="num">
                                      <p:cBhvr additive="base">
                                        <p:cTn id="94" dur="500" fill="hold"/>
                                        <p:tgtEl>
                                          <p:spTgt spid="59404"/>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59416"/>
                                        </p:tgtEl>
                                        <p:attrNameLst>
                                          <p:attrName>style.visibility</p:attrName>
                                        </p:attrNameLst>
                                      </p:cBhvr>
                                      <p:to>
                                        <p:strVal val="visible"/>
                                      </p:to>
                                    </p:set>
                                    <p:anim calcmode="lin" valueType="num">
                                      <p:cBhvr additive="base">
                                        <p:cTn id="97" dur="500" fill="hold"/>
                                        <p:tgtEl>
                                          <p:spTgt spid="59416"/>
                                        </p:tgtEl>
                                        <p:attrNameLst>
                                          <p:attrName>ppt_x</p:attrName>
                                        </p:attrNameLst>
                                      </p:cBhvr>
                                      <p:tavLst>
                                        <p:tav tm="0">
                                          <p:val>
                                            <p:strVal val="#ppt_x"/>
                                          </p:val>
                                        </p:tav>
                                        <p:tav tm="100000">
                                          <p:val>
                                            <p:strVal val="#ppt_x"/>
                                          </p:val>
                                        </p:tav>
                                      </p:tavLst>
                                    </p:anim>
                                    <p:anim calcmode="lin" valueType="num">
                                      <p:cBhvr additive="base">
                                        <p:cTn id="98" dur="500" fill="hold"/>
                                        <p:tgtEl>
                                          <p:spTgt spid="59416"/>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59417"/>
                                        </p:tgtEl>
                                        <p:attrNameLst>
                                          <p:attrName>style.visibility</p:attrName>
                                        </p:attrNameLst>
                                      </p:cBhvr>
                                      <p:to>
                                        <p:strVal val="visible"/>
                                      </p:to>
                                    </p:set>
                                    <p:anim calcmode="lin" valueType="num">
                                      <p:cBhvr additive="base">
                                        <p:cTn id="101" dur="500" fill="hold"/>
                                        <p:tgtEl>
                                          <p:spTgt spid="59417"/>
                                        </p:tgtEl>
                                        <p:attrNameLst>
                                          <p:attrName>ppt_x</p:attrName>
                                        </p:attrNameLst>
                                      </p:cBhvr>
                                      <p:tavLst>
                                        <p:tav tm="0">
                                          <p:val>
                                            <p:strVal val="#ppt_x"/>
                                          </p:val>
                                        </p:tav>
                                        <p:tav tm="100000">
                                          <p:val>
                                            <p:strVal val="#ppt_x"/>
                                          </p:val>
                                        </p:tav>
                                      </p:tavLst>
                                    </p:anim>
                                    <p:anim calcmode="lin" valueType="num">
                                      <p:cBhvr additive="base">
                                        <p:cTn id="102" dur="500" fill="hold"/>
                                        <p:tgtEl>
                                          <p:spTgt spid="59417"/>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59427"/>
                                        </p:tgtEl>
                                        <p:attrNameLst>
                                          <p:attrName>style.visibility</p:attrName>
                                        </p:attrNameLst>
                                      </p:cBhvr>
                                      <p:to>
                                        <p:strVal val="visible"/>
                                      </p:to>
                                    </p:set>
                                    <p:anim calcmode="lin" valueType="num">
                                      <p:cBhvr additive="base">
                                        <p:cTn id="105" dur="500" fill="hold"/>
                                        <p:tgtEl>
                                          <p:spTgt spid="59427"/>
                                        </p:tgtEl>
                                        <p:attrNameLst>
                                          <p:attrName>ppt_x</p:attrName>
                                        </p:attrNameLst>
                                      </p:cBhvr>
                                      <p:tavLst>
                                        <p:tav tm="0">
                                          <p:val>
                                            <p:strVal val="#ppt_x"/>
                                          </p:val>
                                        </p:tav>
                                        <p:tav tm="100000">
                                          <p:val>
                                            <p:strVal val="#ppt_x"/>
                                          </p:val>
                                        </p:tav>
                                      </p:tavLst>
                                    </p:anim>
                                    <p:anim calcmode="lin" valueType="num">
                                      <p:cBhvr additive="base">
                                        <p:cTn id="106" dur="500" fill="hold"/>
                                        <p:tgtEl>
                                          <p:spTgt spid="59427"/>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59419"/>
                                        </p:tgtEl>
                                        <p:attrNameLst>
                                          <p:attrName>style.visibility</p:attrName>
                                        </p:attrNameLst>
                                      </p:cBhvr>
                                      <p:to>
                                        <p:strVal val="visible"/>
                                      </p:to>
                                    </p:set>
                                    <p:anim calcmode="lin" valueType="num">
                                      <p:cBhvr additive="base">
                                        <p:cTn id="111" dur="500" fill="hold"/>
                                        <p:tgtEl>
                                          <p:spTgt spid="59419"/>
                                        </p:tgtEl>
                                        <p:attrNameLst>
                                          <p:attrName>ppt_x</p:attrName>
                                        </p:attrNameLst>
                                      </p:cBhvr>
                                      <p:tavLst>
                                        <p:tav tm="0">
                                          <p:val>
                                            <p:strVal val="#ppt_x"/>
                                          </p:val>
                                        </p:tav>
                                        <p:tav tm="100000">
                                          <p:val>
                                            <p:strVal val="#ppt_x"/>
                                          </p:val>
                                        </p:tav>
                                      </p:tavLst>
                                    </p:anim>
                                    <p:anim calcmode="lin" valueType="num">
                                      <p:cBhvr additive="base">
                                        <p:cTn id="112" dur="500" fill="hold"/>
                                        <p:tgtEl>
                                          <p:spTgt spid="59419"/>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59418"/>
                                        </p:tgtEl>
                                        <p:attrNameLst>
                                          <p:attrName>style.visibility</p:attrName>
                                        </p:attrNameLst>
                                      </p:cBhvr>
                                      <p:to>
                                        <p:strVal val="visible"/>
                                      </p:to>
                                    </p:set>
                                    <p:anim calcmode="lin" valueType="num">
                                      <p:cBhvr additive="base">
                                        <p:cTn id="115" dur="500" fill="hold"/>
                                        <p:tgtEl>
                                          <p:spTgt spid="59418"/>
                                        </p:tgtEl>
                                        <p:attrNameLst>
                                          <p:attrName>ppt_x</p:attrName>
                                        </p:attrNameLst>
                                      </p:cBhvr>
                                      <p:tavLst>
                                        <p:tav tm="0">
                                          <p:val>
                                            <p:strVal val="#ppt_x"/>
                                          </p:val>
                                        </p:tav>
                                        <p:tav tm="100000">
                                          <p:val>
                                            <p:strVal val="#ppt_x"/>
                                          </p:val>
                                        </p:tav>
                                      </p:tavLst>
                                    </p:anim>
                                    <p:anim calcmode="lin" valueType="num">
                                      <p:cBhvr additive="base">
                                        <p:cTn id="116" dur="500" fill="hold"/>
                                        <p:tgtEl>
                                          <p:spTgt spid="59418"/>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59410"/>
                                        </p:tgtEl>
                                        <p:attrNameLst>
                                          <p:attrName>style.visibility</p:attrName>
                                        </p:attrNameLst>
                                      </p:cBhvr>
                                      <p:to>
                                        <p:strVal val="visible"/>
                                      </p:to>
                                    </p:set>
                                    <p:anim calcmode="lin" valueType="num">
                                      <p:cBhvr additive="base">
                                        <p:cTn id="119" dur="500" fill="hold"/>
                                        <p:tgtEl>
                                          <p:spTgt spid="59410"/>
                                        </p:tgtEl>
                                        <p:attrNameLst>
                                          <p:attrName>ppt_x</p:attrName>
                                        </p:attrNameLst>
                                      </p:cBhvr>
                                      <p:tavLst>
                                        <p:tav tm="0">
                                          <p:val>
                                            <p:strVal val="#ppt_x"/>
                                          </p:val>
                                        </p:tav>
                                        <p:tav tm="100000">
                                          <p:val>
                                            <p:strVal val="#ppt_x"/>
                                          </p:val>
                                        </p:tav>
                                      </p:tavLst>
                                    </p:anim>
                                    <p:anim calcmode="lin" valueType="num">
                                      <p:cBhvr additive="base">
                                        <p:cTn id="120" dur="500" fill="hold"/>
                                        <p:tgtEl>
                                          <p:spTgt spid="59410"/>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59435"/>
                                        </p:tgtEl>
                                        <p:attrNameLst>
                                          <p:attrName>style.visibility</p:attrName>
                                        </p:attrNameLst>
                                      </p:cBhvr>
                                      <p:to>
                                        <p:strVal val="visible"/>
                                      </p:to>
                                    </p:set>
                                    <p:anim calcmode="lin" valueType="num">
                                      <p:cBhvr additive="base">
                                        <p:cTn id="123" dur="500" fill="hold"/>
                                        <p:tgtEl>
                                          <p:spTgt spid="59435"/>
                                        </p:tgtEl>
                                        <p:attrNameLst>
                                          <p:attrName>ppt_x</p:attrName>
                                        </p:attrNameLst>
                                      </p:cBhvr>
                                      <p:tavLst>
                                        <p:tav tm="0">
                                          <p:val>
                                            <p:strVal val="#ppt_x"/>
                                          </p:val>
                                        </p:tav>
                                        <p:tav tm="100000">
                                          <p:val>
                                            <p:strVal val="#ppt_x"/>
                                          </p:val>
                                        </p:tav>
                                      </p:tavLst>
                                    </p:anim>
                                    <p:anim calcmode="lin" valueType="num">
                                      <p:cBhvr additive="base">
                                        <p:cTn id="124" dur="500" fill="hold"/>
                                        <p:tgtEl>
                                          <p:spTgt spid="59435"/>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59415"/>
                                        </p:tgtEl>
                                        <p:attrNameLst>
                                          <p:attrName>style.visibility</p:attrName>
                                        </p:attrNameLst>
                                      </p:cBhvr>
                                      <p:to>
                                        <p:strVal val="visible"/>
                                      </p:to>
                                    </p:set>
                                    <p:anim calcmode="lin" valueType="num">
                                      <p:cBhvr additive="base">
                                        <p:cTn id="129" dur="500" fill="hold"/>
                                        <p:tgtEl>
                                          <p:spTgt spid="59415"/>
                                        </p:tgtEl>
                                        <p:attrNameLst>
                                          <p:attrName>ppt_x</p:attrName>
                                        </p:attrNameLst>
                                      </p:cBhvr>
                                      <p:tavLst>
                                        <p:tav tm="0">
                                          <p:val>
                                            <p:strVal val="#ppt_x"/>
                                          </p:val>
                                        </p:tav>
                                        <p:tav tm="100000">
                                          <p:val>
                                            <p:strVal val="#ppt_x"/>
                                          </p:val>
                                        </p:tav>
                                      </p:tavLst>
                                    </p:anim>
                                    <p:anim calcmode="lin" valueType="num">
                                      <p:cBhvr additive="base">
                                        <p:cTn id="130" dur="500" fill="hold"/>
                                        <p:tgtEl>
                                          <p:spTgt spid="59415"/>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59420"/>
                                        </p:tgtEl>
                                        <p:attrNameLst>
                                          <p:attrName>style.visibility</p:attrName>
                                        </p:attrNameLst>
                                      </p:cBhvr>
                                      <p:to>
                                        <p:strVal val="visible"/>
                                      </p:to>
                                    </p:set>
                                    <p:anim calcmode="lin" valueType="num">
                                      <p:cBhvr additive="base">
                                        <p:cTn id="133" dur="500" fill="hold"/>
                                        <p:tgtEl>
                                          <p:spTgt spid="59420"/>
                                        </p:tgtEl>
                                        <p:attrNameLst>
                                          <p:attrName>ppt_x</p:attrName>
                                        </p:attrNameLst>
                                      </p:cBhvr>
                                      <p:tavLst>
                                        <p:tav tm="0">
                                          <p:val>
                                            <p:strVal val="#ppt_x"/>
                                          </p:val>
                                        </p:tav>
                                        <p:tav tm="100000">
                                          <p:val>
                                            <p:strVal val="#ppt_x"/>
                                          </p:val>
                                        </p:tav>
                                      </p:tavLst>
                                    </p:anim>
                                    <p:anim calcmode="lin" valueType="num">
                                      <p:cBhvr additive="base">
                                        <p:cTn id="134" dur="500" fill="hold"/>
                                        <p:tgtEl>
                                          <p:spTgt spid="59420"/>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59426"/>
                                        </p:tgtEl>
                                        <p:attrNameLst>
                                          <p:attrName>style.visibility</p:attrName>
                                        </p:attrNameLst>
                                      </p:cBhvr>
                                      <p:to>
                                        <p:strVal val="visible"/>
                                      </p:to>
                                    </p:set>
                                    <p:anim calcmode="lin" valueType="num">
                                      <p:cBhvr additive="base">
                                        <p:cTn id="137" dur="500" fill="hold"/>
                                        <p:tgtEl>
                                          <p:spTgt spid="59426"/>
                                        </p:tgtEl>
                                        <p:attrNameLst>
                                          <p:attrName>ppt_x</p:attrName>
                                        </p:attrNameLst>
                                      </p:cBhvr>
                                      <p:tavLst>
                                        <p:tav tm="0">
                                          <p:val>
                                            <p:strVal val="#ppt_x"/>
                                          </p:val>
                                        </p:tav>
                                        <p:tav tm="100000">
                                          <p:val>
                                            <p:strVal val="#ppt_x"/>
                                          </p:val>
                                        </p:tav>
                                      </p:tavLst>
                                    </p:anim>
                                    <p:anim calcmode="lin" valueType="num">
                                      <p:cBhvr additive="base">
                                        <p:cTn id="138" dur="500" fill="hold"/>
                                        <p:tgtEl>
                                          <p:spTgt spid="59426"/>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59405"/>
                                        </p:tgtEl>
                                        <p:attrNameLst>
                                          <p:attrName>style.visibility</p:attrName>
                                        </p:attrNameLst>
                                      </p:cBhvr>
                                      <p:to>
                                        <p:strVal val="visible"/>
                                      </p:to>
                                    </p:set>
                                    <p:anim calcmode="lin" valueType="num">
                                      <p:cBhvr additive="base">
                                        <p:cTn id="141" dur="500" fill="hold"/>
                                        <p:tgtEl>
                                          <p:spTgt spid="59405"/>
                                        </p:tgtEl>
                                        <p:attrNameLst>
                                          <p:attrName>ppt_x</p:attrName>
                                        </p:attrNameLst>
                                      </p:cBhvr>
                                      <p:tavLst>
                                        <p:tav tm="0">
                                          <p:val>
                                            <p:strVal val="#ppt_x"/>
                                          </p:val>
                                        </p:tav>
                                        <p:tav tm="100000">
                                          <p:val>
                                            <p:strVal val="#ppt_x"/>
                                          </p:val>
                                        </p:tav>
                                      </p:tavLst>
                                    </p:anim>
                                    <p:anim calcmode="lin" valueType="num">
                                      <p:cBhvr additive="base">
                                        <p:cTn id="142" dur="500" fill="hold"/>
                                        <p:tgtEl>
                                          <p:spTgt spid="59405"/>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nodeType="clickEffect">
                                  <p:stCondLst>
                                    <p:cond delay="0"/>
                                  </p:stCondLst>
                                  <p:childTnLst>
                                    <p:set>
                                      <p:cBhvr>
                                        <p:cTn id="146" dur="1" fill="hold">
                                          <p:stCondLst>
                                            <p:cond delay="0"/>
                                          </p:stCondLst>
                                        </p:cTn>
                                        <p:tgtEl>
                                          <p:spTgt spid="59414"/>
                                        </p:tgtEl>
                                        <p:attrNameLst>
                                          <p:attrName>style.visibility</p:attrName>
                                        </p:attrNameLst>
                                      </p:cBhvr>
                                      <p:to>
                                        <p:strVal val="visible"/>
                                      </p:to>
                                    </p:set>
                                    <p:anim calcmode="lin" valueType="num">
                                      <p:cBhvr additive="base">
                                        <p:cTn id="147" dur="500" fill="hold"/>
                                        <p:tgtEl>
                                          <p:spTgt spid="59414"/>
                                        </p:tgtEl>
                                        <p:attrNameLst>
                                          <p:attrName>ppt_x</p:attrName>
                                        </p:attrNameLst>
                                      </p:cBhvr>
                                      <p:tavLst>
                                        <p:tav tm="0">
                                          <p:val>
                                            <p:strVal val="#ppt_x"/>
                                          </p:val>
                                        </p:tav>
                                        <p:tav tm="100000">
                                          <p:val>
                                            <p:strVal val="#ppt_x"/>
                                          </p:val>
                                        </p:tav>
                                      </p:tavLst>
                                    </p:anim>
                                    <p:anim calcmode="lin" valueType="num">
                                      <p:cBhvr additive="base">
                                        <p:cTn id="148" dur="500" fill="hold"/>
                                        <p:tgtEl>
                                          <p:spTgt spid="59414"/>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59421"/>
                                        </p:tgtEl>
                                        <p:attrNameLst>
                                          <p:attrName>style.visibility</p:attrName>
                                        </p:attrNameLst>
                                      </p:cBhvr>
                                      <p:to>
                                        <p:strVal val="visible"/>
                                      </p:to>
                                    </p:set>
                                    <p:anim calcmode="lin" valueType="num">
                                      <p:cBhvr additive="base">
                                        <p:cTn id="151" dur="500" fill="hold"/>
                                        <p:tgtEl>
                                          <p:spTgt spid="59421"/>
                                        </p:tgtEl>
                                        <p:attrNameLst>
                                          <p:attrName>ppt_x</p:attrName>
                                        </p:attrNameLst>
                                      </p:cBhvr>
                                      <p:tavLst>
                                        <p:tav tm="0">
                                          <p:val>
                                            <p:strVal val="#ppt_x"/>
                                          </p:val>
                                        </p:tav>
                                        <p:tav tm="100000">
                                          <p:val>
                                            <p:strVal val="#ppt_x"/>
                                          </p:val>
                                        </p:tav>
                                      </p:tavLst>
                                    </p:anim>
                                    <p:anim calcmode="lin" valueType="num">
                                      <p:cBhvr additive="base">
                                        <p:cTn id="152" dur="500" fill="hold"/>
                                        <p:tgtEl>
                                          <p:spTgt spid="59421"/>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59407"/>
                                        </p:tgtEl>
                                        <p:attrNameLst>
                                          <p:attrName>style.visibility</p:attrName>
                                        </p:attrNameLst>
                                      </p:cBhvr>
                                      <p:to>
                                        <p:strVal val="visible"/>
                                      </p:to>
                                    </p:set>
                                    <p:anim calcmode="lin" valueType="num">
                                      <p:cBhvr additive="base">
                                        <p:cTn id="155" dur="500" fill="hold"/>
                                        <p:tgtEl>
                                          <p:spTgt spid="59407"/>
                                        </p:tgtEl>
                                        <p:attrNameLst>
                                          <p:attrName>ppt_x</p:attrName>
                                        </p:attrNameLst>
                                      </p:cBhvr>
                                      <p:tavLst>
                                        <p:tav tm="0">
                                          <p:val>
                                            <p:strVal val="#ppt_x"/>
                                          </p:val>
                                        </p:tav>
                                        <p:tav tm="100000">
                                          <p:val>
                                            <p:strVal val="#ppt_x"/>
                                          </p:val>
                                        </p:tav>
                                      </p:tavLst>
                                    </p:anim>
                                    <p:anim calcmode="lin" valueType="num">
                                      <p:cBhvr additive="base">
                                        <p:cTn id="156" dur="500" fill="hold"/>
                                        <p:tgtEl>
                                          <p:spTgt spid="59407"/>
                                        </p:tgtEl>
                                        <p:attrNameLst>
                                          <p:attrName>ppt_y</p:attrName>
                                        </p:attrNameLst>
                                      </p:cBhvr>
                                      <p:tavLst>
                                        <p:tav tm="0">
                                          <p:val>
                                            <p:strVal val="1+#ppt_h/2"/>
                                          </p:val>
                                        </p:tav>
                                        <p:tav tm="100000">
                                          <p:val>
                                            <p:strVal val="#ppt_y"/>
                                          </p:val>
                                        </p:tav>
                                      </p:tavLst>
                                    </p:anim>
                                  </p:childTnLst>
                                </p:cTn>
                              </p:par>
                              <p:par>
                                <p:cTn id="157" presetID="2" presetClass="entr" presetSubtype="4" fill="hold" grpId="0" nodeType="withEffect">
                                  <p:stCondLst>
                                    <p:cond delay="0"/>
                                  </p:stCondLst>
                                  <p:childTnLst>
                                    <p:set>
                                      <p:cBhvr>
                                        <p:cTn id="158" dur="1" fill="hold">
                                          <p:stCondLst>
                                            <p:cond delay="0"/>
                                          </p:stCondLst>
                                        </p:cTn>
                                        <p:tgtEl>
                                          <p:spTgt spid="59425"/>
                                        </p:tgtEl>
                                        <p:attrNameLst>
                                          <p:attrName>style.visibility</p:attrName>
                                        </p:attrNameLst>
                                      </p:cBhvr>
                                      <p:to>
                                        <p:strVal val="visible"/>
                                      </p:to>
                                    </p:set>
                                    <p:anim calcmode="lin" valueType="num">
                                      <p:cBhvr additive="base">
                                        <p:cTn id="159" dur="500" fill="hold"/>
                                        <p:tgtEl>
                                          <p:spTgt spid="59425"/>
                                        </p:tgtEl>
                                        <p:attrNameLst>
                                          <p:attrName>ppt_x</p:attrName>
                                        </p:attrNameLst>
                                      </p:cBhvr>
                                      <p:tavLst>
                                        <p:tav tm="0">
                                          <p:val>
                                            <p:strVal val="#ppt_x"/>
                                          </p:val>
                                        </p:tav>
                                        <p:tav tm="100000">
                                          <p:val>
                                            <p:strVal val="#ppt_x"/>
                                          </p:val>
                                        </p:tav>
                                      </p:tavLst>
                                    </p:anim>
                                    <p:anim calcmode="lin" valueType="num">
                                      <p:cBhvr additive="base">
                                        <p:cTn id="160" dur="500" fill="hold"/>
                                        <p:tgtEl>
                                          <p:spTgt spid="59425"/>
                                        </p:tgtEl>
                                        <p:attrNameLst>
                                          <p:attrName>ppt_y</p:attrName>
                                        </p:attrNameLst>
                                      </p:cBhvr>
                                      <p:tavLst>
                                        <p:tav tm="0">
                                          <p:val>
                                            <p:strVal val="1+#ppt_h/2"/>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4" fill="hold" nodeType="clickEffect">
                                  <p:stCondLst>
                                    <p:cond delay="0"/>
                                  </p:stCondLst>
                                  <p:childTnLst>
                                    <p:set>
                                      <p:cBhvr>
                                        <p:cTn id="164" dur="1" fill="hold">
                                          <p:stCondLst>
                                            <p:cond delay="0"/>
                                          </p:stCondLst>
                                        </p:cTn>
                                        <p:tgtEl>
                                          <p:spTgt spid="59422"/>
                                        </p:tgtEl>
                                        <p:attrNameLst>
                                          <p:attrName>style.visibility</p:attrName>
                                        </p:attrNameLst>
                                      </p:cBhvr>
                                      <p:to>
                                        <p:strVal val="visible"/>
                                      </p:to>
                                    </p:set>
                                    <p:anim calcmode="lin" valueType="num">
                                      <p:cBhvr additive="base">
                                        <p:cTn id="165" dur="500" fill="hold"/>
                                        <p:tgtEl>
                                          <p:spTgt spid="59422"/>
                                        </p:tgtEl>
                                        <p:attrNameLst>
                                          <p:attrName>ppt_x</p:attrName>
                                        </p:attrNameLst>
                                      </p:cBhvr>
                                      <p:tavLst>
                                        <p:tav tm="0">
                                          <p:val>
                                            <p:strVal val="#ppt_x"/>
                                          </p:val>
                                        </p:tav>
                                        <p:tav tm="100000">
                                          <p:val>
                                            <p:strVal val="#ppt_x"/>
                                          </p:val>
                                        </p:tav>
                                      </p:tavLst>
                                    </p:anim>
                                    <p:anim calcmode="lin" valueType="num">
                                      <p:cBhvr additive="base">
                                        <p:cTn id="166" dur="500" fill="hold"/>
                                        <p:tgtEl>
                                          <p:spTgt spid="59422"/>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59413"/>
                                        </p:tgtEl>
                                        <p:attrNameLst>
                                          <p:attrName>style.visibility</p:attrName>
                                        </p:attrNameLst>
                                      </p:cBhvr>
                                      <p:to>
                                        <p:strVal val="visible"/>
                                      </p:to>
                                    </p:set>
                                    <p:anim calcmode="lin" valueType="num">
                                      <p:cBhvr additive="base">
                                        <p:cTn id="169" dur="500" fill="hold"/>
                                        <p:tgtEl>
                                          <p:spTgt spid="59413"/>
                                        </p:tgtEl>
                                        <p:attrNameLst>
                                          <p:attrName>ppt_x</p:attrName>
                                        </p:attrNameLst>
                                      </p:cBhvr>
                                      <p:tavLst>
                                        <p:tav tm="0">
                                          <p:val>
                                            <p:strVal val="#ppt_x"/>
                                          </p:val>
                                        </p:tav>
                                        <p:tav tm="100000">
                                          <p:val>
                                            <p:strVal val="#ppt_x"/>
                                          </p:val>
                                        </p:tav>
                                      </p:tavLst>
                                    </p:anim>
                                    <p:anim calcmode="lin" valueType="num">
                                      <p:cBhvr additive="base">
                                        <p:cTn id="170" dur="500" fill="hold"/>
                                        <p:tgtEl>
                                          <p:spTgt spid="59413"/>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59400"/>
                                        </p:tgtEl>
                                        <p:attrNameLst>
                                          <p:attrName>style.visibility</p:attrName>
                                        </p:attrNameLst>
                                      </p:cBhvr>
                                      <p:to>
                                        <p:strVal val="visible"/>
                                      </p:to>
                                    </p:set>
                                    <p:anim calcmode="lin" valueType="num">
                                      <p:cBhvr additive="base">
                                        <p:cTn id="173" dur="500" fill="hold"/>
                                        <p:tgtEl>
                                          <p:spTgt spid="59400"/>
                                        </p:tgtEl>
                                        <p:attrNameLst>
                                          <p:attrName>ppt_x</p:attrName>
                                        </p:attrNameLst>
                                      </p:cBhvr>
                                      <p:tavLst>
                                        <p:tav tm="0">
                                          <p:val>
                                            <p:strVal val="#ppt_x"/>
                                          </p:val>
                                        </p:tav>
                                        <p:tav tm="100000">
                                          <p:val>
                                            <p:strVal val="#ppt_x"/>
                                          </p:val>
                                        </p:tav>
                                      </p:tavLst>
                                    </p:anim>
                                    <p:anim calcmode="lin" valueType="num">
                                      <p:cBhvr additive="base">
                                        <p:cTn id="174" dur="500" fill="hold"/>
                                        <p:tgtEl>
                                          <p:spTgt spid="59400"/>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59424"/>
                                        </p:tgtEl>
                                        <p:attrNameLst>
                                          <p:attrName>style.visibility</p:attrName>
                                        </p:attrNameLst>
                                      </p:cBhvr>
                                      <p:to>
                                        <p:strVal val="visible"/>
                                      </p:to>
                                    </p:set>
                                    <p:anim calcmode="lin" valueType="num">
                                      <p:cBhvr additive="base">
                                        <p:cTn id="177" dur="500" fill="hold"/>
                                        <p:tgtEl>
                                          <p:spTgt spid="59424"/>
                                        </p:tgtEl>
                                        <p:attrNameLst>
                                          <p:attrName>ppt_x</p:attrName>
                                        </p:attrNameLst>
                                      </p:cBhvr>
                                      <p:tavLst>
                                        <p:tav tm="0">
                                          <p:val>
                                            <p:strVal val="#ppt_x"/>
                                          </p:val>
                                        </p:tav>
                                        <p:tav tm="100000">
                                          <p:val>
                                            <p:strVal val="#ppt_x"/>
                                          </p:val>
                                        </p:tav>
                                      </p:tavLst>
                                    </p:anim>
                                    <p:anim calcmode="lin" valueType="num">
                                      <p:cBhvr additive="base">
                                        <p:cTn id="178" dur="500" fill="hold"/>
                                        <p:tgtEl>
                                          <p:spTgt spid="59424"/>
                                        </p:tgtEl>
                                        <p:attrNameLst>
                                          <p:attrName>ppt_y</p:attrName>
                                        </p:attrNameLst>
                                      </p:cBhvr>
                                      <p:tavLst>
                                        <p:tav tm="0">
                                          <p:val>
                                            <p:strVal val="1+#ppt_h/2"/>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2" presetClass="entr" presetSubtype="4" fill="hold" nodeType="clickEffect">
                                  <p:stCondLst>
                                    <p:cond delay="0"/>
                                  </p:stCondLst>
                                  <p:childTnLst>
                                    <p:set>
                                      <p:cBhvr>
                                        <p:cTn id="182" dur="1" fill="hold">
                                          <p:stCondLst>
                                            <p:cond delay="0"/>
                                          </p:stCondLst>
                                        </p:cTn>
                                        <p:tgtEl>
                                          <p:spTgt spid="59423"/>
                                        </p:tgtEl>
                                        <p:attrNameLst>
                                          <p:attrName>style.visibility</p:attrName>
                                        </p:attrNameLst>
                                      </p:cBhvr>
                                      <p:to>
                                        <p:strVal val="visible"/>
                                      </p:to>
                                    </p:set>
                                    <p:anim calcmode="lin" valueType="num">
                                      <p:cBhvr additive="base">
                                        <p:cTn id="183" dur="500" fill="hold"/>
                                        <p:tgtEl>
                                          <p:spTgt spid="59423"/>
                                        </p:tgtEl>
                                        <p:attrNameLst>
                                          <p:attrName>ppt_x</p:attrName>
                                        </p:attrNameLst>
                                      </p:cBhvr>
                                      <p:tavLst>
                                        <p:tav tm="0">
                                          <p:val>
                                            <p:strVal val="#ppt_x"/>
                                          </p:val>
                                        </p:tav>
                                        <p:tav tm="100000">
                                          <p:val>
                                            <p:strVal val="#ppt_x"/>
                                          </p:val>
                                        </p:tav>
                                      </p:tavLst>
                                    </p:anim>
                                    <p:anim calcmode="lin" valueType="num">
                                      <p:cBhvr additive="base">
                                        <p:cTn id="184" dur="500" fill="hold"/>
                                        <p:tgtEl>
                                          <p:spTgt spid="59423"/>
                                        </p:tgtEl>
                                        <p:attrNameLst>
                                          <p:attrName>ppt_y</p:attrName>
                                        </p:attrNameLst>
                                      </p:cBhvr>
                                      <p:tavLst>
                                        <p:tav tm="0">
                                          <p:val>
                                            <p:strVal val="1+#ppt_h/2"/>
                                          </p:val>
                                        </p:tav>
                                        <p:tav tm="100000">
                                          <p:val>
                                            <p:strVal val="#ppt_y"/>
                                          </p:val>
                                        </p:tav>
                                      </p:tavLst>
                                    </p:anim>
                                  </p:childTnLst>
                                </p:cTn>
                              </p:par>
                              <p:par>
                                <p:cTn id="185" presetID="2" presetClass="entr" presetSubtype="4" fill="hold" nodeType="withEffect">
                                  <p:stCondLst>
                                    <p:cond delay="0"/>
                                  </p:stCondLst>
                                  <p:childTnLst>
                                    <p:set>
                                      <p:cBhvr>
                                        <p:cTn id="186" dur="1" fill="hold">
                                          <p:stCondLst>
                                            <p:cond delay="0"/>
                                          </p:stCondLst>
                                        </p:cTn>
                                        <p:tgtEl>
                                          <p:spTgt spid="59412"/>
                                        </p:tgtEl>
                                        <p:attrNameLst>
                                          <p:attrName>style.visibility</p:attrName>
                                        </p:attrNameLst>
                                      </p:cBhvr>
                                      <p:to>
                                        <p:strVal val="visible"/>
                                      </p:to>
                                    </p:set>
                                    <p:anim calcmode="lin" valueType="num">
                                      <p:cBhvr additive="base">
                                        <p:cTn id="187" dur="500" fill="hold"/>
                                        <p:tgtEl>
                                          <p:spTgt spid="59412"/>
                                        </p:tgtEl>
                                        <p:attrNameLst>
                                          <p:attrName>ppt_x</p:attrName>
                                        </p:attrNameLst>
                                      </p:cBhvr>
                                      <p:tavLst>
                                        <p:tav tm="0">
                                          <p:val>
                                            <p:strVal val="#ppt_x"/>
                                          </p:val>
                                        </p:tav>
                                        <p:tav tm="100000">
                                          <p:val>
                                            <p:strVal val="#ppt_x"/>
                                          </p:val>
                                        </p:tav>
                                      </p:tavLst>
                                    </p:anim>
                                    <p:anim calcmode="lin" valueType="num">
                                      <p:cBhvr additive="base">
                                        <p:cTn id="188" dur="500" fill="hold"/>
                                        <p:tgtEl>
                                          <p:spTgt spid="59412"/>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59399"/>
                                        </p:tgtEl>
                                        <p:attrNameLst>
                                          <p:attrName>style.visibility</p:attrName>
                                        </p:attrNameLst>
                                      </p:cBhvr>
                                      <p:to>
                                        <p:strVal val="visible"/>
                                      </p:to>
                                    </p:set>
                                    <p:anim calcmode="lin" valueType="num">
                                      <p:cBhvr additive="base">
                                        <p:cTn id="191" dur="500" fill="hold"/>
                                        <p:tgtEl>
                                          <p:spTgt spid="59399"/>
                                        </p:tgtEl>
                                        <p:attrNameLst>
                                          <p:attrName>ppt_x</p:attrName>
                                        </p:attrNameLst>
                                      </p:cBhvr>
                                      <p:tavLst>
                                        <p:tav tm="0">
                                          <p:val>
                                            <p:strVal val="#ppt_x"/>
                                          </p:val>
                                        </p:tav>
                                        <p:tav tm="100000">
                                          <p:val>
                                            <p:strVal val="#ppt_x"/>
                                          </p:val>
                                        </p:tav>
                                      </p:tavLst>
                                    </p:anim>
                                    <p:anim calcmode="lin" valueType="num">
                                      <p:cBhvr additive="base">
                                        <p:cTn id="192" dur="500" fill="hold"/>
                                        <p:tgtEl>
                                          <p:spTgt spid="59399"/>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grpId="0" nodeType="clickEffect">
                                  <p:stCondLst>
                                    <p:cond delay="0"/>
                                  </p:stCondLst>
                                  <p:childTnLst>
                                    <p:set>
                                      <p:cBhvr>
                                        <p:cTn id="196" dur="1" fill="hold">
                                          <p:stCondLst>
                                            <p:cond delay="0"/>
                                          </p:stCondLst>
                                        </p:cTn>
                                        <p:tgtEl>
                                          <p:spTgt spid="59442"/>
                                        </p:tgtEl>
                                        <p:attrNameLst>
                                          <p:attrName>style.visibility</p:attrName>
                                        </p:attrNameLst>
                                      </p:cBhvr>
                                      <p:to>
                                        <p:strVal val="visible"/>
                                      </p:to>
                                    </p:set>
                                    <p:anim calcmode="lin" valueType="num">
                                      <p:cBhvr additive="base">
                                        <p:cTn id="197" dur="500" fill="hold"/>
                                        <p:tgtEl>
                                          <p:spTgt spid="59442"/>
                                        </p:tgtEl>
                                        <p:attrNameLst>
                                          <p:attrName>ppt_x</p:attrName>
                                        </p:attrNameLst>
                                      </p:cBhvr>
                                      <p:tavLst>
                                        <p:tav tm="0">
                                          <p:val>
                                            <p:strVal val="#ppt_x"/>
                                          </p:val>
                                        </p:tav>
                                        <p:tav tm="100000">
                                          <p:val>
                                            <p:strVal val="#ppt_x"/>
                                          </p:val>
                                        </p:tav>
                                      </p:tavLst>
                                    </p:anim>
                                    <p:anim calcmode="lin" valueType="num">
                                      <p:cBhvr additive="base">
                                        <p:cTn id="198" dur="500" fill="hold"/>
                                        <p:tgtEl>
                                          <p:spTgt spid="59442"/>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59398"/>
                                        </p:tgtEl>
                                        <p:attrNameLst>
                                          <p:attrName>style.visibility</p:attrName>
                                        </p:attrNameLst>
                                      </p:cBhvr>
                                      <p:to>
                                        <p:strVal val="visible"/>
                                      </p:to>
                                    </p:set>
                                    <p:anim calcmode="lin" valueType="num">
                                      <p:cBhvr additive="base">
                                        <p:cTn id="201" dur="500" fill="hold"/>
                                        <p:tgtEl>
                                          <p:spTgt spid="59398"/>
                                        </p:tgtEl>
                                        <p:attrNameLst>
                                          <p:attrName>ppt_x</p:attrName>
                                        </p:attrNameLst>
                                      </p:cBhvr>
                                      <p:tavLst>
                                        <p:tav tm="0">
                                          <p:val>
                                            <p:strVal val="#ppt_x"/>
                                          </p:val>
                                        </p:tav>
                                        <p:tav tm="100000">
                                          <p:val>
                                            <p:strVal val="#ppt_x"/>
                                          </p:val>
                                        </p:tav>
                                      </p:tavLst>
                                    </p:anim>
                                    <p:anim calcmode="lin" valueType="num">
                                      <p:cBhvr additive="base">
                                        <p:cTn id="202" dur="500" fill="hold"/>
                                        <p:tgtEl>
                                          <p:spTgt spid="59398"/>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59436"/>
                                        </p:tgtEl>
                                        <p:attrNameLst>
                                          <p:attrName>style.visibility</p:attrName>
                                        </p:attrNameLst>
                                      </p:cBhvr>
                                      <p:to>
                                        <p:strVal val="visible"/>
                                      </p:to>
                                    </p:set>
                                    <p:anim calcmode="lin" valueType="num">
                                      <p:cBhvr additive="base">
                                        <p:cTn id="205" dur="500" fill="hold"/>
                                        <p:tgtEl>
                                          <p:spTgt spid="59436"/>
                                        </p:tgtEl>
                                        <p:attrNameLst>
                                          <p:attrName>ppt_x</p:attrName>
                                        </p:attrNameLst>
                                      </p:cBhvr>
                                      <p:tavLst>
                                        <p:tav tm="0">
                                          <p:val>
                                            <p:strVal val="#ppt_x"/>
                                          </p:val>
                                        </p:tav>
                                        <p:tav tm="100000">
                                          <p:val>
                                            <p:strVal val="#ppt_x"/>
                                          </p:val>
                                        </p:tav>
                                      </p:tavLst>
                                    </p:anim>
                                    <p:anim calcmode="lin" valueType="num">
                                      <p:cBhvr additive="base">
                                        <p:cTn id="206" dur="500" fill="hold"/>
                                        <p:tgtEl>
                                          <p:spTgt spid="59436"/>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59437"/>
                                        </p:tgtEl>
                                        <p:attrNameLst>
                                          <p:attrName>style.visibility</p:attrName>
                                        </p:attrNameLst>
                                      </p:cBhvr>
                                      <p:to>
                                        <p:strVal val="visible"/>
                                      </p:to>
                                    </p:set>
                                    <p:anim calcmode="lin" valueType="num">
                                      <p:cBhvr additive="base">
                                        <p:cTn id="209" dur="500" fill="hold"/>
                                        <p:tgtEl>
                                          <p:spTgt spid="59437"/>
                                        </p:tgtEl>
                                        <p:attrNameLst>
                                          <p:attrName>ppt_x</p:attrName>
                                        </p:attrNameLst>
                                      </p:cBhvr>
                                      <p:tavLst>
                                        <p:tav tm="0">
                                          <p:val>
                                            <p:strVal val="#ppt_x"/>
                                          </p:val>
                                        </p:tav>
                                        <p:tav tm="100000">
                                          <p:val>
                                            <p:strVal val="#ppt_x"/>
                                          </p:val>
                                        </p:tav>
                                      </p:tavLst>
                                    </p:anim>
                                    <p:anim calcmode="lin" valueType="num">
                                      <p:cBhvr additive="base">
                                        <p:cTn id="210" dur="500" fill="hold"/>
                                        <p:tgtEl>
                                          <p:spTgt spid="59437"/>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59438"/>
                                        </p:tgtEl>
                                        <p:attrNameLst>
                                          <p:attrName>style.visibility</p:attrName>
                                        </p:attrNameLst>
                                      </p:cBhvr>
                                      <p:to>
                                        <p:strVal val="visible"/>
                                      </p:to>
                                    </p:set>
                                    <p:anim calcmode="lin" valueType="num">
                                      <p:cBhvr additive="base">
                                        <p:cTn id="213" dur="500" fill="hold"/>
                                        <p:tgtEl>
                                          <p:spTgt spid="59438"/>
                                        </p:tgtEl>
                                        <p:attrNameLst>
                                          <p:attrName>ppt_x</p:attrName>
                                        </p:attrNameLst>
                                      </p:cBhvr>
                                      <p:tavLst>
                                        <p:tav tm="0">
                                          <p:val>
                                            <p:strVal val="#ppt_x"/>
                                          </p:val>
                                        </p:tav>
                                        <p:tav tm="100000">
                                          <p:val>
                                            <p:strVal val="#ppt_x"/>
                                          </p:val>
                                        </p:tav>
                                      </p:tavLst>
                                    </p:anim>
                                    <p:anim calcmode="lin" valueType="num">
                                      <p:cBhvr additive="base">
                                        <p:cTn id="214" dur="500" fill="hold"/>
                                        <p:tgtEl>
                                          <p:spTgt spid="59438"/>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59439"/>
                                        </p:tgtEl>
                                        <p:attrNameLst>
                                          <p:attrName>style.visibility</p:attrName>
                                        </p:attrNameLst>
                                      </p:cBhvr>
                                      <p:to>
                                        <p:strVal val="visible"/>
                                      </p:to>
                                    </p:set>
                                    <p:anim calcmode="lin" valueType="num">
                                      <p:cBhvr additive="base">
                                        <p:cTn id="217" dur="500" fill="hold"/>
                                        <p:tgtEl>
                                          <p:spTgt spid="59439"/>
                                        </p:tgtEl>
                                        <p:attrNameLst>
                                          <p:attrName>ppt_x</p:attrName>
                                        </p:attrNameLst>
                                      </p:cBhvr>
                                      <p:tavLst>
                                        <p:tav tm="0">
                                          <p:val>
                                            <p:strVal val="#ppt_x"/>
                                          </p:val>
                                        </p:tav>
                                        <p:tav tm="100000">
                                          <p:val>
                                            <p:strVal val="#ppt_x"/>
                                          </p:val>
                                        </p:tav>
                                      </p:tavLst>
                                    </p:anim>
                                    <p:anim calcmode="lin" valueType="num">
                                      <p:cBhvr additive="base">
                                        <p:cTn id="218" dur="500" fill="hold"/>
                                        <p:tgtEl>
                                          <p:spTgt spid="59439"/>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59440"/>
                                        </p:tgtEl>
                                        <p:attrNameLst>
                                          <p:attrName>style.visibility</p:attrName>
                                        </p:attrNameLst>
                                      </p:cBhvr>
                                      <p:to>
                                        <p:strVal val="visible"/>
                                      </p:to>
                                    </p:set>
                                    <p:anim calcmode="lin" valueType="num">
                                      <p:cBhvr additive="base">
                                        <p:cTn id="221" dur="500" fill="hold"/>
                                        <p:tgtEl>
                                          <p:spTgt spid="59440"/>
                                        </p:tgtEl>
                                        <p:attrNameLst>
                                          <p:attrName>ppt_x</p:attrName>
                                        </p:attrNameLst>
                                      </p:cBhvr>
                                      <p:tavLst>
                                        <p:tav tm="0">
                                          <p:val>
                                            <p:strVal val="#ppt_x"/>
                                          </p:val>
                                        </p:tav>
                                        <p:tav tm="100000">
                                          <p:val>
                                            <p:strVal val="#ppt_x"/>
                                          </p:val>
                                        </p:tav>
                                      </p:tavLst>
                                    </p:anim>
                                    <p:anim calcmode="lin" valueType="num">
                                      <p:cBhvr additive="base">
                                        <p:cTn id="222" dur="500" fill="hold"/>
                                        <p:tgtEl>
                                          <p:spTgt spid="59440"/>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59441"/>
                                        </p:tgtEl>
                                        <p:attrNameLst>
                                          <p:attrName>style.visibility</p:attrName>
                                        </p:attrNameLst>
                                      </p:cBhvr>
                                      <p:to>
                                        <p:strVal val="visible"/>
                                      </p:to>
                                    </p:set>
                                    <p:anim calcmode="lin" valueType="num">
                                      <p:cBhvr additive="base">
                                        <p:cTn id="225" dur="500" fill="hold"/>
                                        <p:tgtEl>
                                          <p:spTgt spid="59441"/>
                                        </p:tgtEl>
                                        <p:attrNameLst>
                                          <p:attrName>ppt_x</p:attrName>
                                        </p:attrNameLst>
                                      </p:cBhvr>
                                      <p:tavLst>
                                        <p:tav tm="0">
                                          <p:val>
                                            <p:strVal val="#ppt_x"/>
                                          </p:val>
                                        </p:tav>
                                        <p:tav tm="100000">
                                          <p:val>
                                            <p:strVal val="#ppt_x"/>
                                          </p:val>
                                        </p:tav>
                                      </p:tavLst>
                                    </p:anim>
                                    <p:anim calcmode="lin" valueType="num">
                                      <p:cBhvr additive="base">
                                        <p:cTn id="226" dur="500" fill="hold"/>
                                        <p:tgtEl>
                                          <p:spTgt spid="59441"/>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59461"/>
                                        </p:tgtEl>
                                        <p:attrNameLst>
                                          <p:attrName>style.visibility</p:attrName>
                                        </p:attrNameLst>
                                      </p:cBhvr>
                                      <p:to>
                                        <p:strVal val="visible"/>
                                      </p:to>
                                    </p:set>
                                    <p:anim calcmode="lin" valueType="num">
                                      <p:cBhvr additive="base">
                                        <p:cTn id="229" dur="500" fill="hold"/>
                                        <p:tgtEl>
                                          <p:spTgt spid="59461"/>
                                        </p:tgtEl>
                                        <p:attrNameLst>
                                          <p:attrName>ppt_x</p:attrName>
                                        </p:attrNameLst>
                                      </p:cBhvr>
                                      <p:tavLst>
                                        <p:tav tm="0">
                                          <p:val>
                                            <p:strVal val="#ppt_x"/>
                                          </p:val>
                                        </p:tav>
                                        <p:tav tm="100000">
                                          <p:val>
                                            <p:strVal val="#ppt_x"/>
                                          </p:val>
                                        </p:tav>
                                      </p:tavLst>
                                    </p:anim>
                                    <p:anim calcmode="lin" valueType="num">
                                      <p:cBhvr additive="base">
                                        <p:cTn id="230" dur="500" fill="hold"/>
                                        <p:tgtEl>
                                          <p:spTgt spid="59461"/>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59443"/>
                                        </p:tgtEl>
                                        <p:attrNameLst>
                                          <p:attrName>style.visibility</p:attrName>
                                        </p:attrNameLst>
                                      </p:cBhvr>
                                      <p:to>
                                        <p:strVal val="visible"/>
                                      </p:to>
                                    </p:set>
                                    <p:anim calcmode="lin" valueType="num">
                                      <p:cBhvr additive="base">
                                        <p:cTn id="233" dur="500" fill="hold"/>
                                        <p:tgtEl>
                                          <p:spTgt spid="59443"/>
                                        </p:tgtEl>
                                        <p:attrNameLst>
                                          <p:attrName>ppt_x</p:attrName>
                                        </p:attrNameLst>
                                      </p:cBhvr>
                                      <p:tavLst>
                                        <p:tav tm="0">
                                          <p:val>
                                            <p:strVal val="#ppt_x"/>
                                          </p:val>
                                        </p:tav>
                                        <p:tav tm="100000">
                                          <p:val>
                                            <p:strVal val="#ppt_x"/>
                                          </p:val>
                                        </p:tav>
                                      </p:tavLst>
                                    </p:anim>
                                    <p:anim calcmode="lin" valueType="num">
                                      <p:cBhvr additive="base">
                                        <p:cTn id="234" dur="500" fill="hold"/>
                                        <p:tgtEl>
                                          <p:spTgt spid="59443"/>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59444"/>
                                        </p:tgtEl>
                                        <p:attrNameLst>
                                          <p:attrName>style.visibility</p:attrName>
                                        </p:attrNameLst>
                                      </p:cBhvr>
                                      <p:to>
                                        <p:strVal val="visible"/>
                                      </p:to>
                                    </p:set>
                                    <p:anim calcmode="lin" valueType="num">
                                      <p:cBhvr additive="base">
                                        <p:cTn id="237" dur="500" fill="hold"/>
                                        <p:tgtEl>
                                          <p:spTgt spid="59444"/>
                                        </p:tgtEl>
                                        <p:attrNameLst>
                                          <p:attrName>ppt_x</p:attrName>
                                        </p:attrNameLst>
                                      </p:cBhvr>
                                      <p:tavLst>
                                        <p:tav tm="0">
                                          <p:val>
                                            <p:strVal val="#ppt_x"/>
                                          </p:val>
                                        </p:tav>
                                        <p:tav tm="100000">
                                          <p:val>
                                            <p:strVal val="#ppt_x"/>
                                          </p:val>
                                        </p:tav>
                                      </p:tavLst>
                                    </p:anim>
                                    <p:anim calcmode="lin" valueType="num">
                                      <p:cBhvr additive="base">
                                        <p:cTn id="238" dur="500" fill="hold"/>
                                        <p:tgtEl>
                                          <p:spTgt spid="59444"/>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59445"/>
                                        </p:tgtEl>
                                        <p:attrNameLst>
                                          <p:attrName>style.visibility</p:attrName>
                                        </p:attrNameLst>
                                      </p:cBhvr>
                                      <p:to>
                                        <p:strVal val="visible"/>
                                      </p:to>
                                    </p:set>
                                    <p:anim calcmode="lin" valueType="num">
                                      <p:cBhvr additive="base">
                                        <p:cTn id="241" dur="500" fill="hold"/>
                                        <p:tgtEl>
                                          <p:spTgt spid="59445"/>
                                        </p:tgtEl>
                                        <p:attrNameLst>
                                          <p:attrName>ppt_x</p:attrName>
                                        </p:attrNameLst>
                                      </p:cBhvr>
                                      <p:tavLst>
                                        <p:tav tm="0">
                                          <p:val>
                                            <p:strVal val="#ppt_x"/>
                                          </p:val>
                                        </p:tav>
                                        <p:tav tm="100000">
                                          <p:val>
                                            <p:strVal val="#ppt_x"/>
                                          </p:val>
                                        </p:tav>
                                      </p:tavLst>
                                    </p:anim>
                                    <p:anim calcmode="lin" valueType="num">
                                      <p:cBhvr additive="base">
                                        <p:cTn id="242" dur="500" fill="hold"/>
                                        <p:tgtEl>
                                          <p:spTgt spid="59445"/>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59446"/>
                                        </p:tgtEl>
                                        <p:attrNameLst>
                                          <p:attrName>style.visibility</p:attrName>
                                        </p:attrNameLst>
                                      </p:cBhvr>
                                      <p:to>
                                        <p:strVal val="visible"/>
                                      </p:to>
                                    </p:set>
                                    <p:anim calcmode="lin" valueType="num">
                                      <p:cBhvr additive="base">
                                        <p:cTn id="245" dur="500" fill="hold"/>
                                        <p:tgtEl>
                                          <p:spTgt spid="59446"/>
                                        </p:tgtEl>
                                        <p:attrNameLst>
                                          <p:attrName>ppt_x</p:attrName>
                                        </p:attrNameLst>
                                      </p:cBhvr>
                                      <p:tavLst>
                                        <p:tav tm="0">
                                          <p:val>
                                            <p:strVal val="#ppt_x"/>
                                          </p:val>
                                        </p:tav>
                                        <p:tav tm="100000">
                                          <p:val>
                                            <p:strVal val="#ppt_x"/>
                                          </p:val>
                                        </p:tav>
                                      </p:tavLst>
                                    </p:anim>
                                    <p:anim calcmode="lin" valueType="num">
                                      <p:cBhvr additive="base">
                                        <p:cTn id="246" dur="500" fill="hold"/>
                                        <p:tgtEl>
                                          <p:spTgt spid="59446"/>
                                        </p:tgtEl>
                                        <p:attrNameLst>
                                          <p:attrName>ppt_y</p:attrName>
                                        </p:attrNameLst>
                                      </p:cBhvr>
                                      <p:tavLst>
                                        <p:tav tm="0">
                                          <p:val>
                                            <p:strVal val="1+#ppt_h/2"/>
                                          </p:val>
                                        </p:tav>
                                        <p:tav tm="100000">
                                          <p:val>
                                            <p:strVal val="#ppt_y"/>
                                          </p:val>
                                        </p:tav>
                                      </p:tavLst>
                                    </p:anim>
                                  </p:childTnLst>
                                </p:cTn>
                              </p:par>
                            </p:childTnLst>
                          </p:cTn>
                        </p:par>
                      </p:childTnLst>
                    </p:cTn>
                  </p:par>
                  <p:par>
                    <p:cTn id="247" fill="hold">
                      <p:stCondLst>
                        <p:cond delay="indefinite"/>
                      </p:stCondLst>
                      <p:childTnLst>
                        <p:par>
                          <p:cTn id="248" fill="hold">
                            <p:stCondLst>
                              <p:cond delay="0"/>
                            </p:stCondLst>
                            <p:childTnLst>
                              <p:par>
                                <p:cTn id="249" presetID="2" presetClass="entr" presetSubtype="4" fill="hold" grpId="0" nodeType="clickEffect">
                                  <p:stCondLst>
                                    <p:cond delay="0"/>
                                  </p:stCondLst>
                                  <p:childTnLst>
                                    <p:set>
                                      <p:cBhvr>
                                        <p:cTn id="250" dur="1" fill="hold">
                                          <p:stCondLst>
                                            <p:cond delay="0"/>
                                          </p:stCondLst>
                                        </p:cTn>
                                        <p:tgtEl>
                                          <p:spTgt spid="59447"/>
                                        </p:tgtEl>
                                        <p:attrNameLst>
                                          <p:attrName>style.visibility</p:attrName>
                                        </p:attrNameLst>
                                      </p:cBhvr>
                                      <p:to>
                                        <p:strVal val="visible"/>
                                      </p:to>
                                    </p:set>
                                    <p:anim calcmode="lin" valueType="num">
                                      <p:cBhvr additive="base">
                                        <p:cTn id="251" dur="500" fill="hold"/>
                                        <p:tgtEl>
                                          <p:spTgt spid="59447"/>
                                        </p:tgtEl>
                                        <p:attrNameLst>
                                          <p:attrName>ppt_x</p:attrName>
                                        </p:attrNameLst>
                                      </p:cBhvr>
                                      <p:tavLst>
                                        <p:tav tm="0">
                                          <p:val>
                                            <p:strVal val="#ppt_x"/>
                                          </p:val>
                                        </p:tav>
                                        <p:tav tm="100000">
                                          <p:val>
                                            <p:strVal val="#ppt_x"/>
                                          </p:val>
                                        </p:tav>
                                      </p:tavLst>
                                    </p:anim>
                                    <p:anim calcmode="lin" valueType="num">
                                      <p:cBhvr additive="base">
                                        <p:cTn id="252" dur="500" fill="hold"/>
                                        <p:tgtEl>
                                          <p:spTgt spid="59447"/>
                                        </p:tgtEl>
                                        <p:attrNameLst>
                                          <p:attrName>ppt_y</p:attrName>
                                        </p:attrNameLst>
                                      </p:cBhvr>
                                      <p:tavLst>
                                        <p:tav tm="0">
                                          <p:val>
                                            <p:strVal val="1+#ppt_h/2"/>
                                          </p:val>
                                        </p:tav>
                                        <p:tav tm="100000">
                                          <p:val>
                                            <p:strVal val="#ppt_y"/>
                                          </p:val>
                                        </p:tav>
                                      </p:tavLst>
                                    </p:anim>
                                  </p:childTnLst>
                                </p:cTn>
                              </p:par>
                              <p:par>
                                <p:cTn id="253" presetID="2" presetClass="entr" presetSubtype="4" fill="hold" grpId="0" nodeType="withEffect">
                                  <p:stCondLst>
                                    <p:cond delay="0"/>
                                  </p:stCondLst>
                                  <p:childTnLst>
                                    <p:set>
                                      <p:cBhvr>
                                        <p:cTn id="254" dur="1" fill="hold">
                                          <p:stCondLst>
                                            <p:cond delay="0"/>
                                          </p:stCondLst>
                                        </p:cTn>
                                        <p:tgtEl>
                                          <p:spTgt spid="59448"/>
                                        </p:tgtEl>
                                        <p:attrNameLst>
                                          <p:attrName>style.visibility</p:attrName>
                                        </p:attrNameLst>
                                      </p:cBhvr>
                                      <p:to>
                                        <p:strVal val="visible"/>
                                      </p:to>
                                    </p:set>
                                    <p:anim calcmode="lin" valueType="num">
                                      <p:cBhvr additive="base">
                                        <p:cTn id="255" dur="500" fill="hold"/>
                                        <p:tgtEl>
                                          <p:spTgt spid="59448"/>
                                        </p:tgtEl>
                                        <p:attrNameLst>
                                          <p:attrName>ppt_x</p:attrName>
                                        </p:attrNameLst>
                                      </p:cBhvr>
                                      <p:tavLst>
                                        <p:tav tm="0">
                                          <p:val>
                                            <p:strVal val="#ppt_x"/>
                                          </p:val>
                                        </p:tav>
                                        <p:tav tm="100000">
                                          <p:val>
                                            <p:strVal val="#ppt_x"/>
                                          </p:val>
                                        </p:tav>
                                      </p:tavLst>
                                    </p:anim>
                                    <p:anim calcmode="lin" valueType="num">
                                      <p:cBhvr additive="base">
                                        <p:cTn id="256" dur="500" fill="hold"/>
                                        <p:tgtEl>
                                          <p:spTgt spid="59448"/>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59449"/>
                                        </p:tgtEl>
                                        <p:attrNameLst>
                                          <p:attrName>style.visibility</p:attrName>
                                        </p:attrNameLst>
                                      </p:cBhvr>
                                      <p:to>
                                        <p:strVal val="visible"/>
                                      </p:to>
                                    </p:set>
                                    <p:anim calcmode="lin" valueType="num">
                                      <p:cBhvr additive="base">
                                        <p:cTn id="259" dur="500" fill="hold"/>
                                        <p:tgtEl>
                                          <p:spTgt spid="59449"/>
                                        </p:tgtEl>
                                        <p:attrNameLst>
                                          <p:attrName>ppt_x</p:attrName>
                                        </p:attrNameLst>
                                      </p:cBhvr>
                                      <p:tavLst>
                                        <p:tav tm="0">
                                          <p:val>
                                            <p:strVal val="#ppt_x"/>
                                          </p:val>
                                        </p:tav>
                                        <p:tav tm="100000">
                                          <p:val>
                                            <p:strVal val="#ppt_x"/>
                                          </p:val>
                                        </p:tav>
                                      </p:tavLst>
                                    </p:anim>
                                    <p:anim calcmode="lin" valueType="num">
                                      <p:cBhvr additive="base">
                                        <p:cTn id="260" dur="500" fill="hold"/>
                                        <p:tgtEl>
                                          <p:spTgt spid="59449"/>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59450"/>
                                        </p:tgtEl>
                                        <p:attrNameLst>
                                          <p:attrName>style.visibility</p:attrName>
                                        </p:attrNameLst>
                                      </p:cBhvr>
                                      <p:to>
                                        <p:strVal val="visible"/>
                                      </p:to>
                                    </p:set>
                                    <p:anim calcmode="lin" valueType="num">
                                      <p:cBhvr additive="base">
                                        <p:cTn id="263" dur="500" fill="hold"/>
                                        <p:tgtEl>
                                          <p:spTgt spid="59450"/>
                                        </p:tgtEl>
                                        <p:attrNameLst>
                                          <p:attrName>ppt_x</p:attrName>
                                        </p:attrNameLst>
                                      </p:cBhvr>
                                      <p:tavLst>
                                        <p:tav tm="0">
                                          <p:val>
                                            <p:strVal val="#ppt_x"/>
                                          </p:val>
                                        </p:tav>
                                        <p:tav tm="100000">
                                          <p:val>
                                            <p:strVal val="#ppt_x"/>
                                          </p:val>
                                        </p:tav>
                                      </p:tavLst>
                                    </p:anim>
                                    <p:anim calcmode="lin" valueType="num">
                                      <p:cBhvr additive="base">
                                        <p:cTn id="264" dur="500" fill="hold"/>
                                        <p:tgtEl>
                                          <p:spTgt spid="59450"/>
                                        </p:tgtEl>
                                        <p:attrNameLst>
                                          <p:attrName>ppt_y</p:attrName>
                                        </p:attrNameLst>
                                      </p:cBhvr>
                                      <p:tavLst>
                                        <p:tav tm="0">
                                          <p:val>
                                            <p:strVal val="1+#ppt_h/2"/>
                                          </p:val>
                                        </p:tav>
                                        <p:tav tm="100000">
                                          <p:val>
                                            <p:strVal val="#ppt_y"/>
                                          </p:val>
                                        </p:tav>
                                      </p:tavLst>
                                    </p:anim>
                                  </p:childTnLst>
                                </p:cTn>
                              </p:par>
                              <p:par>
                                <p:cTn id="265" presetID="2" presetClass="entr" presetSubtype="4" fill="hold" grpId="0" nodeType="withEffect">
                                  <p:stCondLst>
                                    <p:cond delay="0"/>
                                  </p:stCondLst>
                                  <p:childTnLst>
                                    <p:set>
                                      <p:cBhvr>
                                        <p:cTn id="266" dur="1" fill="hold">
                                          <p:stCondLst>
                                            <p:cond delay="0"/>
                                          </p:stCondLst>
                                        </p:cTn>
                                        <p:tgtEl>
                                          <p:spTgt spid="59451"/>
                                        </p:tgtEl>
                                        <p:attrNameLst>
                                          <p:attrName>style.visibility</p:attrName>
                                        </p:attrNameLst>
                                      </p:cBhvr>
                                      <p:to>
                                        <p:strVal val="visible"/>
                                      </p:to>
                                    </p:set>
                                    <p:anim calcmode="lin" valueType="num">
                                      <p:cBhvr additive="base">
                                        <p:cTn id="267" dur="500" fill="hold"/>
                                        <p:tgtEl>
                                          <p:spTgt spid="59451"/>
                                        </p:tgtEl>
                                        <p:attrNameLst>
                                          <p:attrName>ppt_x</p:attrName>
                                        </p:attrNameLst>
                                      </p:cBhvr>
                                      <p:tavLst>
                                        <p:tav tm="0">
                                          <p:val>
                                            <p:strVal val="#ppt_x"/>
                                          </p:val>
                                        </p:tav>
                                        <p:tav tm="100000">
                                          <p:val>
                                            <p:strVal val="#ppt_x"/>
                                          </p:val>
                                        </p:tav>
                                      </p:tavLst>
                                    </p:anim>
                                    <p:anim calcmode="lin" valueType="num">
                                      <p:cBhvr additive="base">
                                        <p:cTn id="268" dur="500" fill="hold"/>
                                        <p:tgtEl>
                                          <p:spTgt spid="59451"/>
                                        </p:tgtEl>
                                        <p:attrNameLst>
                                          <p:attrName>ppt_y</p:attrName>
                                        </p:attrNameLst>
                                      </p:cBhvr>
                                      <p:tavLst>
                                        <p:tav tm="0">
                                          <p:val>
                                            <p:strVal val="1+#ppt_h/2"/>
                                          </p:val>
                                        </p:tav>
                                        <p:tav tm="100000">
                                          <p:val>
                                            <p:strVal val="#ppt_y"/>
                                          </p:val>
                                        </p:tav>
                                      </p:tavLst>
                                    </p:anim>
                                  </p:childTnLst>
                                </p:cTn>
                              </p:par>
                              <p:par>
                                <p:cTn id="269" presetID="2" presetClass="entr" presetSubtype="4" fill="hold" grpId="0" nodeType="withEffect">
                                  <p:stCondLst>
                                    <p:cond delay="0"/>
                                  </p:stCondLst>
                                  <p:childTnLst>
                                    <p:set>
                                      <p:cBhvr>
                                        <p:cTn id="270" dur="1" fill="hold">
                                          <p:stCondLst>
                                            <p:cond delay="0"/>
                                          </p:stCondLst>
                                        </p:cTn>
                                        <p:tgtEl>
                                          <p:spTgt spid="59452"/>
                                        </p:tgtEl>
                                        <p:attrNameLst>
                                          <p:attrName>style.visibility</p:attrName>
                                        </p:attrNameLst>
                                      </p:cBhvr>
                                      <p:to>
                                        <p:strVal val="visible"/>
                                      </p:to>
                                    </p:set>
                                    <p:anim calcmode="lin" valueType="num">
                                      <p:cBhvr additive="base">
                                        <p:cTn id="271" dur="500" fill="hold"/>
                                        <p:tgtEl>
                                          <p:spTgt spid="59452"/>
                                        </p:tgtEl>
                                        <p:attrNameLst>
                                          <p:attrName>ppt_x</p:attrName>
                                        </p:attrNameLst>
                                      </p:cBhvr>
                                      <p:tavLst>
                                        <p:tav tm="0">
                                          <p:val>
                                            <p:strVal val="#ppt_x"/>
                                          </p:val>
                                        </p:tav>
                                        <p:tav tm="100000">
                                          <p:val>
                                            <p:strVal val="#ppt_x"/>
                                          </p:val>
                                        </p:tav>
                                      </p:tavLst>
                                    </p:anim>
                                    <p:anim calcmode="lin" valueType="num">
                                      <p:cBhvr additive="base">
                                        <p:cTn id="272" dur="500" fill="hold"/>
                                        <p:tgtEl>
                                          <p:spTgt spid="59452"/>
                                        </p:tgtEl>
                                        <p:attrNameLst>
                                          <p:attrName>ppt_y</p:attrName>
                                        </p:attrNameLst>
                                      </p:cBhvr>
                                      <p:tavLst>
                                        <p:tav tm="0">
                                          <p:val>
                                            <p:strVal val="1+#ppt_h/2"/>
                                          </p:val>
                                        </p:tav>
                                        <p:tav tm="100000">
                                          <p:val>
                                            <p:strVal val="#ppt_y"/>
                                          </p:val>
                                        </p:tav>
                                      </p:tavLst>
                                    </p:anim>
                                  </p:childTnLst>
                                </p:cTn>
                              </p:par>
                              <p:par>
                                <p:cTn id="273" presetID="2" presetClass="entr" presetSubtype="4" fill="hold" grpId="0" nodeType="withEffect">
                                  <p:stCondLst>
                                    <p:cond delay="0"/>
                                  </p:stCondLst>
                                  <p:childTnLst>
                                    <p:set>
                                      <p:cBhvr>
                                        <p:cTn id="274" dur="1" fill="hold">
                                          <p:stCondLst>
                                            <p:cond delay="0"/>
                                          </p:stCondLst>
                                        </p:cTn>
                                        <p:tgtEl>
                                          <p:spTgt spid="59453"/>
                                        </p:tgtEl>
                                        <p:attrNameLst>
                                          <p:attrName>style.visibility</p:attrName>
                                        </p:attrNameLst>
                                      </p:cBhvr>
                                      <p:to>
                                        <p:strVal val="visible"/>
                                      </p:to>
                                    </p:set>
                                    <p:anim calcmode="lin" valueType="num">
                                      <p:cBhvr additive="base">
                                        <p:cTn id="275" dur="500" fill="hold"/>
                                        <p:tgtEl>
                                          <p:spTgt spid="59453"/>
                                        </p:tgtEl>
                                        <p:attrNameLst>
                                          <p:attrName>ppt_x</p:attrName>
                                        </p:attrNameLst>
                                      </p:cBhvr>
                                      <p:tavLst>
                                        <p:tav tm="0">
                                          <p:val>
                                            <p:strVal val="#ppt_x"/>
                                          </p:val>
                                        </p:tav>
                                        <p:tav tm="100000">
                                          <p:val>
                                            <p:strVal val="#ppt_x"/>
                                          </p:val>
                                        </p:tav>
                                      </p:tavLst>
                                    </p:anim>
                                    <p:anim calcmode="lin" valueType="num">
                                      <p:cBhvr additive="base">
                                        <p:cTn id="276" dur="500" fill="hold"/>
                                        <p:tgtEl>
                                          <p:spTgt spid="594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8" grpId="0" bldLvl="0" animBg="1"/>
      <p:bldP spid="59399" grpId="0"/>
      <p:bldP spid="59400" grpId="0" bldLvl="0" animBg="1"/>
      <p:bldP spid="59401" grpId="0" bldLvl="0" animBg="1"/>
      <p:bldP spid="59402" grpId="0" bldLvl="0" animBg="1"/>
      <p:bldP spid="59403" grpId="0" bldLvl="0" animBg="1"/>
      <p:bldP spid="59404" grpId="0" bldLvl="0" animBg="1"/>
      <p:bldP spid="59405" grpId="0" bldLvl="0" animBg="1"/>
      <p:bldP spid="59406" grpId="0" bldLvl="0" animBg="1"/>
      <p:bldP spid="59407" grpId="0" bldLvl="0" animBg="1"/>
      <p:bldP spid="59408" grpId="0" bldLvl="0" animBg="1"/>
      <p:bldP spid="59409" grpId="0" bldLvl="0" animBg="1"/>
      <p:bldP spid="59410" grpId="0" bldLvl="0" animBg="1"/>
      <p:bldP spid="59411" grpId="0" bldLvl="0" animBg="1"/>
      <p:bldP spid="59424" grpId="0"/>
      <p:bldP spid="59425" grpId="0"/>
      <p:bldP spid="59426" grpId="0"/>
      <p:bldP spid="59427" grpId="0"/>
      <p:bldP spid="59428" grpId="0"/>
      <p:bldP spid="59429" grpId="0"/>
      <p:bldP spid="59430" grpId="0"/>
      <p:bldP spid="59431" grpId="0"/>
      <p:bldP spid="59432" grpId="0"/>
      <p:bldP spid="59433" grpId="0"/>
      <p:bldP spid="59434" grpId="0"/>
      <p:bldP spid="59435" grpId="0"/>
      <p:bldP spid="59436" grpId="0"/>
      <p:bldP spid="59437" grpId="0"/>
      <p:bldP spid="59438" grpId="0"/>
      <p:bldP spid="59439" grpId="0"/>
      <p:bldP spid="59440" grpId="0"/>
      <p:bldP spid="59441" grpId="0"/>
      <p:bldP spid="59442" grpId="0"/>
      <p:bldP spid="59443" grpId="0"/>
      <p:bldP spid="59444" grpId="0"/>
      <p:bldP spid="59445" grpId="0"/>
      <p:bldP spid="59446" grpId="0"/>
      <p:bldP spid="59447" grpId="0"/>
      <p:bldP spid="59448" grpId="0"/>
      <p:bldP spid="59449" grpId="0"/>
      <p:bldP spid="59450" grpId="0"/>
      <p:bldP spid="59451" grpId="0"/>
      <p:bldP spid="59452" grpId="0"/>
      <p:bldP spid="59453" grpId="0"/>
      <p:bldP spid="59454" grpId="0"/>
      <p:bldP spid="59455" grpId="0"/>
      <p:bldP spid="59456" grpId="0"/>
      <p:bldP spid="59457" grpId="0"/>
      <p:bldP spid="59458" grpId="0"/>
      <p:bldP spid="59459" grpId="0"/>
      <p:bldP spid="59460" grpId="0"/>
      <p:bldP spid="594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68"/>
          <p:cNvSpPr txBox="1"/>
          <p:nvPr/>
        </p:nvSpPr>
        <p:spPr>
          <a:xfrm>
            <a:off x="5851525" y="1852613"/>
            <a:ext cx="3116263" cy="166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nSpc>
                <a:spcPct val="200000"/>
              </a:lnSpc>
              <a:spcBef>
                <a:spcPct val="0"/>
              </a:spcBef>
              <a:buClrTx/>
              <a:buFontTx/>
              <a:buNone/>
            </a:pPr>
            <a:r>
              <a:rPr lang="zh-CN" altLang="en-US" sz="1800" b="0" dirty="0">
                <a:solidFill>
                  <a:srgbClr val="FF0000"/>
                </a:solidFill>
                <a:latin typeface="Times New Roman" panose="02020603050405020304" pitchFamily="18" charset="0"/>
                <a:ea typeface="宋体" panose="02010600030101010101" pitchFamily="2" charset="-122"/>
              </a:rPr>
              <a:t>哈夫曼编码中短码不可能是长码的前缀，从而保证解码的唯一性和实时性</a:t>
            </a:r>
          </a:p>
        </p:txBody>
      </p:sp>
      <p:sp>
        <p:nvSpPr>
          <p:cNvPr id="59395" name="Rectangle 2"/>
          <p:cNvSpPr txBox="1"/>
          <p:nvPr/>
        </p:nvSpPr>
        <p:spPr>
          <a:xfrm>
            <a:off x="590550" y="142875"/>
            <a:ext cx="8377238" cy="609600"/>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dirty="0">
                <a:solidFill>
                  <a:srgbClr val="000000"/>
                </a:solidFill>
                <a:latin typeface="黑体" panose="02010609060101010101" pitchFamily="49" charset="-122"/>
                <a:ea typeface="黑体" panose="02010609060101010101" pitchFamily="49" charset="-122"/>
              </a:rPr>
              <a:t>2.3.2 </a:t>
            </a:r>
            <a:r>
              <a:rPr lang="zh-CN" altLang="en-US" dirty="0">
                <a:solidFill>
                  <a:srgbClr val="000000"/>
                </a:solidFill>
                <a:latin typeface="黑体" panose="02010609060101010101" pitchFamily="49" charset="-122"/>
                <a:ea typeface="黑体" panose="02010609060101010101" pitchFamily="49" charset="-122"/>
              </a:rPr>
              <a:t>指令操作码的优化</a:t>
            </a:r>
            <a:r>
              <a:rPr lang="en-US" altLang="zh-CN" dirty="0">
                <a:solidFill>
                  <a:srgbClr val="000000"/>
                </a:solidFill>
                <a:latin typeface="黑体" panose="02010609060101010101" pitchFamily="49" charset="-122"/>
                <a:ea typeface="黑体" panose="02010609060101010101" pitchFamily="49" charset="-122"/>
              </a:rPr>
              <a:t>—</a:t>
            </a:r>
            <a:r>
              <a:rPr lang="zh-CN" altLang="en-US" dirty="0">
                <a:solidFill>
                  <a:srgbClr val="000000"/>
                </a:solidFill>
                <a:latin typeface="黑体" panose="02010609060101010101" pitchFamily="49" charset="-122"/>
                <a:ea typeface="黑体" panose="02010609060101010101" pitchFamily="49" charset="-122"/>
              </a:rPr>
              <a:t>哈夫曼（</a:t>
            </a:r>
            <a:r>
              <a:rPr lang="en-US" altLang="zh-CN" dirty="0">
                <a:solidFill>
                  <a:srgbClr val="000000"/>
                </a:solidFill>
                <a:latin typeface="黑体" panose="02010609060101010101" pitchFamily="49" charset="-122"/>
                <a:ea typeface="黑体" panose="02010609060101010101" pitchFamily="49" charset="-122"/>
              </a:rPr>
              <a:t>Huffman</a:t>
            </a:r>
            <a:r>
              <a:rPr lang="zh-CN" altLang="en-US" dirty="0">
                <a:solidFill>
                  <a:srgbClr val="000000"/>
                </a:solidFill>
                <a:latin typeface="黑体" panose="02010609060101010101" pitchFamily="49" charset="-122"/>
                <a:ea typeface="黑体" panose="02010609060101010101" pitchFamily="49" charset="-122"/>
              </a:rPr>
              <a:t>）编码</a:t>
            </a:r>
            <a:endParaRPr lang="zh-CN" altLang="en-US" dirty="0">
              <a:solidFill>
                <a:srgbClr val="000000"/>
              </a:solidFill>
            </a:endParaRPr>
          </a:p>
        </p:txBody>
      </p:sp>
      <p:graphicFrame>
        <p:nvGraphicFramePr>
          <p:cNvPr id="59396" name="Object 4"/>
          <p:cNvGraphicFramePr>
            <a:graphicFrameLocks noChangeAspect="1"/>
          </p:cNvGraphicFramePr>
          <p:nvPr/>
        </p:nvGraphicFramePr>
        <p:xfrm>
          <a:off x="901700" y="4714875"/>
          <a:ext cx="4513263" cy="987425"/>
        </p:xfrm>
        <a:graphic>
          <a:graphicData uri="http://schemas.openxmlformats.org/presentationml/2006/ole">
            <mc:AlternateContent xmlns:mc="http://schemas.openxmlformats.org/markup-compatibility/2006">
              <mc:Choice xmlns:v="urn:schemas-microsoft-com:vml" Requires="v">
                <p:oleObj spid="_x0000_s10249" r:id="rId4" imgW="2032000" imgH="444500" progId="Equation.3">
                  <p:embed/>
                </p:oleObj>
              </mc:Choice>
              <mc:Fallback>
                <p:oleObj r:id="rId4" imgW="2032000" imgH="444500" progId="Equation.3">
                  <p:embed/>
                  <p:pic>
                    <p:nvPicPr>
                      <p:cNvPr id="0" name="图片 3082"/>
                      <p:cNvPicPr/>
                      <p:nvPr/>
                    </p:nvPicPr>
                    <p:blipFill>
                      <a:blip r:embed="rId5"/>
                      <a:stretch>
                        <a:fillRect/>
                      </a:stretch>
                    </p:blipFill>
                    <p:spPr>
                      <a:xfrm>
                        <a:off x="901700" y="4714875"/>
                        <a:ext cx="4513263" cy="987425"/>
                      </a:xfrm>
                      <a:prstGeom prst="rect">
                        <a:avLst/>
                      </a:prstGeom>
                      <a:noFill/>
                      <a:ln w="38100">
                        <a:noFill/>
                        <a:miter/>
                      </a:ln>
                    </p:spPr>
                  </p:pic>
                </p:oleObj>
              </mc:Fallback>
            </mc:AlternateContent>
          </a:graphicData>
        </a:graphic>
      </p:graphicFrame>
      <p:graphicFrame>
        <p:nvGraphicFramePr>
          <p:cNvPr id="2" name="表格 1"/>
          <p:cNvGraphicFramePr>
            <a:graphicFrameLocks noGrp="1"/>
          </p:cNvGraphicFramePr>
          <p:nvPr/>
        </p:nvGraphicFramePr>
        <p:xfrm>
          <a:off x="590550" y="1206500"/>
          <a:ext cx="4824413" cy="3200400"/>
        </p:xfrm>
        <a:graphic>
          <a:graphicData uri="http://schemas.openxmlformats.org/drawingml/2006/table">
            <a:tbl>
              <a:tblPr firstRow="1" bandRow="1">
                <a:tableStyleId>{5C22544A-7EE6-4342-B048-85BDC9FD1C3A}</a:tableStyleId>
              </a:tblPr>
              <a:tblGrid>
                <a:gridCol w="647344">
                  <a:extLst>
                    <a:ext uri="{9D8B030D-6E8A-4147-A177-3AD203B41FA5}">
                      <a16:colId xmlns:a16="http://schemas.microsoft.com/office/drawing/2014/main" val="20000"/>
                    </a:ext>
                  </a:extLst>
                </a:gridCol>
                <a:gridCol w="857727">
                  <a:extLst>
                    <a:ext uri="{9D8B030D-6E8A-4147-A177-3AD203B41FA5}">
                      <a16:colId xmlns:a16="http://schemas.microsoft.com/office/drawing/2014/main" val="20001"/>
                    </a:ext>
                  </a:extLst>
                </a:gridCol>
                <a:gridCol w="2063398">
                  <a:extLst>
                    <a:ext uri="{9D8B030D-6E8A-4147-A177-3AD203B41FA5}">
                      <a16:colId xmlns:a16="http://schemas.microsoft.com/office/drawing/2014/main" val="20002"/>
                    </a:ext>
                  </a:extLst>
                </a:gridCol>
                <a:gridCol w="1255944">
                  <a:extLst>
                    <a:ext uri="{9D8B030D-6E8A-4147-A177-3AD203B41FA5}">
                      <a16:colId xmlns:a16="http://schemas.microsoft.com/office/drawing/2014/main" val="20003"/>
                    </a:ext>
                  </a:extLst>
                </a:gridCol>
              </a:tblGrid>
              <a:tr h="608291">
                <a:tc>
                  <a:txBody>
                    <a:bodyPr/>
                    <a:lstStyle/>
                    <a:p>
                      <a:pPr algn="ctr"/>
                      <a:r>
                        <a:rPr lang="zh-CN" altLang="en-US" dirty="0"/>
                        <a:t>指令</a:t>
                      </a:r>
                    </a:p>
                  </a:txBody>
                  <a:tcPr marL="91445" marR="91445" anchor="ctr"/>
                </a:tc>
                <a:tc>
                  <a:txBody>
                    <a:bodyPr/>
                    <a:lstStyle/>
                    <a:p>
                      <a:pPr algn="ctr"/>
                      <a:r>
                        <a:rPr lang="zh-CN" altLang="en-US" dirty="0"/>
                        <a:t>频度</a:t>
                      </a:r>
                      <a:r>
                        <a:rPr lang="en-US" altLang="zh-CN" i="1" dirty="0"/>
                        <a:t>p</a:t>
                      </a:r>
                      <a:r>
                        <a:rPr lang="en-US" altLang="zh-CN" i="1" baseline="-25000" dirty="0"/>
                        <a:t>i</a:t>
                      </a:r>
                      <a:endParaRPr lang="zh-CN" altLang="en-US" i="1" baseline="-25000" dirty="0"/>
                    </a:p>
                  </a:txBody>
                  <a:tcPr marL="91445" marR="91445" anchor="ctr"/>
                </a:tc>
                <a:tc>
                  <a:txBody>
                    <a:bodyPr/>
                    <a:lstStyle/>
                    <a:p>
                      <a:pPr algn="ctr"/>
                      <a:r>
                        <a:rPr lang="zh-CN" altLang="en-US" dirty="0"/>
                        <a:t>操作码使用哈夫曼编码</a:t>
                      </a:r>
                    </a:p>
                  </a:txBody>
                  <a:tcPr marL="91445" marR="91445" anchor="ctr"/>
                </a:tc>
                <a:tc>
                  <a:txBody>
                    <a:bodyPr/>
                    <a:lstStyle/>
                    <a:p>
                      <a:pPr algn="ctr"/>
                      <a:r>
                        <a:rPr lang="en-US" altLang="zh-CN" dirty="0"/>
                        <a:t>OP</a:t>
                      </a:r>
                      <a:r>
                        <a:rPr lang="zh-CN" altLang="en-US" dirty="0"/>
                        <a:t>长度</a:t>
                      </a:r>
                      <a:r>
                        <a:rPr lang="en-US" altLang="zh-CN" i="1" dirty="0"/>
                        <a:t>l</a:t>
                      </a:r>
                      <a:r>
                        <a:rPr lang="en-US" altLang="zh-CN" i="1" baseline="-25000" dirty="0"/>
                        <a:t>i</a:t>
                      </a:r>
                      <a:endParaRPr lang="zh-CN" altLang="en-US" i="1" baseline="-25000" dirty="0"/>
                    </a:p>
                  </a:txBody>
                  <a:tcPr marL="91445" marR="91445" anchor="ctr"/>
                </a:tc>
                <a:extLst>
                  <a:ext uri="{0D108BD9-81ED-4DB2-BD59-A6C34878D82A}">
                    <a16:rowId xmlns:a16="http://schemas.microsoft.com/office/drawing/2014/main" val="10000"/>
                  </a:ext>
                </a:extLst>
              </a:tr>
              <a:tr h="352422">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I</a:t>
                      </a:r>
                      <a:r>
                        <a:rPr lang="en-US" altLang="zh-CN" b="0" baseline="-25000" dirty="0">
                          <a:solidFill>
                            <a:srgbClr val="000000"/>
                          </a:solidFill>
                          <a:latin typeface="Times New Roman" panose="02020603050405020304" pitchFamily="18" charset="0"/>
                          <a:cs typeface="Times New Roman" panose="02020603050405020304" pitchFamily="18" charset="0"/>
                        </a:rPr>
                        <a:t>1</a:t>
                      </a:r>
                      <a:endParaRPr lang="zh-CN" altLang="en-US" b="0" baseline="-25000" dirty="0">
                        <a:solidFill>
                          <a:srgbClr val="000000"/>
                        </a:solidFill>
                        <a:latin typeface="Times New Roman" panose="02020603050405020304" pitchFamily="18" charset="0"/>
                        <a:cs typeface="Times New Roman" panose="02020603050405020304" pitchFamily="18" charset="0"/>
                      </a:endParaRPr>
                    </a:p>
                  </a:txBody>
                  <a:tcPr marL="91445" marR="91445"/>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0.40</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tc>
                  <a:txBody>
                    <a:bodyPr/>
                    <a:lstStyle/>
                    <a:p>
                      <a:pPr algn="l"/>
                      <a:r>
                        <a:rPr lang="en-US" altLang="zh-CN" b="0" dirty="0">
                          <a:solidFill>
                            <a:srgbClr val="000000"/>
                          </a:solidFill>
                          <a:latin typeface="Times New Roman" panose="02020603050405020304" pitchFamily="18" charset="0"/>
                          <a:cs typeface="Times New Roman" panose="02020603050405020304" pitchFamily="18" charset="0"/>
                        </a:rPr>
                        <a:t>0</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1</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extLst>
                  <a:ext uri="{0D108BD9-81ED-4DB2-BD59-A6C34878D82A}">
                    <a16:rowId xmlns:a16="http://schemas.microsoft.com/office/drawing/2014/main" val="10001"/>
                  </a:ext>
                </a:extLst>
              </a:tr>
              <a:tr h="35242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I</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2</a:t>
                      </a:r>
                      <a:endParaRPr kumimoji="0" lang="zh-CN" altLang="en-US"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endParaRPr>
                    </a:p>
                  </a:txBody>
                  <a:tcPr marL="91445" marR="91445"/>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0.30</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tc>
                  <a:txBody>
                    <a:bodyPr/>
                    <a:lstStyle/>
                    <a:p>
                      <a:pPr marL="342900" indent="-342900" algn="l">
                        <a:buAutoNum type="arabicPlain"/>
                      </a:pPr>
                      <a:r>
                        <a:rPr lang="en-US" altLang="zh-CN" b="0" dirty="0">
                          <a:solidFill>
                            <a:srgbClr val="000000"/>
                          </a:solidFill>
                          <a:latin typeface="Times New Roman" panose="02020603050405020304" pitchFamily="18" charset="0"/>
                          <a:cs typeface="Times New Roman" panose="02020603050405020304" pitchFamily="18" charset="0"/>
                        </a:rPr>
                        <a:t>0</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2</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extLst>
                  <a:ext uri="{0D108BD9-81ED-4DB2-BD59-A6C34878D82A}">
                    <a16:rowId xmlns:a16="http://schemas.microsoft.com/office/drawing/2014/main" val="10002"/>
                  </a:ext>
                </a:extLst>
              </a:tr>
              <a:tr h="35242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I</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3</a:t>
                      </a:r>
                      <a:endParaRPr kumimoji="0" lang="zh-CN" altLang="en-US"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endParaRPr>
                    </a:p>
                  </a:txBody>
                  <a:tcPr marL="91445" marR="91445"/>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0.15</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tc>
                  <a:txBody>
                    <a:bodyPr/>
                    <a:lstStyle/>
                    <a:p>
                      <a:pPr algn="l"/>
                      <a:r>
                        <a:rPr lang="en-US" altLang="zh-CN" b="0" dirty="0">
                          <a:solidFill>
                            <a:srgbClr val="000000"/>
                          </a:solidFill>
                          <a:latin typeface="Times New Roman" panose="02020603050405020304" pitchFamily="18" charset="0"/>
                          <a:cs typeface="Times New Roman" panose="02020603050405020304" pitchFamily="18" charset="0"/>
                        </a:rPr>
                        <a:t>1    1    0</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3</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extLst>
                  <a:ext uri="{0D108BD9-81ED-4DB2-BD59-A6C34878D82A}">
                    <a16:rowId xmlns:a16="http://schemas.microsoft.com/office/drawing/2014/main" val="10003"/>
                  </a:ext>
                </a:extLst>
              </a:tr>
              <a:tr h="35242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I</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4</a:t>
                      </a:r>
                      <a:endParaRPr kumimoji="0" lang="zh-CN" altLang="en-US"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endParaRPr>
                    </a:p>
                  </a:txBody>
                  <a:tcPr marL="91445" marR="91445"/>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0.05</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tc>
                  <a:txBody>
                    <a:bodyPr/>
                    <a:lstStyle/>
                    <a:p>
                      <a:pPr algn="l"/>
                      <a:r>
                        <a:rPr lang="en-US" altLang="zh-CN" b="0" dirty="0">
                          <a:solidFill>
                            <a:srgbClr val="000000"/>
                          </a:solidFill>
                          <a:latin typeface="Times New Roman" panose="02020603050405020304" pitchFamily="18" charset="0"/>
                          <a:cs typeface="Times New Roman" panose="02020603050405020304" pitchFamily="18" charset="0"/>
                        </a:rPr>
                        <a:t>1    1    1    0    0</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5</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extLst>
                  <a:ext uri="{0D108BD9-81ED-4DB2-BD59-A6C34878D82A}">
                    <a16:rowId xmlns:a16="http://schemas.microsoft.com/office/drawing/2014/main" val="10004"/>
                  </a:ext>
                </a:extLst>
              </a:tr>
              <a:tr h="35242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I</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5</a:t>
                      </a:r>
                      <a:endParaRPr kumimoji="0" lang="zh-CN" altLang="en-US"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endParaRPr>
                    </a:p>
                  </a:txBody>
                  <a:tcPr marL="91445" marR="91445"/>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0.04</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tc>
                  <a:txBody>
                    <a:bodyPr/>
                    <a:lstStyle/>
                    <a:p>
                      <a:pPr algn="l"/>
                      <a:r>
                        <a:rPr lang="en-US" altLang="zh-CN" b="0" dirty="0">
                          <a:solidFill>
                            <a:srgbClr val="000000"/>
                          </a:solidFill>
                          <a:latin typeface="Times New Roman" panose="02020603050405020304" pitchFamily="18" charset="0"/>
                          <a:cs typeface="Times New Roman" panose="02020603050405020304" pitchFamily="18" charset="0"/>
                        </a:rPr>
                        <a:t>1    1    1    0    1</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5</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extLst>
                  <a:ext uri="{0D108BD9-81ED-4DB2-BD59-A6C34878D82A}">
                    <a16:rowId xmlns:a16="http://schemas.microsoft.com/office/drawing/2014/main" val="10005"/>
                  </a:ext>
                </a:extLst>
              </a:tr>
              <a:tr h="35242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I</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6</a:t>
                      </a:r>
                      <a:endParaRPr kumimoji="0" lang="zh-CN" altLang="en-US"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endParaRPr>
                    </a:p>
                  </a:txBody>
                  <a:tcPr marL="91445" marR="91445"/>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0.03</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tc>
                  <a:txBody>
                    <a:bodyPr/>
                    <a:lstStyle/>
                    <a:p>
                      <a:pPr algn="l"/>
                      <a:r>
                        <a:rPr lang="en-US" altLang="zh-CN" b="0" dirty="0">
                          <a:solidFill>
                            <a:srgbClr val="000000"/>
                          </a:solidFill>
                          <a:latin typeface="Times New Roman" panose="02020603050405020304" pitchFamily="18" charset="0"/>
                          <a:cs typeface="Times New Roman" panose="02020603050405020304" pitchFamily="18" charset="0"/>
                        </a:rPr>
                        <a:t>1    1    1    1    0</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5</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extLst>
                  <a:ext uri="{0D108BD9-81ED-4DB2-BD59-A6C34878D82A}">
                    <a16:rowId xmlns:a16="http://schemas.microsoft.com/office/drawing/2014/main" val="10006"/>
                  </a:ext>
                </a:extLst>
              </a:tr>
              <a:tr h="35242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I</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7</a:t>
                      </a:r>
                      <a:endParaRPr kumimoji="0" lang="zh-CN" altLang="en-US"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endParaRPr>
                    </a:p>
                  </a:txBody>
                  <a:tcPr marL="91445" marR="91445"/>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0.03</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tc>
                  <a:txBody>
                    <a:bodyPr/>
                    <a:lstStyle/>
                    <a:p>
                      <a:pPr algn="l"/>
                      <a:r>
                        <a:rPr lang="en-US" altLang="zh-CN" b="0" dirty="0">
                          <a:solidFill>
                            <a:srgbClr val="000000"/>
                          </a:solidFill>
                          <a:latin typeface="Times New Roman" panose="02020603050405020304" pitchFamily="18" charset="0"/>
                          <a:cs typeface="Times New Roman" panose="02020603050405020304" pitchFamily="18" charset="0"/>
                        </a:rPr>
                        <a:t>1    1    1   </a:t>
                      </a:r>
                      <a:r>
                        <a:rPr lang="zh-CN" altLang="en-US" b="0" baseline="0" dirty="0">
                          <a:solidFill>
                            <a:srgbClr val="000000"/>
                          </a:solidFill>
                          <a:latin typeface="Times New Roman" panose="02020603050405020304" pitchFamily="18" charset="0"/>
                          <a:cs typeface="Times New Roman" panose="02020603050405020304" pitchFamily="18" charset="0"/>
                        </a:rPr>
                        <a:t> </a:t>
                      </a:r>
                      <a:r>
                        <a:rPr lang="en-US" altLang="zh-CN" b="0" baseline="0" dirty="0">
                          <a:solidFill>
                            <a:srgbClr val="000000"/>
                          </a:solidFill>
                          <a:latin typeface="Times New Roman" panose="02020603050405020304" pitchFamily="18" charset="0"/>
                          <a:cs typeface="Times New Roman" panose="02020603050405020304" pitchFamily="18" charset="0"/>
                        </a:rPr>
                        <a:t>1    1</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5</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5" marR="91445"/>
                </a:tc>
                <a:extLst>
                  <a:ext uri="{0D108BD9-81ED-4DB2-BD59-A6C34878D82A}">
                    <a16:rowId xmlns:a16="http://schemas.microsoft.com/office/drawing/2014/main" val="10007"/>
                  </a:ext>
                </a:extLst>
              </a:tr>
            </a:tbl>
          </a:graphicData>
        </a:graphic>
      </p:graphicFrame>
      <p:graphicFrame>
        <p:nvGraphicFramePr>
          <p:cNvPr id="59444" name="Object 4"/>
          <p:cNvGraphicFramePr>
            <a:graphicFrameLocks noChangeAspect="1"/>
          </p:cNvGraphicFramePr>
          <p:nvPr/>
        </p:nvGraphicFramePr>
        <p:xfrm>
          <a:off x="590550" y="5678488"/>
          <a:ext cx="5472113" cy="903287"/>
        </p:xfrm>
        <a:graphic>
          <a:graphicData uri="http://schemas.openxmlformats.org/presentationml/2006/ole">
            <mc:AlternateContent xmlns:mc="http://schemas.openxmlformats.org/markup-compatibility/2006">
              <mc:Choice xmlns:v="urn:schemas-microsoft-com:vml" Requires="v">
                <p:oleObj spid="_x0000_s10250" r:id="rId6" imgW="2462530" imgH="406400" progId="Equation.3">
                  <p:embed/>
                </p:oleObj>
              </mc:Choice>
              <mc:Fallback>
                <p:oleObj r:id="rId6" imgW="2462530" imgH="406400" progId="Equation.3">
                  <p:embed/>
                  <p:pic>
                    <p:nvPicPr>
                      <p:cNvPr id="0" name="图片 3083"/>
                      <p:cNvPicPr/>
                      <p:nvPr/>
                    </p:nvPicPr>
                    <p:blipFill>
                      <a:blip r:embed="rId7"/>
                      <a:stretch>
                        <a:fillRect/>
                      </a:stretch>
                    </p:blipFill>
                    <p:spPr>
                      <a:xfrm>
                        <a:off x="590550" y="5678488"/>
                        <a:ext cx="5472113" cy="903287"/>
                      </a:xfrm>
                      <a:prstGeom prst="rect">
                        <a:avLst/>
                      </a:prstGeom>
                      <a:noFill/>
                      <a:ln w="38100">
                        <a:noFill/>
                        <a:miter/>
                      </a:ln>
                    </p:spPr>
                  </p:pic>
                </p:oleObj>
              </mc:Fallback>
            </mc:AlternateContent>
          </a:graphicData>
        </a:graphic>
      </p:graphicFrame>
      <p:sp>
        <p:nvSpPr>
          <p:cNvPr id="59445" name="文本框 2"/>
          <p:cNvSpPr txBox="1"/>
          <p:nvPr/>
        </p:nvSpPr>
        <p:spPr>
          <a:xfrm>
            <a:off x="6229350" y="4872038"/>
            <a:ext cx="2840038" cy="8302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spcBef>
                <a:spcPct val="0"/>
              </a:spcBef>
              <a:buClrTx/>
              <a:buFontTx/>
              <a:buNone/>
            </a:pPr>
            <a:r>
              <a:rPr lang="zh-CN" altLang="en-US" sz="2400" b="0" dirty="0">
                <a:solidFill>
                  <a:srgbClr val="000000"/>
                </a:solidFill>
                <a:latin typeface="Times New Roman" panose="02020603050405020304" pitchFamily="18" charset="0"/>
              </a:rPr>
              <a:t>编码长度的个数</a:t>
            </a:r>
            <a:r>
              <a:rPr lang="en-US" altLang="zh-CN" sz="2400" b="0" dirty="0">
                <a:solidFill>
                  <a:srgbClr val="000000"/>
                </a:solidFill>
                <a:latin typeface="Times New Roman" panose="02020603050405020304" pitchFamily="18" charset="0"/>
              </a:rPr>
              <a:t>=4</a:t>
            </a:r>
          </a:p>
          <a:p>
            <a:pPr marL="0" lvl="0" indent="0">
              <a:spcBef>
                <a:spcPct val="0"/>
              </a:spcBef>
              <a:buClrTx/>
              <a:buFontTx/>
              <a:buNone/>
            </a:pPr>
            <a:r>
              <a:rPr lang="en-US" altLang="zh-CN" sz="2400" b="0" dirty="0">
                <a:solidFill>
                  <a:srgbClr val="000000"/>
                </a:solidFill>
                <a:latin typeface="Times New Roman" panose="02020603050405020304" pitchFamily="18" charset="0"/>
              </a:rPr>
              <a:t>1-2-3-5</a:t>
            </a:r>
            <a:endParaRPr lang="zh-CN" altLang="en-US" sz="2400" b="0" dirty="0">
              <a:solidFill>
                <a:srgbClr val="000000"/>
              </a:solidFill>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2"/>
          <p:cNvSpPr txBox="1"/>
          <p:nvPr/>
        </p:nvSpPr>
        <p:spPr>
          <a:xfrm>
            <a:off x="590550" y="142875"/>
            <a:ext cx="8377238" cy="609600"/>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dirty="0">
                <a:solidFill>
                  <a:srgbClr val="000000"/>
                </a:solidFill>
                <a:latin typeface="黑体" panose="02010609060101010101" pitchFamily="49" charset="-122"/>
                <a:ea typeface="黑体" panose="02010609060101010101" pitchFamily="49" charset="-122"/>
              </a:rPr>
              <a:t>2.3.2 </a:t>
            </a:r>
            <a:r>
              <a:rPr lang="zh-CN" altLang="en-US" dirty="0">
                <a:solidFill>
                  <a:srgbClr val="000000"/>
                </a:solidFill>
                <a:latin typeface="黑体" panose="02010609060101010101" pitchFamily="49" charset="-122"/>
                <a:ea typeface="黑体" panose="02010609060101010101" pitchFamily="49" charset="-122"/>
              </a:rPr>
              <a:t>指令操作码的优化</a:t>
            </a:r>
            <a:r>
              <a:rPr lang="en-US" altLang="zh-CN" dirty="0">
                <a:solidFill>
                  <a:srgbClr val="000000"/>
                </a:solidFill>
                <a:latin typeface="黑体" panose="02010609060101010101" pitchFamily="49" charset="-122"/>
                <a:ea typeface="黑体" panose="02010609060101010101" pitchFamily="49" charset="-122"/>
              </a:rPr>
              <a:t>—</a:t>
            </a:r>
            <a:r>
              <a:rPr lang="zh-CN" altLang="en-US" dirty="0">
                <a:solidFill>
                  <a:srgbClr val="000000"/>
                </a:solidFill>
                <a:latin typeface="黑体" panose="02010609060101010101" pitchFamily="49" charset="-122"/>
                <a:ea typeface="黑体" panose="02010609060101010101" pitchFamily="49" charset="-122"/>
              </a:rPr>
              <a:t>哈夫曼（</a:t>
            </a:r>
            <a:r>
              <a:rPr lang="en-US" altLang="zh-CN" dirty="0">
                <a:solidFill>
                  <a:srgbClr val="000000"/>
                </a:solidFill>
                <a:latin typeface="黑体" panose="02010609060101010101" pitchFamily="49" charset="-122"/>
                <a:ea typeface="黑体" panose="02010609060101010101" pitchFamily="49" charset="-122"/>
              </a:rPr>
              <a:t>Huffman</a:t>
            </a:r>
            <a:r>
              <a:rPr lang="zh-CN" altLang="en-US" dirty="0">
                <a:solidFill>
                  <a:srgbClr val="000000"/>
                </a:solidFill>
                <a:latin typeface="黑体" panose="02010609060101010101" pitchFamily="49" charset="-122"/>
                <a:ea typeface="黑体" panose="02010609060101010101" pitchFamily="49" charset="-122"/>
              </a:rPr>
              <a:t>）编码</a:t>
            </a:r>
            <a:endParaRPr lang="zh-CN" altLang="en-US" dirty="0">
              <a:solidFill>
                <a:srgbClr val="000000"/>
              </a:solidFill>
            </a:endParaRPr>
          </a:p>
        </p:txBody>
      </p:sp>
      <p:pic>
        <p:nvPicPr>
          <p:cNvPr id="2" name="图片 1"/>
          <p:cNvPicPr>
            <a:picLocks noChangeAspect="1"/>
          </p:cNvPicPr>
          <p:nvPr/>
        </p:nvPicPr>
        <p:blipFill>
          <a:blip r:embed="rId3"/>
          <a:stretch>
            <a:fillRect/>
          </a:stretch>
        </p:blipFill>
        <p:spPr>
          <a:xfrm>
            <a:off x="1004570" y="899795"/>
            <a:ext cx="7134225" cy="50577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2.3.2 </a:t>
            </a:r>
            <a:r>
              <a:rPr lang="zh-CN" altLang="en-US" dirty="0">
                <a:solidFill>
                  <a:srgbClr val="000000"/>
                </a:solidFill>
                <a:latin typeface="黑体" panose="02010609060101010101" pitchFamily="49" charset="-122"/>
                <a:ea typeface="黑体" panose="02010609060101010101" pitchFamily="49" charset="-122"/>
              </a:rPr>
              <a:t>指令操作码的优化</a:t>
            </a:r>
            <a:r>
              <a:rPr lang="en-US" altLang="zh-CN" dirty="0">
                <a:solidFill>
                  <a:srgbClr val="000000"/>
                </a:solidFill>
                <a:latin typeface="黑体" panose="02010609060101010101" pitchFamily="49" charset="-122"/>
                <a:ea typeface="黑体" panose="02010609060101010101" pitchFamily="49" charset="-122"/>
              </a:rPr>
              <a:t>—</a:t>
            </a:r>
            <a:r>
              <a:rPr lang="zh-CN" altLang="en-US" dirty="0">
                <a:solidFill>
                  <a:srgbClr val="000000"/>
                </a:solidFill>
                <a:latin typeface="Times New Roman" panose="02020603050405020304" pitchFamily="18" charset="0"/>
                <a:ea typeface="黑体" panose="02010609060101010101" pitchFamily="49" charset="-122"/>
              </a:rPr>
              <a:t>扩展编码</a:t>
            </a:r>
            <a:r>
              <a:rPr lang="zh-CN" altLang="en-US" dirty="0"/>
              <a:t> </a:t>
            </a:r>
          </a:p>
        </p:txBody>
      </p:sp>
      <p:sp>
        <p:nvSpPr>
          <p:cNvPr id="61443" name="Rectangle 3"/>
          <p:cNvSpPr>
            <a:spLocks noGrp="1"/>
          </p:cNvSpPr>
          <p:nvPr>
            <p:ph idx="1" hasCustomPrompt="1"/>
          </p:nvPr>
        </p:nvSpPr>
        <p:spPr/>
        <p:txBody>
          <a:bodyPr vert="horz" wrap="square" lIns="91440" tIns="45720" rIns="91440" bIns="45720" anchor="t" anchorCtr="0"/>
          <a:lstStyle/>
          <a:p>
            <a:pPr eaLnBrk="1" hangingPunct="1">
              <a:lnSpc>
                <a:spcPct val="90000"/>
              </a:lnSpc>
            </a:pPr>
            <a:r>
              <a:rPr lang="en-US" altLang="zh-CN" dirty="0">
                <a:solidFill>
                  <a:srgbClr val="000000"/>
                </a:solidFill>
                <a:latin typeface="楷体_GB2312" pitchFamily="49" charset="-122"/>
                <a:ea typeface="楷体_GB2312" pitchFamily="49" charset="-122"/>
              </a:rPr>
              <a:t>Huffman</a:t>
            </a:r>
            <a:r>
              <a:rPr lang="zh-CN" altLang="en-US" dirty="0">
                <a:solidFill>
                  <a:srgbClr val="000000"/>
                </a:solidFill>
                <a:latin typeface="楷体_GB2312" pitchFamily="49" charset="-122"/>
                <a:ea typeface="楷体_GB2312" pitchFamily="49" charset="-122"/>
              </a:rPr>
              <a:t>操作码的主要缺点：</a:t>
            </a:r>
          </a:p>
          <a:p>
            <a:pPr lvl="1" eaLnBrk="1" hangingPunct="1">
              <a:lnSpc>
                <a:spcPct val="90000"/>
              </a:lnSpc>
            </a:pPr>
            <a:r>
              <a:rPr lang="zh-CN" altLang="en-US" dirty="0">
                <a:solidFill>
                  <a:srgbClr val="000000"/>
                </a:solidFill>
                <a:latin typeface="楷体_GB2312" pitchFamily="49" charset="-122"/>
                <a:ea typeface="楷体_GB2312" pitchFamily="49" charset="-122"/>
              </a:rPr>
              <a:t>操作码长度很</a:t>
            </a:r>
            <a:r>
              <a:rPr lang="zh-CN" altLang="en-US" dirty="0">
                <a:solidFill>
                  <a:srgbClr val="000000"/>
                </a:solidFill>
                <a:highlight>
                  <a:srgbClr val="FFFF00"/>
                </a:highlight>
                <a:latin typeface="楷体_GB2312" pitchFamily="49" charset="-122"/>
                <a:ea typeface="楷体_GB2312" pitchFamily="49" charset="-122"/>
              </a:rPr>
              <a:t>不规整</a:t>
            </a:r>
            <a:r>
              <a:rPr lang="zh-CN" altLang="en-US" dirty="0">
                <a:solidFill>
                  <a:srgbClr val="000000"/>
                </a:solidFill>
                <a:latin typeface="楷体_GB2312" pitchFamily="49" charset="-122"/>
                <a:ea typeface="楷体_GB2312" pitchFamily="49" charset="-122"/>
              </a:rPr>
              <a:t>，硬件译码困难，</a:t>
            </a:r>
          </a:p>
          <a:p>
            <a:pPr lvl="1" eaLnBrk="1" hangingPunct="1">
              <a:lnSpc>
                <a:spcPct val="90000"/>
              </a:lnSpc>
            </a:pPr>
            <a:r>
              <a:rPr lang="zh-CN" altLang="en-US" dirty="0">
                <a:solidFill>
                  <a:srgbClr val="000000"/>
                </a:solidFill>
                <a:latin typeface="楷体_GB2312" pitchFamily="49" charset="-122"/>
                <a:ea typeface="楷体_GB2312" pitchFamily="49" charset="-122"/>
              </a:rPr>
              <a:t>与地址码共同组成固定长的指令比较困难；</a:t>
            </a:r>
          </a:p>
          <a:p>
            <a:pPr lvl="1" eaLnBrk="1" hangingPunct="1">
              <a:lnSpc>
                <a:spcPct val="90000"/>
              </a:lnSpc>
            </a:pPr>
            <a:r>
              <a:rPr lang="en-US" altLang="zh-CN" dirty="0">
                <a:solidFill>
                  <a:srgbClr val="000000"/>
                </a:solidFill>
                <a:latin typeface="楷体_GB2312" pitchFamily="49" charset="-122"/>
                <a:ea typeface="楷体_GB2312" pitchFamily="49" charset="-122"/>
              </a:rPr>
              <a:t>Huffman</a:t>
            </a:r>
            <a:r>
              <a:rPr lang="zh-CN" altLang="en-US" dirty="0">
                <a:solidFill>
                  <a:srgbClr val="000000"/>
                </a:solidFill>
                <a:latin typeface="楷体_GB2312" pitchFamily="49" charset="-122"/>
                <a:ea typeface="楷体_GB2312" pitchFamily="49" charset="-122"/>
              </a:rPr>
              <a:t>代码不唯一</a:t>
            </a:r>
          </a:p>
          <a:p>
            <a:pPr lvl="2" eaLnBrk="1" hangingPunct="1">
              <a:lnSpc>
                <a:spcPct val="90000"/>
              </a:lnSpc>
            </a:pPr>
            <a:r>
              <a:rPr lang="en-US" altLang="zh-CN" dirty="0">
                <a:solidFill>
                  <a:srgbClr val="000000"/>
                </a:solidFill>
                <a:latin typeface="楷体_GB2312" pitchFamily="49" charset="-122"/>
                <a:ea typeface="楷体_GB2312" pitchFamily="49" charset="-122"/>
              </a:rPr>
              <a:t>0</a:t>
            </a:r>
            <a:r>
              <a:rPr lang="zh-CN" altLang="en-US" dirty="0">
                <a:solidFill>
                  <a:srgbClr val="000000"/>
                </a:solidFill>
                <a:latin typeface="楷体_GB2312" pitchFamily="49" charset="-122"/>
                <a:ea typeface="楷体_GB2312" pitchFamily="49" charset="-122"/>
              </a:rPr>
              <a:t>，</a:t>
            </a:r>
            <a:r>
              <a:rPr lang="en-US" altLang="zh-CN" dirty="0">
                <a:solidFill>
                  <a:srgbClr val="000000"/>
                </a:solidFill>
                <a:latin typeface="楷体_GB2312" pitchFamily="49" charset="-122"/>
                <a:ea typeface="楷体_GB2312" pitchFamily="49" charset="-122"/>
              </a:rPr>
              <a:t>1</a:t>
            </a:r>
            <a:r>
              <a:rPr lang="zh-CN" altLang="en-US" dirty="0">
                <a:solidFill>
                  <a:srgbClr val="000000"/>
                </a:solidFill>
                <a:latin typeface="楷体_GB2312" pitchFamily="49" charset="-122"/>
                <a:ea typeface="楷体_GB2312" pitchFamily="49" charset="-122"/>
              </a:rPr>
              <a:t>对换</a:t>
            </a:r>
          </a:p>
          <a:p>
            <a:pPr lvl="2" eaLnBrk="1" hangingPunct="1">
              <a:lnSpc>
                <a:spcPct val="90000"/>
              </a:lnSpc>
            </a:pPr>
            <a:r>
              <a:rPr lang="zh-CN" altLang="en-US" dirty="0">
                <a:solidFill>
                  <a:srgbClr val="000000"/>
                </a:solidFill>
                <a:latin typeface="楷体_GB2312" pitchFamily="49" charset="-122"/>
                <a:ea typeface="楷体_GB2312" pitchFamily="49" charset="-122"/>
              </a:rPr>
              <a:t>合并次序（出现多个相同的最小频度时） </a:t>
            </a:r>
          </a:p>
          <a:p>
            <a:pPr eaLnBrk="1" hangingPunct="1">
              <a:lnSpc>
                <a:spcPct val="90000"/>
              </a:lnSpc>
            </a:pPr>
            <a:r>
              <a:rPr lang="zh-CN" altLang="en-US" dirty="0">
                <a:solidFill>
                  <a:srgbClr val="000000"/>
                </a:solidFill>
                <a:latin typeface="楷体_GB2312" pitchFamily="49" charset="-122"/>
                <a:ea typeface="楷体_GB2312" pitchFamily="49" charset="-122"/>
              </a:rPr>
              <a:t>扩展编码法：由固定长操作码与</a:t>
            </a:r>
            <a:r>
              <a:rPr lang="en-US" altLang="zh-CN" dirty="0">
                <a:solidFill>
                  <a:srgbClr val="000000"/>
                </a:solidFill>
                <a:latin typeface="楷体_GB2312" pitchFamily="49" charset="-122"/>
                <a:ea typeface="楷体_GB2312" pitchFamily="49" charset="-122"/>
              </a:rPr>
              <a:t>Huffman</a:t>
            </a:r>
            <a:r>
              <a:rPr lang="zh-CN" altLang="en-US" dirty="0">
                <a:solidFill>
                  <a:srgbClr val="000000"/>
                </a:solidFill>
                <a:latin typeface="楷体_GB2312" pitchFamily="49" charset="-122"/>
                <a:ea typeface="楷体_GB2312" pitchFamily="49" charset="-122"/>
              </a:rPr>
              <a:t>编码法相结合形成</a:t>
            </a:r>
          </a:p>
          <a:p>
            <a:pPr lvl="1" eaLnBrk="1" hangingPunct="1">
              <a:lnSpc>
                <a:spcPct val="90000"/>
              </a:lnSpc>
            </a:pPr>
            <a:r>
              <a:rPr lang="zh-CN" altLang="en-US" dirty="0">
                <a:solidFill>
                  <a:srgbClr val="000000"/>
                </a:solidFill>
                <a:latin typeface="楷体_GB2312" pitchFamily="49" charset="-122"/>
                <a:ea typeface="楷体_GB2312" pitchFamily="49" charset="-122"/>
              </a:rPr>
              <a:t>限制几种码长</a:t>
            </a:r>
          </a:p>
          <a:p>
            <a:pPr lvl="1" eaLnBrk="1" hangingPunct="1">
              <a:lnSpc>
                <a:spcPct val="90000"/>
              </a:lnSpc>
            </a:pPr>
            <a:r>
              <a:rPr lang="zh-CN" altLang="en-US" dirty="0">
                <a:solidFill>
                  <a:srgbClr val="000000"/>
                </a:solidFill>
                <a:latin typeface="楷体_GB2312" pitchFamily="49" charset="-122"/>
                <a:ea typeface="楷体_GB2312" pitchFamily="49" charset="-122"/>
              </a:rPr>
              <a:t>减少平均长度</a:t>
            </a:r>
          </a:p>
          <a:p>
            <a:pPr lvl="1" eaLnBrk="1" hangingPunct="1">
              <a:lnSpc>
                <a:spcPct val="90000"/>
              </a:lnSpc>
            </a:pPr>
            <a:r>
              <a:rPr lang="zh-CN" altLang="en-US" dirty="0">
                <a:solidFill>
                  <a:srgbClr val="000000"/>
                </a:solidFill>
                <a:latin typeface="楷体_GB2312" pitchFamily="49" charset="-122"/>
                <a:ea typeface="楷体_GB2312" pitchFamily="49" charset="-122"/>
              </a:rPr>
              <a:t>方便译码</a:t>
            </a:r>
          </a:p>
          <a:p>
            <a:pPr marL="342900" lvl="1" indent="-342900" algn="l" eaLnBrk="1" hangingPunct="1">
              <a:lnSpc>
                <a:spcPct val="90000"/>
              </a:lnSpc>
              <a:buSzTx/>
              <a:buChar char="v"/>
            </a:pPr>
            <a:r>
              <a:rPr lang="zh-CN" altLang="en-US" sz="2800" b="1" dirty="0">
                <a:solidFill>
                  <a:srgbClr val="000000"/>
                </a:solidFill>
                <a:latin typeface="楷体_GB2312" pitchFamily="49" charset="-122"/>
                <a:ea typeface="楷体_GB2312" pitchFamily="49" charset="-122"/>
                <a:sym typeface="+mn-ea"/>
              </a:rPr>
              <a:t>该编码方式仍利用高概率的用短码、低概率的用长码表示的哈夫曼压缩思想，使操作码平均长度压缩，以降低信息冗余度。</a:t>
            </a:r>
            <a:endParaRPr lang="zh-CN" altLang="en-US" sz="2800" b="1" dirty="0">
              <a:solidFill>
                <a:srgbClr val="000000"/>
              </a:solidFill>
              <a:latin typeface="楷体_GB2312" pitchFamily="49" charset="-122"/>
              <a:ea typeface="楷体_GB2312" pitchFamily="49" charset="-122"/>
            </a:endParaRPr>
          </a:p>
          <a:p>
            <a:pPr lvl="1" eaLnBrk="1" hangingPunct="1">
              <a:lnSpc>
                <a:spcPct val="90000"/>
              </a:lnSpc>
              <a:buNone/>
            </a:pPr>
            <a:r>
              <a:rPr lang="en-US" altLang="zh-CN" sz="1800" dirty="0">
                <a:solidFill>
                  <a:srgbClr val="000000"/>
                </a:solidFill>
                <a:latin typeface="楷体_GB2312" pitchFamily="49" charset="-122"/>
                <a:ea typeface="楷体_GB2312" pitchFamily="49" charset="-122"/>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txBox="1"/>
          <p:nvPr/>
        </p:nvSpPr>
        <p:spPr>
          <a:xfrm>
            <a:off x="590550" y="142875"/>
            <a:ext cx="8377238" cy="609600"/>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en-US" altLang="zh-CN" dirty="0">
                <a:solidFill>
                  <a:srgbClr val="000000"/>
                </a:solidFill>
                <a:latin typeface="黑体" panose="02010609060101010101" pitchFamily="49" charset="-122"/>
                <a:ea typeface="黑体" panose="02010609060101010101" pitchFamily="49" charset="-122"/>
              </a:rPr>
              <a:t>2.3.2 </a:t>
            </a:r>
            <a:r>
              <a:rPr lang="zh-CN" altLang="en-US" dirty="0">
                <a:solidFill>
                  <a:srgbClr val="000000"/>
                </a:solidFill>
                <a:latin typeface="黑体" panose="02010609060101010101" pitchFamily="49" charset="-122"/>
                <a:ea typeface="黑体" panose="02010609060101010101" pitchFamily="49" charset="-122"/>
              </a:rPr>
              <a:t>指令操作码的优化</a:t>
            </a:r>
            <a:r>
              <a:rPr lang="en-US" altLang="zh-CN" dirty="0">
                <a:solidFill>
                  <a:srgbClr val="000000"/>
                </a:solidFill>
                <a:latin typeface="黑体" panose="02010609060101010101" pitchFamily="49" charset="-122"/>
                <a:ea typeface="黑体" panose="02010609060101010101" pitchFamily="49" charset="-122"/>
              </a:rPr>
              <a:t>—</a:t>
            </a:r>
            <a:r>
              <a:rPr lang="zh-CN" altLang="en-US" dirty="0">
                <a:solidFill>
                  <a:srgbClr val="000000"/>
                </a:solidFill>
                <a:latin typeface="黑体" panose="02010609060101010101" pitchFamily="49" charset="-122"/>
                <a:ea typeface="黑体" panose="02010609060101010101" pitchFamily="49" charset="-122"/>
              </a:rPr>
              <a:t>哈夫曼（</a:t>
            </a:r>
            <a:r>
              <a:rPr lang="en-US" altLang="zh-CN" dirty="0">
                <a:solidFill>
                  <a:srgbClr val="000000"/>
                </a:solidFill>
                <a:latin typeface="黑体" panose="02010609060101010101" pitchFamily="49" charset="-122"/>
                <a:ea typeface="黑体" panose="02010609060101010101" pitchFamily="49" charset="-122"/>
              </a:rPr>
              <a:t>Huffman</a:t>
            </a:r>
            <a:r>
              <a:rPr lang="zh-CN" altLang="en-US" dirty="0">
                <a:solidFill>
                  <a:srgbClr val="000000"/>
                </a:solidFill>
                <a:latin typeface="黑体" panose="02010609060101010101" pitchFamily="49" charset="-122"/>
                <a:ea typeface="黑体" panose="02010609060101010101" pitchFamily="49" charset="-122"/>
              </a:rPr>
              <a:t>）编码</a:t>
            </a:r>
            <a:endParaRPr lang="zh-CN" altLang="en-US" dirty="0">
              <a:solidFill>
                <a:srgbClr val="000000"/>
              </a:solidFill>
            </a:endParaRPr>
          </a:p>
        </p:txBody>
      </p:sp>
      <p:graphicFrame>
        <p:nvGraphicFramePr>
          <p:cNvPr id="2" name="表格 1"/>
          <p:cNvGraphicFramePr>
            <a:graphicFrameLocks noGrp="1"/>
          </p:cNvGraphicFramePr>
          <p:nvPr/>
        </p:nvGraphicFramePr>
        <p:xfrm>
          <a:off x="590550" y="1206500"/>
          <a:ext cx="8091488" cy="3200400"/>
        </p:xfrm>
        <a:graphic>
          <a:graphicData uri="http://schemas.openxmlformats.org/drawingml/2006/table">
            <a:tbl>
              <a:tblPr firstRow="1" bandRow="1">
                <a:tableStyleId>{5C22544A-7EE6-4342-B048-85BDC9FD1C3A}</a:tableStyleId>
              </a:tblPr>
              <a:tblGrid>
                <a:gridCol w="647322">
                  <a:extLst>
                    <a:ext uri="{9D8B030D-6E8A-4147-A177-3AD203B41FA5}">
                      <a16:colId xmlns:a16="http://schemas.microsoft.com/office/drawing/2014/main" val="20000"/>
                    </a:ext>
                  </a:extLst>
                </a:gridCol>
                <a:gridCol w="857698">
                  <a:extLst>
                    <a:ext uri="{9D8B030D-6E8A-4147-A177-3AD203B41FA5}">
                      <a16:colId xmlns:a16="http://schemas.microsoft.com/office/drawing/2014/main" val="20001"/>
                    </a:ext>
                  </a:extLst>
                </a:gridCol>
                <a:gridCol w="2063328">
                  <a:extLst>
                    <a:ext uri="{9D8B030D-6E8A-4147-A177-3AD203B41FA5}">
                      <a16:colId xmlns:a16="http://schemas.microsoft.com/office/drawing/2014/main" val="20002"/>
                    </a:ext>
                  </a:extLst>
                </a:gridCol>
                <a:gridCol w="1255902">
                  <a:extLst>
                    <a:ext uri="{9D8B030D-6E8A-4147-A177-3AD203B41FA5}">
                      <a16:colId xmlns:a16="http://schemas.microsoft.com/office/drawing/2014/main" val="20003"/>
                    </a:ext>
                  </a:extLst>
                </a:gridCol>
                <a:gridCol w="2171306">
                  <a:extLst>
                    <a:ext uri="{9D8B030D-6E8A-4147-A177-3AD203B41FA5}">
                      <a16:colId xmlns:a16="http://schemas.microsoft.com/office/drawing/2014/main" val="20004"/>
                    </a:ext>
                  </a:extLst>
                </a:gridCol>
                <a:gridCol w="1095932">
                  <a:extLst>
                    <a:ext uri="{9D8B030D-6E8A-4147-A177-3AD203B41FA5}">
                      <a16:colId xmlns:a16="http://schemas.microsoft.com/office/drawing/2014/main" val="20005"/>
                    </a:ext>
                  </a:extLst>
                </a:gridCol>
              </a:tblGrid>
              <a:tr h="608291">
                <a:tc>
                  <a:txBody>
                    <a:bodyPr/>
                    <a:lstStyle/>
                    <a:p>
                      <a:pPr algn="ctr"/>
                      <a:r>
                        <a:rPr lang="zh-CN" altLang="en-US" dirty="0"/>
                        <a:t>指令</a:t>
                      </a:r>
                    </a:p>
                  </a:txBody>
                  <a:tcPr marL="91441" marR="91441" anchor="ctr"/>
                </a:tc>
                <a:tc>
                  <a:txBody>
                    <a:bodyPr/>
                    <a:lstStyle/>
                    <a:p>
                      <a:pPr algn="ctr"/>
                      <a:r>
                        <a:rPr lang="zh-CN" altLang="en-US" dirty="0"/>
                        <a:t>频度</a:t>
                      </a:r>
                      <a:r>
                        <a:rPr lang="en-US" altLang="zh-CN" i="1" dirty="0"/>
                        <a:t>p</a:t>
                      </a:r>
                      <a:r>
                        <a:rPr lang="en-US" altLang="zh-CN" i="1" baseline="-25000" dirty="0"/>
                        <a:t>i</a:t>
                      </a:r>
                      <a:endParaRPr lang="zh-CN" altLang="en-US" i="1" baseline="-25000" dirty="0"/>
                    </a:p>
                  </a:txBody>
                  <a:tcPr marL="91441" marR="91441" anchor="ctr"/>
                </a:tc>
                <a:tc>
                  <a:txBody>
                    <a:bodyPr/>
                    <a:lstStyle/>
                    <a:p>
                      <a:pPr algn="ctr"/>
                      <a:r>
                        <a:rPr lang="zh-CN" altLang="en-US" dirty="0"/>
                        <a:t>操作码使用哈夫曼编码</a:t>
                      </a:r>
                    </a:p>
                  </a:txBody>
                  <a:tcPr marL="91441" marR="91441" anchor="ctr"/>
                </a:tc>
                <a:tc>
                  <a:txBody>
                    <a:bodyPr/>
                    <a:lstStyle/>
                    <a:p>
                      <a:pPr algn="ctr"/>
                      <a:r>
                        <a:rPr lang="en-US" altLang="zh-CN" dirty="0"/>
                        <a:t>OP</a:t>
                      </a:r>
                      <a:r>
                        <a:rPr lang="zh-CN" altLang="en-US" dirty="0"/>
                        <a:t>长度</a:t>
                      </a:r>
                      <a:r>
                        <a:rPr lang="en-US" altLang="zh-CN" i="1" dirty="0"/>
                        <a:t>l</a:t>
                      </a:r>
                      <a:r>
                        <a:rPr lang="en-US" altLang="zh-CN" i="1" baseline="-25000" dirty="0"/>
                        <a:t>i</a:t>
                      </a:r>
                      <a:endParaRPr lang="zh-CN" altLang="en-US" i="1" baseline="-25000" dirty="0"/>
                    </a:p>
                  </a:txBody>
                  <a:tcPr marL="91441" marR="91441" anchor="ctr"/>
                </a:tc>
                <a:tc>
                  <a:txBody>
                    <a:bodyPr/>
                    <a:lstStyle/>
                    <a:p>
                      <a:pPr algn="ctr"/>
                      <a:r>
                        <a:rPr lang="zh-CN" altLang="en-US" dirty="0"/>
                        <a:t>利用哈夫曼概念的扩展操作码</a:t>
                      </a:r>
                    </a:p>
                  </a:txBody>
                  <a:tcPr marL="91441" marR="91441" anchor="ctr"/>
                </a:tc>
                <a:tc>
                  <a:txBody>
                    <a:bodyPr/>
                    <a:lstStyle/>
                    <a:p>
                      <a:pPr algn="ctr"/>
                      <a:r>
                        <a:rPr lang="en-US" altLang="zh-CN" dirty="0"/>
                        <a:t>OP</a:t>
                      </a:r>
                      <a:r>
                        <a:rPr lang="zh-CN" altLang="en-US" dirty="0"/>
                        <a:t>长度</a:t>
                      </a:r>
                      <a:r>
                        <a:rPr lang="en-US" altLang="zh-CN" i="1" dirty="0"/>
                        <a:t>l</a:t>
                      </a:r>
                      <a:r>
                        <a:rPr lang="en-US" altLang="zh-CN" i="1" baseline="-25000" dirty="0"/>
                        <a:t>i</a:t>
                      </a:r>
                      <a:endParaRPr lang="zh-CN" altLang="en-US" i="1" baseline="-25000" dirty="0"/>
                    </a:p>
                  </a:txBody>
                  <a:tcPr marL="91441" marR="91441" anchor="ctr"/>
                </a:tc>
                <a:extLst>
                  <a:ext uri="{0D108BD9-81ED-4DB2-BD59-A6C34878D82A}">
                    <a16:rowId xmlns:a16="http://schemas.microsoft.com/office/drawing/2014/main" val="10000"/>
                  </a:ext>
                </a:extLst>
              </a:tr>
              <a:tr h="352422">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I</a:t>
                      </a:r>
                      <a:r>
                        <a:rPr lang="en-US" altLang="zh-CN" b="0" baseline="-25000" dirty="0">
                          <a:solidFill>
                            <a:srgbClr val="000000"/>
                          </a:solidFill>
                          <a:latin typeface="Times New Roman" panose="02020603050405020304" pitchFamily="18" charset="0"/>
                          <a:cs typeface="Times New Roman" panose="02020603050405020304" pitchFamily="18" charset="0"/>
                        </a:rPr>
                        <a:t>1</a:t>
                      </a:r>
                      <a:endParaRPr lang="zh-CN" altLang="en-US" b="0" baseline="-2500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0.40</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l"/>
                      <a:r>
                        <a:rPr lang="en-US" altLang="zh-CN" b="0" dirty="0">
                          <a:solidFill>
                            <a:srgbClr val="000000"/>
                          </a:solidFill>
                          <a:latin typeface="Times New Roman" panose="02020603050405020304" pitchFamily="18" charset="0"/>
                          <a:cs typeface="Times New Roman" panose="02020603050405020304" pitchFamily="18" charset="0"/>
                        </a:rPr>
                        <a:t>0</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1</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l"/>
                      <a:r>
                        <a:rPr lang="en-US" altLang="zh-CN" b="0" dirty="0">
                          <a:solidFill>
                            <a:srgbClr val="000000"/>
                          </a:solidFill>
                          <a:latin typeface="Times New Roman" panose="02020603050405020304" pitchFamily="18" charset="0"/>
                          <a:cs typeface="Times New Roman" panose="02020603050405020304" pitchFamily="18" charset="0"/>
                        </a:rPr>
                        <a:t>0    0</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2</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extLst>
                  <a:ext uri="{0D108BD9-81ED-4DB2-BD59-A6C34878D82A}">
                    <a16:rowId xmlns:a16="http://schemas.microsoft.com/office/drawing/2014/main" val="10001"/>
                  </a:ext>
                </a:extLst>
              </a:tr>
              <a:tr h="35242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I</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2</a:t>
                      </a:r>
                      <a:endParaRPr kumimoji="0" lang="zh-CN" altLang="en-US"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0.30</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marL="342900" indent="-342900" algn="l">
                        <a:buAutoNum type="arabicPlain"/>
                      </a:pPr>
                      <a:r>
                        <a:rPr lang="en-US" altLang="zh-CN" b="0" dirty="0">
                          <a:solidFill>
                            <a:srgbClr val="000000"/>
                          </a:solidFill>
                          <a:latin typeface="Times New Roman" panose="02020603050405020304" pitchFamily="18" charset="0"/>
                          <a:cs typeface="Times New Roman" panose="02020603050405020304" pitchFamily="18" charset="0"/>
                        </a:rPr>
                        <a:t>0</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2</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marL="0" indent="0" algn="l">
                        <a:buNone/>
                      </a:pPr>
                      <a:r>
                        <a:rPr lang="en-US" altLang="zh-CN" b="0" dirty="0">
                          <a:solidFill>
                            <a:srgbClr val="000000"/>
                          </a:solidFill>
                          <a:latin typeface="Times New Roman" panose="02020603050405020304" pitchFamily="18" charset="0"/>
                          <a:cs typeface="Times New Roman" panose="02020603050405020304" pitchFamily="18" charset="0"/>
                        </a:rPr>
                        <a:t>0    1</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2</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extLst>
                  <a:ext uri="{0D108BD9-81ED-4DB2-BD59-A6C34878D82A}">
                    <a16:rowId xmlns:a16="http://schemas.microsoft.com/office/drawing/2014/main" val="10002"/>
                  </a:ext>
                </a:extLst>
              </a:tr>
              <a:tr h="35242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I</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3</a:t>
                      </a:r>
                      <a:endParaRPr kumimoji="0" lang="zh-CN" altLang="en-US"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0.15</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l"/>
                      <a:r>
                        <a:rPr lang="en-US" altLang="zh-CN" b="0" dirty="0">
                          <a:solidFill>
                            <a:srgbClr val="000000"/>
                          </a:solidFill>
                          <a:latin typeface="Times New Roman" panose="02020603050405020304" pitchFamily="18" charset="0"/>
                          <a:cs typeface="Times New Roman" panose="02020603050405020304" pitchFamily="18" charset="0"/>
                        </a:rPr>
                        <a:t>1    1    0</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3</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marL="342900" indent="-342900" algn="l">
                        <a:buAutoNum type="arabicPlain"/>
                      </a:pPr>
                      <a:r>
                        <a:rPr lang="en-US" altLang="zh-CN" b="0" dirty="0">
                          <a:solidFill>
                            <a:srgbClr val="000000"/>
                          </a:solidFill>
                          <a:latin typeface="Times New Roman" panose="02020603050405020304" pitchFamily="18" charset="0"/>
                          <a:cs typeface="Times New Roman" panose="02020603050405020304" pitchFamily="18" charset="0"/>
                        </a:rPr>
                        <a:t>0</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2</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extLst>
                  <a:ext uri="{0D108BD9-81ED-4DB2-BD59-A6C34878D82A}">
                    <a16:rowId xmlns:a16="http://schemas.microsoft.com/office/drawing/2014/main" val="10003"/>
                  </a:ext>
                </a:extLst>
              </a:tr>
              <a:tr h="35242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I</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4</a:t>
                      </a:r>
                      <a:endParaRPr kumimoji="0" lang="zh-CN" altLang="en-US"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0.05</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l"/>
                      <a:r>
                        <a:rPr lang="en-US" altLang="zh-CN" b="0" dirty="0">
                          <a:solidFill>
                            <a:srgbClr val="000000"/>
                          </a:solidFill>
                          <a:latin typeface="Times New Roman" panose="02020603050405020304" pitchFamily="18" charset="0"/>
                          <a:cs typeface="Times New Roman" panose="02020603050405020304" pitchFamily="18" charset="0"/>
                        </a:rPr>
                        <a:t>1    1    1    0    0</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5</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l"/>
                      <a:r>
                        <a:rPr lang="en-US" altLang="zh-CN" b="0" dirty="0">
                          <a:solidFill>
                            <a:srgbClr val="000000"/>
                          </a:solidFill>
                          <a:latin typeface="Times New Roman" panose="02020603050405020304" pitchFamily="18" charset="0"/>
                          <a:cs typeface="Times New Roman" panose="02020603050405020304" pitchFamily="18" charset="0"/>
                        </a:rPr>
                        <a:t>1    1    0    0</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4</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extLst>
                  <a:ext uri="{0D108BD9-81ED-4DB2-BD59-A6C34878D82A}">
                    <a16:rowId xmlns:a16="http://schemas.microsoft.com/office/drawing/2014/main" val="10004"/>
                  </a:ext>
                </a:extLst>
              </a:tr>
              <a:tr h="35242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I</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5</a:t>
                      </a:r>
                      <a:endParaRPr kumimoji="0" lang="zh-CN" altLang="en-US"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0.04</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l"/>
                      <a:r>
                        <a:rPr lang="en-US" altLang="zh-CN" b="0" dirty="0">
                          <a:solidFill>
                            <a:srgbClr val="000000"/>
                          </a:solidFill>
                          <a:latin typeface="Times New Roman" panose="02020603050405020304" pitchFamily="18" charset="0"/>
                          <a:cs typeface="Times New Roman" panose="02020603050405020304" pitchFamily="18" charset="0"/>
                        </a:rPr>
                        <a:t>1    1    1    0    1</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5</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l"/>
                      <a:r>
                        <a:rPr lang="en-US" altLang="zh-CN" b="0" dirty="0">
                          <a:solidFill>
                            <a:srgbClr val="000000"/>
                          </a:solidFill>
                          <a:latin typeface="Times New Roman" panose="02020603050405020304" pitchFamily="18" charset="0"/>
                          <a:cs typeface="Times New Roman" panose="02020603050405020304" pitchFamily="18" charset="0"/>
                        </a:rPr>
                        <a:t>1    1    0    1</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4</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extLst>
                  <a:ext uri="{0D108BD9-81ED-4DB2-BD59-A6C34878D82A}">
                    <a16:rowId xmlns:a16="http://schemas.microsoft.com/office/drawing/2014/main" val="10005"/>
                  </a:ext>
                </a:extLst>
              </a:tr>
              <a:tr h="35242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I</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6</a:t>
                      </a:r>
                      <a:endParaRPr kumimoji="0" lang="zh-CN" altLang="en-US"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0.03</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l"/>
                      <a:r>
                        <a:rPr lang="en-US" altLang="zh-CN" b="0" dirty="0">
                          <a:solidFill>
                            <a:srgbClr val="000000"/>
                          </a:solidFill>
                          <a:latin typeface="Times New Roman" panose="02020603050405020304" pitchFamily="18" charset="0"/>
                          <a:cs typeface="Times New Roman" panose="02020603050405020304" pitchFamily="18" charset="0"/>
                        </a:rPr>
                        <a:t>1    1    1    1    0</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5</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l"/>
                      <a:r>
                        <a:rPr lang="en-US" altLang="zh-CN" b="0" dirty="0">
                          <a:solidFill>
                            <a:srgbClr val="000000"/>
                          </a:solidFill>
                          <a:latin typeface="Times New Roman" panose="02020603050405020304" pitchFamily="18" charset="0"/>
                          <a:cs typeface="Times New Roman" panose="02020603050405020304" pitchFamily="18" charset="0"/>
                        </a:rPr>
                        <a:t>1    1    1    0</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4</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extLst>
                  <a:ext uri="{0D108BD9-81ED-4DB2-BD59-A6C34878D82A}">
                    <a16:rowId xmlns:a16="http://schemas.microsoft.com/office/drawing/2014/main" val="10006"/>
                  </a:ext>
                </a:extLst>
              </a:tr>
              <a:tr h="352422">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I</a:t>
                      </a:r>
                      <a:r>
                        <a:rPr kumimoji="0" lang="en-US" altLang="zh-CN"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rPr>
                        <a:t>7</a:t>
                      </a:r>
                      <a:endParaRPr kumimoji="0" lang="zh-CN" altLang="en-US" sz="1800" b="0" i="0" u="none" strike="noStrike" kern="1200" cap="none" spc="0" normalizeH="0" baseline="-25000" noProof="0" dirty="0">
                        <a:ln>
                          <a:noFill/>
                        </a:ln>
                        <a:solidFill>
                          <a:srgbClr val="000000"/>
                        </a:solidFill>
                        <a:effectLst/>
                        <a:uLnTx/>
                        <a:uFillTx/>
                        <a:latin typeface="Times New Roman" panose="02020603050405020304" pitchFamily="18" charset="0"/>
                        <a:ea typeface="隶书" panose="02010509060101010101" pitchFamily="49" charset="-122"/>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0.03</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l"/>
                      <a:r>
                        <a:rPr lang="en-US" altLang="zh-CN" b="0" dirty="0">
                          <a:solidFill>
                            <a:srgbClr val="000000"/>
                          </a:solidFill>
                          <a:latin typeface="Times New Roman" panose="02020603050405020304" pitchFamily="18" charset="0"/>
                          <a:cs typeface="Times New Roman" panose="02020603050405020304" pitchFamily="18" charset="0"/>
                        </a:rPr>
                        <a:t>1    1    1   </a:t>
                      </a:r>
                      <a:r>
                        <a:rPr lang="zh-CN" altLang="en-US" b="0" baseline="0" dirty="0">
                          <a:solidFill>
                            <a:srgbClr val="000000"/>
                          </a:solidFill>
                          <a:latin typeface="Times New Roman" panose="02020603050405020304" pitchFamily="18" charset="0"/>
                          <a:cs typeface="Times New Roman" panose="02020603050405020304" pitchFamily="18" charset="0"/>
                        </a:rPr>
                        <a:t> </a:t>
                      </a:r>
                      <a:r>
                        <a:rPr lang="en-US" altLang="zh-CN" b="0" baseline="0" dirty="0">
                          <a:solidFill>
                            <a:srgbClr val="000000"/>
                          </a:solidFill>
                          <a:latin typeface="Times New Roman" panose="02020603050405020304" pitchFamily="18" charset="0"/>
                          <a:cs typeface="Times New Roman" panose="02020603050405020304" pitchFamily="18" charset="0"/>
                        </a:rPr>
                        <a:t>1    1</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5</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l"/>
                      <a:r>
                        <a:rPr lang="en-US" altLang="zh-CN" b="0" dirty="0">
                          <a:solidFill>
                            <a:srgbClr val="000000"/>
                          </a:solidFill>
                          <a:latin typeface="Times New Roman" panose="02020603050405020304" pitchFamily="18" charset="0"/>
                          <a:cs typeface="Times New Roman" panose="02020603050405020304" pitchFamily="18" charset="0"/>
                        </a:rPr>
                        <a:t>1    1    </a:t>
                      </a:r>
                      <a:r>
                        <a:rPr lang="en-US" altLang="zh-CN" b="0" baseline="0" dirty="0">
                          <a:solidFill>
                            <a:srgbClr val="000000"/>
                          </a:solidFill>
                          <a:latin typeface="Times New Roman" panose="02020603050405020304" pitchFamily="18" charset="0"/>
                          <a:cs typeface="Times New Roman" panose="02020603050405020304" pitchFamily="18" charset="0"/>
                        </a:rPr>
                        <a:t>1    1</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tc>
                  <a:txBody>
                    <a:bodyPr/>
                    <a:lstStyle/>
                    <a:p>
                      <a:pPr algn="ctr"/>
                      <a:r>
                        <a:rPr lang="en-US" altLang="zh-CN" b="0" dirty="0">
                          <a:solidFill>
                            <a:srgbClr val="000000"/>
                          </a:solidFill>
                          <a:latin typeface="Times New Roman" panose="02020603050405020304" pitchFamily="18" charset="0"/>
                          <a:cs typeface="Times New Roman" panose="02020603050405020304" pitchFamily="18" charset="0"/>
                        </a:rPr>
                        <a:t>4</a:t>
                      </a:r>
                      <a:endParaRPr lang="zh-CN" altLang="en-US" b="0" dirty="0">
                        <a:solidFill>
                          <a:srgbClr val="000000"/>
                        </a:solidFill>
                        <a:latin typeface="Times New Roman" panose="02020603050405020304" pitchFamily="18" charset="0"/>
                        <a:cs typeface="Times New Roman" panose="02020603050405020304" pitchFamily="18" charset="0"/>
                      </a:endParaRPr>
                    </a:p>
                  </a:txBody>
                  <a:tcPr marL="91441" marR="91441"/>
                </a:tc>
                <a:extLst>
                  <a:ext uri="{0D108BD9-81ED-4DB2-BD59-A6C34878D82A}">
                    <a16:rowId xmlns:a16="http://schemas.microsoft.com/office/drawing/2014/main" val="10007"/>
                  </a:ext>
                </a:extLst>
              </a:tr>
            </a:tbl>
          </a:graphicData>
        </a:graphic>
      </p:graphicFrame>
      <p:sp>
        <p:nvSpPr>
          <p:cNvPr id="3" name="矩形 2"/>
          <p:cNvSpPr/>
          <p:nvPr/>
        </p:nvSpPr>
        <p:spPr>
          <a:xfrm>
            <a:off x="5319713" y="1122363"/>
            <a:ext cx="3433762" cy="3416300"/>
          </a:xfrm>
          <a:prstGeom prst="rect">
            <a:avLst/>
          </a:prstGeom>
          <a:noFill/>
          <a:ln w="38100" cap="flat" cmpd="sng">
            <a:solidFill>
              <a:srgbClr val="FF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graphicFrame>
        <p:nvGraphicFramePr>
          <p:cNvPr id="8" name="Object 4"/>
          <p:cNvGraphicFramePr>
            <a:graphicFrameLocks noChangeAspect="1"/>
          </p:cNvGraphicFramePr>
          <p:nvPr/>
        </p:nvGraphicFramePr>
        <p:xfrm>
          <a:off x="901700" y="4714875"/>
          <a:ext cx="4513263" cy="987425"/>
        </p:xfrm>
        <a:graphic>
          <a:graphicData uri="http://schemas.openxmlformats.org/presentationml/2006/ole">
            <mc:AlternateContent xmlns:mc="http://schemas.openxmlformats.org/markup-compatibility/2006">
              <mc:Choice xmlns:v="urn:schemas-microsoft-com:vml" Requires="v">
                <p:oleObj spid="_x0000_s11273" r:id="rId4" imgW="2032000" imgH="444500" progId="Equation.3">
                  <p:embed/>
                </p:oleObj>
              </mc:Choice>
              <mc:Fallback>
                <p:oleObj r:id="rId4" imgW="2032000" imgH="444500" progId="Equation.3">
                  <p:embed/>
                  <p:pic>
                    <p:nvPicPr>
                      <p:cNvPr id="0" name="图片 3085"/>
                      <p:cNvPicPr/>
                      <p:nvPr/>
                    </p:nvPicPr>
                    <p:blipFill>
                      <a:blip r:embed="rId5"/>
                      <a:stretch>
                        <a:fillRect/>
                      </a:stretch>
                    </p:blipFill>
                    <p:spPr>
                      <a:xfrm>
                        <a:off x="901700" y="4714875"/>
                        <a:ext cx="4513263" cy="987425"/>
                      </a:xfrm>
                      <a:prstGeom prst="rect">
                        <a:avLst/>
                      </a:prstGeom>
                      <a:noFill/>
                      <a:ln w="38100">
                        <a:noFill/>
                        <a:miter/>
                      </a:ln>
                    </p:spPr>
                  </p:pic>
                </p:oleObj>
              </mc:Fallback>
            </mc:AlternateContent>
          </a:graphicData>
        </a:graphic>
      </p:graphicFrame>
      <p:graphicFrame>
        <p:nvGraphicFramePr>
          <p:cNvPr id="9" name="Object 4"/>
          <p:cNvGraphicFramePr>
            <a:graphicFrameLocks noChangeAspect="1"/>
          </p:cNvGraphicFramePr>
          <p:nvPr/>
        </p:nvGraphicFramePr>
        <p:xfrm>
          <a:off x="576263" y="5678488"/>
          <a:ext cx="5500687" cy="903287"/>
        </p:xfrm>
        <a:graphic>
          <a:graphicData uri="http://schemas.openxmlformats.org/presentationml/2006/ole">
            <mc:AlternateContent xmlns:mc="http://schemas.openxmlformats.org/markup-compatibility/2006">
              <mc:Choice xmlns:v="urn:schemas-microsoft-com:vml" Requires="v">
                <p:oleObj spid="_x0000_s11274" r:id="rId6" imgW="2476500" imgH="406400" progId="Equation.3">
                  <p:embed/>
                </p:oleObj>
              </mc:Choice>
              <mc:Fallback>
                <p:oleObj r:id="rId6" imgW="2476500" imgH="406400" progId="Equation.3">
                  <p:embed/>
                  <p:pic>
                    <p:nvPicPr>
                      <p:cNvPr id="0" name="图片 3084"/>
                      <p:cNvPicPr/>
                      <p:nvPr/>
                    </p:nvPicPr>
                    <p:blipFill>
                      <a:blip r:embed="rId7"/>
                      <a:stretch>
                        <a:fillRect/>
                      </a:stretch>
                    </p:blipFill>
                    <p:spPr>
                      <a:xfrm>
                        <a:off x="576263" y="5678488"/>
                        <a:ext cx="5500687" cy="903287"/>
                      </a:xfrm>
                      <a:prstGeom prst="rect">
                        <a:avLst/>
                      </a:prstGeom>
                      <a:noFill/>
                      <a:ln w="38100">
                        <a:noFill/>
                        <a:miter/>
                      </a:ln>
                    </p:spPr>
                  </p:pic>
                </p:oleObj>
              </mc:Fallback>
            </mc:AlternateContent>
          </a:graphicData>
        </a:graphic>
      </p:graphicFrame>
      <p:sp>
        <p:nvSpPr>
          <p:cNvPr id="10" name="文本框 9"/>
          <p:cNvSpPr txBox="1"/>
          <p:nvPr/>
        </p:nvSpPr>
        <p:spPr>
          <a:xfrm>
            <a:off x="6229350" y="4872038"/>
            <a:ext cx="2840038" cy="8302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spcBef>
                <a:spcPct val="0"/>
              </a:spcBef>
              <a:buClrTx/>
              <a:buFontTx/>
              <a:buNone/>
            </a:pPr>
            <a:r>
              <a:rPr lang="zh-CN" altLang="en-US" sz="2400" b="0" dirty="0">
                <a:solidFill>
                  <a:srgbClr val="000000"/>
                </a:solidFill>
                <a:latin typeface="Times New Roman" panose="02020603050405020304" pitchFamily="18" charset="0"/>
              </a:rPr>
              <a:t>编码长度的个数</a:t>
            </a:r>
            <a:r>
              <a:rPr lang="en-US" altLang="zh-CN" sz="2400" b="0" dirty="0">
                <a:solidFill>
                  <a:srgbClr val="000000"/>
                </a:solidFill>
                <a:latin typeface="Times New Roman" panose="02020603050405020304" pitchFamily="18" charset="0"/>
              </a:rPr>
              <a:t>=2</a:t>
            </a:r>
          </a:p>
          <a:p>
            <a:pPr marL="0" lvl="0" indent="0">
              <a:spcBef>
                <a:spcPct val="0"/>
              </a:spcBef>
              <a:buClrTx/>
              <a:buFontTx/>
              <a:buNone/>
            </a:pPr>
            <a:r>
              <a:rPr lang="en-US" altLang="zh-CN" sz="2400" b="0" dirty="0">
                <a:solidFill>
                  <a:srgbClr val="000000"/>
                </a:solidFill>
                <a:latin typeface="Times New Roman" panose="02020603050405020304" pitchFamily="18" charset="0"/>
              </a:rPr>
              <a:t>2-4</a:t>
            </a:r>
            <a:endParaRPr lang="zh-CN" altLang="en-US" sz="2400" b="0" dirty="0">
              <a:solidFill>
                <a:srgbClr val="000000"/>
              </a:solidFill>
              <a:latin typeface="Times New Roman" panose="02020603050405020304" pitchFamily="18" charset="0"/>
            </a:endParaRPr>
          </a:p>
        </p:txBody>
      </p:sp>
      <p:sp>
        <p:nvSpPr>
          <p:cNvPr id="4" name="右大括号 3"/>
          <p:cNvSpPr/>
          <p:nvPr/>
        </p:nvSpPr>
        <p:spPr>
          <a:xfrm>
            <a:off x="6076950" y="1962150"/>
            <a:ext cx="307975" cy="981075"/>
          </a:xfrm>
          <a:prstGeom prst="rightBrace">
            <a:avLst>
              <a:gd name="adj1" fmla="val 46102"/>
              <a:gd name="adj2" fmla="val 50000"/>
            </a:avLst>
          </a:prstGeom>
          <a:noFill/>
          <a:ln w="28575" cap="flat" cmpd="sng">
            <a:solidFill>
              <a:srgbClr val="FF00FF"/>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rgbClr val="FF00FF"/>
              </a:solidFill>
              <a:latin typeface="Times New Roman" panose="02020603050405020304" pitchFamily="18" charset="0"/>
            </a:endParaRPr>
          </a:p>
        </p:txBody>
      </p:sp>
      <p:sp>
        <p:nvSpPr>
          <p:cNvPr id="5" name="文本框 4"/>
          <p:cNvSpPr txBox="1"/>
          <p:nvPr/>
        </p:nvSpPr>
        <p:spPr>
          <a:xfrm>
            <a:off x="6384925" y="2222500"/>
            <a:ext cx="1106488"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spcBef>
                <a:spcPct val="0"/>
              </a:spcBef>
              <a:buClrTx/>
              <a:buFontTx/>
              <a:buNone/>
            </a:pPr>
            <a:r>
              <a:rPr lang="zh-CN" altLang="en-US" sz="2400" b="0" dirty="0">
                <a:solidFill>
                  <a:srgbClr val="FF00FF"/>
                </a:solidFill>
                <a:latin typeface="Times New Roman" panose="02020603050405020304" pitchFamily="18" charset="0"/>
              </a:rPr>
              <a:t>频度高</a:t>
            </a:r>
          </a:p>
        </p:txBody>
      </p:sp>
      <p:sp>
        <p:nvSpPr>
          <p:cNvPr id="13" name="矩形 12"/>
          <p:cNvSpPr/>
          <p:nvPr/>
        </p:nvSpPr>
        <p:spPr>
          <a:xfrm>
            <a:off x="5480050" y="2976563"/>
            <a:ext cx="504825" cy="1404937"/>
          </a:xfrm>
          <a:prstGeom prst="rect">
            <a:avLst/>
          </a:prstGeom>
          <a:noFill/>
          <a:ln w="38100" cap="flat" cmpd="sng">
            <a:solidFill>
              <a:srgbClr val="0000CC"/>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p:bldP spid="4" grpId="0" bldLvl="0" animBg="1"/>
      <p:bldP spid="5" grpId="0"/>
      <p:bldP spid="13"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2.3.2 </a:t>
            </a:r>
            <a:r>
              <a:rPr lang="zh-CN" altLang="en-US" dirty="0">
                <a:solidFill>
                  <a:srgbClr val="000000"/>
                </a:solidFill>
                <a:latin typeface="黑体" panose="02010609060101010101" pitchFamily="49" charset="-122"/>
                <a:ea typeface="黑体" panose="02010609060101010101" pitchFamily="49" charset="-122"/>
              </a:rPr>
              <a:t>指令操作码的优化</a:t>
            </a:r>
            <a:r>
              <a:rPr lang="en-US" altLang="zh-CN" dirty="0">
                <a:solidFill>
                  <a:srgbClr val="000000"/>
                </a:solidFill>
                <a:latin typeface="黑体" panose="02010609060101010101" pitchFamily="49" charset="-122"/>
                <a:ea typeface="黑体" panose="02010609060101010101" pitchFamily="49" charset="-122"/>
              </a:rPr>
              <a:t>—</a:t>
            </a:r>
            <a:r>
              <a:rPr lang="zh-CN" altLang="en-US" dirty="0">
                <a:solidFill>
                  <a:srgbClr val="000000"/>
                </a:solidFill>
                <a:latin typeface="Times New Roman" panose="02020603050405020304" pitchFamily="18" charset="0"/>
                <a:ea typeface="黑体" panose="02010609060101010101" pitchFamily="49" charset="-122"/>
              </a:rPr>
              <a:t>扩展编码</a:t>
            </a:r>
            <a:r>
              <a:rPr lang="zh-CN" altLang="en-US" dirty="0"/>
              <a:t> </a:t>
            </a:r>
          </a:p>
        </p:txBody>
      </p:sp>
      <p:pic>
        <p:nvPicPr>
          <p:cNvPr id="3" name="图片 2"/>
          <p:cNvPicPr>
            <a:picLocks noChangeAspect="1"/>
          </p:cNvPicPr>
          <p:nvPr/>
        </p:nvPicPr>
        <p:blipFill>
          <a:blip r:embed="rId3"/>
          <a:stretch>
            <a:fillRect/>
          </a:stretch>
        </p:blipFill>
        <p:spPr>
          <a:xfrm>
            <a:off x="787400" y="919480"/>
            <a:ext cx="7422515" cy="52768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2.3.2 </a:t>
            </a:r>
            <a:r>
              <a:rPr lang="zh-CN" altLang="en-US" dirty="0">
                <a:solidFill>
                  <a:srgbClr val="000000"/>
                </a:solidFill>
                <a:latin typeface="黑体" panose="02010609060101010101" pitchFamily="49" charset="-122"/>
                <a:ea typeface="黑体" panose="02010609060101010101" pitchFamily="49" charset="-122"/>
              </a:rPr>
              <a:t>指令操作码的优化</a:t>
            </a:r>
            <a:r>
              <a:rPr lang="en-US" altLang="zh-CN" dirty="0">
                <a:solidFill>
                  <a:srgbClr val="000000"/>
                </a:solidFill>
                <a:latin typeface="黑体" panose="02010609060101010101" pitchFamily="49" charset="-122"/>
                <a:ea typeface="黑体" panose="02010609060101010101" pitchFamily="49" charset="-122"/>
              </a:rPr>
              <a:t>—</a:t>
            </a:r>
            <a:r>
              <a:rPr lang="zh-CN" altLang="en-US" dirty="0">
                <a:solidFill>
                  <a:srgbClr val="000000"/>
                </a:solidFill>
                <a:latin typeface="Times New Roman" panose="02020603050405020304" pitchFamily="18" charset="0"/>
                <a:ea typeface="黑体" panose="02010609060101010101" pitchFamily="49" charset="-122"/>
              </a:rPr>
              <a:t>扩展编码</a:t>
            </a:r>
            <a:r>
              <a:rPr lang="zh-CN" altLang="en-US" dirty="0"/>
              <a:t> </a:t>
            </a:r>
          </a:p>
        </p:txBody>
      </p:sp>
      <p:pic>
        <p:nvPicPr>
          <p:cNvPr id="2" name="图片 1"/>
          <p:cNvPicPr>
            <a:picLocks noChangeAspect="1"/>
          </p:cNvPicPr>
          <p:nvPr/>
        </p:nvPicPr>
        <p:blipFill>
          <a:blip r:embed="rId4"/>
          <a:stretch>
            <a:fillRect/>
          </a:stretch>
        </p:blipFill>
        <p:spPr>
          <a:xfrm>
            <a:off x="995045" y="2704465"/>
            <a:ext cx="7448550" cy="3048000"/>
          </a:xfrm>
          <a:prstGeom prst="rect">
            <a:avLst/>
          </a:prstGeom>
        </p:spPr>
      </p:pic>
      <p:graphicFrame>
        <p:nvGraphicFramePr>
          <p:cNvPr id="14" name="表格 13"/>
          <p:cNvGraphicFramePr>
            <a:graphicFrameLocks noGrp="1"/>
          </p:cNvGraphicFramePr>
          <p:nvPr>
            <p:custDataLst>
              <p:tags r:id="rId1"/>
            </p:custDataLst>
          </p:nvPr>
        </p:nvGraphicFramePr>
        <p:xfrm>
          <a:off x="520700" y="1614488"/>
          <a:ext cx="8397872" cy="949325"/>
        </p:xfrm>
        <a:graphic>
          <a:graphicData uri="http://schemas.openxmlformats.org/drawingml/2006/table">
            <a:tbl>
              <a:tblPr firstRow="1" firstCol="1" bandRow="1">
                <a:tableStyleId>{5C22544A-7EE6-4342-B048-85BDC9FD1C3A}</a:tableStyleId>
              </a:tblPr>
              <a:tblGrid>
                <a:gridCol w="1049734">
                  <a:extLst>
                    <a:ext uri="{9D8B030D-6E8A-4147-A177-3AD203B41FA5}">
                      <a16:colId xmlns:a16="http://schemas.microsoft.com/office/drawing/2014/main" val="20000"/>
                    </a:ext>
                  </a:extLst>
                </a:gridCol>
                <a:gridCol w="1049734">
                  <a:extLst>
                    <a:ext uri="{9D8B030D-6E8A-4147-A177-3AD203B41FA5}">
                      <a16:colId xmlns:a16="http://schemas.microsoft.com/office/drawing/2014/main" val="20001"/>
                    </a:ext>
                  </a:extLst>
                </a:gridCol>
                <a:gridCol w="1049734">
                  <a:extLst>
                    <a:ext uri="{9D8B030D-6E8A-4147-A177-3AD203B41FA5}">
                      <a16:colId xmlns:a16="http://schemas.microsoft.com/office/drawing/2014/main" val="20002"/>
                    </a:ext>
                  </a:extLst>
                </a:gridCol>
                <a:gridCol w="1049734">
                  <a:extLst>
                    <a:ext uri="{9D8B030D-6E8A-4147-A177-3AD203B41FA5}">
                      <a16:colId xmlns:a16="http://schemas.microsoft.com/office/drawing/2014/main" val="20003"/>
                    </a:ext>
                  </a:extLst>
                </a:gridCol>
                <a:gridCol w="1049734">
                  <a:extLst>
                    <a:ext uri="{9D8B030D-6E8A-4147-A177-3AD203B41FA5}">
                      <a16:colId xmlns:a16="http://schemas.microsoft.com/office/drawing/2014/main" val="20004"/>
                    </a:ext>
                  </a:extLst>
                </a:gridCol>
                <a:gridCol w="1049734">
                  <a:extLst>
                    <a:ext uri="{9D8B030D-6E8A-4147-A177-3AD203B41FA5}">
                      <a16:colId xmlns:a16="http://schemas.microsoft.com/office/drawing/2014/main" val="20005"/>
                    </a:ext>
                  </a:extLst>
                </a:gridCol>
                <a:gridCol w="1049734">
                  <a:extLst>
                    <a:ext uri="{9D8B030D-6E8A-4147-A177-3AD203B41FA5}">
                      <a16:colId xmlns:a16="http://schemas.microsoft.com/office/drawing/2014/main" val="20006"/>
                    </a:ext>
                  </a:extLst>
                </a:gridCol>
                <a:gridCol w="1049734">
                  <a:extLst>
                    <a:ext uri="{9D8B030D-6E8A-4147-A177-3AD203B41FA5}">
                      <a16:colId xmlns:a16="http://schemas.microsoft.com/office/drawing/2014/main" val="20007"/>
                    </a:ext>
                  </a:extLst>
                </a:gridCol>
              </a:tblGrid>
              <a:tr h="429832">
                <a:tc>
                  <a:txBody>
                    <a:bodyPr/>
                    <a:lstStyle/>
                    <a:p>
                      <a:pPr algn="ctr">
                        <a:spcAft>
                          <a:spcPts val="0"/>
                        </a:spcAft>
                      </a:pPr>
                      <a:r>
                        <a:rPr lang="zh-CN" sz="2000" kern="100" dirty="0">
                          <a:solidFill>
                            <a:schemeClr val="bg1"/>
                          </a:solidFill>
                          <a:effectLst/>
                          <a:latin typeface="Times New Roman" panose="02020603050405020304" pitchFamily="18" charset="0"/>
                          <a:cs typeface="Times New Roman" panose="02020603050405020304" pitchFamily="18" charset="0"/>
                        </a:rPr>
                        <a:t>指令</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tc>
                <a:tc>
                  <a:txBody>
                    <a:bodyPr/>
                    <a:lstStyle/>
                    <a:p>
                      <a:pPr algn="ctr">
                        <a:spcAft>
                          <a:spcPts val="0"/>
                        </a:spcAft>
                      </a:pPr>
                      <a:r>
                        <a:rPr lang="en-US" sz="2000" kern="100" dirty="0">
                          <a:solidFill>
                            <a:schemeClr val="bg1"/>
                          </a:solidFill>
                          <a:effectLst/>
                          <a:latin typeface="Times New Roman" panose="02020603050405020304" pitchFamily="18" charset="0"/>
                          <a:cs typeface="Times New Roman" panose="02020603050405020304" pitchFamily="18" charset="0"/>
                        </a:rPr>
                        <a:t>I1</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tc>
                <a:tc>
                  <a:txBody>
                    <a:bodyPr/>
                    <a:lstStyle/>
                    <a:p>
                      <a:pPr algn="ctr">
                        <a:spcAft>
                          <a:spcPts val="0"/>
                        </a:spcAft>
                      </a:pPr>
                      <a:r>
                        <a:rPr lang="en-US" sz="2000" kern="100" dirty="0">
                          <a:solidFill>
                            <a:schemeClr val="bg1"/>
                          </a:solidFill>
                          <a:effectLst/>
                          <a:latin typeface="Times New Roman" panose="02020603050405020304" pitchFamily="18" charset="0"/>
                          <a:cs typeface="Times New Roman" panose="02020603050405020304" pitchFamily="18" charset="0"/>
                        </a:rPr>
                        <a:t>I2</a:t>
                      </a:r>
                      <a:endParaRPr lang="zh-CN" sz="2000" kern="100" dirty="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I3</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I4</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I5</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I6</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tc>
                <a:tc>
                  <a:txBody>
                    <a:bodyPr/>
                    <a:lstStyle/>
                    <a:p>
                      <a:pPr algn="ctr">
                        <a:spcAft>
                          <a:spcPts val="0"/>
                        </a:spcAft>
                      </a:pPr>
                      <a:r>
                        <a:rPr lang="en-US" sz="2000" kern="100">
                          <a:solidFill>
                            <a:schemeClr val="bg1"/>
                          </a:solidFill>
                          <a:effectLst/>
                          <a:latin typeface="Times New Roman" panose="02020603050405020304" pitchFamily="18" charset="0"/>
                          <a:cs typeface="Times New Roman" panose="02020603050405020304" pitchFamily="18" charset="0"/>
                        </a:rPr>
                        <a:t>I7</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tc>
                <a:extLst>
                  <a:ext uri="{0D108BD9-81ED-4DB2-BD59-A6C34878D82A}">
                    <a16:rowId xmlns:a16="http://schemas.microsoft.com/office/drawing/2014/main" val="10000"/>
                  </a:ext>
                </a:extLst>
              </a:tr>
              <a:tr h="519493">
                <a:tc>
                  <a:txBody>
                    <a:bodyPr/>
                    <a:lstStyle/>
                    <a:p>
                      <a:pPr algn="ctr">
                        <a:spcAft>
                          <a:spcPts val="0"/>
                        </a:spcAft>
                      </a:pPr>
                      <a:r>
                        <a:rPr lang="zh-CN" sz="2000" kern="100">
                          <a:solidFill>
                            <a:schemeClr val="bg1"/>
                          </a:solidFill>
                          <a:effectLst/>
                          <a:latin typeface="Times New Roman" panose="02020603050405020304" pitchFamily="18" charset="0"/>
                          <a:cs typeface="Times New Roman" panose="02020603050405020304" pitchFamily="18" charset="0"/>
                        </a:rPr>
                        <a:t>频度</a:t>
                      </a:r>
                      <a:endParaRPr lang="zh-CN" sz="2000" kern="100">
                        <a:solidFill>
                          <a:schemeClr val="bg1"/>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tc>
                <a:tc>
                  <a:txBody>
                    <a:bodyPr/>
                    <a:lstStyle/>
                    <a:p>
                      <a:pPr algn="ctr">
                        <a:spcAft>
                          <a:spcPts val="0"/>
                        </a:spcAft>
                      </a:pPr>
                      <a:r>
                        <a:rPr lang="en-US" sz="2000" b="1" kern="100" dirty="0">
                          <a:solidFill>
                            <a:srgbClr val="000000"/>
                          </a:solidFill>
                          <a:effectLst/>
                          <a:latin typeface="Times New Roman" panose="02020603050405020304" pitchFamily="18" charset="0"/>
                          <a:cs typeface="Times New Roman" panose="02020603050405020304" pitchFamily="18" charset="0"/>
                        </a:rPr>
                        <a:t>0.40</a:t>
                      </a:r>
                      <a:endParaRPr lang="zh-CN" sz="2000" b="1" kern="100" dirty="0">
                        <a:solidFill>
                          <a:srgbClr val="000000"/>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solidFill>
                      <a:schemeClr val="bg1">
                        <a:lumMod val="95000"/>
                      </a:schemeClr>
                    </a:solidFill>
                  </a:tcPr>
                </a:tc>
                <a:tc>
                  <a:txBody>
                    <a:bodyPr/>
                    <a:lstStyle/>
                    <a:p>
                      <a:pPr algn="ctr">
                        <a:spcAft>
                          <a:spcPts val="0"/>
                        </a:spcAft>
                      </a:pPr>
                      <a:r>
                        <a:rPr lang="en-US" sz="2000" b="1" kern="100" dirty="0">
                          <a:solidFill>
                            <a:srgbClr val="000000"/>
                          </a:solidFill>
                          <a:effectLst/>
                          <a:latin typeface="Times New Roman" panose="02020603050405020304" pitchFamily="18" charset="0"/>
                          <a:cs typeface="Times New Roman" panose="02020603050405020304" pitchFamily="18" charset="0"/>
                        </a:rPr>
                        <a:t>0.30</a:t>
                      </a:r>
                      <a:endParaRPr lang="zh-CN" sz="2000" b="1" kern="100" dirty="0">
                        <a:solidFill>
                          <a:srgbClr val="000000"/>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solidFill>
                      <a:schemeClr val="bg1">
                        <a:lumMod val="95000"/>
                      </a:schemeClr>
                    </a:solidFill>
                  </a:tcPr>
                </a:tc>
                <a:tc>
                  <a:txBody>
                    <a:bodyPr/>
                    <a:lstStyle/>
                    <a:p>
                      <a:pPr algn="ctr">
                        <a:spcAft>
                          <a:spcPts val="0"/>
                        </a:spcAft>
                      </a:pPr>
                      <a:r>
                        <a:rPr lang="en-US" sz="2000" b="1" kern="100" dirty="0">
                          <a:solidFill>
                            <a:srgbClr val="000000"/>
                          </a:solidFill>
                          <a:effectLst/>
                          <a:latin typeface="Times New Roman" panose="02020603050405020304" pitchFamily="18" charset="0"/>
                          <a:cs typeface="Times New Roman" panose="02020603050405020304" pitchFamily="18" charset="0"/>
                        </a:rPr>
                        <a:t>0.15</a:t>
                      </a:r>
                      <a:endParaRPr lang="zh-CN" sz="2000" b="1" kern="100" dirty="0">
                        <a:solidFill>
                          <a:srgbClr val="000000"/>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solidFill>
                      <a:schemeClr val="bg1">
                        <a:lumMod val="95000"/>
                      </a:schemeClr>
                    </a:solidFill>
                  </a:tcPr>
                </a:tc>
                <a:tc>
                  <a:txBody>
                    <a:bodyPr/>
                    <a:lstStyle/>
                    <a:p>
                      <a:pPr algn="ctr">
                        <a:spcAft>
                          <a:spcPts val="0"/>
                        </a:spcAft>
                      </a:pPr>
                      <a:r>
                        <a:rPr lang="en-US" sz="2000" b="1" kern="100" dirty="0">
                          <a:solidFill>
                            <a:srgbClr val="000000"/>
                          </a:solidFill>
                          <a:effectLst/>
                          <a:latin typeface="Times New Roman" panose="02020603050405020304" pitchFamily="18" charset="0"/>
                          <a:cs typeface="Times New Roman" panose="02020603050405020304" pitchFamily="18" charset="0"/>
                        </a:rPr>
                        <a:t>0.05</a:t>
                      </a:r>
                      <a:endParaRPr lang="zh-CN" sz="2000" b="1" kern="100" dirty="0">
                        <a:solidFill>
                          <a:srgbClr val="000000"/>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solidFill>
                      <a:schemeClr val="bg1">
                        <a:lumMod val="95000"/>
                      </a:schemeClr>
                    </a:solidFill>
                  </a:tcPr>
                </a:tc>
                <a:tc>
                  <a:txBody>
                    <a:bodyPr/>
                    <a:lstStyle/>
                    <a:p>
                      <a:pPr algn="ctr">
                        <a:spcAft>
                          <a:spcPts val="0"/>
                        </a:spcAft>
                      </a:pPr>
                      <a:r>
                        <a:rPr lang="en-US" sz="2000" b="1" kern="100" dirty="0">
                          <a:solidFill>
                            <a:srgbClr val="000000"/>
                          </a:solidFill>
                          <a:effectLst/>
                          <a:latin typeface="Times New Roman" panose="02020603050405020304" pitchFamily="18" charset="0"/>
                          <a:cs typeface="Times New Roman" panose="02020603050405020304" pitchFamily="18" charset="0"/>
                        </a:rPr>
                        <a:t>0.04</a:t>
                      </a:r>
                      <a:endParaRPr lang="zh-CN" sz="2000" b="1" kern="100" dirty="0">
                        <a:solidFill>
                          <a:srgbClr val="000000"/>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solidFill>
                      <a:schemeClr val="bg1">
                        <a:lumMod val="95000"/>
                      </a:schemeClr>
                    </a:solidFill>
                  </a:tcPr>
                </a:tc>
                <a:tc>
                  <a:txBody>
                    <a:bodyPr/>
                    <a:lstStyle/>
                    <a:p>
                      <a:pPr algn="ctr">
                        <a:spcAft>
                          <a:spcPts val="0"/>
                        </a:spcAft>
                      </a:pPr>
                      <a:r>
                        <a:rPr lang="en-US" sz="2000" b="1" kern="100" dirty="0">
                          <a:solidFill>
                            <a:srgbClr val="000000"/>
                          </a:solidFill>
                          <a:effectLst/>
                          <a:latin typeface="Times New Roman" panose="02020603050405020304" pitchFamily="18" charset="0"/>
                          <a:cs typeface="Times New Roman" panose="02020603050405020304" pitchFamily="18" charset="0"/>
                        </a:rPr>
                        <a:t>0.03</a:t>
                      </a:r>
                      <a:endParaRPr lang="zh-CN" sz="2000" b="1" kern="100" dirty="0">
                        <a:solidFill>
                          <a:srgbClr val="000000"/>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solidFill>
                      <a:schemeClr val="bg1">
                        <a:lumMod val="95000"/>
                      </a:schemeClr>
                    </a:solidFill>
                  </a:tcPr>
                </a:tc>
                <a:tc>
                  <a:txBody>
                    <a:bodyPr/>
                    <a:lstStyle/>
                    <a:p>
                      <a:pPr algn="ctr">
                        <a:spcAft>
                          <a:spcPts val="0"/>
                        </a:spcAft>
                      </a:pPr>
                      <a:r>
                        <a:rPr lang="en-US" sz="2000" b="1" kern="100" dirty="0">
                          <a:solidFill>
                            <a:srgbClr val="000000"/>
                          </a:solidFill>
                          <a:effectLst/>
                          <a:latin typeface="Times New Roman" panose="02020603050405020304" pitchFamily="18" charset="0"/>
                          <a:cs typeface="Times New Roman" panose="02020603050405020304" pitchFamily="18" charset="0"/>
                        </a:rPr>
                        <a:t>0.03</a:t>
                      </a:r>
                      <a:endParaRPr lang="zh-CN" sz="2000" b="1" kern="100" dirty="0">
                        <a:solidFill>
                          <a:srgbClr val="000000"/>
                        </a:solidFill>
                        <a:effectLst/>
                        <a:latin typeface="Times New Roman" panose="02020603050405020304" pitchFamily="18" charset="0"/>
                        <a:ea typeface="等线" panose="02010600030101010101" charset="-122"/>
                        <a:cs typeface="Times New Roman" panose="02020603050405020304" pitchFamily="18" charset="0"/>
                      </a:endParaRPr>
                    </a:p>
                  </a:txBody>
                  <a:tcPr marL="68576" marR="68576" marT="0" marB="0" anchor="ctr">
                    <a:solidFill>
                      <a:schemeClr val="bg1">
                        <a:lumMod val="95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p:txBody>
          <a:bodyPr vert="horz" wrap="square" lIns="91440" tIns="45720" rIns="91440" bIns="45720" anchor="ctr"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如何扩展操作码</a:t>
            </a:r>
            <a:r>
              <a:rPr lang="en-US" altLang="zh-CN" dirty="0">
                <a:solidFill>
                  <a:srgbClr val="000000"/>
                </a:solidFill>
                <a:latin typeface="黑体" panose="02010609060101010101" pitchFamily="49" charset="-122"/>
                <a:ea typeface="黑体" panose="02010609060101010101" pitchFamily="49" charset="-122"/>
              </a:rPr>
              <a:t>——</a:t>
            </a:r>
            <a:r>
              <a:rPr lang="zh-CN" altLang="en-US" sz="2800" dirty="0">
                <a:solidFill>
                  <a:srgbClr val="FF0000"/>
                </a:solidFill>
                <a:latin typeface="黑体" panose="02010609060101010101" pitchFamily="49" charset="-122"/>
                <a:ea typeface="黑体" panose="02010609060101010101" pitchFamily="49" charset="-122"/>
              </a:rPr>
              <a:t>等长扩展编码法</a:t>
            </a:r>
            <a:r>
              <a:rPr lang="en-US" altLang="zh-CN" sz="2800" dirty="0">
                <a:solidFill>
                  <a:srgbClr val="FF0000"/>
                </a:solidFill>
                <a:latin typeface="黑体" panose="02010609060101010101" pitchFamily="49" charset="-122"/>
                <a:ea typeface="黑体" panose="02010609060101010101" pitchFamily="49" charset="-122"/>
              </a:rPr>
              <a:t>(4-8-12)</a:t>
            </a:r>
            <a:r>
              <a:rPr lang="en-US" altLang="zh-CN" sz="2800" dirty="0">
                <a:solidFill>
                  <a:srgbClr val="FF0000"/>
                </a:solidFill>
              </a:rPr>
              <a:t> </a:t>
            </a:r>
          </a:p>
        </p:txBody>
      </p:sp>
      <p:sp>
        <p:nvSpPr>
          <p:cNvPr id="71683" name="文本框 1"/>
          <p:cNvSpPr txBox="1"/>
          <p:nvPr/>
        </p:nvSpPr>
        <p:spPr>
          <a:xfrm>
            <a:off x="627063" y="831850"/>
            <a:ext cx="4852987" cy="522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spcBef>
                <a:spcPct val="0"/>
              </a:spcBef>
              <a:buClrTx/>
              <a:buFontTx/>
              <a:buNone/>
            </a:pPr>
            <a:r>
              <a:rPr lang="zh-CN" altLang="en-US" b="0" dirty="0">
                <a:solidFill>
                  <a:srgbClr val="0000CC"/>
                </a:solidFill>
                <a:latin typeface="Times New Roman" panose="02020603050405020304" pitchFamily="18" charset="0"/>
              </a:rPr>
              <a:t>选择标志不同而有不同的扩展</a:t>
            </a:r>
          </a:p>
        </p:txBody>
      </p:sp>
      <p:pic>
        <p:nvPicPr>
          <p:cNvPr id="71685" name="Picture 3"/>
          <p:cNvPicPr>
            <a:picLocks noChangeAspect="1"/>
          </p:cNvPicPr>
          <p:nvPr/>
        </p:nvPicPr>
        <p:blipFill>
          <a:blip r:embed="rId3"/>
          <a:stretch>
            <a:fillRect/>
          </a:stretch>
        </p:blipFill>
        <p:spPr>
          <a:xfrm>
            <a:off x="723900" y="1466215"/>
            <a:ext cx="8115935" cy="5175885"/>
          </a:xfrm>
          <a:prstGeom prst="rect">
            <a:avLst/>
          </a:prstGeom>
          <a:noFill/>
          <a:ln w="9525">
            <a:noFill/>
          </a:ln>
        </p:spPr>
      </p:pic>
      <p:grpSp>
        <p:nvGrpSpPr>
          <p:cNvPr id="71686" name="组合 4"/>
          <p:cNvGrpSpPr/>
          <p:nvPr/>
        </p:nvGrpSpPr>
        <p:grpSpPr>
          <a:xfrm>
            <a:off x="1409065" y="2381250"/>
            <a:ext cx="1476375" cy="2790190"/>
            <a:chOff x="1097280" y="2469158"/>
            <a:chExt cx="1521229" cy="2762318"/>
          </a:xfrm>
        </p:grpSpPr>
        <p:sp>
          <p:nvSpPr>
            <p:cNvPr id="71695" name="矩形 2"/>
            <p:cNvSpPr/>
            <p:nvPr/>
          </p:nvSpPr>
          <p:spPr>
            <a:xfrm>
              <a:off x="1097280" y="3507971"/>
              <a:ext cx="182880" cy="266007"/>
            </a:xfrm>
            <a:prstGeom prst="rect">
              <a:avLst/>
            </a:prstGeom>
            <a:noFill/>
            <a:ln w="28575" cap="flat" cmpd="sng">
              <a:solidFill>
                <a:srgbClr val="FF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sp>
          <p:nvSpPr>
            <p:cNvPr id="71696" name="矩形 5"/>
            <p:cNvSpPr/>
            <p:nvPr/>
          </p:nvSpPr>
          <p:spPr>
            <a:xfrm>
              <a:off x="1715193" y="4965469"/>
              <a:ext cx="182880" cy="266007"/>
            </a:xfrm>
            <a:prstGeom prst="rect">
              <a:avLst/>
            </a:prstGeom>
            <a:noFill/>
            <a:ln w="28575" cap="flat" cmpd="sng">
              <a:solidFill>
                <a:srgbClr val="FF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sp>
          <p:nvSpPr>
            <p:cNvPr id="71697" name="文本框 3"/>
            <p:cNvSpPr txBox="1"/>
            <p:nvPr/>
          </p:nvSpPr>
          <p:spPr>
            <a:xfrm>
              <a:off x="1354975" y="2469158"/>
              <a:ext cx="1263534" cy="92333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spcBef>
                  <a:spcPct val="0"/>
                </a:spcBef>
                <a:buClrTx/>
                <a:buFontTx/>
                <a:buNone/>
              </a:pPr>
              <a:r>
                <a:rPr lang="zh-CN" altLang="en-US" sz="1800" b="0" dirty="0">
                  <a:solidFill>
                    <a:srgbClr val="FF0000"/>
                  </a:solidFill>
                  <a:latin typeface="Times New Roman" panose="02020603050405020304" pitchFamily="18" charset="0"/>
                </a:rPr>
                <a:t>用</a:t>
              </a:r>
              <a:r>
                <a:rPr lang="en-US" altLang="zh-CN" sz="1800" b="0" dirty="0">
                  <a:solidFill>
                    <a:srgbClr val="FF0000"/>
                  </a:solidFill>
                  <a:latin typeface="Times New Roman" panose="02020603050405020304" pitchFamily="18" charset="0"/>
                </a:rPr>
                <a:t>1</a:t>
              </a:r>
              <a:r>
                <a:rPr lang="zh-CN" altLang="en-US" sz="1800" b="0" dirty="0">
                  <a:solidFill>
                    <a:srgbClr val="FF0000"/>
                  </a:solidFill>
                  <a:latin typeface="Times New Roman" panose="02020603050405020304" pitchFamily="18" charset="0"/>
                </a:rPr>
                <a:t>个表示扩展到下一个</a:t>
              </a:r>
              <a:r>
                <a:rPr lang="en-US" altLang="zh-CN" sz="1800" b="0" dirty="0">
                  <a:solidFill>
                    <a:srgbClr val="FF0000"/>
                  </a:solidFill>
                  <a:latin typeface="Times New Roman" panose="02020603050405020304" pitchFamily="18" charset="0"/>
                </a:rPr>
                <a:t>4</a:t>
              </a:r>
              <a:r>
                <a:rPr lang="zh-CN" altLang="en-US" sz="1800" b="0" dirty="0">
                  <a:solidFill>
                    <a:srgbClr val="FF0000"/>
                  </a:solidFill>
                  <a:latin typeface="Times New Roman" panose="02020603050405020304" pitchFamily="18" charset="0"/>
                </a:rPr>
                <a:t>位</a:t>
              </a:r>
            </a:p>
          </p:txBody>
        </p:sp>
      </p:grpSp>
      <p:grpSp>
        <p:nvGrpSpPr>
          <p:cNvPr id="71687" name="组合 15"/>
          <p:cNvGrpSpPr/>
          <p:nvPr/>
        </p:nvGrpSpPr>
        <p:grpSpPr>
          <a:xfrm>
            <a:off x="5035550" y="590550"/>
            <a:ext cx="3817620" cy="4580255"/>
            <a:chOff x="4833540" y="696459"/>
            <a:chExt cx="3933359" cy="4535017"/>
          </a:xfrm>
        </p:grpSpPr>
        <p:sp>
          <p:nvSpPr>
            <p:cNvPr id="71688" name="矩形 8"/>
            <p:cNvSpPr/>
            <p:nvPr/>
          </p:nvSpPr>
          <p:spPr>
            <a:xfrm>
              <a:off x="4849091" y="2073092"/>
              <a:ext cx="182880" cy="266007"/>
            </a:xfrm>
            <a:prstGeom prst="rect">
              <a:avLst/>
            </a:prstGeom>
            <a:noFill/>
            <a:ln w="28575" cap="flat" cmpd="sng">
              <a:solidFill>
                <a:srgbClr val="FF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sp>
          <p:nvSpPr>
            <p:cNvPr id="71689" name="矩形 9"/>
            <p:cNvSpPr/>
            <p:nvPr/>
          </p:nvSpPr>
          <p:spPr>
            <a:xfrm>
              <a:off x="4833540" y="3513917"/>
              <a:ext cx="182880" cy="266007"/>
            </a:xfrm>
            <a:prstGeom prst="rect">
              <a:avLst/>
            </a:prstGeom>
            <a:noFill/>
            <a:ln w="28575" cap="flat" cmpd="sng">
              <a:solidFill>
                <a:srgbClr val="FF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sp>
          <p:nvSpPr>
            <p:cNvPr id="71690" name="矩形 10"/>
            <p:cNvSpPr/>
            <p:nvPr/>
          </p:nvSpPr>
          <p:spPr>
            <a:xfrm>
              <a:off x="5467787" y="3507970"/>
              <a:ext cx="182880" cy="266007"/>
            </a:xfrm>
            <a:prstGeom prst="rect">
              <a:avLst/>
            </a:prstGeom>
            <a:noFill/>
            <a:ln w="28575" cap="flat" cmpd="sng">
              <a:solidFill>
                <a:srgbClr val="FF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sp>
          <p:nvSpPr>
            <p:cNvPr id="71691" name="矩形 11"/>
            <p:cNvSpPr/>
            <p:nvPr/>
          </p:nvSpPr>
          <p:spPr>
            <a:xfrm>
              <a:off x="4833540" y="4965469"/>
              <a:ext cx="182880" cy="266007"/>
            </a:xfrm>
            <a:prstGeom prst="rect">
              <a:avLst/>
            </a:prstGeom>
            <a:noFill/>
            <a:ln w="28575" cap="flat" cmpd="sng">
              <a:solidFill>
                <a:srgbClr val="FF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sp>
          <p:nvSpPr>
            <p:cNvPr id="71692" name="矩形 12"/>
            <p:cNvSpPr/>
            <p:nvPr/>
          </p:nvSpPr>
          <p:spPr>
            <a:xfrm>
              <a:off x="5467787" y="4959522"/>
              <a:ext cx="182880" cy="266007"/>
            </a:xfrm>
            <a:prstGeom prst="rect">
              <a:avLst/>
            </a:prstGeom>
            <a:noFill/>
            <a:ln w="28575" cap="flat" cmpd="sng">
              <a:solidFill>
                <a:srgbClr val="FF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sp>
          <p:nvSpPr>
            <p:cNvPr id="71693" name="矩形 14"/>
            <p:cNvSpPr/>
            <p:nvPr/>
          </p:nvSpPr>
          <p:spPr>
            <a:xfrm>
              <a:off x="6102034" y="4959521"/>
              <a:ext cx="182880" cy="266007"/>
            </a:xfrm>
            <a:prstGeom prst="rect">
              <a:avLst/>
            </a:prstGeom>
            <a:noFill/>
            <a:ln w="28575" cap="flat" cmpd="sng">
              <a:solidFill>
                <a:srgbClr val="FF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sp>
          <p:nvSpPr>
            <p:cNvPr id="7" name="文本框 6"/>
            <p:cNvSpPr txBox="1"/>
            <p:nvPr/>
          </p:nvSpPr>
          <p:spPr>
            <a:xfrm>
              <a:off x="7082297" y="696459"/>
              <a:ext cx="1684602" cy="922657"/>
            </a:xfrm>
            <a:prstGeom prst="rect">
              <a:avLst/>
            </a:prstGeom>
            <a:solidFill>
              <a:schemeClr val="bg1"/>
            </a:solidFill>
            <a:ln>
              <a:solidFill>
                <a:schemeClr val="bg1">
                  <a:lumMod val="85000"/>
                </a:schemeClr>
              </a:solidFill>
            </a:ln>
          </p:spPr>
          <p:txBody>
            <a:bodyPr wrap="none">
              <a:spAutoFit/>
            </a:bodyPr>
            <a:lstStyle/>
            <a:p>
              <a:pPr marR="0" defTabSz="914400">
                <a:buClrTx/>
                <a:buSzTx/>
                <a:buFontTx/>
                <a:buNone/>
                <a:defRPr/>
              </a:pPr>
              <a:r>
                <a:rPr kumimoji="0" lang="en-US" altLang="zh-CN" b="1" kern="1200" cap="none" spc="0" normalizeH="0" baseline="0" noProof="0" dirty="0">
                  <a:solidFill>
                    <a:srgbClr val="FF0000"/>
                  </a:solidFill>
                  <a:latin typeface="Times New Roman" panose="02020603050405020304" pitchFamily="18" charset="0"/>
                  <a:ea typeface="隶书" panose="02010509060101010101" pitchFamily="49" charset="-122"/>
                  <a:cs typeface="+mn-cs"/>
                </a:rPr>
                <a:t>0xxx</a:t>
              </a:r>
            </a:p>
            <a:p>
              <a:pPr marR="0" defTabSz="914400">
                <a:buClrTx/>
                <a:buSzTx/>
                <a:buFontTx/>
                <a:buNone/>
                <a:defRPr/>
              </a:pPr>
              <a:r>
                <a:rPr kumimoji="0" lang="en-US" altLang="zh-CN" b="1" kern="1200" cap="none" spc="0" normalizeH="0" baseline="0" noProof="0" dirty="0">
                  <a:solidFill>
                    <a:srgbClr val="FF0000"/>
                  </a:solidFill>
                  <a:latin typeface="Times New Roman" panose="02020603050405020304" pitchFamily="18" charset="0"/>
                  <a:ea typeface="隶书" panose="02010509060101010101" pitchFamily="49" charset="-122"/>
                  <a:cs typeface="+mn-cs"/>
                </a:rPr>
                <a:t>1xxx 0xxx</a:t>
              </a:r>
            </a:p>
            <a:p>
              <a:pPr marR="0" defTabSz="914400">
                <a:buClrTx/>
                <a:buSzTx/>
                <a:buFontTx/>
                <a:buNone/>
                <a:defRPr/>
              </a:pPr>
              <a:r>
                <a:rPr kumimoji="0" lang="en-US" altLang="zh-CN" b="1" kern="1200" cap="none" spc="0" normalizeH="0" baseline="0" noProof="0" dirty="0">
                  <a:solidFill>
                    <a:srgbClr val="FF0000"/>
                  </a:solidFill>
                  <a:latin typeface="Times New Roman" panose="02020603050405020304" pitchFamily="18" charset="0"/>
                  <a:ea typeface="隶书" panose="02010509060101010101" pitchFamily="49" charset="-122"/>
                  <a:cs typeface="+mn-cs"/>
                </a:rPr>
                <a:t>1xxx </a:t>
              </a:r>
              <a:r>
                <a:rPr kumimoji="0" lang="en-US" altLang="zh-CN" b="1" kern="1200" cap="none" spc="0" normalizeH="0" baseline="0" noProof="0" dirty="0" err="1">
                  <a:solidFill>
                    <a:srgbClr val="FF0000"/>
                  </a:solidFill>
                  <a:latin typeface="Times New Roman" panose="02020603050405020304" pitchFamily="18" charset="0"/>
                  <a:ea typeface="隶书" panose="02010509060101010101" pitchFamily="49" charset="-122"/>
                  <a:cs typeface="+mn-cs"/>
                </a:rPr>
                <a:t>1xxx</a:t>
              </a:r>
              <a:r>
                <a:rPr kumimoji="0" lang="en-US" altLang="zh-CN" b="1" kern="1200" cap="none" spc="0" normalizeH="0" baseline="0" noProof="0" dirty="0">
                  <a:solidFill>
                    <a:srgbClr val="FF0000"/>
                  </a:solidFill>
                  <a:latin typeface="Times New Roman" panose="02020603050405020304" pitchFamily="18" charset="0"/>
                  <a:ea typeface="隶书" panose="02010509060101010101" pitchFamily="49" charset="-122"/>
                  <a:cs typeface="+mn-cs"/>
                </a:rPr>
                <a:t> 0xxx</a:t>
              </a:r>
              <a:endParaRPr kumimoji="0" lang="zh-CN" altLang="en-US" b="1" kern="1200" cap="none" spc="0" normalizeH="0" baseline="0" noProof="0" dirty="0">
                <a:solidFill>
                  <a:srgbClr val="FF0000"/>
                </a:solidFill>
                <a:latin typeface="Times New Roman" panose="02020603050405020304" pitchFamily="18" charset="0"/>
                <a:ea typeface="隶书" panose="02010509060101010101" pitchFamily="49" charset="-122"/>
                <a:cs typeface="+mn-cs"/>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p:txBody>
          <a:bodyPr vert="horz" wrap="square" lIns="91440" tIns="45720" rIns="91440" bIns="45720" anchor="ctr"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如何扩展操作码</a:t>
            </a:r>
            <a:r>
              <a:rPr lang="en-US" altLang="zh-CN" dirty="0">
                <a:solidFill>
                  <a:srgbClr val="000000"/>
                </a:solidFill>
                <a:latin typeface="黑体" panose="02010609060101010101" pitchFamily="49" charset="-122"/>
                <a:ea typeface="黑体" panose="02010609060101010101" pitchFamily="49" charset="-122"/>
              </a:rPr>
              <a:t>——</a:t>
            </a:r>
            <a:r>
              <a:rPr lang="zh-CN" altLang="en-US" sz="2800" dirty="0">
                <a:solidFill>
                  <a:srgbClr val="FF0000"/>
                </a:solidFill>
                <a:latin typeface="黑体" panose="02010609060101010101" pitchFamily="49" charset="-122"/>
                <a:ea typeface="黑体" panose="02010609060101010101" pitchFamily="49" charset="-122"/>
              </a:rPr>
              <a:t>等长扩展编码法</a:t>
            </a:r>
            <a:r>
              <a:rPr lang="en-US" altLang="zh-CN" sz="2800" dirty="0">
                <a:solidFill>
                  <a:srgbClr val="FF0000"/>
                </a:solidFill>
                <a:latin typeface="黑体" panose="02010609060101010101" pitchFamily="49" charset="-122"/>
                <a:ea typeface="黑体" panose="02010609060101010101" pitchFamily="49" charset="-122"/>
              </a:rPr>
              <a:t>(4-8-12)</a:t>
            </a:r>
            <a:r>
              <a:rPr lang="en-US" altLang="zh-CN" sz="2800" dirty="0">
                <a:solidFill>
                  <a:srgbClr val="FF0000"/>
                </a:solidFill>
              </a:rPr>
              <a:t> </a:t>
            </a:r>
          </a:p>
        </p:txBody>
      </p:sp>
      <p:sp>
        <p:nvSpPr>
          <p:cNvPr id="71683" name="文本框 1"/>
          <p:cNvSpPr txBox="1"/>
          <p:nvPr/>
        </p:nvSpPr>
        <p:spPr>
          <a:xfrm>
            <a:off x="627063" y="831850"/>
            <a:ext cx="4852987" cy="522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spcBef>
                <a:spcPct val="0"/>
              </a:spcBef>
              <a:buClrTx/>
              <a:buFontTx/>
              <a:buNone/>
            </a:pPr>
            <a:r>
              <a:rPr lang="zh-CN" altLang="en-US" b="0" dirty="0">
                <a:solidFill>
                  <a:srgbClr val="0000CC"/>
                </a:solidFill>
                <a:latin typeface="Times New Roman" panose="02020603050405020304" pitchFamily="18" charset="0"/>
              </a:rPr>
              <a:t>选择标志不同而有不同的扩展</a:t>
            </a:r>
          </a:p>
        </p:txBody>
      </p:sp>
      <p:pic>
        <p:nvPicPr>
          <p:cNvPr id="2" name="Picture 3"/>
          <p:cNvPicPr>
            <a:picLocks noChangeAspect="1"/>
          </p:cNvPicPr>
          <p:nvPr/>
        </p:nvPicPr>
        <p:blipFill>
          <a:blip r:embed="rId3"/>
          <a:stretch>
            <a:fillRect/>
          </a:stretch>
        </p:blipFill>
        <p:spPr>
          <a:xfrm>
            <a:off x="723900" y="1466215"/>
            <a:ext cx="2326640" cy="148399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vert="horz" wrap="square" lIns="91440" tIns="45720" rIns="91440" bIns="45720" anchor="ctr" anchorCtr="0"/>
          <a:lstStyle/>
          <a:p>
            <a:pPr eaLnBrk="1" hangingPunct="1"/>
            <a:r>
              <a:rPr lang="zh-CN" altLang="en-US" sz="3200" dirty="0">
                <a:solidFill>
                  <a:srgbClr val="000000"/>
                </a:solidFill>
                <a:latin typeface="黑体" panose="02010609060101010101" pitchFamily="49" charset="-122"/>
                <a:ea typeface="黑体" panose="02010609060101010101" pitchFamily="49" charset="-122"/>
              </a:rPr>
              <a:t>第2章 数据表示、寻址方式与指令系统</a:t>
            </a:r>
          </a:p>
        </p:txBody>
      </p:sp>
      <p:sp>
        <p:nvSpPr>
          <p:cNvPr id="19459" name="Rectangle 3"/>
          <p:cNvSpPr>
            <a:spLocks noGrp="1"/>
          </p:cNvSpPr>
          <p:nvPr>
            <p:ph idx="1" hasCustomPrompt="1"/>
          </p:nvPr>
        </p:nvSpPr>
        <p:spPr/>
        <p:txBody>
          <a:bodyPr vert="horz" wrap="square" lIns="91440" tIns="45720" rIns="91440" bIns="45720" anchor="t" anchorCtr="0"/>
          <a:lstStyle/>
          <a:p>
            <a:pPr algn="just" eaLnBrk="1" hangingPunct="1"/>
            <a:r>
              <a:rPr lang="zh-CN" altLang="en-US" dirty="0">
                <a:solidFill>
                  <a:srgbClr val="FF0000"/>
                </a:solidFill>
                <a:latin typeface="黑体" panose="02010609060101010101" pitchFamily="49" charset="-122"/>
                <a:ea typeface="黑体" panose="02010609060101010101" pitchFamily="49" charset="-122"/>
              </a:rPr>
              <a:t>重点</a:t>
            </a:r>
          </a:p>
          <a:p>
            <a:pPr lvl="1" algn="just" eaLnBrk="1" hangingPunct="1"/>
            <a:r>
              <a:rPr lang="zh-CN" altLang="en-US" b="1" dirty="0">
                <a:solidFill>
                  <a:srgbClr val="000000"/>
                </a:solidFill>
                <a:latin typeface="楷体_GB2312" pitchFamily="49" charset="-122"/>
                <a:ea typeface="楷体_GB2312" pitchFamily="49" charset="-122"/>
              </a:rPr>
              <a:t>浮点数尾数基值的选择和下溢处理，自定义数据表示，再定位技术，信息按整数边界存储，操作码优化，指令格式的优化设计，指令系统改进途径；</a:t>
            </a:r>
            <a:endParaRPr lang="en-US" altLang="zh-CN" b="1" dirty="0">
              <a:solidFill>
                <a:srgbClr val="000000"/>
              </a:solidFill>
              <a:latin typeface="楷体_GB2312" pitchFamily="49" charset="-122"/>
              <a:ea typeface="楷体_GB2312" pitchFamily="49" charset="-122"/>
            </a:endParaRPr>
          </a:p>
          <a:p>
            <a:pPr lvl="1" algn="just" eaLnBrk="1" hangingPunct="1"/>
            <a:r>
              <a:rPr lang="en-US" altLang="zh-CN" b="1" dirty="0">
                <a:solidFill>
                  <a:srgbClr val="000000"/>
                </a:solidFill>
                <a:latin typeface="楷体_GB2312" pitchFamily="49" charset="-122"/>
                <a:ea typeface="楷体_GB2312" pitchFamily="49" charset="-122"/>
              </a:rPr>
              <a:t>RISC</a:t>
            </a:r>
            <a:r>
              <a:rPr lang="zh-CN" altLang="en-US" b="1" dirty="0">
                <a:solidFill>
                  <a:srgbClr val="000000"/>
                </a:solidFill>
                <a:latin typeface="楷体_GB2312" pitchFamily="49" charset="-122"/>
                <a:ea typeface="楷体_GB2312" pitchFamily="49" charset="-122"/>
              </a:rPr>
              <a:t>思想及所采用的基本技术</a:t>
            </a:r>
          </a:p>
          <a:p>
            <a:pPr algn="just" eaLnBrk="1" hangingPunct="1"/>
            <a:r>
              <a:rPr lang="zh-CN" altLang="en-US" dirty="0">
                <a:solidFill>
                  <a:srgbClr val="FF0000"/>
                </a:solidFill>
                <a:latin typeface="黑体" panose="02010609060101010101" pitchFamily="49" charset="-122"/>
                <a:ea typeface="黑体" panose="02010609060101010101" pitchFamily="49" charset="-122"/>
              </a:rPr>
              <a:t>难点</a:t>
            </a:r>
          </a:p>
          <a:p>
            <a:pPr lvl="1" algn="just" eaLnBrk="1" hangingPunct="1"/>
            <a:r>
              <a:rPr lang="zh-CN" altLang="en-US" b="1" dirty="0">
                <a:solidFill>
                  <a:srgbClr val="000000"/>
                </a:solidFill>
                <a:ea typeface="楷体_GB2312" pitchFamily="49" charset="-122"/>
              </a:rPr>
              <a:t>浮点数尾数基值的选择</a:t>
            </a:r>
          </a:p>
          <a:p>
            <a:pPr lvl="1" algn="just" eaLnBrk="1" hangingPunct="1"/>
            <a:r>
              <a:rPr lang="zh-CN" altLang="en-US" b="1" dirty="0">
                <a:solidFill>
                  <a:srgbClr val="000000"/>
                </a:solidFill>
                <a:ea typeface="楷体_GB2312" pitchFamily="49" charset="-122"/>
              </a:rPr>
              <a:t>指令字格式的优化技术</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文本框 1"/>
          <p:cNvSpPr txBox="1"/>
          <p:nvPr/>
        </p:nvSpPr>
        <p:spPr>
          <a:xfrm>
            <a:off x="627063" y="831850"/>
            <a:ext cx="4852987" cy="5222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spcBef>
                <a:spcPct val="0"/>
              </a:spcBef>
              <a:buClrTx/>
              <a:buFontTx/>
              <a:buNone/>
            </a:pPr>
            <a:r>
              <a:rPr lang="zh-CN" altLang="en-US" b="0" dirty="0">
                <a:solidFill>
                  <a:srgbClr val="0000CC"/>
                </a:solidFill>
                <a:latin typeface="Times New Roman" panose="02020603050405020304" pitchFamily="18" charset="0"/>
              </a:rPr>
              <a:t>选择标志不同而有不同的扩展</a:t>
            </a:r>
          </a:p>
        </p:txBody>
      </p:sp>
      <p:grpSp>
        <p:nvGrpSpPr>
          <p:cNvPr id="73731" name="组合 16"/>
          <p:cNvGrpSpPr/>
          <p:nvPr/>
        </p:nvGrpSpPr>
        <p:grpSpPr>
          <a:xfrm>
            <a:off x="1492250" y="1354138"/>
            <a:ext cx="6159500" cy="3117850"/>
            <a:chOff x="391318" y="1563774"/>
            <a:chExt cx="8361363" cy="5124450"/>
          </a:xfrm>
        </p:grpSpPr>
        <p:pic>
          <p:nvPicPr>
            <p:cNvPr id="73734" name="Picture 3"/>
            <p:cNvPicPr>
              <a:picLocks noChangeAspect="1"/>
            </p:cNvPicPr>
            <p:nvPr/>
          </p:nvPicPr>
          <p:blipFill>
            <a:blip r:embed="rId3"/>
            <a:stretch>
              <a:fillRect/>
            </a:stretch>
          </p:blipFill>
          <p:spPr>
            <a:xfrm>
              <a:off x="391318" y="1563774"/>
              <a:ext cx="8361363" cy="5124450"/>
            </a:xfrm>
            <a:prstGeom prst="rect">
              <a:avLst/>
            </a:prstGeom>
            <a:noFill/>
            <a:ln w="9525">
              <a:noFill/>
            </a:ln>
          </p:spPr>
        </p:pic>
        <p:grpSp>
          <p:nvGrpSpPr>
            <p:cNvPr id="73735" name="组合 4"/>
            <p:cNvGrpSpPr/>
            <p:nvPr/>
          </p:nvGrpSpPr>
          <p:grpSpPr>
            <a:xfrm>
              <a:off x="1097280" y="3507971"/>
              <a:ext cx="800793" cy="1723505"/>
              <a:chOff x="1097280" y="3507971"/>
              <a:chExt cx="800793" cy="1723505"/>
            </a:xfrm>
          </p:grpSpPr>
          <p:sp>
            <p:nvSpPr>
              <p:cNvPr id="73743" name="矩形 2"/>
              <p:cNvSpPr/>
              <p:nvPr/>
            </p:nvSpPr>
            <p:spPr>
              <a:xfrm>
                <a:off x="1097280" y="3507971"/>
                <a:ext cx="182880" cy="266007"/>
              </a:xfrm>
              <a:prstGeom prst="rect">
                <a:avLst/>
              </a:prstGeom>
              <a:noFill/>
              <a:ln w="28575" cap="flat" cmpd="sng">
                <a:solidFill>
                  <a:srgbClr val="FF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sp>
            <p:nvSpPr>
              <p:cNvPr id="73744" name="矩形 5"/>
              <p:cNvSpPr/>
              <p:nvPr/>
            </p:nvSpPr>
            <p:spPr>
              <a:xfrm>
                <a:off x="1715193" y="4965469"/>
                <a:ext cx="182880" cy="266007"/>
              </a:xfrm>
              <a:prstGeom prst="rect">
                <a:avLst/>
              </a:prstGeom>
              <a:noFill/>
              <a:ln w="28575" cap="flat" cmpd="sng">
                <a:solidFill>
                  <a:srgbClr val="FF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grpSp>
        <p:grpSp>
          <p:nvGrpSpPr>
            <p:cNvPr id="73736" name="组合 15"/>
            <p:cNvGrpSpPr/>
            <p:nvPr/>
          </p:nvGrpSpPr>
          <p:grpSpPr>
            <a:xfrm>
              <a:off x="4833540" y="2073092"/>
              <a:ext cx="1451374" cy="3158384"/>
              <a:chOff x="4833540" y="2073092"/>
              <a:chExt cx="1451374" cy="3158384"/>
            </a:xfrm>
          </p:grpSpPr>
          <p:sp>
            <p:nvSpPr>
              <p:cNvPr id="73737" name="矩形 8"/>
              <p:cNvSpPr/>
              <p:nvPr/>
            </p:nvSpPr>
            <p:spPr>
              <a:xfrm>
                <a:off x="4849091" y="2073092"/>
                <a:ext cx="182880" cy="266007"/>
              </a:xfrm>
              <a:prstGeom prst="rect">
                <a:avLst/>
              </a:prstGeom>
              <a:noFill/>
              <a:ln w="28575" cap="flat" cmpd="sng">
                <a:solidFill>
                  <a:srgbClr val="FF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sp>
            <p:nvSpPr>
              <p:cNvPr id="73738" name="矩形 9"/>
              <p:cNvSpPr/>
              <p:nvPr/>
            </p:nvSpPr>
            <p:spPr>
              <a:xfrm>
                <a:off x="4833540" y="3513917"/>
                <a:ext cx="182880" cy="266007"/>
              </a:xfrm>
              <a:prstGeom prst="rect">
                <a:avLst/>
              </a:prstGeom>
              <a:noFill/>
              <a:ln w="28575" cap="flat" cmpd="sng">
                <a:solidFill>
                  <a:srgbClr val="FF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sp>
            <p:nvSpPr>
              <p:cNvPr id="73739" name="矩形 10"/>
              <p:cNvSpPr/>
              <p:nvPr/>
            </p:nvSpPr>
            <p:spPr>
              <a:xfrm>
                <a:off x="5467787" y="3507970"/>
                <a:ext cx="182880" cy="266007"/>
              </a:xfrm>
              <a:prstGeom prst="rect">
                <a:avLst/>
              </a:prstGeom>
              <a:noFill/>
              <a:ln w="28575" cap="flat" cmpd="sng">
                <a:solidFill>
                  <a:srgbClr val="FF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sp>
            <p:nvSpPr>
              <p:cNvPr id="73740" name="矩形 11"/>
              <p:cNvSpPr/>
              <p:nvPr/>
            </p:nvSpPr>
            <p:spPr>
              <a:xfrm>
                <a:off x="4833540" y="4965469"/>
                <a:ext cx="182880" cy="266007"/>
              </a:xfrm>
              <a:prstGeom prst="rect">
                <a:avLst/>
              </a:prstGeom>
              <a:noFill/>
              <a:ln w="28575" cap="flat" cmpd="sng">
                <a:solidFill>
                  <a:srgbClr val="FF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sp>
            <p:nvSpPr>
              <p:cNvPr id="73741" name="矩形 12"/>
              <p:cNvSpPr/>
              <p:nvPr/>
            </p:nvSpPr>
            <p:spPr>
              <a:xfrm>
                <a:off x="5467787" y="4959522"/>
                <a:ext cx="182880" cy="266007"/>
              </a:xfrm>
              <a:prstGeom prst="rect">
                <a:avLst/>
              </a:prstGeom>
              <a:noFill/>
              <a:ln w="28575" cap="flat" cmpd="sng">
                <a:solidFill>
                  <a:srgbClr val="FF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sp>
            <p:nvSpPr>
              <p:cNvPr id="73742" name="矩形 14"/>
              <p:cNvSpPr/>
              <p:nvPr/>
            </p:nvSpPr>
            <p:spPr>
              <a:xfrm>
                <a:off x="6102034" y="4959521"/>
                <a:ext cx="182880" cy="266007"/>
              </a:xfrm>
              <a:prstGeom prst="rect">
                <a:avLst/>
              </a:prstGeom>
              <a:noFill/>
              <a:ln w="28575" cap="flat" cmpd="sng">
                <a:solidFill>
                  <a:srgbClr val="FF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grpSp>
      </p:grpSp>
      <p:sp>
        <p:nvSpPr>
          <p:cNvPr id="73732" name="文本框 17"/>
          <p:cNvSpPr txBox="1"/>
          <p:nvPr/>
        </p:nvSpPr>
        <p:spPr>
          <a:xfrm>
            <a:off x="503238" y="4724400"/>
            <a:ext cx="7988300" cy="20161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285750" lvl="0" indent="-285750">
              <a:lnSpc>
                <a:spcPts val="2500"/>
              </a:lnSpc>
              <a:spcBef>
                <a:spcPct val="0"/>
              </a:spcBef>
              <a:buClrTx/>
              <a:buFont typeface="Wingdings" panose="05000000000000000000" pitchFamily="2" charset="2"/>
              <a:buChar char="l"/>
            </a:pPr>
            <a:r>
              <a:rPr lang="zh-CN" altLang="en-US" sz="1800" b="0" dirty="0">
                <a:solidFill>
                  <a:srgbClr val="FF0000"/>
                </a:solidFill>
                <a:latin typeface="Times New Roman" panose="02020603050405020304" pitchFamily="18" charset="0"/>
              </a:rPr>
              <a:t>选用哪种编码方法取决于指令使用频度</a:t>
            </a:r>
            <a:r>
              <a:rPr lang="en-US" altLang="zh-CN" sz="1800" b="0" i="1" dirty="0">
                <a:solidFill>
                  <a:srgbClr val="FF0000"/>
                </a:solidFill>
                <a:latin typeface="Times New Roman" panose="02020603050405020304" pitchFamily="18" charset="0"/>
              </a:rPr>
              <a:t>p</a:t>
            </a:r>
            <a:r>
              <a:rPr lang="en-US" altLang="zh-CN" sz="1800" b="0" i="1" baseline="-25000" dirty="0">
                <a:solidFill>
                  <a:srgbClr val="FF0000"/>
                </a:solidFill>
                <a:latin typeface="Times New Roman" panose="02020603050405020304" pitchFamily="18" charset="0"/>
              </a:rPr>
              <a:t>i</a:t>
            </a:r>
            <a:r>
              <a:rPr lang="zh-CN" altLang="en-US" sz="1800" b="0" dirty="0">
                <a:solidFill>
                  <a:srgbClr val="FF0000"/>
                </a:solidFill>
                <a:latin typeface="Times New Roman" panose="02020603050405020304" pitchFamily="18" charset="0"/>
              </a:rPr>
              <a:t>的分布</a:t>
            </a:r>
            <a:endParaRPr lang="en-US" altLang="zh-CN" sz="1800" b="0" dirty="0">
              <a:solidFill>
                <a:srgbClr val="FF0000"/>
              </a:solidFill>
              <a:latin typeface="Times New Roman" panose="02020603050405020304" pitchFamily="18" charset="0"/>
            </a:endParaRPr>
          </a:p>
          <a:p>
            <a:pPr marL="742950" lvl="1" indent="-285750">
              <a:lnSpc>
                <a:spcPts val="2500"/>
              </a:lnSpc>
              <a:spcBef>
                <a:spcPct val="0"/>
              </a:spcBef>
              <a:buClrTx/>
              <a:buSzTx/>
              <a:buFont typeface="Wingdings" panose="05000000000000000000" pitchFamily="2" charset="2"/>
              <a:buChar char="Ø"/>
            </a:pPr>
            <a:r>
              <a:rPr lang="zh-CN" altLang="en-US" sz="1800" dirty="0">
                <a:solidFill>
                  <a:srgbClr val="000000"/>
                </a:solidFill>
                <a:latin typeface="Times New Roman" panose="02020603050405020304" pitchFamily="18" charset="0"/>
              </a:rPr>
              <a:t>若</a:t>
            </a:r>
            <a:r>
              <a:rPr lang="en-US" altLang="zh-CN" sz="1800" i="1" dirty="0">
                <a:solidFill>
                  <a:srgbClr val="000000"/>
                </a:solidFill>
                <a:latin typeface="Times New Roman" panose="02020603050405020304" pitchFamily="18" charset="0"/>
              </a:rPr>
              <a:t>p</a:t>
            </a:r>
            <a:r>
              <a:rPr lang="en-US" altLang="zh-CN" sz="1800" i="1" baseline="-25000" dirty="0">
                <a:solidFill>
                  <a:srgbClr val="000000"/>
                </a:solidFill>
                <a:latin typeface="Times New Roman" panose="02020603050405020304" pitchFamily="18" charset="0"/>
              </a:rPr>
              <a:t>i</a:t>
            </a:r>
            <a:r>
              <a:rPr lang="zh-CN" altLang="en-US" sz="1800" dirty="0">
                <a:solidFill>
                  <a:srgbClr val="000000"/>
                </a:solidFill>
                <a:latin typeface="Times New Roman" panose="02020603050405020304" pitchFamily="18" charset="0"/>
              </a:rPr>
              <a:t>值在前</a:t>
            </a:r>
            <a:r>
              <a:rPr lang="en-US" altLang="zh-CN" sz="1800" dirty="0">
                <a:solidFill>
                  <a:srgbClr val="000000"/>
                </a:solidFill>
                <a:latin typeface="Times New Roman" panose="02020603050405020304" pitchFamily="18" charset="0"/>
              </a:rPr>
              <a:t>15</a:t>
            </a:r>
            <a:r>
              <a:rPr lang="zh-CN" altLang="en-US" sz="1800" dirty="0">
                <a:solidFill>
                  <a:srgbClr val="000000"/>
                </a:solidFill>
                <a:latin typeface="Times New Roman" panose="02020603050405020304" pitchFamily="18" charset="0"/>
              </a:rPr>
              <a:t>种指令中都比较大，但在后</a:t>
            </a:r>
            <a:r>
              <a:rPr lang="en-US" altLang="zh-CN" sz="1800" dirty="0">
                <a:solidFill>
                  <a:srgbClr val="000000"/>
                </a:solidFill>
                <a:latin typeface="Times New Roman" panose="02020603050405020304" pitchFamily="18" charset="0"/>
              </a:rPr>
              <a:t>30</a:t>
            </a:r>
            <a:r>
              <a:rPr lang="zh-CN" altLang="en-US" sz="1800" dirty="0">
                <a:solidFill>
                  <a:srgbClr val="000000"/>
                </a:solidFill>
                <a:latin typeface="Times New Roman" panose="02020603050405020304" pitchFamily="18" charset="0"/>
              </a:rPr>
              <a:t>种指令后急剧减少，宜选</a:t>
            </a:r>
            <a:r>
              <a:rPr lang="en-US" altLang="zh-CN" sz="1800" dirty="0">
                <a:solidFill>
                  <a:srgbClr val="000000"/>
                </a:solidFill>
                <a:latin typeface="Times New Roman" panose="02020603050405020304" pitchFamily="18" charset="0"/>
              </a:rPr>
              <a:t>15/15/15</a:t>
            </a:r>
            <a:r>
              <a:rPr lang="zh-CN" altLang="en-US" sz="1800" dirty="0">
                <a:solidFill>
                  <a:srgbClr val="000000"/>
                </a:solidFill>
                <a:latin typeface="Times New Roman" panose="02020603050405020304" pitchFamily="18" charset="0"/>
              </a:rPr>
              <a:t>法；</a:t>
            </a:r>
            <a:endParaRPr lang="en-US" altLang="zh-CN" sz="1800" dirty="0">
              <a:solidFill>
                <a:srgbClr val="000000"/>
              </a:solidFill>
              <a:latin typeface="Times New Roman" panose="02020603050405020304" pitchFamily="18" charset="0"/>
            </a:endParaRPr>
          </a:p>
          <a:p>
            <a:pPr marL="742950" lvl="1" indent="-285750">
              <a:lnSpc>
                <a:spcPts val="2500"/>
              </a:lnSpc>
              <a:spcBef>
                <a:spcPct val="0"/>
              </a:spcBef>
              <a:buClrTx/>
              <a:buSzTx/>
              <a:buFont typeface="Wingdings" panose="05000000000000000000" pitchFamily="2" charset="2"/>
              <a:buChar char="Ø"/>
            </a:pPr>
            <a:r>
              <a:rPr lang="zh-CN" altLang="en-US" sz="1800" dirty="0">
                <a:solidFill>
                  <a:srgbClr val="000000"/>
                </a:solidFill>
                <a:latin typeface="Times New Roman" panose="02020603050405020304" pitchFamily="18" charset="0"/>
              </a:rPr>
              <a:t>若</a:t>
            </a:r>
            <a:r>
              <a:rPr lang="en-US" altLang="zh-CN" sz="1800" i="1" dirty="0">
                <a:solidFill>
                  <a:srgbClr val="000000"/>
                </a:solidFill>
                <a:latin typeface="Times New Roman" panose="02020603050405020304" pitchFamily="18" charset="0"/>
              </a:rPr>
              <a:t>p</a:t>
            </a:r>
            <a:r>
              <a:rPr lang="en-US" altLang="zh-CN" sz="1800" i="1" baseline="-25000" dirty="0">
                <a:solidFill>
                  <a:srgbClr val="000000"/>
                </a:solidFill>
                <a:latin typeface="Times New Roman" panose="02020603050405020304" pitchFamily="18" charset="0"/>
              </a:rPr>
              <a:t>i</a:t>
            </a:r>
            <a:r>
              <a:rPr lang="zh-CN" altLang="en-US" sz="1800" dirty="0">
                <a:solidFill>
                  <a:srgbClr val="000000"/>
                </a:solidFill>
                <a:latin typeface="Times New Roman" panose="02020603050405020304" pitchFamily="18" charset="0"/>
              </a:rPr>
              <a:t>值在前</a:t>
            </a:r>
            <a:r>
              <a:rPr lang="en-US" altLang="zh-CN" sz="1800" dirty="0">
                <a:solidFill>
                  <a:srgbClr val="000000"/>
                </a:solidFill>
                <a:latin typeface="Times New Roman" panose="02020603050405020304" pitchFamily="18" charset="0"/>
              </a:rPr>
              <a:t>8</a:t>
            </a:r>
            <a:r>
              <a:rPr lang="zh-CN" altLang="en-US" sz="1800" dirty="0">
                <a:solidFill>
                  <a:srgbClr val="000000"/>
                </a:solidFill>
                <a:latin typeface="Times New Roman" panose="02020603050405020304" pitchFamily="18" charset="0"/>
              </a:rPr>
              <a:t>种指令中较大，之后的</a:t>
            </a:r>
            <a:r>
              <a:rPr lang="en-US" altLang="zh-CN" sz="1800" dirty="0">
                <a:solidFill>
                  <a:srgbClr val="000000"/>
                </a:solidFill>
                <a:latin typeface="Times New Roman" panose="02020603050405020304" pitchFamily="18" charset="0"/>
              </a:rPr>
              <a:t>64</a:t>
            </a:r>
            <a:r>
              <a:rPr lang="zh-CN" altLang="en-US" sz="1800" dirty="0">
                <a:solidFill>
                  <a:srgbClr val="000000"/>
                </a:solidFill>
                <a:latin typeface="Times New Roman" panose="02020603050405020304" pitchFamily="18" charset="0"/>
              </a:rPr>
              <a:t>种指令的</a:t>
            </a:r>
            <a:r>
              <a:rPr lang="en-US" altLang="zh-CN" sz="1800" i="1" dirty="0">
                <a:solidFill>
                  <a:srgbClr val="000000"/>
                </a:solidFill>
                <a:latin typeface="Times New Roman" panose="02020603050405020304" pitchFamily="18" charset="0"/>
              </a:rPr>
              <a:t>p</a:t>
            </a:r>
            <a:r>
              <a:rPr lang="en-US" altLang="zh-CN" sz="1800" i="1" baseline="-25000" dirty="0">
                <a:solidFill>
                  <a:srgbClr val="000000"/>
                </a:solidFill>
                <a:latin typeface="Times New Roman" panose="02020603050405020304" pitchFamily="18" charset="0"/>
              </a:rPr>
              <a:t>i</a:t>
            </a:r>
            <a:r>
              <a:rPr lang="zh-CN" altLang="en-US" sz="1800" dirty="0">
                <a:solidFill>
                  <a:srgbClr val="000000"/>
                </a:solidFill>
                <a:latin typeface="Times New Roman" panose="02020603050405020304" pitchFamily="18" charset="0"/>
              </a:rPr>
              <a:t>值也不低，宜选</a:t>
            </a:r>
            <a:r>
              <a:rPr lang="en-US" altLang="zh-CN" sz="1800" dirty="0">
                <a:solidFill>
                  <a:srgbClr val="000000"/>
                </a:solidFill>
                <a:latin typeface="Times New Roman" panose="02020603050405020304" pitchFamily="18" charset="0"/>
              </a:rPr>
              <a:t>8/64/512</a:t>
            </a:r>
            <a:r>
              <a:rPr lang="zh-CN" altLang="en-US" sz="1800" dirty="0">
                <a:solidFill>
                  <a:srgbClr val="000000"/>
                </a:solidFill>
                <a:latin typeface="Times New Roman" panose="02020603050405020304" pitchFamily="18" charset="0"/>
              </a:rPr>
              <a:t>法。</a:t>
            </a:r>
            <a:endParaRPr lang="en-US" altLang="zh-CN" sz="1800" dirty="0">
              <a:solidFill>
                <a:srgbClr val="000000"/>
              </a:solidFill>
              <a:latin typeface="Times New Roman" panose="02020603050405020304" pitchFamily="18" charset="0"/>
            </a:endParaRPr>
          </a:p>
          <a:p>
            <a:pPr marL="285750" lvl="0" indent="-285750">
              <a:lnSpc>
                <a:spcPts val="2500"/>
              </a:lnSpc>
              <a:spcBef>
                <a:spcPct val="0"/>
              </a:spcBef>
              <a:buClrTx/>
              <a:buFont typeface="Wingdings" panose="05000000000000000000" pitchFamily="2" charset="2"/>
              <a:buChar char="l"/>
            </a:pPr>
            <a:r>
              <a:rPr lang="zh-CN" altLang="en-US" sz="1800" b="0" dirty="0">
                <a:solidFill>
                  <a:srgbClr val="FF0000"/>
                </a:solidFill>
                <a:latin typeface="Times New Roman" panose="02020603050405020304" pitchFamily="18" charset="0"/>
              </a:rPr>
              <a:t>衡量标准是看哪种编码法能使平均码长最短</a:t>
            </a:r>
          </a:p>
        </p:txBody>
      </p:sp>
      <p:sp>
        <p:nvSpPr>
          <p:cNvPr id="73733" name="Rectangle 2"/>
          <p:cNvSpPr>
            <a:spLocks noGrp="1"/>
          </p:cNvSpPr>
          <p:nvPr>
            <p:ph type="title"/>
          </p:nvPr>
        </p:nvSpPr>
        <p:spPr/>
        <p:txBody>
          <a:bodyPr vert="horz" wrap="square" lIns="91440" tIns="45720" rIns="91440" bIns="45720" anchor="ctr"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如何扩展操作码</a:t>
            </a:r>
            <a:r>
              <a:rPr lang="en-US" altLang="zh-CN" dirty="0">
                <a:solidFill>
                  <a:srgbClr val="000000"/>
                </a:solidFill>
                <a:latin typeface="黑体" panose="02010609060101010101" pitchFamily="49" charset="-122"/>
                <a:ea typeface="黑体" panose="02010609060101010101" pitchFamily="49" charset="-122"/>
              </a:rPr>
              <a:t>——</a:t>
            </a:r>
            <a:r>
              <a:rPr lang="zh-CN" altLang="en-US" sz="2800" dirty="0">
                <a:solidFill>
                  <a:srgbClr val="FF0000"/>
                </a:solidFill>
                <a:latin typeface="黑体" panose="02010609060101010101" pitchFamily="49" charset="-122"/>
                <a:ea typeface="黑体" panose="02010609060101010101" pitchFamily="49" charset="-122"/>
              </a:rPr>
              <a:t>等长扩展编码法</a:t>
            </a:r>
            <a:r>
              <a:rPr lang="en-US" altLang="zh-CN" sz="2800" dirty="0">
                <a:solidFill>
                  <a:srgbClr val="FF0000"/>
                </a:solidFill>
                <a:latin typeface="黑体" panose="02010609060101010101" pitchFamily="49" charset="-122"/>
                <a:ea typeface="黑体" panose="02010609060101010101" pitchFamily="49" charset="-122"/>
              </a:rPr>
              <a:t>(4-8-12)</a:t>
            </a:r>
            <a:r>
              <a:rPr lang="en-US" altLang="zh-CN" sz="2800" dirty="0">
                <a:solidFill>
                  <a:srgbClr val="FF0000"/>
                </a:solidFill>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p:txBody>
          <a:bodyPr vert="horz" wrap="square" lIns="91440" tIns="45720" rIns="91440" bIns="45720" anchor="ctr"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操作码不等长扩展编码法</a:t>
            </a:r>
          </a:p>
        </p:txBody>
      </p:sp>
      <p:pic>
        <p:nvPicPr>
          <p:cNvPr id="67587" name="Picture 3"/>
          <p:cNvPicPr>
            <a:picLocks noChangeAspect="1"/>
          </p:cNvPicPr>
          <p:nvPr/>
        </p:nvPicPr>
        <p:blipFill>
          <a:blip r:embed="rId3"/>
          <a:stretch>
            <a:fillRect/>
          </a:stretch>
        </p:blipFill>
        <p:spPr>
          <a:xfrm>
            <a:off x="362268" y="893763"/>
            <a:ext cx="8418512" cy="401955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2.3.2 </a:t>
            </a:r>
            <a:r>
              <a:rPr lang="zh-CN" altLang="en-US" dirty="0">
                <a:solidFill>
                  <a:srgbClr val="000000"/>
                </a:solidFill>
                <a:latin typeface="黑体" panose="02010609060101010101" pitchFamily="49" charset="-122"/>
                <a:ea typeface="黑体" panose="02010609060101010101" pitchFamily="49" charset="-122"/>
              </a:rPr>
              <a:t>指令操作码的优化</a:t>
            </a:r>
          </a:p>
        </p:txBody>
      </p:sp>
      <p:sp>
        <p:nvSpPr>
          <p:cNvPr id="69635" name="Rectangle 3"/>
          <p:cNvSpPr>
            <a:spLocks noGrp="1"/>
          </p:cNvSpPr>
          <p:nvPr>
            <p:ph idx="1" hasCustomPrompt="1"/>
          </p:nvPr>
        </p:nvSpPr>
        <p:spPr>
          <a:xfrm>
            <a:off x="469900" y="1022350"/>
            <a:ext cx="8229600" cy="1935163"/>
          </a:xfrm>
        </p:spPr>
        <p:txBody>
          <a:bodyPr vert="horz" wrap="square" lIns="91440" tIns="45720" rIns="91440" bIns="45720" anchor="t" anchorCtr="0"/>
          <a:lstStyle/>
          <a:p>
            <a:pPr eaLnBrk="1" hangingPunct="1"/>
            <a:r>
              <a:rPr lang="zh-CN" altLang="en-US" dirty="0">
                <a:solidFill>
                  <a:srgbClr val="FF0000"/>
                </a:solidFill>
                <a:latin typeface="楷体_GB2312" pitchFamily="49" charset="-122"/>
                <a:ea typeface="楷体_GB2312" pitchFamily="49" charset="-122"/>
              </a:rPr>
              <a:t>改进操作码编码方式</a:t>
            </a:r>
            <a:r>
              <a:rPr lang="zh-CN" altLang="en-US" dirty="0">
                <a:solidFill>
                  <a:srgbClr val="000000"/>
                </a:solidFill>
                <a:latin typeface="楷体_GB2312" pitchFamily="49" charset="-122"/>
                <a:ea typeface="楷体_GB2312" pitchFamily="49" charset="-122"/>
              </a:rPr>
              <a:t>能够节省程序存储空间</a:t>
            </a:r>
          </a:p>
          <a:p>
            <a:pPr lvl="1" eaLnBrk="1" hangingPunct="1"/>
            <a:r>
              <a:rPr lang="zh-CN" altLang="en-US" sz="2800" dirty="0">
                <a:solidFill>
                  <a:srgbClr val="000000"/>
                </a:solidFill>
                <a:latin typeface="楷体_GB2312" pitchFamily="49" charset="-122"/>
                <a:ea typeface="楷体_GB2312" pitchFamily="49" charset="-122"/>
              </a:rPr>
              <a:t>例如：</a:t>
            </a:r>
            <a:r>
              <a:rPr lang="en-US" altLang="zh-CN" sz="2800" dirty="0">
                <a:solidFill>
                  <a:srgbClr val="000000"/>
                </a:solidFill>
                <a:latin typeface="楷体_GB2312" pitchFamily="49" charset="-122"/>
                <a:ea typeface="楷体_GB2312" pitchFamily="49" charset="-122"/>
              </a:rPr>
              <a:t>Burroughs</a:t>
            </a:r>
            <a:r>
              <a:rPr lang="zh-CN" altLang="en-US" sz="2800" dirty="0">
                <a:solidFill>
                  <a:srgbClr val="000000"/>
                </a:solidFill>
                <a:latin typeface="楷体_GB2312" pitchFamily="49" charset="-122"/>
                <a:ea typeface="楷体_GB2312" pitchFamily="49" charset="-122"/>
              </a:rPr>
              <a:t>公司的</a:t>
            </a:r>
            <a:r>
              <a:rPr lang="en-US" altLang="zh-CN" sz="2800" dirty="0">
                <a:solidFill>
                  <a:srgbClr val="000000"/>
                </a:solidFill>
                <a:latin typeface="楷体_GB2312" pitchFamily="49" charset="-122"/>
                <a:ea typeface="楷体_GB2312" pitchFamily="49" charset="-122"/>
              </a:rPr>
              <a:t>B-1700</a:t>
            </a:r>
            <a:r>
              <a:rPr lang="zh-CN" altLang="en-US" sz="2800" dirty="0">
                <a:solidFill>
                  <a:srgbClr val="000000"/>
                </a:solidFill>
                <a:latin typeface="楷体_GB2312" pitchFamily="49" charset="-122"/>
                <a:ea typeface="楷体_GB2312" pitchFamily="49" charset="-122"/>
              </a:rPr>
              <a:t>机</a:t>
            </a:r>
          </a:p>
        </p:txBody>
      </p:sp>
      <p:grpSp>
        <p:nvGrpSpPr>
          <p:cNvPr id="69636" name="Group 4"/>
          <p:cNvGrpSpPr/>
          <p:nvPr/>
        </p:nvGrpSpPr>
        <p:grpSpPr>
          <a:xfrm>
            <a:off x="803275" y="2695575"/>
            <a:ext cx="7013575" cy="1831975"/>
            <a:chOff x="719" y="2351"/>
            <a:chExt cx="4418" cy="1154"/>
          </a:xfrm>
        </p:grpSpPr>
        <p:sp>
          <p:nvSpPr>
            <p:cNvPr id="69637" name="Rectangle 5"/>
            <p:cNvSpPr/>
            <p:nvPr/>
          </p:nvSpPr>
          <p:spPr>
            <a:xfrm>
              <a:off x="719" y="2351"/>
              <a:ext cx="1616" cy="421"/>
            </a:xfrm>
            <a:prstGeom prst="rect">
              <a:avLst/>
            </a:prstGeom>
            <a:noFill/>
            <a:ln w="25400" cap="flat" cmpd="sng">
              <a:solidFill>
                <a:schemeClr val="tx2"/>
              </a:solidFill>
              <a:prstDash val="solid"/>
              <a:miter/>
              <a:headEnd type="none" w="med" len="med"/>
              <a:tailEnd type="none" w="med" len="med"/>
            </a:ln>
          </p:spPr>
          <p:txBody>
            <a:bodyPr wrap="none" lIns="36513" tIns="36513" rIns="365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zh-CN" altLang="en-US" sz="2400" b="0" dirty="0">
                  <a:solidFill>
                    <a:srgbClr val="000000"/>
                  </a:solidFill>
                  <a:latin typeface="Book Antiqua" panose="02040602050305030304" pitchFamily="18" charset="0"/>
                  <a:ea typeface="楷体_GB2312" pitchFamily="49" charset="-122"/>
                </a:rPr>
                <a:t>操作码</a:t>
              </a:r>
            </a:p>
            <a:p>
              <a:pPr marL="0" lvl="0" indent="0" algn="ctr" eaLnBrk="1" hangingPunct="1">
                <a:lnSpc>
                  <a:spcPct val="80000"/>
                </a:lnSpc>
                <a:spcBef>
                  <a:spcPct val="0"/>
                </a:spcBef>
                <a:buClrTx/>
                <a:buFontTx/>
                <a:buNone/>
              </a:pPr>
              <a:r>
                <a:rPr lang="zh-CN" altLang="en-US" sz="2400" b="0" dirty="0">
                  <a:solidFill>
                    <a:srgbClr val="000000"/>
                  </a:solidFill>
                  <a:latin typeface="Book Antiqua" panose="02040602050305030304" pitchFamily="18" charset="0"/>
                  <a:ea typeface="楷体_GB2312" pitchFamily="49" charset="-122"/>
                </a:rPr>
                <a:t>编码方式</a:t>
              </a:r>
            </a:p>
          </p:txBody>
        </p:sp>
        <p:sp>
          <p:nvSpPr>
            <p:cNvPr id="69638" name="Rectangle 6"/>
            <p:cNvSpPr/>
            <p:nvPr/>
          </p:nvSpPr>
          <p:spPr>
            <a:xfrm>
              <a:off x="2333" y="2351"/>
              <a:ext cx="2082" cy="421"/>
            </a:xfrm>
            <a:prstGeom prst="rect">
              <a:avLst/>
            </a:prstGeom>
            <a:noFill/>
            <a:ln w="25400" cap="flat" cmpd="sng">
              <a:solidFill>
                <a:schemeClr val="tx2"/>
              </a:solidFill>
              <a:prstDash val="solid"/>
              <a:miter/>
              <a:headEnd type="none" w="med" len="med"/>
              <a:tailEnd type="none" w="med" len="med"/>
            </a:ln>
          </p:spPr>
          <p:txBody>
            <a:bodyPr wrap="none" lIns="36513" tIns="36513" rIns="365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zh-CN" altLang="en-US" sz="2400" b="0" dirty="0">
                  <a:solidFill>
                    <a:srgbClr val="000000"/>
                  </a:solidFill>
                  <a:latin typeface="Book Antiqua" panose="02040602050305030304" pitchFamily="18" charset="0"/>
                  <a:ea typeface="楷体_GB2312" pitchFamily="49" charset="-122"/>
                </a:rPr>
                <a:t>整个操作系统所用</a:t>
              </a:r>
            </a:p>
            <a:p>
              <a:pPr marL="0" lvl="0" indent="0" algn="ctr" eaLnBrk="1" hangingPunct="1">
                <a:lnSpc>
                  <a:spcPct val="80000"/>
                </a:lnSpc>
                <a:spcBef>
                  <a:spcPct val="0"/>
                </a:spcBef>
                <a:buClrTx/>
                <a:buFontTx/>
                <a:buNone/>
              </a:pPr>
              <a:r>
                <a:rPr lang="zh-CN" altLang="en-US" sz="2400" b="0" dirty="0">
                  <a:solidFill>
                    <a:srgbClr val="000000"/>
                  </a:solidFill>
                  <a:latin typeface="Book Antiqua" panose="02040602050305030304" pitchFamily="18" charset="0"/>
                  <a:ea typeface="楷体_GB2312" pitchFamily="49" charset="-122"/>
                </a:rPr>
                <a:t>指令的操作码总位数</a:t>
              </a:r>
            </a:p>
          </p:txBody>
        </p:sp>
        <p:sp>
          <p:nvSpPr>
            <p:cNvPr id="69639" name="Rectangle 7"/>
            <p:cNvSpPr/>
            <p:nvPr/>
          </p:nvSpPr>
          <p:spPr>
            <a:xfrm>
              <a:off x="4413" y="2351"/>
              <a:ext cx="724" cy="421"/>
            </a:xfrm>
            <a:prstGeom prst="rect">
              <a:avLst/>
            </a:prstGeom>
            <a:noFill/>
            <a:ln w="25400" cap="flat" cmpd="sng">
              <a:solidFill>
                <a:schemeClr val="tx2"/>
              </a:solidFill>
              <a:prstDash val="solid"/>
              <a:miter/>
              <a:headEnd type="none" w="med" len="med"/>
              <a:tailEnd type="none" w="med" len="med"/>
            </a:ln>
          </p:spPr>
          <p:txBody>
            <a:bodyPr wrap="none" lIns="36513" tIns="36513" rIns="365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zh-CN" altLang="en-US" sz="2400" b="0" dirty="0">
                  <a:solidFill>
                    <a:srgbClr val="000000"/>
                  </a:solidFill>
                  <a:latin typeface="Book Antiqua" panose="02040602050305030304" pitchFamily="18" charset="0"/>
                  <a:ea typeface="楷体_GB2312" pitchFamily="49" charset="-122"/>
                </a:rPr>
                <a:t>改进的</a:t>
              </a:r>
            </a:p>
            <a:p>
              <a:pPr marL="0" lvl="0" indent="0" algn="ctr" eaLnBrk="1" hangingPunct="1">
                <a:lnSpc>
                  <a:spcPct val="80000"/>
                </a:lnSpc>
                <a:spcBef>
                  <a:spcPct val="0"/>
                </a:spcBef>
                <a:buClrTx/>
                <a:buFontTx/>
                <a:buNone/>
              </a:pPr>
              <a:r>
                <a:rPr lang="zh-CN" altLang="en-US" sz="2400" b="0" dirty="0">
                  <a:solidFill>
                    <a:srgbClr val="000000"/>
                  </a:solidFill>
                  <a:latin typeface="Book Antiqua" panose="02040602050305030304" pitchFamily="18" charset="0"/>
                  <a:ea typeface="楷体_GB2312" pitchFamily="49" charset="-122"/>
                </a:rPr>
                <a:t>百分比</a:t>
              </a:r>
            </a:p>
          </p:txBody>
        </p:sp>
        <p:sp>
          <p:nvSpPr>
            <p:cNvPr id="69640" name="Rectangle 8"/>
            <p:cNvSpPr/>
            <p:nvPr/>
          </p:nvSpPr>
          <p:spPr>
            <a:xfrm>
              <a:off x="719" y="2770"/>
              <a:ext cx="1616" cy="246"/>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8</a:t>
              </a:r>
              <a:r>
                <a:rPr lang="zh-CN" altLang="en-US" sz="2400" b="0" dirty="0">
                  <a:solidFill>
                    <a:srgbClr val="000000"/>
                  </a:solidFill>
                  <a:latin typeface="Book Antiqua" panose="02040602050305030304" pitchFamily="18" charset="0"/>
                  <a:ea typeface="楷体_GB2312" pitchFamily="49" charset="-122"/>
                </a:rPr>
                <a:t>位定长编码</a:t>
              </a:r>
            </a:p>
          </p:txBody>
        </p:sp>
        <p:sp>
          <p:nvSpPr>
            <p:cNvPr id="69641" name="Rectangle 9"/>
            <p:cNvSpPr/>
            <p:nvPr/>
          </p:nvSpPr>
          <p:spPr>
            <a:xfrm>
              <a:off x="719" y="3014"/>
              <a:ext cx="1616" cy="247"/>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4-6-10</a:t>
              </a:r>
              <a:r>
                <a:rPr lang="zh-CN" altLang="en-US" sz="2400" b="0" dirty="0">
                  <a:solidFill>
                    <a:srgbClr val="000000"/>
                  </a:solidFill>
                  <a:latin typeface="Book Antiqua" panose="02040602050305030304" pitchFamily="18" charset="0"/>
                  <a:ea typeface="楷体_GB2312" pitchFamily="49" charset="-122"/>
                </a:rPr>
                <a:t>扩展编码</a:t>
              </a:r>
            </a:p>
          </p:txBody>
        </p:sp>
        <p:sp>
          <p:nvSpPr>
            <p:cNvPr id="69642" name="Rectangle 10"/>
            <p:cNvSpPr/>
            <p:nvPr/>
          </p:nvSpPr>
          <p:spPr>
            <a:xfrm>
              <a:off x="719" y="3259"/>
              <a:ext cx="1616" cy="246"/>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Huffman</a:t>
              </a:r>
              <a:r>
                <a:rPr lang="zh-CN" altLang="en-US" sz="2400" b="0" dirty="0">
                  <a:solidFill>
                    <a:srgbClr val="000000"/>
                  </a:solidFill>
                  <a:latin typeface="Book Antiqua" panose="02040602050305030304" pitchFamily="18" charset="0"/>
                  <a:ea typeface="楷体_GB2312" pitchFamily="49" charset="-122"/>
                </a:rPr>
                <a:t>编码</a:t>
              </a:r>
            </a:p>
          </p:txBody>
        </p:sp>
        <p:sp>
          <p:nvSpPr>
            <p:cNvPr id="69643" name="Rectangle 11"/>
            <p:cNvSpPr/>
            <p:nvPr/>
          </p:nvSpPr>
          <p:spPr>
            <a:xfrm>
              <a:off x="2333" y="2770"/>
              <a:ext cx="2082" cy="246"/>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301,248</a:t>
              </a:r>
            </a:p>
          </p:txBody>
        </p:sp>
        <p:sp>
          <p:nvSpPr>
            <p:cNvPr id="69644" name="Rectangle 12"/>
            <p:cNvSpPr/>
            <p:nvPr/>
          </p:nvSpPr>
          <p:spPr>
            <a:xfrm>
              <a:off x="2333" y="3014"/>
              <a:ext cx="2082" cy="247"/>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184,966</a:t>
              </a:r>
            </a:p>
          </p:txBody>
        </p:sp>
        <p:sp>
          <p:nvSpPr>
            <p:cNvPr id="69645" name="Rectangle 13"/>
            <p:cNvSpPr/>
            <p:nvPr/>
          </p:nvSpPr>
          <p:spPr>
            <a:xfrm>
              <a:off x="2333" y="3259"/>
              <a:ext cx="2082" cy="246"/>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172,346</a:t>
              </a:r>
            </a:p>
          </p:txBody>
        </p:sp>
        <p:sp>
          <p:nvSpPr>
            <p:cNvPr id="69646" name="Rectangle 14"/>
            <p:cNvSpPr/>
            <p:nvPr/>
          </p:nvSpPr>
          <p:spPr>
            <a:xfrm>
              <a:off x="4413" y="2770"/>
              <a:ext cx="724" cy="246"/>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a:t>
              </a:r>
            </a:p>
          </p:txBody>
        </p:sp>
        <p:sp>
          <p:nvSpPr>
            <p:cNvPr id="69647" name="Rectangle 15"/>
            <p:cNvSpPr/>
            <p:nvPr/>
          </p:nvSpPr>
          <p:spPr>
            <a:xfrm>
              <a:off x="4413" y="3014"/>
              <a:ext cx="724" cy="247"/>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39</a:t>
              </a:r>
              <a:r>
                <a:rPr lang="zh-CN" altLang="en-US" sz="2400" b="0" dirty="0">
                  <a:solidFill>
                    <a:srgbClr val="000000"/>
                  </a:solidFill>
                  <a:latin typeface="Book Antiqua" panose="02040602050305030304" pitchFamily="18" charset="0"/>
                  <a:ea typeface="楷体_GB2312" pitchFamily="49" charset="-122"/>
                </a:rPr>
                <a:t>％</a:t>
              </a:r>
            </a:p>
          </p:txBody>
        </p:sp>
        <p:sp>
          <p:nvSpPr>
            <p:cNvPr id="69648" name="Rectangle 16"/>
            <p:cNvSpPr/>
            <p:nvPr/>
          </p:nvSpPr>
          <p:spPr>
            <a:xfrm>
              <a:off x="4413" y="3259"/>
              <a:ext cx="724" cy="246"/>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43</a:t>
              </a:r>
              <a:r>
                <a:rPr lang="zh-CN" altLang="en-US" sz="2400" b="0" dirty="0">
                  <a:solidFill>
                    <a:srgbClr val="000000"/>
                  </a:solidFill>
                  <a:latin typeface="Book Antiqua" panose="02040602050305030304" pitchFamily="18" charset="0"/>
                  <a:ea typeface="楷体_GB2312" pitchFamily="49" charset="-122"/>
                </a:rPr>
                <a:t>％</a:t>
              </a: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idx="1" hasCustomPrompt="1"/>
          </p:nvPr>
        </p:nvSpPr>
        <p:spPr>
          <a:xfrm>
            <a:off x="0" y="1069975"/>
            <a:ext cx="8610600" cy="4648200"/>
          </a:xfrm>
        </p:spPr>
        <p:txBody>
          <a:bodyPr vert="horz" wrap="square" lIns="92075" tIns="46038" rIns="92075" bIns="46038" anchor="t" anchorCtr="0"/>
          <a:lstStyle/>
          <a:p>
            <a:pPr marL="1044575" lvl="3" indent="-469900" defTabSz="914400" eaLnBrk="1" hangingPunct="1">
              <a:tabLst>
                <a:tab pos="1622425" algn="l"/>
                <a:tab pos="3051175" algn="l"/>
                <a:tab pos="3900805" algn="l"/>
                <a:tab pos="4672330" algn="l"/>
              </a:tabLst>
            </a:pPr>
            <a:r>
              <a:rPr lang="zh-CN" altLang="en-US" sz="2400" dirty="0">
                <a:solidFill>
                  <a:srgbClr val="000000"/>
                </a:solidFill>
                <a:latin typeface="楷体_GB2312" pitchFamily="49" charset="-122"/>
                <a:ea typeface="楷体_GB2312" pitchFamily="49" charset="-122"/>
              </a:rPr>
              <a:t>  假设一台模型计算机共有</a:t>
            </a:r>
            <a:r>
              <a:rPr lang="en-US" altLang="zh-CN" sz="2400" dirty="0">
                <a:solidFill>
                  <a:srgbClr val="000000"/>
                </a:solidFill>
                <a:latin typeface="楷体_GB2312" pitchFamily="49" charset="-122"/>
                <a:ea typeface="楷体_GB2312" pitchFamily="49" charset="-122"/>
              </a:rPr>
              <a:t>7</a:t>
            </a:r>
            <a:r>
              <a:rPr lang="zh-CN" altLang="en-US" sz="2400" dirty="0">
                <a:solidFill>
                  <a:srgbClr val="000000"/>
                </a:solidFill>
                <a:latin typeface="楷体_GB2312" pitchFamily="49" charset="-122"/>
                <a:ea typeface="楷体_GB2312" pitchFamily="49" charset="-122"/>
              </a:rPr>
              <a:t>种不同的操作码，如果采用固定长操作码需要</a:t>
            </a:r>
            <a:r>
              <a:rPr lang="en-US" altLang="zh-CN" sz="2400" dirty="0">
                <a:solidFill>
                  <a:srgbClr val="000000"/>
                </a:solidFill>
                <a:latin typeface="楷体_GB2312" pitchFamily="49" charset="-122"/>
                <a:ea typeface="楷体_GB2312" pitchFamily="49" charset="-122"/>
              </a:rPr>
              <a:t>3</a:t>
            </a:r>
            <a:r>
              <a:rPr lang="zh-CN" altLang="en-US" sz="2400" dirty="0">
                <a:solidFill>
                  <a:srgbClr val="000000"/>
                </a:solidFill>
                <a:latin typeface="楷体_GB2312" pitchFamily="49" charset="-122"/>
                <a:ea typeface="楷体_GB2312" pitchFamily="49" charset="-122"/>
              </a:rPr>
              <a:t>位。已知各种操作码在程序中出现的概率如下表，</a:t>
            </a:r>
            <a:r>
              <a:rPr lang="zh-CN" altLang="en-US" sz="2400" dirty="0">
                <a:solidFill>
                  <a:srgbClr val="FF0000"/>
                </a:solidFill>
                <a:latin typeface="楷体_GB2312" pitchFamily="49" charset="-122"/>
                <a:ea typeface="楷体_GB2312" pitchFamily="49" charset="-122"/>
              </a:rPr>
              <a:t>计算采用</a:t>
            </a:r>
            <a:r>
              <a:rPr lang="en-US" altLang="zh-CN" sz="2400" dirty="0">
                <a:solidFill>
                  <a:srgbClr val="FF0000"/>
                </a:solidFill>
                <a:latin typeface="楷体_GB2312" pitchFamily="49" charset="-122"/>
                <a:ea typeface="楷体_GB2312" pitchFamily="49" charset="-122"/>
              </a:rPr>
              <a:t>Huffman</a:t>
            </a:r>
            <a:r>
              <a:rPr lang="zh-CN" altLang="en-US" sz="2400" dirty="0">
                <a:solidFill>
                  <a:srgbClr val="FF0000"/>
                </a:solidFill>
                <a:latin typeface="楷体_GB2312" pitchFamily="49" charset="-122"/>
                <a:ea typeface="楷体_GB2312" pitchFamily="49" charset="-122"/>
              </a:rPr>
              <a:t>编码法的操作码平均长度，并计算固定长操作码和</a:t>
            </a:r>
            <a:r>
              <a:rPr lang="en-US" altLang="zh-CN" sz="2400" dirty="0">
                <a:solidFill>
                  <a:srgbClr val="FF0000"/>
                </a:solidFill>
                <a:latin typeface="楷体_GB2312" pitchFamily="49" charset="-122"/>
                <a:ea typeface="楷体_GB2312" pitchFamily="49" charset="-122"/>
              </a:rPr>
              <a:t>Huffman</a:t>
            </a:r>
            <a:r>
              <a:rPr lang="zh-CN" altLang="en-US" sz="2400" dirty="0">
                <a:solidFill>
                  <a:srgbClr val="FF0000"/>
                </a:solidFill>
                <a:latin typeface="楷体_GB2312" pitchFamily="49" charset="-122"/>
                <a:ea typeface="楷体_GB2312" pitchFamily="49" charset="-122"/>
              </a:rPr>
              <a:t>操作码的信息冗余量。</a:t>
            </a:r>
            <a:br>
              <a:rPr lang="zh-CN" altLang="en-US" sz="2400" dirty="0">
                <a:solidFill>
                  <a:srgbClr val="FF0000"/>
                </a:solidFill>
                <a:latin typeface="楷体_GB2312" pitchFamily="49" charset="-122"/>
                <a:ea typeface="楷体_GB2312" pitchFamily="49" charset="-122"/>
              </a:rPr>
            </a:br>
            <a:br>
              <a:rPr lang="zh-CN" altLang="en-US" dirty="0">
                <a:solidFill>
                  <a:srgbClr val="000000"/>
                </a:solidFill>
                <a:latin typeface="楷体_GB2312" pitchFamily="49" charset="-122"/>
                <a:ea typeface="楷体_GB2312" pitchFamily="49" charset="-122"/>
              </a:rPr>
            </a:br>
            <a:r>
              <a:rPr lang="zh-CN" altLang="en-US" sz="2400" dirty="0">
                <a:solidFill>
                  <a:srgbClr val="000000"/>
                </a:solidFill>
                <a:latin typeface="楷体_GB2312" pitchFamily="49" charset="-122"/>
                <a:ea typeface="楷体_GB2312" pitchFamily="49" charset="-122"/>
              </a:rPr>
              <a:t>利用</a:t>
            </a:r>
            <a:r>
              <a:rPr lang="en-US" altLang="zh-CN" sz="2400" dirty="0">
                <a:solidFill>
                  <a:srgbClr val="000000"/>
                </a:solidFill>
                <a:latin typeface="楷体_GB2312" pitchFamily="49" charset="-122"/>
                <a:ea typeface="楷体_GB2312" pitchFamily="49" charset="-122"/>
              </a:rPr>
              <a:t>Huffman</a:t>
            </a:r>
            <a:r>
              <a:rPr lang="zh-CN" altLang="en-US" sz="2400" dirty="0">
                <a:solidFill>
                  <a:srgbClr val="000000"/>
                </a:solidFill>
                <a:latin typeface="楷体_GB2312" pitchFamily="49" charset="-122"/>
                <a:ea typeface="楷体_GB2312" pitchFamily="49" charset="-122"/>
              </a:rPr>
              <a:t>树进行操作码编码的方法，又称为最小概率合并法。</a:t>
            </a:r>
          </a:p>
        </p:txBody>
      </p:sp>
      <p:grpSp>
        <p:nvGrpSpPr>
          <p:cNvPr id="71683" name="Group 3"/>
          <p:cNvGrpSpPr/>
          <p:nvPr/>
        </p:nvGrpSpPr>
        <p:grpSpPr>
          <a:xfrm>
            <a:off x="1020763" y="4348163"/>
            <a:ext cx="7470775" cy="1069975"/>
            <a:chOff x="719" y="2975"/>
            <a:chExt cx="4706" cy="674"/>
          </a:xfrm>
        </p:grpSpPr>
        <p:sp>
          <p:nvSpPr>
            <p:cNvPr id="71685" name="Rectangle 4"/>
            <p:cNvSpPr/>
            <p:nvPr/>
          </p:nvSpPr>
          <p:spPr>
            <a:xfrm>
              <a:off x="719" y="2975"/>
              <a:ext cx="674"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zh-CN" altLang="en-US" sz="3200" b="0" dirty="0">
                  <a:solidFill>
                    <a:srgbClr val="000000"/>
                  </a:solidFill>
                  <a:latin typeface="Book Antiqua" panose="02040602050305030304" pitchFamily="18" charset="0"/>
                  <a:ea typeface="楷体_GB2312" pitchFamily="49" charset="-122"/>
                </a:rPr>
                <a:t>指令</a:t>
              </a:r>
            </a:p>
          </p:txBody>
        </p:sp>
        <p:sp>
          <p:nvSpPr>
            <p:cNvPr id="71686" name="Rectangle 5"/>
            <p:cNvSpPr/>
            <p:nvPr/>
          </p:nvSpPr>
          <p:spPr>
            <a:xfrm>
              <a:off x="1391" y="2975"/>
              <a:ext cx="578"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3200" b="0" dirty="0">
                  <a:solidFill>
                    <a:srgbClr val="000000"/>
                  </a:solidFill>
                  <a:latin typeface="Book Antiqua" panose="02040602050305030304" pitchFamily="18" charset="0"/>
                  <a:ea typeface="楷体_GB2312" pitchFamily="49" charset="-122"/>
                </a:rPr>
                <a:t>I</a:t>
              </a:r>
              <a:r>
                <a:rPr lang="en-US" altLang="zh-CN" sz="3200" b="0" baseline="-25000" dirty="0">
                  <a:solidFill>
                    <a:srgbClr val="000000"/>
                  </a:solidFill>
                  <a:latin typeface="Book Antiqua" panose="02040602050305030304" pitchFamily="18" charset="0"/>
                  <a:ea typeface="楷体_GB2312" pitchFamily="49" charset="-122"/>
                </a:rPr>
                <a:t>1</a:t>
              </a:r>
            </a:p>
          </p:txBody>
        </p:sp>
        <p:sp>
          <p:nvSpPr>
            <p:cNvPr id="71687" name="Rectangle 6"/>
            <p:cNvSpPr/>
            <p:nvPr/>
          </p:nvSpPr>
          <p:spPr>
            <a:xfrm>
              <a:off x="719" y="3311"/>
              <a:ext cx="674"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zh-CN" altLang="en-US" sz="3200" b="0" dirty="0">
                  <a:solidFill>
                    <a:srgbClr val="000000"/>
                  </a:solidFill>
                  <a:latin typeface="Book Antiqua" panose="02040602050305030304" pitchFamily="18" charset="0"/>
                  <a:ea typeface="楷体_GB2312" pitchFamily="49" charset="-122"/>
                </a:rPr>
                <a:t>概率</a:t>
              </a:r>
            </a:p>
          </p:txBody>
        </p:sp>
        <p:sp>
          <p:nvSpPr>
            <p:cNvPr id="71688" name="Rectangle 7"/>
            <p:cNvSpPr/>
            <p:nvPr/>
          </p:nvSpPr>
          <p:spPr>
            <a:xfrm>
              <a:off x="1391" y="3311"/>
              <a:ext cx="578"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3200" b="0" dirty="0">
                  <a:solidFill>
                    <a:srgbClr val="000000"/>
                  </a:solidFill>
                  <a:latin typeface="Book Antiqua" panose="02040602050305030304" pitchFamily="18" charset="0"/>
                  <a:ea typeface="楷体_GB2312" pitchFamily="49" charset="-122"/>
                </a:rPr>
                <a:t>0.45</a:t>
              </a:r>
            </a:p>
          </p:txBody>
        </p:sp>
        <p:sp>
          <p:nvSpPr>
            <p:cNvPr id="71689" name="Rectangle 8"/>
            <p:cNvSpPr/>
            <p:nvPr/>
          </p:nvSpPr>
          <p:spPr>
            <a:xfrm>
              <a:off x="1967" y="2975"/>
              <a:ext cx="578"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3200" b="0" dirty="0">
                  <a:solidFill>
                    <a:srgbClr val="000000"/>
                  </a:solidFill>
                  <a:latin typeface="Book Antiqua" panose="02040602050305030304" pitchFamily="18" charset="0"/>
                  <a:ea typeface="楷体_GB2312" pitchFamily="49" charset="-122"/>
                </a:rPr>
                <a:t>I</a:t>
              </a:r>
              <a:r>
                <a:rPr lang="en-US" altLang="zh-CN" sz="3200" b="0" baseline="-25000" dirty="0">
                  <a:solidFill>
                    <a:srgbClr val="000000"/>
                  </a:solidFill>
                  <a:latin typeface="Book Antiqua" panose="02040602050305030304" pitchFamily="18" charset="0"/>
                  <a:ea typeface="楷体_GB2312" pitchFamily="49" charset="-122"/>
                </a:rPr>
                <a:t>2</a:t>
              </a:r>
            </a:p>
          </p:txBody>
        </p:sp>
        <p:sp>
          <p:nvSpPr>
            <p:cNvPr id="71690" name="Rectangle 9"/>
            <p:cNvSpPr/>
            <p:nvPr/>
          </p:nvSpPr>
          <p:spPr>
            <a:xfrm>
              <a:off x="1967" y="3311"/>
              <a:ext cx="578"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3200" b="0" dirty="0">
                  <a:solidFill>
                    <a:srgbClr val="000000"/>
                  </a:solidFill>
                  <a:latin typeface="Book Antiqua" panose="02040602050305030304" pitchFamily="18" charset="0"/>
                  <a:ea typeface="楷体_GB2312" pitchFamily="49" charset="-122"/>
                </a:rPr>
                <a:t>0.30</a:t>
              </a:r>
            </a:p>
          </p:txBody>
        </p:sp>
        <p:sp>
          <p:nvSpPr>
            <p:cNvPr id="71691" name="Rectangle 10"/>
            <p:cNvSpPr/>
            <p:nvPr/>
          </p:nvSpPr>
          <p:spPr>
            <a:xfrm>
              <a:off x="2543" y="2975"/>
              <a:ext cx="578"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3200" b="0" dirty="0">
                  <a:solidFill>
                    <a:srgbClr val="000000"/>
                  </a:solidFill>
                  <a:latin typeface="Book Antiqua" panose="02040602050305030304" pitchFamily="18" charset="0"/>
                  <a:ea typeface="楷体_GB2312" pitchFamily="49" charset="-122"/>
                </a:rPr>
                <a:t>I</a:t>
              </a:r>
              <a:r>
                <a:rPr lang="en-US" altLang="zh-CN" sz="3200" b="0" baseline="-25000" dirty="0">
                  <a:solidFill>
                    <a:srgbClr val="000000"/>
                  </a:solidFill>
                  <a:latin typeface="Book Antiqua" panose="02040602050305030304" pitchFamily="18" charset="0"/>
                  <a:ea typeface="楷体_GB2312" pitchFamily="49" charset="-122"/>
                </a:rPr>
                <a:t>3</a:t>
              </a:r>
            </a:p>
          </p:txBody>
        </p:sp>
        <p:sp>
          <p:nvSpPr>
            <p:cNvPr id="71692" name="Rectangle 11"/>
            <p:cNvSpPr/>
            <p:nvPr/>
          </p:nvSpPr>
          <p:spPr>
            <a:xfrm>
              <a:off x="2543" y="3311"/>
              <a:ext cx="578"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3200" b="0" dirty="0">
                  <a:solidFill>
                    <a:srgbClr val="000000"/>
                  </a:solidFill>
                  <a:latin typeface="Book Antiqua" panose="02040602050305030304" pitchFamily="18" charset="0"/>
                  <a:ea typeface="楷体_GB2312" pitchFamily="49" charset="-122"/>
                </a:rPr>
                <a:t>0.15</a:t>
              </a:r>
            </a:p>
          </p:txBody>
        </p:sp>
        <p:sp>
          <p:nvSpPr>
            <p:cNvPr id="71693" name="Rectangle 12"/>
            <p:cNvSpPr/>
            <p:nvPr/>
          </p:nvSpPr>
          <p:spPr>
            <a:xfrm>
              <a:off x="3119" y="2975"/>
              <a:ext cx="578"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3200" b="0" dirty="0">
                  <a:solidFill>
                    <a:srgbClr val="000000"/>
                  </a:solidFill>
                  <a:latin typeface="Book Antiqua" panose="02040602050305030304" pitchFamily="18" charset="0"/>
                  <a:ea typeface="楷体_GB2312" pitchFamily="49" charset="-122"/>
                </a:rPr>
                <a:t>I</a:t>
              </a:r>
              <a:r>
                <a:rPr lang="en-US" altLang="zh-CN" sz="3200" b="0" baseline="-25000" dirty="0">
                  <a:solidFill>
                    <a:srgbClr val="000000"/>
                  </a:solidFill>
                  <a:latin typeface="Book Antiqua" panose="02040602050305030304" pitchFamily="18" charset="0"/>
                  <a:ea typeface="楷体_GB2312" pitchFamily="49" charset="-122"/>
                </a:rPr>
                <a:t>4</a:t>
              </a:r>
            </a:p>
          </p:txBody>
        </p:sp>
        <p:sp>
          <p:nvSpPr>
            <p:cNvPr id="71694" name="Rectangle 13"/>
            <p:cNvSpPr/>
            <p:nvPr/>
          </p:nvSpPr>
          <p:spPr>
            <a:xfrm>
              <a:off x="3119" y="3311"/>
              <a:ext cx="578"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3200" b="0" dirty="0">
                  <a:solidFill>
                    <a:srgbClr val="000000"/>
                  </a:solidFill>
                  <a:latin typeface="Book Antiqua" panose="02040602050305030304" pitchFamily="18" charset="0"/>
                  <a:ea typeface="楷体_GB2312" pitchFamily="49" charset="-122"/>
                </a:rPr>
                <a:t>0.05</a:t>
              </a:r>
            </a:p>
          </p:txBody>
        </p:sp>
        <p:sp>
          <p:nvSpPr>
            <p:cNvPr id="71695" name="Rectangle 14"/>
            <p:cNvSpPr/>
            <p:nvPr/>
          </p:nvSpPr>
          <p:spPr>
            <a:xfrm>
              <a:off x="3695" y="2975"/>
              <a:ext cx="578"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3200" b="0" dirty="0">
                  <a:solidFill>
                    <a:srgbClr val="000000"/>
                  </a:solidFill>
                  <a:latin typeface="Book Antiqua" panose="02040602050305030304" pitchFamily="18" charset="0"/>
                  <a:ea typeface="楷体_GB2312" pitchFamily="49" charset="-122"/>
                </a:rPr>
                <a:t>I</a:t>
              </a:r>
              <a:r>
                <a:rPr lang="en-US" altLang="zh-CN" sz="3200" b="0" baseline="-25000" dirty="0">
                  <a:solidFill>
                    <a:srgbClr val="000000"/>
                  </a:solidFill>
                  <a:latin typeface="Book Antiqua" panose="02040602050305030304" pitchFamily="18" charset="0"/>
                  <a:ea typeface="楷体_GB2312" pitchFamily="49" charset="-122"/>
                </a:rPr>
                <a:t>5</a:t>
              </a:r>
            </a:p>
          </p:txBody>
        </p:sp>
        <p:sp>
          <p:nvSpPr>
            <p:cNvPr id="71696" name="Rectangle 15"/>
            <p:cNvSpPr/>
            <p:nvPr/>
          </p:nvSpPr>
          <p:spPr>
            <a:xfrm>
              <a:off x="3695" y="3311"/>
              <a:ext cx="578"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3200" b="0" dirty="0">
                  <a:solidFill>
                    <a:srgbClr val="000000"/>
                  </a:solidFill>
                  <a:latin typeface="Book Antiqua" panose="02040602050305030304" pitchFamily="18" charset="0"/>
                  <a:ea typeface="楷体_GB2312" pitchFamily="49" charset="-122"/>
                </a:rPr>
                <a:t>0.03</a:t>
              </a:r>
            </a:p>
          </p:txBody>
        </p:sp>
        <p:sp>
          <p:nvSpPr>
            <p:cNvPr id="71697" name="Rectangle 16"/>
            <p:cNvSpPr/>
            <p:nvPr/>
          </p:nvSpPr>
          <p:spPr>
            <a:xfrm>
              <a:off x="4271" y="2975"/>
              <a:ext cx="578"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3200" b="0" dirty="0">
                  <a:solidFill>
                    <a:srgbClr val="000000"/>
                  </a:solidFill>
                  <a:latin typeface="Book Antiqua" panose="02040602050305030304" pitchFamily="18" charset="0"/>
                  <a:ea typeface="楷体_GB2312" pitchFamily="49" charset="-122"/>
                </a:rPr>
                <a:t>I</a:t>
              </a:r>
              <a:r>
                <a:rPr lang="en-US" altLang="zh-CN" sz="3200" b="0" baseline="-25000" dirty="0">
                  <a:solidFill>
                    <a:srgbClr val="000000"/>
                  </a:solidFill>
                  <a:latin typeface="Book Antiqua" panose="02040602050305030304" pitchFamily="18" charset="0"/>
                  <a:ea typeface="楷体_GB2312" pitchFamily="49" charset="-122"/>
                </a:rPr>
                <a:t>6</a:t>
              </a:r>
            </a:p>
          </p:txBody>
        </p:sp>
        <p:sp>
          <p:nvSpPr>
            <p:cNvPr id="71698" name="Rectangle 17"/>
            <p:cNvSpPr/>
            <p:nvPr/>
          </p:nvSpPr>
          <p:spPr>
            <a:xfrm>
              <a:off x="4271" y="3311"/>
              <a:ext cx="578"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3200" b="0" dirty="0">
                  <a:solidFill>
                    <a:srgbClr val="000000"/>
                  </a:solidFill>
                  <a:latin typeface="Book Antiqua" panose="02040602050305030304" pitchFamily="18" charset="0"/>
                  <a:ea typeface="楷体_GB2312" pitchFamily="49" charset="-122"/>
                </a:rPr>
                <a:t>0.01</a:t>
              </a:r>
            </a:p>
          </p:txBody>
        </p:sp>
        <p:sp>
          <p:nvSpPr>
            <p:cNvPr id="71699" name="Rectangle 18"/>
            <p:cNvSpPr/>
            <p:nvPr/>
          </p:nvSpPr>
          <p:spPr>
            <a:xfrm>
              <a:off x="4847" y="2975"/>
              <a:ext cx="578"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3200" b="0" dirty="0">
                  <a:solidFill>
                    <a:srgbClr val="000000"/>
                  </a:solidFill>
                  <a:latin typeface="Book Antiqua" panose="02040602050305030304" pitchFamily="18" charset="0"/>
                  <a:ea typeface="楷体_GB2312" pitchFamily="49" charset="-122"/>
                </a:rPr>
                <a:t>I</a:t>
              </a:r>
              <a:r>
                <a:rPr lang="en-US" altLang="zh-CN" sz="3200" b="0" baseline="-25000" dirty="0">
                  <a:solidFill>
                    <a:srgbClr val="000000"/>
                  </a:solidFill>
                  <a:latin typeface="Book Antiqua" panose="02040602050305030304" pitchFamily="18" charset="0"/>
                  <a:ea typeface="楷体_GB2312" pitchFamily="49" charset="-122"/>
                </a:rPr>
                <a:t>7</a:t>
              </a:r>
            </a:p>
          </p:txBody>
        </p:sp>
        <p:sp>
          <p:nvSpPr>
            <p:cNvPr id="71700" name="Rectangle 19"/>
            <p:cNvSpPr/>
            <p:nvPr/>
          </p:nvSpPr>
          <p:spPr>
            <a:xfrm>
              <a:off x="4847" y="3311"/>
              <a:ext cx="578"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3200" b="0" dirty="0">
                  <a:solidFill>
                    <a:srgbClr val="000000"/>
                  </a:solidFill>
                  <a:latin typeface="Book Antiqua" panose="02040602050305030304" pitchFamily="18" charset="0"/>
                  <a:ea typeface="楷体_GB2312" pitchFamily="49" charset="-122"/>
                </a:rPr>
                <a:t>0.01</a:t>
              </a:r>
            </a:p>
          </p:txBody>
        </p:sp>
      </p:grpSp>
      <p:sp>
        <p:nvSpPr>
          <p:cNvPr id="71684" name="Rectangle 20"/>
          <p:cNvSpPr>
            <a:spLocks noGrp="1"/>
          </p:cNvSpPr>
          <p:nvPr>
            <p:ph type="title"/>
          </p:nvPr>
        </p:nvSpPr>
        <p:spPr/>
        <p:txBody>
          <a:bodyPr vert="horz" wrap="square" lIns="91440" tIns="45720" rIns="91440" bIns="45720" anchor="b"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举例</a:t>
            </a:r>
            <a:r>
              <a:rPr lang="en-US" altLang="zh-CN" dirty="0">
                <a:solidFill>
                  <a:srgbClr val="000000"/>
                </a:solidFill>
                <a:latin typeface="黑体" panose="02010609060101010101" pitchFamily="49" charset="-122"/>
                <a:ea typeface="黑体" panose="02010609060101010101" pitchFamily="49" charset="-122"/>
              </a:rPr>
              <a:t>1</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Group 2"/>
          <p:cNvGrpSpPr/>
          <p:nvPr/>
        </p:nvGrpSpPr>
        <p:grpSpPr>
          <a:xfrm>
            <a:off x="790575" y="1700213"/>
            <a:ext cx="7394575" cy="4344987"/>
            <a:chOff x="527" y="1055"/>
            <a:chExt cx="4658" cy="3026"/>
          </a:xfrm>
        </p:grpSpPr>
        <p:sp>
          <p:nvSpPr>
            <p:cNvPr id="73732" name="Rectangle 3"/>
            <p:cNvSpPr/>
            <p:nvPr/>
          </p:nvSpPr>
          <p:spPr>
            <a:xfrm>
              <a:off x="527" y="1055"/>
              <a:ext cx="550" cy="270"/>
            </a:xfrm>
            <a:prstGeom prst="rect">
              <a:avLst/>
            </a:prstGeom>
            <a:noFill/>
            <a:ln w="25400" cap="flat" cmpd="sng">
              <a:solidFill>
                <a:srgbClr val="000000"/>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0.45</a:t>
              </a:r>
            </a:p>
          </p:txBody>
        </p:sp>
        <p:sp>
          <p:nvSpPr>
            <p:cNvPr id="73733" name="Rectangle 4"/>
            <p:cNvSpPr/>
            <p:nvPr/>
          </p:nvSpPr>
          <p:spPr>
            <a:xfrm>
              <a:off x="1212" y="1055"/>
              <a:ext cx="549" cy="270"/>
            </a:xfrm>
            <a:prstGeom prst="rect">
              <a:avLst/>
            </a:prstGeom>
            <a:noFill/>
            <a:ln w="25400" cap="flat" cmpd="sng">
              <a:solidFill>
                <a:srgbClr val="000000"/>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0.30</a:t>
              </a:r>
            </a:p>
          </p:txBody>
        </p:sp>
        <p:sp>
          <p:nvSpPr>
            <p:cNvPr id="73734" name="Rectangle 5"/>
            <p:cNvSpPr/>
            <p:nvPr/>
          </p:nvSpPr>
          <p:spPr>
            <a:xfrm>
              <a:off x="1896" y="1055"/>
              <a:ext cx="550" cy="270"/>
            </a:xfrm>
            <a:prstGeom prst="rect">
              <a:avLst/>
            </a:prstGeom>
            <a:noFill/>
            <a:ln w="25400" cap="flat" cmpd="sng">
              <a:solidFill>
                <a:srgbClr val="000000"/>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0.15</a:t>
              </a:r>
            </a:p>
          </p:txBody>
        </p:sp>
        <p:sp>
          <p:nvSpPr>
            <p:cNvPr id="73735" name="Rectangle 6"/>
            <p:cNvSpPr/>
            <p:nvPr/>
          </p:nvSpPr>
          <p:spPr>
            <a:xfrm>
              <a:off x="2581" y="1055"/>
              <a:ext cx="550" cy="270"/>
            </a:xfrm>
            <a:prstGeom prst="rect">
              <a:avLst/>
            </a:prstGeom>
            <a:noFill/>
            <a:ln w="25400" cap="flat" cmpd="sng">
              <a:solidFill>
                <a:srgbClr val="000000"/>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0.05</a:t>
              </a:r>
            </a:p>
          </p:txBody>
        </p:sp>
        <p:sp>
          <p:nvSpPr>
            <p:cNvPr id="73736" name="Rectangle 7"/>
            <p:cNvSpPr/>
            <p:nvPr/>
          </p:nvSpPr>
          <p:spPr>
            <a:xfrm>
              <a:off x="3266" y="1055"/>
              <a:ext cx="550" cy="270"/>
            </a:xfrm>
            <a:prstGeom prst="rect">
              <a:avLst/>
            </a:prstGeom>
            <a:noFill/>
            <a:ln w="25400" cap="flat" cmpd="sng">
              <a:solidFill>
                <a:srgbClr val="000000"/>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0.03</a:t>
              </a:r>
            </a:p>
          </p:txBody>
        </p:sp>
        <p:sp>
          <p:nvSpPr>
            <p:cNvPr id="73737" name="Rectangle 8"/>
            <p:cNvSpPr/>
            <p:nvPr/>
          </p:nvSpPr>
          <p:spPr>
            <a:xfrm>
              <a:off x="3951" y="1055"/>
              <a:ext cx="549" cy="270"/>
            </a:xfrm>
            <a:prstGeom prst="rect">
              <a:avLst/>
            </a:prstGeom>
            <a:noFill/>
            <a:ln w="25400" cap="flat" cmpd="sng">
              <a:solidFill>
                <a:srgbClr val="000000"/>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0.01</a:t>
              </a:r>
            </a:p>
          </p:txBody>
        </p:sp>
        <p:sp>
          <p:nvSpPr>
            <p:cNvPr id="73738" name="Rectangle 9"/>
            <p:cNvSpPr/>
            <p:nvPr/>
          </p:nvSpPr>
          <p:spPr>
            <a:xfrm>
              <a:off x="4635" y="1055"/>
              <a:ext cx="550" cy="270"/>
            </a:xfrm>
            <a:prstGeom prst="rect">
              <a:avLst/>
            </a:prstGeom>
            <a:noFill/>
            <a:ln w="25400" cap="flat" cmpd="sng">
              <a:solidFill>
                <a:srgbClr val="000000"/>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0.01</a:t>
              </a:r>
            </a:p>
          </p:txBody>
        </p:sp>
        <p:sp>
          <p:nvSpPr>
            <p:cNvPr id="73739" name="Rectangle 10"/>
            <p:cNvSpPr/>
            <p:nvPr/>
          </p:nvSpPr>
          <p:spPr>
            <a:xfrm>
              <a:off x="2170" y="3811"/>
              <a:ext cx="550" cy="270"/>
            </a:xfrm>
            <a:prstGeom prst="rect">
              <a:avLst/>
            </a:prstGeom>
            <a:noFill/>
            <a:ln w="25400" cap="flat" cmpd="sng">
              <a:solidFill>
                <a:srgbClr val="000000"/>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1.00</a:t>
              </a:r>
            </a:p>
          </p:txBody>
        </p:sp>
        <p:sp>
          <p:nvSpPr>
            <p:cNvPr id="73740" name="Rectangle 11"/>
            <p:cNvSpPr/>
            <p:nvPr/>
          </p:nvSpPr>
          <p:spPr>
            <a:xfrm>
              <a:off x="2581" y="3352"/>
              <a:ext cx="550" cy="270"/>
            </a:xfrm>
            <a:prstGeom prst="rect">
              <a:avLst/>
            </a:prstGeom>
            <a:noFill/>
            <a:ln w="25400" cap="flat" cmpd="sng">
              <a:solidFill>
                <a:srgbClr val="000000"/>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0.55</a:t>
              </a:r>
            </a:p>
          </p:txBody>
        </p:sp>
        <p:sp>
          <p:nvSpPr>
            <p:cNvPr id="73741" name="Rectangle 12"/>
            <p:cNvSpPr/>
            <p:nvPr/>
          </p:nvSpPr>
          <p:spPr>
            <a:xfrm>
              <a:off x="3038" y="2892"/>
              <a:ext cx="549" cy="270"/>
            </a:xfrm>
            <a:prstGeom prst="rect">
              <a:avLst/>
            </a:prstGeom>
            <a:noFill/>
            <a:ln w="25400" cap="flat" cmpd="sng">
              <a:solidFill>
                <a:srgbClr val="000000"/>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0.25</a:t>
              </a:r>
            </a:p>
          </p:txBody>
        </p:sp>
        <p:sp>
          <p:nvSpPr>
            <p:cNvPr id="73742" name="Rectangle 13"/>
            <p:cNvSpPr/>
            <p:nvPr/>
          </p:nvSpPr>
          <p:spPr>
            <a:xfrm>
              <a:off x="3448" y="2433"/>
              <a:ext cx="550" cy="270"/>
            </a:xfrm>
            <a:prstGeom prst="rect">
              <a:avLst/>
            </a:prstGeom>
            <a:noFill/>
            <a:ln w="25400" cap="flat" cmpd="sng">
              <a:solidFill>
                <a:srgbClr val="000000"/>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0.10</a:t>
              </a:r>
            </a:p>
          </p:txBody>
        </p:sp>
        <p:sp>
          <p:nvSpPr>
            <p:cNvPr id="73743" name="Rectangle 14"/>
            <p:cNvSpPr/>
            <p:nvPr/>
          </p:nvSpPr>
          <p:spPr>
            <a:xfrm>
              <a:off x="3859" y="1974"/>
              <a:ext cx="550" cy="270"/>
            </a:xfrm>
            <a:prstGeom prst="rect">
              <a:avLst/>
            </a:prstGeom>
            <a:noFill/>
            <a:ln w="25400" cap="flat" cmpd="sng">
              <a:solidFill>
                <a:srgbClr val="000000"/>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0.05</a:t>
              </a:r>
            </a:p>
          </p:txBody>
        </p:sp>
        <p:sp>
          <p:nvSpPr>
            <p:cNvPr id="73744" name="Rectangle 15"/>
            <p:cNvSpPr/>
            <p:nvPr/>
          </p:nvSpPr>
          <p:spPr>
            <a:xfrm>
              <a:off x="4270" y="1514"/>
              <a:ext cx="550" cy="270"/>
            </a:xfrm>
            <a:prstGeom prst="rect">
              <a:avLst/>
            </a:prstGeom>
            <a:noFill/>
            <a:ln w="25400" cap="flat" cmpd="sng">
              <a:solidFill>
                <a:srgbClr val="000000"/>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0.02</a:t>
              </a:r>
            </a:p>
          </p:txBody>
        </p:sp>
        <p:sp>
          <p:nvSpPr>
            <p:cNvPr id="73745" name="Line 16"/>
            <p:cNvSpPr/>
            <p:nvPr/>
          </p:nvSpPr>
          <p:spPr>
            <a:xfrm flipV="1">
              <a:off x="4681" y="1323"/>
              <a:ext cx="319" cy="191"/>
            </a:xfrm>
            <a:prstGeom prst="line">
              <a:avLst/>
            </a:prstGeom>
            <a:ln w="25400" cap="flat" cmpd="sng">
              <a:solidFill>
                <a:srgbClr val="000000"/>
              </a:solidFill>
              <a:prstDash val="solid"/>
              <a:headEnd type="none" w="sm" len="sm"/>
              <a:tailEnd type="stealth" w="med" len="lg"/>
            </a:ln>
          </p:spPr>
        </p:sp>
        <p:sp>
          <p:nvSpPr>
            <p:cNvPr id="73746" name="Line 17"/>
            <p:cNvSpPr/>
            <p:nvPr/>
          </p:nvSpPr>
          <p:spPr>
            <a:xfrm flipV="1">
              <a:off x="4271" y="1783"/>
              <a:ext cx="320" cy="192"/>
            </a:xfrm>
            <a:prstGeom prst="line">
              <a:avLst/>
            </a:prstGeom>
            <a:ln w="25400" cap="flat" cmpd="sng">
              <a:solidFill>
                <a:srgbClr val="000000"/>
              </a:solidFill>
              <a:prstDash val="solid"/>
              <a:headEnd type="none" w="sm" len="sm"/>
              <a:tailEnd type="stealth" w="med" len="lg"/>
            </a:ln>
          </p:spPr>
        </p:sp>
        <p:sp>
          <p:nvSpPr>
            <p:cNvPr id="73747" name="Line 18"/>
            <p:cNvSpPr/>
            <p:nvPr/>
          </p:nvSpPr>
          <p:spPr>
            <a:xfrm flipV="1">
              <a:off x="3860" y="2242"/>
              <a:ext cx="320" cy="191"/>
            </a:xfrm>
            <a:prstGeom prst="line">
              <a:avLst/>
            </a:prstGeom>
            <a:ln w="25400" cap="flat" cmpd="sng">
              <a:solidFill>
                <a:srgbClr val="000000"/>
              </a:solidFill>
              <a:prstDash val="solid"/>
              <a:headEnd type="none" w="sm" len="sm"/>
              <a:tailEnd type="stealth" w="med" len="lg"/>
            </a:ln>
          </p:spPr>
        </p:sp>
        <p:sp>
          <p:nvSpPr>
            <p:cNvPr id="73748" name="Line 19"/>
            <p:cNvSpPr/>
            <p:nvPr/>
          </p:nvSpPr>
          <p:spPr>
            <a:xfrm flipV="1">
              <a:off x="3449" y="2701"/>
              <a:ext cx="320" cy="191"/>
            </a:xfrm>
            <a:prstGeom prst="line">
              <a:avLst/>
            </a:prstGeom>
            <a:ln w="25400" cap="flat" cmpd="sng">
              <a:solidFill>
                <a:srgbClr val="000000"/>
              </a:solidFill>
              <a:prstDash val="solid"/>
              <a:headEnd type="none" w="sm" len="sm"/>
              <a:tailEnd type="stealth" w="med" len="lg"/>
            </a:ln>
          </p:spPr>
        </p:sp>
        <p:sp>
          <p:nvSpPr>
            <p:cNvPr id="73749" name="Line 20"/>
            <p:cNvSpPr/>
            <p:nvPr/>
          </p:nvSpPr>
          <p:spPr>
            <a:xfrm flipV="1">
              <a:off x="2992" y="3161"/>
              <a:ext cx="319" cy="192"/>
            </a:xfrm>
            <a:prstGeom prst="line">
              <a:avLst/>
            </a:prstGeom>
            <a:ln w="25400" cap="flat" cmpd="sng">
              <a:solidFill>
                <a:srgbClr val="000000"/>
              </a:solidFill>
              <a:prstDash val="solid"/>
              <a:headEnd type="none" w="sm" len="sm"/>
              <a:tailEnd type="stealth" w="med" len="lg"/>
            </a:ln>
          </p:spPr>
        </p:sp>
        <p:sp>
          <p:nvSpPr>
            <p:cNvPr id="73750" name="Line 21"/>
            <p:cNvSpPr/>
            <p:nvPr/>
          </p:nvSpPr>
          <p:spPr>
            <a:xfrm flipV="1">
              <a:off x="2582" y="3620"/>
              <a:ext cx="320" cy="191"/>
            </a:xfrm>
            <a:prstGeom prst="line">
              <a:avLst/>
            </a:prstGeom>
            <a:ln w="25400" cap="flat" cmpd="sng">
              <a:solidFill>
                <a:srgbClr val="000000"/>
              </a:solidFill>
              <a:prstDash val="solid"/>
              <a:headEnd type="none" w="sm" len="sm"/>
              <a:tailEnd type="stealth" w="med" len="lg"/>
            </a:ln>
          </p:spPr>
        </p:sp>
        <p:sp>
          <p:nvSpPr>
            <p:cNvPr id="73751" name="Line 22"/>
            <p:cNvSpPr/>
            <p:nvPr/>
          </p:nvSpPr>
          <p:spPr>
            <a:xfrm flipH="1" flipV="1">
              <a:off x="802" y="1324"/>
              <a:ext cx="1506" cy="2488"/>
            </a:xfrm>
            <a:prstGeom prst="line">
              <a:avLst/>
            </a:prstGeom>
            <a:ln w="25400" cap="flat" cmpd="sng">
              <a:solidFill>
                <a:srgbClr val="000000"/>
              </a:solidFill>
              <a:prstDash val="solid"/>
              <a:headEnd type="none" w="sm" len="sm"/>
              <a:tailEnd type="stealth" w="med" len="lg"/>
            </a:ln>
          </p:spPr>
        </p:sp>
        <p:sp>
          <p:nvSpPr>
            <p:cNvPr id="73752" name="Line 23"/>
            <p:cNvSpPr/>
            <p:nvPr/>
          </p:nvSpPr>
          <p:spPr>
            <a:xfrm flipH="1" flipV="1">
              <a:off x="1487" y="1323"/>
              <a:ext cx="1232" cy="2029"/>
            </a:xfrm>
            <a:prstGeom prst="line">
              <a:avLst/>
            </a:prstGeom>
            <a:ln w="25400" cap="flat" cmpd="sng">
              <a:solidFill>
                <a:srgbClr val="000000"/>
              </a:solidFill>
              <a:prstDash val="solid"/>
              <a:headEnd type="none" w="sm" len="sm"/>
              <a:tailEnd type="stealth" w="med" len="lg"/>
            </a:ln>
          </p:spPr>
        </p:sp>
        <p:sp>
          <p:nvSpPr>
            <p:cNvPr id="73753" name="Line 24"/>
            <p:cNvSpPr/>
            <p:nvPr/>
          </p:nvSpPr>
          <p:spPr>
            <a:xfrm flipH="1" flipV="1">
              <a:off x="2170" y="1323"/>
              <a:ext cx="959" cy="1569"/>
            </a:xfrm>
            <a:prstGeom prst="line">
              <a:avLst/>
            </a:prstGeom>
            <a:ln w="25400" cap="flat" cmpd="sng">
              <a:solidFill>
                <a:srgbClr val="000000"/>
              </a:solidFill>
              <a:prstDash val="solid"/>
              <a:headEnd type="none" w="sm" len="sm"/>
              <a:tailEnd type="stealth" w="med" len="lg"/>
            </a:ln>
          </p:spPr>
        </p:sp>
        <p:sp>
          <p:nvSpPr>
            <p:cNvPr id="73754" name="Line 25"/>
            <p:cNvSpPr/>
            <p:nvPr/>
          </p:nvSpPr>
          <p:spPr>
            <a:xfrm flipH="1" flipV="1">
              <a:off x="2855" y="1324"/>
              <a:ext cx="685" cy="1110"/>
            </a:xfrm>
            <a:prstGeom prst="line">
              <a:avLst/>
            </a:prstGeom>
            <a:ln w="25400" cap="flat" cmpd="sng">
              <a:solidFill>
                <a:srgbClr val="000000"/>
              </a:solidFill>
              <a:prstDash val="solid"/>
              <a:headEnd type="none" w="sm" len="sm"/>
              <a:tailEnd type="stealth" w="med" len="lg"/>
            </a:ln>
          </p:spPr>
        </p:sp>
        <p:sp>
          <p:nvSpPr>
            <p:cNvPr id="73755" name="Line 26"/>
            <p:cNvSpPr/>
            <p:nvPr/>
          </p:nvSpPr>
          <p:spPr>
            <a:xfrm flipH="1" flipV="1">
              <a:off x="3540" y="1323"/>
              <a:ext cx="411" cy="651"/>
            </a:xfrm>
            <a:prstGeom prst="line">
              <a:avLst/>
            </a:prstGeom>
            <a:ln w="25400" cap="flat" cmpd="sng">
              <a:solidFill>
                <a:srgbClr val="000000"/>
              </a:solidFill>
              <a:prstDash val="solid"/>
              <a:headEnd type="none" w="sm" len="sm"/>
              <a:tailEnd type="stealth" w="med" len="lg"/>
            </a:ln>
          </p:spPr>
        </p:sp>
        <p:sp>
          <p:nvSpPr>
            <p:cNvPr id="73756" name="Line 27"/>
            <p:cNvSpPr/>
            <p:nvPr/>
          </p:nvSpPr>
          <p:spPr>
            <a:xfrm flipH="1" flipV="1">
              <a:off x="4224" y="1323"/>
              <a:ext cx="137" cy="191"/>
            </a:xfrm>
            <a:prstGeom prst="line">
              <a:avLst/>
            </a:prstGeom>
            <a:ln w="25400" cap="flat" cmpd="sng">
              <a:solidFill>
                <a:srgbClr val="000000"/>
              </a:solidFill>
              <a:prstDash val="solid"/>
              <a:headEnd type="none" w="sm" len="sm"/>
              <a:tailEnd type="stealth" w="med" len="lg"/>
            </a:ln>
          </p:spPr>
        </p:sp>
        <p:sp>
          <p:nvSpPr>
            <p:cNvPr id="73757" name="Rectangle 28"/>
            <p:cNvSpPr/>
            <p:nvPr/>
          </p:nvSpPr>
          <p:spPr>
            <a:xfrm>
              <a:off x="4043" y="1324"/>
              <a:ext cx="182" cy="268"/>
            </a:xfrm>
            <a:prstGeom prst="rect">
              <a:avLst/>
            </a:prstGeom>
            <a:noFill/>
            <a:ln w="9525">
              <a:noFill/>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a:t>
              </a:r>
            </a:p>
          </p:txBody>
        </p:sp>
        <p:sp>
          <p:nvSpPr>
            <p:cNvPr id="73758" name="Rectangle 29"/>
            <p:cNvSpPr/>
            <p:nvPr/>
          </p:nvSpPr>
          <p:spPr>
            <a:xfrm>
              <a:off x="4956" y="1324"/>
              <a:ext cx="182" cy="268"/>
            </a:xfrm>
            <a:prstGeom prst="rect">
              <a:avLst/>
            </a:prstGeom>
            <a:noFill/>
            <a:ln w="9525">
              <a:noFill/>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a:t>
              </a:r>
            </a:p>
          </p:txBody>
        </p:sp>
        <p:sp>
          <p:nvSpPr>
            <p:cNvPr id="73759" name="Rectangle 30"/>
            <p:cNvSpPr/>
            <p:nvPr/>
          </p:nvSpPr>
          <p:spPr>
            <a:xfrm>
              <a:off x="3678" y="1745"/>
              <a:ext cx="182" cy="268"/>
            </a:xfrm>
            <a:prstGeom prst="rect">
              <a:avLst/>
            </a:prstGeom>
            <a:noFill/>
            <a:ln w="9525">
              <a:noFill/>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a:t>
              </a:r>
            </a:p>
          </p:txBody>
        </p:sp>
        <p:sp>
          <p:nvSpPr>
            <p:cNvPr id="73760" name="Rectangle 31"/>
            <p:cNvSpPr/>
            <p:nvPr/>
          </p:nvSpPr>
          <p:spPr>
            <a:xfrm>
              <a:off x="4545" y="1783"/>
              <a:ext cx="183" cy="268"/>
            </a:xfrm>
            <a:prstGeom prst="rect">
              <a:avLst/>
            </a:prstGeom>
            <a:noFill/>
            <a:ln w="9525">
              <a:noFill/>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a:t>
              </a:r>
            </a:p>
          </p:txBody>
        </p:sp>
        <p:sp>
          <p:nvSpPr>
            <p:cNvPr id="73761" name="Rectangle 32"/>
            <p:cNvSpPr/>
            <p:nvPr/>
          </p:nvSpPr>
          <p:spPr>
            <a:xfrm>
              <a:off x="3221" y="2204"/>
              <a:ext cx="183" cy="268"/>
            </a:xfrm>
            <a:prstGeom prst="rect">
              <a:avLst/>
            </a:prstGeom>
            <a:noFill/>
            <a:ln w="9525">
              <a:noFill/>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a:t>
              </a:r>
            </a:p>
          </p:txBody>
        </p:sp>
        <p:sp>
          <p:nvSpPr>
            <p:cNvPr id="73762" name="Rectangle 33"/>
            <p:cNvSpPr/>
            <p:nvPr/>
          </p:nvSpPr>
          <p:spPr>
            <a:xfrm>
              <a:off x="4134" y="2243"/>
              <a:ext cx="183" cy="268"/>
            </a:xfrm>
            <a:prstGeom prst="rect">
              <a:avLst/>
            </a:prstGeom>
            <a:noFill/>
            <a:ln w="9525">
              <a:noFill/>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a:t>
              </a:r>
            </a:p>
          </p:txBody>
        </p:sp>
        <p:sp>
          <p:nvSpPr>
            <p:cNvPr id="73763" name="Rectangle 34"/>
            <p:cNvSpPr/>
            <p:nvPr/>
          </p:nvSpPr>
          <p:spPr>
            <a:xfrm>
              <a:off x="2810" y="2664"/>
              <a:ext cx="183" cy="268"/>
            </a:xfrm>
            <a:prstGeom prst="rect">
              <a:avLst/>
            </a:prstGeom>
            <a:noFill/>
            <a:ln w="9525">
              <a:noFill/>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a:t>
              </a:r>
            </a:p>
          </p:txBody>
        </p:sp>
        <p:sp>
          <p:nvSpPr>
            <p:cNvPr id="73764" name="Rectangle 35"/>
            <p:cNvSpPr/>
            <p:nvPr/>
          </p:nvSpPr>
          <p:spPr>
            <a:xfrm>
              <a:off x="3723" y="2702"/>
              <a:ext cx="183" cy="268"/>
            </a:xfrm>
            <a:prstGeom prst="rect">
              <a:avLst/>
            </a:prstGeom>
            <a:noFill/>
            <a:ln w="9525">
              <a:noFill/>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a:t>
              </a:r>
            </a:p>
          </p:txBody>
        </p:sp>
        <p:sp>
          <p:nvSpPr>
            <p:cNvPr id="73765" name="Rectangle 36"/>
            <p:cNvSpPr/>
            <p:nvPr/>
          </p:nvSpPr>
          <p:spPr>
            <a:xfrm>
              <a:off x="2400" y="3123"/>
              <a:ext cx="182" cy="268"/>
            </a:xfrm>
            <a:prstGeom prst="rect">
              <a:avLst/>
            </a:prstGeom>
            <a:noFill/>
            <a:ln w="9525">
              <a:noFill/>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a:t>
              </a:r>
            </a:p>
          </p:txBody>
        </p:sp>
        <p:sp>
          <p:nvSpPr>
            <p:cNvPr id="73766" name="Rectangle 37"/>
            <p:cNvSpPr/>
            <p:nvPr/>
          </p:nvSpPr>
          <p:spPr>
            <a:xfrm>
              <a:off x="3267" y="3161"/>
              <a:ext cx="182" cy="268"/>
            </a:xfrm>
            <a:prstGeom prst="rect">
              <a:avLst/>
            </a:prstGeom>
            <a:noFill/>
            <a:ln w="9525">
              <a:noFill/>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a:t>
              </a:r>
            </a:p>
          </p:txBody>
        </p:sp>
        <p:sp>
          <p:nvSpPr>
            <p:cNvPr id="73767" name="Rectangle 38"/>
            <p:cNvSpPr/>
            <p:nvPr/>
          </p:nvSpPr>
          <p:spPr>
            <a:xfrm>
              <a:off x="1989" y="3582"/>
              <a:ext cx="182" cy="268"/>
            </a:xfrm>
            <a:prstGeom prst="rect">
              <a:avLst/>
            </a:prstGeom>
            <a:noFill/>
            <a:ln w="9525">
              <a:noFill/>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a:t>
              </a:r>
            </a:p>
          </p:txBody>
        </p:sp>
        <p:sp>
          <p:nvSpPr>
            <p:cNvPr id="73768" name="Rectangle 39"/>
            <p:cNvSpPr/>
            <p:nvPr/>
          </p:nvSpPr>
          <p:spPr>
            <a:xfrm>
              <a:off x="2856" y="3621"/>
              <a:ext cx="183" cy="268"/>
            </a:xfrm>
            <a:prstGeom prst="rect">
              <a:avLst/>
            </a:prstGeom>
            <a:noFill/>
            <a:ln w="9525">
              <a:noFill/>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a:t>
              </a:r>
            </a:p>
          </p:txBody>
        </p:sp>
      </p:grpSp>
      <p:sp>
        <p:nvSpPr>
          <p:cNvPr id="73731" name="Rectangle 20"/>
          <p:cNvSpPr>
            <a:spLocks noGrp="1"/>
          </p:cNvSpPr>
          <p:nvPr>
            <p:ph type="title"/>
          </p:nvPr>
        </p:nvSpPr>
        <p:spPr/>
        <p:txBody>
          <a:bodyPr vert="horz" wrap="square" lIns="91440" tIns="45720" rIns="91440" bIns="45720" anchor="b"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举例</a:t>
            </a:r>
            <a:r>
              <a:rPr lang="en-US" altLang="zh-CN" dirty="0">
                <a:solidFill>
                  <a:srgbClr val="000000"/>
                </a:solidFill>
                <a:latin typeface="黑体" panose="02010609060101010101" pitchFamily="49" charset="-122"/>
                <a:ea typeface="黑体" panose="02010609060101010101" pitchFamily="49" charset="-122"/>
              </a:rPr>
              <a:t>1</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body" sz="half" idx="1" hasCustomPrompt="1"/>
          </p:nvPr>
        </p:nvSpPr>
        <p:spPr>
          <a:xfrm>
            <a:off x="469900" y="1022350"/>
            <a:ext cx="8397875" cy="4953000"/>
          </a:xfrm>
        </p:spPr>
        <p:txBody>
          <a:bodyPr vert="horz" wrap="square" lIns="92075" tIns="46038" rIns="92075" bIns="46038" anchor="t" anchorCtr="0"/>
          <a:lstStyle/>
          <a:p>
            <a:pPr marL="1044575" lvl="3" indent="-469900" defTabSz="914400" eaLnBrk="1" hangingPunct="1">
              <a:buClr>
                <a:schemeClr val="tx1"/>
              </a:buClr>
              <a:buSzPct val="60000"/>
              <a:buFont typeface="Wingdings" panose="05000000000000000000" pitchFamily="2" charset="2"/>
              <a:tabLst>
                <a:tab pos="1622425" algn="l"/>
                <a:tab pos="3051175" algn="l"/>
                <a:tab pos="3900805" algn="l"/>
                <a:tab pos="4672330" algn="l"/>
              </a:tabLst>
            </a:pPr>
            <a:r>
              <a:rPr lang="zh-CN" altLang="en-US" sz="2400" dirty="0">
                <a:solidFill>
                  <a:srgbClr val="000000"/>
                </a:solidFill>
                <a:latin typeface="楷体_GB2312" pitchFamily="49" charset="-122"/>
                <a:ea typeface="楷体_GB2312" pitchFamily="49" charset="-122"/>
              </a:rPr>
              <a:t>从根结点开始，沿尖头所指方向，到达属于该指令的概率结点，把沿线所经过的代码组合起来得到这条指令的操作码编码。</a:t>
            </a:r>
          </a:p>
          <a:p>
            <a:pPr marL="1044575" lvl="3" indent="-469900" defTabSz="914400" eaLnBrk="1" hangingPunct="1">
              <a:buClr>
                <a:schemeClr val="tx1"/>
              </a:buClr>
              <a:buSzPct val="60000"/>
              <a:buFont typeface="Wingdings" panose="05000000000000000000" pitchFamily="2" charset="2"/>
              <a:tabLst>
                <a:tab pos="1622425" algn="l"/>
                <a:tab pos="3051175" algn="l"/>
                <a:tab pos="3900805" algn="l"/>
                <a:tab pos="4672330" algn="l"/>
              </a:tabLst>
            </a:pPr>
            <a:r>
              <a:rPr lang="zh-CN" altLang="en-US" sz="2400" dirty="0">
                <a:solidFill>
                  <a:srgbClr val="000000"/>
                </a:solidFill>
                <a:latin typeface="楷体_GB2312" pitchFamily="49" charset="-122"/>
                <a:ea typeface="楷体_GB2312" pitchFamily="49" charset="-122"/>
              </a:rPr>
              <a:t>解：采用</a:t>
            </a:r>
            <a:r>
              <a:rPr lang="en-US" altLang="zh-CN" sz="2400" dirty="0">
                <a:solidFill>
                  <a:srgbClr val="000000"/>
                </a:solidFill>
                <a:latin typeface="楷体_GB2312" pitchFamily="49" charset="-122"/>
                <a:ea typeface="楷体_GB2312" pitchFamily="49" charset="-122"/>
              </a:rPr>
              <a:t>Huffman</a:t>
            </a:r>
            <a:r>
              <a:rPr lang="zh-CN" altLang="en-US" sz="2400" dirty="0">
                <a:solidFill>
                  <a:srgbClr val="000000"/>
                </a:solidFill>
                <a:latin typeface="楷体_GB2312" pitchFamily="49" charset="-122"/>
                <a:ea typeface="楷体_GB2312" pitchFamily="49" charset="-122"/>
              </a:rPr>
              <a:t>编码法所得到的操作码的平均长度</a:t>
            </a:r>
            <a:br>
              <a:rPr lang="zh-CN" altLang="en-US" sz="2400" dirty="0">
                <a:solidFill>
                  <a:srgbClr val="000000"/>
                </a:solidFill>
                <a:latin typeface="楷体_GB2312" pitchFamily="49" charset="-122"/>
                <a:ea typeface="楷体_GB2312" pitchFamily="49" charset="-122"/>
              </a:rPr>
            </a:b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0.45×1</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0.30×2</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0.15×3</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0.05×4</a:t>
            </a:r>
            <a:br>
              <a:rPr lang="en-US" altLang="zh-CN" sz="2400" dirty="0">
                <a:solidFill>
                  <a:srgbClr val="000000"/>
                </a:solidFill>
                <a:latin typeface="楷体_GB2312" pitchFamily="49" charset="-122"/>
                <a:ea typeface="楷体_GB2312" pitchFamily="49" charset="-122"/>
              </a:rPr>
            </a:b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0.03×5</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0.01×6</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0.01×6</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1.97</a:t>
            </a:r>
            <a:r>
              <a:rPr lang="zh-CN" altLang="en-US" sz="2400" dirty="0">
                <a:solidFill>
                  <a:srgbClr val="000000"/>
                </a:solidFill>
                <a:latin typeface="楷体_GB2312" pitchFamily="49" charset="-122"/>
                <a:ea typeface="楷体_GB2312" pitchFamily="49" charset="-122"/>
              </a:rPr>
              <a:t>（位）</a:t>
            </a:r>
          </a:p>
          <a:p>
            <a:pPr marL="1044575" lvl="3" indent="-469900" defTabSz="914400" eaLnBrk="1" hangingPunct="1">
              <a:buClr>
                <a:schemeClr val="tx1"/>
              </a:buClr>
              <a:buSzPct val="60000"/>
              <a:buFont typeface="Wingdings" panose="05000000000000000000" pitchFamily="2" charset="2"/>
              <a:tabLst>
                <a:tab pos="1622425" algn="l"/>
                <a:tab pos="3051175" algn="l"/>
                <a:tab pos="3900805" algn="l"/>
                <a:tab pos="4672330" algn="l"/>
              </a:tabLst>
            </a:pPr>
            <a:r>
              <a:rPr lang="zh-CN" altLang="en-US" sz="2400" dirty="0">
                <a:solidFill>
                  <a:srgbClr val="000000"/>
                </a:solidFill>
                <a:latin typeface="楷体_GB2312" pitchFamily="49" charset="-122"/>
                <a:ea typeface="楷体_GB2312" pitchFamily="49" charset="-122"/>
              </a:rPr>
              <a:t>熵</a:t>
            </a:r>
            <a:r>
              <a:rPr lang="en-US" altLang="zh-CN" sz="2400" dirty="0">
                <a:solidFill>
                  <a:srgbClr val="000000"/>
                </a:solidFill>
                <a:latin typeface="楷体_GB2312" pitchFamily="49" charset="-122"/>
                <a:ea typeface="楷体_GB2312" pitchFamily="49" charset="-122"/>
              </a:rPr>
              <a:t>H</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0.45×1.152</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0.30×1.737</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0.15×2.737</a:t>
            </a:r>
            <a:br>
              <a:rPr lang="en-US" altLang="zh-CN" sz="2400" dirty="0">
                <a:solidFill>
                  <a:srgbClr val="000000"/>
                </a:solidFill>
                <a:latin typeface="楷体_GB2312" pitchFamily="49" charset="-122"/>
                <a:ea typeface="楷体_GB2312" pitchFamily="49" charset="-122"/>
              </a:rPr>
            </a:b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0.05×4.322</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0.03×5.059</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0.01×6.644</a:t>
            </a:r>
            <a:br>
              <a:rPr lang="en-US" altLang="zh-CN" sz="2400" dirty="0">
                <a:solidFill>
                  <a:srgbClr val="000000"/>
                </a:solidFill>
                <a:latin typeface="楷体_GB2312" pitchFamily="49" charset="-122"/>
                <a:ea typeface="楷体_GB2312" pitchFamily="49" charset="-122"/>
              </a:rPr>
            </a:b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0.01×6.644</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1.95</a:t>
            </a:r>
            <a:r>
              <a:rPr lang="zh-CN" altLang="en-US" sz="2400" dirty="0">
                <a:solidFill>
                  <a:srgbClr val="000000"/>
                </a:solidFill>
                <a:latin typeface="楷体_GB2312" pitchFamily="49" charset="-122"/>
                <a:ea typeface="楷体_GB2312" pitchFamily="49" charset="-122"/>
              </a:rPr>
              <a:t>（位）</a:t>
            </a:r>
          </a:p>
        </p:txBody>
      </p:sp>
      <p:graphicFrame>
        <p:nvGraphicFramePr>
          <p:cNvPr id="75779" name="Object 3"/>
          <p:cNvGraphicFramePr>
            <a:graphicFrameLocks noGrp="1" noChangeAspect="1"/>
          </p:cNvGraphicFramePr>
          <p:nvPr>
            <p:ph sz="half" idx="2" hasCustomPrompt="1"/>
          </p:nvPr>
        </p:nvGraphicFramePr>
        <p:xfrm>
          <a:off x="2238375" y="4799013"/>
          <a:ext cx="3929063" cy="965200"/>
        </p:xfrm>
        <a:graphic>
          <a:graphicData uri="http://schemas.openxmlformats.org/presentationml/2006/ole">
            <mc:AlternateContent xmlns:mc="http://schemas.openxmlformats.org/markup-compatibility/2006">
              <mc:Choice xmlns:v="urn:schemas-microsoft-com:vml" Requires="v">
                <p:oleObj spid="_x0000_s12293" r:id="rId4" imgW="1447165" imgH="355600" progId="Equation.DSMT4">
                  <p:embed/>
                </p:oleObj>
              </mc:Choice>
              <mc:Fallback>
                <p:oleObj r:id="rId4" imgW="1447165" imgH="355600" progId="Equation.DSMT4">
                  <p:embed/>
                  <p:pic>
                    <p:nvPicPr>
                      <p:cNvPr id="0" name="图片 3083"/>
                      <p:cNvPicPr/>
                      <p:nvPr/>
                    </p:nvPicPr>
                    <p:blipFill>
                      <a:blip r:embed="rId5"/>
                      <a:srcRect/>
                      <a:stretch>
                        <a:fillRect/>
                      </a:stretch>
                    </p:blipFill>
                    <p:spPr>
                      <a:xfrm>
                        <a:off x="2238375" y="4799013"/>
                        <a:ext cx="3929063" cy="965200"/>
                      </a:xfrm>
                      <a:prstGeom prst="rect">
                        <a:avLst/>
                      </a:prstGeom>
                      <a:noFill/>
                      <a:ln w="38100">
                        <a:miter/>
                      </a:ln>
                    </p:spPr>
                  </p:pic>
                </p:oleObj>
              </mc:Fallback>
            </mc:AlternateContent>
          </a:graphicData>
        </a:graphic>
      </p:graphicFrame>
      <p:sp>
        <p:nvSpPr>
          <p:cNvPr id="75780" name="Rectangle 20"/>
          <p:cNvSpPr>
            <a:spLocks noGrp="1"/>
          </p:cNvSpPr>
          <p:nvPr>
            <p:ph type="title"/>
          </p:nvPr>
        </p:nvSpPr>
        <p:spPr>
          <a:xfrm>
            <a:off x="590550" y="142875"/>
            <a:ext cx="8377238" cy="609600"/>
          </a:xfrm>
        </p:spPr>
        <p:txBody>
          <a:bodyPr vert="horz" wrap="square" lIns="91440" tIns="45720" rIns="91440" bIns="45720" anchor="b"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举例</a:t>
            </a:r>
            <a:r>
              <a:rPr lang="en-US" altLang="zh-CN" dirty="0">
                <a:solidFill>
                  <a:srgbClr val="000000"/>
                </a:solidFill>
                <a:latin typeface="黑体" panose="02010609060101010101" pitchFamily="49" charset="-122"/>
                <a:ea typeface="黑体" panose="02010609060101010101" pitchFamily="49" charset="-122"/>
              </a:rPr>
              <a:t>1</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6" name="Group 2"/>
          <p:cNvGrpSpPr/>
          <p:nvPr/>
        </p:nvGrpSpPr>
        <p:grpSpPr>
          <a:xfrm>
            <a:off x="987425" y="1325880"/>
            <a:ext cx="7242175" cy="2822575"/>
            <a:chOff x="623" y="1055"/>
            <a:chExt cx="4562" cy="2018"/>
          </a:xfrm>
        </p:grpSpPr>
        <p:sp>
          <p:nvSpPr>
            <p:cNvPr id="77830" name="Rectangle 3"/>
            <p:cNvSpPr/>
            <p:nvPr/>
          </p:nvSpPr>
          <p:spPr>
            <a:xfrm>
              <a:off x="623" y="1055"/>
              <a:ext cx="948"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zh-CN" altLang="en-US" sz="2400" b="0" dirty="0">
                  <a:solidFill>
                    <a:srgbClr val="000000"/>
                  </a:solidFill>
                  <a:latin typeface="Book Antiqua" panose="02040602050305030304" pitchFamily="18" charset="0"/>
                  <a:ea typeface="楷体_GB2312" pitchFamily="49" charset="-122"/>
                </a:rPr>
                <a:t>指令序号</a:t>
              </a:r>
            </a:p>
          </p:txBody>
        </p:sp>
        <p:sp>
          <p:nvSpPr>
            <p:cNvPr id="77831" name="Rectangle 4"/>
            <p:cNvSpPr/>
            <p:nvPr/>
          </p:nvSpPr>
          <p:spPr>
            <a:xfrm>
              <a:off x="1569" y="1055"/>
              <a:ext cx="562"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zh-CN" altLang="en-US" sz="2400" b="0" dirty="0">
                  <a:solidFill>
                    <a:srgbClr val="000000"/>
                  </a:solidFill>
                  <a:latin typeface="Book Antiqua" panose="02040602050305030304" pitchFamily="18" charset="0"/>
                  <a:ea typeface="楷体_GB2312" pitchFamily="49" charset="-122"/>
                </a:rPr>
                <a:t>概率</a:t>
              </a:r>
            </a:p>
          </p:txBody>
        </p:sp>
        <p:sp>
          <p:nvSpPr>
            <p:cNvPr id="77832" name="Rectangle 5"/>
            <p:cNvSpPr/>
            <p:nvPr/>
          </p:nvSpPr>
          <p:spPr>
            <a:xfrm>
              <a:off x="2129" y="1055"/>
              <a:ext cx="1765"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Huffman</a:t>
              </a:r>
              <a:r>
                <a:rPr lang="zh-CN" altLang="en-US" sz="2400" b="0" dirty="0">
                  <a:solidFill>
                    <a:srgbClr val="000000"/>
                  </a:solidFill>
                  <a:latin typeface="Book Antiqua" panose="02040602050305030304" pitchFamily="18" charset="0"/>
                  <a:ea typeface="楷体_GB2312" pitchFamily="49" charset="-122"/>
                </a:rPr>
                <a:t>编码法</a:t>
              </a:r>
            </a:p>
          </p:txBody>
        </p:sp>
        <p:sp>
          <p:nvSpPr>
            <p:cNvPr id="77833" name="Rectangle 6"/>
            <p:cNvSpPr/>
            <p:nvPr/>
          </p:nvSpPr>
          <p:spPr>
            <a:xfrm>
              <a:off x="3892" y="1055"/>
              <a:ext cx="1293"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zh-CN" altLang="en-US" sz="2400" b="0" dirty="0">
                  <a:solidFill>
                    <a:srgbClr val="000000"/>
                  </a:solidFill>
                  <a:latin typeface="Book Antiqua" panose="02040602050305030304" pitchFamily="18" charset="0"/>
                  <a:ea typeface="楷体_GB2312" pitchFamily="49" charset="-122"/>
                </a:rPr>
                <a:t>操作码长度</a:t>
              </a:r>
            </a:p>
          </p:txBody>
        </p:sp>
        <p:sp>
          <p:nvSpPr>
            <p:cNvPr id="77834" name="Rectangle 7"/>
            <p:cNvSpPr/>
            <p:nvPr/>
          </p:nvSpPr>
          <p:spPr>
            <a:xfrm>
              <a:off x="623" y="1307"/>
              <a:ext cx="948"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I</a:t>
              </a:r>
              <a:r>
                <a:rPr lang="en-US" altLang="zh-CN" sz="2400" b="0" baseline="-25000" dirty="0">
                  <a:solidFill>
                    <a:srgbClr val="000000"/>
                  </a:solidFill>
                  <a:latin typeface="Book Antiqua" panose="02040602050305030304" pitchFamily="18" charset="0"/>
                  <a:ea typeface="楷体_GB2312" pitchFamily="49" charset="-122"/>
                </a:rPr>
                <a:t>1</a:t>
              </a:r>
            </a:p>
          </p:txBody>
        </p:sp>
        <p:sp>
          <p:nvSpPr>
            <p:cNvPr id="77835" name="Rectangle 8"/>
            <p:cNvSpPr/>
            <p:nvPr/>
          </p:nvSpPr>
          <p:spPr>
            <a:xfrm>
              <a:off x="1569" y="1307"/>
              <a:ext cx="562"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0.45</a:t>
              </a:r>
            </a:p>
          </p:txBody>
        </p:sp>
        <p:sp>
          <p:nvSpPr>
            <p:cNvPr id="77836" name="Rectangle 9"/>
            <p:cNvSpPr/>
            <p:nvPr/>
          </p:nvSpPr>
          <p:spPr>
            <a:xfrm>
              <a:off x="2129" y="1307"/>
              <a:ext cx="1765" cy="254"/>
            </a:xfrm>
            <a:prstGeom prst="rect">
              <a:avLst/>
            </a:prstGeom>
            <a:noFill/>
            <a:ln w="25400" cap="flat" cmpd="sng">
              <a:solidFill>
                <a:schemeClr val="tx2"/>
              </a:solidFill>
              <a:prstDash val="solid"/>
              <a:miter/>
              <a:headEnd type="none" w="med" len="med"/>
              <a:tailEnd type="none" w="med" len="med"/>
            </a:ln>
          </p:spPr>
          <p:txBody>
            <a:bodyPr wrap="none" lIns="179388" tIns="36513" rIns="17938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a:t>
              </a:r>
            </a:p>
          </p:txBody>
        </p:sp>
        <p:sp>
          <p:nvSpPr>
            <p:cNvPr id="77837" name="Rectangle 10"/>
            <p:cNvSpPr/>
            <p:nvPr/>
          </p:nvSpPr>
          <p:spPr>
            <a:xfrm>
              <a:off x="3892" y="1307"/>
              <a:ext cx="1293"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a:t>
              </a:r>
              <a:r>
                <a:rPr lang="zh-CN" altLang="en-US" sz="2400" b="0" dirty="0">
                  <a:solidFill>
                    <a:srgbClr val="000000"/>
                  </a:solidFill>
                  <a:latin typeface="Book Antiqua" panose="02040602050305030304" pitchFamily="18" charset="0"/>
                  <a:ea typeface="楷体_GB2312" pitchFamily="49" charset="-122"/>
                </a:rPr>
                <a:t>位</a:t>
              </a:r>
            </a:p>
          </p:txBody>
        </p:sp>
        <p:sp>
          <p:nvSpPr>
            <p:cNvPr id="77838" name="Rectangle 11"/>
            <p:cNvSpPr/>
            <p:nvPr/>
          </p:nvSpPr>
          <p:spPr>
            <a:xfrm>
              <a:off x="623" y="1559"/>
              <a:ext cx="948"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I</a:t>
              </a:r>
              <a:r>
                <a:rPr lang="en-US" altLang="zh-CN" sz="2400" b="0" baseline="-25000" dirty="0">
                  <a:solidFill>
                    <a:srgbClr val="000000"/>
                  </a:solidFill>
                  <a:latin typeface="Book Antiqua" panose="02040602050305030304" pitchFamily="18" charset="0"/>
                  <a:ea typeface="楷体_GB2312" pitchFamily="49" charset="-122"/>
                </a:rPr>
                <a:t>2</a:t>
              </a:r>
            </a:p>
          </p:txBody>
        </p:sp>
        <p:sp>
          <p:nvSpPr>
            <p:cNvPr id="77839" name="Rectangle 12"/>
            <p:cNvSpPr/>
            <p:nvPr/>
          </p:nvSpPr>
          <p:spPr>
            <a:xfrm>
              <a:off x="1569" y="1559"/>
              <a:ext cx="562"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0.30</a:t>
              </a:r>
            </a:p>
          </p:txBody>
        </p:sp>
        <p:sp>
          <p:nvSpPr>
            <p:cNvPr id="77840" name="Rectangle 13"/>
            <p:cNvSpPr/>
            <p:nvPr/>
          </p:nvSpPr>
          <p:spPr>
            <a:xfrm>
              <a:off x="2129" y="1559"/>
              <a:ext cx="1765" cy="254"/>
            </a:xfrm>
            <a:prstGeom prst="rect">
              <a:avLst/>
            </a:prstGeom>
            <a:noFill/>
            <a:ln w="25400" cap="flat" cmpd="sng">
              <a:solidFill>
                <a:schemeClr val="tx2"/>
              </a:solidFill>
              <a:prstDash val="solid"/>
              <a:miter/>
              <a:headEnd type="none" w="med" len="med"/>
              <a:tailEnd type="none" w="med" len="med"/>
            </a:ln>
          </p:spPr>
          <p:txBody>
            <a:bodyPr wrap="none" lIns="179388" tIns="36513" rIns="17938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10</a:t>
              </a:r>
            </a:p>
          </p:txBody>
        </p:sp>
        <p:sp>
          <p:nvSpPr>
            <p:cNvPr id="77841" name="Rectangle 14"/>
            <p:cNvSpPr/>
            <p:nvPr/>
          </p:nvSpPr>
          <p:spPr>
            <a:xfrm>
              <a:off x="3892" y="1559"/>
              <a:ext cx="1293"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2</a:t>
              </a:r>
              <a:r>
                <a:rPr lang="zh-CN" altLang="en-US" sz="2400" b="0" dirty="0">
                  <a:solidFill>
                    <a:srgbClr val="000000"/>
                  </a:solidFill>
                  <a:latin typeface="Book Antiqua" panose="02040602050305030304" pitchFamily="18" charset="0"/>
                  <a:ea typeface="楷体_GB2312" pitchFamily="49" charset="-122"/>
                </a:rPr>
                <a:t>位</a:t>
              </a:r>
            </a:p>
          </p:txBody>
        </p:sp>
        <p:sp>
          <p:nvSpPr>
            <p:cNvPr id="77842" name="Rectangle 15"/>
            <p:cNvSpPr/>
            <p:nvPr/>
          </p:nvSpPr>
          <p:spPr>
            <a:xfrm>
              <a:off x="623" y="1811"/>
              <a:ext cx="948"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I</a:t>
              </a:r>
              <a:r>
                <a:rPr lang="en-US" altLang="zh-CN" sz="2400" b="0" baseline="-25000" dirty="0">
                  <a:solidFill>
                    <a:srgbClr val="000000"/>
                  </a:solidFill>
                  <a:latin typeface="Book Antiqua" panose="02040602050305030304" pitchFamily="18" charset="0"/>
                  <a:ea typeface="楷体_GB2312" pitchFamily="49" charset="-122"/>
                </a:rPr>
                <a:t>3</a:t>
              </a:r>
            </a:p>
          </p:txBody>
        </p:sp>
        <p:sp>
          <p:nvSpPr>
            <p:cNvPr id="77843" name="Rectangle 16"/>
            <p:cNvSpPr/>
            <p:nvPr/>
          </p:nvSpPr>
          <p:spPr>
            <a:xfrm>
              <a:off x="1569" y="1811"/>
              <a:ext cx="562"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0.15</a:t>
              </a:r>
            </a:p>
          </p:txBody>
        </p:sp>
        <p:sp>
          <p:nvSpPr>
            <p:cNvPr id="77844" name="Rectangle 17"/>
            <p:cNvSpPr/>
            <p:nvPr/>
          </p:nvSpPr>
          <p:spPr>
            <a:xfrm>
              <a:off x="2129" y="1811"/>
              <a:ext cx="1765" cy="254"/>
            </a:xfrm>
            <a:prstGeom prst="rect">
              <a:avLst/>
            </a:prstGeom>
            <a:noFill/>
            <a:ln w="25400" cap="flat" cmpd="sng">
              <a:solidFill>
                <a:schemeClr val="tx2"/>
              </a:solidFill>
              <a:prstDash val="solid"/>
              <a:miter/>
              <a:headEnd type="none" w="med" len="med"/>
              <a:tailEnd type="none" w="med" len="med"/>
            </a:ln>
          </p:spPr>
          <p:txBody>
            <a:bodyPr wrap="none" lIns="179388" tIns="36513" rIns="17938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110</a:t>
              </a:r>
            </a:p>
          </p:txBody>
        </p:sp>
        <p:sp>
          <p:nvSpPr>
            <p:cNvPr id="77845" name="Rectangle 18"/>
            <p:cNvSpPr/>
            <p:nvPr/>
          </p:nvSpPr>
          <p:spPr>
            <a:xfrm>
              <a:off x="3892" y="1811"/>
              <a:ext cx="1293"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3</a:t>
              </a:r>
              <a:r>
                <a:rPr lang="zh-CN" altLang="en-US" sz="2400" b="0" dirty="0">
                  <a:solidFill>
                    <a:srgbClr val="000000"/>
                  </a:solidFill>
                  <a:latin typeface="Book Antiqua" panose="02040602050305030304" pitchFamily="18" charset="0"/>
                  <a:ea typeface="楷体_GB2312" pitchFamily="49" charset="-122"/>
                </a:rPr>
                <a:t>位</a:t>
              </a:r>
            </a:p>
          </p:txBody>
        </p:sp>
        <p:sp>
          <p:nvSpPr>
            <p:cNvPr id="77846" name="Rectangle 19"/>
            <p:cNvSpPr/>
            <p:nvPr/>
          </p:nvSpPr>
          <p:spPr>
            <a:xfrm>
              <a:off x="623" y="2063"/>
              <a:ext cx="948"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I</a:t>
              </a:r>
              <a:r>
                <a:rPr lang="en-US" altLang="zh-CN" sz="2400" b="0" baseline="-25000" dirty="0">
                  <a:solidFill>
                    <a:srgbClr val="000000"/>
                  </a:solidFill>
                  <a:latin typeface="Book Antiqua" panose="02040602050305030304" pitchFamily="18" charset="0"/>
                  <a:ea typeface="楷体_GB2312" pitchFamily="49" charset="-122"/>
                </a:rPr>
                <a:t>4</a:t>
              </a:r>
            </a:p>
          </p:txBody>
        </p:sp>
        <p:sp>
          <p:nvSpPr>
            <p:cNvPr id="77847" name="Rectangle 20"/>
            <p:cNvSpPr/>
            <p:nvPr/>
          </p:nvSpPr>
          <p:spPr>
            <a:xfrm>
              <a:off x="1569" y="2063"/>
              <a:ext cx="562"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0.05</a:t>
              </a:r>
            </a:p>
          </p:txBody>
        </p:sp>
        <p:sp>
          <p:nvSpPr>
            <p:cNvPr id="77848" name="Rectangle 21"/>
            <p:cNvSpPr/>
            <p:nvPr/>
          </p:nvSpPr>
          <p:spPr>
            <a:xfrm>
              <a:off x="2129" y="2063"/>
              <a:ext cx="1765" cy="254"/>
            </a:xfrm>
            <a:prstGeom prst="rect">
              <a:avLst/>
            </a:prstGeom>
            <a:noFill/>
            <a:ln w="25400" cap="flat" cmpd="sng">
              <a:solidFill>
                <a:schemeClr val="tx2"/>
              </a:solidFill>
              <a:prstDash val="solid"/>
              <a:miter/>
              <a:headEnd type="none" w="med" len="med"/>
              <a:tailEnd type="none" w="med" len="med"/>
            </a:ln>
          </p:spPr>
          <p:txBody>
            <a:bodyPr wrap="none" lIns="179388" tIns="36513" rIns="17938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1110</a:t>
              </a:r>
            </a:p>
          </p:txBody>
        </p:sp>
        <p:sp>
          <p:nvSpPr>
            <p:cNvPr id="77849" name="Rectangle 22"/>
            <p:cNvSpPr/>
            <p:nvPr/>
          </p:nvSpPr>
          <p:spPr>
            <a:xfrm>
              <a:off x="3892" y="2063"/>
              <a:ext cx="1293"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4</a:t>
              </a:r>
              <a:r>
                <a:rPr lang="zh-CN" altLang="en-US" sz="2400" b="0" dirty="0">
                  <a:solidFill>
                    <a:srgbClr val="000000"/>
                  </a:solidFill>
                  <a:latin typeface="Book Antiqua" panose="02040602050305030304" pitchFamily="18" charset="0"/>
                  <a:ea typeface="楷体_GB2312" pitchFamily="49" charset="-122"/>
                </a:rPr>
                <a:t>位</a:t>
              </a:r>
            </a:p>
          </p:txBody>
        </p:sp>
        <p:sp>
          <p:nvSpPr>
            <p:cNvPr id="77850" name="Rectangle 23"/>
            <p:cNvSpPr/>
            <p:nvPr/>
          </p:nvSpPr>
          <p:spPr>
            <a:xfrm>
              <a:off x="623" y="2315"/>
              <a:ext cx="948"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I</a:t>
              </a:r>
              <a:r>
                <a:rPr lang="en-US" altLang="zh-CN" sz="2400" b="0" baseline="-25000" dirty="0">
                  <a:solidFill>
                    <a:srgbClr val="000000"/>
                  </a:solidFill>
                  <a:latin typeface="Book Antiqua" panose="02040602050305030304" pitchFamily="18" charset="0"/>
                  <a:ea typeface="楷体_GB2312" pitchFamily="49" charset="-122"/>
                </a:rPr>
                <a:t>5</a:t>
              </a:r>
            </a:p>
          </p:txBody>
        </p:sp>
        <p:sp>
          <p:nvSpPr>
            <p:cNvPr id="77851" name="Rectangle 24"/>
            <p:cNvSpPr/>
            <p:nvPr/>
          </p:nvSpPr>
          <p:spPr>
            <a:xfrm>
              <a:off x="1569" y="2315"/>
              <a:ext cx="562"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0.03</a:t>
              </a:r>
            </a:p>
          </p:txBody>
        </p:sp>
        <p:sp>
          <p:nvSpPr>
            <p:cNvPr id="77852" name="Rectangle 25"/>
            <p:cNvSpPr/>
            <p:nvPr/>
          </p:nvSpPr>
          <p:spPr>
            <a:xfrm>
              <a:off x="2129" y="2315"/>
              <a:ext cx="1765" cy="254"/>
            </a:xfrm>
            <a:prstGeom prst="rect">
              <a:avLst/>
            </a:prstGeom>
            <a:noFill/>
            <a:ln w="25400" cap="flat" cmpd="sng">
              <a:solidFill>
                <a:schemeClr val="tx2"/>
              </a:solidFill>
              <a:prstDash val="solid"/>
              <a:miter/>
              <a:headEnd type="none" w="med" len="med"/>
              <a:tailEnd type="none" w="med" len="med"/>
            </a:ln>
          </p:spPr>
          <p:txBody>
            <a:bodyPr wrap="none" lIns="179388" tIns="36513" rIns="17938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11110</a:t>
              </a:r>
            </a:p>
          </p:txBody>
        </p:sp>
        <p:sp>
          <p:nvSpPr>
            <p:cNvPr id="77853" name="Rectangle 26"/>
            <p:cNvSpPr/>
            <p:nvPr/>
          </p:nvSpPr>
          <p:spPr>
            <a:xfrm>
              <a:off x="3892" y="2315"/>
              <a:ext cx="1293"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5</a:t>
              </a:r>
              <a:r>
                <a:rPr lang="zh-CN" altLang="en-US" sz="2400" b="0" dirty="0">
                  <a:solidFill>
                    <a:srgbClr val="000000"/>
                  </a:solidFill>
                  <a:latin typeface="Book Antiqua" panose="02040602050305030304" pitchFamily="18" charset="0"/>
                  <a:ea typeface="楷体_GB2312" pitchFamily="49" charset="-122"/>
                </a:rPr>
                <a:t>位</a:t>
              </a:r>
            </a:p>
          </p:txBody>
        </p:sp>
        <p:sp>
          <p:nvSpPr>
            <p:cNvPr id="77854" name="Rectangle 27"/>
            <p:cNvSpPr/>
            <p:nvPr/>
          </p:nvSpPr>
          <p:spPr>
            <a:xfrm>
              <a:off x="623" y="2567"/>
              <a:ext cx="948"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I</a:t>
              </a:r>
              <a:r>
                <a:rPr lang="en-US" altLang="zh-CN" sz="2400" b="0" baseline="-25000" dirty="0">
                  <a:solidFill>
                    <a:srgbClr val="000000"/>
                  </a:solidFill>
                  <a:latin typeface="Book Antiqua" panose="02040602050305030304" pitchFamily="18" charset="0"/>
                  <a:ea typeface="楷体_GB2312" pitchFamily="49" charset="-122"/>
                </a:rPr>
                <a:t>6</a:t>
              </a:r>
            </a:p>
          </p:txBody>
        </p:sp>
        <p:sp>
          <p:nvSpPr>
            <p:cNvPr id="77855" name="Rectangle 28"/>
            <p:cNvSpPr/>
            <p:nvPr/>
          </p:nvSpPr>
          <p:spPr>
            <a:xfrm>
              <a:off x="1569" y="2567"/>
              <a:ext cx="562"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0.01</a:t>
              </a:r>
            </a:p>
          </p:txBody>
        </p:sp>
        <p:sp>
          <p:nvSpPr>
            <p:cNvPr id="77856" name="Rectangle 29"/>
            <p:cNvSpPr/>
            <p:nvPr/>
          </p:nvSpPr>
          <p:spPr>
            <a:xfrm>
              <a:off x="2129" y="2567"/>
              <a:ext cx="1765" cy="254"/>
            </a:xfrm>
            <a:prstGeom prst="rect">
              <a:avLst/>
            </a:prstGeom>
            <a:noFill/>
            <a:ln w="25400" cap="flat" cmpd="sng">
              <a:solidFill>
                <a:schemeClr val="tx2"/>
              </a:solidFill>
              <a:prstDash val="solid"/>
              <a:miter/>
              <a:headEnd type="none" w="med" len="med"/>
              <a:tailEnd type="none" w="med" len="med"/>
            </a:ln>
          </p:spPr>
          <p:txBody>
            <a:bodyPr wrap="none" lIns="179388" tIns="36513" rIns="17938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111110</a:t>
              </a:r>
            </a:p>
          </p:txBody>
        </p:sp>
        <p:sp>
          <p:nvSpPr>
            <p:cNvPr id="77857" name="Rectangle 30"/>
            <p:cNvSpPr/>
            <p:nvPr/>
          </p:nvSpPr>
          <p:spPr>
            <a:xfrm>
              <a:off x="3892" y="2567"/>
              <a:ext cx="1293"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6</a:t>
              </a:r>
              <a:r>
                <a:rPr lang="zh-CN" altLang="en-US" sz="2400" b="0" dirty="0">
                  <a:solidFill>
                    <a:srgbClr val="000000"/>
                  </a:solidFill>
                  <a:latin typeface="Book Antiqua" panose="02040602050305030304" pitchFamily="18" charset="0"/>
                  <a:ea typeface="楷体_GB2312" pitchFamily="49" charset="-122"/>
                </a:rPr>
                <a:t>位</a:t>
              </a:r>
            </a:p>
          </p:txBody>
        </p:sp>
        <p:sp>
          <p:nvSpPr>
            <p:cNvPr id="77858" name="Rectangle 31"/>
            <p:cNvSpPr/>
            <p:nvPr/>
          </p:nvSpPr>
          <p:spPr>
            <a:xfrm>
              <a:off x="623" y="2819"/>
              <a:ext cx="948"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I</a:t>
              </a:r>
              <a:r>
                <a:rPr lang="en-US" altLang="zh-CN" sz="2400" b="0" baseline="-25000" dirty="0">
                  <a:solidFill>
                    <a:srgbClr val="000000"/>
                  </a:solidFill>
                  <a:latin typeface="Book Antiqua" panose="02040602050305030304" pitchFamily="18" charset="0"/>
                  <a:ea typeface="楷体_GB2312" pitchFamily="49" charset="-122"/>
                </a:rPr>
                <a:t>7</a:t>
              </a:r>
            </a:p>
          </p:txBody>
        </p:sp>
        <p:sp>
          <p:nvSpPr>
            <p:cNvPr id="77859" name="Rectangle 32"/>
            <p:cNvSpPr/>
            <p:nvPr/>
          </p:nvSpPr>
          <p:spPr>
            <a:xfrm>
              <a:off x="1569" y="2819"/>
              <a:ext cx="562"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0.01</a:t>
              </a:r>
            </a:p>
          </p:txBody>
        </p:sp>
        <p:sp>
          <p:nvSpPr>
            <p:cNvPr id="77860" name="Rectangle 33"/>
            <p:cNvSpPr/>
            <p:nvPr/>
          </p:nvSpPr>
          <p:spPr>
            <a:xfrm>
              <a:off x="2129" y="2819"/>
              <a:ext cx="1765" cy="254"/>
            </a:xfrm>
            <a:prstGeom prst="rect">
              <a:avLst/>
            </a:prstGeom>
            <a:noFill/>
            <a:ln w="25400" cap="flat" cmpd="sng">
              <a:solidFill>
                <a:schemeClr val="tx2"/>
              </a:solidFill>
              <a:prstDash val="solid"/>
              <a:miter/>
              <a:headEnd type="none" w="med" len="med"/>
              <a:tailEnd type="none" w="med" len="med"/>
            </a:ln>
          </p:spPr>
          <p:txBody>
            <a:bodyPr wrap="none" lIns="179388" tIns="36513" rIns="17938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1111111</a:t>
              </a:r>
            </a:p>
          </p:txBody>
        </p:sp>
        <p:sp>
          <p:nvSpPr>
            <p:cNvPr id="77861" name="Rectangle 34"/>
            <p:cNvSpPr/>
            <p:nvPr/>
          </p:nvSpPr>
          <p:spPr>
            <a:xfrm>
              <a:off x="3892" y="2819"/>
              <a:ext cx="1293" cy="254"/>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6</a:t>
              </a:r>
              <a:r>
                <a:rPr lang="zh-CN" altLang="en-US" sz="2400" b="0" dirty="0">
                  <a:solidFill>
                    <a:srgbClr val="000000"/>
                  </a:solidFill>
                  <a:latin typeface="Book Antiqua" panose="02040602050305030304" pitchFamily="18" charset="0"/>
                  <a:ea typeface="楷体_GB2312" pitchFamily="49" charset="-122"/>
                </a:rPr>
                <a:t>位</a:t>
              </a:r>
            </a:p>
          </p:txBody>
        </p:sp>
      </p:grpSp>
      <p:sp>
        <p:nvSpPr>
          <p:cNvPr id="77827" name="Rectangle 35"/>
          <p:cNvSpPr/>
          <p:nvPr/>
        </p:nvSpPr>
        <p:spPr>
          <a:xfrm>
            <a:off x="152400" y="4822825"/>
            <a:ext cx="8991600" cy="9906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1044575" lvl="3" indent="-469900" defTabSz="914400" eaLnBrk="1" hangingPunct="1">
              <a:buClrTx/>
              <a:buSzTx/>
              <a:buFontTx/>
              <a:buNone/>
              <a:tabLst>
                <a:tab pos="1622425" algn="l"/>
                <a:tab pos="3051175" algn="l"/>
                <a:tab pos="3900805" algn="l"/>
                <a:tab pos="4672330" algn="l"/>
              </a:tabLst>
            </a:pPr>
            <a:r>
              <a:rPr lang="zh-CN" altLang="en-US" sz="2400" dirty="0">
                <a:solidFill>
                  <a:srgbClr val="000000"/>
                </a:solidFill>
                <a:latin typeface="楷体_GB2312" pitchFamily="49" charset="-122"/>
                <a:ea typeface="楷体_GB2312" pitchFamily="49" charset="-122"/>
              </a:rPr>
              <a:t>采用</a:t>
            </a:r>
            <a:r>
              <a:rPr lang="en-US" altLang="zh-CN" sz="2400" dirty="0">
                <a:solidFill>
                  <a:srgbClr val="000000"/>
                </a:solidFill>
                <a:latin typeface="楷体_GB2312" pitchFamily="49" charset="-122"/>
                <a:ea typeface="楷体_GB2312" pitchFamily="49" charset="-122"/>
              </a:rPr>
              <a:t>3</a:t>
            </a:r>
            <a:r>
              <a:rPr lang="zh-CN" altLang="en-US" sz="2400" dirty="0">
                <a:solidFill>
                  <a:srgbClr val="000000"/>
                </a:solidFill>
                <a:latin typeface="楷体_GB2312" pitchFamily="49" charset="-122"/>
                <a:ea typeface="楷体_GB2312" pitchFamily="49" charset="-122"/>
              </a:rPr>
              <a:t>位固定长操作</a:t>
            </a:r>
          </a:p>
          <a:p>
            <a:pPr marL="1044575" lvl="3" indent="-469900" defTabSz="914400" eaLnBrk="1" hangingPunct="1">
              <a:buClrTx/>
              <a:buSzTx/>
              <a:buFontTx/>
              <a:buNone/>
              <a:tabLst>
                <a:tab pos="1622425" algn="l"/>
                <a:tab pos="3051175" algn="l"/>
                <a:tab pos="3900805" algn="l"/>
                <a:tab pos="4672330" algn="l"/>
              </a:tabLst>
            </a:pPr>
            <a:r>
              <a:rPr lang="zh-CN" altLang="en-US" sz="2400" dirty="0">
                <a:solidFill>
                  <a:srgbClr val="000000"/>
                </a:solidFill>
                <a:latin typeface="楷体_GB2312" pitchFamily="49" charset="-122"/>
                <a:ea typeface="楷体_GB2312" pitchFamily="49" charset="-122"/>
              </a:rPr>
              <a:t>码的信息冗余量为：</a:t>
            </a:r>
          </a:p>
        </p:txBody>
      </p:sp>
      <p:graphicFrame>
        <p:nvGraphicFramePr>
          <p:cNvPr id="77828" name="Object 37"/>
          <p:cNvGraphicFramePr>
            <a:graphicFrameLocks noChangeAspect="1"/>
          </p:cNvGraphicFramePr>
          <p:nvPr/>
        </p:nvGraphicFramePr>
        <p:xfrm>
          <a:off x="3814763" y="4789488"/>
          <a:ext cx="3725862" cy="952500"/>
        </p:xfrm>
        <a:graphic>
          <a:graphicData uri="http://schemas.openxmlformats.org/presentationml/2006/ole">
            <mc:AlternateContent xmlns:mc="http://schemas.openxmlformats.org/markup-compatibility/2006">
              <mc:Choice xmlns:v="urn:schemas-microsoft-com:vml" Requires="v">
                <p:oleObj spid="_x0000_s13317" r:id="rId4" imgW="1638300" imgH="419100" progId="Equation.DSMT4">
                  <p:embed/>
                </p:oleObj>
              </mc:Choice>
              <mc:Fallback>
                <p:oleObj r:id="rId4" imgW="1638300" imgH="419100" progId="Equation.DSMT4">
                  <p:embed/>
                  <p:pic>
                    <p:nvPicPr>
                      <p:cNvPr id="0" name="图片 3080"/>
                      <p:cNvPicPr/>
                      <p:nvPr/>
                    </p:nvPicPr>
                    <p:blipFill>
                      <a:blip r:embed="rId5"/>
                      <a:stretch>
                        <a:fillRect/>
                      </a:stretch>
                    </p:blipFill>
                    <p:spPr>
                      <a:xfrm>
                        <a:off x="3814763" y="4789488"/>
                        <a:ext cx="3725862" cy="952500"/>
                      </a:xfrm>
                      <a:prstGeom prst="rect">
                        <a:avLst/>
                      </a:prstGeom>
                      <a:noFill/>
                      <a:ln w="38100">
                        <a:noFill/>
                        <a:miter/>
                      </a:ln>
                    </p:spPr>
                  </p:pic>
                </p:oleObj>
              </mc:Fallback>
            </mc:AlternateContent>
          </a:graphicData>
        </a:graphic>
      </p:graphicFrame>
      <p:sp>
        <p:nvSpPr>
          <p:cNvPr id="77829" name="Rectangle 20"/>
          <p:cNvSpPr txBox="1"/>
          <p:nvPr/>
        </p:nvSpPr>
        <p:spPr>
          <a:xfrm>
            <a:off x="590550" y="142875"/>
            <a:ext cx="8377238" cy="609600"/>
          </a:xfrm>
          <a:prstGeom prst="rect">
            <a:avLst/>
          </a:prstGeom>
          <a:noFill/>
          <a:ln w="9525">
            <a:noFill/>
          </a:ln>
        </p:spPr>
        <p:txBody>
          <a:bodyPr anchor="b"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spcBef>
                <a:spcPct val="0"/>
              </a:spcBef>
              <a:buClrTx/>
              <a:buFontTx/>
              <a:buNone/>
            </a:pPr>
            <a:r>
              <a:rPr lang="zh-CN" altLang="en-US" sz="3600" dirty="0">
                <a:solidFill>
                  <a:srgbClr val="000000"/>
                </a:solidFill>
                <a:latin typeface="黑体" panose="02010609060101010101" pitchFamily="49" charset="-122"/>
                <a:ea typeface="黑体" panose="02010609060101010101" pitchFamily="49" charset="-122"/>
              </a:rPr>
              <a:t>举例</a:t>
            </a:r>
            <a:r>
              <a:rPr lang="en-US" altLang="zh-CN" sz="3600" dirty="0">
                <a:solidFill>
                  <a:srgbClr val="000000"/>
                </a:solidFill>
                <a:latin typeface="黑体" panose="02010609060101010101" pitchFamily="49" charset="-122"/>
                <a:ea typeface="黑体" panose="02010609060101010101" pitchFamily="49" charset="-122"/>
              </a:rPr>
              <a:t>1</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idx="1" hasCustomPrompt="1"/>
          </p:nvPr>
        </p:nvSpPr>
        <p:spPr>
          <a:xfrm>
            <a:off x="231775" y="1101725"/>
            <a:ext cx="8686800" cy="4800600"/>
          </a:xfrm>
        </p:spPr>
        <p:txBody>
          <a:bodyPr vert="horz" wrap="square" lIns="92075" tIns="46038" rIns="92075" bIns="46038" anchor="t" anchorCtr="0"/>
          <a:lstStyle/>
          <a:p>
            <a:pPr lvl="3" defTabSz="914400" eaLnBrk="1" hangingPunct="1">
              <a:lnSpc>
                <a:spcPct val="90000"/>
              </a:lnSpc>
              <a:tabLst>
                <a:tab pos="1806575" algn="l"/>
                <a:tab pos="2186305" algn="l"/>
                <a:tab pos="2576830" algn="l"/>
              </a:tabLst>
            </a:pPr>
            <a:r>
              <a:rPr lang="zh-CN" altLang="en-US" sz="2400" dirty="0">
                <a:solidFill>
                  <a:srgbClr val="000000"/>
                </a:solidFill>
                <a:latin typeface="楷体_GB2312" pitchFamily="49" charset="-122"/>
                <a:ea typeface="楷体_GB2312" pitchFamily="49" charset="-122"/>
              </a:rPr>
              <a:t>	例如：把上例改为</a:t>
            </a:r>
            <a:r>
              <a:rPr lang="en-US" altLang="zh-CN" sz="2400" dirty="0">
                <a:solidFill>
                  <a:srgbClr val="000000"/>
                </a:solidFill>
                <a:latin typeface="楷体_GB2312" pitchFamily="49" charset="-122"/>
                <a:ea typeface="楷体_GB2312" pitchFamily="49" charset="-122"/>
              </a:rPr>
              <a:t>1-2-3-5</a:t>
            </a:r>
            <a:r>
              <a:rPr lang="zh-CN" altLang="en-US" sz="2400" dirty="0">
                <a:solidFill>
                  <a:srgbClr val="000000"/>
                </a:solidFill>
                <a:latin typeface="楷体_GB2312" pitchFamily="49" charset="-122"/>
                <a:ea typeface="楷体_GB2312" pitchFamily="49" charset="-122"/>
              </a:rPr>
              <a:t>扩展编码法，其操作码最短平均长度为：</a:t>
            </a:r>
            <a:br>
              <a:rPr lang="zh-CN" altLang="en-US" sz="2400" dirty="0">
                <a:solidFill>
                  <a:srgbClr val="000000"/>
                </a:solidFill>
                <a:latin typeface="楷体_GB2312" pitchFamily="49" charset="-122"/>
                <a:ea typeface="楷体_GB2312" pitchFamily="49" charset="-122"/>
              </a:rPr>
            </a:br>
            <a:r>
              <a:rPr lang="zh-CN" altLang="en-US" sz="2400" dirty="0">
                <a:solidFill>
                  <a:srgbClr val="000000"/>
                </a:solidFill>
                <a:latin typeface="楷体_GB2312" pitchFamily="49" charset="-122"/>
                <a:ea typeface="楷体_GB2312" pitchFamily="49" charset="-122"/>
              </a:rPr>
              <a:t>	</a:t>
            </a:r>
            <a:r>
              <a:rPr lang="en-US" altLang="zh-CN" sz="2400" dirty="0">
                <a:solidFill>
                  <a:srgbClr val="000000"/>
                </a:solidFill>
                <a:latin typeface="楷体_GB2312" pitchFamily="49" charset="-122"/>
                <a:ea typeface="楷体_GB2312" pitchFamily="49" charset="-122"/>
              </a:rPr>
              <a:t>H	=	0.45×1</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0.30×2</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0.15×3</a:t>
            </a:r>
            <a:r>
              <a:rPr lang="zh-CN" altLang="en-US" sz="2400" dirty="0">
                <a:solidFill>
                  <a:srgbClr val="000000"/>
                </a:solidFill>
                <a:latin typeface="楷体_GB2312" pitchFamily="49" charset="-122"/>
                <a:ea typeface="楷体_GB2312" pitchFamily="49" charset="-122"/>
              </a:rPr>
              <a:t>＋</a:t>
            </a:r>
            <a:br>
              <a:rPr lang="zh-CN" altLang="en-US" sz="2400" dirty="0">
                <a:solidFill>
                  <a:srgbClr val="000000"/>
                </a:solidFill>
                <a:latin typeface="楷体_GB2312" pitchFamily="49" charset="-122"/>
                <a:ea typeface="楷体_GB2312" pitchFamily="49" charset="-122"/>
              </a:rPr>
            </a:br>
            <a:r>
              <a:rPr lang="zh-CN" altLang="en-US" sz="2400" dirty="0">
                <a:solidFill>
                  <a:srgbClr val="000000"/>
                </a:solidFill>
                <a:latin typeface="楷体_GB2312" pitchFamily="49" charset="-122"/>
                <a:ea typeface="楷体_GB2312" pitchFamily="49" charset="-122"/>
              </a:rPr>
              <a:t>			</a:t>
            </a:r>
            <a:r>
              <a:rPr lang="en-US" altLang="zh-CN" sz="2400" dirty="0">
                <a:solidFill>
                  <a:srgbClr val="000000"/>
                </a:solidFill>
                <a:latin typeface="楷体_GB2312" pitchFamily="49" charset="-122"/>
                <a:ea typeface="楷体_GB2312" pitchFamily="49" charset="-122"/>
              </a:rPr>
              <a:t>(0.05</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0.03</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0.01</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0.01)×5</a:t>
            </a:r>
            <a:br>
              <a:rPr lang="en-US" altLang="zh-CN" sz="2400" dirty="0">
                <a:solidFill>
                  <a:srgbClr val="000000"/>
                </a:solidFill>
                <a:latin typeface="楷体_GB2312" pitchFamily="49" charset="-122"/>
                <a:ea typeface="楷体_GB2312" pitchFamily="49" charset="-122"/>
              </a:rPr>
            </a:br>
            <a:r>
              <a:rPr lang="en-US" altLang="zh-CN" sz="2400" dirty="0">
                <a:solidFill>
                  <a:srgbClr val="000000"/>
                </a:solidFill>
                <a:latin typeface="楷体_GB2312" pitchFamily="49" charset="-122"/>
                <a:ea typeface="楷体_GB2312" pitchFamily="49" charset="-122"/>
              </a:rPr>
              <a:t>		=	2.00</a:t>
            </a:r>
            <a:br>
              <a:rPr lang="en-US" altLang="zh-CN" sz="2400" dirty="0">
                <a:solidFill>
                  <a:srgbClr val="000000"/>
                </a:solidFill>
                <a:latin typeface="楷体_GB2312" pitchFamily="49" charset="-122"/>
                <a:ea typeface="楷体_GB2312" pitchFamily="49" charset="-122"/>
              </a:rPr>
            </a:br>
            <a:r>
              <a:rPr lang="zh-CN" altLang="en-US" sz="2400" dirty="0">
                <a:solidFill>
                  <a:srgbClr val="000000"/>
                </a:solidFill>
                <a:latin typeface="楷体_GB2312" pitchFamily="49" charset="-122"/>
                <a:ea typeface="楷体_GB2312" pitchFamily="49" charset="-122"/>
              </a:rPr>
              <a:t>信息冗余量为：</a:t>
            </a:r>
          </a:p>
          <a:p>
            <a:pPr lvl="3" defTabSz="914400" eaLnBrk="1" hangingPunct="1">
              <a:lnSpc>
                <a:spcPct val="90000"/>
              </a:lnSpc>
              <a:tabLst>
                <a:tab pos="1806575" algn="l"/>
                <a:tab pos="2186305" algn="l"/>
                <a:tab pos="2576830" algn="l"/>
              </a:tabLst>
            </a:pPr>
            <a:br>
              <a:rPr lang="zh-CN" altLang="en-US" sz="2400" dirty="0">
                <a:solidFill>
                  <a:srgbClr val="000000"/>
                </a:solidFill>
                <a:latin typeface="楷体_GB2312" pitchFamily="49" charset="-122"/>
                <a:ea typeface="楷体_GB2312" pitchFamily="49" charset="-122"/>
              </a:rPr>
            </a:br>
            <a:r>
              <a:rPr lang="zh-CN" altLang="en-US" sz="2400" dirty="0">
                <a:solidFill>
                  <a:srgbClr val="000000"/>
                </a:solidFill>
                <a:latin typeface="楷体_GB2312" pitchFamily="49" charset="-122"/>
                <a:ea typeface="楷体_GB2312" pitchFamily="49" charset="-122"/>
              </a:rPr>
              <a:t>又例如：把上例改为</a:t>
            </a:r>
            <a:r>
              <a:rPr lang="en-US" altLang="zh-CN" sz="2400" dirty="0">
                <a:solidFill>
                  <a:srgbClr val="000000"/>
                </a:solidFill>
                <a:latin typeface="楷体_GB2312" pitchFamily="49" charset="-122"/>
                <a:ea typeface="楷体_GB2312" pitchFamily="49" charset="-122"/>
              </a:rPr>
              <a:t>2-4</a:t>
            </a:r>
            <a:r>
              <a:rPr lang="zh-CN" altLang="en-US" sz="2400" dirty="0">
                <a:solidFill>
                  <a:srgbClr val="000000"/>
                </a:solidFill>
                <a:latin typeface="楷体_GB2312" pitchFamily="49" charset="-122"/>
                <a:ea typeface="楷体_GB2312" pitchFamily="49" charset="-122"/>
              </a:rPr>
              <a:t>等长扩展编码法，其操作码最短平均长度为：</a:t>
            </a:r>
            <a:br>
              <a:rPr lang="zh-CN" altLang="en-US" sz="2400" dirty="0">
                <a:solidFill>
                  <a:srgbClr val="000000"/>
                </a:solidFill>
                <a:latin typeface="楷体_GB2312" pitchFamily="49" charset="-122"/>
                <a:ea typeface="楷体_GB2312" pitchFamily="49" charset="-122"/>
              </a:rPr>
            </a:br>
            <a:r>
              <a:rPr lang="zh-CN" altLang="en-US" sz="2400" dirty="0">
                <a:solidFill>
                  <a:srgbClr val="000000"/>
                </a:solidFill>
                <a:latin typeface="楷体_GB2312" pitchFamily="49" charset="-122"/>
                <a:ea typeface="楷体_GB2312" pitchFamily="49" charset="-122"/>
              </a:rPr>
              <a:t>	</a:t>
            </a:r>
            <a:r>
              <a:rPr lang="en-US" altLang="zh-CN" sz="2400" dirty="0">
                <a:solidFill>
                  <a:srgbClr val="000000"/>
                </a:solidFill>
                <a:latin typeface="楷体_GB2312" pitchFamily="49" charset="-122"/>
                <a:ea typeface="楷体_GB2312" pitchFamily="49" charset="-122"/>
              </a:rPr>
              <a:t>H	=	(0.45+0.30+0.15)×2+</a:t>
            </a:r>
            <a:br>
              <a:rPr lang="en-US" altLang="zh-CN" sz="2400" dirty="0">
                <a:solidFill>
                  <a:srgbClr val="000000"/>
                </a:solidFill>
                <a:latin typeface="楷体_GB2312" pitchFamily="49" charset="-122"/>
                <a:ea typeface="楷体_GB2312" pitchFamily="49" charset="-122"/>
              </a:rPr>
            </a:br>
            <a:r>
              <a:rPr lang="en-US" altLang="zh-CN" sz="2400" dirty="0">
                <a:solidFill>
                  <a:srgbClr val="000000"/>
                </a:solidFill>
                <a:latin typeface="楷体_GB2312" pitchFamily="49" charset="-122"/>
                <a:ea typeface="楷体_GB2312" pitchFamily="49" charset="-122"/>
              </a:rPr>
              <a:t>			(0.05+0.03+0.01+0.01)×4</a:t>
            </a:r>
            <a:br>
              <a:rPr lang="en-US" altLang="zh-CN" sz="2400" dirty="0">
                <a:solidFill>
                  <a:srgbClr val="000000"/>
                </a:solidFill>
                <a:latin typeface="楷体_GB2312" pitchFamily="49" charset="-122"/>
                <a:ea typeface="楷体_GB2312" pitchFamily="49" charset="-122"/>
              </a:rPr>
            </a:br>
            <a:r>
              <a:rPr lang="en-US" altLang="zh-CN" sz="2400" dirty="0">
                <a:solidFill>
                  <a:srgbClr val="000000"/>
                </a:solidFill>
                <a:latin typeface="楷体_GB2312" pitchFamily="49" charset="-122"/>
                <a:ea typeface="楷体_GB2312" pitchFamily="49" charset="-122"/>
              </a:rPr>
              <a:t>		=	2.20</a:t>
            </a:r>
            <a:br>
              <a:rPr lang="en-US" altLang="zh-CN" sz="2400" dirty="0">
                <a:solidFill>
                  <a:srgbClr val="000000"/>
                </a:solidFill>
                <a:latin typeface="楷体_GB2312" pitchFamily="49" charset="-122"/>
                <a:ea typeface="楷体_GB2312" pitchFamily="49" charset="-122"/>
              </a:rPr>
            </a:br>
            <a:r>
              <a:rPr lang="zh-CN" altLang="en-US" sz="2400" dirty="0">
                <a:solidFill>
                  <a:srgbClr val="000000"/>
                </a:solidFill>
                <a:latin typeface="楷体_GB2312" pitchFamily="49" charset="-122"/>
                <a:ea typeface="楷体_GB2312" pitchFamily="49" charset="-122"/>
              </a:rPr>
              <a:t>信息冗余量为：</a:t>
            </a:r>
          </a:p>
        </p:txBody>
      </p:sp>
      <p:graphicFrame>
        <p:nvGraphicFramePr>
          <p:cNvPr id="79875" name="Object 3"/>
          <p:cNvGraphicFramePr/>
          <p:nvPr/>
        </p:nvGraphicFramePr>
        <p:xfrm>
          <a:off x="4232275" y="2441575"/>
          <a:ext cx="2755900" cy="974725"/>
        </p:xfrm>
        <a:graphic>
          <a:graphicData uri="http://schemas.openxmlformats.org/presentationml/2006/ole">
            <mc:AlternateContent xmlns:mc="http://schemas.openxmlformats.org/markup-compatibility/2006">
              <mc:Choice xmlns:v="urn:schemas-microsoft-com:vml" Requires="v">
                <p:oleObj spid="_x0000_s14345" r:id="rId4" imgW="2755900" imgH="974725" progId="Equation.3">
                  <p:embed/>
                </p:oleObj>
              </mc:Choice>
              <mc:Fallback>
                <p:oleObj r:id="rId4" imgW="2755900" imgH="974725" progId="Equation.3">
                  <p:embed/>
                  <p:pic>
                    <p:nvPicPr>
                      <p:cNvPr id="0" name="图片 3082"/>
                      <p:cNvPicPr/>
                      <p:nvPr/>
                    </p:nvPicPr>
                    <p:blipFill>
                      <a:blip r:embed="rId5"/>
                      <a:stretch>
                        <a:fillRect/>
                      </a:stretch>
                    </p:blipFill>
                    <p:spPr>
                      <a:xfrm>
                        <a:off x="4232275" y="2441575"/>
                        <a:ext cx="2755900" cy="974725"/>
                      </a:xfrm>
                      <a:prstGeom prst="rect">
                        <a:avLst/>
                      </a:prstGeom>
                      <a:noFill/>
                      <a:ln w="38100">
                        <a:noFill/>
                        <a:miter/>
                      </a:ln>
                    </p:spPr>
                  </p:pic>
                </p:oleObj>
              </mc:Fallback>
            </mc:AlternateContent>
          </a:graphicData>
        </a:graphic>
      </p:graphicFrame>
      <p:graphicFrame>
        <p:nvGraphicFramePr>
          <p:cNvPr id="79876" name="Object 4"/>
          <p:cNvGraphicFramePr/>
          <p:nvPr/>
        </p:nvGraphicFramePr>
        <p:xfrm>
          <a:off x="4100513" y="4940300"/>
          <a:ext cx="2805112" cy="898525"/>
        </p:xfrm>
        <a:graphic>
          <a:graphicData uri="http://schemas.openxmlformats.org/presentationml/2006/ole">
            <mc:AlternateContent xmlns:mc="http://schemas.openxmlformats.org/markup-compatibility/2006">
              <mc:Choice xmlns:v="urn:schemas-microsoft-com:vml" Requires="v">
                <p:oleObj spid="_x0000_s14346" r:id="rId6" imgW="2805430" imgH="898525" progId="Equation.3">
                  <p:embed/>
                </p:oleObj>
              </mc:Choice>
              <mc:Fallback>
                <p:oleObj r:id="rId6" imgW="2805430" imgH="898525" progId="Equation.3">
                  <p:embed/>
                  <p:pic>
                    <p:nvPicPr>
                      <p:cNvPr id="0" name="图片 3081"/>
                      <p:cNvPicPr/>
                      <p:nvPr/>
                    </p:nvPicPr>
                    <p:blipFill>
                      <a:blip r:embed="rId7"/>
                      <a:stretch>
                        <a:fillRect/>
                      </a:stretch>
                    </p:blipFill>
                    <p:spPr>
                      <a:xfrm>
                        <a:off x="4100513" y="4940300"/>
                        <a:ext cx="2805112" cy="898525"/>
                      </a:xfrm>
                      <a:prstGeom prst="rect">
                        <a:avLst/>
                      </a:prstGeom>
                      <a:noFill/>
                      <a:ln w="38100">
                        <a:noFill/>
                        <a:miter/>
                      </a:ln>
                    </p:spPr>
                  </p:pic>
                </p:oleObj>
              </mc:Fallback>
            </mc:AlternateContent>
          </a:graphicData>
        </a:graphic>
      </p:graphicFrame>
      <p:sp>
        <p:nvSpPr>
          <p:cNvPr id="79877" name="Rectangle 20"/>
          <p:cNvSpPr>
            <a:spLocks noGrp="1"/>
          </p:cNvSpPr>
          <p:nvPr>
            <p:ph type="title"/>
          </p:nvPr>
        </p:nvSpPr>
        <p:spPr/>
        <p:txBody>
          <a:bodyPr vert="horz" wrap="square" lIns="91440" tIns="45720" rIns="91440" bIns="45720" anchor="b"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举例</a:t>
            </a:r>
            <a:r>
              <a:rPr lang="en-US" altLang="zh-CN" dirty="0">
                <a:solidFill>
                  <a:srgbClr val="000000"/>
                </a:solidFill>
                <a:latin typeface="黑体" panose="02010609060101010101" pitchFamily="49" charset="-122"/>
                <a:ea typeface="黑体" panose="02010609060101010101" pitchFamily="49" charset="-122"/>
              </a:rPr>
              <a:t>1</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2" name="Group 2"/>
          <p:cNvGrpSpPr/>
          <p:nvPr/>
        </p:nvGrpSpPr>
        <p:grpSpPr>
          <a:xfrm>
            <a:off x="608013" y="352425"/>
            <a:ext cx="8232775" cy="5868988"/>
            <a:chOff x="383" y="288"/>
            <a:chExt cx="5186" cy="3697"/>
          </a:xfrm>
        </p:grpSpPr>
        <p:sp>
          <p:nvSpPr>
            <p:cNvPr id="81923" name="Rectangle 3"/>
            <p:cNvSpPr/>
            <p:nvPr/>
          </p:nvSpPr>
          <p:spPr>
            <a:xfrm>
              <a:off x="383" y="623"/>
              <a:ext cx="583"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zh-CN" altLang="en-US" sz="2400" b="0" dirty="0">
                  <a:solidFill>
                    <a:srgbClr val="000000"/>
                  </a:solidFill>
                  <a:latin typeface="Book Antiqua" panose="02040602050305030304" pitchFamily="18" charset="0"/>
                  <a:ea typeface="楷体_GB2312" pitchFamily="49" charset="-122"/>
                </a:rPr>
                <a:t>序号</a:t>
              </a:r>
            </a:p>
          </p:txBody>
        </p:sp>
        <p:sp>
          <p:nvSpPr>
            <p:cNvPr id="81924" name="Rectangle 4"/>
            <p:cNvSpPr/>
            <p:nvPr/>
          </p:nvSpPr>
          <p:spPr>
            <a:xfrm>
              <a:off x="964" y="623"/>
              <a:ext cx="632"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zh-CN" altLang="en-US" sz="2400" b="0" dirty="0">
                  <a:solidFill>
                    <a:srgbClr val="000000"/>
                  </a:solidFill>
                  <a:latin typeface="Book Antiqua" panose="02040602050305030304" pitchFamily="18" charset="0"/>
                  <a:ea typeface="楷体_GB2312" pitchFamily="49" charset="-122"/>
                </a:rPr>
                <a:t>概率</a:t>
              </a:r>
            </a:p>
          </p:txBody>
        </p:sp>
        <p:sp>
          <p:nvSpPr>
            <p:cNvPr id="81925" name="Rectangle 5"/>
            <p:cNvSpPr/>
            <p:nvPr/>
          </p:nvSpPr>
          <p:spPr>
            <a:xfrm>
              <a:off x="1594" y="623"/>
              <a:ext cx="1989"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1-2-3-5</a:t>
              </a:r>
              <a:r>
                <a:rPr lang="zh-CN" altLang="en-US" sz="2400" b="0" dirty="0">
                  <a:solidFill>
                    <a:srgbClr val="000000"/>
                  </a:solidFill>
                  <a:latin typeface="Book Antiqua" panose="02040602050305030304" pitchFamily="18" charset="0"/>
                  <a:ea typeface="楷体_GB2312" pitchFamily="49" charset="-122"/>
                </a:rPr>
                <a:t>扩展编码</a:t>
              </a:r>
            </a:p>
          </p:txBody>
        </p:sp>
        <p:sp>
          <p:nvSpPr>
            <p:cNvPr id="81926" name="Rectangle 6"/>
            <p:cNvSpPr/>
            <p:nvPr/>
          </p:nvSpPr>
          <p:spPr>
            <a:xfrm>
              <a:off x="383" y="959"/>
              <a:ext cx="583"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I</a:t>
              </a:r>
              <a:r>
                <a:rPr lang="en-US" altLang="zh-CN" sz="2400" b="0" baseline="-25000" dirty="0">
                  <a:solidFill>
                    <a:srgbClr val="000000"/>
                  </a:solidFill>
                  <a:latin typeface="Book Antiqua" panose="02040602050305030304" pitchFamily="18" charset="0"/>
                  <a:ea typeface="楷体_GB2312" pitchFamily="49" charset="-122"/>
                </a:rPr>
                <a:t>1</a:t>
              </a:r>
            </a:p>
          </p:txBody>
        </p:sp>
        <p:sp>
          <p:nvSpPr>
            <p:cNvPr id="81927" name="Rectangle 7"/>
            <p:cNvSpPr/>
            <p:nvPr/>
          </p:nvSpPr>
          <p:spPr>
            <a:xfrm>
              <a:off x="964" y="959"/>
              <a:ext cx="632"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0.45</a:t>
              </a:r>
            </a:p>
          </p:txBody>
        </p:sp>
        <p:sp>
          <p:nvSpPr>
            <p:cNvPr id="81928" name="Rectangle 8"/>
            <p:cNvSpPr/>
            <p:nvPr/>
          </p:nvSpPr>
          <p:spPr>
            <a:xfrm>
              <a:off x="1594" y="959"/>
              <a:ext cx="1989" cy="338"/>
            </a:xfrm>
            <a:prstGeom prst="rect">
              <a:avLst/>
            </a:prstGeom>
            <a:noFill/>
            <a:ln w="25400" cap="flat" cmpd="sng">
              <a:solidFill>
                <a:schemeClr val="tx2"/>
              </a:solidFill>
              <a:prstDash val="solid"/>
              <a:miter/>
              <a:headEnd type="none" w="med" len="med"/>
              <a:tailEnd type="none" w="med" len="med"/>
            </a:ln>
          </p:spPr>
          <p:txBody>
            <a:bodyPr wrap="none" lIns="900113" tIns="36513" rIns="9001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a:t>
              </a:r>
            </a:p>
          </p:txBody>
        </p:sp>
        <p:sp>
          <p:nvSpPr>
            <p:cNvPr id="81929" name="Rectangle 9"/>
            <p:cNvSpPr/>
            <p:nvPr/>
          </p:nvSpPr>
          <p:spPr>
            <a:xfrm>
              <a:off x="383" y="1295"/>
              <a:ext cx="583"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I</a:t>
              </a:r>
              <a:r>
                <a:rPr lang="en-US" altLang="zh-CN" sz="2400" b="0" baseline="-25000" dirty="0">
                  <a:solidFill>
                    <a:srgbClr val="000000"/>
                  </a:solidFill>
                  <a:latin typeface="Book Antiqua" panose="02040602050305030304" pitchFamily="18" charset="0"/>
                  <a:ea typeface="楷体_GB2312" pitchFamily="49" charset="-122"/>
                </a:rPr>
                <a:t>2</a:t>
              </a:r>
            </a:p>
          </p:txBody>
        </p:sp>
        <p:sp>
          <p:nvSpPr>
            <p:cNvPr id="81930" name="Rectangle 10"/>
            <p:cNvSpPr/>
            <p:nvPr/>
          </p:nvSpPr>
          <p:spPr>
            <a:xfrm>
              <a:off x="964" y="1295"/>
              <a:ext cx="632"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0.30</a:t>
              </a:r>
            </a:p>
          </p:txBody>
        </p:sp>
        <p:sp>
          <p:nvSpPr>
            <p:cNvPr id="81931" name="Rectangle 11"/>
            <p:cNvSpPr/>
            <p:nvPr/>
          </p:nvSpPr>
          <p:spPr>
            <a:xfrm>
              <a:off x="1594" y="1295"/>
              <a:ext cx="1989" cy="338"/>
            </a:xfrm>
            <a:prstGeom prst="rect">
              <a:avLst/>
            </a:prstGeom>
            <a:noFill/>
            <a:ln w="25400" cap="flat" cmpd="sng">
              <a:solidFill>
                <a:schemeClr val="tx2"/>
              </a:solidFill>
              <a:prstDash val="solid"/>
              <a:miter/>
              <a:headEnd type="none" w="med" len="med"/>
              <a:tailEnd type="none" w="med" len="med"/>
            </a:ln>
          </p:spPr>
          <p:txBody>
            <a:bodyPr wrap="none" lIns="900113" tIns="36513" rIns="9001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10</a:t>
              </a:r>
            </a:p>
          </p:txBody>
        </p:sp>
        <p:sp>
          <p:nvSpPr>
            <p:cNvPr id="81932" name="Rectangle 12"/>
            <p:cNvSpPr/>
            <p:nvPr/>
          </p:nvSpPr>
          <p:spPr>
            <a:xfrm>
              <a:off x="383" y="1631"/>
              <a:ext cx="583"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I</a:t>
              </a:r>
              <a:r>
                <a:rPr lang="en-US" altLang="zh-CN" sz="2400" b="0" baseline="-25000" dirty="0">
                  <a:solidFill>
                    <a:srgbClr val="000000"/>
                  </a:solidFill>
                  <a:latin typeface="Book Antiqua" panose="02040602050305030304" pitchFamily="18" charset="0"/>
                  <a:ea typeface="楷体_GB2312" pitchFamily="49" charset="-122"/>
                </a:rPr>
                <a:t>3</a:t>
              </a:r>
            </a:p>
          </p:txBody>
        </p:sp>
        <p:sp>
          <p:nvSpPr>
            <p:cNvPr id="81933" name="Rectangle 13"/>
            <p:cNvSpPr/>
            <p:nvPr/>
          </p:nvSpPr>
          <p:spPr>
            <a:xfrm>
              <a:off x="964" y="1631"/>
              <a:ext cx="632"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0.15</a:t>
              </a:r>
            </a:p>
          </p:txBody>
        </p:sp>
        <p:sp>
          <p:nvSpPr>
            <p:cNvPr id="81934" name="Rectangle 14"/>
            <p:cNvSpPr/>
            <p:nvPr/>
          </p:nvSpPr>
          <p:spPr>
            <a:xfrm>
              <a:off x="1594" y="1631"/>
              <a:ext cx="1989" cy="338"/>
            </a:xfrm>
            <a:prstGeom prst="rect">
              <a:avLst/>
            </a:prstGeom>
            <a:noFill/>
            <a:ln w="25400" cap="flat" cmpd="sng">
              <a:solidFill>
                <a:schemeClr val="tx2"/>
              </a:solidFill>
              <a:prstDash val="solid"/>
              <a:miter/>
              <a:headEnd type="none" w="med" len="med"/>
              <a:tailEnd type="none" w="med" len="med"/>
            </a:ln>
          </p:spPr>
          <p:txBody>
            <a:bodyPr wrap="none" lIns="900113" tIns="36513" rIns="9001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110</a:t>
              </a:r>
            </a:p>
          </p:txBody>
        </p:sp>
        <p:sp>
          <p:nvSpPr>
            <p:cNvPr id="81935" name="Rectangle 15"/>
            <p:cNvSpPr/>
            <p:nvPr/>
          </p:nvSpPr>
          <p:spPr>
            <a:xfrm>
              <a:off x="383" y="1967"/>
              <a:ext cx="583"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I</a:t>
              </a:r>
              <a:r>
                <a:rPr lang="en-US" altLang="zh-CN" sz="2400" b="0" baseline="-25000" dirty="0">
                  <a:solidFill>
                    <a:srgbClr val="000000"/>
                  </a:solidFill>
                  <a:latin typeface="Book Antiqua" panose="02040602050305030304" pitchFamily="18" charset="0"/>
                  <a:ea typeface="楷体_GB2312" pitchFamily="49" charset="-122"/>
                </a:rPr>
                <a:t>4</a:t>
              </a:r>
            </a:p>
          </p:txBody>
        </p:sp>
        <p:sp>
          <p:nvSpPr>
            <p:cNvPr id="81936" name="Rectangle 16"/>
            <p:cNvSpPr/>
            <p:nvPr/>
          </p:nvSpPr>
          <p:spPr>
            <a:xfrm>
              <a:off x="964" y="1967"/>
              <a:ext cx="632"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0.05</a:t>
              </a:r>
            </a:p>
          </p:txBody>
        </p:sp>
        <p:sp>
          <p:nvSpPr>
            <p:cNvPr id="81937" name="Rectangle 17"/>
            <p:cNvSpPr/>
            <p:nvPr/>
          </p:nvSpPr>
          <p:spPr>
            <a:xfrm>
              <a:off x="1594" y="1967"/>
              <a:ext cx="1989" cy="338"/>
            </a:xfrm>
            <a:prstGeom prst="rect">
              <a:avLst/>
            </a:prstGeom>
            <a:noFill/>
            <a:ln w="25400" cap="flat" cmpd="sng">
              <a:solidFill>
                <a:schemeClr val="tx2"/>
              </a:solidFill>
              <a:prstDash val="solid"/>
              <a:miter/>
              <a:headEnd type="none" w="med" len="med"/>
              <a:tailEnd type="none" w="med" len="med"/>
            </a:ln>
          </p:spPr>
          <p:txBody>
            <a:bodyPr wrap="none" lIns="900113" tIns="36513" rIns="9001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11100</a:t>
              </a:r>
            </a:p>
          </p:txBody>
        </p:sp>
        <p:sp>
          <p:nvSpPr>
            <p:cNvPr id="81938" name="Rectangle 18"/>
            <p:cNvSpPr/>
            <p:nvPr/>
          </p:nvSpPr>
          <p:spPr>
            <a:xfrm>
              <a:off x="383" y="2303"/>
              <a:ext cx="583"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I</a:t>
              </a:r>
              <a:r>
                <a:rPr lang="en-US" altLang="zh-CN" sz="2400" b="0" baseline="-25000" dirty="0">
                  <a:solidFill>
                    <a:srgbClr val="000000"/>
                  </a:solidFill>
                  <a:latin typeface="Book Antiqua" panose="02040602050305030304" pitchFamily="18" charset="0"/>
                  <a:ea typeface="楷体_GB2312" pitchFamily="49" charset="-122"/>
                </a:rPr>
                <a:t>5</a:t>
              </a:r>
            </a:p>
          </p:txBody>
        </p:sp>
        <p:sp>
          <p:nvSpPr>
            <p:cNvPr id="81939" name="Rectangle 19"/>
            <p:cNvSpPr/>
            <p:nvPr/>
          </p:nvSpPr>
          <p:spPr>
            <a:xfrm>
              <a:off x="964" y="2303"/>
              <a:ext cx="632"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0.03</a:t>
              </a:r>
            </a:p>
          </p:txBody>
        </p:sp>
        <p:sp>
          <p:nvSpPr>
            <p:cNvPr id="81940" name="Rectangle 20"/>
            <p:cNvSpPr/>
            <p:nvPr/>
          </p:nvSpPr>
          <p:spPr>
            <a:xfrm>
              <a:off x="1594" y="2303"/>
              <a:ext cx="1989" cy="338"/>
            </a:xfrm>
            <a:prstGeom prst="rect">
              <a:avLst/>
            </a:prstGeom>
            <a:noFill/>
            <a:ln w="25400" cap="flat" cmpd="sng">
              <a:solidFill>
                <a:schemeClr val="tx2"/>
              </a:solidFill>
              <a:prstDash val="solid"/>
              <a:miter/>
              <a:headEnd type="none" w="med" len="med"/>
              <a:tailEnd type="none" w="med" len="med"/>
            </a:ln>
          </p:spPr>
          <p:txBody>
            <a:bodyPr wrap="none" lIns="900113" tIns="36513" rIns="9001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11101</a:t>
              </a:r>
            </a:p>
          </p:txBody>
        </p:sp>
        <p:sp>
          <p:nvSpPr>
            <p:cNvPr id="81941" name="Rectangle 21"/>
            <p:cNvSpPr/>
            <p:nvPr/>
          </p:nvSpPr>
          <p:spPr>
            <a:xfrm>
              <a:off x="383" y="2639"/>
              <a:ext cx="583"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I</a:t>
              </a:r>
              <a:r>
                <a:rPr lang="en-US" altLang="zh-CN" sz="2400" b="0" baseline="-25000" dirty="0">
                  <a:solidFill>
                    <a:srgbClr val="000000"/>
                  </a:solidFill>
                  <a:latin typeface="Book Antiqua" panose="02040602050305030304" pitchFamily="18" charset="0"/>
                  <a:ea typeface="楷体_GB2312" pitchFamily="49" charset="-122"/>
                </a:rPr>
                <a:t>6</a:t>
              </a:r>
            </a:p>
          </p:txBody>
        </p:sp>
        <p:sp>
          <p:nvSpPr>
            <p:cNvPr id="81942" name="Rectangle 22"/>
            <p:cNvSpPr/>
            <p:nvPr/>
          </p:nvSpPr>
          <p:spPr>
            <a:xfrm>
              <a:off x="964" y="2639"/>
              <a:ext cx="632"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0.01</a:t>
              </a:r>
            </a:p>
          </p:txBody>
        </p:sp>
        <p:sp>
          <p:nvSpPr>
            <p:cNvPr id="81943" name="Rectangle 23"/>
            <p:cNvSpPr/>
            <p:nvPr/>
          </p:nvSpPr>
          <p:spPr>
            <a:xfrm>
              <a:off x="1594" y="2639"/>
              <a:ext cx="1989" cy="338"/>
            </a:xfrm>
            <a:prstGeom prst="rect">
              <a:avLst/>
            </a:prstGeom>
            <a:noFill/>
            <a:ln w="25400" cap="flat" cmpd="sng">
              <a:solidFill>
                <a:schemeClr val="tx2"/>
              </a:solidFill>
              <a:prstDash val="solid"/>
              <a:miter/>
              <a:headEnd type="none" w="med" len="med"/>
              <a:tailEnd type="none" w="med" len="med"/>
            </a:ln>
          </p:spPr>
          <p:txBody>
            <a:bodyPr wrap="none" lIns="900113" tIns="36513" rIns="9001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11110</a:t>
              </a:r>
            </a:p>
          </p:txBody>
        </p:sp>
        <p:sp>
          <p:nvSpPr>
            <p:cNvPr id="81944" name="Rectangle 24"/>
            <p:cNvSpPr/>
            <p:nvPr/>
          </p:nvSpPr>
          <p:spPr>
            <a:xfrm>
              <a:off x="383" y="2975"/>
              <a:ext cx="583"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I</a:t>
              </a:r>
              <a:r>
                <a:rPr lang="en-US" altLang="zh-CN" sz="2400" b="0" baseline="-25000" dirty="0">
                  <a:solidFill>
                    <a:srgbClr val="000000"/>
                  </a:solidFill>
                  <a:latin typeface="Book Antiqua" panose="02040602050305030304" pitchFamily="18" charset="0"/>
                  <a:ea typeface="楷体_GB2312" pitchFamily="49" charset="-122"/>
                </a:rPr>
                <a:t>7</a:t>
              </a:r>
            </a:p>
          </p:txBody>
        </p:sp>
        <p:sp>
          <p:nvSpPr>
            <p:cNvPr id="81945" name="Rectangle 25"/>
            <p:cNvSpPr/>
            <p:nvPr/>
          </p:nvSpPr>
          <p:spPr>
            <a:xfrm>
              <a:off x="964" y="2975"/>
              <a:ext cx="632"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0.01</a:t>
              </a:r>
            </a:p>
          </p:txBody>
        </p:sp>
        <p:sp>
          <p:nvSpPr>
            <p:cNvPr id="81946" name="Rectangle 26"/>
            <p:cNvSpPr/>
            <p:nvPr/>
          </p:nvSpPr>
          <p:spPr>
            <a:xfrm>
              <a:off x="1594" y="2975"/>
              <a:ext cx="1989" cy="338"/>
            </a:xfrm>
            <a:prstGeom prst="rect">
              <a:avLst/>
            </a:prstGeom>
            <a:noFill/>
            <a:ln w="25400" cap="flat" cmpd="sng">
              <a:solidFill>
                <a:schemeClr val="tx2"/>
              </a:solidFill>
              <a:prstDash val="solid"/>
              <a:miter/>
              <a:headEnd type="none" w="med" len="med"/>
              <a:tailEnd type="none" w="med" len="med"/>
            </a:ln>
          </p:spPr>
          <p:txBody>
            <a:bodyPr wrap="none" lIns="900113" tIns="36513" rIns="9001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11111</a:t>
              </a:r>
            </a:p>
          </p:txBody>
        </p:sp>
        <p:sp>
          <p:nvSpPr>
            <p:cNvPr id="81947" name="Rectangle 27"/>
            <p:cNvSpPr/>
            <p:nvPr/>
          </p:nvSpPr>
          <p:spPr>
            <a:xfrm>
              <a:off x="3581" y="623"/>
              <a:ext cx="1988"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2-4</a:t>
              </a:r>
              <a:r>
                <a:rPr lang="zh-CN" altLang="en-US" sz="2400" b="0" dirty="0">
                  <a:solidFill>
                    <a:srgbClr val="000000"/>
                  </a:solidFill>
                  <a:latin typeface="Book Antiqua" panose="02040602050305030304" pitchFamily="18" charset="0"/>
                  <a:ea typeface="楷体_GB2312" pitchFamily="49" charset="-122"/>
                </a:rPr>
                <a:t>等长扩展编码</a:t>
              </a:r>
            </a:p>
          </p:txBody>
        </p:sp>
        <p:sp>
          <p:nvSpPr>
            <p:cNvPr id="81948" name="Rectangle 28"/>
            <p:cNvSpPr/>
            <p:nvPr/>
          </p:nvSpPr>
          <p:spPr>
            <a:xfrm>
              <a:off x="3581" y="959"/>
              <a:ext cx="1988" cy="338"/>
            </a:xfrm>
            <a:prstGeom prst="rect">
              <a:avLst/>
            </a:prstGeom>
            <a:noFill/>
            <a:ln w="25400" cap="flat" cmpd="sng">
              <a:solidFill>
                <a:schemeClr val="tx2"/>
              </a:solidFill>
              <a:prstDash val="solid"/>
              <a:miter/>
              <a:headEnd type="none" w="med" len="med"/>
              <a:tailEnd type="none" w="med" len="med"/>
            </a:ln>
          </p:spPr>
          <p:txBody>
            <a:bodyPr wrap="none" lIns="900113" tIns="36513" rIns="9001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00</a:t>
              </a:r>
            </a:p>
          </p:txBody>
        </p:sp>
        <p:sp>
          <p:nvSpPr>
            <p:cNvPr id="81949" name="Rectangle 29"/>
            <p:cNvSpPr/>
            <p:nvPr/>
          </p:nvSpPr>
          <p:spPr>
            <a:xfrm>
              <a:off x="3581" y="1295"/>
              <a:ext cx="1988" cy="338"/>
            </a:xfrm>
            <a:prstGeom prst="rect">
              <a:avLst/>
            </a:prstGeom>
            <a:noFill/>
            <a:ln w="25400" cap="flat" cmpd="sng">
              <a:solidFill>
                <a:schemeClr val="tx2"/>
              </a:solidFill>
              <a:prstDash val="solid"/>
              <a:miter/>
              <a:headEnd type="none" w="med" len="med"/>
              <a:tailEnd type="none" w="med" len="med"/>
            </a:ln>
          </p:spPr>
          <p:txBody>
            <a:bodyPr wrap="none" lIns="900113" tIns="36513" rIns="9001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01</a:t>
              </a:r>
            </a:p>
          </p:txBody>
        </p:sp>
        <p:sp>
          <p:nvSpPr>
            <p:cNvPr id="81950" name="Rectangle 30"/>
            <p:cNvSpPr/>
            <p:nvPr/>
          </p:nvSpPr>
          <p:spPr>
            <a:xfrm>
              <a:off x="3581" y="1631"/>
              <a:ext cx="1988" cy="338"/>
            </a:xfrm>
            <a:prstGeom prst="rect">
              <a:avLst/>
            </a:prstGeom>
            <a:noFill/>
            <a:ln w="25400" cap="flat" cmpd="sng">
              <a:solidFill>
                <a:schemeClr val="tx2"/>
              </a:solidFill>
              <a:prstDash val="solid"/>
              <a:miter/>
              <a:headEnd type="none" w="med" len="med"/>
              <a:tailEnd type="none" w="med" len="med"/>
            </a:ln>
          </p:spPr>
          <p:txBody>
            <a:bodyPr wrap="none" lIns="900113" tIns="36513" rIns="9001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10</a:t>
              </a:r>
            </a:p>
          </p:txBody>
        </p:sp>
        <p:sp>
          <p:nvSpPr>
            <p:cNvPr id="81951" name="Rectangle 31"/>
            <p:cNvSpPr/>
            <p:nvPr/>
          </p:nvSpPr>
          <p:spPr>
            <a:xfrm>
              <a:off x="3581" y="1967"/>
              <a:ext cx="1988" cy="338"/>
            </a:xfrm>
            <a:prstGeom prst="rect">
              <a:avLst/>
            </a:prstGeom>
            <a:noFill/>
            <a:ln w="25400" cap="flat" cmpd="sng">
              <a:solidFill>
                <a:schemeClr val="tx2"/>
              </a:solidFill>
              <a:prstDash val="solid"/>
              <a:miter/>
              <a:headEnd type="none" w="med" len="med"/>
              <a:tailEnd type="none" w="med" len="med"/>
            </a:ln>
          </p:spPr>
          <p:txBody>
            <a:bodyPr wrap="none" lIns="900113" tIns="36513" rIns="9001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1100</a:t>
              </a:r>
            </a:p>
          </p:txBody>
        </p:sp>
        <p:sp>
          <p:nvSpPr>
            <p:cNvPr id="81952" name="Rectangle 32"/>
            <p:cNvSpPr/>
            <p:nvPr/>
          </p:nvSpPr>
          <p:spPr>
            <a:xfrm>
              <a:off x="3581" y="2303"/>
              <a:ext cx="1988" cy="338"/>
            </a:xfrm>
            <a:prstGeom prst="rect">
              <a:avLst/>
            </a:prstGeom>
            <a:noFill/>
            <a:ln w="25400" cap="flat" cmpd="sng">
              <a:solidFill>
                <a:schemeClr val="tx2"/>
              </a:solidFill>
              <a:prstDash val="solid"/>
              <a:miter/>
              <a:headEnd type="none" w="med" len="med"/>
              <a:tailEnd type="none" w="med" len="med"/>
            </a:ln>
          </p:spPr>
          <p:txBody>
            <a:bodyPr wrap="none" lIns="900113" tIns="36513" rIns="9001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1101</a:t>
              </a:r>
            </a:p>
          </p:txBody>
        </p:sp>
        <p:sp>
          <p:nvSpPr>
            <p:cNvPr id="81953" name="Rectangle 33"/>
            <p:cNvSpPr/>
            <p:nvPr/>
          </p:nvSpPr>
          <p:spPr>
            <a:xfrm>
              <a:off x="3581" y="2639"/>
              <a:ext cx="1988" cy="338"/>
            </a:xfrm>
            <a:prstGeom prst="rect">
              <a:avLst/>
            </a:prstGeom>
            <a:noFill/>
            <a:ln w="25400" cap="flat" cmpd="sng">
              <a:solidFill>
                <a:schemeClr val="tx2"/>
              </a:solidFill>
              <a:prstDash val="solid"/>
              <a:miter/>
              <a:headEnd type="none" w="med" len="med"/>
              <a:tailEnd type="none" w="med" len="med"/>
            </a:ln>
          </p:spPr>
          <p:txBody>
            <a:bodyPr wrap="none" lIns="900113" tIns="36513" rIns="9001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1110</a:t>
              </a:r>
            </a:p>
          </p:txBody>
        </p:sp>
        <p:sp>
          <p:nvSpPr>
            <p:cNvPr id="81954" name="Rectangle 34"/>
            <p:cNvSpPr/>
            <p:nvPr/>
          </p:nvSpPr>
          <p:spPr>
            <a:xfrm>
              <a:off x="3581" y="2975"/>
              <a:ext cx="1988" cy="338"/>
            </a:xfrm>
            <a:prstGeom prst="rect">
              <a:avLst/>
            </a:prstGeom>
            <a:noFill/>
            <a:ln w="25400" cap="flat" cmpd="sng">
              <a:solidFill>
                <a:schemeClr val="tx2"/>
              </a:solidFill>
              <a:prstDash val="solid"/>
              <a:miter/>
              <a:headEnd type="none" w="med" len="med"/>
              <a:tailEnd type="none" w="med" len="med"/>
            </a:ln>
          </p:spPr>
          <p:txBody>
            <a:bodyPr wrap="none" lIns="900113" tIns="36513" rIns="9001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1111</a:t>
              </a:r>
            </a:p>
          </p:txBody>
        </p:sp>
        <p:sp>
          <p:nvSpPr>
            <p:cNvPr id="81955" name="Rectangle 35"/>
            <p:cNvSpPr/>
            <p:nvPr/>
          </p:nvSpPr>
          <p:spPr>
            <a:xfrm>
              <a:off x="383" y="3311"/>
              <a:ext cx="1213"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zh-CN" altLang="en-US" sz="2400" b="0" dirty="0">
                  <a:solidFill>
                    <a:srgbClr val="000000"/>
                  </a:solidFill>
                  <a:latin typeface="Book Antiqua" panose="02040602050305030304" pitchFamily="18" charset="0"/>
                  <a:ea typeface="楷体_GB2312" pitchFamily="49" charset="-122"/>
                </a:rPr>
                <a:t>平均长度</a:t>
              </a:r>
            </a:p>
          </p:txBody>
        </p:sp>
        <p:sp>
          <p:nvSpPr>
            <p:cNvPr id="81956" name="Rectangle 36"/>
            <p:cNvSpPr/>
            <p:nvPr/>
          </p:nvSpPr>
          <p:spPr>
            <a:xfrm>
              <a:off x="1594" y="3311"/>
              <a:ext cx="1989" cy="338"/>
            </a:xfrm>
            <a:prstGeom prst="rect">
              <a:avLst/>
            </a:prstGeom>
            <a:noFill/>
            <a:ln w="25400" cap="flat" cmpd="sng">
              <a:solidFill>
                <a:schemeClr val="tx2"/>
              </a:solidFill>
              <a:prstDash val="solid"/>
              <a:miter/>
              <a:headEnd type="none" w="med" len="med"/>
              <a:tailEnd type="none" w="med" len="med"/>
            </a:ln>
          </p:spPr>
          <p:txBody>
            <a:bodyPr wrap="none" lIns="900113" tIns="36513" rIns="9001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2.0</a:t>
              </a:r>
            </a:p>
          </p:txBody>
        </p:sp>
        <p:sp>
          <p:nvSpPr>
            <p:cNvPr id="81957" name="Rectangle 37"/>
            <p:cNvSpPr/>
            <p:nvPr/>
          </p:nvSpPr>
          <p:spPr>
            <a:xfrm>
              <a:off x="3581" y="3311"/>
              <a:ext cx="1988" cy="338"/>
            </a:xfrm>
            <a:prstGeom prst="rect">
              <a:avLst/>
            </a:prstGeom>
            <a:noFill/>
            <a:ln w="25400" cap="flat" cmpd="sng">
              <a:solidFill>
                <a:schemeClr val="tx2"/>
              </a:solidFill>
              <a:prstDash val="solid"/>
              <a:miter/>
              <a:headEnd type="none" w="med" len="med"/>
              <a:tailEnd type="none" w="med" len="med"/>
            </a:ln>
          </p:spPr>
          <p:txBody>
            <a:bodyPr wrap="none" lIns="900113" tIns="36513" rIns="9001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2.2</a:t>
              </a:r>
            </a:p>
          </p:txBody>
        </p:sp>
        <p:sp>
          <p:nvSpPr>
            <p:cNvPr id="81958" name="Rectangle 38"/>
            <p:cNvSpPr/>
            <p:nvPr/>
          </p:nvSpPr>
          <p:spPr>
            <a:xfrm>
              <a:off x="383" y="3647"/>
              <a:ext cx="1213" cy="338"/>
            </a:xfrm>
            <a:prstGeom prst="rect">
              <a:avLst/>
            </a:prstGeom>
            <a:noFill/>
            <a:ln w="25400" cap="flat" cmpd="sng">
              <a:solidFill>
                <a:schemeClr val="tx2"/>
              </a:solidFill>
              <a:prstDash val="solid"/>
              <a:miter/>
              <a:headEnd type="none" w="med" len="med"/>
              <a:tailEnd type="none" w="med" len="med"/>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zh-CN" altLang="en-US" sz="2400" b="0" dirty="0">
                  <a:solidFill>
                    <a:srgbClr val="000000"/>
                  </a:solidFill>
                  <a:latin typeface="Book Antiqua" panose="02040602050305030304" pitchFamily="18" charset="0"/>
                  <a:ea typeface="楷体_GB2312" pitchFamily="49" charset="-122"/>
                </a:rPr>
                <a:t>信息冗余量</a:t>
              </a:r>
            </a:p>
          </p:txBody>
        </p:sp>
        <p:sp>
          <p:nvSpPr>
            <p:cNvPr id="81959" name="Rectangle 39"/>
            <p:cNvSpPr/>
            <p:nvPr/>
          </p:nvSpPr>
          <p:spPr>
            <a:xfrm>
              <a:off x="1594" y="3647"/>
              <a:ext cx="1989" cy="338"/>
            </a:xfrm>
            <a:prstGeom prst="rect">
              <a:avLst/>
            </a:prstGeom>
            <a:noFill/>
            <a:ln w="25400" cap="flat" cmpd="sng">
              <a:solidFill>
                <a:schemeClr val="tx2"/>
              </a:solidFill>
              <a:prstDash val="solid"/>
              <a:miter/>
              <a:headEnd type="none" w="med" len="med"/>
              <a:tailEnd type="none" w="med" len="med"/>
            </a:ln>
          </p:spPr>
          <p:txBody>
            <a:bodyPr wrap="none" lIns="900113" tIns="36513" rIns="9001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2.5%</a:t>
              </a:r>
            </a:p>
          </p:txBody>
        </p:sp>
        <p:sp>
          <p:nvSpPr>
            <p:cNvPr id="81960" name="Rectangle 40"/>
            <p:cNvSpPr/>
            <p:nvPr/>
          </p:nvSpPr>
          <p:spPr>
            <a:xfrm>
              <a:off x="3581" y="3647"/>
              <a:ext cx="1988" cy="338"/>
            </a:xfrm>
            <a:prstGeom prst="rect">
              <a:avLst/>
            </a:prstGeom>
            <a:noFill/>
            <a:ln w="25400" cap="flat" cmpd="sng">
              <a:solidFill>
                <a:schemeClr val="tx2"/>
              </a:solidFill>
              <a:prstDash val="solid"/>
              <a:miter/>
              <a:headEnd type="none" w="med" len="med"/>
              <a:tailEnd type="none" w="med" len="med"/>
            </a:ln>
          </p:spPr>
          <p:txBody>
            <a:bodyPr wrap="none" lIns="900113" tIns="36513" rIns="900113"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eaLnBrk="1" hangingPunct="1">
                <a:lnSpc>
                  <a:spcPct val="80000"/>
                </a:lnSpc>
                <a:spcBef>
                  <a:spcPct val="0"/>
                </a:spcBef>
                <a:buClrTx/>
                <a:buFontTx/>
                <a:buNone/>
              </a:pPr>
              <a:r>
                <a:rPr lang="en-US" altLang="zh-CN" sz="2400" b="0" dirty="0">
                  <a:solidFill>
                    <a:srgbClr val="000000"/>
                  </a:solidFill>
                  <a:latin typeface="Book Antiqua" panose="02040602050305030304" pitchFamily="18" charset="0"/>
                  <a:ea typeface="楷体_GB2312" pitchFamily="49" charset="-122"/>
                </a:rPr>
                <a:t>11.4%</a:t>
              </a:r>
            </a:p>
          </p:txBody>
        </p:sp>
        <p:sp>
          <p:nvSpPr>
            <p:cNvPr id="81961" name="Rectangle 41"/>
            <p:cNvSpPr/>
            <p:nvPr/>
          </p:nvSpPr>
          <p:spPr>
            <a:xfrm>
              <a:off x="868" y="288"/>
              <a:ext cx="4022" cy="336"/>
            </a:xfrm>
            <a:prstGeom prst="rect">
              <a:avLst/>
            </a:prstGeom>
            <a:noFill/>
            <a:ln w="9525">
              <a:noFill/>
            </a:ln>
          </p:spPr>
          <p:txBody>
            <a:bodyPr wrap="none" lIns="71438" tIns="36513" rIns="71438" bIns="36513"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80000"/>
                </a:lnSpc>
                <a:spcBef>
                  <a:spcPct val="0"/>
                </a:spcBef>
                <a:buClrTx/>
                <a:buFontTx/>
                <a:buNone/>
              </a:pPr>
              <a:r>
                <a:rPr lang="en-US" altLang="zh-CN" b="0" dirty="0">
                  <a:solidFill>
                    <a:srgbClr val="000000"/>
                  </a:solidFill>
                  <a:latin typeface="Book Antiqua" panose="02040602050305030304" pitchFamily="18" charset="0"/>
                  <a:ea typeface="楷体_GB2312" pitchFamily="49" charset="-122"/>
                </a:rPr>
                <a:t>7</a:t>
              </a:r>
              <a:r>
                <a:rPr lang="zh-CN" altLang="en-US" b="0" dirty="0">
                  <a:solidFill>
                    <a:srgbClr val="000000"/>
                  </a:solidFill>
                  <a:latin typeface="Book Antiqua" panose="02040602050305030304" pitchFamily="18" charset="0"/>
                  <a:ea typeface="楷体_GB2312" pitchFamily="49" charset="-122"/>
                </a:rPr>
                <a:t>条指令的操作码扩展编码法</a:t>
              </a: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p:txBody>
          <a:bodyPr vert="horz" wrap="square" lIns="91440" tIns="45720" rIns="91440" bIns="45720" anchor="ctr" anchorCtr="0"/>
          <a:lstStyle/>
          <a:p>
            <a:pPr eaLnBrk="1" hangingPunct="1"/>
            <a:r>
              <a:rPr lang="en-US" altLang="zh-CN" sz="2800" dirty="0">
                <a:solidFill>
                  <a:srgbClr val="000000"/>
                </a:solidFill>
                <a:latin typeface="黑体" panose="02010609060101010101" pitchFamily="49" charset="-122"/>
                <a:ea typeface="黑体" panose="02010609060101010101" pitchFamily="49" charset="-122"/>
              </a:rPr>
              <a:t>2.3.3 </a:t>
            </a:r>
            <a:r>
              <a:rPr lang="zh-CN" altLang="en-US" sz="2800" dirty="0">
                <a:solidFill>
                  <a:srgbClr val="000000"/>
                </a:solidFill>
                <a:latin typeface="黑体" panose="02010609060101010101" pitchFamily="49" charset="-122"/>
                <a:ea typeface="黑体" panose="02010609060101010101" pitchFamily="49" charset="-122"/>
              </a:rPr>
              <a:t>指令地址码的优化</a:t>
            </a:r>
            <a:endParaRPr lang="zh-CN" altLang="en-US" sz="2800" b="0" dirty="0">
              <a:solidFill>
                <a:srgbClr val="FF0000"/>
              </a:solidFill>
              <a:latin typeface="黑体" panose="02010609060101010101" pitchFamily="49" charset="-122"/>
              <a:ea typeface="黑体" panose="02010609060101010101" pitchFamily="49" charset="-122"/>
            </a:endParaRPr>
          </a:p>
        </p:txBody>
      </p:sp>
      <p:pic>
        <p:nvPicPr>
          <p:cNvPr id="93187" name="Picture 13"/>
          <p:cNvPicPr>
            <a:picLocks noChangeAspect="1"/>
          </p:cNvPicPr>
          <p:nvPr/>
        </p:nvPicPr>
        <p:blipFill>
          <a:blip r:embed="rId3"/>
          <a:stretch>
            <a:fillRect/>
          </a:stretch>
        </p:blipFill>
        <p:spPr>
          <a:xfrm>
            <a:off x="1660525" y="3332163"/>
            <a:ext cx="5991225" cy="2505075"/>
          </a:xfrm>
          <a:prstGeom prst="rect">
            <a:avLst/>
          </a:prstGeom>
          <a:noFill/>
          <a:ln w="9525">
            <a:noFill/>
          </a:ln>
        </p:spPr>
      </p:pic>
      <p:sp>
        <p:nvSpPr>
          <p:cNvPr id="93188" name="矩形 1"/>
          <p:cNvSpPr/>
          <p:nvPr/>
        </p:nvSpPr>
        <p:spPr>
          <a:xfrm>
            <a:off x="590550" y="901700"/>
            <a:ext cx="8240713" cy="20415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342900" lvl="0" indent="-342900" algn="just">
              <a:lnSpc>
                <a:spcPts val="3500"/>
              </a:lnSpc>
              <a:spcBef>
                <a:spcPct val="0"/>
              </a:spcBef>
              <a:buClrTx/>
              <a:buFont typeface="Wingdings" panose="05000000000000000000" pitchFamily="2" charset="2"/>
              <a:buChar char="l"/>
            </a:pPr>
            <a:r>
              <a:rPr lang="zh-CN" altLang="en-US" sz="2400" b="0" dirty="0">
                <a:solidFill>
                  <a:srgbClr val="FF0000"/>
                </a:solidFill>
                <a:latin typeface="黑体" panose="02010609060101010101" pitchFamily="49" charset="-122"/>
                <a:ea typeface="黑体" panose="02010609060101010101" pitchFamily="49" charset="-122"/>
              </a:rPr>
              <a:t>问题</a:t>
            </a:r>
            <a:r>
              <a:rPr lang="en-US" altLang="zh-CN" sz="2400" b="0" dirty="0">
                <a:solidFill>
                  <a:srgbClr val="FF0000"/>
                </a:solidFill>
                <a:latin typeface="黑体" panose="02010609060101010101" pitchFamily="49" charset="-122"/>
                <a:ea typeface="黑体" panose="02010609060101010101" pitchFamily="49" charset="-122"/>
              </a:rPr>
              <a:t>1</a:t>
            </a:r>
            <a:r>
              <a:rPr lang="zh-CN" altLang="en-US" sz="2400" b="0" dirty="0">
                <a:solidFill>
                  <a:srgbClr val="FF0000"/>
                </a:solidFill>
                <a:latin typeface="黑体" panose="02010609060101010101" pitchFamily="49" charset="-122"/>
                <a:ea typeface="黑体" panose="02010609060101010101" pitchFamily="49" charset="-122"/>
              </a:rPr>
              <a:t>：</a:t>
            </a:r>
            <a:r>
              <a:rPr lang="zh-CN" altLang="en-US" sz="2400" b="0" dirty="0">
                <a:solidFill>
                  <a:srgbClr val="000000"/>
                </a:solidFill>
                <a:latin typeface="黑体" panose="02010609060101010101" pitchFamily="49" charset="-122"/>
                <a:ea typeface="黑体" panose="02010609060101010101" pitchFamily="49" charset="-122"/>
              </a:rPr>
              <a:t>只对操作码进行优化表示，而没有在地址码和寻址方式上采取相应的措施，那么在定长指令字的前提下，程序所需的总位数还是难以减少的。</a:t>
            </a:r>
            <a:endParaRPr lang="en-US" altLang="zh-CN" sz="2400" b="0" dirty="0">
              <a:solidFill>
                <a:srgbClr val="000000"/>
              </a:solidFill>
              <a:latin typeface="黑体" panose="02010609060101010101" pitchFamily="49" charset="-122"/>
              <a:ea typeface="黑体" panose="02010609060101010101" pitchFamily="49" charset="-122"/>
            </a:endParaRPr>
          </a:p>
          <a:p>
            <a:pPr marL="342900" lvl="0" indent="-342900" algn="just">
              <a:lnSpc>
                <a:spcPts val="3500"/>
              </a:lnSpc>
              <a:spcBef>
                <a:spcPts val="1200"/>
              </a:spcBef>
              <a:buClrTx/>
              <a:buFont typeface="Wingdings" panose="05000000000000000000" pitchFamily="2" charset="2"/>
              <a:buChar char="l"/>
            </a:pPr>
            <a:r>
              <a:rPr lang="zh-CN" altLang="en-US" sz="2400" b="0" dirty="0">
                <a:solidFill>
                  <a:srgbClr val="0000CC"/>
                </a:solidFill>
                <a:latin typeface="黑体" panose="02010609060101010101" pitchFamily="49" charset="-122"/>
                <a:ea typeface="黑体" panose="02010609060101010101" pitchFamily="49" charset="-122"/>
              </a:rPr>
              <a:t>等长地址码发挥不出操作码优化表示的作用</a:t>
            </a:r>
            <a:endParaRPr lang="zh-CN" altLang="en-US" sz="2400" b="0" dirty="0">
              <a:solidFill>
                <a:srgbClr val="0000CC"/>
              </a:solidFill>
              <a:latin typeface="Times New Roman" panose="02020603050405020304" pitchFamily="18" charset="0"/>
            </a:endParaRPr>
          </a:p>
        </p:txBody>
      </p:sp>
      <p:sp>
        <p:nvSpPr>
          <p:cNvPr id="2" name="矩形 1"/>
          <p:cNvSpPr/>
          <p:nvPr/>
        </p:nvSpPr>
        <p:spPr>
          <a:xfrm>
            <a:off x="4572000" y="3873500"/>
            <a:ext cx="1665288" cy="593725"/>
          </a:xfrm>
          <a:prstGeom prst="rect">
            <a:avLst/>
          </a:prstGeom>
          <a:solidFill>
            <a:srgbClr val="FF0000">
              <a:alpha val="50195"/>
            </a:srgbClr>
          </a:solidFill>
          <a:ln w="9525">
            <a:noFill/>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sp>
        <p:nvSpPr>
          <p:cNvPr id="7" name="矩形 6"/>
          <p:cNvSpPr/>
          <p:nvPr/>
        </p:nvSpPr>
        <p:spPr>
          <a:xfrm>
            <a:off x="3228975" y="4467225"/>
            <a:ext cx="2962275" cy="654050"/>
          </a:xfrm>
          <a:prstGeom prst="rect">
            <a:avLst/>
          </a:prstGeom>
          <a:solidFill>
            <a:srgbClr val="FF0000">
              <a:alpha val="50195"/>
            </a:srgbClr>
          </a:solidFill>
          <a:ln w="9525">
            <a:noFill/>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sp>
        <p:nvSpPr>
          <p:cNvPr id="3" name="矩形 2"/>
          <p:cNvSpPr/>
          <p:nvPr/>
        </p:nvSpPr>
        <p:spPr>
          <a:xfrm>
            <a:off x="1724025" y="3814763"/>
            <a:ext cx="4513263" cy="1958975"/>
          </a:xfrm>
          <a:prstGeom prst="rect">
            <a:avLst/>
          </a:prstGeom>
          <a:noFill/>
          <a:ln w="38100" cap="flat" cmpd="sng">
            <a:solidFill>
              <a:srgbClr val="FF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sp>
        <p:nvSpPr>
          <p:cNvPr id="9" name="矩形 8"/>
          <p:cNvSpPr/>
          <p:nvPr/>
        </p:nvSpPr>
        <p:spPr>
          <a:xfrm>
            <a:off x="6237288" y="3814763"/>
            <a:ext cx="1347787" cy="1958975"/>
          </a:xfrm>
          <a:prstGeom prst="rect">
            <a:avLst/>
          </a:prstGeom>
          <a:noFill/>
          <a:ln w="38100" cap="flat" cmpd="sng">
            <a:solidFill>
              <a:srgbClr val="FF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lnSpc>
                <a:spcPct val="130000"/>
              </a:lnSpc>
              <a:spcBef>
                <a:spcPct val="0"/>
              </a:spcBef>
              <a:buClrTx/>
              <a:buFontTx/>
              <a:buNone/>
            </a:pPr>
            <a:endParaRPr lang="zh-CN" altLang="en-US" sz="2000" b="0" dirty="0">
              <a:solidFill>
                <a:schemeClr val="hlink"/>
              </a:solidFill>
              <a:latin typeface="Arial" panose="020B0604020202020204" pitchFamily="34" charset="0"/>
              <a:ea typeface="黑体" panose="02010609060101010101" pitchFamily="49" charset="-122"/>
            </a:endParaRPr>
          </a:p>
        </p:txBody>
      </p:sp>
      <p:sp>
        <p:nvSpPr>
          <p:cNvPr id="93193" name="文本框 4"/>
          <p:cNvSpPr txBox="1"/>
          <p:nvPr/>
        </p:nvSpPr>
        <p:spPr>
          <a:xfrm>
            <a:off x="2001838" y="5932488"/>
            <a:ext cx="5416550"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spcBef>
                <a:spcPct val="0"/>
              </a:spcBef>
              <a:buClrTx/>
              <a:buFontTx/>
              <a:buNone/>
            </a:pPr>
            <a:r>
              <a:rPr lang="zh-CN" altLang="en-US" sz="2400" b="0" dirty="0">
                <a:solidFill>
                  <a:srgbClr val="FF0000"/>
                </a:solidFill>
                <a:latin typeface="Times New Roman" panose="02020603050405020304" pitchFamily="18" charset="0"/>
              </a:rPr>
              <a:t>只有地址可变长，才能利用这部分空白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3" grpId="0" bldLvl="0" animBg="1"/>
      <p:bldP spid="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vert="horz" wrap="square" lIns="91440" tIns="45720" rIns="91440" bIns="45720" anchor="ctr" anchorCtr="0"/>
          <a:lstStyle/>
          <a:p>
            <a:pPr eaLnBrk="1" hangingPunct="1"/>
            <a:r>
              <a:rPr lang="zh-CN" altLang="en-US" sz="3200" dirty="0">
                <a:solidFill>
                  <a:srgbClr val="000000"/>
                </a:solidFill>
                <a:latin typeface="黑体" panose="02010609060101010101" pitchFamily="49" charset="-122"/>
                <a:ea typeface="黑体" panose="02010609060101010101" pitchFamily="49" charset="-122"/>
              </a:rPr>
              <a:t>第2章 数据表示、寻址方式与指令系统</a:t>
            </a:r>
          </a:p>
        </p:txBody>
      </p:sp>
      <p:sp>
        <p:nvSpPr>
          <p:cNvPr id="20483" name="Rectangle 3"/>
          <p:cNvSpPr>
            <a:spLocks noGrp="1"/>
          </p:cNvSpPr>
          <p:nvPr>
            <p:ph idx="1" hasCustomPrompt="1"/>
          </p:nvPr>
        </p:nvSpPr>
        <p:spPr/>
        <p:txBody>
          <a:bodyPr vert="horz" wrap="square" lIns="91440" tIns="45720" rIns="91440" bIns="45720" anchor="t" anchorCtr="0"/>
          <a:lstStyle/>
          <a:p>
            <a:pPr eaLnBrk="1" hangingPunct="1"/>
            <a:r>
              <a:rPr lang="en-US" altLang="zh-CN" b="0" dirty="0">
                <a:solidFill>
                  <a:srgbClr val="000000"/>
                </a:solidFill>
                <a:latin typeface="Times New Roman" panose="02020603050405020304" pitchFamily="18" charset="0"/>
                <a:ea typeface="黑体" panose="02010609060101010101" pitchFamily="49" charset="-122"/>
              </a:rPr>
              <a:t>2.3 </a:t>
            </a:r>
            <a:r>
              <a:rPr lang="zh-CN" altLang="en-US" b="0" dirty="0">
                <a:solidFill>
                  <a:srgbClr val="000000"/>
                </a:solidFill>
                <a:latin typeface="Times New Roman" panose="02020603050405020304" pitchFamily="18" charset="0"/>
                <a:ea typeface="黑体" panose="02010609060101010101" pitchFamily="49" charset="-122"/>
              </a:rPr>
              <a:t>指令系统的设计与优化</a:t>
            </a:r>
          </a:p>
          <a:p>
            <a:pPr lvl="1" eaLnBrk="1" hangingPunct="1">
              <a:lnSpc>
                <a:spcPct val="150000"/>
              </a:lnSpc>
            </a:pPr>
            <a:r>
              <a:rPr lang="en-US" altLang="zh-CN" dirty="0">
                <a:solidFill>
                  <a:srgbClr val="000000"/>
                </a:solidFill>
                <a:latin typeface="Times New Roman" panose="02020603050405020304" pitchFamily="18" charset="0"/>
                <a:ea typeface="楷体_GB2312" pitchFamily="49" charset="-122"/>
              </a:rPr>
              <a:t>2.3.1 </a:t>
            </a:r>
            <a:r>
              <a:rPr lang="zh-CN" altLang="en-US" b="1" dirty="0">
                <a:solidFill>
                  <a:srgbClr val="000000"/>
                </a:solidFill>
                <a:latin typeface="Times New Roman" panose="02020603050405020304" pitchFamily="18" charset="0"/>
                <a:ea typeface="楷体_GB2312" pitchFamily="49" charset="-122"/>
              </a:rPr>
              <a:t>指令系统设计的基本原则</a:t>
            </a:r>
          </a:p>
          <a:p>
            <a:pPr lvl="1" eaLnBrk="1" hangingPunct="1">
              <a:lnSpc>
                <a:spcPct val="150000"/>
              </a:lnSpc>
            </a:pPr>
            <a:r>
              <a:rPr lang="en-US" altLang="zh-CN" dirty="0">
                <a:solidFill>
                  <a:srgbClr val="000000"/>
                </a:solidFill>
                <a:latin typeface="Times New Roman" panose="02020603050405020304" pitchFamily="18" charset="0"/>
                <a:ea typeface="楷体_GB2312" pitchFamily="49" charset="-122"/>
              </a:rPr>
              <a:t>2.3.2 </a:t>
            </a:r>
            <a:r>
              <a:rPr lang="zh-CN" altLang="en-US" dirty="0">
                <a:solidFill>
                  <a:srgbClr val="000000"/>
                </a:solidFill>
                <a:latin typeface="Times New Roman" panose="02020603050405020304" pitchFamily="18" charset="0"/>
                <a:ea typeface="楷体_GB2312" pitchFamily="49" charset="-122"/>
              </a:rPr>
              <a:t>指令操作码的优化</a:t>
            </a:r>
          </a:p>
          <a:p>
            <a:pPr lvl="1" eaLnBrk="1" hangingPunct="1">
              <a:lnSpc>
                <a:spcPct val="150000"/>
              </a:lnSpc>
            </a:pPr>
            <a:r>
              <a:rPr lang="en-US" altLang="zh-CN" dirty="0">
                <a:solidFill>
                  <a:srgbClr val="000000"/>
                </a:solidFill>
                <a:latin typeface="Times New Roman" panose="02020603050405020304" pitchFamily="18" charset="0"/>
                <a:ea typeface="楷体_GB2312" pitchFamily="49" charset="-122"/>
              </a:rPr>
              <a:t>2.3.3 </a:t>
            </a:r>
            <a:r>
              <a:rPr lang="zh-CN" altLang="en-US" dirty="0">
                <a:solidFill>
                  <a:srgbClr val="000000"/>
                </a:solidFill>
                <a:latin typeface="Times New Roman" panose="02020603050405020304" pitchFamily="18" charset="0"/>
                <a:ea typeface="楷体_GB2312" pitchFamily="49" charset="-122"/>
              </a:rPr>
              <a:t>指令地址码的优化</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p:nvPr>
        </p:nvSpPr>
        <p:spPr/>
        <p:txBody>
          <a:bodyPr vert="horz" wrap="square" lIns="91440" tIns="45720" rIns="91440" bIns="45720" anchor="ctr" anchorCtr="0"/>
          <a:lstStyle/>
          <a:p>
            <a:pPr eaLnBrk="1" hangingPunct="1"/>
            <a:r>
              <a:rPr lang="en-US" altLang="zh-CN" sz="2800" dirty="0">
                <a:solidFill>
                  <a:srgbClr val="000000"/>
                </a:solidFill>
                <a:latin typeface="黑体" panose="02010609060101010101" pitchFamily="49" charset="-122"/>
                <a:ea typeface="黑体" panose="02010609060101010101" pitchFamily="49" charset="-122"/>
              </a:rPr>
              <a:t>2.3.3 </a:t>
            </a:r>
            <a:r>
              <a:rPr lang="zh-CN" altLang="en-US" sz="2800" dirty="0">
                <a:solidFill>
                  <a:srgbClr val="000000"/>
                </a:solidFill>
                <a:latin typeface="黑体" panose="02010609060101010101" pitchFamily="49" charset="-122"/>
                <a:ea typeface="黑体" panose="02010609060101010101" pitchFamily="49" charset="-122"/>
              </a:rPr>
              <a:t>指令地址码的优化</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95235" name="矩形 1"/>
          <p:cNvSpPr/>
          <p:nvPr/>
        </p:nvSpPr>
        <p:spPr>
          <a:xfrm>
            <a:off x="590550" y="901700"/>
            <a:ext cx="8259763" cy="14398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342900" lvl="0" indent="-342900" algn="just">
              <a:lnSpc>
                <a:spcPts val="3500"/>
              </a:lnSpc>
              <a:spcBef>
                <a:spcPct val="0"/>
              </a:spcBef>
              <a:buClrTx/>
              <a:buFont typeface="Wingdings" panose="05000000000000000000" pitchFamily="2" charset="2"/>
              <a:buChar char="l"/>
            </a:pPr>
            <a:r>
              <a:rPr lang="zh-CN" altLang="en-US" sz="2400" b="0" dirty="0">
                <a:solidFill>
                  <a:srgbClr val="FF0000"/>
                </a:solidFill>
                <a:latin typeface="黑体" panose="02010609060101010101" pitchFamily="49" charset="-122"/>
                <a:ea typeface="黑体" panose="02010609060101010101" pitchFamily="49" charset="-122"/>
              </a:rPr>
              <a:t>问题</a:t>
            </a:r>
            <a:r>
              <a:rPr lang="en-US" altLang="zh-CN" sz="2400" b="0" dirty="0">
                <a:solidFill>
                  <a:srgbClr val="FF0000"/>
                </a:solidFill>
                <a:latin typeface="黑体" panose="02010609060101010101" pitchFamily="49" charset="-122"/>
                <a:ea typeface="黑体" panose="02010609060101010101" pitchFamily="49" charset="-122"/>
              </a:rPr>
              <a:t>2</a:t>
            </a:r>
            <a:r>
              <a:rPr lang="zh-CN" altLang="en-US" sz="2400" b="0" dirty="0">
                <a:solidFill>
                  <a:srgbClr val="FF0000"/>
                </a:solidFill>
                <a:latin typeface="黑体" panose="02010609060101010101" pitchFamily="49" charset="-122"/>
                <a:ea typeface="黑体" panose="02010609060101010101" pitchFamily="49" charset="-122"/>
              </a:rPr>
              <a:t>：</a:t>
            </a:r>
            <a:r>
              <a:rPr lang="zh-CN" altLang="en-US" sz="2400" b="0" dirty="0">
                <a:solidFill>
                  <a:srgbClr val="000000"/>
                </a:solidFill>
                <a:latin typeface="黑体" panose="02010609060101010101" pitchFamily="49" charset="-122"/>
                <a:ea typeface="黑体" panose="02010609060101010101" pitchFamily="49" charset="-122"/>
              </a:rPr>
              <a:t>即使有可变长指令，且主存可以按位编址，也不受整数边界存储的约束，那么程序所需要的总位数可以减少，但机器的速度又会明显下降。</a:t>
            </a:r>
            <a:endParaRPr lang="en-US" altLang="zh-CN" sz="2400" b="0" dirty="0">
              <a:solidFill>
                <a:srgbClr val="000000"/>
              </a:solidFill>
              <a:latin typeface="黑体" panose="02010609060101010101" pitchFamily="49" charset="-122"/>
              <a:ea typeface="黑体" panose="02010609060101010101" pitchFamily="49" charset="-122"/>
            </a:endParaRPr>
          </a:p>
        </p:txBody>
      </p:sp>
      <p:pic>
        <p:nvPicPr>
          <p:cNvPr id="95236" name="图片 3"/>
          <p:cNvPicPr>
            <a:picLocks noChangeAspect="1"/>
          </p:cNvPicPr>
          <p:nvPr/>
        </p:nvPicPr>
        <p:blipFill>
          <a:blip r:embed="rId3"/>
          <a:stretch>
            <a:fillRect/>
          </a:stretch>
        </p:blipFill>
        <p:spPr>
          <a:xfrm>
            <a:off x="1027113" y="2430463"/>
            <a:ext cx="7032625" cy="3806825"/>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p:txBody>
          <a:bodyPr vert="horz" wrap="square" lIns="91440" tIns="45720" rIns="91440" bIns="45720" anchor="ctr" anchorCtr="0"/>
          <a:lstStyle/>
          <a:p>
            <a:pPr eaLnBrk="1" hangingPunct="1"/>
            <a:r>
              <a:rPr lang="en-US" altLang="zh-CN" sz="2800" dirty="0">
                <a:solidFill>
                  <a:srgbClr val="000000"/>
                </a:solidFill>
                <a:latin typeface="黑体" panose="02010609060101010101" pitchFamily="49" charset="-122"/>
                <a:ea typeface="黑体" panose="02010609060101010101" pitchFamily="49" charset="-122"/>
              </a:rPr>
              <a:t>2.3.3 </a:t>
            </a:r>
            <a:r>
              <a:rPr lang="zh-CN" altLang="en-US" sz="2800" dirty="0">
                <a:solidFill>
                  <a:srgbClr val="000000"/>
                </a:solidFill>
                <a:latin typeface="黑体" panose="02010609060101010101" pitchFamily="49" charset="-122"/>
                <a:ea typeface="黑体" panose="02010609060101010101" pitchFamily="49" charset="-122"/>
              </a:rPr>
              <a:t>指令地址码的优化</a:t>
            </a:r>
            <a:endParaRPr lang="zh-CN" altLang="en-US" sz="2800" b="0" dirty="0">
              <a:solidFill>
                <a:srgbClr val="FF0000"/>
              </a:solidFill>
              <a:latin typeface="黑体" panose="02010609060101010101" pitchFamily="49" charset="-122"/>
              <a:ea typeface="黑体" panose="02010609060101010101" pitchFamily="49" charset="-122"/>
            </a:endParaRPr>
          </a:p>
        </p:txBody>
      </p:sp>
      <p:sp>
        <p:nvSpPr>
          <p:cNvPr id="97283" name="矩形 1"/>
          <p:cNvSpPr/>
          <p:nvPr/>
        </p:nvSpPr>
        <p:spPr>
          <a:xfrm>
            <a:off x="590550" y="901700"/>
            <a:ext cx="7991475" cy="51117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342900" lvl="0" indent="-342900" algn="just">
              <a:lnSpc>
                <a:spcPts val="3500"/>
              </a:lnSpc>
              <a:spcBef>
                <a:spcPct val="0"/>
              </a:spcBef>
              <a:buClrTx/>
              <a:buFont typeface="Wingdings" panose="05000000000000000000" pitchFamily="2" charset="2"/>
              <a:buChar char="l"/>
            </a:pPr>
            <a:r>
              <a:rPr lang="zh-CN" altLang="en-US" sz="2400" b="0" dirty="0">
                <a:solidFill>
                  <a:srgbClr val="FF0000"/>
                </a:solidFill>
                <a:latin typeface="黑体" panose="02010609060101010101" pitchFamily="49" charset="-122"/>
                <a:ea typeface="黑体" panose="02010609060101010101" pitchFamily="49" charset="-122"/>
              </a:rPr>
              <a:t>解决方案：指令字格式的优化措施</a:t>
            </a:r>
            <a:endParaRPr lang="en-US" altLang="zh-CN" sz="2400" b="0" dirty="0">
              <a:solidFill>
                <a:srgbClr val="FF0000"/>
              </a:solidFill>
              <a:latin typeface="黑体" panose="02010609060101010101" pitchFamily="49" charset="-122"/>
              <a:ea typeface="黑体" panose="02010609060101010101" pitchFamily="49" charset="-122"/>
            </a:endParaRPr>
          </a:p>
          <a:p>
            <a:pPr marL="1200150" lvl="1" indent="-457200" algn="just">
              <a:lnSpc>
                <a:spcPct val="150000"/>
              </a:lnSpc>
              <a:spcBef>
                <a:spcPts val="1800"/>
              </a:spcBef>
              <a:buClrTx/>
              <a:buFont typeface="隶书" panose="02010509060101010101" pitchFamily="49" charset="-122"/>
              <a:buAutoNum type="circleNumDbPlain"/>
            </a:pPr>
            <a:r>
              <a:rPr lang="zh-CN" altLang="en-US" dirty="0">
                <a:solidFill>
                  <a:srgbClr val="000000"/>
                </a:solidFill>
                <a:latin typeface="黑体" panose="02010609060101010101" pitchFamily="49" charset="-122"/>
                <a:ea typeface="黑体" panose="02010609060101010101" pitchFamily="49" charset="-122"/>
              </a:rPr>
              <a:t>采用扩展操作码：概率高的短编码，概率低的长编码；</a:t>
            </a:r>
            <a:endParaRPr lang="en-US" altLang="zh-CN" dirty="0">
              <a:solidFill>
                <a:srgbClr val="000000"/>
              </a:solidFill>
              <a:latin typeface="黑体" panose="02010609060101010101" pitchFamily="49" charset="-122"/>
              <a:ea typeface="黑体" panose="02010609060101010101" pitchFamily="49" charset="-122"/>
            </a:endParaRPr>
          </a:p>
          <a:p>
            <a:pPr marL="1200150" lvl="1" indent="-457200" algn="just">
              <a:lnSpc>
                <a:spcPct val="150000"/>
              </a:lnSpc>
              <a:spcBef>
                <a:spcPts val="1800"/>
              </a:spcBef>
              <a:buClrTx/>
              <a:buFont typeface="隶书" panose="02010509060101010101" pitchFamily="49" charset="-122"/>
              <a:buAutoNum type="circleNumDbPlain"/>
            </a:pPr>
            <a:r>
              <a:rPr lang="zh-CN" altLang="en-US" dirty="0">
                <a:solidFill>
                  <a:srgbClr val="000000"/>
                </a:solidFill>
                <a:latin typeface="黑体" panose="02010609060101010101" pitchFamily="49" charset="-122"/>
                <a:ea typeface="黑体" panose="02010609060101010101" pitchFamily="49" charset="-122"/>
              </a:rPr>
              <a:t>在保证指令字在存储器中按整数边界存储的前提下，使用变长指令字格式；</a:t>
            </a:r>
            <a:endParaRPr lang="en-US" altLang="zh-CN" dirty="0">
              <a:solidFill>
                <a:srgbClr val="000000"/>
              </a:solidFill>
              <a:latin typeface="黑体" panose="02010609060101010101" pitchFamily="49" charset="-122"/>
              <a:ea typeface="黑体" panose="02010609060101010101" pitchFamily="49" charset="-122"/>
            </a:endParaRPr>
          </a:p>
          <a:p>
            <a:pPr marL="1200150" lvl="1" indent="-457200" algn="just">
              <a:lnSpc>
                <a:spcPct val="150000"/>
              </a:lnSpc>
              <a:spcBef>
                <a:spcPts val="1800"/>
              </a:spcBef>
              <a:buClrTx/>
              <a:buFont typeface="隶书" panose="02010509060101010101" pitchFamily="49" charset="-122"/>
              <a:buAutoNum type="circleNumDbPlain"/>
            </a:pPr>
            <a:r>
              <a:rPr lang="zh-CN" altLang="en-US" dirty="0">
                <a:solidFill>
                  <a:srgbClr val="000000"/>
                </a:solidFill>
                <a:latin typeface="黑体" panose="02010609060101010101" pitchFamily="49" charset="-122"/>
                <a:ea typeface="黑体" panose="02010609060101010101" pitchFamily="49" charset="-122"/>
              </a:rPr>
              <a:t>采用多种寻址方式，以便缩短地址码的长度，并在有限的地址码长度范围内提供寻址范围更大的信息。</a:t>
            </a:r>
            <a:endParaRPr lang="en-US" altLang="zh-CN" dirty="0">
              <a:solidFill>
                <a:srgbClr val="000000"/>
              </a:solidFill>
              <a:latin typeface="黑体" panose="02010609060101010101" pitchFamily="49" charset="-122"/>
              <a:ea typeface="黑体" panose="02010609060101010101"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p:txBody>
          <a:bodyPr vert="horz" wrap="square" lIns="91440" tIns="45720" rIns="91440" bIns="45720" anchor="ctr" anchorCtr="0"/>
          <a:lstStyle/>
          <a:p>
            <a:pPr eaLnBrk="1" hangingPunct="1"/>
            <a:r>
              <a:rPr lang="zh-CN" altLang="en-US" sz="3200" b="0" dirty="0">
                <a:solidFill>
                  <a:srgbClr val="000000"/>
                </a:solidFill>
                <a:latin typeface="黑体" panose="02010609060101010101" pitchFamily="49" charset="-122"/>
                <a:ea typeface="黑体" panose="02010609060101010101" pitchFamily="49" charset="-122"/>
              </a:rPr>
              <a:t>在定长指令字内实现多种地址制</a:t>
            </a:r>
          </a:p>
        </p:txBody>
      </p:sp>
      <p:grpSp>
        <p:nvGrpSpPr>
          <p:cNvPr id="86019" name="Group 3"/>
          <p:cNvGrpSpPr/>
          <p:nvPr/>
        </p:nvGrpSpPr>
        <p:grpSpPr>
          <a:xfrm>
            <a:off x="1417638" y="3822700"/>
            <a:ext cx="5715000" cy="2362200"/>
            <a:chOff x="1008" y="2064"/>
            <a:chExt cx="3600" cy="1488"/>
          </a:xfrm>
        </p:grpSpPr>
        <p:sp>
          <p:nvSpPr>
            <p:cNvPr id="86021" name="Rectangle 4"/>
            <p:cNvSpPr/>
            <p:nvPr/>
          </p:nvSpPr>
          <p:spPr>
            <a:xfrm>
              <a:off x="3696" y="3120"/>
              <a:ext cx="912" cy="43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2400" b="0" dirty="0">
                  <a:solidFill>
                    <a:srgbClr val="FFFFFF"/>
                  </a:solidFill>
                  <a:latin typeface="Tahoma" panose="020B0604030504040204" pitchFamily="34" charset="0"/>
                  <a:ea typeface="宋体" panose="02010600030101010101" pitchFamily="2" charset="-122"/>
                </a:rPr>
                <a:t>地址码</a:t>
              </a:r>
            </a:p>
          </p:txBody>
        </p:sp>
        <p:sp>
          <p:nvSpPr>
            <p:cNvPr id="86022" name="Rectangle 5"/>
            <p:cNvSpPr/>
            <p:nvPr/>
          </p:nvSpPr>
          <p:spPr>
            <a:xfrm>
              <a:off x="3696" y="2592"/>
              <a:ext cx="912" cy="43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2400" b="0" dirty="0">
                  <a:solidFill>
                    <a:srgbClr val="FFFFFF"/>
                  </a:solidFill>
                  <a:latin typeface="Tahoma" panose="020B0604030504040204" pitchFamily="34" charset="0"/>
                  <a:ea typeface="宋体" panose="02010600030101010101" pitchFamily="2" charset="-122"/>
                </a:rPr>
                <a:t>地址码</a:t>
              </a:r>
            </a:p>
          </p:txBody>
        </p:sp>
        <p:sp>
          <p:nvSpPr>
            <p:cNvPr id="86023" name="Rectangle 6"/>
            <p:cNvSpPr/>
            <p:nvPr/>
          </p:nvSpPr>
          <p:spPr>
            <a:xfrm>
              <a:off x="3696" y="2064"/>
              <a:ext cx="912" cy="43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2400" b="0" dirty="0">
                  <a:solidFill>
                    <a:srgbClr val="FFFFFF"/>
                  </a:solidFill>
                  <a:latin typeface="Tahoma" panose="020B0604030504040204" pitchFamily="34" charset="0"/>
                  <a:ea typeface="宋体" panose="02010600030101010101" pitchFamily="2" charset="-122"/>
                </a:rPr>
                <a:t>地址码</a:t>
              </a:r>
            </a:p>
          </p:txBody>
        </p:sp>
        <p:sp>
          <p:nvSpPr>
            <p:cNvPr id="86024" name="Rectangle 7"/>
            <p:cNvSpPr/>
            <p:nvPr/>
          </p:nvSpPr>
          <p:spPr>
            <a:xfrm>
              <a:off x="2784" y="2592"/>
              <a:ext cx="912" cy="43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2400" b="0" dirty="0">
                  <a:solidFill>
                    <a:srgbClr val="FFFFFF"/>
                  </a:solidFill>
                  <a:latin typeface="Tahoma" panose="020B0604030504040204" pitchFamily="34" charset="0"/>
                  <a:ea typeface="宋体" panose="02010600030101010101" pitchFamily="2" charset="-122"/>
                </a:rPr>
                <a:t>地址码</a:t>
              </a:r>
            </a:p>
          </p:txBody>
        </p:sp>
        <p:sp>
          <p:nvSpPr>
            <p:cNvPr id="86025" name="Rectangle 8"/>
            <p:cNvSpPr/>
            <p:nvPr/>
          </p:nvSpPr>
          <p:spPr>
            <a:xfrm>
              <a:off x="1872" y="2592"/>
              <a:ext cx="912" cy="43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2400" b="0" dirty="0">
                  <a:solidFill>
                    <a:srgbClr val="FFFFFF"/>
                  </a:solidFill>
                  <a:latin typeface="Tahoma" panose="020B0604030504040204" pitchFamily="34" charset="0"/>
                  <a:ea typeface="宋体" panose="02010600030101010101" pitchFamily="2" charset="-122"/>
                </a:rPr>
                <a:t>地址码</a:t>
              </a:r>
            </a:p>
          </p:txBody>
        </p:sp>
        <p:sp>
          <p:nvSpPr>
            <p:cNvPr id="86026" name="Rectangle 9"/>
            <p:cNvSpPr/>
            <p:nvPr/>
          </p:nvSpPr>
          <p:spPr>
            <a:xfrm>
              <a:off x="2784" y="2064"/>
              <a:ext cx="912" cy="43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2400" b="0" dirty="0">
                  <a:solidFill>
                    <a:srgbClr val="FFFFFF"/>
                  </a:solidFill>
                  <a:latin typeface="Tahoma" panose="020B0604030504040204" pitchFamily="34" charset="0"/>
                  <a:ea typeface="宋体" panose="02010600030101010101" pitchFamily="2" charset="-122"/>
                </a:rPr>
                <a:t>地址码</a:t>
              </a:r>
            </a:p>
          </p:txBody>
        </p:sp>
        <p:sp>
          <p:nvSpPr>
            <p:cNvPr id="86027" name="Rectangle 10"/>
            <p:cNvSpPr/>
            <p:nvPr/>
          </p:nvSpPr>
          <p:spPr>
            <a:xfrm>
              <a:off x="1008" y="2592"/>
              <a:ext cx="912" cy="43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2400" b="0" dirty="0">
                  <a:solidFill>
                    <a:srgbClr val="FFFFFF"/>
                  </a:solidFill>
                  <a:latin typeface="Tahoma" panose="020B0604030504040204" pitchFamily="34" charset="0"/>
                  <a:ea typeface="宋体" panose="02010600030101010101" pitchFamily="2" charset="-122"/>
                </a:rPr>
                <a:t>操作码</a:t>
              </a:r>
            </a:p>
          </p:txBody>
        </p:sp>
        <p:sp>
          <p:nvSpPr>
            <p:cNvPr id="86028" name="Rectangle 11"/>
            <p:cNvSpPr/>
            <p:nvPr/>
          </p:nvSpPr>
          <p:spPr>
            <a:xfrm>
              <a:off x="1008" y="3120"/>
              <a:ext cx="2688" cy="43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2400" b="0" dirty="0">
                  <a:solidFill>
                    <a:srgbClr val="FFFFFF"/>
                  </a:solidFill>
                  <a:latin typeface="Tahoma" panose="020B0604030504040204" pitchFamily="34" charset="0"/>
                  <a:ea typeface="宋体" panose="02010600030101010101" pitchFamily="2" charset="-122"/>
                </a:rPr>
                <a:t>操作码</a:t>
              </a:r>
            </a:p>
          </p:txBody>
        </p:sp>
        <p:sp>
          <p:nvSpPr>
            <p:cNvPr id="86029" name="Rectangle 12"/>
            <p:cNvSpPr/>
            <p:nvPr/>
          </p:nvSpPr>
          <p:spPr>
            <a:xfrm>
              <a:off x="1008" y="2064"/>
              <a:ext cx="1776" cy="43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2400" b="0" dirty="0">
                  <a:solidFill>
                    <a:srgbClr val="FFFFFF"/>
                  </a:solidFill>
                  <a:latin typeface="Tahoma" panose="020B0604030504040204" pitchFamily="34" charset="0"/>
                  <a:ea typeface="宋体" panose="02010600030101010101" pitchFamily="2" charset="-122"/>
                </a:rPr>
                <a:t>操作码</a:t>
              </a:r>
            </a:p>
          </p:txBody>
        </p:sp>
      </p:grpSp>
      <p:sp>
        <p:nvSpPr>
          <p:cNvPr id="86020" name="Rectangle 13"/>
          <p:cNvSpPr/>
          <p:nvPr/>
        </p:nvSpPr>
        <p:spPr>
          <a:xfrm>
            <a:off x="832485" y="1058545"/>
            <a:ext cx="8062913" cy="22828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spcBef>
                <a:spcPct val="0"/>
              </a:spcBef>
              <a:buClrTx/>
              <a:buFontTx/>
              <a:buNone/>
            </a:pPr>
            <a:r>
              <a:rPr lang="zh-CN" altLang="en-US" sz="2400" dirty="0">
                <a:solidFill>
                  <a:srgbClr val="000000"/>
                </a:solidFill>
                <a:latin typeface="黑体" panose="02010609060101010101" pitchFamily="49" charset="-122"/>
                <a:ea typeface="黑体" panose="02010609060101010101" pitchFamily="49" charset="-122"/>
              </a:rPr>
              <a:t>操作数地址的位数</a:t>
            </a:r>
          </a:p>
          <a:p>
            <a:pPr marL="457200" lvl="1" indent="0">
              <a:spcBef>
                <a:spcPct val="0"/>
              </a:spcBef>
              <a:buClrTx/>
              <a:buSzTx/>
              <a:buFontTx/>
              <a:buNone/>
            </a:pPr>
            <a:r>
              <a:rPr lang="zh-CN" altLang="en-US" dirty="0">
                <a:solidFill>
                  <a:srgbClr val="000000"/>
                </a:solidFill>
                <a:latin typeface="黑体" panose="02010609060101010101" pitchFamily="49" charset="-122"/>
                <a:ea typeface="黑体" panose="02010609060101010101" pitchFamily="49" charset="-122"/>
              </a:rPr>
              <a:t>   从寻址范围看：越大越好 </a:t>
            </a:r>
          </a:p>
          <a:p>
            <a:pPr marL="457200" lvl="1" indent="0">
              <a:spcBef>
                <a:spcPct val="0"/>
              </a:spcBef>
              <a:buClrTx/>
              <a:buSzTx/>
              <a:buFontTx/>
              <a:buNone/>
            </a:pPr>
            <a:r>
              <a:rPr lang="zh-CN" altLang="en-US" dirty="0">
                <a:solidFill>
                  <a:srgbClr val="000000"/>
                </a:solidFill>
                <a:latin typeface="黑体" panose="02010609060101010101" pitchFamily="49" charset="-122"/>
                <a:ea typeface="黑体" panose="02010609060101010101" pitchFamily="49" charset="-122"/>
              </a:rPr>
              <a:t>   用各种方法，压缩操作码的位数</a:t>
            </a:r>
          </a:p>
          <a:p>
            <a:pPr marL="0" lvl="0" indent="0">
              <a:spcBef>
                <a:spcPct val="0"/>
              </a:spcBef>
              <a:buClrTx/>
              <a:buFontTx/>
              <a:buNone/>
            </a:pPr>
            <a:r>
              <a:rPr lang="zh-CN" altLang="en-US" sz="2400" dirty="0">
                <a:solidFill>
                  <a:srgbClr val="000000"/>
                </a:solidFill>
                <a:latin typeface="黑体" panose="02010609060101010101" pitchFamily="49" charset="-122"/>
                <a:ea typeface="黑体" panose="02010609060101010101" pitchFamily="49" charset="-122"/>
              </a:rPr>
              <a:t>通过采用多种不同的寻址方式、地址制、地址形式和地址码长度以及多种指令字长，将它们与可变长操作码的优化表示相结合，可构成冗余度尽可能少的指令字</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p:txBody>
          <a:bodyPr vert="horz" wrap="square" lIns="91440" tIns="45720" rIns="91440" bIns="45720" anchor="ctr"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地址码的优化表示</a:t>
            </a:r>
          </a:p>
        </p:txBody>
      </p:sp>
      <p:sp>
        <p:nvSpPr>
          <p:cNvPr id="88067" name="Rectangle 3"/>
          <p:cNvSpPr>
            <a:spLocks noGrp="1"/>
          </p:cNvSpPr>
          <p:nvPr>
            <p:ph idx="1" hasCustomPrompt="1"/>
          </p:nvPr>
        </p:nvSpPr>
        <p:spPr/>
        <p:txBody>
          <a:bodyPr vert="horz" wrap="square" lIns="91440" tIns="45720" rIns="91440" bIns="45720" anchor="t"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地址码个数的选择</a:t>
            </a:r>
          </a:p>
          <a:p>
            <a:pPr lvl="1" eaLnBrk="1" hangingPunct="1"/>
            <a:r>
              <a:rPr lang="zh-CN" altLang="en-US" dirty="0">
                <a:solidFill>
                  <a:srgbClr val="000000"/>
                </a:solidFill>
                <a:latin typeface="黑体" panose="02010609060101010101" pitchFamily="49" charset="-122"/>
                <a:ea typeface="黑体" panose="02010609060101010101" pitchFamily="49" charset="-122"/>
              </a:rPr>
              <a:t>地址码个数通常有</a:t>
            </a:r>
            <a:r>
              <a:rPr lang="en-US" altLang="zh-CN" dirty="0">
                <a:solidFill>
                  <a:srgbClr val="000000"/>
                </a:solidFill>
                <a:latin typeface="黑体" panose="02010609060101010101" pitchFamily="49" charset="-122"/>
                <a:ea typeface="黑体" panose="02010609060101010101" pitchFamily="49" charset="-122"/>
              </a:rPr>
              <a:t>3</a:t>
            </a:r>
            <a:r>
              <a:rPr lang="zh-CN" altLang="en-US" dirty="0">
                <a:solidFill>
                  <a:srgbClr val="000000"/>
                </a:solidFill>
                <a:latin typeface="黑体" panose="02010609060101010101" pitchFamily="49" charset="-122"/>
                <a:ea typeface="黑体" panose="02010609060101010101" pitchFamily="49" charset="-122"/>
              </a:rPr>
              <a:t>个、</a:t>
            </a:r>
            <a:r>
              <a:rPr lang="en-US" altLang="zh-CN" dirty="0">
                <a:solidFill>
                  <a:srgbClr val="000000"/>
                </a:solidFill>
                <a:latin typeface="黑体" panose="02010609060101010101" pitchFamily="49" charset="-122"/>
                <a:ea typeface="黑体" panose="02010609060101010101" pitchFamily="49" charset="-122"/>
              </a:rPr>
              <a:t>2</a:t>
            </a:r>
            <a:r>
              <a:rPr lang="zh-CN" altLang="en-US" dirty="0">
                <a:solidFill>
                  <a:srgbClr val="000000"/>
                </a:solidFill>
                <a:latin typeface="黑体" panose="02010609060101010101" pitchFamily="49" charset="-122"/>
                <a:ea typeface="黑体" panose="02010609060101010101" pitchFamily="49" charset="-122"/>
              </a:rPr>
              <a:t>个、</a:t>
            </a:r>
            <a:r>
              <a:rPr lang="en-US" altLang="zh-CN" dirty="0">
                <a:solidFill>
                  <a:srgbClr val="000000"/>
                </a:solidFill>
                <a:latin typeface="黑体" panose="02010609060101010101" pitchFamily="49" charset="-122"/>
                <a:ea typeface="黑体" panose="02010609060101010101" pitchFamily="49" charset="-122"/>
              </a:rPr>
              <a:t>1</a:t>
            </a:r>
            <a:r>
              <a:rPr lang="zh-CN" altLang="en-US" dirty="0">
                <a:solidFill>
                  <a:srgbClr val="000000"/>
                </a:solidFill>
                <a:latin typeface="黑体" panose="02010609060101010101" pitchFamily="49" charset="-122"/>
                <a:ea typeface="黑体" panose="02010609060101010101" pitchFamily="49" charset="-122"/>
              </a:rPr>
              <a:t>个及</a:t>
            </a:r>
            <a:r>
              <a:rPr lang="en-US" altLang="zh-CN" dirty="0">
                <a:solidFill>
                  <a:srgbClr val="000000"/>
                </a:solidFill>
                <a:latin typeface="黑体" panose="02010609060101010101" pitchFamily="49" charset="-122"/>
                <a:ea typeface="黑体" panose="02010609060101010101" pitchFamily="49" charset="-122"/>
              </a:rPr>
              <a:t>0</a:t>
            </a:r>
            <a:r>
              <a:rPr lang="zh-CN" altLang="en-US" dirty="0">
                <a:solidFill>
                  <a:srgbClr val="000000"/>
                </a:solidFill>
                <a:latin typeface="黑体" panose="02010609060101010101" pitchFamily="49" charset="-122"/>
                <a:ea typeface="黑体" panose="02010609060101010101" pitchFamily="49" charset="-122"/>
              </a:rPr>
              <a:t>个等</a:t>
            </a:r>
            <a:r>
              <a:rPr lang="en-US" altLang="zh-CN" dirty="0">
                <a:solidFill>
                  <a:srgbClr val="000000"/>
                </a:solidFill>
                <a:latin typeface="黑体" panose="02010609060101010101" pitchFamily="49" charset="-122"/>
                <a:ea typeface="黑体" panose="02010609060101010101" pitchFamily="49" charset="-122"/>
              </a:rPr>
              <a:t>4</a:t>
            </a:r>
            <a:r>
              <a:rPr lang="zh-CN" altLang="en-US" dirty="0">
                <a:solidFill>
                  <a:srgbClr val="000000"/>
                </a:solidFill>
                <a:latin typeface="黑体" panose="02010609060101010101" pitchFamily="49" charset="-122"/>
                <a:ea typeface="黑体" panose="02010609060101010101" pitchFamily="49" charset="-122"/>
              </a:rPr>
              <a:t>种情况</a:t>
            </a:r>
          </a:p>
          <a:p>
            <a:pPr lvl="1" eaLnBrk="1" hangingPunct="1"/>
            <a:r>
              <a:rPr lang="zh-CN" altLang="en-US" dirty="0">
                <a:solidFill>
                  <a:srgbClr val="000000"/>
                </a:solidFill>
                <a:latin typeface="黑体" panose="02010609060101010101" pitchFamily="49" charset="-122"/>
                <a:ea typeface="黑体" panose="02010609060101010101" pitchFamily="49" charset="-122"/>
              </a:rPr>
              <a:t>评价指令中地址码个数应该取多少的标准主要有两个：</a:t>
            </a:r>
            <a:endParaRPr lang="en-US" altLang="zh-CN" dirty="0">
              <a:solidFill>
                <a:srgbClr val="000000"/>
              </a:solidFill>
              <a:latin typeface="黑体" panose="02010609060101010101" pitchFamily="49" charset="-122"/>
              <a:ea typeface="黑体" panose="02010609060101010101" pitchFamily="49" charset="-122"/>
            </a:endParaRPr>
          </a:p>
          <a:p>
            <a:pPr lvl="2" eaLnBrk="1" hangingPunct="1"/>
            <a:r>
              <a:rPr lang="zh-CN" altLang="en-US" dirty="0">
                <a:solidFill>
                  <a:srgbClr val="FF0000"/>
                </a:solidFill>
                <a:latin typeface="黑体" panose="02010609060101010101" pitchFamily="49" charset="-122"/>
                <a:ea typeface="黑体" panose="02010609060101010101" pitchFamily="49" charset="-122"/>
              </a:rPr>
              <a:t>程序存储容量，包括操作码和地址；</a:t>
            </a:r>
          </a:p>
          <a:p>
            <a:pPr lvl="2" eaLnBrk="1" hangingPunct="1"/>
            <a:r>
              <a:rPr lang="zh-CN" altLang="en-US" dirty="0">
                <a:solidFill>
                  <a:srgbClr val="FF0000"/>
                </a:solidFill>
                <a:latin typeface="黑体" panose="02010609060101010101" pitchFamily="49" charset="-122"/>
                <a:ea typeface="黑体" panose="02010609060101010101" pitchFamily="49" charset="-122"/>
              </a:rPr>
              <a:t>程序执行速度，以程序执行过程中访问主存的信息量代表。</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ChangeAspect="1"/>
          </p:cNvPicPr>
          <p:nvPr/>
        </p:nvPicPr>
        <p:blipFill>
          <a:blip r:embed="rId3"/>
          <a:stretch>
            <a:fillRect/>
          </a:stretch>
        </p:blipFill>
        <p:spPr>
          <a:xfrm>
            <a:off x="179388" y="1052513"/>
            <a:ext cx="8809037" cy="5286375"/>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p:cNvPicPr>
            <a:picLocks noChangeAspect="1"/>
          </p:cNvPicPr>
          <p:nvPr/>
        </p:nvPicPr>
        <p:blipFill>
          <a:blip r:embed="rId3"/>
          <a:stretch>
            <a:fillRect/>
          </a:stretch>
        </p:blipFill>
        <p:spPr>
          <a:xfrm>
            <a:off x="179388" y="1628775"/>
            <a:ext cx="8809037" cy="4524375"/>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p:nvPr>
        </p:nvSpPr>
        <p:spPr/>
        <p:txBody>
          <a:bodyPr vert="horz" wrap="square" lIns="91440" tIns="45720" rIns="91440" bIns="45720" anchor="ctr"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关于地址码个数结论</a:t>
            </a:r>
          </a:p>
        </p:txBody>
      </p:sp>
      <p:sp>
        <p:nvSpPr>
          <p:cNvPr id="104451" name="Rectangle 3"/>
          <p:cNvSpPr>
            <a:spLocks noGrp="1"/>
          </p:cNvSpPr>
          <p:nvPr>
            <p:ph idx="1" hasCustomPrompt="1"/>
          </p:nvPr>
        </p:nvSpPr>
        <p:spPr/>
        <p:txBody>
          <a:bodyPr vert="horz" wrap="square" lIns="91440" tIns="45720" rIns="91440" bIns="45720" anchor="t" anchorCtr="0"/>
          <a:lstStyle/>
          <a:p>
            <a:pPr eaLnBrk="1" hangingPunct="1">
              <a:lnSpc>
                <a:spcPct val="150000"/>
              </a:lnSpc>
              <a:spcBef>
                <a:spcPts val="1800"/>
              </a:spcBef>
            </a:pPr>
            <a:r>
              <a:rPr lang="zh-CN" altLang="en-US" sz="2400" b="0" dirty="0">
                <a:solidFill>
                  <a:srgbClr val="000000"/>
                </a:solidFill>
                <a:latin typeface="黑体" panose="02010609060101010101" pitchFamily="49" charset="-122"/>
                <a:ea typeface="黑体" panose="02010609060101010101" pitchFamily="49" charset="-122"/>
              </a:rPr>
              <a:t>对于一般商用处理机，采用多寄存器结构的二地址指令是最理想的。</a:t>
            </a:r>
          </a:p>
          <a:p>
            <a:pPr eaLnBrk="1" hangingPunct="1">
              <a:lnSpc>
                <a:spcPct val="150000"/>
              </a:lnSpc>
              <a:spcBef>
                <a:spcPts val="1800"/>
              </a:spcBef>
            </a:pPr>
            <a:r>
              <a:rPr lang="zh-CN" altLang="en-US" sz="2400" b="0" dirty="0">
                <a:solidFill>
                  <a:srgbClr val="000000"/>
                </a:solidFill>
                <a:latin typeface="黑体" panose="02010609060101010101" pitchFamily="49" charset="-122"/>
                <a:ea typeface="黑体" panose="02010609060101010101" pitchFamily="49" charset="-122"/>
              </a:rPr>
              <a:t>如果强调硬件结构简单，并且以连续运算（如求累加和等）为主，宜采用一地址结构。</a:t>
            </a:r>
          </a:p>
          <a:p>
            <a:pPr eaLnBrk="1" hangingPunct="1">
              <a:lnSpc>
                <a:spcPct val="150000"/>
              </a:lnSpc>
              <a:spcBef>
                <a:spcPts val="1800"/>
              </a:spcBef>
            </a:pPr>
            <a:r>
              <a:rPr lang="zh-CN" altLang="en-US" sz="2400" b="0" dirty="0">
                <a:solidFill>
                  <a:srgbClr val="000000"/>
                </a:solidFill>
                <a:latin typeface="黑体" panose="02010609060101010101" pitchFamily="49" charset="-122"/>
                <a:ea typeface="黑体" panose="02010609060101010101" pitchFamily="49" charset="-122"/>
              </a:rPr>
              <a:t>对于以向量、矩阵运算为主的处理机，最好采用三地址结构。</a:t>
            </a:r>
            <a:r>
              <a:rPr lang="en-US" altLang="zh-CN" sz="2400" b="0" dirty="0">
                <a:solidFill>
                  <a:srgbClr val="000000"/>
                </a:solidFill>
                <a:latin typeface="黑体" panose="02010609060101010101" pitchFamily="49" charset="-122"/>
                <a:ea typeface="黑体" panose="02010609060101010101" pitchFamily="49" charset="-122"/>
              </a:rPr>
              <a:t>RISC</a:t>
            </a:r>
            <a:r>
              <a:rPr lang="zh-CN" altLang="en-US" sz="2400" b="0" dirty="0">
                <a:solidFill>
                  <a:srgbClr val="000000"/>
                </a:solidFill>
                <a:latin typeface="黑体" panose="02010609060101010101" pitchFamily="49" charset="-122"/>
                <a:ea typeface="黑体" panose="02010609060101010101" pitchFamily="49" charset="-122"/>
              </a:rPr>
              <a:t>处理机采用三地址指令</a:t>
            </a:r>
          </a:p>
          <a:p>
            <a:pPr eaLnBrk="1" hangingPunct="1">
              <a:lnSpc>
                <a:spcPct val="150000"/>
              </a:lnSpc>
              <a:spcBef>
                <a:spcPts val="1800"/>
              </a:spcBef>
            </a:pPr>
            <a:r>
              <a:rPr lang="zh-CN" altLang="en-US" sz="2400" b="0" dirty="0">
                <a:solidFill>
                  <a:srgbClr val="000000"/>
                </a:solidFill>
                <a:latin typeface="黑体" panose="02010609060101010101" pitchFamily="49" charset="-122"/>
                <a:ea typeface="黑体" panose="02010609060101010101" pitchFamily="49" charset="-122"/>
              </a:rPr>
              <a:t>对于解决递归问题为主的处理机，宜采用零地址结构。编程容易、节省程序存储量。</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p:txBody>
          <a:bodyPr vert="horz" wrap="square" lIns="91440" tIns="45720" rIns="91440" bIns="45720" anchor="ctr"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缩短地址码长度的方法</a:t>
            </a:r>
          </a:p>
        </p:txBody>
      </p:sp>
      <p:sp>
        <p:nvSpPr>
          <p:cNvPr id="106499" name="Rectangle 3"/>
          <p:cNvSpPr>
            <a:spLocks noGrp="1"/>
          </p:cNvSpPr>
          <p:nvPr>
            <p:ph idx="1" hasCustomPrompt="1"/>
          </p:nvPr>
        </p:nvSpPr>
        <p:spPr/>
        <p:txBody>
          <a:bodyPr vert="horz" wrap="square" lIns="91440" tIns="45720" rIns="91440" bIns="45720" anchor="t"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用一个短地址码表示一个大地址空间</a:t>
            </a:r>
          </a:p>
          <a:p>
            <a:pPr lvl="1" eaLnBrk="1" hangingPunct="1"/>
            <a:r>
              <a:rPr lang="zh-CN" altLang="en-US" dirty="0">
                <a:solidFill>
                  <a:srgbClr val="000000"/>
                </a:solidFill>
                <a:latin typeface="黑体" panose="02010609060101010101" pitchFamily="49" charset="-122"/>
                <a:ea typeface="黑体" panose="02010609060101010101" pitchFamily="49" charset="-122"/>
              </a:rPr>
              <a:t>用间址寻址方式缩短地址码长度方法：</a:t>
            </a:r>
          </a:p>
          <a:p>
            <a:pPr lvl="2" eaLnBrk="1" hangingPunct="1"/>
            <a:r>
              <a:rPr lang="zh-CN" altLang="en-US" dirty="0">
                <a:solidFill>
                  <a:srgbClr val="000000"/>
                </a:solidFill>
                <a:latin typeface="黑体" panose="02010609060101010101" pitchFamily="49" charset="-122"/>
                <a:ea typeface="黑体" panose="02010609060101010101" pitchFamily="49" charset="-122"/>
              </a:rPr>
              <a:t>在主存储器的低端开辟一个专门存放间接地址的区域</a:t>
            </a:r>
          </a:p>
          <a:p>
            <a:pPr lvl="1" eaLnBrk="1" hangingPunct="1"/>
            <a:r>
              <a:rPr lang="zh-CN" altLang="en-US" dirty="0">
                <a:solidFill>
                  <a:srgbClr val="000000"/>
                </a:solidFill>
                <a:latin typeface="黑体" panose="02010609060101010101" pitchFamily="49" charset="-122"/>
                <a:ea typeface="黑体" panose="02010609060101010101" pitchFamily="49" charset="-122"/>
              </a:rPr>
              <a:t>用变址寻址方式缩短地址码长度</a:t>
            </a:r>
          </a:p>
          <a:p>
            <a:pPr lvl="2" eaLnBrk="1" hangingPunct="1"/>
            <a:r>
              <a:rPr lang="zh-CN" altLang="en-US" dirty="0">
                <a:solidFill>
                  <a:srgbClr val="000000"/>
                </a:solidFill>
                <a:latin typeface="黑体" panose="02010609060101010101" pitchFamily="49" charset="-122"/>
                <a:ea typeface="黑体" panose="02010609060101010101" pitchFamily="49" charset="-122"/>
              </a:rPr>
              <a:t>变址寻址方式中的地址偏移量比较短</a:t>
            </a:r>
          </a:p>
          <a:p>
            <a:pPr lvl="1" eaLnBrk="1" hangingPunct="1"/>
            <a:r>
              <a:rPr lang="zh-CN" altLang="en-US" dirty="0">
                <a:solidFill>
                  <a:srgbClr val="000000"/>
                </a:solidFill>
                <a:latin typeface="黑体" panose="02010609060101010101" pitchFamily="49" charset="-122"/>
                <a:ea typeface="黑体" panose="02010609060101010101" pitchFamily="49" charset="-122"/>
              </a:rPr>
              <a:t>用寄存器间接寻址方式缩短地址码长度</a:t>
            </a:r>
          </a:p>
          <a:p>
            <a:pPr lvl="2" eaLnBrk="1" hangingPunct="1"/>
            <a:r>
              <a:rPr lang="zh-CN" altLang="en-US" dirty="0">
                <a:solidFill>
                  <a:srgbClr val="000000"/>
                </a:solidFill>
                <a:latin typeface="黑体" panose="02010609060101010101" pitchFamily="49" charset="-122"/>
                <a:ea typeface="黑体" panose="02010609060101010101" pitchFamily="49" charset="-122"/>
              </a:rPr>
              <a:t>例如：</a:t>
            </a:r>
            <a:r>
              <a:rPr lang="en-US" altLang="zh-CN" dirty="0">
                <a:solidFill>
                  <a:srgbClr val="000000"/>
                </a:solidFill>
                <a:latin typeface="黑体" panose="02010609060101010101" pitchFamily="49" charset="-122"/>
                <a:ea typeface="黑体" panose="02010609060101010101" pitchFamily="49" charset="-122"/>
              </a:rPr>
              <a:t>16</a:t>
            </a:r>
            <a:r>
              <a:rPr lang="zh-CN" altLang="en-US" dirty="0">
                <a:solidFill>
                  <a:srgbClr val="000000"/>
                </a:solidFill>
                <a:latin typeface="黑体" panose="02010609060101010101" pitchFamily="49" charset="-122"/>
                <a:ea typeface="黑体" panose="02010609060101010101" pitchFamily="49" charset="-122"/>
              </a:rPr>
              <a:t>个间址寄存器，用</a:t>
            </a:r>
            <a:r>
              <a:rPr lang="en-US" altLang="zh-CN" dirty="0">
                <a:solidFill>
                  <a:srgbClr val="000000"/>
                </a:solidFill>
                <a:latin typeface="黑体" panose="02010609060101010101" pitchFamily="49" charset="-122"/>
                <a:ea typeface="黑体" panose="02010609060101010101" pitchFamily="49" charset="-122"/>
              </a:rPr>
              <a:t>4</a:t>
            </a:r>
            <a:r>
              <a:rPr lang="zh-CN" altLang="en-US" dirty="0">
                <a:solidFill>
                  <a:srgbClr val="000000"/>
                </a:solidFill>
                <a:latin typeface="黑体" panose="02010609060101010101" pitchFamily="49" charset="-122"/>
                <a:ea typeface="黑体" panose="02010609060101010101" pitchFamily="49" charset="-122"/>
              </a:rPr>
              <a:t>位地址码就能表示很长的逻辑地址空间</a:t>
            </a:r>
            <a:r>
              <a:rPr lang="zh-CN" altLang="en-US" dirty="0">
                <a:solidFill>
                  <a:srgbClr val="000000"/>
                </a:solidFill>
                <a:latin typeface="楷体_GB2312" pitchFamily="49" charset="-122"/>
                <a:ea typeface="楷体_GB2312" pitchFamily="49" charset="-122"/>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p:nvPr>
        </p:nvSpPr>
        <p:spPr/>
        <p:txBody>
          <a:bodyPr vert="horz" wrap="square" lIns="91440" tIns="45720" rIns="91440" bIns="45720" anchor="ctr" anchorCtr="0"/>
          <a:lstStyle/>
          <a:p>
            <a:pPr eaLnBrk="1" hangingPunct="1"/>
            <a:endParaRPr lang="zh-CN" altLang="en-US" dirty="0"/>
          </a:p>
        </p:txBody>
      </p:sp>
      <p:sp>
        <p:nvSpPr>
          <p:cNvPr id="108547" name="Rectangle 3"/>
          <p:cNvSpPr>
            <a:spLocks noGrp="1"/>
          </p:cNvSpPr>
          <p:nvPr>
            <p:ph idx="1" hasCustomPrompt="1"/>
          </p:nvPr>
        </p:nvSpPr>
        <p:spPr/>
        <p:txBody>
          <a:bodyPr vert="horz" wrap="square" lIns="91440" tIns="45720" rIns="91440" bIns="45720" anchor="t" anchorCtr="0"/>
          <a:lstStyle/>
          <a:p>
            <a:pPr eaLnBrk="1" hangingPunct="1">
              <a:buNone/>
            </a:pPr>
            <a:r>
              <a:rPr lang="zh-CN" altLang="en-US" dirty="0">
                <a:solidFill>
                  <a:srgbClr val="FF0000"/>
                </a:solidFill>
                <a:latin typeface="楷体_GB2312" pitchFamily="49" charset="-122"/>
                <a:ea typeface="楷体_GB2312" pitchFamily="49" charset="-122"/>
              </a:rPr>
              <a:t>例题：</a:t>
            </a:r>
          </a:p>
          <a:p>
            <a:pPr eaLnBrk="1" hangingPunct="1">
              <a:buNone/>
            </a:pPr>
            <a:r>
              <a:rPr lang="zh-CN" altLang="en-US" dirty="0">
                <a:solidFill>
                  <a:srgbClr val="000000"/>
                </a:solidFill>
                <a:latin typeface="楷体_GB2312" pitchFamily="49" charset="-122"/>
                <a:ea typeface="楷体_GB2312" pitchFamily="49" charset="-122"/>
              </a:rPr>
              <a:t>  若某机要求如下形式的指令：三地址指令</a:t>
            </a:r>
            <a:r>
              <a:rPr lang="en-US" altLang="zh-CN" dirty="0">
                <a:solidFill>
                  <a:srgbClr val="000000"/>
                </a:solidFill>
                <a:latin typeface="楷体_GB2312" pitchFamily="49" charset="-122"/>
                <a:ea typeface="楷体_GB2312" pitchFamily="49" charset="-122"/>
              </a:rPr>
              <a:t>4</a:t>
            </a:r>
            <a:r>
              <a:rPr lang="zh-CN" altLang="en-US" dirty="0">
                <a:solidFill>
                  <a:srgbClr val="000000"/>
                </a:solidFill>
                <a:latin typeface="楷体_GB2312" pitchFamily="49" charset="-122"/>
                <a:ea typeface="楷体_GB2312" pitchFamily="49" charset="-122"/>
              </a:rPr>
              <a:t>条，单地址指令</a:t>
            </a:r>
            <a:r>
              <a:rPr lang="en-US" altLang="zh-CN" dirty="0">
                <a:solidFill>
                  <a:srgbClr val="000000"/>
                </a:solidFill>
                <a:latin typeface="楷体_GB2312" pitchFamily="49" charset="-122"/>
                <a:ea typeface="楷体_GB2312" pitchFamily="49" charset="-122"/>
              </a:rPr>
              <a:t>255</a:t>
            </a:r>
            <a:r>
              <a:rPr lang="zh-CN" altLang="en-US" dirty="0">
                <a:solidFill>
                  <a:srgbClr val="000000"/>
                </a:solidFill>
                <a:latin typeface="楷体_GB2312" pitchFamily="49" charset="-122"/>
                <a:ea typeface="楷体_GB2312" pitchFamily="49" charset="-122"/>
              </a:rPr>
              <a:t>条，零地址指令</a:t>
            </a:r>
            <a:r>
              <a:rPr lang="en-US" altLang="zh-CN" dirty="0">
                <a:solidFill>
                  <a:srgbClr val="000000"/>
                </a:solidFill>
                <a:latin typeface="楷体_GB2312" pitchFamily="49" charset="-122"/>
                <a:ea typeface="楷体_GB2312" pitchFamily="49" charset="-122"/>
              </a:rPr>
              <a:t>16</a:t>
            </a:r>
            <a:r>
              <a:rPr lang="zh-CN" altLang="en-US" dirty="0">
                <a:solidFill>
                  <a:srgbClr val="000000"/>
                </a:solidFill>
                <a:latin typeface="楷体_GB2312" pitchFamily="49" charset="-122"/>
                <a:ea typeface="楷体_GB2312" pitchFamily="49" charset="-122"/>
              </a:rPr>
              <a:t>条。该指令字长</a:t>
            </a:r>
            <a:r>
              <a:rPr lang="en-US" altLang="zh-CN" dirty="0">
                <a:solidFill>
                  <a:srgbClr val="000000"/>
                </a:solidFill>
                <a:latin typeface="楷体_GB2312" pitchFamily="49" charset="-122"/>
                <a:ea typeface="楷体_GB2312" pitchFamily="49" charset="-122"/>
              </a:rPr>
              <a:t>12</a:t>
            </a:r>
            <a:r>
              <a:rPr lang="zh-CN" altLang="en-US" dirty="0">
                <a:solidFill>
                  <a:srgbClr val="000000"/>
                </a:solidFill>
                <a:latin typeface="楷体_GB2312" pitchFamily="49" charset="-122"/>
                <a:ea typeface="楷体_GB2312" pitchFamily="49" charset="-122"/>
              </a:rPr>
              <a:t>位，每个地址码长</a:t>
            </a:r>
            <a:r>
              <a:rPr lang="en-US" altLang="zh-CN" dirty="0">
                <a:solidFill>
                  <a:srgbClr val="000000"/>
                </a:solidFill>
                <a:latin typeface="楷体_GB2312" pitchFamily="49" charset="-122"/>
                <a:ea typeface="楷体_GB2312" pitchFamily="49" charset="-122"/>
              </a:rPr>
              <a:t>3</a:t>
            </a:r>
            <a:r>
              <a:rPr lang="zh-CN" altLang="en-US" dirty="0">
                <a:solidFill>
                  <a:srgbClr val="000000"/>
                </a:solidFill>
                <a:latin typeface="楷体_GB2312" pitchFamily="49" charset="-122"/>
                <a:ea typeface="楷体_GB2312" pitchFamily="49" charset="-122"/>
              </a:rPr>
              <a:t>位，问能否以</a:t>
            </a:r>
            <a:r>
              <a:rPr lang="zh-CN" altLang="en-US" dirty="0">
                <a:solidFill>
                  <a:srgbClr val="FF0000"/>
                </a:solidFill>
                <a:latin typeface="楷体_GB2312" pitchFamily="49" charset="-122"/>
                <a:ea typeface="楷体_GB2312" pitchFamily="49" charset="-122"/>
              </a:rPr>
              <a:t>扩展操作码</a:t>
            </a:r>
            <a:r>
              <a:rPr lang="zh-CN" altLang="en-US" dirty="0">
                <a:solidFill>
                  <a:srgbClr val="000000"/>
                </a:solidFill>
                <a:latin typeface="楷体_GB2312" pitchFamily="49" charset="-122"/>
                <a:ea typeface="楷体_GB2312" pitchFamily="49" charset="-122"/>
              </a:rPr>
              <a:t>为其编码？如果其中单地址指令只有</a:t>
            </a:r>
            <a:r>
              <a:rPr lang="en-US" altLang="zh-CN" dirty="0">
                <a:solidFill>
                  <a:srgbClr val="000000"/>
                </a:solidFill>
                <a:latin typeface="楷体_GB2312" pitchFamily="49" charset="-122"/>
                <a:ea typeface="楷体_GB2312" pitchFamily="49" charset="-122"/>
              </a:rPr>
              <a:t>254</a:t>
            </a:r>
            <a:r>
              <a:rPr lang="zh-CN" altLang="en-US" dirty="0">
                <a:solidFill>
                  <a:srgbClr val="000000"/>
                </a:solidFill>
                <a:latin typeface="楷体_GB2312" pitchFamily="49" charset="-122"/>
                <a:ea typeface="楷体_GB2312" pitchFamily="49" charset="-122"/>
              </a:rPr>
              <a:t>条呢？说明理由。</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p:txBody>
          <a:bodyPr vert="horz" wrap="square" lIns="91440" tIns="45720" rIns="91440" bIns="45720" anchor="ctr" anchorCtr="0"/>
          <a:lstStyle/>
          <a:p>
            <a:pPr eaLnBrk="1" hangingPunct="1"/>
            <a:endParaRPr lang="zh-CN" altLang="en-US" dirty="0"/>
          </a:p>
        </p:txBody>
      </p:sp>
      <p:sp>
        <p:nvSpPr>
          <p:cNvPr id="109571" name="Rectangle 3"/>
          <p:cNvSpPr>
            <a:spLocks noGrp="1"/>
          </p:cNvSpPr>
          <p:nvPr>
            <p:ph idx="1" hasCustomPrompt="1"/>
          </p:nvPr>
        </p:nvSpPr>
        <p:spPr/>
        <p:txBody>
          <a:bodyPr vert="horz" wrap="square" lIns="91440" tIns="45720" rIns="91440" bIns="45720" anchor="t" anchorCtr="0"/>
          <a:lstStyle/>
          <a:p>
            <a:pPr eaLnBrk="1" hangingPunct="1"/>
            <a:endParaRPr lang="zh-CN" altLang="en-US" dirty="0"/>
          </a:p>
        </p:txBody>
      </p:sp>
      <p:pic>
        <p:nvPicPr>
          <p:cNvPr id="109572" name="Picture 4"/>
          <p:cNvPicPr>
            <a:picLocks noChangeAspect="1"/>
          </p:cNvPicPr>
          <p:nvPr/>
        </p:nvPicPr>
        <p:blipFill>
          <a:blip r:embed="rId2"/>
          <a:stretch>
            <a:fillRect/>
          </a:stretch>
        </p:blipFill>
        <p:spPr>
          <a:xfrm>
            <a:off x="498475" y="836613"/>
            <a:ext cx="7683500" cy="5643562"/>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黑体" panose="02010609060101010101" pitchFamily="49" charset="-122"/>
                <a:ea typeface="黑体" panose="02010609060101010101" pitchFamily="49" charset="-122"/>
              </a:rPr>
              <a:t>2.3.1 </a:t>
            </a:r>
            <a:r>
              <a:rPr lang="zh-CN" altLang="en-US" sz="3200" dirty="0">
                <a:solidFill>
                  <a:srgbClr val="000000"/>
                </a:solidFill>
                <a:latin typeface="黑体" panose="02010609060101010101" pitchFamily="49" charset="-122"/>
                <a:ea typeface="黑体" panose="02010609060101010101" pitchFamily="49" charset="-122"/>
              </a:rPr>
              <a:t>指令系统设计的基本原则</a:t>
            </a:r>
          </a:p>
        </p:txBody>
      </p:sp>
      <p:sp>
        <p:nvSpPr>
          <p:cNvPr id="21507" name="Rectangle 3"/>
          <p:cNvSpPr>
            <a:spLocks noGrp="1"/>
          </p:cNvSpPr>
          <p:nvPr>
            <p:ph idx="1" hasCustomPrompt="1"/>
          </p:nvPr>
        </p:nvSpPr>
        <p:spPr/>
        <p:txBody>
          <a:bodyPr vert="horz" wrap="square" lIns="91440" tIns="45720" rIns="91440" bIns="45720" anchor="t" anchorCtr="0"/>
          <a:lstStyle/>
          <a:p>
            <a:pPr eaLnBrk="1" hangingPunct="1"/>
            <a:r>
              <a:rPr lang="zh-CN" altLang="en-US" dirty="0">
                <a:solidFill>
                  <a:srgbClr val="000000"/>
                </a:solidFill>
                <a:latin typeface="楷体_GB2312" pitchFamily="49" charset="-122"/>
                <a:ea typeface="楷体_GB2312" pitchFamily="49" charset="-122"/>
              </a:rPr>
              <a:t>指令系统是软、硬件的主要界面</a:t>
            </a:r>
          </a:p>
          <a:p>
            <a:pPr lvl="1" eaLnBrk="1" hangingPunct="1">
              <a:lnSpc>
                <a:spcPts val="3500"/>
              </a:lnSpc>
            </a:pPr>
            <a:r>
              <a:rPr lang="zh-CN" altLang="en-US" dirty="0">
                <a:solidFill>
                  <a:srgbClr val="000000"/>
                </a:solidFill>
                <a:latin typeface="楷体_GB2312" pitchFamily="49" charset="-122"/>
                <a:ea typeface="楷体_GB2312" pitchFamily="49" charset="-122"/>
              </a:rPr>
              <a:t>指令系统是计算机系统结构的主要组成部分</a:t>
            </a:r>
          </a:p>
          <a:p>
            <a:pPr lvl="1" eaLnBrk="1" hangingPunct="1">
              <a:lnSpc>
                <a:spcPts val="3500"/>
              </a:lnSpc>
            </a:pPr>
            <a:r>
              <a:rPr lang="zh-CN" altLang="en-US" dirty="0">
                <a:solidFill>
                  <a:srgbClr val="000000"/>
                </a:solidFill>
                <a:latin typeface="楷体_GB2312" pitchFamily="49" charset="-122"/>
                <a:ea typeface="楷体_GB2312" pitchFamily="49" charset="-122"/>
              </a:rPr>
              <a:t>指令系统是软件与硬件分界面的一个主要标志</a:t>
            </a:r>
          </a:p>
          <a:p>
            <a:pPr eaLnBrk="1" hangingPunct="1">
              <a:spcBef>
                <a:spcPts val="1800"/>
              </a:spcBef>
            </a:pPr>
            <a:r>
              <a:rPr lang="en-US" altLang="zh-CN" dirty="0">
                <a:solidFill>
                  <a:srgbClr val="000000"/>
                </a:solidFill>
                <a:latin typeface="楷体_GB2312" pitchFamily="49" charset="-122"/>
                <a:ea typeface="楷体_GB2312" pitchFamily="49" charset="-122"/>
              </a:rPr>
              <a:t> 指令系统设计的基本原则？</a:t>
            </a:r>
          </a:p>
          <a:p>
            <a:pPr lvl="1" eaLnBrk="1" hangingPunct="1">
              <a:spcBef>
                <a:spcPts val="1800"/>
              </a:spcBef>
            </a:pPr>
            <a:r>
              <a:rPr lang="zh-CN" altLang="en-US" dirty="0">
                <a:solidFill>
                  <a:srgbClr val="000000"/>
                </a:solidFill>
                <a:latin typeface="楷体_GB2312" pitchFamily="49" charset="-122"/>
                <a:ea typeface="楷体_GB2312" pitchFamily="49" charset="-122"/>
              </a:rPr>
              <a:t>考虑如何满足系统的基本功能，有利于优化机器的性能价格比，有利于指令系统今后的发展和改进。</a:t>
            </a:r>
          </a:p>
          <a:p>
            <a:pPr eaLnBrk="1" hangingPunct="1">
              <a:spcBef>
                <a:spcPts val="1800"/>
              </a:spcBef>
            </a:pPr>
            <a:r>
              <a:rPr lang="zh-CN" altLang="en-US" dirty="0">
                <a:solidFill>
                  <a:srgbClr val="000000"/>
                </a:solidFill>
                <a:latin typeface="楷体_GB2312" pitchFamily="49" charset="-122"/>
                <a:ea typeface="楷体_GB2312" pitchFamily="49" charset="-122"/>
              </a:rPr>
              <a:t>指令系统的设计主要包括</a:t>
            </a:r>
            <a:r>
              <a:rPr lang="zh-CN" altLang="en-US" dirty="0">
                <a:solidFill>
                  <a:srgbClr val="FF0000"/>
                </a:solidFill>
                <a:latin typeface="楷体_GB2312" pitchFamily="49" charset="-122"/>
                <a:ea typeface="楷体_GB2312" pitchFamily="49" charset="-122"/>
              </a:rPr>
              <a:t>指令的功能</a:t>
            </a:r>
            <a:r>
              <a:rPr lang="zh-CN" altLang="en-US" dirty="0">
                <a:solidFill>
                  <a:srgbClr val="000000"/>
                </a:solidFill>
                <a:latin typeface="楷体_GB2312" pitchFamily="49" charset="-122"/>
                <a:ea typeface="楷体_GB2312" pitchFamily="49" charset="-122"/>
              </a:rPr>
              <a:t>（操作类型、具体操作内容）和</a:t>
            </a:r>
            <a:r>
              <a:rPr lang="zh-CN" altLang="en-US" dirty="0">
                <a:solidFill>
                  <a:srgbClr val="FF0000"/>
                </a:solidFill>
                <a:latin typeface="楷体_GB2312" pitchFamily="49" charset="-122"/>
                <a:ea typeface="楷体_GB2312" pitchFamily="49" charset="-122"/>
              </a:rPr>
              <a:t>指令格式</a:t>
            </a:r>
            <a:r>
              <a:rPr lang="zh-CN" altLang="en-US" dirty="0">
                <a:solidFill>
                  <a:srgbClr val="000000"/>
                </a:solidFill>
                <a:latin typeface="楷体_GB2312" pitchFamily="49" charset="-122"/>
                <a:ea typeface="楷体_GB2312" pitchFamily="49" charset="-122"/>
              </a:rPr>
              <a:t>的设计</a:t>
            </a:r>
            <a:endParaRPr lang="en-US" altLang="zh-CN" dirty="0">
              <a:solidFill>
                <a:srgbClr val="000000"/>
              </a:solidFill>
              <a:latin typeface="楷体_GB2312" pitchFamily="49" charset="-122"/>
              <a:ea typeface="楷体_GB2312" pitchFamily="49" charset="-122"/>
            </a:endParaRPr>
          </a:p>
          <a:p>
            <a:pPr lvl="1" eaLnBrk="1" hangingPunct="1">
              <a:lnSpc>
                <a:spcPts val="3500"/>
              </a:lnSpc>
            </a:pPr>
            <a:r>
              <a:rPr lang="zh-CN" altLang="en-US" dirty="0">
                <a:solidFill>
                  <a:srgbClr val="000000"/>
                </a:solidFill>
                <a:latin typeface="楷体_GB2312" pitchFamily="49" charset="-122"/>
                <a:ea typeface="楷体_GB2312" pitchFamily="49" charset="-122"/>
              </a:rPr>
              <a:t>运算类指令功能和数据表示的选择密切相关</a:t>
            </a:r>
            <a:r>
              <a:rPr lang="en-US" altLang="zh-CN" dirty="0">
                <a:solidFill>
                  <a:srgbClr val="000000"/>
                </a:solidFill>
                <a:latin typeface="楷体_GB2312" pitchFamily="49" charset="-122"/>
                <a:ea typeface="楷体_GB2312" pitchFamily="49" charset="-122"/>
              </a:rPr>
              <a:t>;</a:t>
            </a:r>
            <a:endParaRPr lang="zh-CN" altLang="en-US" dirty="0">
              <a:solidFill>
                <a:srgbClr val="000000"/>
              </a:solidFill>
              <a:latin typeface="楷体_GB2312" pitchFamily="49" charset="-122"/>
              <a:ea typeface="楷体_GB2312" pitchFamily="49" charset="-122"/>
            </a:endParaRPr>
          </a:p>
          <a:p>
            <a:pPr lvl="1" eaLnBrk="1" hangingPunct="1">
              <a:lnSpc>
                <a:spcPts val="3500"/>
              </a:lnSpc>
            </a:pPr>
            <a:r>
              <a:rPr lang="zh-CN" altLang="en-US" dirty="0">
                <a:solidFill>
                  <a:srgbClr val="000000"/>
                </a:solidFill>
                <a:latin typeface="楷体_GB2312" pitchFamily="49" charset="-122"/>
                <a:ea typeface="楷体_GB2312" pitchFamily="49" charset="-122"/>
              </a:rPr>
              <a:t>指令中地址码的设计与寻址方式有着密切的关系。</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p:nvPr>
        </p:nvSpPr>
        <p:spPr/>
        <p:txBody>
          <a:bodyPr vert="horz" wrap="square" lIns="91440" tIns="45720" rIns="91440" bIns="45720" anchor="ctr" anchorCtr="0"/>
          <a:lstStyle/>
          <a:p>
            <a:pPr eaLnBrk="1" hangingPunct="1"/>
            <a:endParaRPr lang="zh-CN" altLang="en-US" dirty="0"/>
          </a:p>
        </p:txBody>
      </p:sp>
      <p:sp>
        <p:nvSpPr>
          <p:cNvPr id="110595" name="Rectangle 3"/>
          <p:cNvSpPr>
            <a:spLocks noGrp="1"/>
          </p:cNvSpPr>
          <p:nvPr>
            <p:ph idx="1" hasCustomPrompt="1"/>
          </p:nvPr>
        </p:nvSpPr>
        <p:spPr/>
        <p:txBody>
          <a:bodyPr vert="horz" wrap="square" lIns="91440" tIns="45720" rIns="91440" bIns="45720" anchor="t" anchorCtr="0"/>
          <a:lstStyle/>
          <a:p>
            <a:pPr eaLnBrk="1" hangingPunct="1"/>
            <a:endParaRPr lang="zh-CN" altLang="en-US" dirty="0"/>
          </a:p>
        </p:txBody>
      </p:sp>
      <p:pic>
        <p:nvPicPr>
          <p:cNvPr id="110596" name="Picture 4"/>
          <p:cNvPicPr>
            <a:picLocks noChangeAspect="1"/>
          </p:cNvPicPr>
          <p:nvPr/>
        </p:nvPicPr>
        <p:blipFill>
          <a:blip r:embed="rId2"/>
          <a:stretch>
            <a:fillRect/>
          </a:stretch>
        </p:blipFill>
        <p:spPr>
          <a:xfrm>
            <a:off x="619125" y="849313"/>
            <a:ext cx="7561263" cy="5334000"/>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黑体" panose="02010609060101010101" pitchFamily="49" charset="-122"/>
                <a:ea typeface="黑体" panose="02010609060101010101" pitchFamily="49" charset="-122"/>
              </a:rPr>
              <a:t>2.4 </a:t>
            </a:r>
            <a:r>
              <a:rPr lang="zh-CN" altLang="en-US" sz="3200" dirty="0">
                <a:solidFill>
                  <a:srgbClr val="000000"/>
                </a:solidFill>
                <a:latin typeface="黑体" panose="02010609060101010101" pitchFamily="49" charset="-122"/>
                <a:ea typeface="黑体" panose="02010609060101010101" pitchFamily="49" charset="-122"/>
              </a:rPr>
              <a:t>指令系统的发展和改进</a:t>
            </a:r>
          </a:p>
        </p:txBody>
      </p:sp>
      <p:sp>
        <p:nvSpPr>
          <p:cNvPr id="111619"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FF0000"/>
                </a:solidFill>
                <a:latin typeface="Times New Roman" panose="02020603050405020304" pitchFamily="18" charset="0"/>
                <a:ea typeface="楷体_GB2312" pitchFamily="49" charset="-122"/>
              </a:rPr>
              <a:t>2.4.1 CISC</a:t>
            </a:r>
            <a:r>
              <a:rPr lang="zh-CN" altLang="en-US" dirty="0">
                <a:solidFill>
                  <a:srgbClr val="FF0000"/>
                </a:solidFill>
                <a:latin typeface="Times New Roman" panose="02020603050405020304" pitchFamily="18" charset="0"/>
                <a:ea typeface="楷体_GB2312" pitchFamily="49" charset="-122"/>
              </a:rPr>
              <a:t>和</a:t>
            </a:r>
            <a:r>
              <a:rPr lang="en-US" altLang="zh-CN" dirty="0">
                <a:solidFill>
                  <a:srgbClr val="FF0000"/>
                </a:solidFill>
                <a:latin typeface="Times New Roman" panose="02020603050405020304" pitchFamily="18" charset="0"/>
                <a:ea typeface="楷体_GB2312" pitchFamily="49" charset="-122"/>
              </a:rPr>
              <a:t>RISC</a:t>
            </a:r>
          </a:p>
          <a:p>
            <a:pPr eaLnBrk="1" hangingPunct="1"/>
            <a:endParaRPr lang="zh-CN" altLang="en-US" dirty="0">
              <a:solidFill>
                <a:srgbClr val="000000"/>
              </a:solidFill>
              <a:latin typeface="Times New Roman" panose="02020603050405020304" pitchFamily="18" charset="0"/>
              <a:ea typeface="楷体_GB2312" pitchFamily="49" charset="-122"/>
            </a:endParaRPr>
          </a:p>
          <a:p>
            <a:pPr eaLnBrk="1" hangingPunct="1"/>
            <a:r>
              <a:rPr lang="en-US" altLang="zh-CN" dirty="0">
                <a:solidFill>
                  <a:srgbClr val="000000"/>
                </a:solidFill>
                <a:latin typeface="Times New Roman" panose="02020603050405020304" pitchFamily="18" charset="0"/>
                <a:ea typeface="楷体_GB2312" pitchFamily="49" charset="-122"/>
              </a:rPr>
              <a:t>2.4.2 </a:t>
            </a:r>
            <a:r>
              <a:rPr lang="zh-CN" altLang="en-US" dirty="0">
                <a:solidFill>
                  <a:srgbClr val="000000"/>
                </a:solidFill>
                <a:latin typeface="Times New Roman" panose="02020603050405020304" pitchFamily="18" charset="0"/>
                <a:ea typeface="楷体_GB2312" pitchFamily="49" charset="-122"/>
              </a:rPr>
              <a:t>按</a:t>
            </a:r>
            <a:r>
              <a:rPr lang="en-US" altLang="zh-CN" dirty="0">
                <a:solidFill>
                  <a:srgbClr val="000000"/>
                </a:solidFill>
                <a:latin typeface="Times New Roman" panose="02020603050405020304" pitchFamily="18" charset="0"/>
                <a:ea typeface="楷体_GB2312" pitchFamily="49" charset="-122"/>
              </a:rPr>
              <a:t>CISC</a:t>
            </a:r>
            <a:r>
              <a:rPr lang="zh-CN" altLang="en-US" dirty="0">
                <a:solidFill>
                  <a:srgbClr val="000000"/>
                </a:solidFill>
                <a:latin typeface="Times New Roman" panose="02020603050405020304" pitchFamily="18" charset="0"/>
                <a:ea typeface="楷体_GB2312" pitchFamily="49" charset="-122"/>
              </a:rPr>
              <a:t>方向发展和改进指令系统</a:t>
            </a:r>
          </a:p>
          <a:p>
            <a:pPr eaLnBrk="1" hangingPunct="1"/>
            <a:endParaRPr lang="zh-CN" altLang="en-US" dirty="0">
              <a:solidFill>
                <a:srgbClr val="000000"/>
              </a:solidFill>
              <a:latin typeface="Times New Roman" panose="02020603050405020304" pitchFamily="18" charset="0"/>
              <a:ea typeface="楷体_GB2312" pitchFamily="49" charset="-122"/>
            </a:endParaRPr>
          </a:p>
          <a:p>
            <a:pPr eaLnBrk="1" hangingPunct="1"/>
            <a:r>
              <a:rPr lang="en-US" altLang="zh-CN" dirty="0">
                <a:solidFill>
                  <a:srgbClr val="000000"/>
                </a:solidFill>
                <a:latin typeface="Times New Roman" panose="02020603050405020304" pitchFamily="18" charset="0"/>
                <a:ea typeface="楷体_GB2312" pitchFamily="49" charset="-122"/>
              </a:rPr>
              <a:t>2.4.3 </a:t>
            </a:r>
            <a:r>
              <a:rPr lang="zh-CN" altLang="en-US" dirty="0">
                <a:solidFill>
                  <a:srgbClr val="000000"/>
                </a:solidFill>
                <a:latin typeface="Times New Roman" panose="02020603050405020304" pitchFamily="18" charset="0"/>
                <a:ea typeface="楷体_GB2312" pitchFamily="49" charset="-122"/>
              </a:rPr>
              <a:t>按</a:t>
            </a:r>
            <a:r>
              <a:rPr lang="en-US" altLang="zh-CN" dirty="0">
                <a:solidFill>
                  <a:srgbClr val="000000"/>
                </a:solidFill>
                <a:latin typeface="Times New Roman" panose="02020603050405020304" pitchFamily="18" charset="0"/>
                <a:ea typeface="楷体_GB2312" pitchFamily="49" charset="-122"/>
              </a:rPr>
              <a:t>RISC</a:t>
            </a:r>
            <a:r>
              <a:rPr lang="zh-CN" altLang="en-US" dirty="0">
                <a:solidFill>
                  <a:srgbClr val="000000"/>
                </a:solidFill>
                <a:latin typeface="Times New Roman" panose="02020603050405020304" pitchFamily="18" charset="0"/>
                <a:ea typeface="楷体_GB2312" pitchFamily="49" charset="-122"/>
              </a:rPr>
              <a:t>方向发展和改进指令系统</a:t>
            </a:r>
          </a:p>
          <a:p>
            <a:pPr eaLnBrk="1" hangingPunct="1"/>
            <a:endParaRPr lang="zh-CN" altLang="en-US" dirty="0">
              <a:solidFill>
                <a:srgbClr val="000000"/>
              </a:solidFill>
              <a:latin typeface="Times New Roman" panose="02020603050405020304" pitchFamily="18" charset="0"/>
              <a:ea typeface="楷体_GB2312" pitchFamily="49" charset="-122"/>
            </a:endParaRPr>
          </a:p>
          <a:p>
            <a:pPr marL="0" indent="0" eaLnBrk="1" hangingPunct="1">
              <a:buNone/>
            </a:pPr>
            <a:endParaRPr lang="zh-CN" altLang="en-US" dirty="0">
              <a:solidFill>
                <a:srgbClr val="000000"/>
              </a:solidFill>
              <a:latin typeface="Times New Roman" panose="02020603050405020304" pitchFamily="18" charset="0"/>
              <a:ea typeface="楷体_GB2312"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楷体_GB2312" pitchFamily="49" charset="-122"/>
                <a:ea typeface="楷体_GB2312" pitchFamily="49" charset="-122"/>
              </a:rPr>
              <a:t>2.4.1 CISC</a:t>
            </a:r>
            <a:r>
              <a:rPr lang="zh-CN" altLang="en-US" sz="3200" dirty="0">
                <a:solidFill>
                  <a:srgbClr val="000000"/>
                </a:solidFill>
                <a:latin typeface="楷体_GB2312" pitchFamily="49" charset="-122"/>
                <a:ea typeface="楷体_GB2312" pitchFamily="49" charset="-122"/>
              </a:rPr>
              <a:t>和</a:t>
            </a:r>
            <a:r>
              <a:rPr lang="en-US" altLang="zh-CN" sz="3200" dirty="0">
                <a:solidFill>
                  <a:srgbClr val="000000"/>
                </a:solidFill>
                <a:latin typeface="楷体_GB2312" pitchFamily="49" charset="-122"/>
                <a:ea typeface="楷体_GB2312" pitchFamily="49" charset="-122"/>
              </a:rPr>
              <a:t>RISC</a:t>
            </a:r>
            <a:endParaRPr lang="zh-CN" altLang="en-US" sz="3200" dirty="0">
              <a:solidFill>
                <a:srgbClr val="000000"/>
              </a:solidFill>
              <a:latin typeface="楷体_GB2312" pitchFamily="49" charset="-122"/>
              <a:ea typeface="楷体_GB2312" pitchFamily="49" charset="-122"/>
            </a:endParaRPr>
          </a:p>
        </p:txBody>
      </p:sp>
      <p:sp>
        <p:nvSpPr>
          <p:cNvPr id="115715" name="Rectangle 3"/>
          <p:cNvSpPr>
            <a:spLocks noGrp="1"/>
          </p:cNvSpPr>
          <p:nvPr>
            <p:ph idx="1" hasCustomPrompt="1"/>
          </p:nvPr>
        </p:nvSpPr>
        <p:spPr/>
        <p:txBody>
          <a:bodyPr vert="horz" wrap="square" lIns="91440" tIns="45720" rIns="91440" bIns="45720" anchor="t"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指令系统的优化设计</a:t>
            </a:r>
          </a:p>
          <a:p>
            <a:pPr lvl="1" eaLnBrk="1" hangingPunct="1"/>
            <a:r>
              <a:rPr lang="zh-CN" altLang="en-US" dirty="0">
                <a:solidFill>
                  <a:srgbClr val="000000"/>
                </a:solidFill>
                <a:latin typeface="黑体" panose="02010609060101010101" pitchFamily="49" charset="-122"/>
                <a:ea typeface="黑体" panose="02010609060101010101" pitchFamily="49" charset="-122"/>
              </a:rPr>
              <a:t>优化指令系统设计的</a:t>
            </a:r>
            <a:r>
              <a:rPr lang="en-US" altLang="zh-CN" dirty="0">
                <a:solidFill>
                  <a:srgbClr val="000000"/>
                </a:solidFill>
                <a:latin typeface="黑体" panose="02010609060101010101" pitchFamily="49" charset="-122"/>
                <a:ea typeface="黑体" panose="02010609060101010101" pitchFamily="49" charset="-122"/>
              </a:rPr>
              <a:t>3</a:t>
            </a:r>
            <a:r>
              <a:rPr lang="zh-CN" altLang="en-US" dirty="0">
                <a:solidFill>
                  <a:srgbClr val="000000"/>
                </a:solidFill>
                <a:latin typeface="黑体" panose="02010609060101010101" pitchFamily="49" charset="-122"/>
                <a:ea typeface="黑体" panose="02010609060101010101" pitchFamily="49" charset="-122"/>
              </a:rPr>
              <a:t>个阶段：􀂾</a:t>
            </a:r>
          </a:p>
          <a:p>
            <a:pPr lvl="2" eaLnBrk="1" hangingPunct="1"/>
            <a:r>
              <a:rPr lang="en-US" altLang="zh-CN" dirty="0">
                <a:solidFill>
                  <a:srgbClr val="000000"/>
                </a:solidFill>
                <a:latin typeface="黑体" panose="02010609060101010101" pitchFamily="49" charset="-122"/>
                <a:ea typeface="黑体" panose="02010609060101010101" pitchFamily="49" charset="-122"/>
              </a:rPr>
              <a:t>CISC</a:t>
            </a:r>
            <a:r>
              <a:rPr lang="zh-CN" altLang="en-US" dirty="0">
                <a:solidFill>
                  <a:srgbClr val="000000"/>
                </a:solidFill>
                <a:latin typeface="黑体" panose="02010609060101010101" pitchFamily="49" charset="-122"/>
                <a:ea typeface="黑体" panose="02010609060101010101" pitchFamily="49" charset="-122"/>
              </a:rPr>
              <a:t>：复杂指令系统</a:t>
            </a:r>
            <a:r>
              <a:rPr lang="en-US" altLang="zh-CN" dirty="0">
                <a:solidFill>
                  <a:srgbClr val="000000"/>
                </a:solidFill>
                <a:latin typeface="黑体" panose="02010609060101010101" pitchFamily="49" charset="-122"/>
                <a:ea typeface="黑体" panose="02010609060101010101" pitchFamily="49" charset="-122"/>
              </a:rPr>
              <a:t>60</a:t>
            </a:r>
            <a:r>
              <a:rPr lang="zh-CN" altLang="en-US" dirty="0">
                <a:solidFill>
                  <a:srgbClr val="000000"/>
                </a:solidFill>
                <a:latin typeface="黑体" panose="02010609060101010101" pitchFamily="49" charset="-122"/>
                <a:ea typeface="黑体" panose="02010609060101010101" pitchFamily="49" charset="-122"/>
              </a:rPr>
              <a:t>年代至</a:t>
            </a:r>
            <a:r>
              <a:rPr lang="en-US" altLang="zh-CN" dirty="0">
                <a:solidFill>
                  <a:srgbClr val="000000"/>
                </a:solidFill>
                <a:latin typeface="黑体" panose="02010609060101010101" pitchFamily="49" charset="-122"/>
                <a:ea typeface="黑体" panose="02010609060101010101" pitchFamily="49" charset="-122"/>
              </a:rPr>
              <a:t>70</a:t>
            </a:r>
            <a:r>
              <a:rPr lang="zh-CN" altLang="en-US" dirty="0">
                <a:solidFill>
                  <a:srgbClr val="000000"/>
                </a:solidFill>
                <a:latin typeface="黑体" panose="02010609060101010101" pitchFamily="49" charset="-122"/>
                <a:ea typeface="黑体" panose="02010609060101010101" pitchFamily="49" charset="-122"/>
              </a:rPr>
              <a:t>年代中期</a:t>
            </a:r>
          </a:p>
          <a:p>
            <a:pPr lvl="3" eaLnBrk="1" hangingPunct="1"/>
            <a:r>
              <a:rPr lang="en-US" altLang="zh-CN" dirty="0">
                <a:solidFill>
                  <a:srgbClr val="FF0000"/>
                </a:solidFill>
                <a:latin typeface="楷体_GB2312" pitchFamily="49" charset="-122"/>
                <a:ea typeface="楷体_GB2312" pitchFamily="49" charset="-122"/>
              </a:rPr>
              <a:t>Complex Instruction Set Computer</a:t>
            </a:r>
            <a:endParaRPr lang="zh-CN" altLang="en-US" dirty="0">
              <a:solidFill>
                <a:srgbClr val="000000"/>
              </a:solidFill>
              <a:latin typeface="黑体" panose="02010609060101010101" pitchFamily="49" charset="-122"/>
              <a:ea typeface="黑体" panose="02010609060101010101" pitchFamily="49" charset="-122"/>
            </a:endParaRPr>
          </a:p>
          <a:p>
            <a:pPr lvl="2" eaLnBrk="1" hangingPunct="1"/>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：精简指令系统</a:t>
            </a:r>
            <a:r>
              <a:rPr lang="en-US" altLang="zh-CN" dirty="0">
                <a:solidFill>
                  <a:srgbClr val="000000"/>
                </a:solidFill>
                <a:latin typeface="黑体" panose="02010609060101010101" pitchFamily="49" charset="-122"/>
                <a:ea typeface="黑体" panose="02010609060101010101" pitchFamily="49" charset="-122"/>
              </a:rPr>
              <a:t>70</a:t>
            </a:r>
            <a:r>
              <a:rPr lang="zh-CN" altLang="en-US" dirty="0">
                <a:solidFill>
                  <a:srgbClr val="000000"/>
                </a:solidFill>
                <a:latin typeface="黑体" panose="02010609060101010101" pitchFamily="49" charset="-122"/>
                <a:ea typeface="黑体" panose="02010609060101010101" pitchFamily="49" charset="-122"/>
              </a:rPr>
              <a:t>年代后期至现在</a:t>
            </a:r>
          </a:p>
          <a:p>
            <a:pPr lvl="3" eaLnBrk="1" hangingPunct="1"/>
            <a:r>
              <a:rPr lang="en-US" altLang="zh-CN" dirty="0">
                <a:solidFill>
                  <a:srgbClr val="000000"/>
                </a:solidFill>
                <a:latin typeface="黑体" panose="02010609060101010101" pitchFamily="49" charset="-122"/>
                <a:ea typeface="黑体" panose="02010609060101010101" pitchFamily="49" charset="-122"/>
              </a:rPr>
              <a:t>Reduced Instruction Set Computer</a:t>
            </a:r>
            <a:endParaRPr lang="zh-CN" altLang="en-US" dirty="0">
              <a:solidFill>
                <a:srgbClr val="000000"/>
              </a:solidFill>
              <a:latin typeface="黑体" panose="02010609060101010101" pitchFamily="49" charset="-122"/>
              <a:ea typeface="黑体" panose="02010609060101010101" pitchFamily="49" charset="-122"/>
            </a:endParaRPr>
          </a:p>
          <a:p>
            <a:pPr lvl="2" eaLnBrk="1" hangingPunct="1"/>
            <a:r>
              <a:rPr lang="en-US" altLang="zh-CN" dirty="0">
                <a:solidFill>
                  <a:srgbClr val="000000"/>
                </a:solidFill>
                <a:latin typeface="黑体" panose="02010609060101010101" pitchFamily="49" charset="-122"/>
                <a:ea typeface="黑体" panose="02010609060101010101" pitchFamily="49" charset="-122"/>
              </a:rPr>
              <a:t>VLIW</a:t>
            </a:r>
            <a:r>
              <a:rPr lang="zh-CN" altLang="en-US" dirty="0">
                <a:solidFill>
                  <a:srgbClr val="000000"/>
                </a:solidFill>
                <a:latin typeface="黑体" panose="02010609060101010101" pitchFamily="49" charset="-122"/>
                <a:ea typeface="黑体" panose="02010609060101010101" pitchFamily="49" charset="-122"/>
              </a:rPr>
              <a:t>：</a:t>
            </a:r>
            <a:r>
              <a:rPr lang="en-US" altLang="zh-CN" dirty="0">
                <a:solidFill>
                  <a:srgbClr val="000000"/>
                </a:solidFill>
                <a:latin typeface="黑体" panose="02010609060101010101" pitchFamily="49" charset="-122"/>
                <a:ea typeface="黑体" panose="02010609060101010101" pitchFamily="49" charset="-122"/>
              </a:rPr>
              <a:t>80</a:t>
            </a:r>
            <a:r>
              <a:rPr lang="zh-CN" altLang="en-US" dirty="0">
                <a:solidFill>
                  <a:srgbClr val="000000"/>
                </a:solidFill>
                <a:latin typeface="黑体" panose="02010609060101010101" pitchFamily="49" charset="-122"/>
                <a:ea typeface="黑体" panose="02010609060101010101" pitchFamily="49" charset="-122"/>
              </a:rPr>
              <a:t>年代初期至现在􀂄</a:t>
            </a:r>
          </a:p>
          <a:p>
            <a:pPr lvl="3" eaLnBrk="1" hangingPunct="1"/>
            <a:r>
              <a:rPr lang="en-US" altLang="zh-CN" dirty="0">
                <a:solidFill>
                  <a:srgbClr val="000000"/>
                </a:solidFill>
                <a:latin typeface="黑体" panose="02010609060101010101" pitchFamily="49" charset="-122"/>
                <a:ea typeface="黑体" panose="02010609060101010101" pitchFamily="49" charset="-122"/>
              </a:rPr>
              <a:t>Very Long Instruction Word</a:t>
            </a:r>
          </a:p>
          <a:p>
            <a:pPr lvl="1" eaLnBrk="1" hangingPunct="1"/>
            <a:r>
              <a:rPr lang="zh-CN" altLang="en-US" dirty="0">
                <a:solidFill>
                  <a:srgbClr val="FF0000"/>
                </a:solidFill>
                <a:latin typeface="黑体" panose="02010609060101010101" pitchFamily="49" charset="-122"/>
                <a:ea typeface="黑体" panose="02010609060101010101" pitchFamily="49" charset="-122"/>
              </a:rPr>
              <a:t>关键在软硬件的功能分配</a:t>
            </a:r>
            <a:r>
              <a:rPr lang="zh-CN" altLang="en-US" dirty="0">
                <a:solidFill>
                  <a:srgbClr val="000000"/>
                </a:solidFill>
                <a:latin typeface="黑体" panose="02010609060101010101" pitchFamily="49" charset="-122"/>
                <a:ea typeface="黑体" panose="02010609060101010101" pitchFamily="49" charset="-122"/>
              </a:rPr>
              <a:t>，系统的综合性能时间与空间</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CISC</a:t>
            </a:r>
            <a:r>
              <a:rPr lang="zh-CN" altLang="en-US" dirty="0">
                <a:solidFill>
                  <a:srgbClr val="000000"/>
                </a:solidFill>
                <a:latin typeface="黑体" panose="02010609060101010101" pitchFamily="49" charset="-122"/>
                <a:ea typeface="黑体" panose="02010609060101010101" pitchFamily="49" charset="-122"/>
              </a:rPr>
              <a:t>与</a:t>
            </a:r>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的主要特征对比</a:t>
            </a:r>
            <a:r>
              <a:rPr lang="zh-CN" altLang="en-US" dirty="0">
                <a:solidFill>
                  <a:srgbClr val="000000"/>
                </a:solidFill>
              </a:rPr>
              <a:t> </a:t>
            </a:r>
          </a:p>
        </p:txBody>
      </p:sp>
      <p:grpSp>
        <p:nvGrpSpPr>
          <p:cNvPr id="116739" name="Group 3"/>
          <p:cNvGrpSpPr/>
          <p:nvPr/>
        </p:nvGrpSpPr>
        <p:grpSpPr>
          <a:xfrm>
            <a:off x="533400" y="1100138"/>
            <a:ext cx="8229600" cy="4800600"/>
            <a:chOff x="-3" y="-3"/>
            <a:chExt cx="3672" cy="4842"/>
          </a:xfrm>
        </p:grpSpPr>
        <p:grpSp>
          <p:nvGrpSpPr>
            <p:cNvPr id="116740" name="Group 4"/>
            <p:cNvGrpSpPr/>
            <p:nvPr/>
          </p:nvGrpSpPr>
          <p:grpSpPr>
            <a:xfrm>
              <a:off x="0" y="0"/>
              <a:ext cx="3666" cy="4836"/>
              <a:chOff x="0" y="0"/>
              <a:chExt cx="3666" cy="4836"/>
            </a:xfrm>
          </p:grpSpPr>
          <p:grpSp>
            <p:nvGrpSpPr>
              <p:cNvPr id="116742" name="Group 5"/>
              <p:cNvGrpSpPr/>
              <p:nvPr/>
            </p:nvGrpSpPr>
            <p:grpSpPr>
              <a:xfrm>
                <a:off x="0" y="0"/>
                <a:ext cx="1222" cy="403"/>
                <a:chOff x="0" y="0"/>
                <a:chExt cx="1222" cy="403"/>
              </a:xfrm>
            </p:grpSpPr>
            <p:sp>
              <p:nvSpPr>
                <p:cNvPr id="116848" name="Rectangle 6"/>
                <p:cNvSpPr/>
                <p:nvPr/>
              </p:nvSpPr>
              <p:spPr>
                <a:xfrm>
                  <a:off x="43" y="0"/>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功</a:t>
                  </a:r>
                  <a:r>
                    <a:rPr lang="zh-CN" altLang="en-US" sz="1800" b="0" dirty="0">
                      <a:solidFill>
                        <a:srgbClr val="000000"/>
                      </a:solidFill>
                      <a:latin typeface="Tahoma" panose="020B0604030504040204" pitchFamily="34" charset="0"/>
                      <a:ea typeface="楷体_GB2312" pitchFamily="49" charset="-122"/>
                    </a:rPr>
                    <a:t>      </a:t>
                  </a:r>
                  <a:r>
                    <a:rPr lang="zh-CN" altLang="en-US" sz="1800" b="0" dirty="0">
                      <a:solidFill>
                        <a:srgbClr val="000000"/>
                      </a:solidFill>
                      <a:latin typeface="Times New Roman" panose="02020603050405020304" pitchFamily="18" charset="0"/>
                      <a:ea typeface="楷体_GB2312" pitchFamily="49" charset="-122"/>
                    </a:rPr>
                    <a:t>能</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1800" b="0" dirty="0">
                    <a:solidFill>
                      <a:srgbClr val="000000"/>
                    </a:solidFill>
                    <a:latin typeface="Times New Roman" panose="02020603050405020304" pitchFamily="18" charset="0"/>
                    <a:ea typeface="宋体" panose="02010600030101010101" pitchFamily="2" charset="-122"/>
                  </a:endParaRPr>
                </a:p>
              </p:txBody>
            </p:sp>
            <p:sp>
              <p:nvSpPr>
                <p:cNvPr id="116849" name="Rectangle 7"/>
                <p:cNvSpPr/>
                <p:nvPr/>
              </p:nvSpPr>
              <p:spPr>
                <a:xfrm>
                  <a:off x="0" y="0"/>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43" name="Group 8"/>
              <p:cNvGrpSpPr/>
              <p:nvPr/>
            </p:nvGrpSpPr>
            <p:grpSpPr>
              <a:xfrm>
                <a:off x="1222" y="0"/>
                <a:ext cx="1222" cy="403"/>
                <a:chOff x="1222" y="0"/>
                <a:chExt cx="1222" cy="403"/>
              </a:xfrm>
            </p:grpSpPr>
            <p:sp>
              <p:nvSpPr>
                <p:cNvPr id="116846" name="Rectangle 9"/>
                <p:cNvSpPr/>
                <p:nvPr/>
              </p:nvSpPr>
              <p:spPr>
                <a:xfrm>
                  <a:off x="1265" y="0"/>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en-US" altLang="zh-CN" sz="1800" b="0" dirty="0">
                      <a:solidFill>
                        <a:srgbClr val="000000"/>
                      </a:solidFill>
                      <a:latin typeface="Times New Roman" panose="02020603050405020304" pitchFamily="18" charset="0"/>
                      <a:ea typeface="楷体_GB2312" pitchFamily="49" charset="-122"/>
                    </a:rPr>
                    <a:t>CISC</a:t>
                  </a:r>
                  <a:endParaRPr lang="en-US" altLang="zh-CN" sz="1800" b="0" dirty="0">
                    <a:solidFill>
                      <a:srgbClr val="000000"/>
                    </a:solidFill>
                    <a:latin typeface="Times New Roman" panose="02020603050405020304" pitchFamily="18" charset="0"/>
                    <a:ea typeface="宋体" panose="02010600030101010101" pitchFamily="2" charset="-122"/>
                  </a:endParaRPr>
                </a:p>
                <a:p>
                  <a:pPr marL="0" lvl="0" indent="0" algn="ctr">
                    <a:spcBef>
                      <a:spcPct val="0"/>
                    </a:spcBef>
                    <a:buClrTx/>
                    <a:buFontTx/>
                    <a:buNone/>
                  </a:pPr>
                  <a:endParaRPr lang="zh-CN" altLang="en-US" sz="1800" b="0" dirty="0">
                    <a:solidFill>
                      <a:srgbClr val="000000"/>
                    </a:solidFill>
                    <a:latin typeface="Times New Roman" panose="02020603050405020304" pitchFamily="18" charset="0"/>
                    <a:ea typeface="宋体" panose="02010600030101010101" pitchFamily="2" charset="-122"/>
                  </a:endParaRPr>
                </a:p>
              </p:txBody>
            </p:sp>
            <p:sp>
              <p:nvSpPr>
                <p:cNvPr id="116847" name="Rectangle 10"/>
                <p:cNvSpPr/>
                <p:nvPr/>
              </p:nvSpPr>
              <p:spPr>
                <a:xfrm>
                  <a:off x="1222" y="0"/>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44" name="Group 11"/>
              <p:cNvGrpSpPr/>
              <p:nvPr/>
            </p:nvGrpSpPr>
            <p:grpSpPr>
              <a:xfrm>
                <a:off x="2444" y="0"/>
                <a:ext cx="1222" cy="403"/>
                <a:chOff x="2444" y="0"/>
                <a:chExt cx="1222" cy="403"/>
              </a:xfrm>
            </p:grpSpPr>
            <p:sp>
              <p:nvSpPr>
                <p:cNvPr id="116844" name="Rectangle 12"/>
                <p:cNvSpPr/>
                <p:nvPr/>
              </p:nvSpPr>
              <p:spPr>
                <a:xfrm>
                  <a:off x="2487" y="0"/>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en-US" altLang="zh-CN" sz="1800" b="0" dirty="0">
                      <a:solidFill>
                        <a:srgbClr val="000000"/>
                      </a:solidFill>
                      <a:latin typeface="Times New Roman" panose="02020603050405020304" pitchFamily="18" charset="0"/>
                      <a:ea typeface="楷体_GB2312" pitchFamily="49" charset="-122"/>
                    </a:rPr>
                    <a:t>RISC</a:t>
                  </a:r>
                  <a:endParaRPr lang="en-US" altLang="zh-CN" sz="1800" b="0" dirty="0">
                    <a:solidFill>
                      <a:srgbClr val="000000"/>
                    </a:solidFill>
                    <a:latin typeface="Times New Roman" panose="02020603050405020304" pitchFamily="18" charset="0"/>
                    <a:ea typeface="宋体" panose="02010600030101010101" pitchFamily="2" charset="-122"/>
                  </a:endParaRPr>
                </a:p>
                <a:p>
                  <a:pPr marL="0" lvl="0" indent="0" algn="ctr">
                    <a:spcBef>
                      <a:spcPct val="0"/>
                    </a:spcBef>
                    <a:buClrTx/>
                    <a:buFontTx/>
                    <a:buNone/>
                  </a:pPr>
                  <a:endParaRPr lang="zh-CN" altLang="en-US" sz="1800" b="0" dirty="0">
                    <a:solidFill>
                      <a:srgbClr val="000000"/>
                    </a:solidFill>
                    <a:latin typeface="Times New Roman" panose="02020603050405020304" pitchFamily="18" charset="0"/>
                    <a:ea typeface="宋体" panose="02010600030101010101" pitchFamily="2" charset="-122"/>
                  </a:endParaRPr>
                </a:p>
              </p:txBody>
            </p:sp>
            <p:sp>
              <p:nvSpPr>
                <p:cNvPr id="116845" name="Rectangle 13"/>
                <p:cNvSpPr/>
                <p:nvPr/>
              </p:nvSpPr>
              <p:spPr>
                <a:xfrm>
                  <a:off x="2444" y="0"/>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45" name="Group 14"/>
              <p:cNvGrpSpPr/>
              <p:nvPr/>
            </p:nvGrpSpPr>
            <p:grpSpPr>
              <a:xfrm>
                <a:off x="0" y="403"/>
                <a:ext cx="1222" cy="403"/>
                <a:chOff x="0" y="403"/>
                <a:chExt cx="1222" cy="403"/>
              </a:xfrm>
            </p:grpSpPr>
            <p:sp>
              <p:nvSpPr>
                <p:cNvPr id="116842" name="Rectangle 15"/>
                <p:cNvSpPr/>
                <p:nvPr/>
              </p:nvSpPr>
              <p:spPr>
                <a:xfrm>
                  <a:off x="43" y="403"/>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指令系统</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1800" b="0" dirty="0">
                    <a:solidFill>
                      <a:srgbClr val="000000"/>
                    </a:solidFill>
                    <a:latin typeface="Times New Roman" panose="02020603050405020304" pitchFamily="18" charset="0"/>
                    <a:ea typeface="宋体" panose="02010600030101010101" pitchFamily="2" charset="-122"/>
                  </a:endParaRPr>
                </a:p>
              </p:txBody>
            </p:sp>
            <p:sp>
              <p:nvSpPr>
                <p:cNvPr id="116843" name="Rectangle 16"/>
                <p:cNvSpPr/>
                <p:nvPr/>
              </p:nvSpPr>
              <p:spPr>
                <a:xfrm>
                  <a:off x="0" y="403"/>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46" name="Group 17"/>
              <p:cNvGrpSpPr/>
              <p:nvPr/>
            </p:nvGrpSpPr>
            <p:grpSpPr>
              <a:xfrm>
                <a:off x="1222" y="403"/>
                <a:ext cx="1222" cy="403"/>
                <a:chOff x="1222" y="403"/>
                <a:chExt cx="1222" cy="403"/>
              </a:xfrm>
            </p:grpSpPr>
            <p:sp>
              <p:nvSpPr>
                <p:cNvPr id="116840" name="Rectangle 18"/>
                <p:cNvSpPr/>
                <p:nvPr/>
              </p:nvSpPr>
              <p:spPr>
                <a:xfrm>
                  <a:off x="1265" y="403"/>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复杂、庞大</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1800" b="0" dirty="0">
                    <a:solidFill>
                      <a:srgbClr val="000000"/>
                    </a:solidFill>
                    <a:latin typeface="Times New Roman" panose="02020603050405020304" pitchFamily="18" charset="0"/>
                    <a:ea typeface="宋体" panose="02010600030101010101" pitchFamily="2" charset="-122"/>
                  </a:endParaRPr>
                </a:p>
              </p:txBody>
            </p:sp>
            <p:sp>
              <p:nvSpPr>
                <p:cNvPr id="116841" name="Rectangle 19"/>
                <p:cNvSpPr/>
                <p:nvPr/>
              </p:nvSpPr>
              <p:spPr>
                <a:xfrm>
                  <a:off x="1222" y="403"/>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47" name="Group 20"/>
              <p:cNvGrpSpPr/>
              <p:nvPr/>
            </p:nvGrpSpPr>
            <p:grpSpPr>
              <a:xfrm>
                <a:off x="2444" y="403"/>
                <a:ext cx="1222" cy="403"/>
                <a:chOff x="2444" y="403"/>
                <a:chExt cx="1222" cy="403"/>
              </a:xfrm>
            </p:grpSpPr>
            <p:sp>
              <p:nvSpPr>
                <p:cNvPr id="116838" name="Rectangle 21"/>
                <p:cNvSpPr/>
                <p:nvPr/>
              </p:nvSpPr>
              <p:spPr>
                <a:xfrm>
                  <a:off x="2487" y="403"/>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简单、精确</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1800" b="0" dirty="0">
                    <a:solidFill>
                      <a:srgbClr val="000000"/>
                    </a:solidFill>
                    <a:latin typeface="Times New Roman" panose="02020603050405020304" pitchFamily="18" charset="0"/>
                    <a:ea typeface="宋体" panose="02010600030101010101" pitchFamily="2" charset="-122"/>
                  </a:endParaRPr>
                </a:p>
              </p:txBody>
            </p:sp>
            <p:sp>
              <p:nvSpPr>
                <p:cNvPr id="116839" name="Rectangle 22"/>
                <p:cNvSpPr/>
                <p:nvPr/>
              </p:nvSpPr>
              <p:spPr>
                <a:xfrm>
                  <a:off x="2444" y="403"/>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48" name="Group 23"/>
              <p:cNvGrpSpPr/>
              <p:nvPr/>
            </p:nvGrpSpPr>
            <p:grpSpPr>
              <a:xfrm>
                <a:off x="0" y="806"/>
                <a:ext cx="1222" cy="403"/>
                <a:chOff x="0" y="806"/>
                <a:chExt cx="1222" cy="403"/>
              </a:xfrm>
            </p:grpSpPr>
            <p:sp>
              <p:nvSpPr>
                <p:cNvPr id="116836" name="Rectangle 24"/>
                <p:cNvSpPr/>
                <p:nvPr/>
              </p:nvSpPr>
              <p:spPr>
                <a:xfrm>
                  <a:off x="43" y="806"/>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指令条数</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837" name="Rectangle 25"/>
                <p:cNvSpPr/>
                <p:nvPr/>
              </p:nvSpPr>
              <p:spPr>
                <a:xfrm>
                  <a:off x="0" y="806"/>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49" name="Group 26"/>
              <p:cNvGrpSpPr/>
              <p:nvPr/>
            </p:nvGrpSpPr>
            <p:grpSpPr>
              <a:xfrm>
                <a:off x="1222" y="806"/>
                <a:ext cx="1222" cy="403"/>
                <a:chOff x="1222" y="806"/>
                <a:chExt cx="1222" cy="403"/>
              </a:xfrm>
            </p:grpSpPr>
            <p:sp>
              <p:nvSpPr>
                <p:cNvPr id="116834" name="Rectangle 27"/>
                <p:cNvSpPr/>
                <p:nvPr/>
              </p:nvSpPr>
              <p:spPr>
                <a:xfrm>
                  <a:off x="1265" y="806"/>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en-US" altLang="zh-CN" sz="1800" b="0" dirty="0">
                      <a:solidFill>
                        <a:srgbClr val="000000"/>
                      </a:solidFill>
                      <a:latin typeface="Times New Roman" panose="02020603050405020304" pitchFamily="18" charset="0"/>
                      <a:ea typeface="楷体_GB2312" pitchFamily="49" charset="-122"/>
                    </a:rPr>
                    <a:t>&gt;200</a:t>
                  </a:r>
                  <a:endParaRPr lang="en-US" altLang="zh-CN" sz="1800" b="0" dirty="0">
                    <a:solidFill>
                      <a:srgbClr val="000000"/>
                    </a:solidFill>
                    <a:latin typeface="Times New Roman" panose="02020603050405020304" pitchFamily="18"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835" name="Rectangle 28"/>
                <p:cNvSpPr/>
                <p:nvPr/>
              </p:nvSpPr>
              <p:spPr>
                <a:xfrm>
                  <a:off x="1222" y="806"/>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50" name="Group 29"/>
              <p:cNvGrpSpPr/>
              <p:nvPr/>
            </p:nvGrpSpPr>
            <p:grpSpPr>
              <a:xfrm>
                <a:off x="2444" y="806"/>
                <a:ext cx="1222" cy="403"/>
                <a:chOff x="2444" y="806"/>
                <a:chExt cx="1222" cy="403"/>
              </a:xfrm>
            </p:grpSpPr>
            <p:sp>
              <p:nvSpPr>
                <p:cNvPr id="116832" name="Rectangle 30"/>
                <p:cNvSpPr/>
                <p:nvPr/>
              </p:nvSpPr>
              <p:spPr>
                <a:xfrm>
                  <a:off x="2487" y="806"/>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en-US" altLang="zh-CN" sz="1800" b="0" dirty="0">
                      <a:solidFill>
                        <a:srgbClr val="000000"/>
                      </a:solidFill>
                      <a:latin typeface="Times New Roman" panose="02020603050405020304" pitchFamily="18" charset="0"/>
                      <a:ea typeface="楷体_GB2312" pitchFamily="49" charset="-122"/>
                    </a:rPr>
                    <a:t>&lt;100</a:t>
                  </a:r>
                  <a:endParaRPr lang="en-US" altLang="zh-CN" sz="1800" b="0" dirty="0">
                    <a:solidFill>
                      <a:srgbClr val="000000"/>
                    </a:solidFill>
                    <a:latin typeface="Times New Roman" panose="02020603050405020304" pitchFamily="18"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833" name="Rectangle 31"/>
                <p:cNvSpPr/>
                <p:nvPr/>
              </p:nvSpPr>
              <p:spPr>
                <a:xfrm>
                  <a:off x="2444" y="806"/>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51" name="Group 32"/>
              <p:cNvGrpSpPr/>
              <p:nvPr/>
            </p:nvGrpSpPr>
            <p:grpSpPr>
              <a:xfrm>
                <a:off x="0" y="1209"/>
                <a:ext cx="1222" cy="403"/>
                <a:chOff x="0" y="1209"/>
                <a:chExt cx="1222" cy="403"/>
              </a:xfrm>
            </p:grpSpPr>
            <p:sp>
              <p:nvSpPr>
                <p:cNvPr id="116830" name="Rectangle 33"/>
                <p:cNvSpPr/>
                <p:nvPr/>
              </p:nvSpPr>
              <p:spPr>
                <a:xfrm>
                  <a:off x="43" y="1209"/>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指令格式</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831" name="Rectangle 34"/>
                <p:cNvSpPr/>
                <p:nvPr/>
              </p:nvSpPr>
              <p:spPr>
                <a:xfrm>
                  <a:off x="0" y="1209"/>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52" name="Group 35"/>
              <p:cNvGrpSpPr/>
              <p:nvPr/>
            </p:nvGrpSpPr>
            <p:grpSpPr>
              <a:xfrm>
                <a:off x="1222" y="1209"/>
                <a:ext cx="1222" cy="403"/>
                <a:chOff x="1222" y="1209"/>
                <a:chExt cx="1222" cy="403"/>
              </a:xfrm>
            </p:grpSpPr>
            <p:sp>
              <p:nvSpPr>
                <p:cNvPr id="116828" name="Rectangle 36"/>
                <p:cNvSpPr/>
                <p:nvPr/>
              </p:nvSpPr>
              <p:spPr>
                <a:xfrm>
                  <a:off x="1265" y="1209"/>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en-US" altLang="zh-CN" sz="1800" b="0" dirty="0">
                      <a:solidFill>
                        <a:srgbClr val="000000"/>
                      </a:solidFill>
                      <a:latin typeface="Times New Roman" panose="02020603050405020304" pitchFamily="18" charset="0"/>
                      <a:ea typeface="楷体_GB2312" pitchFamily="49" charset="-122"/>
                    </a:rPr>
                    <a:t>&gt;4</a:t>
                  </a:r>
                  <a:endParaRPr lang="en-US" altLang="zh-CN" sz="1800" b="0" dirty="0">
                    <a:solidFill>
                      <a:srgbClr val="000000"/>
                    </a:solidFill>
                    <a:latin typeface="Times New Roman" panose="02020603050405020304" pitchFamily="18"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829" name="Rectangle 37"/>
                <p:cNvSpPr/>
                <p:nvPr/>
              </p:nvSpPr>
              <p:spPr>
                <a:xfrm>
                  <a:off x="1222" y="1209"/>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53" name="Group 38"/>
              <p:cNvGrpSpPr/>
              <p:nvPr/>
            </p:nvGrpSpPr>
            <p:grpSpPr>
              <a:xfrm>
                <a:off x="2444" y="1209"/>
                <a:ext cx="1222" cy="403"/>
                <a:chOff x="2444" y="1209"/>
                <a:chExt cx="1222" cy="403"/>
              </a:xfrm>
            </p:grpSpPr>
            <p:sp>
              <p:nvSpPr>
                <p:cNvPr id="116826" name="Rectangle 39"/>
                <p:cNvSpPr/>
                <p:nvPr/>
              </p:nvSpPr>
              <p:spPr>
                <a:xfrm>
                  <a:off x="2487" y="1209"/>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en-US" altLang="zh-CN" sz="1800" b="0" dirty="0">
                      <a:solidFill>
                        <a:srgbClr val="000000"/>
                      </a:solidFill>
                      <a:latin typeface="Times New Roman" panose="02020603050405020304" pitchFamily="18" charset="0"/>
                      <a:ea typeface="楷体_GB2312" pitchFamily="49" charset="-122"/>
                    </a:rPr>
                    <a:t>&lt;4</a:t>
                  </a:r>
                  <a:endParaRPr lang="en-US" altLang="zh-CN" sz="1800" b="0" dirty="0">
                    <a:solidFill>
                      <a:srgbClr val="000000"/>
                    </a:solidFill>
                    <a:latin typeface="Times New Roman" panose="02020603050405020304" pitchFamily="18"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827" name="Rectangle 40"/>
                <p:cNvSpPr/>
                <p:nvPr/>
              </p:nvSpPr>
              <p:spPr>
                <a:xfrm>
                  <a:off x="2444" y="1209"/>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54" name="Group 41"/>
              <p:cNvGrpSpPr/>
              <p:nvPr/>
            </p:nvGrpSpPr>
            <p:grpSpPr>
              <a:xfrm>
                <a:off x="0" y="1612"/>
                <a:ext cx="1222" cy="403"/>
                <a:chOff x="0" y="1612"/>
                <a:chExt cx="1222" cy="403"/>
              </a:xfrm>
            </p:grpSpPr>
            <p:sp>
              <p:nvSpPr>
                <p:cNvPr id="116824" name="Rectangle 42"/>
                <p:cNvSpPr/>
                <p:nvPr/>
              </p:nvSpPr>
              <p:spPr>
                <a:xfrm>
                  <a:off x="43" y="1612"/>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寻址方式</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825" name="Rectangle 43"/>
                <p:cNvSpPr/>
                <p:nvPr/>
              </p:nvSpPr>
              <p:spPr>
                <a:xfrm>
                  <a:off x="0" y="1612"/>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55" name="Group 44"/>
              <p:cNvGrpSpPr/>
              <p:nvPr/>
            </p:nvGrpSpPr>
            <p:grpSpPr>
              <a:xfrm>
                <a:off x="1222" y="1612"/>
                <a:ext cx="1222" cy="403"/>
                <a:chOff x="1222" y="1612"/>
                <a:chExt cx="1222" cy="403"/>
              </a:xfrm>
            </p:grpSpPr>
            <p:sp>
              <p:nvSpPr>
                <p:cNvPr id="116822" name="Rectangle 45"/>
                <p:cNvSpPr/>
                <p:nvPr/>
              </p:nvSpPr>
              <p:spPr>
                <a:xfrm>
                  <a:off x="1265" y="1612"/>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en-US" altLang="zh-CN" sz="1800" b="0" dirty="0">
                      <a:solidFill>
                        <a:srgbClr val="000000"/>
                      </a:solidFill>
                      <a:latin typeface="Times New Roman" panose="02020603050405020304" pitchFamily="18" charset="0"/>
                      <a:ea typeface="楷体_GB2312" pitchFamily="49" charset="-122"/>
                    </a:rPr>
                    <a:t>&gt;4</a:t>
                  </a:r>
                  <a:endParaRPr lang="en-US" altLang="zh-CN" sz="1800" b="0" dirty="0">
                    <a:solidFill>
                      <a:srgbClr val="000000"/>
                    </a:solidFill>
                    <a:latin typeface="Times New Roman" panose="02020603050405020304" pitchFamily="18" charset="0"/>
                    <a:ea typeface="宋体" panose="02010600030101010101" pitchFamily="2" charset="-122"/>
                  </a:endParaRPr>
                </a:p>
                <a:p>
                  <a:pPr marL="0" lvl="0" indent="0" algn="ctr">
                    <a:spcBef>
                      <a:spcPct val="0"/>
                    </a:spcBef>
                    <a:buClrTx/>
                    <a:buFontTx/>
                    <a:buNone/>
                  </a:pPr>
                  <a:endParaRPr lang="zh-CN" altLang="en-US" sz="1800" b="0" dirty="0">
                    <a:solidFill>
                      <a:srgbClr val="000000"/>
                    </a:solidFill>
                    <a:latin typeface="Times New Roman" panose="02020603050405020304" pitchFamily="18" charset="0"/>
                    <a:ea typeface="宋体" panose="02010600030101010101" pitchFamily="2" charset="-122"/>
                  </a:endParaRPr>
                </a:p>
              </p:txBody>
            </p:sp>
            <p:sp>
              <p:nvSpPr>
                <p:cNvPr id="116823" name="Rectangle 46"/>
                <p:cNvSpPr/>
                <p:nvPr/>
              </p:nvSpPr>
              <p:spPr>
                <a:xfrm>
                  <a:off x="1222" y="1612"/>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56" name="Group 47"/>
              <p:cNvGrpSpPr/>
              <p:nvPr/>
            </p:nvGrpSpPr>
            <p:grpSpPr>
              <a:xfrm>
                <a:off x="2444" y="1612"/>
                <a:ext cx="1222" cy="403"/>
                <a:chOff x="2444" y="1612"/>
                <a:chExt cx="1222" cy="403"/>
              </a:xfrm>
            </p:grpSpPr>
            <p:sp>
              <p:nvSpPr>
                <p:cNvPr id="116820" name="Rectangle 48"/>
                <p:cNvSpPr/>
                <p:nvPr/>
              </p:nvSpPr>
              <p:spPr>
                <a:xfrm>
                  <a:off x="2487" y="1612"/>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en-US" altLang="zh-CN" sz="1800" b="0" dirty="0">
                      <a:solidFill>
                        <a:srgbClr val="000000"/>
                      </a:solidFill>
                      <a:latin typeface="Times New Roman" panose="02020603050405020304" pitchFamily="18" charset="0"/>
                      <a:ea typeface="楷体_GB2312" pitchFamily="49" charset="-122"/>
                    </a:rPr>
                    <a:t>&lt;4</a:t>
                  </a:r>
                  <a:endParaRPr lang="en-US" altLang="zh-CN" sz="1800" b="0" dirty="0">
                    <a:solidFill>
                      <a:srgbClr val="000000"/>
                    </a:solidFill>
                    <a:latin typeface="Times New Roman" panose="02020603050405020304" pitchFamily="18"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821" name="Rectangle 49"/>
                <p:cNvSpPr/>
                <p:nvPr/>
              </p:nvSpPr>
              <p:spPr>
                <a:xfrm>
                  <a:off x="2444" y="1612"/>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57" name="Group 50"/>
              <p:cNvGrpSpPr/>
              <p:nvPr/>
            </p:nvGrpSpPr>
            <p:grpSpPr>
              <a:xfrm>
                <a:off x="0" y="2015"/>
                <a:ext cx="1222" cy="403"/>
                <a:chOff x="0" y="2015"/>
                <a:chExt cx="1222" cy="403"/>
              </a:xfrm>
            </p:grpSpPr>
            <p:sp>
              <p:nvSpPr>
                <p:cNvPr id="116818" name="Rectangle 51"/>
                <p:cNvSpPr/>
                <p:nvPr/>
              </p:nvSpPr>
              <p:spPr>
                <a:xfrm>
                  <a:off x="43" y="2015"/>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指令字长</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1800" b="0" dirty="0">
                    <a:solidFill>
                      <a:srgbClr val="000000"/>
                    </a:solidFill>
                    <a:latin typeface="Times New Roman" panose="02020603050405020304" pitchFamily="18" charset="0"/>
                    <a:ea typeface="宋体" panose="02010600030101010101" pitchFamily="2" charset="-122"/>
                  </a:endParaRPr>
                </a:p>
              </p:txBody>
            </p:sp>
            <p:sp>
              <p:nvSpPr>
                <p:cNvPr id="116819" name="Rectangle 52"/>
                <p:cNvSpPr/>
                <p:nvPr/>
              </p:nvSpPr>
              <p:spPr>
                <a:xfrm>
                  <a:off x="0" y="2015"/>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58" name="Group 53"/>
              <p:cNvGrpSpPr/>
              <p:nvPr/>
            </p:nvGrpSpPr>
            <p:grpSpPr>
              <a:xfrm>
                <a:off x="1222" y="2015"/>
                <a:ext cx="1222" cy="403"/>
                <a:chOff x="1222" y="2015"/>
                <a:chExt cx="1222" cy="403"/>
              </a:xfrm>
            </p:grpSpPr>
            <p:sp>
              <p:nvSpPr>
                <p:cNvPr id="116816" name="Rectangle 54"/>
                <p:cNvSpPr/>
                <p:nvPr/>
              </p:nvSpPr>
              <p:spPr>
                <a:xfrm>
                  <a:off x="1265" y="2015"/>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不固定</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817" name="Rectangle 55"/>
                <p:cNvSpPr/>
                <p:nvPr/>
              </p:nvSpPr>
              <p:spPr>
                <a:xfrm>
                  <a:off x="1222" y="2015"/>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59" name="Group 56"/>
              <p:cNvGrpSpPr/>
              <p:nvPr/>
            </p:nvGrpSpPr>
            <p:grpSpPr>
              <a:xfrm>
                <a:off x="2444" y="2015"/>
                <a:ext cx="1222" cy="403"/>
                <a:chOff x="2444" y="2015"/>
                <a:chExt cx="1222" cy="403"/>
              </a:xfrm>
            </p:grpSpPr>
            <p:sp>
              <p:nvSpPr>
                <p:cNvPr id="116814" name="Rectangle 57"/>
                <p:cNvSpPr/>
                <p:nvPr/>
              </p:nvSpPr>
              <p:spPr>
                <a:xfrm>
                  <a:off x="2487" y="2015"/>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en-US" altLang="zh-CN" sz="1800" b="0" dirty="0">
                      <a:solidFill>
                        <a:srgbClr val="000000"/>
                      </a:solidFill>
                      <a:latin typeface="Times New Roman" panose="02020603050405020304" pitchFamily="18" charset="0"/>
                      <a:ea typeface="楷体_GB2312" pitchFamily="49" charset="-122"/>
                    </a:rPr>
                    <a:t>32bi</a:t>
                  </a:r>
                  <a:r>
                    <a:rPr lang="en-US" altLang="zh-CN" sz="1200" b="0" dirty="0">
                      <a:solidFill>
                        <a:srgbClr val="000000"/>
                      </a:solidFill>
                      <a:latin typeface="Times New Roman" panose="02020603050405020304" pitchFamily="18" charset="0"/>
                      <a:ea typeface="楷体_GB2312" pitchFamily="49" charset="-122"/>
                    </a:rPr>
                    <a:t>t</a:t>
                  </a:r>
                  <a:endParaRPr lang="en-US" altLang="zh-CN" sz="1000" b="0" dirty="0">
                    <a:solidFill>
                      <a:srgbClr val="000000"/>
                    </a:solidFill>
                    <a:latin typeface="Times New Roman" panose="02020603050405020304" pitchFamily="18"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815" name="Rectangle 58"/>
                <p:cNvSpPr/>
                <p:nvPr/>
              </p:nvSpPr>
              <p:spPr>
                <a:xfrm>
                  <a:off x="2444" y="2015"/>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60" name="Group 59"/>
              <p:cNvGrpSpPr/>
              <p:nvPr/>
            </p:nvGrpSpPr>
            <p:grpSpPr>
              <a:xfrm>
                <a:off x="0" y="2418"/>
                <a:ext cx="1222" cy="403"/>
                <a:chOff x="0" y="2418"/>
                <a:chExt cx="1222" cy="403"/>
              </a:xfrm>
            </p:grpSpPr>
            <p:sp>
              <p:nvSpPr>
                <p:cNvPr id="116812" name="Rectangle 60"/>
                <p:cNvSpPr/>
                <p:nvPr/>
              </p:nvSpPr>
              <p:spPr>
                <a:xfrm>
                  <a:off x="43" y="2418"/>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可访存指令</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813" name="Rectangle 61"/>
                <p:cNvSpPr/>
                <p:nvPr/>
              </p:nvSpPr>
              <p:spPr>
                <a:xfrm>
                  <a:off x="0" y="2418"/>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61" name="Group 62"/>
              <p:cNvGrpSpPr/>
              <p:nvPr/>
            </p:nvGrpSpPr>
            <p:grpSpPr>
              <a:xfrm>
                <a:off x="1222" y="2418"/>
                <a:ext cx="1222" cy="403"/>
                <a:chOff x="1222" y="2418"/>
                <a:chExt cx="1222" cy="403"/>
              </a:xfrm>
            </p:grpSpPr>
            <p:sp>
              <p:nvSpPr>
                <p:cNvPr id="116810" name="Rectangle 63"/>
                <p:cNvSpPr/>
                <p:nvPr/>
              </p:nvSpPr>
              <p:spPr>
                <a:xfrm>
                  <a:off x="1265" y="2418"/>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不加限制</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1800" b="0" dirty="0">
                    <a:solidFill>
                      <a:srgbClr val="000000"/>
                    </a:solidFill>
                    <a:latin typeface="Times New Roman" panose="02020603050405020304" pitchFamily="18" charset="0"/>
                    <a:ea typeface="宋体" panose="02010600030101010101" pitchFamily="2" charset="-122"/>
                  </a:endParaRPr>
                </a:p>
              </p:txBody>
            </p:sp>
            <p:sp>
              <p:nvSpPr>
                <p:cNvPr id="116811" name="Rectangle 64"/>
                <p:cNvSpPr/>
                <p:nvPr/>
              </p:nvSpPr>
              <p:spPr>
                <a:xfrm>
                  <a:off x="1222" y="2418"/>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62" name="Group 65"/>
              <p:cNvGrpSpPr/>
              <p:nvPr/>
            </p:nvGrpSpPr>
            <p:grpSpPr>
              <a:xfrm>
                <a:off x="2444" y="2418"/>
                <a:ext cx="1222" cy="403"/>
                <a:chOff x="2444" y="2418"/>
                <a:chExt cx="1222" cy="403"/>
              </a:xfrm>
            </p:grpSpPr>
            <p:sp>
              <p:nvSpPr>
                <p:cNvPr id="116808" name="Rectangle 66"/>
                <p:cNvSpPr/>
                <p:nvPr/>
              </p:nvSpPr>
              <p:spPr>
                <a:xfrm>
                  <a:off x="2487" y="2418"/>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只有</a:t>
                  </a:r>
                  <a:r>
                    <a:rPr lang="en-US" altLang="zh-CN" sz="1800" b="0" dirty="0">
                      <a:solidFill>
                        <a:srgbClr val="000000"/>
                      </a:solidFill>
                      <a:latin typeface="Tahoma" panose="020B0604030504040204" pitchFamily="34" charset="0"/>
                      <a:ea typeface="楷体_GB2312" pitchFamily="49" charset="-122"/>
                    </a:rPr>
                    <a:t>LOAD/STORE</a:t>
                  </a:r>
                  <a:endParaRPr lang="en-US" altLang="zh-CN" sz="1800" b="0" dirty="0">
                    <a:solidFill>
                      <a:srgbClr val="000000"/>
                    </a:solidFill>
                    <a:latin typeface="Times New Roman" panose="02020603050405020304" pitchFamily="18" charset="0"/>
                    <a:ea typeface="宋体" panose="02010600030101010101" pitchFamily="2" charset="-122"/>
                  </a:endParaRPr>
                </a:p>
                <a:p>
                  <a:pPr marL="0" lvl="0" indent="0" algn="ctr">
                    <a:spcBef>
                      <a:spcPct val="0"/>
                    </a:spcBef>
                    <a:buClrTx/>
                    <a:buFontTx/>
                    <a:buNone/>
                  </a:pPr>
                  <a:endParaRPr lang="zh-CN" altLang="en-US" sz="1800" b="0" dirty="0">
                    <a:solidFill>
                      <a:srgbClr val="000000"/>
                    </a:solidFill>
                    <a:latin typeface="Times New Roman" panose="02020603050405020304" pitchFamily="18" charset="0"/>
                    <a:ea typeface="宋体" panose="02010600030101010101" pitchFamily="2" charset="-122"/>
                  </a:endParaRPr>
                </a:p>
              </p:txBody>
            </p:sp>
            <p:sp>
              <p:nvSpPr>
                <p:cNvPr id="116809" name="Rectangle 67"/>
                <p:cNvSpPr/>
                <p:nvPr/>
              </p:nvSpPr>
              <p:spPr>
                <a:xfrm>
                  <a:off x="2444" y="2418"/>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63" name="Group 68"/>
              <p:cNvGrpSpPr/>
              <p:nvPr/>
            </p:nvGrpSpPr>
            <p:grpSpPr>
              <a:xfrm>
                <a:off x="0" y="2821"/>
                <a:ext cx="1222" cy="403"/>
                <a:chOff x="0" y="2821"/>
                <a:chExt cx="1222" cy="403"/>
              </a:xfrm>
            </p:grpSpPr>
            <p:sp>
              <p:nvSpPr>
                <p:cNvPr id="116806" name="Rectangle 69"/>
                <p:cNvSpPr/>
                <p:nvPr/>
              </p:nvSpPr>
              <p:spPr>
                <a:xfrm>
                  <a:off x="43" y="2821"/>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各种指令使用频率</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807" name="Rectangle 70"/>
                <p:cNvSpPr/>
                <p:nvPr/>
              </p:nvSpPr>
              <p:spPr>
                <a:xfrm>
                  <a:off x="0" y="2821"/>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64" name="Group 71"/>
              <p:cNvGrpSpPr/>
              <p:nvPr/>
            </p:nvGrpSpPr>
            <p:grpSpPr>
              <a:xfrm>
                <a:off x="1222" y="2821"/>
                <a:ext cx="1222" cy="403"/>
                <a:chOff x="1222" y="2821"/>
                <a:chExt cx="1222" cy="403"/>
              </a:xfrm>
            </p:grpSpPr>
            <p:sp>
              <p:nvSpPr>
                <p:cNvPr id="116804" name="Rectangle 72"/>
                <p:cNvSpPr/>
                <p:nvPr/>
              </p:nvSpPr>
              <p:spPr>
                <a:xfrm>
                  <a:off x="1265" y="2821"/>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相差太大</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1800" b="0" dirty="0">
                    <a:solidFill>
                      <a:srgbClr val="000000"/>
                    </a:solidFill>
                    <a:latin typeface="Times New Roman" panose="02020603050405020304" pitchFamily="18" charset="0"/>
                    <a:ea typeface="宋体" panose="02010600030101010101" pitchFamily="2" charset="-122"/>
                  </a:endParaRPr>
                </a:p>
              </p:txBody>
            </p:sp>
            <p:sp>
              <p:nvSpPr>
                <p:cNvPr id="116805" name="Rectangle 73"/>
                <p:cNvSpPr/>
                <p:nvPr/>
              </p:nvSpPr>
              <p:spPr>
                <a:xfrm>
                  <a:off x="1222" y="2821"/>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65" name="Group 74"/>
              <p:cNvGrpSpPr/>
              <p:nvPr/>
            </p:nvGrpSpPr>
            <p:grpSpPr>
              <a:xfrm>
                <a:off x="2444" y="2821"/>
                <a:ext cx="1222" cy="403"/>
                <a:chOff x="2444" y="2821"/>
                <a:chExt cx="1222" cy="403"/>
              </a:xfrm>
            </p:grpSpPr>
            <p:sp>
              <p:nvSpPr>
                <p:cNvPr id="116802" name="Rectangle 75"/>
                <p:cNvSpPr/>
                <p:nvPr/>
              </p:nvSpPr>
              <p:spPr>
                <a:xfrm>
                  <a:off x="2487" y="2821"/>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相差不大</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803" name="Rectangle 76"/>
                <p:cNvSpPr/>
                <p:nvPr/>
              </p:nvSpPr>
              <p:spPr>
                <a:xfrm>
                  <a:off x="2444" y="2821"/>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66" name="Group 77"/>
              <p:cNvGrpSpPr/>
              <p:nvPr/>
            </p:nvGrpSpPr>
            <p:grpSpPr>
              <a:xfrm>
                <a:off x="0" y="3224"/>
                <a:ext cx="1222" cy="403"/>
                <a:chOff x="0" y="3224"/>
                <a:chExt cx="1222" cy="403"/>
              </a:xfrm>
            </p:grpSpPr>
            <p:sp>
              <p:nvSpPr>
                <p:cNvPr id="116800" name="Rectangle 78"/>
                <p:cNvSpPr/>
                <p:nvPr/>
              </p:nvSpPr>
              <p:spPr>
                <a:xfrm>
                  <a:off x="43" y="3224"/>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各种指令执行时间</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801" name="Rectangle 79"/>
                <p:cNvSpPr/>
                <p:nvPr/>
              </p:nvSpPr>
              <p:spPr>
                <a:xfrm>
                  <a:off x="0" y="3224"/>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67" name="Group 80"/>
              <p:cNvGrpSpPr/>
              <p:nvPr/>
            </p:nvGrpSpPr>
            <p:grpSpPr>
              <a:xfrm>
                <a:off x="1222" y="3224"/>
                <a:ext cx="1222" cy="403"/>
                <a:chOff x="1222" y="3224"/>
                <a:chExt cx="1222" cy="403"/>
              </a:xfrm>
            </p:grpSpPr>
            <p:sp>
              <p:nvSpPr>
                <p:cNvPr id="116798" name="Rectangle 81"/>
                <p:cNvSpPr/>
                <p:nvPr/>
              </p:nvSpPr>
              <p:spPr>
                <a:xfrm>
                  <a:off x="1265" y="3224"/>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相差太大</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799" name="Rectangle 82"/>
                <p:cNvSpPr/>
                <p:nvPr/>
              </p:nvSpPr>
              <p:spPr>
                <a:xfrm>
                  <a:off x="1222" y="3224"/>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68" name="Group 83"/>
              <p:cNvGrpSpPr/>
              <p:nvPr/>
            </p:nvGrpSpPr>
            <p:grpSpPr>
              <a:xfrm>
                <a:off x="2444" y="3224"/>
                <a:ext cx="1222" cy="403"/>
                <a:chOff x="2444" y="3224"/>
                <a:chExt cx="1222" cy="403"/>
              </a:xfrm>
            </p:grpSpPr>
            <p:sp>
              <p:nvSpPr>
                <p:cNvPr id="116796" name="Rectangle 84"/>
                <p:cNvSpPr/>
                <p:nvPr/>
              </p:nvSpPr>
              <p:spPr>
                <a:xfrm>
                  <a:off x="2487" y="3224"/>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绝大多数一周期完成</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797" name="Rectangle 85"/>
                <p:cNvSpPr/>
                <p:nvPr/>
              </p:nvSpPr>
              <p:spPr>
                <a:xfrm>
                  <a:off x="2444" y="3224"/>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69" name="Group 86"/>
              <p:cNvGrpSpPr/>
              <p:nvPr/>
            </p:nvGrpSpPr>
            <p:grpSpPr>
              <a:xfrm>
                <a:off x="0" y="3627"/>
                <a:ext cx="1222" cy="403"/>
                <a:chOff x="0" y="3627"/>
                <a:chExt cx="1222" cy="403"/>
              </a:xfrm>
            </p:grpSpPr>
            <p:sp>
              <p:nvSpPr>
                <p:cNvPr id="116794" name="Rectangle 87"/>
                <p:cNvSpPr/>
                <p:nvPr/>
              </p:nvSpPr>
              <p:spPr>
                <a:xfrm>
                  <a:off x="43" y="3627"/>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优化编译系统</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795" name="Rectangle 88"/>
                <p:cNvSpPr/>
                <p:nvPr/>
              </p:nvSpPr>
              <p:spPr>
                <a:xfrm>
                  <a:off x="0" y="3627"/>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70" name="Group 89"/>
              <p:cNvGrpSpPr/>
              <p:nvPr/>
            </p:nvGrpSpPr>
            <p:grpSpPr>
              <a:xfrm>
                <a:off x="1222" y="3627"/>
                <a:ext cx="1222" cy="403"/>
                <a:chOff x="1222" y="3627"/>
                <a:chExt cx="1222" cy="403"/>
              </a:xfrm>
            </p:grpSpPr>
            <p:sp>
              <p:nvSpPr>
                <p:cNvPr id="116792" name="Rectangle 90"/>
                <p:cNvSpPr/>
                <p:nvPr/>
              </p:nvSpPr>
              <p:spPr>
                <a:xfrm>
                  <a:off x="1265" y="3627"/>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很难</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793" name="Rectangle 91"/>
                <p:cNvSpPr/>
                <p:nvPr/>
              </p:nvSpPr>
              <p:spPr>
                <a:xfrm>
                  <a:off x="1222" y="3627"/>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71" name="Group 92"/>
              <p:cNvGrpSpPr/>
              <p:nvPr/>
            </p:nvGrpSpPr>
            <p:grpSpPr>
              <a:xfrm>
                <a:off x="2444" y="3627"/>
                <a:ext cx="1222" cy="403"/>
                <a:chOff x="2444" y="3627"/>
                <a:chExt cx="1222" cy="403"/>
              </a:xfrm>
            </p:grpSpPr>
            <p:sp>
              <p:nvSpPr>
                <p:cNvPr id="116790" name="Rectangle 93"/>
                <p:cNvSpPr/>
                <p:nvPr/>
              </p:nvSpPr>
              <p:spPr>
                <a:xfrm>
                  <a:off x="2487" y="3627"/>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较容易</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791" name="Rectangle 94"/>
                <p:cNvSpPr/>
                <p:nvPr/>
              </p:nvSpPr>
              <p:spPr>
                <a:xfrm>
                  <a:off x="2444" y="3627"/>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72" name="Group 95"/>
              <p:cNvGrpSpPr/>
              <p:nvPr/>
            </p:nvGrpSpPr>
            <p:grpSpPr>
              <a:xfrm>
                <a:off x="0" y="4030"/>
                <a:ext cx="1222" cy="403"/>
                <a:chOff x="0" y="4030"/>
                <a:chExt cx="1222" cy="403"/>
              </a:xfrm>
            </p:grpSpPr>
            <p:sp>
              <p:nvSpPr>
                <p:cNvPr id="116788" name="Rectangle 96"/>
                <p:cNvSpPr/>
                <p:nvPr/>
              </p:nvSpPr>
              <p:spPr>
                <a:xfrm>
                  <a:off x="43" y="4030"/>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程序源代码长度</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1800" b="0" dirty="0">
                    <a:solidFill>
                      <a:srgbClr val="000000"/>
                    </a:solidFill>
                    <a:latin typeface="Times New Roman" panose="02020603050405020304" pitchFamily="18" charset="0"/>
                    <a:ea typeface="宋体" panose="02010600030101010101" pitchFamily="2" charset="-122"/>
                  </a:endParaRPr>
                </a:p>
              </p:txBody>
            </p:sp>
            <p:sp>
              <p:nvSpPr>
                <p:cNvPr id="116789" name="Rectangle 97"/>
                <p:cNvSpPr/>
                <p:nvPr/>
              </p:nvSpPr>
              <p:spPr>
                <a:xfrm>
                  <a:off x="0" y="4030"/>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73" name="Group 98"/>
              <p:cNvGrpSpPr/>
              <p:nvPr/>
            </p:nvGrpSpPr>
            <p:grpSpPr>
              <a:xfrm>
                <a:off x="1222" y="4030"/>
                <a:ext cx="1222" cy="403"/>
                <a:chOff x="1222" y="4030"/>
                <a:chExt cx="1222" cy="403"/>
              </a:xfrm>
            </p:grpSpPr>
            <p:sp>
              <p:nvSpPr>
                <p:cNvPr id="116786" name="Rectangle 99"/>
                <p:cNvSpPr/>
                <p:nvPr/>
              </p:nvSpPr>
              <p:spPr>
                <a:xfrm>
                  <a:off x="1265" y="4030"/>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短</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787" name="Rectangle 100"/>
                <p:cNvSpPr/>
                <p:nvPr/>
              </p:nvSpPr>
              <p:spPr>
                <a:xfrm>
                  <a:off x="1222" y="4030"/>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74" name="Group 101"/>
              <p:cNvGrpSpPr/>
              <p:nvPr/>
            </p:nvGrpSpPr>
            <p:grpSpPr>
              <a:xfrm>
                <a:off x="2444" y="4030"/>
                <a:ext cx="1222" cy="403"/>
                <a:chOff x="2444" y="4030"/>
                <a:chExt cx="1222" cy="403"/>
              </a:xfrm>
            </p:grpSpPr>
            <p:sp>
              <p:nvSpPr>
                <p:cNvPr id="116784" name="Rectangle 102"/>
                <p:cNvSpPr/>
                <p:nvPr/>
              </p:nvSpPr>
              <p:spPr>
                <a:xfrm>
                  <a:off x="2487" y="4030"/>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长</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785" name="Rectangle 103"/>
                <p:cNvSpPr/>
                <p:nvPr/>
              </p:nvSpPr>
              <p:spPr>
                <a:xfrm>
                  <a:off x="2444" y="4030"/>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75" name="Group 104"/>
              <p:cNvGrpSpPr/>
              <p:nvPr/>
            </p:nvGrpSpPr>
            <p:grpSpPr>
              <a:xfrm>
                <a:off x="0" y="4433"/>
                <a:ext cx="1222" cy="403"/>
                <a:chOff x="0" y="4433"/>
                <a:chExt cx="1222" cy="403"/>
              </a:xfrm>
            </p:grpSpPr>
            <p:sp>
              <p:nvSpPr>
                <p:cNvPr id="116782" name="Rectangle 105"/>
                <p:cNvSpPr/>
                <p:nvPr/>
              </p:nvSpPr>
              <p:spPr>
                <a:xfrm>
                  <a:off x="43" y="4433"/>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控制逻辑实现方式</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1800" b="0" dirty="0">
                    <a:solidFill>
                      <a:srgbClr val="000000"/>
                    </a:solidFill>
                    <a:latin typeface="Times New Roman" panose="02020603050405020304" pitchFamily="18" charset="0"/>
                    <a:ea typeface="宋体" panose="02010600030101010101" pitchFamily="2" charset="-122"/>
                  </a:endParaRPr>
                </a:p>
              </p:txBody>
            </p:sp>
            <p:sp>
              <p:nvSpPr>
                <p:cNvPr id="116783" name="Rectangle 106"/>
                <p:cNvSpPr/>
                <p:nvPr/>
              </p:nvSpPr>
              <p:spPr>
                <a:xfrm>
                  <a:off x="0" y="4433"/>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76" name="Group 107"/>
              <p:cNvGrpSpPr/>
              <p:nvPr/>
            </p:nvGrpSpPr>
            <p:grpSpPr>
              <a:xfrm>
                <a:off x="1222" y="4433"/>
                <a:ext cx="1222" cy="403"/>
                <a:chOff x="1222" y="4433"/>
                <a:chExt cx="1222" cy="403"/>
              </a:xfrm>
            </p:grpSpPr>
            <p:sp>
              <p:nvSpPr>
                <p:cNvPr id="116780" name="Rectangle 108"/>
                <p:cNvSpPr/>
                <p:nvPr/>
              </p:nvSpPr>
              <p:spPr>
                <a:xfrm>
                  <a:off x="1265" y="4433"/>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绝大多数微程序控制</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781" name="Rectangle 109"/>
                <p:cNvSpPr/>
                <p:nvPr/>
              </p:nvSpPr>
              <p:spPr>
                <a:xfrm>
                  <a:off x="1222" y="4433"/>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nvGrpSpPr>
              <p:cNvPr id="116777" name="Group 110"/>
              <p:cNvGrpSpPr/>
              <p:nvPr/>
            </p:nvGrpSpPr>
            <p:grpSpPr>
              <a:xfrm>
                <a:off x="2444" y="4433"/>
                <a:ext cx="1222" cy="403"/>
                <a:chOff x="2444" y="4433"/>
                <a:chExt cx="1222" cy="403"/>
              </a:xfrm>
            </p:grpSpPr>
            <p:sp>
              <p:nvSpPr>
                <p:cNvPr id="116778" name="Rectangle 111"/>
                <p:cNvSpPr/>
                <p:nvPr/>
              </p:nvSpPr>
              <p:spPr>
                <a:xfrm>
                  <a:off x="2487" y="4433"/>
                  <a:ext cx="1136" cy="40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hangingPunct="1">
                    <a:spcBef>
                      <a:spcPct val="0"/>
                    </a:spcBef>
                    <a:buClrTx/>
                    <a:buFontTx/>
                    <a:buNone/>
                  </a:pPr>
                  <a:r>
                    <a:rPr lang="zh-CN" altLang="en-US" sz="1800" b="0" dirty="0">
                      <a:solidFill>
                        <a:srgbClr val="000000"/>
                      </a:solidFill>
                      <a:latin typeface="Times New Roman" panose="02020603050405020304" pitchFamily="18" charset="0"/>
                      <a:ea typeface="楷体_GB2312" pitchFamily="49" charset="-122"/>
                    </a:rPr>
                    <a:t>绝大多数为硬连线控制</a:t>
                  </a:r>
                  <a:endParaRPr lang="zh-CN" altLang="en-US" sz="1800" b="0" dirty="0">
                    <a:solidFill>
                      <a:srgbClr val="000000"/>
                    </a:solidFill>
                    <a:latin typeface="Tahoma" panose="020B0604030504040204" pitchFamily="34" charset="0"/>
                    <a:ea typeface="宋体" panose="02010600030101010101" pitchFamily="2" charset="-122"/>
                  </a:endParaRPr>
                </a:p>
                <a:p>
                  <a:pPr marL="0" lvl="0" indent="0" algn="ctr">
                    <a:spcBef>
                      <a:spcPct val="0"/>
                    </a:spcBef>
                    <a:buClrTx/>
                    <a:buFontTx/>
                    <a:buNone/>
                  </a:pPr>
                  <a:endParaRPr lang="zh-CN" altLang="en-US" sz="2400" b="0" dirty="0">
                    <a:solidFill>
                      <a:srgbClr val="000000"/>
                    </a:solidFill>
                    <a:latin typeface="Times New Roman" panose="02020603050405020304" pitchFamily="18" charset="0"/>
                    <a:ea typeface="宋体" panose="02010600030101010101" pitchFamily="2" charset="-122"/>
                  </a:endParaRPr>
                </a:p>
              </p:txBody>
            </p:sp>
            <p:sp>
              <p:nvSpPr>
                <p:cNvPr id="116779" name="Rectangle 112"/>
                <p:cNvSpPr/>
                <p:nvPr/>
              </p:nvSpPr>
              <p:spPr>
                <a:xfrm>
                  <a:off x="2444" y="4433"/>
                  <a:ext cx="1222" cy="403"/>
                </a:xfrm>
                <a:prstGeom prst="rect">
                  <a:avLst/>
                </a:prstGeom>
                <a:noFill/>
                <a:ln w="7"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grpSp>
        <p:sp>
          <p:nvSpPr>
            <p:cNvPr id="116741" name="Rectangle 113"/>
            <p:cNvSpPr/>
            <p:nvPr/>
          </p:nvSpPr>
          <p:spPr>
            <a:xfrm>
              <a:off x="-3" y="-3"/>
              <a:ext cx="3672" cy="4842"/>
            </a:xfrm>
            <a:prstGeom prst="rect">
              <a:avLst/>
            </a:prstGeom>
            <a:noFill/>
            <a:ln w="9525" cap="flat" cmpd="sng">
              <a:solidFill>
                <a:srgbClr val="A0A0A0"/>
              </a:solidFill>
              <a:prstDash val="solid"/>
              <a:miter/>
              <a:headEnd type="none" w="med" len="med"/>
              <a:tailEnd type="none" w="med" len="med"/>
            </a:ln>
          </p:spPr>
          <p:txBody>
            <a:bodyPr wrap="none"/>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楷体_GB2312" pitchFamily="49" charset="-122"/>
                <a:ea typeface="楷体_GB2312" pitchFamily="49" charset="-122"/>
              </a:rPr>
              <a:t>2.4.1 CISC</a:t>
            </a:r>
            <a:r>
              <a:rPr lang="zh-CN" altLang="en-US" sz="3200" dirty="0">
                <a:solidFill>
                  <a:srgbClr val="000000"/>
                </a:solidFill>
                <a:latin typeface="楷体_GB2312" pitchFamily="49" charset="-122"/>
                <a:ea typeface="楷体_GB2312" pitchFamily="49" charset="-122"/>
              </a:rPr>
              <a:t>和</a:t>
            </a:r>
            <a:r>
              <a:rPr lang="en-US" altLang="zh-CN" sz="3200" dirty="0">
                <a:solidFill>
                  <a:srgbClr val="000000"/>
                </a:solidFill>
                <a:latin typeface="楷体_GB2312" pitchFamily="49" charset="-122"/>
                <a:ea typeface="楷体_GB2312" pitchFamily="49" charset="-122"/>
              </a:rPr>
              <a:t>RISC</a:t>
            </a:r>
            <a:endParaRPr lang="zh-CN" altLang="en-US" sz="3200" dirty="0">
              <a:solidFill>
                <a:srgbClr val="000000"/>
              </a:solidFill>
              <a:latin typeface="楷体_GB2312" pitchFamily="49" charset="-122"/>
              <a:ea typeface="楷体_GB2312" pitchFamily="49" charset="-122"/>
            </a:endParaRPr>
          </a:p>
        </p:txBody>
      </p:sp>
      <p:sp>
        <p:nvSpPr>
          <p:cNvPr id="118787" name="Rectangle 3"/>
          <p:cNvSpPr>
            <a:spLocks noGrp="1"/>
          </p:cNvSpPr>
          <p:nvPr>
            <p:ph idx="1" hasCustomPrompt="1"/>
          </p:nvPr>
        </p:nvSpPr>
        <p:spPr>
          <a:xfrm>
            <a:off x="469900" y="1022350"/>
            <a:ext cx="8229600" cy="5449888"/>
          </a:xfrm>
        </p:spPr>
        <p:txBody>
          <a:bodyPr vert="horz" wrap="square" lIns="91440" tIns="45720" rIns="91440" bIns="45720" anchor="t" anchorCtr="0"/>
          <a:lstStyle/>
          <a:p>
            <a:pPr eaLnBrk="1" hangingPunct="1"/>
            <a:r>
              <a:rPr lang="zh-CN" altLang="en-US" sz="2400" dirty="0">
                <a:solidFill>
                  <a:srgbClr val="000000"/>
                </a:solidFill>
                <a:latin typeface="楷体_GB2312" pitchFamily="49" charset="-122"/>
                <a:ea typeface="楷体_GB2312" pitchFamily="49" charset="-122"/>
              </a:rPr>
              <a:t>早期的</a:t>
            </a:r>
            <a:r>
              <a:rPr lang="en-US" altLang="zh-CN" sz="2400" dirty="0">
                <a:solidFill>
                  <a:srgbClr val="000000"/>
                </a:solidFill>
                <a:latin typeface="楷体_GB2312" pitchFamily="49" charset="-122"/>
                <a:ea typeface="楷体_GB2312" pitchFamily="49" charset="-122"/>
              </a:rPr>
              <a:t>CPU</a:t>
            </a:r>
            <a:r>
              <a:rPr lang="zh-CN" altLang="en-US" sz="2400" dirty="0">
                <a:solidFill>
                  <a:srgbClr val="000000"/>
                </a:solidFill>
                <a:latin typeface="楷体_GB2312" pitchFamily="49" charset="-122"/>
                <a:ea typeface="楷体_GB2312" pitchFamily="49" charset="-122"/>
              </a:rPr>
              <a:t>全部是</a:t>
            </a:r>
            <a:r>
              <a:rPr lang="en-US" altLang="zh-CN" sz="2400" dirty="0">
                <a:solidFill>
                  <a:srgbClr val="000000"/>
                </a:solidFill>
                <a:latin typeface="楷体_GB2312" pitchFamily="49" charset="-122"/>
                <a:ea typeface="楷体_GB2312" pitchFamily="49" charset="-122"/>
              </a:rPr>
              <a:t>CISC</a:t>
            </a:r>
            <a:r>
              <a:rPr lang="zh-CN" altLang="en-US" sz="2400" dirty="0">
                <a:solidFill>
                  <a:srgbClr val="000000"/>
                </a:solidFill>
                <a:latin typeface="楷体_GB2312" pitchFamily="49" charset="-122"/>
                <a:ea typeface="楷体_GB2312" pitchFamily="49" charset="-122"/>
              </a:rPr>
              <a:t>架构，它的设计目的是要用最少的机器语言指令来完成所需的计算任务。</a:t>
            </a:r>
          </a:p>
          <a:p>
            <a:pPr eaLnBrk="1" hangingPunct="1"/>
            <a:r>
              <a:rPr lang="zh-CN" altLang="en-US" sz="2400" dirty="0">
                <a:solidFill>
                  <a:srgbClr val="000000"/>
                </a:solidFill>
                <a:latin typeface="楷体_GB2312" pitchFamily="49" charset="-122"/>
                <a:ea typeface="楷体_GB2312" pitchFamily="49" charset="-122"/>
              </a:rPr>
              <a:t>比如对于乘法运算，在</a:t>
            </a:r>
            <a:r>
              <a:rPr lang="en-US" altLang="zh-CN" sz="2400" dirty="0">
                <a:solidFill>
                  <a:srgbClr val="000000"/>
                </a:solidFill>
                <a:latin typeface="楷体_GB2312" pitchFamily="49" charset="-122"/>
                <a:ea typeface="楷体_GB2312" pitchFamily="49" charset="-122"/>
              </a:rPr>
              <a:t>CISC</a:t>
            </a:r>
            <a:r>
              <a:rPr lang="zh-CN" altLang="en-US" sz="2400" dirty="0">
                <a:solidFill>
                  <a:srgbClr val="000000"/>
                </a:solidFill>
                <a:latin typeface="楷体_GB2312" pitchFamily="49" charset="-122"/>
                <a:ea typeface="楷体_GB2312" pitchFamily="49" charset="-122"/>
              </a:rPr>
              <a:t>架构的</a:t>
            </a:r>
            <a:r>
              <a:rPr lang="en-US" altLang="zh-CN" sz="2400" dirty="0">
                <a:solidFill>
                  <a:srgbClr val="000000"/>
                </a:solidFill>
                <a:latin typeface="楷体_GB2312" pitchFamily="49" charset="-122"/>
                <a:ea typeface="楷体_GB2312" pitchFamily="49" charset="-122"/>
              </a:rPr>
              <a:t>CPU</a:t>
            </a:r>
            <a:r>
              <a:rPr lang="zh-CN" altLang="en-US" sz="2400" dirty="0">
                <a:solidFill>
                  <a:srgbClr val="000000"/>
                </a:solidFill>
                <a:latin typeface="楷体_GB2312" pitchFamily="49" charset="-122"/>
                <a:ea typeface="楷体_GB2312" pitchFamily="49" charset="-122"/>
              </a:rPr>
              <a:t>上可能需要这样一条指令：</a:t>
            </a:r>
            <a:r>
              <a:rPr lang="en-US" altLang="zh-CN" sz="2400" dirty="0">
                <a:solidFill>
                  <a:srgbClr val="FF0000"/>
                </a:solidFill>
                <a:latin typeface="楷体_GB2312" pitchFamily="49" charset="-122"/>
                <a:ea typeface="楷体_GB2312" pitchFamily="49" charset="-122"/>
              </a:rPr>
              <a:t>MUL ADDRA</a:t>
            </a:r>
            <a:r>
              <a:rPr lang="zh-CN" altLang="en-US" sz="2400" dirty="0">
                <a:solidFill>
                  <a:srgbClr val="FF0000"/>
                </a:solidFill>
                <a:latin typeface="楷体_GB2312" pitchFamily="49" charset="-122"/>
                <a:ea typeface="楷体_GB2312" pitchFamily="49" charset="-122"/>
              </a:rPr>
              <a:t>，</a:t>
            </a:r>
            <a:r>
              <a:rPr lang="en-US" altLang="zh-CN" sz="2400" dirty="0">
                <a:solidFill>
                  <a:srgbClr val="FF0000"/>
                </a:solidFill>
                <a:latin typeface="楷体_GB2312" pitchFamily="49" charset="-122"/>
                <a:ea typeface="楷体_GB2312" pitchFamily="49" charset="-122"/>
              </a:rPr>
              <a:t>ADDRB</a:t>
            </a:r>
            <a:r>
              <a:rPr lang="zh-CN" altLang="en-US" sz="2400" dirty="0">
                <a:solidFill>
                  <a:srgbClr val="000000"/>
                </a:solidFill>
                <a:latin typeface="楷体_GB2312" pitchFamily="49" charset="-122"/>
                <a:ea typeface="楷体_GB2312" pitchFamily="49" charset="-122"/>
              </a:rPr>
              <a:t>就可以将</a:t>
            </a:r>
            <a:r>
              <a:rPr lang="en-US" altLang="zh-CN" sz="2400" dirty="0">
                <a:solidFill>
                  <a:srgbClr val="000000"/>
                </a:solidFill>
                <a:latin typeface="楷体_GB2312" pitchFamily="49" charset="-122"/>
                <a:ea typeface="楷体_GB2312" pitchFamily="49" charset="-122"/>
              </a:rPr>
              <a:t>ADDRA</a:t>
            </a:r>
            <a:r>
              <a:rPr lang="zh-CN" altLang="en-US" sz="2400" dirty="0">
                <a:solidFill>
                  <a:srgbClr val="000000"/>
                </a:solidFill>
                <a:latin typeface="楷体_GB2312" pitchFamily="49" charset="-122"/>
                <a:ea typeface="楷体_GB2312" pitchFamily="49" charset="-122"/>
              </a:rPr>
              <a:t>和</a:t>
            </a:r>
            <a:r>
              <a:rPr lang="en-US" altLang="zh-CN" sz="2400" dirty="0">
                <a:solidFill>
                  <a:srgbClr val="000000"/>
                </a:solidFill>
                <a:latin typeface="楷体_GB2312" pitchFamily="49" charset="-122"/>
                <a:ea typeface="楷体_GB2312" pitchFamily="49" charset="-122"/>
              </a:rPr>
              <a:t>ADDRB</a:t>
            </a:r>
            <a:r>
              <a:rPr lang="zh-CN" altLang="en-US" sz="2400" dirty="0">
                <a:solidFill>
                  <a:srgbClr val="000000"/>
                </a:solidFill>
                <a:latin typeface="楷体_GB2312" pitchFamily="49" charset="-122"/>
                <a:ea typeface="楷体_GB2312" pitchFamily="49" charset="-122"/>
              </a:rPr>
              <a:t>中的数相乘并将结果储存在</a:t>
            </a:r>
            <a:r>
              <a:rPr lang="en-US" altLang="zh-CN" sz="2400" dirty="0">
                <a:solidFill>
                  <a:srgbClr val="000000"/>
                </a:solidFill>
                <a:latin typeface="楷体_GB2312" pitchFamily="49" charset="-122"/>
                <a:ea typeface="楷体_GB2312" pitchFamily="49" charset="-122"/>
              </a:rPr>
              <a:t>ADDRA</a:t>
            </a:r>
            <a:r>
              <a:rPr lang="zh-CN" altLang="en-US" sz="2400" dirty="0">
                <a:solidFill>
                  <a:srgbClr val="000000"/>
                </a:solidFill>
                <a:latin typeface="楷体_GB2312" pitchFamily="49" charset="-122"/>
                <a:ea typeface="楷体_GB2312" pitchFamily="49" charset="-122"/>
              </a:rPr>
              <a:t>中。将</a:t>
            </a:r>
            <a:r>
              <a:rPr lang="en-US" altLang="zh-CN" sz="2400" dirty="0">
                <a:solidFill>
                  <a:srgbClr val="000000"/>
                </a:solidFill>
                <a:latin typeface="楷体_GB2312" pitchFamily="49" charset="-122"/>
                <a:ea typeface="楷体_GB2312" pitchFamily="49" charset="-122"/>
              </a:rPr>
              <a:t>ADDRA</a:t>
            </a:r>
            <a:r>
              <a:rPr lang="zh-CN" altLang="en-US" sz="2400" dirty="0">
                <a:solidFill>
                  <a:srgbClr val="000000"/>
                </a:solidFill>
                <a:latin typeface="楷体_GB2312" pitchFamily="49" charset="-122"/>
                <a:ea typeface="楷体_GB2312" pitchFamily="49" charset="-122"/>
              </a:rPr>
              <a:t>，</a:t>
            </a:r>
            <a:r>
              <a:rPr lang="en-US" altLang="zh-CN" sz="2400" dirty="0">
                <a:solidFill>
                  <a:srgbClr val="000000"/>
                </a:solidFill>
                <a:latin typeface="楷体_GB2312" pitchFamily="49" charset="-122"/>
                <a:ea typeface="楷体_GB2312" pitchFamily="49" charset="-122"/>
              </a:rPr>
              <a:t>ADDRB</a:t>
            </a:r>
            <a:r>
              <a:rPr lang="zh-CN" altLang="en-US" sz="2400" dirty="0">
                <a:solidFill>
                  <a:srgbClr val="000000"/>
                </a:solidFill>
                <a:latin typeface="楷体_GB2312" pitchFamily="49" charset="-122"/>
                <a:ea typeface="楷体_GB2312" pitchFamily="49" charset="-122"/>
              </a:rPr>
              <a:t>中的数据读入寄存器，相乘以及将结果写回内存的操作全部依赖于</a:t>
            </a:r>
            <a:r>
              <a:rPr lang="en-US" altLang="zh-CN" sz="2400" dirty="0">
                <a:solidFill>
                  <a:srgbClr val="000000"/>
                </a:solidFill>
                <a:latin typeface="楷体_GB2312" pitchFamily="49" charset="-122"/>
                <a:ea typeface="楷体_GB2312" pitchFamily="49" charset="-122"/>
              </a:rPr>
              <a:t>CPU</a:t>
            </a:r>
            <a:r>
              <a:rPr lang="zh-CN" altLang="en-US" sz="2400" dirty="0">
                <a:solidFill>
                  <a:srgbClr val="000000"/>
                </a:solidFill>
                <a:latin typeface="楷体_GB2312" pitchFamily="49" charset="-122"/>
                <a:ea typeface="楷体_GB2312" pitchFamily="49" charset="-122"/>
              </a:rPr>
              <a:t>中设计的逻辑来实现。这种架构会增加</a:t>
            </a:r>
            <a:r>
              <a:rPr lang="en-US" altLang="zh-CN" sz="2400" dirty="0">
                <a:solidFill>
                  <a:srgbClr val="000000"/>
                </a:solidFill>
                <a:latin typeface="楷体_GB2312" pitchFamily="49" charset="-122"/>
                <a:ea typeface="楷体_GB2312" pitchFamily="49" charset="-122"/>
              </a:rPr>
              <a:t>CPU</a:t>
            </a:r>
            <a:r>
              <a:rPr lang="zh-CN" altLang="en-US" sz="2400" dirty="0">
                <a:solidFill>
                  <a:srgbClr val="000000"/>
                </a:solidFill>
                <a:latin typeface="楷体_GB2312" pitchFamily="49" charset="-122"/>
                <a:ea typeface="楷体_GB2312" pitchFamily="49" charset="-122"/>
              </a:rPr>
              <a:t>结构的复杂性和对</a:t>
            </a:r>
            <a:r>
              <a:rPr lang="en-US" altLang="zh-CN" sz="2400" dirty="0">
                <a:solidFill>
                  <a:srgbClr val="000000"/>
                </a:solidFill>
                <a:latin typeface="楷体_GB2312" pitchFamily="49" charset="-122"/>
                <a:ea typeface="楷体_GB2312" pitchFamily="49" charset="-122"/>
              </a:rPr>
              <a:t>CPU</a:t>
            </a:r>
            <a:r>
              <a:rPr lang="zh-CN" altLang="en-US" sz="2400" dirty="0">
                <a:solidFill>
                  <a:srgbClr val="000000"/>
                </a:solidFill>
                <a:latin typeface="楷体_GB2312" pitchFamily="49" charset="-122"/>
                <a:ea typeface="楷体_GB2312" pitchFamily="49" charset="-122"/>
              </a:rPr>
              <a:t>工艺的要求，但对于编译器的开发十分有利。比如上面的例子，</a:t>
            </a:r>
            <a:r>
              <a:rPr lang="en-US" altLang="zh-CN" sz="2400" dirty="0">
                <a:solidFill>
                  <a:srgbClr val="000000"/>
                </a:solidFill>
                <a:latin typeface="楷体_GB2312" pitchFamily="49" charset="-122"/>
                <a:ea typeface="楷体_GB2312" pitchFamily="49" charset="-122"/>
              </a:rPr>
              <a:t>C</a:t>
            </a:r>
            <a:r>
              <a:rPr lang="zh-CN" altLang="en-US" sz="2400" dirty="0">
                <a:solidFill>
                  <a:srgbClr val="000000"/>
                </a:solidFill>
                <a:latin typeface="楷体_GB2312" pitchFamily="49" charset="-122"/>
                <a:ea typeface="楷体_GB2312" pitchFamily="49" charset="-122"/>
              </a:rPr>
              <a:t>程序中的</a:t>
            </a:r>
            <a:r>
              <a:rPr lang="en-US" altLang="zh-CN" sz="2400" dirty="0">
                <a:solidFill>
                  <a:srgbClr val="000000"/>
                </a:solidFill>
                <a:latin typeface="楷体_GB2312" pitchFamily="49" charset="-122"/>
                <a:ea typeface="楷体_GB2312" pitchFamily="49" charset="-122"/>
              </a:rPr>
              <a:t>a*=b</a:t>
            </a:r>
            <a:r>
              <a:rPr lang="zh-CN" altLang="en-US" sz="2400" dirty="0">
                <a:solidFill>
                  <a:srgbClr val="000000"/>
                </a:solidFill>
                <a:latin typeface="楷体_GB2312" pitchFamily="49" charset="-122"/>
                <a:ea typeface="楷体_GB2312" pitchFamily="49" charset="-122"/>
              </a:rPr>
              <a:t>就可以直接编译为一条乘法指令</a:t>
            </a:r>
          </a:p>
          <a:p>
            <a:pPr eaLnBrk="1" hangingPunct="1"/>
            <a:r>
              <a:rPr lang="zh-CN" altLang="en-US" sz="2400" dirty="0">
                <a:solidFill>
                  <a:srgbClr val="000000"/>
                </a:solidFill>
                <a:latin typeface="楷体_GB2312" pitchFamily="49" charset="-122"/>
                <a:ea typeface="楷体_GB2312" pitchFamily="49" charset="-122"/>
              </a:rPr>
              <a:t>按照这种通过强化指令系统功能的方向发展改进，越来越多的复杂指令被加入到指令系统中，这样就产生了</a:t>
            </a:r>
            <a:r>
              <a:rPr lang="en-US" altLang="zh-CN" sz="2400" dirty="0">
                <a:solidFill>
                  <a:srgbClr val="000000"/>
                </a:solidFill>
                <a:latin typeface="楷体_GB2312" pitchFamily="49" charset="-122"/>
                <a:ea typeface="楷体_GB2312" pitchFamily="49" charset="-122"/>
              </a:rPr>
              <a:t>CISC</a:t>
            </a:r>
            <a:r>
              <a:rPr lang="zh-CN" altLang="en-US" sz="2400" dirty="0">
                <a:solidFill>
                  <a:srgbClr val="000000"/>
                </a:solidFill>
                <a:latin typeface="楷体_GB2312" pitchFamily="49" charset="-122"/>
                <a:ea typeface="楷体_GB2312" pitchFamily="49" charset="-122"/>
              </a:rPr>
              <a:t>体系结构。</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楷体_GB2312" pitchFamily="49" charset="-122"/>
                <a:ea typeface="楷体_GB2312" pitchFamily="49" charset="-122"/>
              </a:rPr>
              <a:t>2.4.1 CISC</a:t>
            </a:r>
            <a:r>
              <a:rPr lang="zh-CN" altLang="en-US" dirty="0">
                <a:solidFill>
                  <a:srgbClr val="000000"/>
                </a:solidFill>
                <a:latin typeface="楷体_GB2312" pitchFamily="49" charset="-122"/>
                <a:ea typeface="楷体_GB2312" pitchFamily="49" charset="-122"/>
              </a:rPr>
              <a:t>和</a:t>
            </a:r>
            <a:r>
              <a:rPr lang="en-US" altLang="zh-CN" dirty="0">
                <a:solidFill>
                  <a:srgbClr val="000000"/>
                </a:solidFill>
                <a:latin typeface="楷体_GB2312" pitchFamily="49" charset="-122"/>
                <a:ea typeface="楷体_GB2312" pitchFamily="49" charset="-122"/>
              </a:rPr>
              <a:t>RISC—CISC</a:t>
            </a:r>
            <a:endParaRPr lang="zh-CN" altLang="en-US" dirty="0">
              <a:solidFill>
                <a:srgbClr val="000000"/>
              </a:solidFill>
              <a:latin typeface="楷体_GB2312" pitchFamily="49" charset="-122"/>
              <a:ea typeface="楷体_GB2312" pitchFamily="49" charset="-122"/>
            </a:endParaRPr>
          </a:p>
        </p:txBody>
      </p:sp>
      <p:sp>
        <p:nvSpPr>
          <p:cNvPr id="119811" name="Rectangle 3"/>
          <p:cNvSpPr>
            <a:spLocks noGrp="1"/>
          </p:cNvSpPr>
          <p:nvPr>
            <p:ph idx="1" hasCustomPrompt="1"/>
          </p:nvPr>
        </p:nvSpPr>
        <p:spPr/>
        <p:txBody>
          <a:bodyPr vert="horz" wrap="square" lIns="91440" tIns="45720" rIns="91440" bIns="45720" anchor="t" anchorCtr="0"/>
          <a:lstStyle/>
          <a:p>
            <a:pPr eaLnBrk="1" hangingPunct="1">
              <a:lnSpc>
                <a:spcPct val="90000"/>
              </a:lnSpc>
            </a:pPr>
            <a:r>
              <a:rPr lang="zh-CN" altLang="en-US" sz="2400" dirty="0">
                <a:solidFill>
                  <a:srgbClr val="000000"/>
                </a:solidFill>
                <a:latin typeface="楷体_GB2312" pitchFamily="49" charset="-122"/>
                <a:ea typeface="楷体_GB2312" pitchFamily="49" charset="-122"/>
              </a:rPr>
              <a:t>增强原有指令的功能，设置更为复杂的新指令取代原先由软件子程序完成的功能，实现软件功能的硬化。</a:t>
            </a:r>
          </a:p>
          <a:p>
            <a:pPr lvl="1" eaLnBrk="1" hangingPunct="1">
              <a:lnSpc>
                <a:spcPct val="90000"/>
              </a:lnSpc>
            </a:pPr>
            <a:r>
              <a:rPr lang="en-US" altLang="zh-CN" sz="2000" dirty="0">
                <a:solidFill>
                  <a:srgbClr val="000000"/>
                </a:solidFill>
                <a:latin typeface="楷体_GB2312" pitchFamily="49" charset="-122"/>
                <a:ea typeface="楷体_GB2312" pitchFamily="49" charset="-122"/>
              </a:rPr>
              <a:t>IBM 370</a:t>
            </a:r>
            <a:r>
              <a:rPr lang="zh-CN" altLang="en-US" sz="2000" dirty="0">
                <a:solidFill>
                  <a:srgbClr val="000000"/>
                </a:solidFill>
                <a:latin typeface="楷体_GB2312" pitchFamily="49" charset="-122"/>
                <a:ea typeface="楷体_GB2312" pitchFamily="49" charset="-122"/>
              </a:rPr>
              <a:t>、</a:t>
            </a:r>
            <a:r>
              <a:rPr lang="en-US" altLang="zh-CN" sz="2000" dirty="0">
                <a:solidFill>
                  <a:srgbClr val="000000"/>
                </a:solidFill>
                <a:latin typeface="楷体_GB2312" pitchFamily="49" charset="-122"/>
                <a:ea typeface="楷体_GB2312" pitchFamily="49" charset="-122"/>
              </a:rPr>
              <a:t>VAX-11/780</a:t>
            </a:r>
            <a:r>
              <a:rPr lang="zh-CN" altLang="en-US" sz="2000" dirty="0">
                <a:solidFill>
                  <a:srgbClr val="000000"/>
                </a:solidFill>
                <a:latin typeface="楷体_GB2312" pitchFamily="49" charset="-122"/>
                <a:ea typeface="楷体_GB2312" pitchFamily="49" charset="-122"/>
              </a:rPr>
              <a:t>、</a:t>
            </a:r>
            <a:r>
              <a:rPr lang="en-US" altLang="zh-CN" sz="2000" dirty="0">
                <a:solidFill>
                  <a:srgbClr val="000000"/>
                </a:solidFill>
                <a:latin typeface="楷体_GB2312" pitchFamily="49" charset="-122"/>
                <a:ea typeface="楷体_GB2312" pitchFamily="49" charset="-122"/>
              </a:rPr>
              <a:t>VAX 8600</a:t>
            </a:r>
            <a:r>
              <a:rPr lang="zh-CN" altLang="en-US" sz="2000" dirty="0">
                <a:solidFill>
                  <a:srgbClr val="000000"/>
                </a:solidFill>
                <a:latin typeface="楷体_GB2312" pitchFamily="49" charset="-122"/>
                <a:ea typeface="楷体_GB2312" pitchFamily="49" charset="-122"/>
              </a:rPr>
              <a:t>、</a:t>
            </a:r>
            <a:r>
              <a:rPr lang="en-US" altLang="zh-CN" sz="2000" dirty="0">
                <a:solidFill>
                  <a:srgbClr val="000000"/>
                </a:solidFill>
                <a:latin typeface="楷体_GB2312" pitchFamily="49" charset="-122"/>
                <a:ea typeface="楷体_GB2312" pitchFamily="49" charset="-122"/>
              </a:rPr>
              <a:t>Intel i486</a:t>
            </a:r>
            <a:r>
              <a:rPr lang="zh-CN" altLang="en-US" sz="2000" dirty="0">
                <a:solidFill>
                  <a:srgbClr val="000000"/>
                </a:solidFill>
                <a:latin typeface="楷体_GB2312" pitchFamily="49" charset="-122"/>
                <a:ea typeface="楷体_GB2312" pitchFamily="49" charset="-122"/>
              </a:rPr>
              <a:t>、</a:t>
            </a:r>
            <a:r>
              <a:rPr lang="en-US" altLang="zh-CN" sz="2000" dirty="0">
                <a:solidFill>
                  <a:srgbClr val="000000"/>
                </a:solidFill>
                <a:latin typeface="楷体_GB2312" pitchFamily="49" charset="-122"/>
                <a:ea typeface="楷体_GB2312" pitchFamily="49" charset="-122"/>
              </a:rPr>
              <a:t>MC 68040</a:t>
            </a:r>
          </a:p>
          <a:p>
            <a:pPr eaLnBrk="1" hangingPunct="1">
              <a:lnSpc>
                <a:spcPct val="90000"/>
              </a:lnSpc>
            </a:pPr>
            <a:r>
              <a:rPr lang="zh-CN" altLang="en-US" sz="2400" dirty="0">
                <a:solidFill>
                  <a:srgbClr val="000000"/>
                </a:solidFill>
                <a:latin typeface="楷体_GB2312" pitchFamily="49" charset="-122"/>
                <a:ea typeface="楷体_GB2312" pitchFamily="49" charset="-122"/>
              </a:rPr>
              <a:t>方法：用一条指令代替一串指令􀂾</a:t>
            </a:r>
          </a:p>
          <a:p>
            <a:pPr lvl="1" eaLnBrk="1" hangingPunct="1">
              <a:lnSpc>
                <a:spcPct val="90000"/>
              </a:lnSpc>
            </a:pPr>
            <a:r>
              <a:rPr lang="zh-CN" altLang="en-US" dirty="0">
                <a:solidFill>
                  <a:srgbClr val="000000"/>
                </a:solidFill>
                <a:latin typeface="楷体_GB2312" pitchFamily="49" charset="-122"/>
                <a:ea typeface="楷体_GB2312" pitchFamily="49" charset="-122"/>
              </a:rPr>
              <a:t>增加新的指令􀂾</a:t>
            </a:r>
          </a:p>
          <a:p>
            <a:pPr lvl="1" eaLnBrk="1" hangingPunct="1">
              <a:lnSpc>
                <a:spcPct val="90000"/>
              </a:lnSpc>
            </a:pPr>
            <a:r>
              <a:rPr lang="zh-CN" altLang="en-US" dirty="0">
                <a:solidFill>
                  <a:srgbClr val="000000"/>
                </a:solidFill>
                <a:latin typeface="楷体_GB2312" pitchFamily="49" charset="-122"/>
                <a:ea typeface="楷体_GB2312" pitchFamily="49" charset="-122"/>
              </a:rPr>
              <a:t>增强指令功能，设置功能复杂的指令􀂾</a:t>
            </a:r>
          </a:p>
          <a:p>
            <a:pPr lvl="1" eaLnBrk="1" hangingPunct="1">
              <a:lnSpc>
                <a:spcPct val="90000"/>
              </a:lnSpc>
            </a:pPr>
            <a:r>
              <a:rPr lang="zh-CN" altLang="en-US" dirty="0">
                <a:solidFill>
                  <a:srgbClr val="000000"/>
                </a:solidFill>
                <a:latin typeface="楷体_GB2312" pitchFamily="49" charset="-122"/>
                <a:ea typeface="楷体_GB2312" pitchFamily="49" charset="-122"/>
              </a:rPr>
              <a:t>增加寻址方式􀂾</a:t>
            </a:r>
          </a:p>
          <a:p>
            <a:pPr lvl="1" eaLnBrk="1" hangingPunct="1">
              <a:lnSpc>
                <a:spcPct val="90000"/>
              </a:lnSpc>
            </a:pPr>
            <a:r>
              <a:rPr lang="zh-CN" altLang="en-US" dirty="0">
                <a:solidFill>
                  <a:srgbClr val="000000"/>
                </a:solidFill>
                <a:latin typeface="楷体_GB2312" pitchFamily="49" charset="-122"/>
                <a:ea typeface="楷体_GB2312" pitchFamily="49" charset="-122"/>
              </a:rPr>
              <a:t>增加数据表示方式􀂄</a:t>
            </a:r>
          </a:p>
          <a:p>
            <a:pPr eaLnBrk="1" hangingPunct="1">
              <a:lnSpc>
                <a:spcPct val="90000"/>
              </a:lnSpc>
            </a:pPr>
            <a:r>
              <a:rPr lang="zh-CN" altLang="en-US" sz="2400" dirty="0">
                <a:solidFill>
                  <a:srgbClr val="000000"/>
                </a:solidFill>
                <a:latin typeface="楷体_GB2312" pitchFamily="49" charset="-122"/>
                <a:ea typeface="楷体_GB2312" pitchFamily="49" charset="-122"/>
              </a:rPr>
              <a:t>优化的途径：􀂾</a:t>
            </a:r>
          </a:p>
          <a:p>
            <a:pPr lvl="1" eaLnBrk="1" hangingPunct="1">
              <a:lnSpc>
                <a:spcPct val="90000"/>
              </a:lnSpc>
            </a:pPr>
            <a:r>
              <a:rPr lang="zh-CN" altLang="en-US" b="1" dirty="0">
                <a:solidFill>
                  <a:srgbClr val="000000"/>
                </a:solidFill>
                <a:latin typeface="楷体_GB2312" pitchFamily="49" charset="-122"/>
                <a:ea typeface="楷体_GB2312" pitchFamily="49" charset="-122"/>
              </a:rPr>
              <a:t>面向目标代码􀂾</a:t>
            </a:r>
          </a:p>
          <a:p>
            <a:pPr lvl="1" eaLnBrk="1" hangingPunct="1">
              <a:lnSpc>
                <a:spcPct val="90000"/>
              </a:lnSpc>
            </a:pPr>
            <a:r>
              <a:rPr lang="zh-CN" altLang="en-US" b="1" dirty="0">
                <a:solidFill>
                  <a:srgbClr val="000000"/>
                </a:solidFill>
                <a:latin typeface="楷体_GB2312" pitchFamily="49" charset="-122"/>
                <a:ea typeface="楷体_GB2312" pitchFamily="49" charset="-122"/>
              </a:rPr>
              <a:t>面向高级语言</a:t>
            </a:r>
          </a:p>
          <a:p>
            <a:pPr lvl="1" eaLnBrk="1" hangingPunct="1">
              <a:lnSpc>
                <a:spcPct val="90000"/>
              </a:lnSpc>
            </a:pPr>
            <a:r>
              <a:rPr lang="zh-CN" altLang="en-US" b="1" dirty="0">
                <a:solidFill>
                  <a:srgbClr val="000000"/>
                </a:solidFill>
                <a:latin typeface="楷体_GB2312" pitchFamily="49" charset="-122"/>
                <a:ea typeface="楷体_GB2312" pitchFamily="49" charset="-122"/>
              </a:rPr>
              <a:t>面向操作系统</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p:cNvSpPr>
          <p:nvPr>
            <p:ph type="title"/>
          </p:nvPr>
        </p:nvSpPr>
        <p:spPr/>
        <p:txBody>
          <a:bodyPr vert="horz" wrap="square" lIns="91440" tIns="45720" rIns="91440" bIns="45720" anchor="ctr"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指令系统复杂的原因</a:t>
            </a:r>
          </a:p>
        </p:txBody>
      </p:sp>
      <p:sp>
        <p:nvSpPr>
          <p:cNvPr id="120835" name="Rectangle 3"/>
          <p:cNvSpPr>
            <a:spLocks noGrp="1"/>
          </p:cNvSpPr>
          <p:nvPr>
            <p:ph idx="1" hasCustomPrompt="1"/>
          </p:nvPr>
        </p:nvSpPr>
        <p:spPr/>
        <p:txBody>
          <a:bodyPr vert="horz" wrap="square" lIns="91440" tIns="45720" rIns="91440" bIns="45720" anchor="t" anchorCtr="0"/>
          <a:lstStyle/>
          <a:p>
            <a:pPr eaLnBrk="1" hangingPunct="1"/>
            <a:r>
              <a:rPr lang="zh-CN" altLang="en-US" sz="2400" dirty="0">
                <a:solidFill>
                  <a:srgbClr val="000000"/>
                </a:solidFill>
                <a:latin typeface="楷体_GB2312" pitchFamily="49" charset="-122"/>
                <a:ea typeface="楷体_GB2312" pitchFamily="49" charset="-122"/>
              </a:rPr>
              <a:t>当高级语言（如</a:t>
            </a:r>
            <a:r>
              <a:rPr lang="en-US" altLang="zh-CN" sz="2400" dirty="0">
                <a:solidFill>
                  <a:srgbClr val="000000"/>
                </a:solidFill>
                <a:latin typeface="楷体_GB2312" pitchFamily="49" charset="-122"/>
                <a:ea typeface="楷体_GB2312" pitchFamily="49" charset="-122"/>
              </a:rPr>
              <a:t>C</a:t>
            </a:r>
            <a:r>
              <a:rPr lang="zh-CN" altLang="en-US" sz="2400" dirty="0">
                <a:solidFill>
                  <a:srgbClr val="000000"/>
                </a:solidFill>
                <a:latin typeface="楷体_GB2312" pitchFamily="49" charset="-122"/>
                <a:ea typeface="楷体_GB2312" pitchFamily="49" charset="-122"/>
              </a:rPr>
              <a:t>语言）取代汇编语言后，就不断增加新的复杂指令来支持高级语言程序的高效实现；</a:t>
            </a:r>
          </a:p>
          <a:p>
            <a:pPr eaLnBrk="1" hangingPunct="1"/>
            <a:r>
              <a:rPr lang="zh-CN" altLang="en-US" sz="2400" dirty="0">
                <a:solidFill>
                  <a:srgbClr val="000000"/>
                </a:solidFill>
                <a:latin typeface="楷体_GB2312" pitchFamily="49" charset="-122"/>
                <a:ea typeface="楷体_GB2312" pitchFamily="49" charset="-122"/>
              </a:rPr>
              <a:t>由于访主存的速度显著低于访</a:t>
            </a:r>
            <a:r>
              <a:rPr lang="en-US" altLang="zh-CN" sz="2400" dirty="0">
                <a:solidFill>
                  <a:srgbClr val="000000"/>
                </a:solidFill>
                <a:latin typeface="楷体_GB2312" pitchFamily="49" charset="-122"/>
                <a:ea typeface="楷体_GB2312" pitchFamily="49" charset="-122"/>
              </a:rPr>
              <a:t>CPU</a:t>
            </a:r>
            <a:r>
              <a:rPr lang="zh-CN" altLang="en-US" sz="2400" dirty="0">
                <a:solidFill>
                  <a:srgbClr val="000000"/>
                </a:solidFill>
                <a:latin typeface="楷体_GB2312" pitchFamily="49" charset="-122"/>
                <a:ea typeface="楷体_GB2312" pitchFamily="49" charset="-122"/>
              </a:rPr>
              <a:t>寄存器的速度，因此在功能相同时，不断用一条功能复杂的</a:t>
            </a:r>
            <a:r>
              <a:rPr lang="zh-CN" altLang="en-US" sz="2400" dirty="0">
                <a:solidFill>
                  <a:srgbClr val="FF0000"/>
                </a:solidFill>
                <a:latin typeface="楷体_GB2312" pitchFamily="49" charset="-122"/>
                <a:ea typeface="楷体_GB2312" pitchFamily="49" charset="-122"/>
              </a:rPr>
              <a:t>新指令来取代原先需一连串指令完成的功能</a:t>
            </a:r>
            <a:r>
              <a:rPr lang="zh-CN" altLang="en-US" sz="2400" dirty="0">
                <a:solidFill>
                  <a:srgbClr val="000000"/>
                </a:solidFill>
                <a:latin typeface="楷体_GB2312" pitchFamily="49" charset="-122"/>
                <a:ea typeface="楷体_GB2312" pitchFamily="49" charset="-122"/>
              </a:rPr>
              <a:t>，将程序软件固化和硬化；</a:t>
            </a:r>
          </a:p>
          <a:p>
            <a:pPr eaLnBrk="1" hangingPunct="1"/>
            <a:r>
              <a:rPr lang="zh-CN" altLang="en-US" sz="2400" dirty="0">
                <a:solidFill>
                  <a:srgbClr val="000000"/>
                </a:solidFill>
                <a:latin typeface="楷体_GB2312" pitchFamily="49" charset="-122"/>
                <a:ea typeface="楷体_GB2312" pitchFamily="49" charset="-122"/>
              </a:rPr>
              <a:t>系列机软件要求</a:t>
            </a:r>
            <a:r>
              <a:rPr lang="zh-CN" altLang="en-US" sz="2400" dirty="0">
                <a:solidFill>
                  <a:srgbClr val="FF0000"/>
                </a:solidFill>
                <a:latin typeface="楷体_GB2312" pitchFamily="49" charset="-122"/>
                <a:ea typeface="楷体_GB2312" pitchFamily="49" charset="-122"/>
              </a:rPr>
              <a:t>向上兼容和向后兼容</a:t>
            </a:r>
            <a:r>
              <a:rPr lang="zh-CN" altLang="en-US" sz="2400" dirty="0">
                <a:solidFill>
                  <a:srgbClr val="000000"/>
                </a:solidFill>
                <a:latin typeface="楷体_GB2312" pitchFamily="49" charset="-122"/>
                <a:ea typeface="楷体_GB2312" pitchFamily="49" charset="-122"/>
              </a:rPr>
              <a:t>，使得指令系统不断扩大和增加，做到向前兼容；特别是采用微程序控制后，有人就开始滥用控制存储器，导致指令条数、功能、寻址方式和指令的格式越来越复杂。</a:t>
            </a:r>
          </a:p>
          <a:p>
            <a:pPr lvl="1" eaLnBrk="1" hangingPunct="1"/>
            <a:endParaRPr lang="zh-CN" altLang="en-US" sz="2000" dirty="0">
              <a:solidFill>
                <a:srgbClr val="000000"/>
              </a:solidFill>
              <a:latin typeface="楷体_GB2312" pitchFamily="49" charset="-122"/>
              <a:ea typeface="楷体_GB2312"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title"/>
          </p:nvPr>
        </p:nvSpPr>
        <p:spPr/>
        <p:txBody>
          <a:bodyPr vert="horz" wrap="square" lIns="91440" tIns="45720" rIns="91440" bIns="45720" anchor="ctr" anchorCtr="0"/>
          <a:lstStyle/>
          <a:p>
            <a:pPr eaLnBrk="1" hangingPunct="1"/>
            <a:r>
              <a:rPr lang="zh-CN" altLang="en-US" dirty="0">
                <a:solidFill>
                  <a:srgbClr val="000000"/>
                </a:solidFill>
                <a:latin typeface="Times New Roman" panose="02020603050405020304" pitchFamily="18" charset="0"/>
                <a:ea typeface="黑体" panose="02010609060101010101" pitchFamily="49" charset="-122"/>
              </a:rPr>
              <a:t>精简指令系统计算机</a:t>
            </a:r>
          </a:p>
        </p:txBody>
      </p:sp>
      <p:sp>
        <p:nvSpPr>
          <p:cNvPr id="122883" name="Rectangle 3"/>
          <p:cNvSpPr>
            <a:spLocks noGrp="1"/>
          </p:cNvSpPr>
          <p:nvPr>
            <p:ph idx="1" hasCustomPrompt="1"/>
          </p:nvPr>
        </p:nvSpPr>
        <p:spPr/>
        <p:txBody>
          <a:bodyPr vert="horz" wrap="square" lIns="91440" tIns="45720" rIns="91440" bIns="45720" anchor="t" anchorCtr="0"/>
          <a:lstStyle/>
          <a:p>
            <a:pPr algn="just" eaLnBrk="1" hangingPunct="1"/>
            <a:r>
              <a:rPr lang="en-US" altLang="zh-CN" dirty="0">
                <a:solidFill>
                  <a:srgbClr val="FF0000"/>
                </a:solidFill>
                <a:latin typeface="楷体_GB2312" pitchFamily="49" charset="-122"/>
                <a:ea typeface="楷体_GB2312" pitchFamily="49" charset="-122"/>
              </a:rPr>
              <a:t>Reduced Instruction Set Computer</a:t>
            </a:r>
            <a:r>
              <a:rPr lang="zh-CN" altLang="en-US" dirty="0">
                <a:solidFill>
                  <a:srgbClr val="FF0000"/>
                </a:solidFill>
                <a:latin typeface="楷体_GB2312" pitchFamily="49" charset="-122"/>
                <a:ea typeface="楷体_GB2312" pitchFamily="49" charset="-122"/>
              </a:rPr>
              <a:t>，</a:t>
            </a:r>
            <a:r>
              <a:rPr lang="en-US" altLang="zh-CN" dirty="0">
                <a:solidFill>
                  <a:srgbClr val="FF0000"/>
                </a:solidFill>
                <a:latin typeface="楷体_GB2312" pitchFamily="49" charset="-122"/>
                <a:ea typeface="楷体_GB2312" pitchFamily="49" charset="-122"/>
              </a:rPr>
              <a:t> </a:t>
            </a:r>
            <a:r>
              <a:rPr lang="en-US" altLang="zh-CN" u="sng" dirty="0">
                <a:solidFill>
                  <a:srgbClr val="FF0000"/>
                </a:solidFill>
                <a:latin typeface="楷体_GB2312" pitchFamily="49" charset="-122"/>
                <a:ea typeface="楷体_GB2312" pitchFamily="49" charset="-122"/>
              </a:rPr>
              <a:t>RISC</a:t>
            </a:r>
          </a:p>
          <a:p>
            <a:pPr lvl="1" algn="just" eaLnBrk="1" hangingPunct="1"/>
            <a:r>
              <a:rPr lang="zh-CN" altLang="en-US" b="1" dirty="0">
                <a:solidFill>
                  <a:srgbClr val="000000"/>
                </a:solidFill>
                <a:latin typeface="楷体_GB2312" pitchFamily="49" charset="-122"/>
                <a:ea typeface="楷体_GB2312" pitchFamily="49" charset="-122"/>
              </a:rPr>
              <a:t>减少指令总数和简化指令的功能，降低硬件设计的复杂性，提高指令的执行速度。 </a:t>
            </a:r>
          </a:p>
          <a:p>
            <a:pPr lvl="2" algn="just" eaLnBrk="1" hangingPunct="1"/>
            <a:r>
              <a:rPr lang="en-US" altLang="zh-CN" b="1" dirty="0">
                <a:solidFill>
                  <a:srgbClr val="000000"/>
                </a:solidFill>
                <a:latin typeface="楷体_GB2312" pitchFamily="49" charset="-122"/>
                <a:ea typeface="楷体_GB2312" pitchFamily="49" charset="-122"/>
              </a:rPr>
              <a:t>Sun SPARC</a:t>
            </a:r>
            <a:r>
              <a:rPr lang="zh-CN" altLang="en-US" b="1" dirty="0">
                <a:solidFill>
                  <a:srgbClr val="000000"/>
                </a:solidFill>
                <a:latin typeface="楷体_GB2312" pitchFamily="49" charset="-122"/>
                <a:ea typeface="楷体_GB2312" pitchFamily="49" charset="-122"/>
              </a:rPr>
              <a:t>、</a:t>
            </a:r>
            <a:r>
              <a:rPr lang="en-US" altLang="zh-CN" b="1" dirty="0">
                <a:solidFill>
                  <a:srgbClr val="000000"/>
                </a:solidFill>
                <a:latin typeface="楷体_GB2312" pitchFamily="49" charset="-122"/>
                <a:ea typeface="楷体_GB2312" pitchFamily="49" charset="-122"/>
              </a:rPr>
              <a:t>Intel i860</a:t>
            </a:r>
            <a:r>
              <a:rPr lang="zh-CN" altLang="en-US" b="1" dirty="0">
                <a:solidFill>
                  <a:srgbClr val="000000"/>
                </a:solidFill>
                <a:latin typeface="楷体_GB2312" pitchFamily="49" charset="-122"/>
                <a:ea typeface="楷体_GB2312" pitchFamily="49" charset="-122"/>
              </a:rPr>
              <a:t>、</a:t>
            </a:r>
            <a:r>
              <a:rPr lang="en-US" altLang="zh-CN" b="1" dirty="0">
                <a:solidFill>
                  <a:srgbClr val="000000"/>
                </a:solidFill>
                <a:latin typeface="楷体_GB2312" pitchFamily="49" charset="-122"/>
                <a:ea typeface="楷体_GB2312" pitchFamily="49" charset="-122"/>
              </a:rPr>
              <a:t>MC 88100</a:t>
            </a:r>
            <a:r>
              <a:rPr lang="zh-CN" altLang="en-US" b="1" dirty="0">
                <a:solidFill>
                  <a:srgbClr val="000000"/>
                </a:solidFill>
                <a:latin typeface="楷体_GB2312" pitchFamily="49" charset="-122"/>
                <a:ea typeface="楷体_GB2312" pitchFamily="49" charset="-122"/>
              </a:rPr>
              <a:t>、</a:t>
            </a:r>
            <a:r>
              <a:rPr lang="en-US" altLang="zh-CN" b="1" dirty="0">
                <a:solidFill>
                  <a:srgbClr val="000000"/>
                </a:solidFill>
                <a:latin typeface="楷体_GB2312" pitchFamily="49" charset="-122"/>
                <a:ea typeface="楷体_GB2312" pitchFamily="49" charset="-122"/>
              </a:rPr>
              <a:t>IBM 6150</a:t>
            </a:r>
          </a:p>
          <a:p>
            <a:pPr lvl="1" eaLnBrk="1" hangingPunct="1"/>
            <a:r>
              <a:rPr lang="zh-CN" altLang="en-US" b="1" dirty="0">
                <a:solidFill>
                  <a:srgbClr val="000000"/>
                </a:solidFill>
                <a:latin typeface="楷体_GB2312" pitchFamily="49" charset="-122"/>
                <a:ea typeface="楷体_GB2312" pitchFamily="49" charset="-122"/>
              </a:rPr>
              <a:t>只保留功能简单的指令</a:t>
            </a:r>
          </a:p>
          <a:p>
            <a:pPr lvl="1" eaLnBrk="1" hangingPunct="1"/>
            <a:r>
              <a:rPr lang="zh-CN" altLang="en-US" b="1" dirty="0">
                <a:solidFill>
                  <a:srgbClr val="000000"/>
                </a:solidFill>
                <a:latin typeface="楷体_GB2312" pitchFamily="49" charset="-122"/>
                <a:ea typeface="楷体_GB2312" pitchFamily="49" charset="-122"/>
              </a:rPr>
              <a:t>功能较复杂的指令用软件实现</a:t>
            </a:r>
          </a:p>
          <a:p>
            <a:pPr lvl="1" eaLnBrk="1" hangingPunct="1"/>
            <a:r>
              <a:rPr lang="zh-CN" altLang="en-US" b="1" dirty="0">
                <a:solidFill>
                  <a:srgbClr val="000000"/>
                </a:solidFill>
                <a:latin typeface="楷体_GB2312" pitchFamily="49" charset="-122"/>
                <a:ea typeface="楷体_GB2312" pitchFamily="49" charset="-122"/>
              </a:rPr>
              <a:t>提高流水线效率</a:t>
            </a:r>
          </a:p>
          <a:p>
            <a:pPr eaLnBrk="1" hangingPunct="1"/>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的发展受到制约</a:t>
            </a:r>
          </a:p>
          <a:p>
            <a:pPr lvl="1" eaLnBrk="1" hangingPunct="1"/>
            <a:r>
              <a:rPr lang="zh-CN" altLang="en-US" b="1" dirty="0">
                <a:solidFill>
                  <a:srgbClr val="000000"/>
                </a:solidFill>
                <a:latin typeface="楷体_GB2312" pitchFamily="49" charset="-122"/>
                <a:ea typeface="楷体_GB2312" pitchFamily="49" charset="-122"/>
              </a:rPr>
              <a:t>串行性是</a:t>
            </a:r>
            <a:r>
              <a:rPr lang="en-US" altLang="zh-CN" b="1" dirty="0">
                <a:solidFill>
                  <a:srgbClr val="000000"/>
                </a:solidFill>
                <a:latin typeface="楷体_GB2312" pitchFamily="49" charset="-122"/>
                <a:ea typeface="楷体_GB2312" pitchFamily="49" charset="-122"/>
              </a:rPr>
              <a:t>RISC</a:t>
            </a:r>
            <a:r>
              <a:rPr lang="zh-CN" altLang="en-US" b="1" dirty="0">
                <a:solidFill>
                  <a:srgbClr val="000000"/>
                </a:solidFill>
                <a:latin typeface="楷体_GB2312" pitchFamily="49" charset="-122"/>
                <a:ea typeface="楷体_GB2312" pitchFamily="49" charset="-122"/>
              </a:rPr>
              <a:t>架构的本质特性</a:t>
            </a:r>
          </a:p>
          <a:p>
            <a:pPr lvl="1" eaLnBrk="1" hangingPunct="1"/>
            <a:r>
              <a:rPr lang="zh-CN" altLang="en-US" b="1" dirty="0">
                <a:solidFill>
                  <a:srgbClr val="000000"/>
                </a:solidFill>
                <a:latin typeface="楷体_GB2312" pitchFamily="49" charset="-122"/>
                <a:ea typeface="楷体_GB2312" pitchFamily="49" charset="-122"/>
              </a:rPr>
              <a:t>基本代码块中指令级并行度十分有限</a:t>
            </a:r>
          </a:p>
          <a:p>
            <a:pPr lvl="1" eaLnBrk="1" hangingPunct="1"/>
            <a:endParaRPr lang="zh-CN" altLang="en-US" b="1" dirty="0">
              <a:solidFill>
                <a:srgbClr val="000000"/>
              </a:solidFill>
              <a:latin typeface="楷体_GB2312" pitchFamily="49" charset="-122"/>
              <a:ea typeface="楷体_GB2312" pitchFamily="49" charset="-122"/>
            </a:endParaRPr>
          </a:p>
          <a:p>
            <a:pPr lvl="1" algn="just" eaLnBrk="1" hangingPunct="1"/>
            <a:endParaRPr lang="zh-CN" altLang="en-US" dirty="0">
              <a:solidFill>
                <a:srgbClr val="000000"/>
              </a:solidFill>
              <a:latin typeface="楷体_GB2312" pitchFamily="49" charset="-122"/>
              <a:ea typeface="楷体_GB2312"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黑体" panose="02010609060101010101" pitchFamily="49" charset="-122"/>
                <a:ea typeface="黑体" panose="02010609060101010101" pitchFamily="49" charset="-122"/>
              </a:rPr>
              <a:t>CISC</a:t>
            </a:r>
            <a:r>
              <a:rPr lang="zh-CN" altLang="en-US" sz="3200" dirty="0">
                <a:solidFill>
                  <a:srgbClr val="000000"/>
                </a:solidFill>
                <a:latin typeface="黑体" panose="02010609060101010101" pitchFamily="49" charset="-122"/>
                <a:ea typeface="黑体" panose="02010609060101010101" pitchFamily="49" charset="-122"/>
              </a:rPr>
              <a:t>体系结构的特征</a:t>
            </a:r>
          </a:p>
        </p:txBody>
      </p:sp>
      <p:sp>
        <p:nvSpPr>
          <p:cNvPr id="124931" name="Rectangle 3"/>
          <p:cNvSpPr>
            <a:spLocks noGrp="1"/>
          </p:cNvSpPr>
          <p:nvPr>
            <p:ph idx="1" hasCustomPrompt="1"/>
          </p:nvPr>
        </p:nvSpPr>
        <p:spPr>
          <a:xfrm>
            <a:off x="469900" y="1022350"/>
            <a:ext cx="8229600" cy="5516563"/>
          </a:xfrm>
        </p:spPr>
        <p:txBody>
          <a:bodyPr vert="horz" wrap="square" lIns="91440" tIns="45720" rIns="91440" bIns="45720" anchor="t" anchorCtr="0"/>
          <a:lstStyle/>
          <a:p>
            <a:pPr eaLnBrk="1" hangingPunct="1"/>
            <a:r>
              <a:rPr lang="en-US" altLang="zh-CN" sz="2400" dirty="0">
                <a:solidFill>
                  <a:srgbClr val="000000"/>
                </a:solidFill>
                <a:latin typeface="黑体" panose="02010609060101010101" pitchFamily="49" charset="-122"/>
                <a:ea typeface="黑体" panose="02010609060101010101" pitchFamily="49" charset="-122"/>
              </a:rPr>
              <a:t>CISC</a:t>
            </a:r>
            <a:r>
              <a:rPr lang="zh-CN" altLang="en-US" sz="2400" dirty="0">
                <a:solidFill>
                  <a:srgbClr val="000000"/>
                </a:solidFill>
                <a:latin typeface="黑体" panose="02010609060101010101" pitchFamily="49" charset="-122"/>
                <a:ea typeface="黑体" panose="02010609060101010101" pitchFamily="49" charset="-122"/>
              </a:rPr>
              <a:t>体系结构的特征（</a:t>
            </a:r>
            <a:r>
              <a:rPr lang="en-US" altLang="zh-CN" sz="2400" dirty="0">
                <a:solidFill>
                  <a:srgbClr val="000000"/>
                </a:solidFill>
                <a:latin typeface="黑体" panose="02010609060101010101" pitchFamily="49" charset="-122"/>
                <a:ea typeface="黑体" panose="02010609060101010101" pitchFamily="49" charset="-122"/>
              </a:rPr>
              <a:t>1</a:t>
            </a:r>
            <a:r>
              <a:rPr lang="zh-CN" altLang="en-US" sz="2400" dirty="0">
                <a:solidFill>
                  <a:srgbClr val="000000"/>
                </a:solidFill>
                <a:latin typeface="黑体" panose="02010609060101010101" pitchFamily="49" charset="-122"/>
                <a:ea typeface="黑体" panose="02010609060101010101" pitchFamily="49" charset="-122"/>
              </a:rPr>
              <a:t>）</a:t>
            </a:r>
          </a:p>
          <a:p>
            <a:pPr lvl="1" eaLnBrk="1" hangingPunct="1"/>
            <a:r>
              <a:rPr lang="zh-CN" altLang="en-US" b="1" dirty="0">
                <a:solidFill>
                  <a:srgbClr val="FF0000"/>
                </a:solidFill>
                <a:latin typeface="黑体" panose="02010609060101010101" pitchFamily="49" charset="-122"/>
                <a:ea typeface="黑体" panose="02010609060101010101" pitchFamily="49" charset="-122"/>
              </a:rPr>
              <a:t>庞大的指令集、众多的寻址方式</a:t>
            </a:r>
          </a:p>
          <a:p>
            <a:pPr lvl="2" eaLnBrk="1" hangingPunct="1"/>
            <a:r>
              <a:rPr lang="zh-CN" altLang="en-US" sz="2000" b="1" dirty="0">
                <a:solidFill>
                  <a:srgbClr val="000000"/>
                </a:solidFill>
                <a:latin typeface="黑体" panose="02010609060101010101" pitchFamily="49" charset="-122"/>
                <a:ea typeface="黑体" panose="02010609060101010101" pitchFamily="49" charset="-122"/>
              </a:rPr>
              <a:t>一般的</a:t>
            </a:r>
            <a:r>
              <a:rPr lang="en-US" altLang="zh-CN" sz="2000" b="1" dirty="0">
                <a:solidFill>
                  <a:srgbClr val="000000"/>
                </a:solidFill>
                <a:latin typeface="黑体" panose="02010609060101010101" pitchFamily="49" charset="-122"/>
                <a:ea typeface="黑体" panose="02010609060101010101" pitchFamily="49" charset="-122"/>
              </a:rPr>
              <a:t>CISC</a:t>
            </a:r>
            <a:r>
              <a:rPr lang="zh-CN" altLang="en-US" sz="2000" b="1" dirty="0">
                <a:solidFill>
                  <a:srgbClr val="000000"/>
                </a:solidFill>
                <a:latin typeface="黑体" panose="02010609060101010101" pitchFamily="49" charset="-122"/>
                <a:ea typeface="黑体" panose="02010609060101010101" pitchFamily="49" charset="-122"/>
              </a:rPr>
              <a:t>体系结构的计算机系统都有一个庞大的指令集，特别是系列机，</a:t>
            </a:r>
            <a:r>
              <a:rPr lang="zh-CN" altLang="en-US" sz="2000" b="1" dirty="0">
                <a:latin typeface="黑体" panose="02010609060101010101" pitchFamily="49" charset="-122"/>
                <a:ea typeface="黑体" panose="02010609060101010101" pitchFamily="49" charset="-122"/>
              </a:rPr>
              <a:t>新机器的指令集一定是老机器指令集的超集，所以指令集变得越来越庞大。</a:t>
            </a:r>
            <a:r>
              <a:rPr lang="zh-CN" altLang="en-US" sz="2000" b="1" dirty="0">
                <a:solidFill>
                  <a:srgbClr val="000000"/>
                </a:solidFill>
                <a:latin typeface="黑体" panose="02010609060101010101" pitchFamily="49" charset="-122"/>
                <a:ea typeface="黑体" panose="02010609060101010101" pitchFamily="49" charset="-122"/>
              </a:rPr>
              <a:t>指令数量越多、完成微操作所需的逻辑电路就越多，芯片结构就越复杂。如</a:t>
            </a:r>
            <a:r>
              <a:rPr lang="en-US" altLang="zh-CN" sz="2000" b="1" dirty="0">
                <a:solidFill>
                  <a:srgbClr val="000000"/>
                </a:solidFill>
                <a:latin typeface="黑体" panose="02010609060101010101" pitchFamily="49" charset="-122"/>
                <a:ea typeface="黑体" panose="02010609060101010101" pitchFamily="49" charset="-122"/>
              </a:rPr>
              <a:t>Intel 8086 </a:t>
            </a:r>
            <a:r>
              <a:rPr lang="zh-CN" altLang="en-US" sz="2000" b="1" dirty="0">
                <a:solidFill>
                  <a:srgbClr val="000000"/>
                </a:solidFill>
                <a:latin typeface="黑体" panose="02010609060101010101" pitchFamily="49" charset="-122"/>
                <a:ea typeface="黑体" panose="02010609060101010101" pitchFamily="49" charset="-122"/>
              </a:rPr>
              <a:t>的指令系统只有</a:t>
            </a:r>
            <a:r>
              <a:rPr lang="en-US" altLang="zh-CN" sz="2000" b="1" dirty="0">
                <a:solidFill>
                  <a:srgbClr val="000000"/>
                </a:solidFill>
                <a:latin typeface="黑体" panose="02010609060101010101" pitchFamily="49" charset="-122"/>
                <a:ea typeface="黑体" panose="02010609060101010101" pitchFamily="49" charset="-122"/>
              </a:rPr>
              <a:t>133</a:t>
            </a:r>
            <a:r>
              <a:rPr lang="zh-CN" altLang="en-US" sz="2000" b="1" dirty="0">
                <a:solidFill>
                  <a:srgbClr val="000000"/>
                </a:solidFill>
                <a:latin typeface="黑体" panose="02010609060101010101" pitchFamily="49" charset="-122"/>
                <a:ea typeface="黑体" panose="02010609060101010101" pitchFamily="49" charset="-122"/>
              </a:rPr>
              <a:t>条指令，而</a:t>
            </a:r>
            <a:r>
              <a:rPr lang="en-US" altLang="zh-CN" sz="2000" b="1" dirty="0">
                <a:solidFill>
                  <a:srgbClr val="000000"/>
                </a:solidFill>
                <a:latin typeface="黑体" panose="02010609060101010101" pitchFamily="49" charset="-122"/>
                <a:ea typeface="黑体" panose="02010609060101010101" pitchFamily="49" charset="-122"/>
              </a:rPr>
              <a:t>80286</a:t>
            </a:r>
            <a:r>
              <a:rPr lang="zh-CN" altLang="en-US" sz="2000" b="1" dirty="0">
                <a:solidFill>
                  <a:srgbClr val="000000"/>
                </a:solidFill>
                <a:latin typeface="黑体" panose="02010609060101010101" pitchFamily="49" charset="-122"/>
                <a:ea typeface="黑体" panose="02010609060101010101" pitchFamily="49" charset="-122"/>
              </a:rPr>
              <a:t>是</a:t>
            </a:r>
            <a:r>
              <a:rPr lang="en-US" altLang="zh-CN" sz="2000" b="1" dirty="0">
                <a:solidFill>
                  <a:srgbClr val="000000"/>
                </a:solidFill>
                <a:latin typeface="黑体" panose="02010609060101010101" pitchFamily="49" charset="-122"/>
                <a:ea typeface="黑体" panose="02010609060101010101" pitchFamily="49" charset="-122"/>
              </a:rPr>
              <a:t>143</a:t>
            </a:r>
            <a:r>
              <a:rPr lang="zh-CN" altLang="en-US" sz="2000" b="1" dirty="0">
                <a:solidFill>
                  <a:srgbClr val="000000"/>
                </a:solidFill>
                <a:latin typeface="黑体" panose="02010609060101010101" pitchFamily="49" charset="-122"/>
                <a:ea typeface="黑体" panose="02010609060101010101" pitchFamily="49" charset="-122"/>
              </a:rPr>
              <a:t>条，</a:t>
            </a:r>
            <a:r>
              <a:rPr lang="en-US" altLang="zh-CN" sz="2000" b="1" dirty="0">
                <a:solidFill>
                  <a:srgbClr val="000000"/>
                </a:solidFill>
                <a:latin typeface="黑体" panose="02010609060101010101" pitchFamily="49" charset="-122"/>
                <a:ea typeface="黑体" panose="02010609060101010101" pitchFamily="49" charset="-122"/>
              </a:rPr>
              <a:t>80386</a:t>
            </a:r>
            <a:r>
              <a:rPr lang="zh-CN" altLang="en-US" sz="2000" b="1" dirty="0">
                <a:solidFill>
                  <a:srgbClr val="000000"/>
                </a:solidFill>
                <a:latin typeface="黑体" panose="02010609060101010101" pitchFamily="49" charset="-122"/>
                <a:ea typeface="黑体" panose="02010609060101010101" pitchFamily="49" charset="-122"/>
              </a:rPr>
              <a:t>是</a:t>
            </a:r>
            <a:r>
              <a:rPr lang="en-US" altLang="zh-CN" sz="2000" b="1" dirty="0">
                <a:solidFill>
                  <a:srgbClr val="000000"/>
                </a:solidFill>
                <a:latin typeface="黑体" panose="02010609060101010101" pitchFamily="49" charset="-122"/>
                <a:ea typeface="黑体" panose="02010609060101010101" pitchFamily="49" charset="-122"/>
              </a:rPr>
              <a:t>154</a:t>
            </a:r>
            <a:r>
              <a:rPr lang="zh-CN" altLang="en-US" sz="2000" b="1" dirty="0">
                <a:solidFill>
                  <a:srgbClr val="000000"/>
                </a:solidFill>
                <a:latin typeface="黑体" panose="02010609060101010101" pitchFamily="49" charset="-122"/>
                <a:ea typeface="黑体" panose="02010609060101010101" pitchFamily="49" charset="-122"/>
              </a:rPr>
              <a:t>条，</a:t>
            </a:r>
            <a:r>
              <a:rPr lang="en-US" altLang="zh-CN" sz="2000" b="1" dirty="0">
                <a:solidFill>
                  <a:srgbClr val="000000"/>
                </a:solidFill>
                <a:latin typeface="黑体" panose="02010609060101010101" pitchFamily="49" charset="-122"/>
                <a:ea typeface="黑体" panose="02010609060101010101" pitchFamily="49" charset="-122"/>
              </a:rPr>
              <a:t>Pentium 4</a:t>
            </a:r>
            <a:r>
              <a:rPr lang="zh-CN" altLang="en-US" sz="2000" b="1" dirty="0">
                <a:solidFill>
                  <a:srgbClr val="000000"/>
                </a:solidFill>
                <a:latin typeface="黑体" panose="02010609060101010101" pitchFamily="49" charset="-122"/>
                <a:ea typeface="黑体" panose="02010609060101010101" pitchFamily="49" charset="-122"/>
              </a:rPr>
              <a:t>处理器的指令系统已达到</a:t>
            </a:r>
            <a:r>
              <a:rPr lang="en-US" altLang="zh-CN" sz="2000" b="1" dirty="0">
                <a:solidFill>
                  <a:srgbClr val="000000"/>
                </a:solidFill>
                <a:latin typeface="黑体" panose="02010609060101010101" pitchFamily="49" charset="-122"/>
                <a:ea typeface="黑体" panose="02010609060101010101" pitchFamily="49" charset="-122"/>
              </a:rPr>
              <a:t>505</a:t>
            </a:r>
            <a:r>
              <a:rPr lang="zh-CN" altLang="en-US" sz="2000" b="1" dirty="0">
                <a:solidFill>
                  <a:srgbClr val="000000"/>
                </a:solidFill>
                <a:latin typeface="黑体" panose="02010609060101010101" pitchFamily="49" charset="-122"/>
                <a:ea typeface="黑体" panose="02010609060101010101" pitchFamily="49" charset="-122"/>
              </a:rPr>
              <a:t>条。</a:t>
            </a:r>
          </a:p>
          <a:p>
            <a:pPr lvl="2" eaLnBrk="1" hangingPunct="1"/>
            <a:r>
              <a:rPr lang="zh-CN" altLang="en-US" sz="2000" b="1" dirty="0">
                <a:solidFill>
                  <a:srgbClr val="000000"/>
                </a:solidFill>
                <a:latin typeface="黑体" panose="02010609060101010101" pitchFamily="49" charset="-122"/>
                <a:ea typeface="黑体" panose="02010609060101010101" pitchFamily="49" charset="-122"/>
              </a:rPr>
              <a:t>伴随庞大的指令集，</a:t>
            </a:r>
            <a:r>
              <a:rPr lang="zh-CN" altLang="en-US" sz="2000" b="1" dirty="0">
                <a:solidFill>
                  <a:srgbClr val="FF0000"/>
                </a:solidFill>
                <a:latin typeface="黑体" panose="02010609060101010101" pitchFamily="49" charset="-122"/>
                <a:ea typeface="黑体" panose="02010609060101010101" pitchFamily="49" charset="-122"/>
              </a:rPr>
              <a:t>操作码扩展技术应运而生</a:t>
            </a:r>
            <a:r>
              <a:rPr lang="zh-CN" altLang="en-US" sz="2000" b="1" dirty="0">
                <a:solidFill>
                  <a:srgbClr val="000000"/>
                </a:solidFill>
                <a:latin typeface="黑体" panose="02010609060101010101" pitchFamily="49" charset="-122"/>
                <a:ea typeface="黑体" panose="02010609060101010101" pitchFamily="49" charset="-122"/>
              </a:rPr>
              <a:t>，但同时又造成了地址码的减少。</a:t>
            </a:r>
            <a:r>
              <a:rPr lang="zh-CN" altLang="en-US" sz="2000" b="1" dirty="0">
                <a:solidFill>
                  <a:srgbClr val="FF0000"/>
                </a:solidFill>
                <a:latin typeface="黑体" panose="02010609060101010101" pitchFamily="49" charset="-122"/>
                <a:ea typeface="黑体" panose="02010609060101010101" pitchFamily="49" charset="-122"/>
              </a:rPr>
              <a:t>为了减少地址码的长度</a:t>
            </a:r>
            <a:r>
              <a:rPr lang="zh-CN" altLang="en-US" sz="2000" b="1" dirty="0">
                <a:solidFill>
                  <a:srgbClr val="000000"/>
                </a:solidFill>
                <a:latin typeface="黑体" panose="02010609060101010101" pitchFamily="49" charset="-122"/>
                <a:ea typeface="黑体" panose="02010609060101010101" pitchFamily="49" charset="-122"/>
              </a:rPr>
              <a:t>，</a:t>
            </a:r>
            <a:r>
              <a:rPr lang="zh-CN" altLang="en-US" sz="2000" b="1" dirty="0">
                <a:solidFill>
                  <a:srgbClr val="FF0000"/>
                </a:solidFill>
                <a:latin typeface="黑体" panose="02010609060101010101" pitchFamily="49" charset="-122"/>
                <a:ea typeface="黑体" panose="02010609060101010101" pitchFamily="49" charset="-122"/>
              </a:rPr>
              <a:t>设计人员发明了各种各样的寻址方式</a:t>
            </a:r>
            <a:r>
              <a:rPr lang="zh-CN" altLang="en-US" sz="2000" b="1" dirty="0">
                <a:solidFill>
                  <a:srgbClr val="000000"/>
                </a:solidFill>
                <a:latin typeface="黑体" panose="02010609060101010101" pitchFamily="49" charset="-122"/>
                <a:ea typeface="黑体" panose="02010609060101010101" pitchFamily="49" charset="-122"/>
              </a:rPr>
              <a:t>，如相对寻址、比例寻址等，于是动辄几种、十几种甚至几十种寻址方式出现在指令系统中。</a:t>
            </a:r>
            <a:r>
              <a:rPr lang="zh-CN" altLang="en-US" sz="2000" b="1" dirty="0">
                <a:solidFill>
                  <a:srgbClr val="FF0000"/>
                </a:solidFill>
                <a:latin typeface="黑体" panose="02010609060101010101" pitchFamily="49" charset="-122"/>
                <a:ea typeface="黑体" panose="02010609060101010101" pitchFamily="49" charset="-122"/>
              </a:rPr>
              <a:t>数量庞大的指令集，众多的寻址方式</a:t>
            </a:r>
            <a:r>
              <a:rPr lang="zh-CN" altLang="en-US" sz="2000" b="1" dirty="0">
                <a:solidFill>
                  <a:srgbClr val="000000"/>
                </a:solidFill>
                <a:latin typeface="黑体" panose="02010609060101010101" pitchFamily="49" charset="-122"/>
                <a:ea typeface="黑体" panose="02010609060101010101" pitchFamily="49" charset="-122"/>
              </a:rPr>
              <a:t>，已经成为</a:t>
            </a:r>
            <a:r>
              <a:rPr lang="en-US" altLang="zh-CN" sz="2000" b="1" dirty="0">
                <a:solidFill>
                  <a:srgbClr val="000000"/>
                </a:solidFill>
                <a:latin typeface="黑体" panose="02010609060101010101" pitchFamily="49" charset="-122"/>
                <a:ea typeface="黑体" panose="02010609060101010101" pitchFamily="49" charset="-122"/>
              </a:rPr>
              <a:t>CISC</a:t>
            </a:r>
            <a:r>
              <a:rPr lang="zh-CN" altLang="en-US" sz="2000" b="1" dirty="0">
                <a:solidFill>
                  <a:srgbClr val="000000"/>
                </a:solidFill>
                <a:latin typeface="黑体" panose="02010609060101010101" pitchFamily="49" charset="-122"/>
                <a:ea typeface="黑体" panose="02010609060101010101" pitchFamily="49" charset="-122"/>
              </a:rPr>
              <a:t>体系结构的一个显著特征</a:t>
            </a:r>
            <a:r>
              <a:rPr lang="zh-CN" altLang="en-US" sz="2000" b="1" dirty="0">
                <a:latin typeface="黑体" panose="02010609060101010101" pitchFamily="49" charset="-122"/>
                <a:ea typeface="黑体" panose="02010609060101010101" pitchFamily="49" charset="-122"/>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黑体" panose="02010609060101010101" pitchFamily="49" charset="-122"/>
                <a:ea typeface="黑体" panose="02010609060101010101" pitchFamily="49" charset="-122"/>
              </a:rPr>
              <a:t>CISC</a:t>
            </a:r>
            <a:r>
              <a:rPr lang="zh-CN" altLang="en-US" sz="3200" dirty="0">
                <a:solidFill>
                  <a:srgbClr val="000000"/>
                </a:solidFill>
                <a:latin typeface="黑体" panose="02010609060101010101" pitchFamily="49" charset="-122"/>
                <a:ea typeface="黑体" panose="02010609060101010101" pitchFamily="49" charset="-122"/>
              </a:rPr>
              <a:t>体系结构的特征</a:t>
            </a:r>
          </a:p>
        </p:txBody>
      </p:sp>
      <p:sp>
        <p:nvSpPr>
          <p:cNvPr id="125955" name="Rectangle 3"/>
          <p:cNvSpPr>
            <a:spLocks noGrp="1"/>
          </p:cNvSpPr>
          <p:nvPr>
            <p:ph idx="1" hasCustomPrompt="1"/>
          </p:nvPr>
        </p:nvSpPr>
        <p:spPr>
          <a:xfrm>
            <a:off x="469900" y="1006475"/>
            <a:ext cx="8229600" cy="4953000"/>
          </a:xfrm>
        </p:spPr>
        <p:txBody>
          <a:bodyPr vert="horz" wrap="square" lIns="91440" tIns="45720" rIns="91440" bIns="45720" anchor="t"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CISC</a:t>
            </a:r>
            <a:r>
              <a:rPr lang="zh-CN" altLang="en-US" dirty="0">
                <a:solidFill>
                  <a:srgbClr val="000000"/>
                </a:solidFill>
                <a:latin typeface="黑体" panose="02010609060101010101" pitchFamily="49" charset="-122"/>
                <a:ea typeface="黑体" panose="02010609060101010101" pitchFamily="49" charset="-122"/>
              </a:rPr>
              <a:t>体系结构的特征（</a:t>
            </a:r>
            <a:r>
              <a:rPr lang="en-US" altLang="zh-CN" dirty="0">
                <a:solidFill>
                  <a:srgbClr val="000000"/>
                </a:solidFill>
                <a:latin typeface="黑体" panose="02010609060101010101" pitchFamily="49" charset="-122"/>
                <a:ea typeface="黑体" panose="02010609060101010101" pitchFamily="49" charset="-122"/>
              </a:rPr>
              <a:t>2</a:t>
            </a:r>
            <a:r>
              <a:rPr lang="zh-CN" altLang="en-US" dirty="0">
                <a:solidFill>
                  <a:srgbClr val="000000"/>
                </a:solidFill>
                <a:latin typeface="黑体" panose="02010609060101010101" pitchFamily="49" charset="-122"/>
                <a:ea typeface="黑体" panose="02010609060101010101" pitchFamily="49" charset="-122"/>
              </a:rPr>
              <a:t>）</a:t>
            </a:r>
          </a:p>
          <a:p>
            <a:pPr lvl="1" eaLnBrk="1" hangingPunct="1"/>
            <a:r>
              <a:rPr lang="zh-CN" altLang="en-US" b="1" dirty="0">
                <a:solidFill>
                  <a:srgbClr val="FF0000"/>
                </a:solidFill>
                <a:latin typeface="黑体" panose="02010609060101010101" pitchFamily="49" charset="-122"/>
                <a:ea typeface="黑体" panose="02010609060101010101" pitchFamily="49" charset="-122"/>
              </a:rPr>
              <a:t>指令长度及执行时间不同</a:t>
            </a:r>
            <a:r>
              <a:rPr lang="zh-CN" altLang="en-US" b="1" dirty="0">
                <a:latin typeface="黑体" panose="02010609060101010101" pitchFamily="49" charset="-122"/>
                <a:ea typeface="黑体" panose="02010609060101010101" pitchFamily="49" charset="-122"/>
              </a:rPr>
              <a:t> </a:t>
            </a:r>
          </a:p>
          <a:p>
            <a:pPr lvl="2" eaLnBrk="1" hangingPunct="1"/>
            <a:r>
              <a:rPr lang="en-US" altLang="zh-CN" sz="2000" b="1" dirty="0">
                <a:solidFill>
                  <a:srgbClr val="000000"/>
                </a:solidFill>
                <a:latin typeface="黑体" panose="02010609060101010101" pitchFamily="49" charset="-122"/>
                <a:ea typeface="黑体" panose="02010609060101010101" pitchFamily="49" charset="-122"/>
              </a:rPr>
              <a:t>CISC</a:t>
            </a:r>
            <a:r>
              <a:rPr lang="zh-CN" altLang="en-US" sz="2000" b="1" dirty="0">
                <a:solidFill>
                  <a:srgbClr val="000000"/>
                </a:solidFill>
                <a:latin typeface="黑体" panose="02010609060101010101" pitchFamily="49" charset="-122"/>
                <a:ea typeface="黑体" panose="02010609060101010101" pitchFamily="49" charset="-122"/>
              </a:rPr>
              <a:t>体系结构的指令长度一般是可变的，短指令只有一个字节，长指令可以达到</a:t>
            </a:r>
            <a:r>
              <a:rPr lang="en-US" altLang="zh-CN" sz="2000" b="1" dirty="0">
                <a:solidFill>
                  <a:srgbClr val="000000"/>
                </a:solidFill>
                <a:latin typeface="黑体" panose="02010609060101010101" pitchFamily="49" charset="-122"/>
                <a:ea typeface="黑体" panose="02010609060101010101" pitchFamily="49" charset="-122"/>
              </a:rPr>
              <a:t>7</a:t>
            </a:r>
            <a:r>
              <a:rPr lang="zh-CN" altLang="en-US" sz="2000" b="1" dirty="0">
                <a:solidFill>
                  <a:srgbClr val="000000"/>
                </a:solidFill>
                <a:latin typeface="黑体" panose="02010609060101010101" pitchFamily="49" charset="-122"/>
                <a:ea typeface="黑体" panose="02010609060101010101" pitchFamily="49" charset="-122"/>
              </a:rPr>
              <a:t>、</a:t>
            </a:r>
            <a:r>
              <a:rPr lang="en-US" altLang="zh-CN" sz="2000" b="1" dirty="0">
                <a:solidFill>
                  <a:srgbClr val="000000"/>
                </a:solidFill>
                <a:latin typeface="黑体" panose="02010609060101010101" pitchFamily="49" charset="-122"/>
                <a:ea typeface="黑体" panose="02010609060101010101" pitchFamily="49" charset="-122"/>
              </a:rPr>
              <a:t>8</a:t>
            </a:r>
            <a:r>
              <a:rPr lang="zh-CN" altLang="en-US" sz="2000" b="1" dirty="0">
                <a:solidFill>
                  <a:srgbClr val="000000"/>
                </a:solidFill>
                <a:latin typeface="黑体" panose="02010609060101010101" pitchFamily="49" charset="-122"/>
                <a:ea typeface="黑体" panose="02010609060101010101" pitchFamily="49" charset="-122"/>
              </a:rPr>
              <a:t>个字节，一般采用可变操作码的形式，</a:t>
            </a:r>
            <a:r>
              <a:rPr lang="zh-CN" altLang="en-US" sz="2000" b="1" dirty="0">
                <a:latin typeface="黑体" panose="02010609060101010101" pitchFamily="49" charset="-122"/>
                <a:ea typeface="黑体" panose="02010609060101010101" pitchFamily="49" charset="-122"/>
              </a:rPr>
              <a:t>操作码分散到指令字的不同字段，采用操作码扩展的指令优化技术</a:t>
            </a:r>
            <a:r>
              <a:rPr lang="zh-CN" altLang="en-US" sz="2000" b="1" dirty="0">
                <a:solidFill>
                  <a:srgbClr val="000000"/>
                </a:solidFill>
                <a:latin typeface="黑体" panose="02010609060101010101" pitchFamily="49" charset="-122"/>
                <a:ea typeface="黑体" panose="02010609060101010101" pitchFamily="49" charset="-122"/>
              </a:rPr>
              <a:t>。</a:t>
            </a:r>
          </a:p>
          <a:p>
            <a:pPr lvl="2" eaLnBrk="1" hangingPunct="1"/>
            <a:r>
              <a:rPr lang="zh-CN" altLang="en-US" sz="2000" b="1" dirty="0">
                <a:solidFill>
                  <a:srgbClr val="000000"/>
                </a:solidFill>
                <a:latin typeface="黑体" panose="02010609060101010101" pitchFamily="49" charset="-122"/>
                <a:ea typeface="黑体" panose="02010609060101010101" pitchFamily="49" charset="-122"/>
              </a:rPr>
              <a:t>由于</a:t>
            </a:r>
            <a:r>
              <a:rPr lang="en-US" altLang="zh-CN" sz="2000" b="1" dirty="0">
                <a:solidFill>
                  <a:srgbClr val="000000"/>
                </a:solidFill>
                <a:latin typeface="黑体" panose="02010609060101010101" pitchFamily="49" charset="-122"/>
                <a:ea typeface="黑体" panose="02010609060101010101" pitchFamily="49" charset="-122"/>
              </a:rPr>
              <a:t>CISC</a:t>
            </a:r>
            <a:r>
              <a:rPr lang="zh-CN" altLang="en-US" sz="2000" b="1" dirty="0">
                <a:solidFill>
                  <a:srgbClr val="000000"/>
                </a:solidFill>
                <a:latin typeface="黑体" panose="02010609060101010101" pitchFamily="49" charset="-122"/>
                <a:ea typeface="黑体" panose="02010609060101010101" pitchFamily="49" charset="-122"/>
              </a:rPr>
              <a:t>体系结构的指令集庞大，既有功能简单的指令，又有功能复杂的指令，</a:t>
            </a:r>
            <a:r>
              <a:rPr lang="en-US" altLang="zh-CN" sz="2000" b="1" dirty="0">
                <a:solidFill>
                  <a:srgbClr val="FF0000"/>
                </a:solidFill>
                <a:latin typeface="黑体" panose="02010609060101010101" pitchFamily="49" charset="-122"/>
                <a:ea typeface="黑体" panose="02010609060101010101" pitchFamily="49" charset="-122"/>
              </a:rPr>
              <a:t>CPU</a:t>
            </a:r>
            <a:r>
              <a:rPr lang="zh-CN" altLang="en-US" sz="2000" b="1" dirty="0">
                <a:solidFill>
                  <a:srgbClr val="FF0000"/>
                </a:solidFill>
                <a:latin typeface="黑体" panose="02010609060101010101" pitchFamily="49" charset="-122"/>
                <a:ea typeface="黑体" panose="02010609060101010101" pitchFamily="49" charset="-122"/>
              </a:rPr>
              <a:t>执行所花费的时间差距很大</a:t>
            </a:r>
            <a:r>
              <a:rPr lang="zh-CN" altLang="en-US" sz="2000" b="1" dirty="0">
                <a:solidFill>
                  <a:srgbClr val="000000"/>
                </a:solidFill>
                <a:latin typeface="黑体" panose="02010609060101010101" pitchFamily="49" charset="-122"/>
                <a:ea typeface="黑体" panose="02010609060101010101" pitchFamily="49" charset="-122"/>
              </a:rPr>
              <a:t>，简单的指令执行起来只需一个时钟周期，而复杂的指令可能需要几十个时钟周期。如</a:t>
            </a:r>
            <a:r>
              <a:rPr lang="en-US" altLang="zh-CN" sz="2000" b="1" dirty="0">
                <a:solidFill>
                  <a:srgbClr val="000000"/>
                </a:solidFill>
                <a:latin typeface="黑体" panose="02010609060101010101" pitchFamily="49" charset="-122"/>
                <a:ea typeface="黑体" panose="02010609060101010101" pitchFamily="49" charset="-122"/>
              </a:rPr>
              <a:t>Intel 8086 CPU</a:t>
            </a:r>
            <a:r>
              <a:rPr lang="zh-CN" altLang="en-US" sz="2000" b="1" dirty="0">
                <a:solidFill>
                  <a:srgbClr val="000000"/>
                </a:solidFill>
                <a:latin typeface="黑体" panose="02010609060101010101" pitchFamily="49" charset="-122"/>
                <a:ea typeface="黑体" panose="02010609060101010101" pitchFamily="49" charset="-122"/>
              </a:rPr>
              <a:t>执行一条</a:t>
            </a:r>
            <a:r>
              <a:rPr lang="en-US" altLang="zh-CN" sz="2000" b="1" dirty="0">
                <a:solidFill>
                  <a:srgbClr val="000000"/>
                </a:solidFill>
                <a:latin typeface="黑体" panose="02010609060101010101" pitchFamily="49" charset="-122"/>
                <a:ea typeface="黑体" panose="02010609060101010101" pitchFamily="49" charset="-122"/>
              </a:rPr>
              <a:t>XOR AX</a:t>
            </a:r>
            <a:r>
              <a:rPr lang="zh-CN" altLang="en-US" sz="2000" b="1" dirty="0">
                <a:solidFill>
                  <a:srgbClr val="000000"/>
                </a:solidFill>
                <a:latin typeface="黑体" panose="02010609060101010101" pitchFamily="49" charset="-122"/>
                <a:ea typeface="黑体" panose="02010609060101010101" pitchFamily="49" charset="-122"/>
              </a:rPr>
              <a:t>，</a:t>
            </a:r>
            <a:r>
              <a:rPr lang="en-US" altLang="zh-CN" sz="2000" b="1" dirty="0">
                <a:solidFill>
                  <a:srgbClr val="000000"/>
                </a:solidFill>
                <a:latin typeface="黑体" panose="02010609060101010101" pitchFamily="49" charset="-122"/>
                <a:ea typeface="黑体" panose="02010609060101010101" pitchFamily="49" charset="-122"/>
              </a:rPr>
              <a:t>AX</a:t>
            </a:r>
            <a:r>
              <a:rPr lang="zh-CN" altLang="en-US" sz="2000" b="1" dirty="0">
                <a:solidFill>
                  <a:srgbClr val="000000"/>
                </a:solidFill>
                <a:latin typeface="黑体" panose="02010609060101010101" pitchFamily="49" charset="-122"/>
                <a:ea typeface="黑体" panose="02010609060101010101" pitchFamily="49" charset="-122"/>
              </a:rPr>
              <a:t>指令只需一个时钟周期，而执行一条除数为</a:t>
            </a:r>
            <a:r>
              <a:rPr lang="en-US" altLang="zh-CN" sz="2000" b="1" dirty="0">
                <a:solidFill>
                  <a:srgbClr val="000000"/>
                </a:solidFill>
                <a:latin typeface="黑体" panose="02010609060101010101" pitchFamily="49" charset="-122"/>
                <a:ea typeface="黑体" panose="02010609060101010101" pitchFamily="49" charset="-122"/>
              </a:rPr>
              <a:t>16</a:t>
            </a:r>
            <a:r>
              <a:rPr lang="zh-CN" altLang="en-US" sz="2000" b="1" dirty="0">
                <a:solidFill>
                  <a:srgbClr val="000000"/>
                </a:solidFill>
                <a:latin typeface="黑体" panose="02010609060101010101" pitchFamily="49" charset="-122"/>
                <a:ea typeface="黑体" panose="02010609060101010101" pitchFamily="49" charset="-122"/>
              </a:rPr>
              <a:t>位内存字的</a:t>
            </a:r>
            <a:r>
              <a:rPr lang="en-US" altLang="zh-CN" sz="2000" b="1" dirty="0">
                <a:solidFill>
                  <a:srgbClr val="000000"/>
                </a:solidFill>
                <a:latin typeface="黑体" panose="02010609060101010101" pitchFamily="49" charset="-122"/>
                <a:ea typeface="黑体" panose="02010609060101010101" pitchFamily="49" charset="-122"/>
              </a:rPr>
              <a:t>IDIV</a:t>
            </a:r>
            <a:r>
              <a:rPr lang="zh-CN" altLang="en-US" sz="2000" b="1" dirty="0">
                <a:solidFill>
                  <a:srgbClr val="000000"/>
                </a:solidFill>
                <a:latin typeface="黑体" panose="02010609060101010101" pitchFamily="49" charset="-122"/>
                <a:ea typeface="黑体" panose="02010609060101010101" pitchFamily="49" charset="-122"/>
              </a:rPr>
              <a:t>指令需要</a:t>
            </a:r>
            <a:r>
              <a:rPr lang="en-US" altLang="zh-CN" sz="2000" b="1" dirty="0">
                <a:solidFill>
                  <a:srgbClr val="000000"/>
                </a:solidFill>
                <a:latin typeface="黑体" panose="02010609060101010101" pitchFamily="49" charset="-122"/>
                <a:ea typeface="黑体" panose="02010609060101010101" pitchFamily="49" charset="-122"/>
              </a:rPr>
              <a:t>171</a:t>
            </a:r>
            <a:r>
              <a:rPr lang="zh-CN" altLang="en-US" sz="2000" b="1" dirty="0">
                <a:solidFill>
                  <a:srgbClr val="000000"/>
                </a:solidFill>
                <a:latin typeface="黑体" panose="02010609060101010101" pitchFamily="49" charset="-122"/>
                <a:ea typeface="黑体" panose="02010609060101010101" pitchFamily="49" charset="-122"/>
              </a:rPr>
              <a:t>个以上的时钟周期。</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黑体" panose="02010609060101010101" pitchFamily="49" charset="-122"/>
                <a:ea typeface="黑体" panose="02010609060101010101" pitchFamily="49" charset="-122"/>
              </a:rPr>
              <a:t>2.3.1 </a:t>
            </a:r>
            <a:r>
              <a:rPr lang="zh-CN" altLang="en-US" sz="3200" dirty="0">
                <a:solidFill>
                  <a:srgbClr val="000000"/>
                </a:solidFill>
                <a:latin typeface="黑体" panose="02010609060101010101" pitchFamily="49" charset="-122"/>
                <a:ea typeface="黑体" panose="02010609060101010101" pitchFamily="49" charset="-122"/>
              </a:rPr>
              <a:t>指令系统设计的基本原则</a:t>
            </a:r>
          </a:p>
        </p:txBody>
      </p:sp>
      <p:sp>
        <p:nvSpPr>
          <p:cNvPr id="22531" name="Rectangle 3"/>
          <p:cNvSpPr>
            <a:spLocks noGrp="1"/>
          </p:cNvSpPr>
          <p:nvPr>
            <p:ph idx="1" hasCustomPrompt="1"/>
          </p:nvPr>
        </p:nvSpPr>
        <p:spPr/>
        <p:txBody>
          <a:bodyPr vert="horz" wrap="square" lIns="91440" tIns="45720" rIns="91440" bIns="45720" anchor="t" anchorCtr="0"/>
          <a:lstStyle/>
          <a:p>
            <a:pPr eaLnBrk="1" hangingPunct="1"/>
            <a:r>
              <a:rPr lang="zh-CN" altLang="en-US" dirty="0">
                <a:solidFill>
                  <a:srgbClr val="000000"/>
                </a:solidFill>
                <a:latin typeface="Times New Roman" panose="02020603050405020304" pitchFamily="18" charset="0"/>
                <a:ea typeface="楷体_GB2312"/>
              </a:rPr>
              <a:t>将当前大多数通用寄存器型指令集结构进一步细分为三种类型：</a:t>
            </a:r>
          </a:p>
          <a:p>
            <a:pPr lvl="1" eaLnBrk="1" hangingPunct="1">
              <a:spcBef>
                <a:spcPts val="1800"/>
              </a:spcBef>
            </a:pPr>
            <a:r>
              <a:rPr lang="zh-CN" altLang="en-US" dirty="0">
                <a:latin typeface="Times New Roman" panose="02020603050405020304" pitchFamily="18" charset="0"/>
                <a:ea typeface="楷体_GB2312"/>
              </a:rPr>
              <a:t>寄存器－寄存器型</a:t>
            </a:r>
          </a:p>
          <a:p>
            <a:pPr lvl="2" eaLnBrk="1" hangingPunct="1">
              <a:spcBef>
                <a:spcPts val="1800"/>
              </a:spcBef>
            </a:pPr>
            <a:r>
              <a:rPr lang="en-US" altLang="zh-CN" dirty="0">
                <a:latin typeface="Times New Roman" panose="02020603050405020304" pitchFamily="18" charset="0"/>
                <a:ea typeface="楷体_GB2312"/>
              </a:rPr>
              <a:t>(R</a:t>
            </a:r>
            <a:r>
              <a:rPr lang="zh-CN" altLang="en-US" dirty="0">
                <a:latin typeface="Times New Roman" panose="02020603050405020304" pitchFamily="18" charset="0"/>
                <a:ea typeface="楷体_GB2312"/>
              </a:rPr>
              <a:t>－</a:t>
            </a:r>
            <a:r>
              <a:rPr lang="en-US" altLang="zh-CN" dirty="0">
                <a:latin typeface="Times New Roman" panose="02020603050405020304" pitchFamily="18" charset="0"/>
                <a:ea typeface="楷体_GB2312"/>
              </a:rPr>
              <a:t>R</a:t>
            </a:r>
            <a:r>
              <a:rPr lang="zh-CN" altLang="en-US" dirty="0">
                <a:latin typeface="Times New Roman" panose="02020603050405020304" pitchFamily="18" charset="0"/>
                <a:ea typeface="楷体_GB2312"/>
              </a:rPr>
              <a:t>：</a:t>
            </a:r>
            <a:r>
              <a:rPr lang="en-US" altLang="zh-CN" dirty="0">
                <a:latin typeface="Times New Roman" panose="02020603050405020304" pitchFamily="18" charset="0"/>
                <a:ea typeface="楷体_GB2312"/>
              </a:rPr>
              <a:t>register-register)</a:t>
            </a:r>
          </a:p>
          <a:p>
            <a:pPr lvl="1" eaLnBrk="1" hangingPunct="1">
              <a:spcBef>
                <a:spcPts val="1800"/>
              </a:spcBef>
            </a:pPr>
            <a:r>
              <a:rPr lang="zh-CN" altLang="en-US" dirty="0">
                <a:latin typeface="Times New Roman" panose="02020603050405020304" pitchFamily="18" charset="0"/>
                <a:ea typeface="楷体_GB2312"/>
              </a:rPr>
              <a:t>寄存器－存储器型</a:t>
            </a:r>
          </a:p>
          <a:p>
            <a:pPr lvl="2" eaLnBrk="1" hangingPunct="1">
              <a:spcBef>
                <a:spcPts val="1800"/>
              </a:spcBef>
            </a:pPr>
            <a:r>
              <a:rPr lang="en-US" altLang="zh-CN" dirty="0">
                <a:latin typeface="Times New Roman" panose="02020603050405020304" pitchFamily="18" charset="0"/>
                <a:ea typeface="楷体_GB2312"/>
              </a:rPr>
              <a:t>(R</a:t>
            </a:r>
            <a:r>
              <a:rPr lang="zh-CN" altLang="en-US" dirty="0">
                <a:latin typeface="Times New Roman" panose="02020603050405020304" pitchFamily="18" charset="0"/>
                <a:ea typeface="楷体_GB2312"/>
              </a:rPr>
              <a:t>－</a:t>
            </a:r>
            <a:r>
              <a:rPr lang="en-US" altLang="zh-CN" dirty="0">
                <a:latin typeface="Times New Roman" panose="02020603050405020304" pitchFamily="18" charset="0"/>
                <a:ea typeface="楷体_GB2312"/>
              </a:rPr>
              <a:t>M</a:t>
            </a:r>
            <a:r>
              <a:rPr lang="zh-CN" altLang="en-US" dirty="0">
                <a:latin typeface="Times New Roman" panose="02020603050405020304" pitchFamily="18" charset="0"/>
                <a:ea typeface="楷体_GB2312"/>
              </a:rPr>
              <a:t>：</a:t>
            </a:r>
            <a:r>
              <a:rPr lang="en-US" altLang="zh-CN" dirty="0">
                <a:latin typeface="Times New Roman" panose="02020603050405020304" pitchFamily="18" charset="0"/>
                <a:ea typeface="楷体_GB2312"/>
              </a:rPr>
              <a:t>register-memory)</a:t>
            </a:r>
          </a:p>
          <a:p>
            <a:pPr lvl="1" eaLnBrk="1" hangingPunct="1">
              <a:spcBef>
                <a:spcPts val="1800"/>
              </a:spcBef>
            </a:pPr>
            <a:r>
              <a:rPr lang="zh-CN" altLang="en-US" dirty="0">
                <a:latin typeface="Times New Roman" panose="02020603050405020304" pitchFamily="18" charset="0"/>
                <a:ea typeface="楷体_GB2312"/>
              </a:rPr>
              <a:t>存储器－存储器型</a:t>
            </a:r>
          </a:p>
          <a:p>
            <a:pPr lvl="2" eaLnBrk="1" hangingPunct="1">
              <a:spcBef>
                <a:spcPts val="1800"/>
              </a:spcBef>
            </a:pPr>
            <a:r>
              <a:rPr lang="en-US" altLang="zh-CN" dirty="0">
                <a:latin typeface="Times New Roman" panose="02020603050405020304" pitchFamily="18" charset="0"/>
                <a:ea typeface="楷体_GB2312"/>
              </a:rPr>
              <a:t>(M</a:t>
            </a:r>
            <a:r>
              <a:rPr lang="zh-CN" altLang="en-US" dirty="0">
                <a:latin typeface="Times New Roman" panose="02020603050405020304" pitchFamily="18" charset="0"/>
                <a:ea typeface="楷体_GB2312"/>
              </a:rPr>
              <a:t>－</a:t>
            </a:r>
            <a:r>
              <a:rPr lang="en-US" altLang="zh-CN" dirty="0">
                <a:latin typeface="Times New Roman" panose="02020603050405020304" pitchFamily="18" charset="0"/>
                <a:ea typeface="楷体_GB2312"/>
              </a:rPr>
              <a:t>M</a:t>
            </a:r>
            <a:r>
              <a:rPr lang="zh-CN" altLang="en-US" dirty="0">
                <a:latin typeface="Times New Roman" panose="02020603050405020304" pitchFamily="18" charset="0"/>
                <a:ea typeface="楷体_GB2312"/>
              </a:rPr>
              <a:t>：</a:t>
            </a:r>
            <a:r>
              <a:rPr lang="en-US" altLang="zh-CN" dirty="0">
                <a:latin typeface="Times New Roman" panose="02020603050405020304" pitchFamily="18" charset="0"/>
                <a:ea typeface="楷体_GB2312"/>
              </a:rPr>
              <a:t>memory-memory)</a:t>
            </a:r>
            <a:endParaRPr lang="zh-CN" altLang="en-US" dirty="0">
              <a:latin typeface="Times New Roman" panose="02020603050405020304" pitchFamily="18" charset="0"/>
              <a:ea typeface="楷体_GB231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黑体" panose="02010609060101010101" pitchFamily="49" charset="-122"/>
                <a:ea typeface="黑体" panose="02010609060101010101" pitchFamily="49" charset="-122"/>
              </a:rPr>
              <a:t>CISC</a:t>
            </a:r>
            <a:r>
              <a:rPr lang="zh-CN" altLang="en-US" sz="3200" dirty="0">
                <a:solidFill>
                  <a:srgbClr val="000000"/>
                </a:solidFill>
                <a:latin typeface="黑体" panose="02010609060101010101" pitchFamily="49" charset="-122"/>
                <a:ea typeface="黑体" panose="02010609060101010101" pitchFamily="49" charset="-122"/>
              </a:rPr>
              <a:t>体系结构的特征</a:t>
            </a:r>
          </a:p>
        </p:txBody>
      </p:sp>
      <p:sp>
        <p:nvSpPr>
          <p:cNvPr id="126979"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CISC</a:t>
            </a:r>
            <a:r>
              <a:rPr lang="zh-CN" altLang="en-US" dirty="0">
                <a:solidFill>
                  <a:srgbClr val="000000"/>
                </a:solidFill>
                <a:latin typeface="黑体" panose="02010609060101010101" pitchFamily="49" charset="-122"/>
                <a:ea typeface="黑体" panose="02010609060101010101" pitchFamily="49" charset="-122"/>
              </a:rPr>
              <a:t>体系结构的特征（</a:t>
            </a:r>
            <a:r>
              <a:rPr lang="en-US" altLang="zh-CN" dirty="0">
                <a:solidFill>
                  <a:srgbClr val="000000"/>
                </a:solidFill>
                <a:latin typeface="黑体" panose="02010609060101010101" pitchFamily="49" charset="-122"/>
                <a:ea typeface="黑体" panose="02010609060101010101" pitchFamily="49" charset="-122"/>
              </a:rPr>
              <a:t>3</a:t>
            </a:r>
            <a:r>
              <a:rPr lang="zh-CN" altLang="en-US" dirty="0">
                <a:solidFill>
                  <a:srgbClr val="000000"/>
                </a:solidFill>
                <a:latin typeface="黑体" panose="02010609060101010101" pitchFamily="49" charset="-122"/>
                <a:ea typeface="黑体" panose="02010609060101010101" pitchFamily="49" charset="-122"/>
              </a:rPr>
              <a:t>）</a:t>
            </a:r>
          </a:p>
          <a:p>
            <a:pPr lvl="1" eaLnBrk="1" hangingPunct="1"/>
            <a:r>
              <a:rPr lang="zh-CN" altLang="en-US" b="1" dirty="0">
                <a:solidFill>
                  <a:srgbClr val="FF0000"/>
                </a:solidFill>
                <a:latin typeface="黑体" panose="02010609060101010101" pitchFamily="49" charset="-122"/>
                <a:ea typeface="黑体" panose="02010609060101010101" pitchFamily="49" charset="-122"/>
              </a:rPr>
              <a:t>微指令译码结构</a:t>
            </a:r>
          </a:p>
          <a:p>
            <a:pPr lvl="2" eaLnBrk="1" hangingPunct="1"/>
            <a:r>
              <a:rPr lang="zh-CN" altLang="en-US" sz="2000" b="1" dirty="0">
                <a:solidFill>
                  <a:srgbClr val="000000"/>
                </a:solidFill>
                <a:latin typeface="黑体" panose="02010609060101010101" pitchFamily="49" charset="-122"/>
                <a:ea typeface="黑体" panose="02010609060101010101" pitchFamily="49" charset="-122"/>
              </a:rPr>
              <a:t>在</a:t>
            </a:r>
            <a:r>
              <a:rPr lang="en-US" altLang="zh-CN" sz="2000" b="1" dirty="0">
                <a:solidFill>
                  <a:srgbClr val="000000"/>
                </a:solidFill>
                <a:latin typeface="黑体" panose="02010609060101010101" pitchFamily="49" charset="-122"/>
                <a:ea typeface="黑体" panose="02010609060101010101" pitchFamily="49" charset="-122"/>
              </a:rPr>
              <a:t>CISC</a:t>
            </a:r>
            <a:r>
              <a:rPr lang="zh-CN" altLang="en-US" sz="2000" b="1" dirty="0">
                <a:solidFill>
                  <a:srgbClr val="000000"/>
                </a:solidFill>
                <a:latin typeface="黑体" panose="02010609060101010101" pitchFamily="49" charset="-122"/>
                <a:ea typeface="黑体" panose="02010609060101010101" pitchFamily="49" charset="-122"/>
              </a:rPr>
              <a:t>体系结构的</a:t>
            </a:r>
            <a:r>
              <a:rPr lang="en-US" altLang="zh-CN" sz="2000" b="1" dirty="0">
                <a:solidFill>
                  <a:srgbClr val="000000"/>
                </a:solidFill>
                <a:latin typeface="黑体" panose="02010609060101010101" pitchFamily="49" charset="-122"/>
                <a:ea typeface="黑体" panose="02010609060101010101" pitchFamily="49" charset="-122"/>
              </a:rPr>
              <a:t>CPU</a:t>
            </a:r>
            <a:r>
              <a:rPr lang="zh-CN" altLang="en-US" sz="2000" b="1" dirty="0">
                <a:solidFill>
                  <a:srgbClr val="000000"/>
                </a:solidFill>
                <a:latin typeface="黑体" panose="02010609060101010101" pitchFamily="49" charset="-122"/>
                <a:ea typeface="黑体" panose="02010609060101010101" pitchFamily="49" charset="-122"/>
              </a:rPr>
              <a:t>中所有机器指令必须在</a:t>
            </a:r>
            <a:r>
              <a:rPr lang="en-US" altLang="zh-CN" sz="2000" b="1" dirty="0">
                <a:solidFill>
                  <a:srgbClr val="000000"/>
                </a:solidFill>
                <a:latin typeface="黑体" panose="02010609060101010101" pitchFamily="49" charset="-122"/>
                <a:ea typeface="黑体" panose="02010609060101010101" pitchFamily="49" charset="-122"/>
              </a:rPr>
              <a:t>CPU</a:t>
            </a:r>
            <a:r>
              <a:rPr lang="zh-CN" altLang="en-US" sz="2000" b="1" dirty="0">
                <a:solidFill>
                  <a:srgbClr val="000000"/>
                </a:solidFill>
                <a:latin typeface="黑体" panose="02010609060101010101" pitchFamily="49" charset="-122"/>
                <a:ea typeface="黑体" panose="02010609060101010101" pitchFamily="49" charset="-122"/>
              </a:rPr>
              <a:t>内部译码为微程序代码，微程序级存放在</a:t>
            </a:r>
            <a:r>
              <a:rPr lang="en-US" altLang="zh-CN" sz="2000" b="1" dirty="0">
                <a:solidFill>
                  <a:srgbClr val="000000"/>
                </a:solidFill>
                <a:latin typeface="黑体" panose="02010609060101010101" pitchFamily="49" charset="-122"/>
                <a:ea typeface="黑体" panose="02010609060101010101" pitchFamily="49" charset="-122"/>
              </a:rPr>
              <a:t>CPU</a:t>
            </a:r>
            <a:r>
              <a:rPr lang="zh-CN" altLang="en-US" sz="2000" b="1" dirty="0">
                <a:solidFill>
                  <a:srgbClr val="000000"/>
                </a:solidFill>
                <a:latin typeface="黑体" panose="02010609060101010101" pitchFamily="49" charset="-122"/>
                <a:ea typeface="黑体" panose="02010609060101010101" pitchFamily="49" charset="-122"/>
              </a:rPr>
              <a:t>内部的控制存储器</a:t>
            </a:r>
            <a:r>
              <a:rPr lang="en-US" altLang="zh-CN" sz="2000" b="1" dirty="0">
                <a:solidFill>
                  <a:srgbClr val="000000"/>
                </a:solidFill>
                <a:latin typeface="黑体" panose="02010609060101010101" pitchFamily="49" charset="-122"/>
                <a:ea typeface="黑体" panose="02010609060101010101" pitchFamily="49" charset="-122"/>
              </a:rPr>
              <a:t>ROM</a:t>
            </a:r>
            <a:r>
              <a:rPr lang="zh-CN" altLang="en-US" sz="2000" b="1" dirty="0">
                <a:solidFill>
                  <a:srgbClr val="000000"/>
                </a:solidFill>
                <a:latin typeface="黑体" panose="02010609060101010101" pitchFamily="49" charset="-122"/>
                <a:ea typeface="黑体" panose="02010609060101010101" pitchFamily="49" charset="-122"/>
              </a:rPr>
              <a:t>中。机器指令被读入</a:t>
            </a:r>
            <a:r>
              <a:rPr lang="en-US" altLang="zh-CN" sz="2000" b="1" dirty="0">
                <a:solidFill>
                  <a:srgbClr val="000000"/>
                </a:solidFill>
                <a:latin typeface="黑体" panose="02010609060101010101" pitchFamily="49" charset="-122"/>
                <a:ea typeface="黑体" panose="02010609060101010101" pitchFamily="49" charset="-122"/>
              </a:rPr>
              <a:t>CPU</a:t>
            </a:r>
            <a:r>
              <a:rPr lang="zh-CN" altLang="en-US" sz="2000" b="1" dirty="0">
                <a:solidFill>
                  <a:srgbClr val="000000"/>
                </a:solidFill>
                <a:latin typeface="黑体" panose="02010609060101010101" pitchFamily="49" charset="-122"/>
                <a:ea typeface="黑体" panose="02010609060101010101" pitchFamily="49" charset="-122"/>
              </a:rPr>
              <a:t>后经过译码单元，</a:t>
            </a:r>
            <a:r>
              <a:rPr lang="zh-CN" altLang="en-US" sz="2000" b="1" dirty="0">
                <a:solidFill>
                  <a:srgbClr val="FF0000"/>
                </a:solidFill>
                <a:latin typeface="黑体" panose="02010609060101010101" pitchFamily="49" charset="-122"/>
                <a:ea typeface="黑体" panose="02010609060101010101" pitchFamily="49" charset="-122"/>
              </a:rPr>
              <a:t>一条复杂的</a:t>
            </a:r>
            <a:r>
              <a:rPr lang="en-US" altLang="zh-CN" sz="2000" b="1" dirty="0">
                <a:solidFill>
                  <a:srgbClr val="FF0000"/>
                </a:solidFill>
                <a:latin typeface="黑体" panose="02010609060101010101" pitchFamily="49" charset="-122"/>
                <a:ea typeface="黑体" panose="02010609060101010101" pitchFamily="49" charset="-122"/>
              </a:rPr>
              <a:t>CISC</a:t>
            </a:r>
            <a:r>
              <a:rPr lang="zh-CN" altLang="en-US" sz="2000" b="1" dirty="0">
                <a:solidFill>
                  <a:srgbClr val="FF0000"/>
                </a:solidFill>
                <a:latin typeface="黑体" panose="02010609060101010101" pitchFamily="49" charset="-122"/>
                <a:ea typeface="黑体" panose="02010609060101010101" pitchFamily="49" charset="-122"/>
              </a:rPr>
              <a:t>指令被译码为多个微程序代码</a:t>
            </a:r>
            <a:r>
              <a:rPr lang="zh-CN" altLang="en-US" sz="2000" b="1" dirty="0">
                <a:solidFill>
                  <a:srgbClr val="000000"/>
                </a:solidFill>
                <a:latin typeface="黑体" panose="02010609060101010101" pitchFamily="49" charset="-122"/>
                <a:ea typeface="黑体" panose="02010609060101010101" pitchFamily="49" charset="-122"/>
              </a:rPr>
              <a:t>，然后送入</a:t>
            </a:r>
            <a:r>
              <a:rPr lang="en-US" altLang="zh-CN" sz="2000" b="1" dirty="0">
                <a:solidFill>
                  <a:srgbClr val="000000"/>
                </a:solidFill>
                <a:latin typeface="黑体" panose="02010609060101010101" pitchFamily="49" charset="-122"/>
                <a:ea typeface="黑体" panose="02010609060101010101" pitchFamily="49" charset="-122"/>
              </a:rPr>
              <a:t>CPU</a:t>
            </a:r>
            <a:r>
              <a:rPr lang="zh-CN" altLang="en-US" sz="2000" b="1" dirty="0">
                <a:solidFill>
                  <a:srgbClr val="000000"/>
                </a:solidFill>
                <a:latin typeface="黑体" panose="02010609060101010101" pitchFamily="49" charset="-122"/>
                <a:ea typeface="黑体" panose="02010609060101010101" pitchFamily="49" charset="-122"/>
              </a:rPr>
              <a:t>执行单元进行操作。因此从本质上说，</a:t>
            </a:r>
            <a:r>
              <a:rPr lang="en-US" altLang="zh-CN" sz="2000" b="1" dirty="0">
                <a:solidFill>
                  <a:srgbClr val="FF0000"/>
                </a:solidFill>
                <a:latin typeface="黑体" panose="02010609060101010101" pitchFamily="49" charset="-122"/>
                <a:ea typeface="黑体" panose="02010609060101010101" pitchFamily="49" charset="-122"/>
              </a:rPr>
              <a:t>CISC</a:t>
            </a:r>
            <a:r>
              <a:rPr lang="zh-CN" altLang="en-US" sz="2000" b="1" dirty="0">
                <a:solidFill>
                  <a:srgbClr val="FF0000"/>
                </a:solidFill>
                <a:latin typeface="黑体" panose="02010609060101010101" pitchFamily="49" charset="-122"/>
                <a:ea typeface="黑体" panose="02010609060101010101" pitchFamily="49" charset="-122"/>
              </a:rPr>
              <a:t>体系结构的</a:t>
            </a:r>
            <a:r>
              <a:rPr lang="en-US" altLang="zh-CN" sz="2000" b="1" dirty="0">
                <a:solidFill>
                  <a:srgbClr val="FF0000"/>
                </a:solidFill>
                <a:latin typeface="黑体" panose="02010609060101010101" pitchFamily="49" charset="-122"/>
                <a:ea typeface="黑体" panose="02010609060101010101" pitchFamily="49" charset="-122"/>
              </a:rPr>
              <a:t>CPU</a:t>
            </a:r>
            <a:r>
              <a:rPr lang="zh-CN" altLang="en-US" sz="2000" b="1" dirty="0">
                <a:solidFill>
                  <a:srgbClr val="FF0000"/>
                </a:solidFill>
                <a:latin typeface="黑体" panose="02010609060101010101" pitchFamily="49" charset="-122"/>
                <a:ea typeface="黑体" panose="02010609060101010101" pitchFamily="49" charset="-122"/>
              </a:rPr>
              <a:t>的译码过程是软件工作过程，它必然影响</a:t>
            </a:r>
            <a:r>
              <a:rPr lang="en-US" altLang="zh-CN" sz="2000" b="1" dirty="0">
                <a:solidFill>
                  <a:srgbClr val="FF0000"/>
                </a:solidFill>
                <a:latin typeface="黑体" panose="02010609060101010101" pitchFamily="49" charset="-122"/>
                <a:ea typeface="黑体" panose="02010609060101010101" pitchFamily="49" charset="-122"/>
              </a:rPr>
              <a:t>CPU</a:t>
            </a:r>
            <a:r>
              <a:rPr lang="zh-CN" altLang="en-US" sz="2000" b="1" dirty="0">
                <a:solidFill>
                  <a:srgbClr val="FF0000"/>
                </a:solidFill>
                <a:latin typeface="黑体" panose="02010609060101010101" pitchFamily="49" charset="-122"/>
                <a:ea typeface="黑体" panose="02010609060101010101" pitchFamily="49" charset="-122"/>
              </a:rPr>
              <a:t>的运行速度</a:t>
            </a:r>
            <a:r>
              <a:rPr lang="zh-CN" altLang="en-US" b="1" dirty="0">
                <a:latin typeface="黑体" panose="02010609060101010101" pitchFamily="49" charset="-122"/>
                <a:ea typeface="黑体" panose="02010609060101010101" pitchFamily="49" charset="-122"/>
              </a:rPr>
              <a:t>。</a:t>
            </a:r>
            <a:r>
              <a:rPr lang="zh-CN" altLang="en-US" dirty="0"/>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黑体" panose="02010609060101010101" pitchFamily="49" charset="-122"/>
                <a:ea typeface="黑体" panose="02010609060101010101" pitchFamily="49" charset="-122"/>
              </a:rPr>
              <a:t>CISC</a:t>
            </a:r>
            <a:r>
              <a:rPr lang="zh-CN" altLang="en-US" sz="3200" dirty="0">
                <a:solidFill>
                  <a:srgbClr val="000000"/>
                </a:solidFill>
                <a:latin typeface="黑体" panose="02010609060101010101" pitchFamily="49" charset="-122"/>
                <a:ea typeface="黑体" panose="02010609060101010101" pitchFamily="49" charset="-122"/>
              </a:rPr>
              <a:t>体系结构的特征</a:t>
            </a:r>
          </a:p>
        </p:txBody>
      </p:sp>
      <p:sp>
        <p:nvSpPr>
          <p:cNvPr id="128003"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CISC</a:t>
            </a:r>
            <a:r>
              <a:rPr lang="zh-CN" altLang="en-US" dirty="0">
                <a:solidFill>
                  <a:srgbClr val="000000"/>
                </a:solidFill>
                <a:latin typeface="黑体" panose="02010609060101010101" pitchFamily="49" charset="-122"/>
                <a:ea typeface="黑体" panose="02010609060101010101" pitchFamily="49" charset="-122"/>
              </a:rPr>
              <a:t>体系结构的特征（</a:t>
            </a:r>
            <a:r>
              <a:rPr lang="en-US" altLang="zh-CN" dirty="0">
                <a:solidFill>
                  <a:srgbClr val="000000"/>
                </a:solidFill>
                <a:latin typeface="黑体" panose="02010609060101010101" pitchFamily="49" charset="-122"/>
                <a:ea typeface="黑体" panose="02010609060101010101" pitchFamily="49" charset="-122"/>
              </a:rPr>
              <a:t>4</a:t>
            </a:r>
            <a:r>
              <a:rPr lang="zh-CN" altLang="en-US" dirty="0">
                <a:solidFill>
                  <a:srgbClr val="000000"/>
                </a:solidFill>
                <a:latin typeface="黑体" panose="02010609060101010101" pitchFamily="49" charset="-122"/>
                <a:ea typeface="黑体" panose="02010609060101010101" pitchFamily="49" charset="-122"/>
              </a:rPr>
              <a:t>）</a:t>
            </a:r>
          </a:p>
          <a:p>
            <a:pPr lvl="1" eaLnBrk="1" hangingPunct="1"/>
            <a:r>
              <a:rPr lang="zh-CN" altLang="en-US" b="1" dirty="0">
                <a:solidFill>
                  <a:srgbClr val="FF0000"/>
                </a:solidFill>
                <a:latin typeface="黑体" panose="02010609060101010101" pitchFamily="49" charset="-122"/>
                <a:ea typeface="黑体" panose="02010609060101010101" pitchFamily="49" charset="-122"/>
              </a:rPr>
              <a:t>软件功能硬件化</a:t>
            </a:r>
          </a:p>
          <a:p>
            <a:pPr lvl="2" eaLnBrk="1" hangingPunct="1"/>
            <a:r>
              <a:rPr lang="en-US" altLang="zh-CN" b="1" dirty="0">
                <a:solidFill>
                  <a:srgbClr val="000000"/>
                </a:solidFill>
                <a:latin typeface="黑体" panose="02010609060101010101" pitchFamily="49" charset="-122"/>
                <a:ea typeface="黑体" panose="02010609060101010101" pitchFamily="49" charset="-122"/>
              </a:rPr>
              <a:t>CISC</a:t>
            </a:r>
            <a:r>
              <a:rPr lang="zh-CN" altLang="en-US" b="1" dirty="0">
                <a:solidFill>
                  <a:srgbClr val="000000"/>
                </a:solidFill>
                <a:latin typeface="黑体" panose="02010609060101010101" pitchFamily="49" charset="-122"/>
                <a:ea typeface="黑体" panose="02010609060101010101" pitchFamily="49" charset="-122"/>
              </a:rPr>
              <a:t>通过增强指令的功能把原本由软件实现的功能改用硬件实现。这样一些常用的、简单的指令就不必经过译码或经过简单的译码就可以直接送到</a:t>
            </a:r>
            <a:r>
              <a:rPr lang="en-US" altLang="zh-CN" b="1" dirty="0">
                <a:solidFill>
                  <a:srgbClr val="FF0000"/>
                </a:solidFill>
                <a:latin typeface="黑体" panose="02010609060101010101" pitchFamily="49" charset="-122"/>
                <a:ea typeface="黑体" panose="02010609060101010101" pitchFamily="49" charset="-122"/>
              </a:rPr>
              <a:t>CPU</a:t>
            </a:r>
            <a:r>
              <a:rPr lang="zh-CN" altLang="en-US" b="1" dirty="0">
                <a:solidFill>
                  <a:srgbClr val="FF0000"/>
                </a:solidFill>
                <a:latin typeface="黑体" panose="02010609060101010101" pitchFamily="49" charset="-122"/>
                <a:ea typeface="黑体" panose="02010609060101010101" pitchFamily="49" charset="-122"/>
              </a:rPr>
              <a:t>的执行单元</a:t>
            </a:r>
            <a:r>
              <a:rPr lang="zh-CN" altLang="en-US" b="1" dirty="0">
                <a:solidFill>
                  <a:srgbClr val="000000"/>
                </a:solidFill>
                <a:latin typeface="黑体" panose="02010609060101010101" pitchFamily="49" charset="-122"/>
                <a:ea typeface="黑体" panose="02010609060101010101" pitchFamily="49" charset="-122"/>
              </a:rPr>
              <a:t>进行处理，这样做提高了</a:t>
            </a:r>
            <a:r>
              <a:rPr lang="en-US" altLang="zh-CN" b="1" dirty="0">
                <a:solidFill>
                  <a:srgbClr val="000000"/>
                </a:solidFill>
                <a:latin typeface="黑体" panose="02010609060101010101" pitchFamily="49" charset="-122"/>
                <a:ea typeface="黑体" panose="02010609060101010101" pitchFamily="49" charset="-122"/>
              </a:rPr>
              <a:t>CPU</a:t>
            </a:r>
            <a:r>
              <a:rPr lang="zh-CN" altLang="en-US" b="1" dirty="0">
                <a:solidFill>
                  <a:srgbClr val="000000"/>
                </a:solidFill>
                <a:latin typeface="黑体" panose="02010609060101010101" pitchFamily="49" charset="-122"/>
                <a:ea typeface="黑体" panose="02010609060101010101" pitchFamily="49" charset="-122"/>
              </a:rPr>
              <a:t>的运行速度但增加了</a:t>
            </a:r>
            <a:r>
              <a:rPr lang="en-US" altLang="zh-CN" b="1" dirty="0">
                <a:solidFill>
                  <a:srgbClr val="000000"/>
                </a:solidFill>
                <a:latin typeface="黑体" panose="02010609060101010101" pitchFamily="49" charset="-122"/>
                <a:ea typeface="黑体" panose="02010609060101010101" pitchFamily="49" charset="-122"/>
              </a:rPr>
              <a:t>CPU</a:t>
            </a:r>
            <a:r>
              <a:rPr lang="zh-CN" altLang="en-US" b="1" dirty="0">
                <a:solidFill>
                  <a:srgbClr val="000000"/>
                </a:solidFill>
                <a:latin typeface="黑体" panose="02010609060101010101" pitchFamily="49" charset="-122"/>
                <a:ea typeface="黑体" panose="02010609060101010101" pitchFamily="49" charset="-122"/>
              </a:rPr>
              <a:t>的复杂度。</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黑体" panose="02010609060101010101" pitchFamily="49" charset="-122"/>
                <a:ea typeface="黑体" panose="02010609060101010101" pitchFamily="49" charset="-122"/>
              </a:rPr>
              <a:t>2.4 </a:t>
            </a:r>
            <a:r>
              <a:rPr lang="zh-CN" altLang="en-US" sz="3200" dirty="0">
                <a:solidFill>
                  <a:srgbClr val="000000"/>
                </a:solidFill>
                <a:latin typeface="黑体" panose="02010609060101010101" pitchFamily="49" charset="-122"/>
                <a:ea typeface="黑体" panose="02010609060101010101" pitchFamily="49" charset="-122"/>
              </a:rPr>
              <a:t>指令系统的发展和改进</a:t>
            </a:r>
          </a:p>
        </p:txBody>
      </p:sp>
      <p:sp>
        <p:nvSpPr>
          <p:cNvPr id="129027"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000000"/>
                </a:solidFill>
                <a:latin typeface="Times New Roman" panose="02020603050405020304" pitchFamily="18" charset="0"/>
                <a:ea typeface="楷体_GB2312" pitchFamily="49" charset="-122"/>
              </a:rPr>
              <a:t>2.4.1 CISC</a:t>
            </a:r>
            <a:r>
              <a:rPr lang="zh-CN" altLang="en-US" dirty="0">
                <a:solidFill>
                  <a:srgbClr val="000000"/>
                </a:solidFill>
                <a:latin typeface="Times New Roman" panose="02020603050405020304" pitchFamily="18" charset="0"/>
                <a:ea typeface="楷体_GB2312" pitchFamily="49" charset="-122"/>
              </a:rPr>
              <a:t>和</a:t>
            </a:r>
            <a:r>
              <a:rPr lang="en-US" altLang="zh-CN" dirty="0">
                <a:solidFill>
                  <a:srgbClr val="000000"/>
                </a:solidFill>
                <a:latin typeface="Times New Roman" panose="02020603050405020304" pitchFamily="18" charset="0"/>
                <a:ea typeface="楷体_GB2312" pitchFamily="49" charset="-122"/>
              </a:rPr>
              <a:t>RISC</a:t>
            </a:r>
          </a:p>
          <a:p>
            <a:pPr eaLnBrk="1" hangingPunct="1"/>
            <a:endParaRPr lang="zh-CN" altLang="en-US" dirty="0">
              <a:solidFill>
                <a:srgbClr val="000000"/>
              </a:solidFill>
              <a:latin typeface="Times New Roman" panose="02020603050405020304" pitchFamily="18" charset="0"/>
              <a:ea typeface="楷体_GB2312" pitchFamily="49" charset="-122"/>
            </a:endParaRPr>
          </a:p>
          <a:p>
            <a:pPr eaLnBrk="1" hangingPunct="1"/>
            <a:r>
              <a:rPr lang="en-US" altLang="zh-CN" dirty="0">
                <a:solidFill>
                  <a:srgbClr val="FF0000"/>
                </a:solidFill>
                <a:latin typeface="Times New Roman" panose="02020603050405020304" pitchFamily="18" charset="0"/>
                <a:ea typeface="楷体_GB2312" pitchFamily="49" charset="-122"/>
              </a:rPr>
              <a:t>2.4.2 </a:t>
            </a:r>
            <a:r>
              <a:rPr lang="zh-CN" altLang="en-US" dirty="0">
                <a:solidFill>
                  <a:srgbClr val="FF0000"/>
                </a:solidFill>
                <a:latin typeface="Times New Roman" panose="02020603050405020304" pitchFamily="18" charset="0"/>
                <a:ea typeface="楷体_GB2312" pitchFamily="49" charset="-122"/>
              </a:rPr>
              <a:t>按</a:t>
            </a:r>
            <a:r>
              <a:rPr lang="en-US" altLang="zh-CN" dirty="0">
                <a:solidFill>
                  <a:srgbClr val="FF0000"/>
                </a:solidFill>
                <a:latin typeface="Times New Roman" panose="02020603050405020304" pitchFamily="18" charset="0"/>
                <a:ea typeface="楷体_GB2312" pitchFamily="49" charset="-122"/>
              </a:rPr>
              <a:t>CISC</a:t>
            </a:r>
            <a:r>
              <a:rPr lang="zh-CN" altLang="en-US" dirty="0">
                <a:solidFill>
                  <a:srgbClr val="FF0000"/>
                </a:solidFill>
                <a:latin typeface="Times New Roman" panose="02020603050405020304" pitchFamily="18" charset="0"/>
                <a:ea typeface="楷体_GB2312" pitchFamily="49" charset="-122"/>
              </a:rPr>
              <a:t>方向发展和改进指令系统</a:t>
            </a:r>
          </a:p>
          <a:p>
            <a:pPr eaLnBrk="1" hangingPunct="1"/>
            <a:endParaRPr lang="zh-CN" altLang="en-US" dirty="0">
              <a:solidFill>
                <a:srgbClr val="000000"/>
              </a:solidFill>
              <a:latin typeface="Times New Roman" panose="02020603050405020304" pitchFamily="18" charset="0"/>
              <a:ea typeface="楷体_GB2312" pitchFamily="49" charset="-122"/>
            </a:endParaRPr>
          </a:p>
          <a:p>
            <a:pPr eaLnBrk="1" hangingPunct="1"/>
            <a:r>
              <a:rPr lang="en-US" altLang="zh-CN" dirty="0">
                <a:solidFill>
                  <a:srgbClr val="000000"/>
                </a:solidFill>
                <a:latin typeface="Times New Roman" panose="02020603050405020304" pitchFamily="18" charset="0"/>
                <a:ea typeface="楷体_GB2312" pitchFamily="49" charset="-122"/>
              </a:rPr>
              <a:t>2.4.3 </a:t>
            </a:r>
            <a:r>
              <a:rPr lang="zh-CN" altLang="en-US" dirty="0">
                <a:solidFill>
                  <a:srgbClr val="000000"/>
                </a:solidFill>
                <a:latin typeface="Times New Roman" panose="02020603050405020304" pitchFamily="18" charset="0"/>
                <a:ea typeface="楷体_GB2312" pitchFamily="49" charset="-122"/>
              </a:rPr>
              <a:t>按</a:t>
            </a:r>
            <a:r>
              <a:rPr lang="en-US" altLang="zh-CN" dirty="0">
                <a:solidFill>
                  <a:srgbClr val="000000"/>
                </a:solidFill>
                <a:latin typeface="Times New Roman" panose="02020603050405020304" pitchFamily="18" charset="0"/>
                <a:ea typeface="楷体_GB2312" pitchFamily="49" charset="-122"/>
              </a:rPr>
              <a:t>RISC</a:t>
            </a:r>
            <a:r>
              <a:rPr lang="zh-CN" altLang="en-US" dirty="0">
                <a:solidFill>
                  <a:srgbClr val="000000"/>
                </a:solidFill>
                <a:latin typeface="Times New Roman" panose="02020603050405020304" pitchFamily="18" charset="0"/>
                <a:ea typeface="楷体_GB2312" pitchFamily="49" charset="-122"/>
              </a:rPr>
              <a:t>方向发展和改进指令系统</a:t>
            </a:r>
          </a:p>
          <a:p>
            <a:pPr eaLnBrk="1" hangingPunct="1"/>
            <a:endParaRPr lang="zh-CN" altLang="en-US" dirty="0">
              <a:solidFill>
                <a:srgbClr val="000000"/>
              </a:solidFill>
              <a:latin typeface="Times New Roman" panose="02020603050405020304" pitchFamily="18" charset="0"/>
              <a:ea typeface="楷体_GB2312" pitchFamily="49" charset="-122"/>
            </a:endParaRPr>
          </a:p>
          <a:p>
            <a:pPr eaLnBrk="1" hangingPunct="1"/>
            <a:endParaRPr lang="zh-CN" altLang="en-US" dirty="0">
              <a:solidFill>
                <a:srgbClr val="000000"/>
              </a:solidFill>
              <a:latin typeface="Times New Roman" panose="02020603050405020304" pitchFamily="18" charset="0"/>
              <a:ea typeface="楷体_GB2312"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黑体" panose="02010609060101010101" pitchFamily="49" charset="-122"/>
                <a:ea typeface="黑体" panose="02010609060101010101" pitchFamily="49" charset="-122"/>
              </a:rPr>
              <a:t>2.4.2 </a:t>
            </a:r>
            <a:r>
              <a:rPr lang="zh-CN" altLang="en-US" sz="3200" dirty="0">
                <a:solidFill>
                  <a:srgbClr val="000000"/>
                </a:solidFill>
                <a:latin typeface="黑体" panose="02010609060101010101" pitchFamily="49" charset="-122"/>
                <a:ea typeface="黑体" panose="02010609060101010101" pitchFamily="49" charset="-122"/>
              </a:rPr>
              <a:t>按</a:t>
            </a:r>
            <a:r>
              <a:rPr lang="en-US" altLang="zh-CN" sz="3200" dirty="0">
                <a:solidFill>
                  <a:srgbClr val="000000"/>
                </a:solidFill>
                <a:latin typeface="黑体" panose="02010609060101010101" pitchFamily="49" charset="-122"/>
                <a:ea typeface="黑体" panose="02010609060101010101" pitchFamily="49" charset="-122"/>
              </a:rPr>
              <a:t>CISC</a:t>
            </a:r>
            <a:r>
              <a:rPr lang="zh-CN" altLang="en-US" sz="3200" dirty="0">
                <a:solidFill>
                  <a:srgbClr val="000000"/>
                </a:solidFill>
                <a:latin typeface="黑体" panose="02010609060101010101" pitchFamily="49" charset="-122"/>
                <a:ea typeface="黑体" panose="02010609060101010101" pitchFamily="49" charset="-122"/>
              </a:rPr>
              <a:t>方向发展与改进指令系统</a:t>
            </a:r>
          </a:p>
        </p:txBody>
      </p:sp>
      <p:sp>
        <p:nvSpPr>
          <p:cNvPr id="130051" name="Rectangle 3"/>
          <p:cNvSpPr>
            <a:spLocks noGrp="1"/>
          </p:cNvSpPr>
          <p:nvPr>
            <p:ph idx="1" hasCustomPrompt="1"/>
          </p:nvPr>
        </p:nvSpPr>
        <p:spPr/>
        <p:txBody>
          <a:bodyPr vert="horz" wrap="square" lIns="91440" tIns="45720" rIns="91440" bIns="45720" anchor="t" anchorCtr="0"/>
          <a:lstStyle/>
          <a:p>
            <a:pPr lvl="0" eaLnBrk="1" hangingPunct="1"/>
            <a:r>
              <a:rPr lang="zh-CN" altLang="en-US" dirty="0">
                <a:solidFill>
                  <a:srgbClr val="000000"/>
                </a:solidFill>
                <a:latin typeface="黑体" panose="02010609060101010101" pitchFamily="49" charset="-122"/>
                <a:ea typeface="黑体" panose="02010609060101010101" pitchFamily="49" charset="-122"/>
              </a:rPr>
              <a:t>面向目标程序的优化实现改进</a:t>
            </a:r>
          </a:p>
          <a:p>
            <a:pPr lvl="0" eaLnBrk="1" hangingPunct="1"/>
            <a:r>
              <a:rPr lang="zh-CN" altLang="en-US" dirty="0">
                <a:solidFill>
                  <a:srgbClr val="000000"/>
                </a:solidFill>
                <a:latin typeface="黑体" panose="02010609060101010101" pitchFamily="49" charset="-122"/>
                <a:ea typeface="黑体" panose="02010609060101010101" pitchFamily="49" charset="-122"/>
              </a:rPr>
              <a:t>面向高级语言的优化实现改进</a:t>
            </a:r>
          </a:p>
          <a:p>
            <a:pPr lvl="0" eaLnBrk="1" hangingPunct="1"/>
            <a:r>
              <a:rPr lang="zh-CN" altLang="en-US" dirty="0">
                <a:solidFill>
                  <a:srgbClr val="000000"/>
                </a:solidFill>
                <a:latin typeface="黑体" panose="02010609060101010101" pitchFamily="49" charset="-122"/>
                <a:ea typeface="黑体" panose="02010609060101010101" pitchFamily="49" charset="-122"/>
              </a:rPr>
              <a:t>面向操作系统的优化实现改进</a:t>
            </a:r>
          </a:p>
          <a:p>
            <a:pPr lvl="1" eaLnBrk="1" hangingPunct="1">
              <a:buNone/>
            </a:pPr>
            <a:endParaRPr lang="zh-CN" altLang="en-US" dirty="0">
              <a:solidFill>
                <a:srgbClr val="000000"/>
              </a:solidFill>
              <a:latin typeface="楷体_GB2312" pitchFamily="49" charset="-122"/>
              <a:ea typeface="楷体_GB2312"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Times New Roman" panose="02020603050405020304" pitchFamily="18" charset="0"/>
                <a:ea typeface="黑体" panose="02010609060101010101" pitchFamily="49" charset="-122"/>
              </a:rPr>
              <a:t>1.</a:t>
            </a:r>
            <a:r>
              <a:rPr lang="zh-CN" altLang="en-US" sz="3200" dirty="0">
                <a:solidFill>
                  <a:srgbClr val="000000"/>
                </a:solidFill>
                <a:latin typeface="Times New Roman" panose="02020603050405020304" pitchFamily="18" charset="0"/>
                <a:ea typeface="黑体" panose="02010609060101010101" pitchFamily="49" charset="-122"/>
              </a:rPr>
              <a:t>面向目标程序的优化实现来改进</a:t>
            </a:r>
          </a:p>
        </p:txBody>
      </p:sp>
      <p:sp>
        <p:nvSpPr>
          <p:cNvPr id="131075" name="Rectangle 3"/>
          <p:cNvSpPr>
            <a:spLocks noGrp="1"/>
          </p:cNvSpPr>
          <p:nvPr>
            <p:ph idx="1" hasCustomPrompt="1"/>
          </p:nvPr>
        </p:nvSpPr>
        <p:spPr/>
        <p:txBody>
          <a:bodyPr vert="horz" wrap="square" lIns="91440" tIns="45720" rIns="91440" bIns="45720" anchor="t" anchorCtr="0"/>
          <a:lstStyle/>
          <a:p>
            <a:pPr eaLnBrk="1" hangingPunct="1"/>
            <a:r>
              <a:rPr lang="zh-CN" altLang="en-US" sz="2800" dirty="0">
                <a:solidFill>
                  <a:srgbClr val="000000"/>
                </a:solidFill>
                <a:latin typeface="黑体" panose="02010609060101010101" pitchFamily="49" charset="-122"/>
                <a:ea typeface="黑体" panose="02010609060101010101" pitchFamily="49" charset="-122"/>
                <a:sym typeface="+mn-ea"/>
              </a:rPr>
              <a:t>面向目标程序改进，就是分析指令系统，确定哪些基本操作宜于用一条指令实现，哪些基本操作宜于用一串指令实现，看目标程序的实现效率是否高（各种基本操作是否易于用这种指令实现），实现速度是否有提高（程序的访存次数、指令的执行时间有否减少），目标程序的长度是否缩短</a:t>
            </a:r>
            <a:endParaRPr lang="zh-CN" altLang="en-US" sz="2800" dirty="0">
              <a:solidFill>
                <a:srgbClr val="000000"/>
              </a:solidFill>
              <a:latin typeface="黑体" panose="02010609060101010101" pitchFamily="49" charset="-122"/>
              <a:ea typeface="黑体" panose="02010609060101010101" pitchFamily="49" charset="-122"/>
            </a:endParaRPr>
          </a:p>
          <a:p>
            <a:pPr eaLnBrk="1" hangingPunct="1"/>
            <a:endParaRPr lang="zh-CN" altLang="en-US" dirty="0">
              <a:solidFill>
                <a:srgbClr val="00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Times New Roman" panose="02020603050405020304" pitchFamily="18" charset="0"/>
                <a:ea typeface="黑体" panose="02010609060101010101" pitchFamily="49" charset="-122"/>
              </a:rPr>
              <a:t>1.</a:t>
            </a:r>
            <a:r>
              <a:rPr lang="zh-CN" altLang="en-US" sz="3200" dirty="0">
                <a:solidFill>
                  <a:srgbClr val="000000"/>
                </a:solidFill>
                <a:latin typeface="Times New Roman" panose="02020603050405020304" pitchFamily="18" charset="0"/>
                <a:ea typeface="黑体" panose="02010609060101010101" pitchFamily="49" charset="-122"/>
              </a:rPr>
              <a:t>面向目标程序的优化实现来改进</a:t>
            </a:r>
          </a:p>
        </p:txBody>
      </p:sp>
      <p:sp>
        <p:nvSpPr>
          <p:cNvPr id="132099" name="Rectangle 3"/>
          <p:cNvSpPr>
            <a:spLocks noGrp="1"/>
          </p:cNvSpPr>
          <p:nvPr>
            <p:ph idx="1" hasCustomPrompt="1"/>
          </p:nvPr>
        </p:nvSpPr>
        <p:spPr/>
        <p:txBody>
          <a:bodyPr vert="horz" wrap="square" lIns="91440" tIns="45720" rIns="91440" bIns="45720" anchor="t" anchorCtr="0"/>
          <a:lstStyle/>
          <a:p>
            <a:pPr algn="just" eaLnBrk="1" hangingPunct="1"/>
            <a:r>
              <a:rPr lang="zh-CN" altLang="en-US" sz="2800" dirty="0">
                <a:solidFill>
                  <a:srgbClr val="000000"/>
                </a:solidFill>
                <a:latin typeface="楷体_GB2312" pitchFamily="49" charset="-122"/>
                <a:ea typeface="楷体_GB2312" pitchFamily="49" charset="-122"/>
                <a:sym typeface="+mn-ea"/>
              </a:rPr>
              <a:t>途径</a:t>
            </a:r>
            <a:r>
              <a:rPr lang="en-US" altLang="zh-CN" sz="2800" dirty="0">
                <a:solidFill>
                  <a:srgbClr val="000000"/>
                </a:solidFill>
                <a:latin typeface="楷体_GB2312" pitchFamily="49" charset="-122"/>
                <a:ea typeface="楷体_GB2312" pitchFamily="49" charset="-122"/>
                <a:sym typeface="+mn-ea"/>
              </a:rPr>
              <a:t>1</a:t>
            </a:r>
            <a:r>
              <a:rPr lang="zh-CN" altLang="en-US" sz="2800" dirty="0">
                <a:solidFill>
                  <a:srgbClr val="000000"/>
                </a:solidFill>
                <a:latin typeface="楷体_GB2312" pitchFamily="49" charset="-122"/>
                <a:ea typeface="楷体_GB2312" pitchFamily="49" charset="-122"/>
                <a:sym typeface="+mn-ea"/>
              </a:rPr>
              <a:t>：通过对大量已有机器的机器语言及其执行情况进行统计各种指令和指令串</a:t>
            </a:r>
            <a:r>
              <a:rPr lang="zh-CN" altLang="en-US" sz="2800" dirty="0">
                <a:solidFill>
                  <a:srgbClr val="000000"/>
                </a:solidFill>
                <a:highlight>
                  <a:srgbClr val="FFFF00"/>
                </a:highlight>
                <a:latin typeface="楷体_GB2312" pitchFamily="49" charset="-122"/>
                <a:ea typeface="楷体_GB2312" pitchFamily="49" charset="-122"/>
                <a:sym typeface="+mn-ea"/>
              </a:rPr>
              <a:t>使用频度</a:t>
            </a:r>
            <a:r>
              <a:rPr lang="zh-CN" altLang="en-US" sz="2800" dirty="0">
                <a:solidFill>
                  <a:srgbClr val="000000"/>
                </a:solidFill>
                <a:latin typeface="楷体_GB2312" pitchFamily="49" charset="-122"/>
                <a:ea typeface="楷体_GB2312" pitchFamily="49" charset="-122"/>
                <a:sym typeface="+mn-ea"/>
              </a:rPr>
              <a:t>加以分析改进。</a:t>
            </a:r>
            <a:endParaRPr lang="zh-CN" altLang="en-US" sz="2800" dirty="0">
              <a:solidFill>
                <a:srgbClr val="000000"/>
              </a:solidFill>
              <a:latin typeface="楷体_GB2312" pitchFamily="49" charset="-122"/>
              <a:ea typeface="楷体_GB2312" pitchFamily="49" charset="-122"/>
            </a:endParaRPr>
          </a:p>
          <a:p>
            <a:pPr lvl="1" algn="just" eaLnBrk="1" hangingPunct="1"/>
            <a:r>
              <a:rPr lang="zh-CN" altLang="en-US" sz="2000" dirty="0">
                <a:solidFill>
                  <a:srgbClr val="000000"/>
                </a:solidFill>
                <a:latin typeface="楷体_GB2312" pitchFamily="49" charset="-122"/>
                <a:ea typeface="楷体_GB2312" pitchFamily="49" charset="-122"/>
                <a:sym typeface="+mn-ea"/>
              </a:rPr>
              <a:t>静态使用频度，对程序中出现的各种指令以及指令串进行统计得出的百分比，减少目标程序的存储空间</a:t>
            </a:r>
            <a:endParaRPr lang="zh-CN" altLang="en-US" sz="2000" dirty="0">
              <a:solidFill>
                <a:srgbClr val="000000"/>
              </a:solidFill>
              <a:latin typeface="楷体_GB2312" pitchFamily="49" charset="-122"/>
              <a:ea typeface="楷体_GB2312" pitchFamily="49" charset="-122"/>
            </a:endParaRPr>
          </a:p>
          <a:p>
            <a:pPr lvl="1" algn="just" eaLnBrk="1" hangingPunct="1"/>
            <a:r>
              <a:rPr lang="zh-CN" altLang="en-US" sz="2000" dirty="0">
                <a:solidFill>
                  <a:srgbClr val="000000"/>
                </a:solidFill>
                <a:latin typeface="楷体_GB2312" pitchFamily="49" charset="-122"/>
                <a:ea typeface="楷体_GB2312" pitchFamily="49" charset="-122"/>
                <a:sym typeface="+mn-ea"/>
              </a:rPr>
              <a:t>动态使用频度，在目标程序执行过程中对出现的各种指令和指令串进行统计得出的百分比，减少目标程序的执行时间</a:t>
            </a:r>
            <a:endParaRPr lang="zh-CN" altLang="en-US" sz="2000" dirty="0">
              <a:solidFill>
                <a:srgbClr val="000000"/>
              </a:solidFill>
              <a:latin typeface="楷体_GB2312" pitchFamily="49" charset="-122"/>
              <a:ea typeface="楷体_GB2312" pitchFamily="49" charset="-122"/>
            </a:endParaRPr>
          </a:p>
          <a:p>
            <a:pPr lvl="1" algn="just" eaLnBrk="1" hangingPunct="1"/>
            <a:r>
              <a:rPr lang="zh-CN" altLang="en-US" dirty="0">
                <a:solidFill>
                  <a:srgbClr val="000000"/>
                </a:solidFill>
                <a:latin typeface="楷体_GB2312" pitchFamily="49" charset="-122"/>
                <a:ea typeface="楷体_GB2312" pitchFamily="49" charset="-122"/>
              </a:rPr>
              <a:t>具体实现：</a:t>
            </a:r>
          </a:p>
          <a:p>
            <a:pPr lvl="2" algn="just" eaLnBrk="1" hangingPunct="1"/>
            <a:r>
              <a:rPr lang="zh-CN" altLang="en-US" dirty="0">
                <a:solidFill>
                  <a:srgbClr val="000000"/>
                </a:solidFill>
                <a:latin typeface="楷体_GB2312" pitchFamily="49" charset="-122"/>
                <a:ea typeface="楷体_GB2312" pitchFamily="49" charset="-122"/>
              </a:rPr>
              <a:t>对高频指令可增强其功能，加快执行速度，缩短其指令字长；</a:t>
            </a:r>
          </a:p>
          <a:p>
            <a:pPr lvl="2" algn="just" eaLnBrk="1" hangingPunct="1"/>
            <a:r>
              <a:rPr lang="zh-CN" altLang="en-US" dirty="0">
                <a:solidFill>
                  <a:srgbClr val="000000"/>
                </a:solidFill>
                <a:latin typeface="楷体_GB2312" pitchFamily="49" charset="-122"/>
                <a:ea typeface="楷体_GB2312" pitchFamily="49" charset="-122"/>
              </a:rPr>
              <a:t>对低频指令考虑将其合并到高频指令，或在新系列机中取消；</a:t>
            </a:r>
          </a:p>
          <a:p>
            <a:pPr lvl="2" algn="just" eaLnBrk="1" hangingPunct="1"/>
            <a:r>
              <a:rPr lang="zh-CN" altLang="en-US" dirty="0">
                <a:solidFill>
                  <a:srgbClr val="000000"/>
                </a:solidFill>
                <a:latin typeface="楷体_GB2312" pitchFamily="49" charset="-122"/>
                <a:ea typeface="楷体_GB2312" pitchFamily="49" charset="-122"/>
              </a:rPr>
              <a:t>对高频的指令串可增设新指令取代，减少访存取指次数，加快程序执行。</a:t>
            </a:r>
          </a:p>
          <a:p>
            <a:pPr lvl="1" algn="just" eaLnBrk="1" hangingPunct="1"/>
            <a:endParaRPr lang="zh-CN" altLang="en-US" dirty="0">
              <a:solidFill>
                <a:srgbClr val="000000"/>
              </a:solidFill>
              <a:latin typeface="楷体_GB2312" pitchFamily="49" charset="-122"/>
              <a:ea typeface="楷体_GB2312" pitchFamily="49" charset="-122"/>
            </a:endParaRPr>
          </a:p>
          <a:p>
            <a:pPr lvl="0" algn="just" eaLnBrk="1" hangingPunct="1"/>
            <a:endParaRPr lang="zh-CN" altLang="en-US" dirty="0">
              <a:solidFill>
                <a:srgbClr val="000000"/>
              </a:solidFill>
              <a:latin typeface="楷体_GB2312" pitchFamily="49" charset="-122"/>
              <a:ea typeface="楷体_GB2312" pitchFamily="49" charset="-122"/>
            </a:endParaRPr>
          </a:p>
          <a:p>
            <a:pPr eaLnBrk="1" hangingPunct="1"/>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p:cNvSpPr>
          <p:nvPr>
            <p:ph type="body" sz="half" idx="1" hasCustomPrompt="1"/>
          </p:nvPr>
        </p:nvSpPr>
        <p:spPr>
          <a:xfrm>
            <a:off x="469900" y="1022350"/>
            <a:ext cx="8362950" cy="4953000"/>
          </a:xfrm>
        </p:spPr>
        <p:txBody>
          <a:bodyPr vert="horz" wrap="square" lIns="91440" tIns="45720" rIns="91440" bIns="45720" anchor="t" anchorCtr="0"/>
          <a:lstStyle/>
          <a:p>
            <a:pPr eaLnBrk="1" hangingPunct="1">
              <a:buClr>
                <a:schemeClr val="tx1"/>
              </a:buClr>
              <a:buSzTx/>
              <a:buFont typeface="Wingdings" panose="05000000000000000000" pitchFamily="2" charset="2"/>
            </a:pPr>
            <a:r>
              <a:rPr lang="zh-CN" altLang="en-US" sz="2400" dirty="0">
                <a:solidFill>
                  <a:srgbClr val="000000"/>
                </a:solidFill>
                <a:latin typeface="楷体_GB2312" pitchFamily="49" charset="-122"/>
                <a:ea typeface="楷体_GB2312" pitchFamily="49" charset="-122"/>
              </a:rPr>
              <a:t>例：在</a:t>
            </a:r>
            <a:r>
              <a:rPr lang="en-US" altLang="zh-CN" sz="2400" dirty="0">
                <a:solidFill>
                  <a:srgbClr val="000000"/>
                </a:solidFill>
                <a:latin typeface="楷体_GB2312" pitchFamily="49" charset="-122"/>
                <a:ea typeface="楷体_GB2312" pitchFamily="49" charset="-122"/>
              </a:rPr>
              <a:t>IBM360</a:t>
            </a:r>
            <a:r>
              <a:rPr lang="zh-CN" altLang="en-US" sz="2400" dirty="0">
                <a:solidFill>
                  <a:srgbClr val="000000"/>
                </a:solidFill>
                <a:latin typeface="楷体_GB2312" pitchFamily="49" charset="-122"/>
                <a:ea typeface="楷体_GB2312" pitchFamily="49" charset="-122"/>
              </a:rPr>
              <a:t>上运行的</a:t>
            </a:r>
            <a:r>
              <a:rPr lang="en-US" altLang="zh-CN" sz="2400" dirty="0">
                <a:solidFill>
                  <a:srgbClr val="000000"/>
                </a:solidFill>
                <a:latin typeface="楷体_GB2312" pitchFamily="49" charset="-122"/>
                <a:ea typeface="楷体_GB2312" pitchFamily="49" charset="-122"/>
              </a:rPr>
              <a:t>19</a:t>
            </a:r>
            <a:r>
              <a:rPr lang="zh-CN" altLang="en-US" sz="2400" dirty="0">
                <a:solidFill>
                  <a:srgbClr val="000000"/>
                </a:solidFill>
                <a:latin typeface="楷体_GB2312" pitchFamily="49" charset="-122"/>
                <a:ea typeface="楷体_GB2312" pitchFamily="49" charset="-122"/>
              </a:rPr>
              <a:t>个程序统计出的最常用几种指令的使用频度</a:t>
            </a:r>
          </a:p>
        </p:txBody>
      </p:sp>
      <p:graphicFrame>
        <p:nvGraphicFramePr>
          <p:cNvPr id="452747" name="Group 139"/>
          <p:cNvGraphicFramePr>
            <a:graphicFrameLocks noGrp="1"/>
          </p:cNvGraphicFramePr>
          <p:nvPr>
            <p:ph sz="half" idx="1"/>
            <p:custDataLst>
              <p:tags r:id="rId1"/>
            </p:custDataLst>
          </p:nvPr>
        </p:nvGraphicFramePr>
        <p:xfrm>
          <a:off x="1441450" y="2057400"/>
          <a:ext cx="6240463" cy="3727452"/>
        </p:xfrm>
        <a:graphic>
          <a:graphicData uri="http://schemas.openxmlformats.org/drawingml/2006/table">
            <a:tbl>
              <a:tblPr/>
              <a:tblGrid>
                <a:gridCol w="2005013">
                  <a:extLst>
                    <a:ext uri="{9D8B030D-6E8A-4147-A177-3AD203B41FA5}">
                      <a16:colId xmlns:a16="http://schemas.microsoft.com/office/drawing/2014/main" val="20000"/>
                    </a:ext>
                  </a:extLst>
                </a:gridCol>
                <a:gridCol w="2005012">
                  <a:extLst>
                    <a:ext uri="{9D8B030D-6E8A-4147-A177-3AD203B41FA5}">
                      <a16:colId xmlns:a16="http://schemas.microsoft.com/office/drawing/2014/main" val="20001"/>
                    </a:ext>
                  </a:extLst>
                </a:gridCol>
                <a:gridCol w="2230438">
                  <a:extLst>
                    <a:ext uri="{9D8B030D-6E8A-4147-A177-3AD203B41FA5}">
                      <a16:colId xmlns:a16="http://schemas.microsoft.com/office/drawing/2014/main" val="20002"/>
                    </a:ext>
                  </a:extLst>
                </a:gridCol>
              </a:tblGrid>
              <a:tr h="503238">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指令类型</a:t>
                      </a:r>
                      <a:endParaRPr kumimoji="0" lang="zh-CN" altLang="en-US" sz="1600" b="1" i="0" u="none" strike="noStrike" cap="none" normalizeH="0" baseline="0">
                        <a:ln>
                          <a:noFill/>
                        </a:ln>
                        <a:solidFill>
                          <a:srgbClr val="00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静态使用频度</a:t>
                      </a:r>
                      <a:r>
                        <a:rPr kumimoji="0" lang="en-US" altLang="zh-CN"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endParaRPr kumimoji="0" lang="en-US" altLang="zh-CN" sz="1600" b="1" i="0" u="none" strike="noStrike" cap="none" normalizeH="0" baseline="0">
                        <a:ln>
                          <a:noFill/>
                        </a:ln>
                        <a:solidFill>
                          <a:srgbClr val="00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动态使用频度</a:t>
                      </a:r>
                      <a:r>
                        <a:rPr kumimoji="0" lang="en-US" altLang="zh-CN"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endParaRPr kumimoji="0" lang="en-US" altLang="zh-CN" sz="1600" b="1" i="0" u="none" strike="noStrike" cap="none" normalizeH="0" baseline="0">
                        <a:ln>
                          <a:noFill/>
                        </a:ln>
                        <a:solidFill>
                          <a:srgbClr val="00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L</a:t>
                      </a:r>
                      <a:r>
                        <a:rPr kumimoji="0" lang="zh-CN" altLang="en-US"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（取）</a:t>
                      </a:r>
                      <a:endParaRPr kumimoji="0" lang="zh-CN" altLang="en-US" sz="1600" b="1"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28.6</a:t>
                      </a:r>
                      <a:endParaRPr kumimoji="0" lang="en-US" altLang="zh-CN" sz="1600" b="1"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27.3</a:t>
                      </a:r>
                      <a:endParaRPr kumimoji="0" lang="en-US" altLang="zh-CN" sz="1600" b="1"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6575">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ST</a:t>
                      </a:r>
                      <a:r>
                        <a:rPr kumimoji="0" lang="zh-CN" altLang="en-US"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（存）</a:t>
                      </a:r>
                      <a:endParaRPr kumimoji="0" lang="zh-CN" altLang="en-US" sz="1600" b="1"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15.0</a:t>
                      </a:r>
                      <a:endParaRPr kumimoji="0" lang="en-US" altLang="zh-CN" sz="1600" b="1"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9.8</a:t>
                      </a:r>
                      <a:endParaRPr kumimoji="0" lang="en-US" altLang="zh-CN" sz="1600" b="1"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8163">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BC</a:t>
                      </a:r>
                      <a:r>
                        <a:rPr kumimoji="0" lang="zh-CN" altLang="en-US"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（条件转移）</a:t>
                      </a:r>
                      <a:endParaRPr kumimoji="0" lang="zh-CN" altLang="en-US" sz="1600" b="1"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10.0</a:t>
                      </a:r>
                      <a:endParaRPr kumimoji="0" lang="en-US" altLang="zh-CN" sz="1600" b="1"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0000"/>
                          </a:solidFill>
                          <a:effectLst/>
                          <a:latin typeface="宋体" panose="02010600030101010101" pitchFamily="2" charset="-122"/>
                          <a:ea typeface="宋体" panose="02010600030101010101" pitchFamily="2" charset="-122"/>
                        </a:rPr>
                        <a:t>13.7</a:t>
                      </a:r>
                      <a:endParaRPr kumimoji="0" lang="en-US" altLang="zh-CN" sz="1600" b="1" i="0" u="none" strike="noStrike" cap="none" normalizeH="0" baseline="0">
                        <a:ln>
                          <a:noFill/>
                        </a:ln>
                        <a:solidFill>
                          <a:srgbClr val="FF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6575">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LA</a:t>
                      </a:r>
                      <a:r>
                        <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（取地址）</a:t>
                      </a:r>
                      <a:endParaRPr kumimoji="0" lang="zh-CN" altLang="en-US" sz="1600" b="1" i="0" u="none" strike="noStrike" cap="none" normalizeH="0" baseline="0">
                        <a:ln>
                          <a:noFill/>
                        </a:ln>
                        <a:solidFill>
                          <a:srgbClr val="00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7.0</a:t>
                      </a:r>
                      <a:endParaRPr kumimoji="0" lang="en-US" altLang="zh-CN" sz="1600" b="1" i="0" u="none" strike="noStrike" cap="none" normalizeH="0" baseline="0">
                        <a:ln>
                          <a:noFill/>
                        </a:ln>
                        <a:solidFill>
                          <a:srgbClr val="00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6.1</a:t>
                      </a:r>
                      <a:endParaRPr kumimoji="0" lang="en-US" altLang="zh-CN" sz="1600" b="1" i="0" u="none" strike="noStrike" cap="none" normalizeH="0" baseline="0">
                        <a:ln>
                          <a:noFill/>
                        </a:ln>
                        <a:solidFill>
                          <a:srgbClr val="00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8163">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SR</a:t>
                      </a:r>
                      <a:r>
                        <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（减）</a:t>
                      </a:r>
                      <a:endParaRPr kumimoji="0" lang="zh-CN" altLang="en-US" sz="1600" b="1" i="0" u="none" strike="noStrike" cap="none" normalizeH="0" baseline="0">
                        <a:ln>
                          <a:noFill/>
                        </a:ln>
                        <a:solidFill>
                          <a:srgbClr val="00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5.8</a:t>
                      </a:r>
                      <a:endParaRPr kumimoji="0" lang="en-US" altLang="zh-CN" sz="1600" b="1" i="0" u="none" strike="noStrike" cap="none" normalizeH="0" baseline="0">
                        <a:ln>
                          <a:noFill/>
                        </a:ln>
                        <a:solidFill>
                          <a:srgbClr val="00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4.5</a:t>
                      </a:r>
                      <a:endParaRPr kumimoji="0" lang="en-US" altLang="zh-CN" sz="1600" b="1" i="0" u="none" strike="noStrike" cap="none" normalizeH="0" baseline="0">
                        <a:ln>
                          <a:noFill/>
                        </a:ln>
                        <a:solidFill>
                          <a:srgbClr val="00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6575">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A</a:t>
                      </a:r>
                      <a:r>
                        <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（加）</a:t>
                      </a:r>
                      <a:endParaRPr kumimoji="0" lang="zh-CN" altLang="en-US" sz="1600" b="1" i="0" u="none" strike="noStrike" cap="none" normalizeH="0" baseline="0">
                        <a:ln>
                          <a:noFill/>
                        </a:ln>
                        <a:solidFill>
                          <a:srgbClr val="00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　</a:t>
                      </a:r>
                      <a:endParaRPr kumimoji="0" lang="zh-CN" altLang="en-US" sz="1600" b="1" i="0" u="none" strike="noStrike" cap="none" normalizeH="0" baseline="0">
                        <a:ln>
                          <a:noFill/>
                        </a:ln>
                        <a:solidFill>
                          <a:srgbClr val="00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000000"/>
                          </a:solidFill>
                          <a:effectLst/>
                          <a:latin typeface="宋体" panose="02010600030101010101" pitchFamily="2" charset="-122"/>
                          <a:ea typeface="宋体" panose="02010600030101010101" pitchFamily="2" charset="-122"/>
                        </a:rPr>
                        <a:t>3.7</a:t>
                      </a:r>
                      <a:endParaRPr kumimoji="0" lang="en-US" altLang="zh-CN" sz="1600" b="1" i="0" u="none" strike="noStrike" cap="none" normalizeH="0" baseline="0">
                        <a:ln>
                          <a:noFill/>
                        </a:ln>
                        <a:solidFill>
                          <a:srgbClr val="00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33157" name="Rectangle 2"/>
          <p:cNvSpPr>
            <a:spLocks noGrp="1"/>
          </p:cNvSpPr>
          <p:nvPr>
            <p:ph type="title"/>
          </p:nvPr>
        </p:nvSpPr>
        <p:spPr>
          <a:xfrm>
            <a:off x="590550" y="142875"/>
            <a:ext cx="8377238" cy="609600"/>
          </a:xfrm>
        </p:spPr>
        <p:txBody>
          <a:bodyPr vert="horz" wrap="square" lIns="91440" tIns="45720" rIns="91440" bIns="45720" anchor="ctr" anchorCtr="0"/>
          <a:lstStyle/>
          <a:p>
            <a:pPr eaLnBrk="1" hangingPunct="1"/>
            <a:r>
              <a:rPr lang="en-US" altLang="zh-CN" sz="3200" dirty="0">
                <a:solidFill>
                  <a:srgbClr val="000000"/>
                </a:solidFill>
                <a:latin typeface="Times New Roman" panose="02020603050405020304" pitchFamily="18" charset="0"/>
                <a:ea typeface="黑体" panose="02010609060101010101" pitchFamily="49" charset="-122"/>
              </a:rPr>
              <a:t>1.</a:t>
            </a:r>
            <a:r>
              <a:rPr lang="zh-CN" altLang="en-US" sz="3200" dirty="0">
                <a:solidFill>
                  <a:srgbClr val="000000"/>
                </a:solidFill>
                <a:latin typeface="Times New Roman" panose="02020603050405020304" pitchFamily="18" charset="0"/>
                <a:ea typeface="黑体" panose="02010609060101010101" pitchFamily="49" charset="-122"/>
              </a:rPr>
              <a:t>面向目标程序的优化实现来改进</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000000"/>
                </a:solidFill>
                <a:latin typeface="楷体_GB2312" pitchFamily="49" charset="-122"/>
                <a:ea typeface="楷体_GB2312" pitchFamily="49" charset="-122"/>
              </a:rPr>
              <a:t> </a:t>
            </a:r>
            <a:r>
              <a:rPr lang="zh-CN" altLang="en-US" dirty="0">
                <a:solidFill>
                  <a:srgbClr val="000000"/>
                </a:solidFill>
                <a:latin typeface="楷体_GB2312" pitchFamily="49" charset="-122"/>
                <a:ea typeface="楷体_GB2312" pitchFamily="49" charset="-122"/>
              </a:rPr>
              <a:t>统计表明：</a:t>
            </a:r>
            <a:r>
              <a:rPr lang="zh-CN" altLang="en-US" dirty="0">
                <a:solidFill>
                  <a:srgbClr val="FF0000"/>
                </a:solidFill>
                <a:latin typeface="楷体_GB2312" pitchFamily="49" charset="-122"/>
                <a:ea typeface="楷体_GB2312" pitchFamily="49" charset="-122"/>
              </a:rPr>
              <a:t>动静</a:t>
            </a:r>
            <a:r>
              <a:rPr lang="zh-CN" altLang="en-US" dirty="0">
                <a:solidFill>
                  <a:srgbClr val="000000"/>
                </a:solidFill>
                <a:latin typeface="楷体_GB2312" pitchFamily="49" charset="-122"/>
                <a:ea typeface="楷体_GB2312" pitchFamily="49" charset="-122"/>
              </a:rPr>
              <a:t>使用频度接近，使用哪一种都可以减少存储空间，加快程序执行速度。</a:t>
            </a:r>
          </a:p>
          <a:p>
            <a:pPr eaLnBrk="1" hangingPunct="1"/>
            <a:r>
              <a:rPr lang="zh-CN" altLang="en-US" dirty="0">
                <a:solidFill>
                  <a:srgbClr val="000000"/>
                </a:solidFill>
                <a:latin typeface="楷体_GB2312" pitchFamily="49" charset="-122"/>
                <a:ea typeface="楷体_GB2312" pitchFamily="49" charset="-122"/>
              </a:rPr>
              <a:t>可以看出：存、取、转移指令占比大，可以优化这三种指令来优化</a:t>
            </a:r>
          </a:p>
          <a:p>
            <a:pPr lvl="1" eaLnBrk="1" hangingPunct="1"/>
            <a:r>
              <a:rPr lang="zh-CN" altLang="en-US" dirty="0">
                <a:solidFill>
                  <a:srgbClr val="000000"/>
                </a:solidFill>
                <a:latin typeface="楷体_GB2312" pitchFamily="49" charset="-122"/>
                <a:ea typeface="楷体_GB2312" pitchFamily="49" charset="-122"/>
              </a:rPr>
              <a:t>存、取指令实际上是传送类指令中的一部分，可以通过一条指令来实现传送多个数据的功能，如</a:t>
            </a:r>
            <a:r>
              <a:rPr lang="zh-CN" altLang="en-US" dirty="0">
                <a:solidFill>
                  <a:srgbClr val="000000"/>
                </a:solidFill>
                <a:highlight>
                  <a:srgbClr val="FFFF00"/>
                </a:highlight>
                <a:latin typeface="楷体_GB2312" pitchFamily="49" charset="-122"/>
                <a:ea typeface="楷体_GB2312" pitchFamily="49" charset="-122"/>
              </a:rPr>
              <a:t>成组取、成组存、成组传送</a:t>
            </a:r>
            <a:r>
              <a:rPr lang="zh-CN" altLang="en-US" dirty="0">
                <a:solidFill>
                  <a:srgbClr val="000000"/>
                </a:solidFill>
                <a:latin typeface="楷体_GB2312" pitchFamily="49" charset="-122"/>
                <a:ea typeface="楷体_GB2312" pitchFamily="49" charset="-122"/>
              </a:rPr>
              <a:t>支持向量机中的向量传送指令，缩短了目标程序的长度，加快了执行速度。</a:t>
            </a:r>
          </a:p>
          <a:p>
            <a:pPr lvl="1" eaLnBrk="1" hangingPunct="1"/>
            <a:endParaRPr lang="zh-CN" altLang="en-US" dirty="0">
              <a:solidFill>
                <a:srgbClr val="000000"/>
              </a:solidFill>
              <a:latin typeface="楷体_GB2312" pitchFamily="49" charset="-122"/>
              <a:ea typeface="楷体_GB2312" pitchFamily="49" charset="-122"/>
            </a:endParaRPr>
          </a:p>
          <a:p>
            <a:pPr lvl="2" eaLnBrk="1" hangingPunct="1"/>
            <a:endParaRPr lang="zh-CN" altLang="en-US" dirty="0">
              <a:solidFill>
                <a:srgbClr val="000000"/>
              </a:solidFill>
              <a:latin typeface="楷体_GB2312" pitchFamily="49" charset="-122"/>
              <a:ea typeface="楷体_GB2312" pitchFamily="49" charset="-122"/>
            </a:endParaRPr>
          </a:p>
        </p:txBody>
      </p:sp>
      <p:sp>
        <p:nvSpPr>
          <p:cNvPr id="134147"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Times New Roman" panose="02020603050405020304" pitchFamily="18" charset="0"/>
                <a:ea typeface="黑体" panose="02010609060101010101" pitchFamily="49" charset="-122"/>
              </a:rPr>
              <a:t>1.</a:t>
            </a:r>
            <a:r>
              <a:rPr lang="zh-CN" altLang="en-US" sz="3200" dirty="0">
                <a:solidFill>
                  <a:srgbClr val="000000"/>
                </a:solidFill>
                <a:latin typeface="Times New Roman" panose="02020603050405020304" pitchFamily="18" charset="0"/>
                <a:ea typeface="黑体" panose="02010609060101010101" pitchFamily="49" charset="-122"/>
              </a:rPr>
              <a:t>面向目标程序的优化实现来改进</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58"/>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Times New Roman" panose="02020603050405020304" pitchFamily="18" charset="0"/>
                <a:ea typeface="黑体" panose="02010609060101010101" pitchFamily="49" charset="-122"/>
              </a:rPr>
              <a:t>1.</a:t>
            </a:r>
            <a:r>
              <a:rPr lang="zh-CN" altLang="en-US" sz="3200" dirty="0">
                <a:solidFill>
                  <a:srgbClr val="000000"/>
                </a:solidFill>
                <a:latin typeface="Times New Roman" panose="02020603050405020304" pitchFamily="18" charset="0"/>
                <a:ea typeface="黑体" panose="02010609060101010101" pitchFamily="49" charset="-122"/>
              </a:rPr>
              <a:t>面向目标程序的优化实现来改进</a:t>
            </a:r>
          </a:p>
        </p:txBody>
      </p:sp>
      <p:graphicFrame>
        <p:nvGraphicFramePr>
          <p:cNvPr id="459803" name="Group 27"/>
          <p:cNvGraphicFramePr>
            <a:graphicFrameLocks noGrp="1"/>
          </p:cNvGraphicFramePr>
          <p:nvPr>
            <p:ph sz="half" idx="1"/>
          </p:nvPr>
        </p:nvGraphicFramePr>
        <p:xfrm>
          <a:off x="1352868" y="4355148"/>
          <a:ext cx="4038600" cy="720725"/>
        </p:xfrm>
        <a:graphic>
          <a:graphicData uri="http://schemas.openxmlformats.org/drawingml/2006/table">
            <a:tbl>
              <a:tblPr/>
              <a:tblGrid>
                <a:gridCol w="1368425">
                  <a:extLst>
                    <a:ext uri="{9D8B030D-6E8A-4147-A177-3AD203B41FA5}">
                      <a16:colId xmlns:a16="http://schemas.microsoft.com/office/drawing/2014/main" val="20000"/>
                    </a:ext>
                  </a:extLst>
                </a:gridCol>
                <a:gridCol w="1344612">
                  <a:extLst>
                    <a:ext uri="{9D8B030D-6E8A-4147-A177-3AD203B41FA5}">
                      <a16:colId xmlns:a16="http://schemas.microsoft.com/office/drawing/2014/main" val="20001"/>
                    </a:ext>
                  </a:extLst>
                </a:gridCol>
                <a:gridCol w="1325563">
                  <a:extLst>
                    <a:ext uri="{9D8B030D-6E8A-4147-A177-3AD203B41FA5}">
                      <a16:colId xmlns:a16="http://schemas.microsoft.com/office/drawing/2014/main" val="20002"/>
                    </a:ext>
                  </a:extLst>
                </a:gridCol>
              </a:tblGrid>
              <a:tr h="720725">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条件转移</a:t>
                      </a:r>
                      <a:endParaRPr kumimoji="0" lang="zh-CN" altLang="en-US" sz="2000" b="0" i="0" u="none" strike="noStrike" cap="none" normalizeH="0" baseline="0">
                        <a:ln>
                          <a:noFill/>
                        </a:ln>
                        <a:solidFill>
                          <a:srgbClr val="00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M</a:t>
                      </a:r>
                      <a:r>
                        <a:rPr kumimoji="0" lang="en-US" altLang="zh-CN" sz="2000" b="0" i="0" u="none" strike="noStrike" cap="none" normalizeH="0" baseline="-30000">
                          <a:ln>
                            <a:noFill/>
                          </a:ln>
                          <a:solidFill>
                            <a:srgbClr val="000000"/>
                          </a:solidFill>
                          <a:effectLst/>
                          <a:latin typeface="宋体" panose="02010600030101010101" pitchFamily="2" charset="-122"/>
                          <a:ea typeface="宋体" panose="02010600030101010101" pitchFamily="2" charset="-122"/>
                        </a:rPr>
                        <a:t>1</a:t>
                      </a:r>
                      <a:endParaRPr kumimoji="0" lang="en-US" altLang="zh-CN" sz="2000" b="0" i="0" u="none" strike="noStrike" cap="none" normalizeH="0" baseline="0">
                        <a:ln>
                          <a:noFill/>
                        </a:ln>
                        <a:solidFill>
                          <a:srgbClr val="00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R</a:t>
                      </a:r>
                      <a:r>
                        <a:rPr kumimoji="0" lang="en-US" altLang="zh-CN" sz="2000" b="0" i="0" u="none" strike="noStrike" cap="none" normalizeH="0" baseline="-30000">
                          <a:ln>
                            <a:noFill/>
                          </a:ln>
                          <a:solidFill>
                            <a:srgbClr val="000000"/>
                          </a:solidFill>
                          <a:effectLst/>
                          <a:latin typeface="宋体" panose="02010600030101010101" pitchFamily="2" charset="-122"/>
                          <a:ea typeface="宋体" panose="02010600030101010101" pitchFamily="2" charset="-122"/>
                        </a:rPr>
                        <a:t>2</a:t>
                      </a:r>
                      <a:endParaRPr kumimoji="0" lang="en-US" altLang="zh-CN" sz="2000" b="0" i="0" u="none" strike="noStrike" cap="none" normalizeH="0" baseline="0">
                        <a:ln>
                          <a:noFill/>
                        </a:ln>
                        <a:solidFill>
                          <a:srgbClr val="00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59845" name="Group 69"/>
          <p:cNvGraphicFramePr>
            <a:graphicFrameLocks noGrp="1"/>
          </p:cNvGraphicFramePr>
          <p:nvPr>
            <p:ph sz="half" idx="1"/>
          </p:nvPr>
        </p:nvGraphicFramePr>
        <p:xfrm>
          <a:off x="735330" y="5207635"/>
          <a:ext cx="5594350" cy="836930"/>
        </p:xfrm>
        <a:graphic>
          <a:graphicData uri="http://schemas.openxmlformats.org/drawingml/2006/table">
            <a:tbl>
              <a:tblPr/>
              <a:tblGrid>
                <a:gridCol w="1317625">
                  <a:extLst>
                    <a:ext uri="{9D8B030D-6E8A-4147-A177-3AD203B41FA5}">
                      <a16:colId xmlns:a16="http://schemas.microsoft.com/office/drawing/2014/main" val="20000"/>
                    </a:ext>
                  </a:extLst>
                </a:gridCol>
                <a:gridCol w="1363663">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728662">
                  <a:extLst>
                    <a:ext uri="{9D8B030D-6E8A-4147-A177-3AD203B41FA5}">
                      <a16:colId xmlns:a16="http://schemas.microsoft.com/office/drawing/2014/main" val="20003"/>
                    </a:ext>
                  </a:extLst>
                </a:gridCol>
                <a:gridCol w="1285875">
                  <a:extLst>
                    <a:ext uri="{9D8B030D-6E8A-4147-A177-3AD203B41FA5}">
                      <a16:colId xmlns:a16="http://schemas.microsoft.com/office/drawing/2014/main" val="20004"/>
                    </a:ext>
                  </a:extLst>
                </a:gridCol>
              </a:tblGrid>
              <a:tr h="836930">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条件转移</a:t>
                      </a:r>
                      <a:endParaRPr kumimoji="0" lang="zh-CN" altLang="en-US" sz="2000" b="0" i="0" u="none" strike="noStrike" cap="none" normalizeH="0" baseline="0">
                        <a:ln>
                          <a:noFill/>
                        </a:ln>
                        <a:solidFill>
                          <a:srgbClr val="00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M</a:t>
                      </a:r>
                      <a:r>
                        <a:rPr kumimoji="0" lang="en-US" altLang="zh-CN" sz="2000" b="0" i="0" u="none" strike="noStrike" cap="none" normalizeH="0" baseline="-30000">
                          <a:ln>
                            <a:noFill/>
                          </a:ln>
                          <a:solidFill>
                            <a:srgbClr val="000000"/>
                          </a:solidFill>
                          <a:effectLst/>
                          <a:latin typeface="宋体" panose="02010600030101010101" pitchFamily="2" charset="-122"/>
                          <a:ea typeface="宋体" panose="02010600030101010101" pitchFamily="2" charset="-122"/>
                        </a:rPr>
                        <a:t>1</a:t>
                      </a:r>
                      <a:endParaRPr kumimoji="0" lang="en-US" altLang="zh-CN" sz="2000" b="0" i="0" u="none" strike="noStrike" cap="none" normalizeH="0" baseline="0">
                        <a:ln>
                          <a:noFill/>
                        </a:ln>
                        <a:solidFill>
                          <a:srgbClr val="00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X</a:t>
                      </a:r>
                      <a:r>
                        <a:rPr kumimoji="0" lang="en-US" altLang="zh-CN" sz="2000" b="0" i="0" u="none" strike="noStrike" cap="none" normalizeH="0" baseline="-30000">
                          <a:ln>
                            <a:noFill/>
                          </a:ln>
                          <a:solidFill>
                            <a:srgbClr val="000000"/>
                          </a:solidFill>
                          <a:effectLst/>
                          <a:latin typeface="宋体" panose="02010600030101010101" pitchFamily="2" charset="-122"/>
                          <a:ea typeface="宋体" panose="02010600030101010101" pitchFamily="2" charset="-122"/>
                        </a:rPr>
                        <a:t>2</a:t>
                      </a:r>
                      <a:endParaRPr kumimoji="0" lang="en-US" altLang="zh-CN" sz="2000" b="0" i="0" u="none" strike="noStrike" cap="none" normalizeH="0" baseline="0">
                        <a:ln>
                          <a:noFill/>
                        </a:ln>
                        <a:solidFill>
                          <a:srgbClr val="00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B</a:t>
                      </a:r>
                      <a:r>
                        <a:rPr kumimoji="0" lang="en-US" altLang="zh-CN" sz="2000" b="0" i="0" u="none" strike="noStrike" cap="none" normalizeH="0" baseline="-30000">
                          <a:ln>
                            <a:noFill/>
                          </a:ln>
                          <a:solidFill>
                            <a:srgbClr val="000000"/>
                          </a:solidFill>
                          <a:effectLst/>
                          <a:latin typeface="宋体" panose="02010600030101010101" pitchFamily="2" charset="-122"/>
                          <a:ea typeface="宋体" panose="02010600030101010101" pitchFamily="2" charset="-122"/>
                        </a:rPr>
                        <a:t>2</a:t>
                      </a:r>
                      <a:endParaRPr kumimoji="0" lang="en-US" altLang="zh-CN" sz="2000" b="0" i="0" u="none" strike="noStrike" cap="none" normalizeH="0" baseline="0">
                        <a:ln>
                          <a:noFill/>
                        </a:ln>
                        <a:solidFill>
                          <a:srgbClr val="00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tx1"/>
                        </a:buClr>
                        <a:buFont typeface="Wingdings" panose="05000000000000000000" pitchFamily="2" charset="2"/>
                        <a:defRPr sz="2400" b="1">
                          <a:solidFill>
                            <a:schemeClr val="accent1"/>
                          </a:solidFill>
                          <a:latin typeface="隶书" panose="02010509060101010101" pitchFamily="49" charset="-122"/>
                          <a:ea typeface="隶书" panose="02010509060101010101" pitchFamily="49" charset="-122"/>
                        </a:defRPr>
                      </a:lvl1pPr>
                      <a:lvl2pPr marL="742950" indent="-285750" algn="l">
                        <a:spcBef>
                          <a:spcPct val="20000"/>
                        </a:spcBef>
                        <a:buClr>
                          <a:schemeClr val="tx2"/>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2pPr>
                      <a:lvl3pPr marL="1143000" indent="-228600" algn="l">
                        <a:spcBef>
                          <a:spcPct val="20000"/>
                        </a:spcBef>
                        <a:buClr>
                          <a:schemeClr val="folHlink"/>
                        </a:buClr>
                        <a:buSzPct val="60000"/>
                        <a:buFont typeface="Wingdings" panose="05000000000000000000" pitchFamily="2" charset="2"/>
                        <a:defRPr sz="2000">
                          <a:solidFill>
                            <a:schemeClr val="hlink"/>
                          </a:solidFill>
                          <a:latin typeface="Verdana" panose="020B0604030504040204" pitchFamily="34" charset="0"/>
                          <a:ea typeface="隶书" panose="02010509060101010101" pitchFamily="49" charset="-122"/>
                        </a:defRPr>
                      </a:lvl3pPr>
                      <a:lvl4pPr marL="1600200" indent="-228600" algn="l">
                        <a:spcBef>
                          <a:spcPct val="20000"/>
                        </a:spcBef>
                        <a:buClr>
                          <a:schemeClr val="tx1"/>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4pPr>
                      <a:lvl5pPr marL="2057400" indent="-228600" algn="l">
                        <a:spcBef>
                          <a:spcPct val="20000"/>
                        </a:spcBef>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5pPr>
                      <a:lvl6pPr marL="25146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6pPr>
                      <a:lvl7pPr marL="29718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7pPr>
                      <a:lvl8pPr marL="34290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8pPr>
                      <a:lvl9pPr marL="3886200" indent="-228600" fontAlgn="base">
                        <a:spcBef>
                          <a:spcPct val="20000"/>
                        </a:spcBef>
                        <a:spcAft>
                          <a:spcPct val="0"/>
                        </a:spcAft>
                        <a:buClr>
                          <a:schemeClr val="hlink"/>
                        </a:buClr>
                        <a:buSzPct val="60000"/>
                        <a:buFont typeface="Wingdings" panose="05000000000000000000" pitchFamily="2" charset="2"/>
                        <a:defRPr>
                          <a:solidFill>
                            <a:schemeClr val="hlink"/>
                          </a:solidFill>
                          <a:latin typeface="Verdana" panose="020B0604030504040204" pitchFamily="34" charset="0"/>
                          <a:ea typeface="隶书" panose="02010509060101010101" pitchFamily="49" charset="-122"/>
                        </a:defRPr>
                      </a:lvl9pPr>
                    </a:lstStyle>
                    <a:p>
                      <a:pPr marL="342900" marR="0" lvl="0" indent="-342900" algn="ctr" defTabSz="914400" rtl="0" eaLnBrk="1" fontAlgn="ctr"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宋体" panose="02010600030101010101" pitchFamily="2" charset="-122"/>
                          <a:ea typeface="宋体" panose="02010600030101010101" pitchFamily="2" charset="-122"/>
                        </a:rPr>
                        <a:t>D</a:t>
                      </a:r>
                      <a:r>
                        <a:rPr kumimoji="0" lang="en-US" altLang="zh-CN" sz="2000" b="0" i="0" u="none" strike="noStrike" cap="none" normalizeH="0" baseline="-30000">
                          <a:ln>
                            <a:noFill/>
                          </a:ln>
                          <a:solidFill>
                            <a:srgbClr val="000000"/>
                          </a:solidFill>
                          <a:effectLst/>
                          <a:latin typeface="宋体" panose="02010600030101010101" pitchFamily="2" charset="-122"/>
                          <a:ea typeface="宋体" panose="02010600030101010101" pitchFamily="2" charset="-122"/>
                        </a:rPr>
                        <a:t>2</a:t>
                      </a:r>
                      <a:endParaRPr kumimoji="0" lang="en-US" altLang="zh-CN" sz="2000" b="0" i="0" u="none" strike="noStrike" cap="none" normalizeH="0" baseline="0">
                        <a:ln>
                          <a:noFill/>
                        </a:ln>
                        <a:solidFill>
                          <a:srgbClr val="000000"/>
                        </a:solidFill>
                        <a:effectLst/>
                        <a:latin typeface="Arial" panose="020B0604020202020204" pitchFamily="34" charset="0"/>
                        <a:ea typeface="隶书" panose="02010509060101010101"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6219" name="Text Box 71"/>
          <p:cNvSpPr txBox="1"/>
          <p:nvPr/>
        </p:nvSpPr>
        <p:spPr>
          <a:xfrm>
            <a:off x="5596573" y="4532313"/>
            <a:ext cx="178435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r>
              <a:rPr lang="zh-CN" altLang="en-US" sz="1800" b="0" dirty="0">
                <a:solidFill>
                  <a:srgbClr val="000000"/>
                </a:solidFill>
                <a:latin typeface="Times New Roman" panose="02020603050405020304" pitchFamily="18" charset="0"/>
                <a:ea typeface="宋体" panose="02010600030101010101" pitchFamily="2" charset="-122"/>
              </a:rPr>
              <a:t>寄存器间接寻址</a:t>
            </a:r>
          </a:p>
        </p:txBody>
      </p:sp>
      <p:sp>
        <p:nvSpPr>
          <p:cNvPr id="136220" name="Text Box 72"/>
          <p:cNvSpPr txBox="1"/>
          <p:nvPr/>
        </p:nvSpPr>
        <p:spPr>
          <a:xfrm>
            <a:off x="6382068" y="5677853"/>
            <a:ext cx="1555750" cy="3667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r>
              <a:rPr lang="zh-CN" altLang="en-US" sz="1800" b="0" dirty="0">
                <a:solidFill>
                  <a:srgbClr val="000000"/>
                </a:solidFill>
                <a:latin typeface="Times New Roman" panose="02020603050405020304" pitchFamily="18" charset="0"/>
                <a:ea typeface="宋体" panose="02010600030101010101" pitchFamily="2" charset="-122"/>
              </a:rPr>
              <a:t>变址基址寻址</a:t>
            </a:r>
          </a:p>
        </p:txBody>
      </p:sp>
      <p:sp>
        <p:nvSpPr>
          <p:cNvPr id="136221" name="Text Box 73"/>
          <p:cNvSpPr txBox="1"/>
          <p:nvPr/>
        </p:nvSpPr>
        <p:spPr>
          <a:xfrm>
            <a:off x="3295650" y="2625090"/>
            <a:ext cx="5672455" cy="147637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l">
              <a:spcBef>
                <a:spcPct val="0"/>
              </a:spcBef>
              <a:buClrTx/>
              <a:buFontTx/>
              <a:buNone/>
            </a:pPr>
            <a:r>
              <a:rPr lang="zh-CN" altLang="en-US" sz="1800" b="0" dirty="0">
                <a:solidFill>
                  <a:srgbClr val="000000"/>
                </a:solidFill>
                <a:latin typeface="Times New Roman" panose="02020603050405020304" pitchFamily="18" charset="0"/>
                <a:ea typeface="宋体" panose="02010600030101010101" pitchFamily="2" charset="-122"/>
              </a:rPr>
              <a:t>由屏蔽码</a:t>
            </a:r>
            <a:r>
              <a:rPr lang="en-US" altLang="zh-CN" sz="1800" b="0" dirty="0">
                <a:solidFill>
                  <a:srgbClr val="000000"/>
                </a:solidFill>
                <a:latin typeface="Times New Roman" panose="02020603050405020304" pitchFamily="18" charset="0"/>
                <a:ea typeface="宋体" panose="02010600030101010101" pitchFamily="2" charset="-122"/>
              </a:rPr>
              <a:t>M</a:t>
            </a:r>
            <a:r>
              <a:rPr lang="en-US" altLang="zh-CN" sz="1800" b="0" baseline="-25000" dirty="0">
                <a:solidFill>
                  <a:srgbClr val="000000"/>
                </a:solidFill>
                <a:latin typeface="Times New Roman" panose="02020603050405020304" pitchFamily="18" charset="0"/>
                <a:ea typeface="宋体" panose="02010600030101010101" pitchFamily="2" charset="-122"/>
              </a:rPr>
              <a:t>1</a:t>
            </a:r>
            <a:r>
              <a:rPr lang="zh-CN" altLang="en-US" sz="1800" b="0" dirty="0">
                <a:solidFill>
                  <a:srgbClr val="000000"/>
                </a:solidFill>
                <a:latin typeface="Times New Roman" panose="02020603050405020304" pitchFamily="18" charset="0"/>
                <a:ea typeface="宋体" panose="02010600030101010101" pitchFamily="2" charset="-122"/>
              </a:rPr>
              <a:t>，决定按哪种条件码转移，不需要为其分别设置指令。</a:t>
            </a:r>
          </a:p>
          <a:p>
            <a:pPr marL="0" lvl="0" indent="0" algn="l">
              <a:spcBef>
                <a:spcPct val="0"/>
              </a:spcBef>
              <a:buClrTx/>
              <a:buFontTx/>
              <a:buNone/>
            </a:pPr>
            <a:r>
              <a:rPr lang="en-US" altLang="zh-CN" sz="1800" b="0" dirty="0">
                <a:solidFill>
                  <a:srgbClr val="000000"/>
                </a:solidFill>
                <a:latin typeface="Times New Roman" panose="02020603050405020304" pitchFamily="18" charset="0"/>
                <a:ea typeface="宋体" panose="02010600030101010101" pitchFamily="2" charset="-122"/>
              </a:rPr>
              <a:t>0000</a:t>
            </a:r>
            <a:r>
              <a:rPr lang="zh-CN" altLang="en-US" sz="1800" b="0" dirty="0">
                <a:solidFill>
                  <a:srgbClr val="000000"/>
                </a:solidFill>
                <a:latin typeface="Times New Roman" panose="02020603050405020304" pitchFamily="18" charset="0"/>
                <a:ea typeface="宋体" panose="02010600030101010101" pitchFamily="2" charset="-122"/>
              </a:rPr>
              <a:t>：不转移；</a:t>
            </a:r>
          </a:p>
          <a:p>
            <a:pPr marL="0" lvl="0" indent="0" algn="l">
              <a:spcBef>
                <a:spcPct val="0"/>
              </a:spcBef>
              <a:buClrTx/>
              <a:buFontTx/>
              <a:buNone/>
            </a:pPr>
            <a:r>
              <a:rPr lang="en-US" altLang="zh-CN" sz="1800" b="0" dirty="0">
                <a:solidFill>
                  <a:srgbClr val="000000"/>
                </a:solidFill>
                <a:latin typeface="Times New Roman" panose="02020603050405020304" pitchFamily="18" charset="0"/>
                <a:ea typeface="宋体" panose="02010600030101010101" pitchFamily="2" charset="-122"/>
              </a:rPr>
              <a:t>1000</a:t>
            </a:r>
            <a:r>
              <a:rPr lang="zh-CN" altLang="en-US" sz="1800" b="0" dirty="0">
                <a:solidFill>
                  <a:srgbClr val="000000"/>
                </a:solidFill>
                <a:latin typeface="Times New Roman" panose="02020603050405020304" pitchFamily="18" charset="0"/>
                <a:ea typeface="宋体" panose="02010600030101010101" pitchFamily="2" charset="-122"/>
              </a:rPr>
              <a:t>：和</a:t>
            </a:r>
            <a:r>
              <a:rPr lang="en-US" altLang="zh-CN" sz="1800" b="0" dirty="0">
                <a:solidFill>
                  <a:srgbClr val="000000"/>
                </a:solidFill>
                <a:latin typeface="Times New Roman" panose="02020603050405020304" pitchFamily="18" charset="0"/>
                <a:ea typeface="宋体" panose="02010600030101010101" pitchFamily="2" charset="-122"/>
              </a:rPr>
              <a:t>=0</a:t>
            </a:r>
            <a:r>
              <a:rPr lang="zh-CN" altLang="en-US" sz="1800" b="0" dirty="0">
                <a:solidFill>
                  <a:srgbClr val="000000"/>
                </a:solidFill>
                <a:latin typeface="Times New Roman" panose="02020603050405020304" pitchFamily="18" charset="0"/>
                <a:ea typeface="宋体" panose="02010600030101010101" pitchFamily="2" charset="-122"/>
              </a:rPr>
              <a:t>转移；</a:t>
            </a:r>
          </a:p>
          <a:p>
            <a:pPr marL="0" lvl="0" indent="0" algn="l">
              <a:spcBef>
                <a:spcPct val="0"/>
              </a:spcBef>
              <a:buClrTx/>
              <a:buFontTx/>
              <a:buNone/>
            </a:pPr>
            <a:r>
              <a:rPr lang="zh-CN" altLang="en-US" sz="1800" b="0" dirty="0">
                <a:solidFill>
                  <a:srgbClr val="000000"/>
                </a:solidFill>
                <a:latin typeface="Times New Roman" panose="02020603050405020304" pitchFamily="18" charset="0"/>
                <a:ea typeface="宋体" panose="02010600030101010101" pitchFamily="2" charset="-122"/>
              </a:rPr>
              <a:t>。。。。。。。</a:t>
            </a:r>
          </a:p>
        </p:txBody>
      </p:sp>
      <p:sp>
        <p:nvSpPr>
          <p:cNvPr id="134146" name="Rectangle 3"/>
          <p:cNvSpPr>
            <a:spLocks noGrp="1"/>
          </p:cNvSpPr>
          <p:nvPr/>
        </p:nvSpPr>
        <p:spPr>
          <a:xfrm>
            <a:off x="177165" y="1022350"/>
            <a:ext cx="7550785" cy="549402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eaLnBrk="1" hangingPunct="1"/>
            <a:r>
              <a:rPr lang="zh-CN" altLang="en-US" dirty="0">
                <a:solidFill>
                  <a:srgbClr val="000000"/>
                </a:solidFill>
                <a:latin typeface="楷体_GB2312" pitchFamily="49" charset="-122"/>
                <a:ea typeface="楷体_GB2312" pitchFamily="49" charset="-122"/>
              </a:rPr>
              <a:t>条件转移，在</a:t>
            </a:r>
            <a:r>
              <a:rPr lang="en-US" altLang="zh-CN" dirty="0">
                <a:solidFill>
                  <a:srgbClr val="000000"/>
                </a:solidFill>
                <a:latin typeface="楷体_GB2312" pitchFamily="49" charset="-122"/>
                <a:ea typeface="楷体_GB2312" pitchFamily="49" charset="-122"/>
              </a:rPr>
              <a:t>IBM370</a:t>
            </a:r>
            <a:r>
              <a:rPr lang="zh-CN" altLang="en-US" dirty="0">
                <a:solidFill>
                  <a:srgbClr val="000000"/>
                </a:solidFill>
                <a:latin typeface="楷体_GB2312" pitchFamily="49" charset="-122"/>
                <a:ea typeface="楷体_GB2312" pitchFamily="49" charset="-122"/>
              </a:rPr>
              <a:t>中，无论算术运算、逻辑运算还是某些其它指令都是按运算结果或操作处理结果来置</a:t>
            </a:r>
            <a:r>
              <a:rPr lang="zh-CN" altLang="en-US" dirty="0">
                <a:solidFill>
                  <a:srgbClr val="FF0000"/>
                </a:solidFill>
                <a:latin typeface="楷体_GB2312" pitchFamily="49" charset="-122"/>
                <a:ea typeface="楷体_GB2312" pitchFamily="49" charset="-122"/>
              </a:rPr>
              <a:t>条件码</a:t>
            </a:r>
            <a:r>
              <a:rPr lang="zh-CN" altLang="en-US" dirty="0">
                <a:solidFill>
                  <a:srgbClr val="000000"/>
                </a:solidFill>
                <a:latin typeface="楷体_GB2312" pitchFamily="49" charset="-122"/>
                <a:ea typeface="楷体_GB2312" pitchFamily="49" charset="-122"/>
              </a:rPr>
              <a:t>为相应状态，机器中有两位条件码，可以对应</a:t>
            </a:r>
            <a:r>
              <a:rPr lang="en-US" altLang="zh-CN" dirty="0">
                <a:solidFill>
                  <a:srgbClr val="000000"/>
                </a:solidFill>
                <a:latin typeface="楷体_GB2312" pitchFamily="49" charset="-122"/>
                <a:ea typeface="楷体_GB2312" pitchFamily="49" charset="-122"/>
              </a:rPr>
              <a:t>4</a:t>
            </a:r>
            <a:r>
              <a:rPr lang="zh-CN" altLang="en-US" dirty="0">
                <a:solidFill>
                  <a:srgbClr val="000000"/>
                </a:solidFill>
                <a:latin typeface="楷体_GB2312" pitchFamily="49" charset="-122"/>
                <a:ea typeface="楷体_GB2312" pitchFamily="49" charset="-122"/>
              </a:rPr>
              <a:t>种运算或操作结果的状态，如加法：</a:t>
            </a:r>
          </a:p>
          <a:p>
            <a:pPr marL="457200" lvl="1" indent="0" eaLnBrk="1" hangingPunct="1">
              <a:buNone/>
            </a:pPr>
            <a:r>
              <a:rPr lang="en-US" altLang="zh-CN" dirty="0">
                <a:solidFill>
                  <a:srgbClr val="000000"/>
                </a:solidFill>
                <a:latin typeface="楷体_GB2312" pitchFamily="49" charset="-122"/>
                <a:ea typeface="楷体_GB2312" pitchFamily="49" charset="-122"/>
              </a:rPr>
              <a:t>  00</a:t>
            </a:r>
            <a:r>
              <a:rPr lang="zh-CN" altLang="en-US" dirty="0">
                <a:solidFill>
                  <a:srgbClr val="000000"/>
                </a:solidFill>
                <a:latin typeface="楷体_GB2312" pitchFamily="49" charset="-122"/>
                <a:ea typeface="楷体_GB2312" pitchFamily="49" charset="-122"/>
              </a:rPr>
              <a:t>：和</a:t>
            </a:r>
            <a:r>
              <a:rPr lang="en-US" altLang="zh-CN" dirty="0">
                <a:solidFill>
                  <a:srgbClr val="000000"/>
                </a:solidFill>
                <a:latin typeface="楷体_GB2312" pitchFamily="49" charset="-122"/>
                <a:ea typeface="楷体_GB2312" pitchFamily="49" charset="-122"/>
              </a:rPr>
              <a:t>=0</a:t>
            </a:r>
            <a:r>
              <a:rPr lang="zh-CN" altLang="en-US" dirty="0">
                <a:solidFill>
                  <a:srgbClr val="000000"/>
                </a:solidFill>
                <a:latin typeface="楷体_GB2312" pitchFamily="49" charset="-122"/>
                <a:ea typeface="楷体_GB2312" pitchFamily="49" charset="-122"/>
              </a:rPr>
              <a:t>；</a:t>
            </a:r>
          </a:p>
          <a:p>
            <a:pPr marL="457200" lvl="1" indent="0" eaLnBrk="1" hangingPunct="1">
              <a:buNone/>
            </a:pPr>
            <a:r>
              <a:rPr lang="zh-CN" altLang="en-US" dirty="0">
                <a:solidFill>
                  <a:srgbClr val="000000"/>
                </a:solidFill>
                <a:latin typeface="楷体_GB2312" pitchFamily="49" charset="-122"/>
                <a:ea typeface="楷体_GB2312" pitchFamily="49" charset="-122"/>
              </a:rPr>
              <a:t> </a:t>
            </a:r>
            <a:r>
              <a:rPr lang="en-US" altLang="zh-CN" dirty="0">
                <a:solidFill>
                  <a:srgbClr val="000000"/>
                </a:solidFill>
                <a:latin typeface="楷体_GB2312" pitchFamily="49" charset="-122"/>
                <a:ea typeface="楷体_GB2312" pitchFamily="49" charset="-122"/>
              </a:rPr>
              <a:t> 01</a:t>
            </a:r>
            <a:r>
              <a:rPr lang="zh-CN" altLang="en-US" dirty="0">
                <a:solidFill>
                  <a:srgbClr val="000000"/>
                </a:solidFill>
                <a:latin typeface="楷体_GB2312" pitchFamily="49" charset="-122"/>
                <a:ea typeface="楷体_GB2312" pitchFamily="49" charset="-122"/>
              </a:rPr>
              <a:t>：和小于</a:t>
            </a:r>
            <a:r>
              <a:rPr lang="en-US" altLang="zh-CN" dirty="0">
                <a:solidFill>
                  <a:srgbClr val="000000"/>
                </a:solidFill>
                <a:latin typeface="楷体_GB2312" pitchFamily="49" charset="-122"/>
                <a:ea typeface="楷体_GB2312" pitchFamily="49" charset="-122"/>
              </a:rPr>
              <a:t>0</a:t>
            </a:r>
            <a:r>
              <a:rPr lang="zh-CN" altLang="en-US" dirty="0">
                <a:solidFill>
                  <a:srgbClr val="000000"/>
                </a:solidFill>
                <a:latin typeface="楷体_GB2312" pitchFamily="49" charset="-122"/>
                <a:ea typeface="楷体_GB2312" pitchFamily="49" charset="-122"/>
              </a:rPr>
              <a:t>；</a:t>
            </a:r>
          </a:p>
          <a:p>
            <a:pPr marL="457200" lvl="1" indent="0" eaLnBrk="1" hangingPunct="1">
              <a:buNone/>
            </a:pPr>
            <a:r>
              <a:rPr lang="zh-CN" altLang="en-US" dirty="0">
                <a:solidFill>
                  <a:srgbClr val="000000"/>
                </a:solidFill>
                <a:latin typeface="楷体_GB2312" pitchFamily="49" charset="-122"/>
                <a:ea typeface="楷体_GB2312" pitchFamily="49" charset="-122"/>
              </a:rPr>
              <a:t> </a:t>
            </a:r>
            <a:r>
              <a:rPr lang="en-US" altLang="zh-CN" dirty="0">
                <a:solidFill>
                  <a:srgbClr val="000000"/>
                </a:solidFill>
                <a:latin typeface="楷体_GB2312" pitchFamily="49" charset="-122"/>
                <a:ea typeface="楷体_GB2312" pitchFamily="49" charset="-122"/>
              </a:rPr>
              <a:t> 10</a:t>
            </a:r>
            <a:r>
              <a:rPr lang="zh-CN" altLang="en-US" dirty="0">
                <a:solidFill>
                  <a:srgbClr val="000000"/>
                </a:solidFill>
                <a:latin typeface="楷体_GB2312" pitchFamily="49" charset="-122"/>
                <a:ea typeface="楷体_GB2312" pitchFamily="49" charset="-122"/>
              </a:rPr>
              <a:t>：和</a:t>
            </a:r>
            <a:r>
              <a:rPr lang="en-US" altLang="zh-CN" dirty="0">
                <a:solidFill>
                  <a:srgbClr val="000000"/>
                </a:solidFill>
                <a:latin typeface="楷体_GB2312" pitchFamily="49" charset="-122"/>
                <a:ea typeface="楷体_GB2312" pitchFamily="49" charset="-122"/>
              </a:rPr>
              <a:t>&gt;0</a:t>
            </a:r>
            <a:r>
              <a:rPr lang="zh-CN" altLang="en-US" dirty="0">
                <a:solidFill>
                  <a:srgbClr val="000000"/>
                </a:solidFill>
                <a:latin typeface="楷体_GB2312" pitchFamily="49" charset="-122"/>
                <a:ea typeface="楷体_GB2312" pitchFamily="49" charset="-122"/>
              </a:rPr>
              <a:t>；</a:t>
            </a:r>
          </a:p>
          <a:p>
            <a:pPr marL="457200" lvl="1" indent="0" eaLnBrk="1" hangingPunct="1">
              <a:buNone/>
            </a:pPr>
            <a:r>
              <a:rPr lang="zh-CN" altLang="en-US" dirty="0">
                <a:solidFill>
                  <a:srgbClr val="000000"/>
                </a:solidFill>
                <a:latin typeface="楷体_GB2312" pitchFamily="49" charset="-122"/>
                <a:ea typeface="楷体_GB2312" pitchFamily="49" charset="-122"/>
              </a:rPr>
              <a:t> </a:t>
            </a:r>
            <a:r>
              <a:rPr lang="en-US" altLang="zh-CN" dirty="0">
                <a:solidFill>
                  <a:srgbClr val="000000"/>
                </a:solidFill>
                <a:latin typeface="楷体_GB2312" pitchFamily="49" charset="-122"/>
                <a:ea typeface="楷体_GB2312" pitchFamily="49" charset="-122"/>
              </a:rPr>
              <a:t> 11</a:t>
            </a:r>
            <a:r>
              <a:rPr lang="zh-CN" altLang="en-US" dirty="0">
                <a:solidFill>
                  <a:srgbClr val="000000"/>
                </a:solidFill>
                <a:latin typeface="楷体_GB2312" pitchFamily="49" charset="-122"/>
                <a:ea typeface="楷体_GB2312" pitchFamily="49" charset="-122"/>
              </a:rPr>
              <a:t>：和溢出。</a:t>
            </a:r>
          </a:p>
          <a:p>
            <a:pPr lvl="2" eaLnBrk="1" hangingPunct="1"/>
            <a:endParaRPr lang="zh-CN" altLang="en-US" dirty="0">
              <a:solidFill>
                <a:srgbClr val="000000"/>
              </a:solidFill>
              <a:latin typeface="楷体_GB2312" pitchFamily="49" charset="-122"/>
              <a:ea typeface="楷体_GB2312" pitchFamily="49"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Times New Roman" panose="02020603050405020304" pitchFamily="18" charset="0"/>
                <a:ea typeface="黑体" panose="02010609060101010101" pitchFamily="49" charset="-122"/>
              </a:rPr>
              <a:t>1.</a:t>
            </a:r>
            <a:r>
              <a:rPr lang="zh-CN" altLang="en-US" sz="3200" dirty="0">
                <a:solidFill>
                  <a:srgbClr val="000000"/>
                </a:solidFill>
                <a:latin typeface="Times New Roman" panose="02020603050405020304" pitchFamily="18" charset="0"/>
                <a:ea typeface="黑体" panose="02010609060101010101" pitchFamily="49" charset="-122"/>
              </a:rPr>
              <a:t>面向目标程序的优化实现来改进</a:t>
            </a:r>
          </a:p>
        </p:txBody>
      </p:sp>
      <p:sp>
        <p:nvSpPr>
          <p:cNvPr id="132099" name="Rectangle 3"/>
          <p:cNvSpPr>
            <a:spLocks noGrp="1"/>
          </p:cNvSpPr>
          <p:nvPr>
            <p:ph idx="1" hasCustomPrompt="1"/>
          </p:nvPr>
        </p:nvSpPr>
        <p:spPr/>
        <p:txBody>
          <a:bodyPr vert="horz" wrap="square" lIns="91440" tIns="45720" rIns="91440" bIns="45720" anchor="t" anchorCtr="0"/>
          <a:lstStyle/>
          <a:p>
            <a:pPr algn="just" eaLnBrk="1" hangingPunct="1"/>
            <a:r>
              <a:rPr lang="zh-CN" altLang="en-US" sz="2800" dirty="0">
                <a:solidFill>
                  <a:srgbClr val="000000"/>
                </a:solidFill>
                <a:latin typeface="楷体_GB2312" pitchFamily="49" charset="-122"/>
                <a:ea typeface="楷体_GB2312" pitchFamily="49" charset="-122"/>
                <a:sym typeface="+mn-ea"/>
              </a:rPr>
              <a:t>途径</a:t>
            </a:r>
            <a:r>
              <a:rPr lang="en-US" altLang="zh-CN" sz="2800" dirty="0">
                <a:solidFill>
                  <a:srgbClr val="000000"/>
                </a:solidFill>
                <a:latin typeface="楷体_GB2312" pitchFamily="49" charset="-122"/>
                <a:ea typeface="楷体_GB2312" pitchFamily="49" charset="-122"/>
                <a:sym typeface="+mn-ea"/>
              </a:rPr>
              <a:t>2</a:t>
            </a:r>
            <a:r>
              <a:rPr lang="zh-CN" altLang="en-US" sz="2800" dirty="0">
                <a:solidFill>
                  <a:srgbClr val="000000"/>
                </a:solidFill>
                <a:latin typeface="楷体_GB2312" pitchFamily="49" charset="-122"/>
                <a:ea typeface="楷体_GB2312" pitchFamily="49" charset="-122"/>
                <a:sym typeface="+mn-ea"/>
              </a:rPr>
              <a:t>：增设强功能复合指令来取代原先由常用宏指令或子程序（如双倍长运算、三角函数、开方、等），改由微程序实现，提高速度，减少调用开销和所占空间。</a:t>
            </a:r>
            <a:endParaRPr lang="zh-CN" altLang="en-US" sz="2800" dirty="0">
              <a:solidFill>
                <a:srgbClr val="000000"/>
              </a:solidFill>
              <a:latin typeface="楷体_GB2312" pitchFamily="49" charset="-122"/>
              <a:ea typeface="楷体_GB2312" pitchFamily="49" charset="-122"/>
            </a:endParaRPr>
          </a:p>
          <a:p>
            <a:pPr lvl="1" algn="just" eaLnBrk="1" hangingPunct="1"/>
            <a:r>
              <a:rPr lang="zh-CN" altLang="en-US" dirty="0">
                <a:solidFill>
                  <a:srgbClr val="000000"/>
                </a:solidFill>
                <a:latin typeface="楷体_GB2312" pitchFamily="49" charset="-122"/>
                <a:ea typeface="楷体_GB2312" pitchFamily="49" charset="-122"/>
              </a:rPr>
              <a:t>能够保证向后兼容；</a:t>
            </a:r>
          </a:p>
          <a:p>
            <a:pPr lvl="1" algn="just" eaLnBrk="1" hangingPunct="1"/>
            <a:r>
              <a:rPr lang="zh-CN" altLang="en-US" dirty="0">
                <a:solidFill>
                  <a:srgbClr val="000000"/>
                </a:solidFill>
                <a:latin typeface="楷体_GB2312" pitchFamily="49" charset="-122"/>
                <a:ea typeface="楷体_GB2312" pitchFamily="49" charset="-122"/>
              </a:rPr>
              <a:t>但如果系统瓶颈不在常用指令串，而在</a:t>
            </a:r>
            <a:r>
              <a:rPr lang="en-US" altLang="zh-CN" dirty="0">
                <a:solidFill>
                  <a:srgbClr val="000000"/>
                </a:solidFill>
                <a:latin typeface="楷体_GB2312" pitchFamily="49" charset="-122"/>
                <a:ea typeface="楷体_GB2312" pitchFamily="49" charset="-122"/>
              </a:rPr>
              <a:t>I/O</a:t>
            </a:r>
            <a:r>
              <a:rPr lang="zh-CN" altLang="en-US" dirty="0">
                <a:solidFill>
                  <a:srgbClr val="000000"/>
                </a:solidFill>
                <a:latin typeface="楷体_GB2312" pitchFamily="49" charset="-122"/>
                <a:ea typeface="楷体_GB2312" pitchFamily="49" charset="-122"/>
              </a:rPr>
              <a:t>通道，则不论怎么替换，都不会有效。</a:t>
            </a:r>
          </a:p>
          <a:p>
            <a:pPr lvl="0" algn="just" eaLnBrk="1" hangingPunct="1"/>
            <a:endParaRPr lang="zh-CN" altLang="en-US" dirty="0">
              <a:solidFill>
                <a:srgbClr val="000000"/>
              </a:solidFill>
              <a:latin typeface="楷体_GB2312" pitchFamily="49" charset="-122"/>
              <a:ea typeface="楷体_GB2312" pitchFamily="49" charset="-122"/>
            </a:endParaRPr>
          </a:p>
          <a:p>
            <a:pPr eaLnBrk="1" hangingPunct="1"/>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2.3.1 </a:t>
            </a:r>
            <a:r>
              <a:rPr lang="zh-CN" altLang="en-US" dirty="0">
                <a:solidFill>
                  <a:srgbClr val="000000"/>
                </a:solidFill>
                <a:latin typeface="黑体" panose="02010609060101010101" pitchFamily="49" charset="-122"/>
                <a:ea typeface="黑体" panose="02010609060101010101" pitchFamily="49" charset="-122"/>
              </a:rPr>
              <a:t>指令系统设计的基本原则</a:t>
            </a:r>
          </a:p>
        </p:txBody>
      </p:sp>
      <p:sp>
        <p:nvSpPr>
          <p:cNvPr id="23555" name="Rectangle 3"/>
          <p:cNvSpPr>
            <a:spLocks noGrp="1"/>
          </p:cNvSpPr>
          <p:nvPr>
            <p:ph idx="1" hasCustomPrompt="1"/>
          </p:nvPr>
        </p:nvSpPr>
        <p:spPr/>
        <p:txBody>
          <a:bodyPr vert="horz" wrap="square" lIns="91440" tIns="45720" rIns="91440" bIns="45720" anchor="t" anchorCtr="0"/>
          <a:lstStyle/>
          <a:p>
            <a:pPr eaLnBrk="1" hangingPunct="1"/>
            <a:r>
              <a:rPr lang="zh-CN" altLang="en-US" dirty="0">
                <a:solidFill>
                  <a:srgbClr val="000000"/>
                </a:solidFill>
                <a:latin typeface="楷体_GB2312"/>
                <a:ea typeface="楷体_GB2312"/>
              </a:rPr>
              <a:t>早期的大多数机器都是采用堆栈型或累加器型指令集结构，但是自</a:t>
            </a:r>
            <a:r>
              <a:rPr lang="en-US" altLang="zh-CN" dirty="0">
                <a:solidFill>
                  <a:srgbClr val="000000"/>
                </a:solidFill>
                <a:latin typeface="楷体_GB2312"/>
                <a:ea typeface="楷体_GB2312"/>
              </a:rPr>
              <a:t>1980</a:t>
            </a:r>
            <a:r>
              <a:rPr lang="zh-CN" altLang="en-US" dirty="0">
                <a:solidFill>
                  <a:srgbClr val="000000"/>
                </a:solidFill>
                <a:latin typeface="楷体_GB2312"/>
                <a:ea typeface="楷体_GB2312"/>
              </a:rPr>
              <a:t>年以来的大多数机器均采用的是寄存器型指令集结构。</a:t>
            </a:r>
            <a:endParaRPr lang="en-US" altLang="zh-CN" dirty="0">
              <a:solidFill>
                <a:srgbClr val="000000"/>
              </a:solidFill>
              <a:latin typeface="楷体_GB2312"/>
              <a:ea typeface="楷体_GB2312"/>
            </a:endParaRPr>
          </a:p>
          <a:p>
            <a:pPr eaLnBrk="1" hangingPunct="1">
              <a:spcBef>
                <a:spcPts val="1200"/>
              </a:spcBef>
            </a:pPr>
            <a:r>
              <a:rPr lang="zh-CN" altLang="en-US" dirty="0">
                <a:solidFill>
                  <a:srgbClr val="000000"/>
                </a:solidFill>
                <a:latin typeface="楷体_GB2312"/>
                <a:ea typeface="楷体_GB2312"/>
              </a:rPr>
              <a:t>主要有两个方面的原因</a:t>
            </a:r>
            <a:r>
              <a:rPr lang="en-US" altLang="zh-CN" dirty="0">
                <a:solidFill>
                  <a:srgbClr val="000000"/>
                </a:solidFill>
                <a:latin typeface="楷体_GB2312"/>
                <a:ea typeface="楷体_GB2312"/>
              </a:rPr>
              <a:t>:</a:t>
            </a:r>
          </a:p>
          <a:p>
            <a:pPr lvl="1" eaLnBrk="1" hangingPunct="1">
              <a:spcBef>
                <a:spcPts val="1200"/>
              </a:spcBef>
            </a:pPr>
            <a:r>
              <a:rPr lang="zh-CN" altLang="en-US" dirty="0">
                <a:latin typeface="楷体_GB2312"/>
                <a:ea typeface="楷体_GB2312"/>
              </a:rPr>
              <a:t>集成电路技术飞速发展，寄存器和</a:t>
            </a:r>
            <a:r>
              <a:rPr lang="en-US" altLang="zh-CN" dirty="0">
                <a:latin typeface="楷体_GB2312"/>
                <a:ea typeface="楷体_GB2312"/>
              </a:rPr>
              <a:t>CPU</a:t>
            </a:r>
            <a:r>
              <a:rPr lang="zh-CN" altLang="en-US" dirty="0">
                <a:latin typeface="楷体_GB2312"/>
                <a:ea typeface="楷体_GB2312"/>
              </a:rPr>
              <a:t>内部其它存储单元一样，要比存储器快</a:t>
            </a:r>
          </a:p>
          <a:p>
            <a:pPr lvl="1" eaLnBrk="1" hangingPunct="1">
              <a:spcBef>
                <a:spcPts val="1200"/>
              </a:spcBef>
            </a:pPr>
            <a:r>
              <a:rPr lang="zh-CN" altLang="en-US" dirty="0">
                <a:latin typeface="楷体_GB2312"/>
                <a:ea typeface="楷体_GB2312"/>
              </a:rPr>
              <a:t>对编译器而言，可以更容易有效地分配和使用寄存器</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Times New Roman" panose="02020603050405020304" pitchFamily="18" charset="0"/>
                <a:ea typeface="黑体" panose="02010609060101010101" pitchFamily="49" charset="-122"/>
              </a:rPr>
              <a:t>2.</a:t>
            </a:r>
            <a:r>
              <a:rPr lang="zh-CN" altLang="en-US" sz="3200" dirty="0">
                <a:solidFill>
                  <a:srgbClr val="000000"/>
                </a:solidFill>
                <a:latin typeface="Times New Roman" panose="02020603050405020304" pitchFamily="18" charset="0"/>
                <a:ea typeface="黑体" panose="02010609060101010101" pitchFamily="49" charset="-122"/>
              </a:rPr>
              <a:t>面向高级语言的优化实现来改进</a:t>
            </a:r>
          </a:p>
        </p:txBody>
      </p:sp>
      <p:sp>
        <p:nvSpPr>
          <p:cNvPr id="138243" name="Rectangle 3"/>
          <p:cNvSpPr>
            <a:spLocks noGrp="1"/>
          </p:cNvSpPr>
          <p:nvPr>
            <p:ph idx="1" hasCustomPrompt="1"/>
          </p:nvPr>
        </p:nvSpPr>
        <p:spPr>
          <a:xfrm>
            <a:off x="469900" y="1022350"/>
            <a:ext cx="8229600" cy="5062538"/>
          </a:xfrm>
        </p:spPr>
        <p:txBody>
          <a:bodyPr vert="horz" wrap="square" lIns="91440" tIns="45720" rIns="91440" bIns="45720" anchor="t" anchorCtr="0"/>
          <a:lstStyle/>
          <a:p>
            <a:pPr eaLnBrk="1" hangingPunct="1">
              <a:lnSpc>
                <a:spcPct val="90000"/>
              </a:lnSpc>
            </a:pPr>
            <a:r>
              <a:rPr lang="zh-CN" altLang="en-US" sz="2400" dirty="0">
                <a:solidFill>
                  <a:srgbClr val="000000"/>
                </a:solidFill>
                <a:latin typeface="Times New Roman" panose="02020603050405020304" pitchFamily="18" charset="0"/>
                <a:ea typeface="楷体_GB2312" pitchFamily="49" charset="-122"/>
              </a:rPr>
              <a:t>面向高级语言的优化实现来改进的目标是：</a:t>
            </a:r>
          </a:p>
          <a:p>
            <a:pPr lvl="1" eaLnBrk="1" hangingPunct="1">
              <a:lnSpc>
                <a:spcPct val="90000"/>
              </a:lnSpc>
            </a:pPr>
            <a:r>
              <a:rPr lang="zh-CN" altLang="en-US" dirty="0">
                <a:solidFill>
                  <a:srgbClr val="000000"/>
                </a:solidFill>
                <a:latin typeface="Times New Roman" panose="02020603050405020304" pitchFamily="18" charset="0"/>
                <a:ea typeface="楷体_GB2312" pitchFamily="49" charset="-122"/>
              </a:rPr>
              <a:t>缩短高级语言和机器语言的语义差异</a:t>
            </a:r>
          </a:p>
          <a:p>
            <a:pPr lvl="1" eaLnBrk="1" hangingPunct="1">
              <a:lnSpc>
                <a:spcPct val="90000"/>
              </a:lnSpc>
            </a:pPr>
            <a:r>
              <a:rPr lang="zh-CN" altLang="en-US" dirty="0">
                <a:solidFill>
                  <a:srgbClr val="000000"/>
                </a:solidFill>
                <a:latin typeface="Times New Roman" panose="02020603050405020304" pitchFamily="18" charset="0"/>
                <a:ea typeface="楷体_GB2312" pitchFamily="49" charset="-122"/>
              </a:rPr>
              <a:t>有利于支持高级语言编译系统</a:t>
            </a:r>
          </a:p>
          <a:p>
            <a:pPr lvl="1" eaLnBrk="1" hangingPunct="1">
              <a:lnSpc>
                <a:spcPct val="90000"/>
              </a:lnSpc>
            </a:pPr>
            <a:r>
              <a:rPr lang="zh-CN" altLang="en-US" dirty="0">
                <a:solidFill>
                  <a:srgbClr val="000000"/>
                </a:solidFill>
                <a:latin typeface="Times New Roman" panose="02020603050405020304" pitchFamily="18" charset="0"/>
                <a:ea typeface="楷体_GB2312" pitchFamily="49" charset="-122"/>
              </a:rPr>
              <a:t>缩短编译程序长度和编译所需时间</a:t>
            </a:r>
          </a:p>
          <a:p>
            <a:pPr eaLnBrk="1" hangingPunct="1">
              <a:lnSpc>
                <a:spcPct val="90000"/>
              </a:lnSpc>
            </a:pPr>
            <a:r>
              <a:rPr lang="zh-CN" altLang="en-US" sz="2400" dirty="0">
                <a:solidFill>
                  <a:srgbClr val="000000"/>
                </a:solidFill>
                <a:latin typeface="Times New Roman" panose="02020603050405020304" pitchFamily="18" charset="0"/>
                <a:ea typeface="楷体_GB2312" pitchFamily="49" charset="-122"/>
              </a:rPr>
              <a:t>改进途径：</a:t>
            </a:r>
            <a:endParaRPr lang="zh-CN" altLang="en-US" sz="2400" dirty="0">
              <a:solidFill>
                <a:srgbClr val="FF0000"/>
              </a:solidFill>
              <a:latin typeface="Times New Roman" panose="02020603050405020304" pitchFamily="18" charset="0"/>
              <a:ea typeface="楷体_GB2312" pitchFamily="49" charset="-122"/>
            </a:endParaRPr>
          </a:p>
          <a:p>
            <a:pPr lvl="1" eaLnBrk="1" hangingPunct="1">
              <a:lnSpc>
                <a:spcPct val="90000"/>
              </a:lnSpc>
              <a:buNone/>
            </a:pPr>
            <a:r>
              <a:rPr lang="zh-CN" altLang="en-US"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rPr>
              <a:t>1</a:t>
            </a:r>
            <a:r>
              <a:rPr lang="zh-CN" altLang="en-US" dirty="0">
                <a:solidFill>
                  <a:srgbClr val="000000"/>
                </a:solidFill>
                <a:latin typeface="Times New Roman" panose="02020603050405020304" pitchFamily="18" charset="0"/>
                <a:ea typeface="楷体_GB2312" pitchFamily="49" charset="-122"/>
              </a:rPr>
              <a:t>）对源程序中各种高级语言语句的使用频度进行统计；</a:t>
            </a:r>
          </a:p>
          <a:p>
            <a:pPr lvl="1" eaLnBrk="1" hangingPunct="1">
              <a:lnSpc>
                <a:spcPct val="90000"/>
              </a:lnSpc>
              <a:buNone/>
            </a:pPr>
            <a:r>
              <a:rPr lang="zh-CN" altLang="en-US"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rPr>
              <a:t>2</a:t>
            </a:r>
            <a:r>
              <a:rPr lang="zh-CN" altLang="en-US" dirty="0">
                <a:solidFill>
                  <a:srgbClr val="000000"/>
                </a:solidFill>
                <a:latin typeface="Times New Roman" panose="02020603050405020304" pitchFamily="18" charset="0"/>
                <a:ea typeface="楷体_GB2312" pitchFamily="49" charset="-122"/>
              </a:rPr>
              <a:t>）面向编译，优化代码生成</a:t>
            </a:r>
            <a:r>
              <a:rPr lang="en-US" altLang="zh-CN" dirty="0">
                <a:solidFill>
                  <a:srgbClr val="000000"/>
                </a:solidFill>
                <a:latin typeface="Arial" panose="020B0604020202020204" pitchFamily="34" charset="0"/>
                <a:ea typeface="楷体_GB2312" pitchFamily="49" charset="-122"/>
              </a:rPr>
              <a:t>——</a:t>
            </a:r>
            <a:r>
              <a:rPr lang="zh-CN" altLang="en-US" dirty="0">
                <a:solidFill>
                  <a:srgbClr val="000000"/>
                </a:solidFill>
                <a:latin typeface="Times New Roman" panose="02020603050405020304" pitchFamily="18" charset="0"/>
                <a:ea typeface="楷体_GB2312" pitchFamily="49" charset="-122"/>
              </a:rPr>
              <a:t>指令系统简单、规整、对称；</a:t>
            </a:r>
          </a:p>
          <a:p>
            <a:pPr lvl="1" eaLnBrk="1" hangingPunct="1">
              <a:lnSpc>
                <a:spcPct val="90000"/>
              </a:lnSpc>
              <a:buNone/>
            </a:pPr>
            <a:r>
              <a:rPr lang="zh-CN" altLang="en-US"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rPr>
              <a:t>3</a:t>
            </a:r>
            <a:r>
              <a:rPr lang="zh-CN" altLang="en-US" dirty="0">
                <a:solidFill>
                  <a:srgbClr val="000000"/>
                </a:solidFill>
                <a:latin typeface="Times New Roman" panose="02020603050405020304" pitchFamily="18" charset="0"/>
                <a:ea typeface="楷体_GB2312" pitchFamily="49" charset="-122"/>
              </a:rPr>
              <a:t>）改进指令系统，使它与各种语言间的语义差距都有同等的缩小；</a:t>
            </a:r>
          </a:p>
          <a:p>
            <a:pPr lvl="1" eaLnBrk="1" hangingPunct="1">
              <a:lnSpc>
                <a:spcPct val="90000"/>
              </a:lnSpc>
              <a:buNone/>
            </a:pPr>
            <a:r>
              <a:rPr lang="zh-CN" altLang="en-US"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rPr>
              <a:t>4</a:t>
            </a:r>
            <a:r>
              <a:rPr lang="zh-CN" altLang="en-US" dirty="0">
                <a:solidFill>
                  <a:srgbClr val="000000"/>
                </a:solidFill>
                <a:latin typeface="Times New Roman" panose="02020603050405020304" pitchFamily="18" charset="0"/>
                <a:ea typeface="楷体_GB2312" pitchFamily="49" charset="-122"/>
              </a:rPr>
              <a:t>）让机器具有分别面向各种高级语言的多种指令系统、多种系统结构，并能动态切换；</a:t>
            </a:r>
          </a:p>
          <a:p>
            <a:pPr lvl="1" eaLnBrk="1" hangingPunct="1">
              <a:lnSpc>
                <a:spcPct val="90000"/>
              </a:lnSpc>
              <a:buNone/>
            </a:pPr>
            <a:r>
              <a:rPr lang="zh-CN" altLang="en-US" dirty="0">
                <a:solidFill>
                  <a:srgbClr val="000000"/>
                </a:solidFill>
                <a:latin typeface="Times New Roman" panose="02020603050405020304" pitchFamily="18" charset="0"/>
                <a:ea typeface="楷体_GB2312" pitchFamily="49" charset="-122"/>
              </a:rPr>
              <a:t>（</a:t>
            </a:r>
            <a:r>
              <a:rPr lang="en-US" altLang="zh-CN" dirty="0">
                <a:solidFill>
                  <a:srgbClr val="000000"/>
                </a:solidFill>
                <a:latin typeface="Times New Roman" panose="02020603050405020304" pitchFamily="18" charset="0"/>
                <a:ea typeface="楷体_GB2312" pitchFamily="49" charset="-122"/>
              </a:rPr>
              <a:t>5</a:t>
            </a:r>
            <a:r>
              <a:rPr lang="zh-CN" altLang="en-US" dirty="0">
                <a:solidFill>
                  <a:srgbClr val="000000"/>
                </a:solidFill>
                <a:latin typeface="Times New Roman" panose="02020603050405020304" pitchFamily="18" charset="0"/>
                <a:ea typeface="楷体_GB2312" pitchFamily="49" charset="-122"/>
              </a:rPr>
              <a:t>）发展高级语言计算机。</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Times New Roman" panose="02020603050405020304" pitchFamily="18" charset="0"/>
                <a:ea typeface="黑体" panose="02010609060101010101" pitchFamily="49" charset="-122"/>
              </a:rPr>
              <a:t>2.</a:t>
            </a:r>
            <a:r>
              <a:rPr lang="zh-CN" altLang="en-US" sz="3200" dirty="0">
                <a:solidFill>
                  <a:srgbClr val="000000"/>
                </a:solidFill>
                <a:latin typeface="Times New Roman" panose="02020603050405020304" pitchFamily="18" charset="0"/>
                <a:ea typeface="黑体" panose="02010609060101010101" pitchFamily="49" charset="-122"/>
              </a:rPr>
              <a:t>面向高级语言的优化实现来改进</a:t>
            </a:r>
          </a:p>
        </p:txBody>
      </p:sp>
      <p:sp>
        <p:nvSpPr>
          <p:cNvPr id="140291" name="Rectangle 3"/>
          <p:cNvSpPr>
            <a:spLocks noGrp="1"/>
          </p:cNvSpPr>
          <p:nvPr>
            <p:ph idx="1" hasCustomPrompt="1"/>
          </p:nvPr>
        </p:nvSpPr>
        <p:spPr>
          <a:xfrm>
            <a:off x="469900" y="1022350"/>
            <a:ext cx="8229600" cy="5511800"/>
          </a:xfrm>
        </p:spPr>
        <p:txBody>
          <a:bodyPr vert="horz" wrap="square" lIns="91440" tIns="45720" rIns="91440" bIns="45720" anchor="t" anchorCtr="0"/>
          <a:lstStyle/>
          <a:p>
            <a:pPr eaLnBrk="1" hangingPunct="1">
              <a:lnSpc>
                <a:spcPct val="90000"/>
              </a:lnSpc>
            </a:pPr>
            <a:r>
              <a:rPr lang="zh-CN" altLang="en-US" dirty="0">
                <a:solidFill>
                  <a:srgbClr val="000000"/>
                </a:solidFill>
                <a:latin typeface="楷体_GB2312" pitchFamily="49" charset="-122"/>
                <a:ea typeface="楷体_GB2312" pitchFamily="49" charset="-122"/>
              </a:rPr>
              <a:t>高级语言中各种语句的静态使用频度例</a:t>
            </a:r>
          </a:p>
          <a:p>
            <a:pPr lvl="1" eaLnBrk="1" hangingPunct="1">
              <a:lnSpc>
                <a:spcPct val="90000"/>
              </a:lnSpc>
            </a:pPr>
            <a:endParaRPr lang="zh-CN" altLang="en-US" b="1" dirty="0">
              <a:solidFill>
                <a:srgbClr val="000000"/>
              </a:solidFill>
              <a:latin typeface="楷体_GB2312" pitchFamily="49" charset="-122"/>
              <a:ea typeface="楷体_GB2312" pitchFamily="49" charset="-122"/>
            </a:endParaRPr>
          </a:p>
          <a:p>
            <a:pPr lvl="1" eaLnBrk="1" hangingPunct="1">
              <a:lnSpc>
                <a:spcPct val="90000"/>
              </a:lnSpc>
            </a:pPr>
            <a:endParaRPr lang="zh-CN" altLang="en-US" dirty="0">
              <a:solidFill>
                <a:srgbClr val="000000"/>
              </a:solidFill>
              <a:latin typeface="楷体_GB2312" pitchFamily="49" charset="-122"/>
              <a:ea typeface="楷体_GB2312" pitchFamily="49" charset="-122"/>
            </a:endParaRPr>
          </a:p>
          <a:p>
            <a:pPr lvl="1" eaLnBrk="1" hangingPunct="1">
              <a:lnSpc>
                <a:spcPct val="90000"/>
              </a:lnSpc>
            </a:pPr>
            <a:endParaRPr lang="zh-CN" altLang="en-US" dirty="0"/>
          </a:p>
          <a:p>
            <a:pPr lvl="1" eaLnBrk="1" hangingPunct="1">
              <a:lnSpc>
                <a:spcPct val="90000"/>
              </a:lnSpc>
            </a:pPr>
            <a:endParaRPr lang="zh-CN" altLang="en-US" dirty="0"/>
          </a:p>
          <a:p>
            <a:pPr lvl="1" eaLnBrk="1" hangingPunct="1">
              <a:lnSpc>
                <a:spcPct val="90000"/>
              </a:lnSpc>
            </a:pPr>
            <a:r>
              <a:rPr lang="en-US" altLang="zh-CN" b="1" dirty="0">
                <a:latin typeface="Arial" panose="020B0604020202020204" pitchFamily="34" charset="0"/>
                <a:ea typeface="楷体_GB2312" pitchFamily="49" charset="-122"/>
              </a:rPr>
              <a:t>“</a:t>
            </a:r>
            <a:r>
              <a:rPr lang="zh-CN" altLang="en-US" dirty="0">
                <a:latin typeface="楷体_GB2312" pitchFamily="49" charset="-122"/>
                <a:ea typeface="楷体_GB2312" pitchFamily="49" charset="-122"/>
              </a:rPr>
              <a:t>一元赋值</a:t>
            </a:r>
            <a:r>
              <a:rPr lang="zh-CN" altLang="en-US" b="1" dirty="0">
                <a:latin typeface="Arial" panose="020B0604020202020204" pitchFamily="34" charset="0"/>
                <a:ea typeface="楷体_GB2312" pitchFamily="49" charset="-122"/>
              </a:rPr>
              <a:t>”</a:t>
            </a:r>
            <a:r>
              <a:rPr lang="zh-CN" altLang="en-US" dirty="0">
                <a:latin typeface="楷体_GB2312" pitchFamily="49" charset="-122"/>
                <a:ea typeface="楷体_GB2312" pitchFamily="49" charset="-122"/>
              </a:rPr>
              <a:t>语句比例高⇒要加快</a:t>
            </a:r>
            <a:r>
              <a:rPr lang="en-US" altLang="zh-CN" b="1" dirty="0">
                <a:latin typeface="楷体_GB2312" pitchFamily="49" charset="-122"/>
                <a:ea typeface="楷体_GB2312" pitchFamily="49" charset="-122"/>
              </a:rPr>
              <a:t>Load/Store</a:t>
            </a:r>
            <a:r>
              <a:rPr lang="zh-CN" altLang="en-US" dirty="0">
                <a:latin typeface="楷体_GB2312" pitchFamily="49" charset="-122"/>
                <a:ea typeface="楷体_GB2312" pitchFamily="49" charset="-122"/>
              </a:rPr>
              <a:t>指令的执行</a:t>
            </a:r>
          </a:p>
          <a:p>
            <a:pPr lvl="1" eaLnBrk="1" hangingPunct="1">
              <a:lnSpc>
                <a:spcPct val="90000"/>
              </a:lnSpc>
            </a:pPr>
            <a:r>
              <a:rPr lang="en-US" altLang="zh-CN" b="1" dirty="0">
                <a:latin typeface="Arial" panose="020B0604020202020204" pitchFamily="34" charset="0"/>
                <a:ea typeface="楷体_GB2312" pitchFamily="49" charset="-122"/>
              </a:rPr>
              <a:t>“</a:t>
            </a:r>
            <a:r>
              <a:rPr lang="en-US" altLang="zh-CN" b="1" dirty="0">
                <a:latin typeface="楷体_GB2312" pitchFamily="49" charset="-122"/>
                <a:ea typeface="楷体_GB2312" pitchFamily="49" charset="-122"/>
              </a:rPr>
              <a:t>If</a:t>
            </a:r>
            <a:r>
              <a:rPr lang="en-US" altLang="zh-CN" b="1" dirty="0">
                <a:latin typeface="Arial" panose="020B0604020202020204" pitchFamily="34" charset="0"/>
                <a:ea typeface="楷体_GB2312" pitchFamily="49" charset="-122"/>
              </a:rPr>
              <a:t>”</a:t>
            </a:r>
            <a:r>
              <a:rPr lang="zh-CN" altLang="en-US" dirty="0">
                <a:latin typeface="楷体_GB2312" pitchFamily="49" charset="-122"/>
                <a:ea typeface="楷体_GB2312" pitchFamily="49" charset="-122"/>
              </a:rPr>
              <a:t>语句比例高⇒采用功能更强的</a:t>
            </a:r>
            <a:r>
              <a:rPr lang="zh-CN" altLang="en-US" b="1" dirty="0">
                <a:latin typeface="Arial" panose="020B0604020202020204" pitchFamily="34" charset="0"/>
                <a:ea typeface="楷体_GB2312" pitchFamily="49" charset="-122"/>
              </a:rPr>
              <a:t>“</a:t>
            </a:r>
            <a:r>
              <a:rPr lang="zh-CN" altLang="en-US" dirty="0">
                <a:latin typeface="楷体_GB2312" pitchFamily="49" charset="-122"/>
                <a:ea typeface="楷体_GB2312" pitchFamily="49" charset="-122"/>
              </a:rPr>
              <a:t>条件转移</a:t>
            </a:r>
            <a:r>
              <a:rPr lang="zh-CN" altLang="en-US" b="1" dirty="0">
                <a:latin typeface="Arial" panose="020B0604020202020204" pitchFamily="34" charset="0"/>
                <a:ea typeface="楷体_GB2312" pitchFamily="49" charset="-122"/>
              </a:rPr>
              <a:t>”</a:t>
            </a:r>
            <a:r>
              <a:rPr lang="zh-CN" altLang="en-US" dirty="0">
                <a:latin typeface="楷体_GB2312" pitchFamily="49" charset="-122"/>
                <a:ea typeface="楷体_GB2312" pitchFamily="49" charset="-122"/>
              </a:rPr>
              <a:t>指令</a:t>
            </a:r>
            <a:endParaRPr lang="zh-CN" altLang="en-US" dirty="0"/>
          </a:p>
          <a:p>
            <a:pPr eaLnBrk="1" hangingPunct="1">
              <a:lnSpc>
                <a:spcPct val="90000"/>
              </a:lnSpc>
            </a:pPr>
            <a:r>
              <a:rPr lang="zh-CN" altLang="en-US" dirty="0">
                <a:solidFill>
                  <a:srgbClr val="000000"/>
                </a:solidFill>
                <a:latin typeface="楷体_GB2312" pitchFamily="49" charset="-122"/>
                <a:ea typeface="楷体_GB2312" pitchFamily="49" charset="-122"/>
              </a:rPr>
              <a:t>高级语言中各种算术运算的动态使用频度</a:t>
            </a:r>
          </a:p>
          <a:p>
            <a:pPr eaLnBrk="1" hangingPunct="1">
              <a:lnSpc>
                <a:spcPct val="90000"/>
              </a:lnSpc>
            </a:pPr>
            <a:endParaRPr lang="zh-CN" altLang="en-US" b="0" dirty="0"/>
          </a:p>
          <a:p>
            <a:pPr eaLnBrk="1" hangingPunct="1">
              <a:lnSpc>
                <a:spcPct val="90000"/>
              </a:lnSpc>
            </a:pPr>
            <a:endParaRPr lang="zh-CN" altLang="en-US" b="0" dirty="0"/>
          </a:p>
          <a:p>
            <a:pPr eaLnBrk="1" hangingPunct="1">
              <a:lnSpc>
                <a:spcPct val="90000"/>
              </a:lnSpc>
            </a:pPr>
            <a:endParaRPr lang="zh-CN" altLang="en-US" b="0" dirty="0"/>
          </a:p>
          <a:p>
            <a:pPr lvl="1" eaLnBrk="1" hangingPunct="1">
              <a:lnSpc>
                <a:spcPct val="90000"/>
              </a:lnSpc>
            </a:pPr>
            <a:r>
              <a:rPr lang="en-US" altLang="zh-CN" dirty="0">
                <a:latin typeface="Arial" panose="020B0604020202020204" pitchFamily="34" charset="0"/>
                <a:ea typeface="楷体_GB2312" pitchFamily="49" charset="-122"/>
              </a:rPr>
              <a:t>“</a:t>
            </a:r>
            <a:r>
              <a:rPr lang="en-US" altLang="zh-CN" dirty="0">
                <a:latin typeface="楷体_GB2312" pitchFamily="49" charset="-122"/>
                <a:ea typeface="楷体_GB2312" pitchFamily="49" charset="-122"/>
              </a:rPr>
              <a:t>+1</a:t>
            </a:r>
            <a:r>
              <a:rPr lang="en-US" altLang="zh-CN" dirty="0">
                <a:latin typeface="Arial" panose="020B0604020202020204" pitchFamily="34" charset="0"/>
                <a:ea typeface="楷体_GB2312" pitchFamily="49" charset="-122"/>
              </a:rPr>
              <a:t>”</a:t>
            </a:r>
            <a:r>
              <a:rPr lang="zh-CN" altLang="en-US" b="1" dirty="0">
                <a:latin typeface="楷体_GB2312" pitchFamily="49" charset="-122"/>
                <a:ea typeface="楷体_GB2312" pitchFamily="49" charset="-122"/>
              </a:rPr>
              <a:t>语句比例高⇒增设</a:t>
            </a:r>
            <a:r>
              <a:rPr lang="zh-CN" altLang="en-US" dirty="0">
                <a:latin typeface="Arial" panose="020B0604020202020204" pitchFamily="34" charset="0"/>
                <a:ea typeface="楷体_GB2312" pitchFamily="49" charset="-122"/>
              </a:rPr>
              <a:t>“</a:t>
            </a:r>
            <a:r>
              <a:rPr lang="en-US" altLang="zh-CN" dirty="0">
                <a:latin typeface="楷体_GB2312" pitchFamily="49" charset="-122"/>
                <a:ea typeface="楷体_GB2312" pitchFamily="49" charset="-122"/>
              </a:rPr>
              <a:t>+1</a:t>
            </a:r>
            <a:r>
              <a:rPr lang="en-US" altLang="zh-CN" dirty="0">
                <a:latin typeface="Arial" panose="020B0604020202020204" pitchFamily="34" charset="0"/>
                <a:ea typeface="楷体_GB2312" pitchFamily="49" charset="-122"/>
              </a:rPr>
              <a:t>”</a:t>
            </a:r>
            <a:r>
              <a:rPr lang="zh-CN" altLang="en-US" b="1" dirty="0">
                <a:latin typeface="楷体_GB2312" pitchFamily="49" charset="-122"/>
                <a:ea typeface="楷体_GB2312" pitchFamily="49" charset="-122"/>
              </a:rPr>
              <a:t>增量指令</a:t>
            </a:r>
          </a:p>
        </p:txBody>
      </p:sp>
      <p:pic>
        <p:nvPicPr>
          <p:cNvPr id="140292" name="Picture 4"/>
          <p:cNvPicPr>
            <a:picLocks noChangeAspect="1"/>
          </p:cNvPicPr>
          <p:nvPr/>
        </p:nvPicPr>
        <p:blipFill>
          <a:blip r:embed="rId2"/>
          <a:stretch>
            <a:fillRect/>
          </a:stretch>
        </p:blipFill>
        <p:spPr>
          <a:xfrm>
            <a:off x="414338" y="1658938"/>
            <a:ext cx="8412162" cy="1095375"/>
          </a:xfrm>
          <a:prstGeom prst="rect">
            <a:avLst/>
          </a:prstGeom>
          <a:noFill/>
          <a:ln w="9525">
            <a:noFill/>
          </a:ln>
        </p:spPr>
      </p:pic>
      <p:pic>
        <p:nvPicPr>
          <p:cNvPr id="140293" name="Picture 5"/>
          <p:cNvPicPr>
            <a:picLocks noChangeAspect="1"/>
          </p:cNvPicPr>
          <p:nvPr/>
        </p:nvPicPr>
        <p:blipFill>
          <a:blip r:embed="rId3"/>
          <a:stretch>
            <a:fillRect/>
          </a:stretch>
        </p:blipFill>
        <p:spPr>
          <a:xfrm>
            <a:off x="471488" y="4803775"/>
            <a:ext cx="8332787" cy="1133475"/>
          </a:xfrm>
          <a:prstGeom prst="rect">
            <a:avLst/>
          </a:prstGeom>
          <a:noFill/>
          <a:ln w="9525">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Times New Roman" panose="02020603050405020304" pitchFamily="18" charset="0"/>
                <a:ea typeface="黑体" panose="02010609060101010101" pitchFamily="49" charset="-122"/>
              </a:rPr>
              <a:t>2.</a:t>
            </a:r>
            <a:r>
              <a:rPr lang="zh-CN" altLang="en-US" sz="3200" dirty="0">
                <a:solidFill>
                  <a:srgbClr val="000000"/>
                </a:solidFill>
                <a:latin typeface="Times New Roman" panose="02020603050405020304" pitchFamily="18" charset="0"/>
                <a:ea typeface="黑体" panose="02010609060101010101" pitchFamily="49" charset="-122"/>
              </a:rPr>
              <a:t>面向高级语言的优化实现来改进</a:t>
            </a:r>
          </a:p>
        </p:txBody>
      </p:sp>
      <p:sp>
        <p:nvSpPr>
          <p:cNvPr id="141315" name="Rectangle 3"/>
          <p:cNvSpPr>
            <a:spLocks noGrp="1"/>
          </p:cNvSpPr>
          <p:nvPr>
            <p:ph idx="1" hasCustomPrompt="1"/>
          </p:nvPr>
        </p:nvSpPr>
        <p:spPr/>
        <p:txBody>
          <a:bodyPr vert="horz" wrap="square" lIns="91440" tIns="45720" rIns="91440" bIns="45720" anchor="t" anchorCtr="0"/>
          <a:lstStyle/>
          <a:p>
            <a:pPr eaLnBrk="1" hangingPunct="1"/>
            <a:r>
              <a:rPr lang="zh-CN" altLang="en-US" dirty="0">
                <a:solidFill>
                  <a:srgbClr val="000000"/>
                </a:solidFill>
                <a:latin typeface="Times New Roman" panose="02020603050405020304" pitchFamily="18" charset="0"/>
                <a:ea typeface="楷体_GB2312" pitchFamily="49" charset="-122"/>
              </a:rPr>
              <a:t>途径</a:t>
            </a:r>
            <a:r>
              <a:rPr lang="en-US" altLang="zh-CN" dirty="0">
                <a:solidFill>
                  <a:srgbClr val="000000"/>
                </a:solidFill>
                <a:latin typeface="Times New Roman" panose="02020603050405020304" pitchFamily="18" charset="0"/>
                <a:ea typeface="楷体_GB2312" pitchFamily="49" charset="-122"/>
              </a:rPr>
              <a:t>2</a:t>
            </a:r>
            <a:r>
              <a:rPr lang="zh-CN" altLang="en-US" dirty="0">
                <a:solidFill>
                  <a:srgbClr val="000000"/>
                </a:solidFill>
                <a:latin typeface="Times New Roman" panose="02020603050405020304" pitchFamily="18" charset="0"/>
                <a:ea typeface="楷体_GB2312" pitchFamily="49" charset="-122"/>
              </a:rPr>
              <a:t>：面向编译，优化代码生成</a:t>
            </a:r>
            <a:endParaRPr lang="zh-CN" altLang="en-US" b="0" dirty="0">
              <a:solidFill>
                <a:srgbClr val="000000"/>
              </a:solidFill>
              <a:latin typeface="楷体_GB2312" pitchFamily="49" charset="-122"/>
              <a:ea typeface="楷体_GB2312" pitchFamily="49" charset="-122"/>
            </a:endParaRPr>
          </a:p>
          <a:p>
            <a:pPr lvl="1" eaLnBrk="1" hangingPunct="1"/>
            <a:r>
              <a:rPr lang="zh-CN" altLang="en-US" b="1" dirty="0">
                <a:solidFill>
                  <a:srgbClr val="000000"/>
                </a:solidFill>
                <a:latin typeface="楷体_GB2312" pitchFamily="49" charset="-122"/>
                <a:ea typeface="楷体_GB2312" pitchFamily="49" charset="-122"/>
              </a:rPr>
              <a:t>增强体系结构的规整性</a:t>
            </a:r>
          </a:p>
          <a:p>
            <a:pPr lvl="2" eaLnBrk="1" hangingPunct="1"/>
            <a:r>
              <a:rPr lang="zh-CN" altLang="en-US" b="1" dirty="0">
                <a:solidFill>
                  <a:srgbClr val="000000"/>
                </a:solidFill>
                <a:latin typeface="楷体_GB2312" pitchFamily="49" charset="-122"/>
                <a:ea typeface="楷体_GB2312" pitchFamily="49" charset="-122"/>
              </a:rPr>
              <a:t>尽可能减少例外情况和特殊应用</a:t>
            </a:r>
          </a:p>
          <a:p>
            <a:pPr lvl="3" eaLnBrk="1" hangingPunct="1"/>
            <a:r>
              <a:rPr lang="en-US" altLang="zh-CN" dirty="0">
                <a:solidFill>
                  <a:srgbClr val="000000"/>
                </a:solidFill>
                <a:latin typeface="楷体_GB2312" pitchFamily="49" charset="-122"/>
                <a:ea typeface="楷体_GB2312" pitchFamily="49" charset="-122"/>
              </a:rPr>
              <a:t>IBM 370</a:t>
            </a:r>
            <a:r>
              <a:rPr lang="zh-CN" altLang="en-US" b="1" dirty="0">
                <a:solidFill>
                  <a:srgbClr val="000000"/>
                </a:solidFill>
                <a:latin typeface="楷体_GB2312" pitchFamily="49" charset="-122"/>
                <a:ea typeface="楷体_GB2312" pitchFamily="49" charset="-122"/>
              </a:rPr>
              <a:t>有的指令只使用</a:t>
            </a:r>
            <a:r>
              <a:rPr lang="en-US" altLang="zh-CN" dirty="0">
                <a:solidFill>
                  <a:srgbClr val="000000"/>
                </a:solidFill>
                <a:latin typeface="楷体_GB2312" pitchFamily="49" charset="-122"/>
                <a:ea typeface="楷体_GB2312" pitchFamily="49" charset="-122"/>
              </a:rPr>
              <a:t>#</a:t>
            </a:r>
            <a:r>
              <a:rPr lang="zh-CN" altLang="en-US" b="1" dirty="0">
                <a:solidFill>
                  <a:srgbClr val="000000"/>
                </a:solidFill>
                <a:latin typeface="楷体_GB2312" pitchFamily="49" charset="-122"/>
                <a:ea typeface="楷体_GB2312" pitchFamily="49" charset="-122"/>
              </a:rPr>
              <a:t>１寄存器和</a:t>
            </a:r>
            <a:r>
              <a:rPr lang="en-US" altLang="zh-CN" dirty="0">
                <a:solidFill>
                  <a:srgbClr val="000000"/>
                </a:solidFill>
                <a:latin typeface="楷体_GB2312" pitchFamily="49" charset="-122"/>
                <a:ea typeface="楷体_GB2312" pitchFamily="49" charset="-122"/>
              </a:rPr>
              <a:t>#</a:t>
            </a:r>
            <a:r>
              <a:rPr lang="zh-CN" altLang="en-US" b="1" dirty="0">
                <a:solidFill>
                  <a:srgbClr val="000000"/>
                </a:solidFill>
                <a:latin typeface="楷体_GB2312" pitchFamily="49" charset="-122"/>
                <a:ea typeface="楷体_GB2312" pitchFamily="49" charset="-122"/>
              </a:rPr>
              <a:t>２寄存器</a:t>
            </a:r>
          </a:p>
          <a:p>
            <a:pPr lvl="2" eaLnBrk="1" hangingPunct="1"/>
            <a:r>
              <a:rPr lang="zh-CN" altLang="en-US" b="1" dirty="0">
                <a:solidFill>
                  <a:srgbClr val="000000"/>
                </a:solidFill>
                <a:latin typeface="楷体_GB2312" pitchFamily="49" charset="-122"/>
                <a:ea typeface="楷体_GB2312" pitchFamily="49" charset="-122"/>
              </a:rPr>
              <a:t>所有运算都能对称、均匀地在存贮单元间进行</a:t>
            </a:r>
          </a:p>
          <a:p>
            <a:pPr lvl="3" eaLnBrk="1" hangingPunct="1"/>
            <a:r>
              <a:rPr lang="en-US" altLang="zh-CN" dirty="0">
                <a:solidFill>
                  <a:srgbClr val="000000"/>
                </a:solidFill>
                <a:latin typeface="楷体_GB2312" pitchFamily="49" charset="-122"/>
                <a:ea typeface="楷体_GB2312" pitchFamily="49" charset="-122"/>
              </a:rPr>
              <a:t>PDP-11</a:t>
            </a:r>
            <a:r>
              <a:rPr lang="zh-CN" altLang="en-US" b="1" dirty="0">
                <a:solidFill>
                  <a:srgbClr val="000000"/>
                </a:solidFill>
                <a:latin typeface="楷体_GB2312" pitchFamily="49" charset="-122"/>
                <a:ea typeface="楷体_GB2312" pitchFamily="49" charset="-122"/>
              </a:rPr>
              <a:t>仅提供指令</a:t>
            </a:r>
            <a:r>
              <a:rPr lang="en-US" altLang="zh-CN" dirty="0">
                <a:solidFill>
                  <a:srgbClr val="000000"/>
                </a:solidFill>
                <a:latin typeface="楷体_GB2312" pitchFamily="49" charset="-122"/>
                <a:ea typeface="楷体_GB2312" pitchFamily="49" charset="-122"/>
              </a:rPr>
              <a:t>: A </a:t>
            </a:r>
            <a:r>
              <a:rPr lang="en-US" altLang="zh-CN" b="1" dirty="0">
                <a:solidFill>
                  <a:srgbClr val="000000"/>
                </a:solidFill>
                <a:latin typeface="楷体_GB2312" pitchFamily="49" charset="-122"/>
                <a:ea typeface="楷体_GB2312" pitchFamily="49" charset="-122"/>
              </a:rPr>
              <a:t>←</a:t>
            </a:r>
            <a:r>
              <a:rPr lang="en-US" altLang="zh-CN" dirty="0">
                <a:solidFill>
                  <a:srgbClr val="000000"/>
                </a:solidFill>
                <a:latin typeface="楷体_GB2312" pitchFamily="49" charset="-122"/>
                <a:ea typeface="楷体_GB2312" pitchFamily="49" charset="-122"/>
              </a:rPr>
              <a:t>A-B</a:t>
            </a:r>
            <a:endParaRPr lang="en-US" altLang="zh-CN" b="1" dirty="0">
              <a:solidFill>
                <a:srgbClr val="000000"/>
              </a:solidFill>
              <a:latin typeface="楷体_GB2312" pitchFamily="49" charset="-122"/>
              <a:ea typeface="楷体_GB2312" pitchFamily="49" charset="-122"/>
            </a:endParaRPr>
          </a:p>
          <a:p>
            <a:pPr lvl="3" eaLnBrk="1" hangingPunct="1"/>
            <a:r>
              <a:rPr lang="en-US" altLang="zh-CN" dirty="0">
                <a:solidFill>
                  <a:srgbClr val="000000"/>
                </a:solidFill>
                <a:latin typeface="楷体_GB2312" pitchFamily="49" charset="-122"/>
                <a:ea typeface="楷体_GB2312" pitchFamily="49" charset="-122"/>
              </a:rPr>
              <a:t>VAX-11/780</a:t>
            </a:r>
            <a:r>
              <a:rPr lang="zh-CN" altLang="en-US" b="1" dirty="0">
                <a:solidFill>
                  <a:srgbClr val="000000"/>
                </a:solidFill>
                <a:latin typeface="楷体_GB2312" pitchFamily="49" charset="-122"/>
                <a:ea typeface="楷体_GB2312" pitchFamily="49" charset="-122"/>
              </a:rPr>
              <a:t>增设指令</a:t>
            </a:r>
            <a:r>
              <a:rPr lang="en-US" altLang="zh-CN" dirty="0">
                <a:solidFill>
                  <a:srgbClr val="000000"/>
                </a:solidFill>
                <a:latin typeface="楷体_GB2312" pitchFamily="49" charset="-122"/>
                <a:ea typeface="楷体_GB2312" pitchFamily="49" charset="-122"/>
              </a:rPr>
              <a:t>: A </a:t>
            </a:r>
            <a:r>
              <a:rPr lang="en-US" altLang="zh-CN" b="1" dirty="0">
                <a:solidFill>
                  <a:srgbClr val="000000"/>
                </a:solidFill>
                <a:latin typeface="楷体_GB2312" pitchFamily="49" charset="-122"/>
                <a:ea typeface="楷体_GB2312" pitchFamily="49" charset="-122"/>
              </a:rPr>
              <a:t>←</a:t>
            </a:r>
            <a:r>
              <a:rPr lang="en-US" altLang="zh-CN" dirty="0">
                <a:solidFill>
                  <a:srgbClr val="000000"/>
                </a:solidFill>
                <a:latin typeface="楷体_GB2312" pitchFamily="49" charset="-122"/>
                <a:ea typeface="楷体_GB2312" pitchFamily="49" charset="-122"/>
              </a:rPr>
              <a:t>A-B, B </a:t>
            </a:r>
            <a:r>
              <a:rPr lang="en-US" altLang="zh-CN" b="1" dirty="0">
                <a:solidFill>
                  <a:srgbClr val="000000"/>
                </a:solidFill>
                <a:latin typeface="楷体_GB2312" pitchFamily="49" charset="-122"/>
                <a:ea typeface="楷体_GB2312" pitchFamily="49" charset="-122"/>
              </a:rPr>
              <a:t>←</a:t>
            </a:r>
            <a:r>
              <a:rPr lang="en-US" altLang="zh-CN" dirty="0">
                <a:solidFill>
                  <a:srgbClr val="000000"/>
                </a:solidFill>
                <a:latin typeface="楷体_GB2312" pitchFamily="49" charset="-122"/>
                <a:ea typeface="楷体_GB2312" pitchFamily="49" charset="-122"/>
              </a:rPr>
              <a:t>A-B</a:t>
            </a:r>
          </a:p>
          <a:p>
            <a:pPr lvl="1" eaLnBrk="1" hangingPunct="1"/>
            <a:endParaRPr lang="zh-CN" altLang="en-US" dirty="0">
              <a:solidFill>
                <a:srgbClr val="000000"/>
              </a:solidFill>
              <a:latin typeface="楷体_GB2312" pitchFamily="49" charset="-122"/>
              <a:ea typeface="楷体_GB2312" pitchFamily="49"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p:cNvSpPr>
          <p:nvPr>
            <p:ph type="title"/>
          </p:nvPr>
        </p:nvSpPr>
        <p:spPr/>
        <p:txBody>
          <a:bodyPr vert="horz" wrap="square" lIns="91440" tIns="45720" rIns="91440" bIns="45720" anchor="ctr" anchorCtr="0"/>
          <a:lstStyle/>
          <a:p>
            <a:pPr eaLnBrk="1" hangingPunct="1"/>
            <a:r>
              <a:rPr lang="zh-CN" altLang="en-US" sz="2800" dirty="0">
                <a:solidFill>
                  <a:srgbClr val="000000"/>
                </a:solidFill>
                <a:latin typeface="黑体" panose="02010609060101010101" pitchFamily="49" charset="-122"/>
                <a:ea typeface="黑体" panose="02010609060101010101" pitchFamily="49" charset="-122"/>
              </a:rPr>
              <a:t>各种语言与传统机器指令系统结构的语义差距</a:t>
            </a:r>
          </a:p>
        </p:txBody>
      </p:sp>
      <p:grpSp>
        <p:nvGrpSpPr>
          <p:cNvPr id="142339" name="Group 3"/>
          <p:cNvGrpSpPr/>
          <p:nvPr/>
        </p:nvGrpSpPr>
        <p:grpSpPr>
          <a:xfrm>
            <a:off x="1309688" y="3923665"/>
            <a:ext cx="5753100" cy="2586038"/>
            <a:chOff x="1006" y="1824"/>
            <a:chExt cx="3624" cy="1629"/>
          </a:xfrm>
        </p:grpSpPr>
        <p:sp>
          <p:nvSpPr>
            <p:cNvPr id="142347" name="Line 4"/>
            <p:cNvSpPr/>
            <p:nvPr/>
          </p:nvSpPr>
          <p:spPr>
            <a:xfrm>
              <a:off x="1035" y="2784"/>
              <a:ext cx="1509" cy="1"/>
            </a:xfrm>
            <a:prstGeom prst="line">
              <a:avLst/>
            </a:prstGeom>
            <a:ln w="28575" cap="flat" cmpd="sng">
              <a:solidFill>
                <a:srgbClr val="FF0000"/>
              </a:solidFill>
              <a:prstDash val="solid"/>
              <a:headEnd type="none" w="med" len="med"/>
              <a:tailEnd type="none" w="med" len="med"/>
            </a:ln>
          </p:spPr>
        </p:sp>
        <p:sp>
          <p:nvSpPr>
            <p:cNvPr id="142348" name="Freeform 5"/>
            <p:cNvSpPr/>
            <p:nvPr/>
          </p:nvSpPr>
          <p:spPr>
            <a:xfrm>
              <a:off x="2350" y="2112"/>
              <a:ext cx="1154" cy="720"/>
            </a:xfrm>
            <a:custGeom>
              <a:avLst/>
              <a:gdLst/>
              <a:ahLst/>
              <a:cxnLst>
                <a:cxn ang="0">
                  <a:pos x="0" y="576"/>
                </a:cxn>
                <a:cxn ang="0">
                  <a:pos x="334" y="535"/>
                </a:cxn>
                <a:cxn ang="0">
                  <a:pos x="721" y="0"/>
                </a:cxn>
              </a:cxnLst>
              <a:rect l="0" t="0" r="0" b="0"/>
              <a:pathLst>
                <a:path w="1248" h="736">
                  <a:moveTo>
                    <a:pt x="0" y="672"/>
                  </a:moveTo>
                  <a:cubicBezTo>
                    <a:pt x="184" y="704"/>
                    <a:pt x="368" y="736"/>
                    <a:pt x="576" y="624"/>
                  </a:cubicBezTo>
                  <a:cubicBezTo>
                    <a:pt x="784" y="512"/>
                    <a:pt x="1016" y="256"/>
                    <a:pt x="1248" y="0"/>
                  </a:cubicBezTo>
                </a:path>
              </a:pathLst>
            </a:custGeom>
            <a:no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142349" name="Freeform 6"/>
            <p:cNvSpPr/>
            <p:nvPr/>
          </p:nvSpPr>
          <p:spPr>
            <a:xfrm>
              <a:off x="2082" y="2448"/>
              <a:ext cx="1998" cy="392"/>
            </a:xfrm>
            <a:custGeom>
              <a:avLst/>
              <a:gdLst/>
              <a:ahLst/>
              <a:cxnLst>
                <a:cxn ang="0">
                  <a:pos x="0" y="336"/>
                </a:cxn>
                <a:cxn ang="0">
                  <a:pos x="305" y="336"/>
                </a:cxn>
                <a:cxn ang="0">
                  <a:pos x="779" y="336"/>
                </a:cxn>
                <a:cxn ang="0">
                  <a:pos x="1251" y="0"/>
                </a:cxn>
              </a:cxnLst>
              <a:rect l="0" t="0" r="0" b="0"/>
              <a:pathLst>
                <a:path w="2160" h="392">
                  <a:moveTo>
                    <a:pt x="0" y="336"/>
                  </a:moveTo>
                  <a:cubicBezTo>
                    <a:pt x="152" y="336"/>
                    <a:pt x="304" y="336"/>
                    <a:pt x="528" y="336"/>
                  </a:cubicBezTo>
                  <a:cubicBezTo>
                    <a:pt x="752" y="336"/>
                    <a:pt x="1072" y="392"/>
                    <a:pt x="1344" y="336"/>
                  </a:cubicBezTo>
                  <a:cubicBezTo>
                    <a:pt x="1616" y="280"/>
                    <a:pt x="1888" y="140"/>
                    <a:pt x="2160" y="0"/>
                  </a:cubicBezTo>
                </a:path>
              </a:pathLst>
            </a:custGeom>
            <a:no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142350" name="Freeform 7"/>
            <p:cNvSpPr/>
            <p:nvPr/>
          </p:nvSpPr>
          <p:spPr>
            <a:xfrm>
              <a:off x="2286" y="2744"/>
              <a:ext cx="1554" cy="280"/>
            </a:xfrm>
            <a:custGeom>
              <a:avLst/>
              <a:gdLst/>
              <a:ahLst/>
              <a:cxnLst>
                <a:cxn ang="0">
                  <a:pos x="28" y="40"/>
                </a:cxn>
                <a:cxn ang="0">
                  <a:pos x="56" y="40"/>
                </a:cxn>
                <a:cxn ang="0">
                  <a:pos x="362" y="40"/>
                </a:cxn>
                <a:cxn ang="0">
                  <a:pos x="668" y="40"/>
                </a:cxn>
                <a:cxn ang="0">
                  <a:pos x="973" y="280"/>
                </a:cxn>
              </a:cxnLst>
              <a:rect l="0" t="0" r="0" b="0"/>
              <a:pathLst>
                <a:path w="1680" h="280">
                  <a:moveTo>
                    <a:pt x="48" y="40"/>
                  </a:moveTo>
                  <a:cubicBezTo>
                    <a:pt x="24" y="40"/>
                    <a:pt x="0" y="40"/>
                    <a:pt x="96" y="40"/>
                  </a:cubicBezTo>
                  <a:cubicBezTo>
                    <a:pt x="192" y="40"/>
                    <a:pt x="448" y="40"/>
                    <a:pt x="624" y="40"/>
                  </a:cubicBezTo>
                  <a:cubicBezTo>
                    <a:pt x="800" y="40"/>
                    <a:pt x="976" y="0"/>
                    <a:pt x="1152" y="40"/>
                  </a:cubicBezTo>
                  <a:cubicBezTo>
                    <a:pt x="1328" y="80"/>
                    <a:pt x="1504" y="180"/>
                    <a:pt x="1680" y="280"/>
                  </a:cubicBezTo>
                </a:path>
              </a:pathLst>
            </a:custGeom>
            <a:no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142351" name="Freeform 8"/>
            <p:cNvSpPr/>
            <p:nvPr/>
          </p:nvSpPr>
          <p:spPr>
            <a:xfrm>
              <a:off x="2206" y="2768"/>
              <a:ext cx="1154" cy="400"/>
            </a:xfrm>
            <a:custGeom>
              <a:avLst/>
              <a:gdLst/>
              <a:ahLst/>
              <a:cxnLst>
                <a:cxn ang="0">
                  <a:pos x="0" y="16"/>
                </a:cxn>
                <a:cxn ang="0">
                  <a:pos x="278" y="16"/>
                </a:cxn>
                <a:cxn ang="0">
                  <a:pos x="583" y="112"/>
                </a:cxn>
                <a:cxn ang="0">
                  <a:pos x="721" y="400"/>
                </a:cxn>
              </a:cxnLst>
              <a:rect l="0" t="0" r="0" b="0"/>
              <a:pathLst>
                <a:path w="1248" h="400">
                  <a:moveTo>
                    <a:pt x="0" y="16"/>
                  </a:moveTo>
                  <a:cubicBezTo>
                    <a:pt x="156" y="8"/>
                    <a:pt x="312" y="0"/>
                    <a:pt x="480" y="16"/>
                  </a:cubicBezTo>
                  <a:cubicBezTo>
                    <a:pt x="648" y="32"/>
                    <a:pt x="880" y="48"/>
                    <a:pt x="1008" y="112"/>
                  </a:cubicBezTo>
                  <a:cubicBezTo>
                    <a:pt x="1136" y="176"/>
                    <a:pt x="1192" y="288"/>
                    <a:pt x="1248" y="400"/>
                  </a:cubicBezTo>
                </a:path>
              </a:pathLst>
            </a:custGeom>
            <a:no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142352" name="Freeform 9"/>
            <p:cNvSpPr/>
            <p:nvPr/>
          </p:nvSpPr>
          <p:spPr>
            <a:xfrm>
              <a:off x="2232" y="2760"/>
              <a:ext cx="888" cy="408"/>
            </a:xfrm>
            <a:custGeom>
              <a:avLst/>
              <a:gdLst/>
              <a:ahLst/>
              <a:cxnLst>
                <a:cxn ang="0">
                  <a:pos x="0" y="24"/>
                </a:cxn>
                <a:cxn ang="0">
                  <a:pos x="389" y="24"/>
                </a:cxn>
                <a:cxn ang="0">
                  <a:pos x="501" y="168"/>
                </a:cxn>
                <a:cxn ang="0">
                  <a:pos x="555" y="408"/>
                </a:cxn>
              </a:cxnLst>
              <a:rect l="0" t="0" r="0" b="0"/>
              <a:pathLst>
                <a:path w="960" h="408">
                  <a:moveTo>
                    <a:pt x="0" y="24"/>
                  </a:moveTo>
                  <a:cubicBezTo>
                    <a:pt x="264" y="12"/>
                    <a:pt x="528" y="0"/>
                    <a:pt x="672" y="24"/>
                  </a:cubicBezTo>
                  <a:cubicBezTo>
                    <a:pt x="816" y="48"/>
                    <a:pt x="816" y="104"/>
                    <a:pt x="864" y="168"/>
                  </a:cubicBezTo>
                  <a:cubicBezTo>
                    <a:pt x="912" y="232"/>
                    <a:pt x="936" y="320"/>
                    <a:pt x="960" y="408"/>
                  </a:cubicBezTo>
                </a:path>
              </a:pathLst>
            </a:custGeom>
            <a:no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142353" name="Text Box 10"/>
            <p:cNvSpPr txBox="1"/>
            <p:nvPr/>
          </p:nvSpPr>
          <p:spPr>
            <a:xfrm>
              <a:off x="1006" y="2880"/>
              <a:ext cx="1308" cy="237"/>
            </a:xfrm>
            <a:prstGeom prst="rect">
              <a:avLst/>
            </a:prstGeom>
            <a:noFill/>
            <a:ln w="9525" cap="flat" cmpd="sng">
              <a:solidFill>
                <a:srgbClr val="FF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en-US" altLang="zh-CN" sz="1800" b="0" dirty="0">
                  <a:solidFill>
                    <a:srgbClr val="000000"/>
                  </a:solidFill>
                  <a:latin typeface="Tahoma" panose="020B0604030504040204" pitchFamily="34" charset="0"/>
                  <a:ea typeface="宋体" panose="02010600030101010101" pitchFamily="2" charset="-122"/>
                </a:rPr>
                <a:t>Von Neumann</a:t>
              </a:r>
              <a:r>
                <a:rPr lang="zh-CN" altLang="en-US" sz="1800" b="0" dirty="0">
                  <a:solidFill>
                    <a:srgbClr val="000000"/>
                  </a:solidFill>
                  <a:latin typeface="Tahoma" panose="020B0604030504040204" pitchFamily="34" charset="0"/>
                  <a:ea typeface="宋体" panose="02010600030101010101" pitchFamily="2" charset="-122"/>
                </a:rPr>
                <a:t>结构</a:t>
              </a:r>
            </a:p>
          </p:txBody>
        </p:sp>
        <p:sp>
          <p:nvSpPr>
            <p:cNvPr id="142354" name="Text Box 11"/>
            <p:cNvSpPr txBox="1"/>
            <p:nvPr/>
          </p:nvSpPr>
          <p:spPr>
            <a:xfrm>
              <a:off x="2789" y="1824"/>
              <a:ext cx="569" cy="237"/>
            </a:xfrm>
            <a:prstGeom prst="rect">
              <a:avLst/>
            </a:prstGeom>
            <a:noFill/>
            <a:ln w="9525" cap="flat" cmpd="sng">
              <a:solidFill>
                <a:srgbClr val="FF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en-US" altLang="zh-CN" sz="1800" b="0" dirty="0">
                  <a:solidFill>
                    <a:srgbClr val="000000"/>
                  </a:solidFill>
                  <a:latin typeface="Tahoma" panose="020B0604030504040204" pitchFamily="34" charset="0"/>
                  <a:ea typeface="宋体" panose="02010600030101010101" pitchFamily="2" charset="-122"/>
                </a:rPr>
                <a:t>COBOL</a:t>
              </a:r>
            </a:p>
          </p:txBody>
        </p:sp>
        <p:sp>
          <p:nvSpPr>
            <p:cNvPr id="142355" name="Text Box 12"/>
            <p:cNvSpPr txBox="1"/>
            <p:nvPr/>
          </p:nvSpPr>
          <p:spPr>
            <a:xfrm>
              <a:off x="4223" y="2208"/>
              <a:ext cx="407" cy="237"/>
            </a:xfrm>
            <a:prstGeom prst="rect">
              <a:avLst/>
            </a:prstGeom>
            <a:noFill/>
            <a:ln w="9525" cap="flat" cmpd="sng">
              <a:solidFill>
                <a:srgbClr val="FF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en-US" altLang="zh-CN" sz="1800" b="0" dirty="0">
                  <a:solidFill>
                    <a:srgbClr val="000000"/>
                  </a:solidFill>
                  <a:latin typeface="Tahoma" panose="020B0604030504040204" pitchFamily="34" charset="0"/>
                  <a:ea typeface="宋体" panose="02010600030101010101" pitchFamily="2" charset="-122"/>
                </a:rPr>
                <a:t>PL/1</a:t>
              </a:r>
            </a:p>
          </p:txBody>
        </p:sp>
        <p:sp>
          <p:nvSpPr>
            <p:cNvPr id="142356" name="Text Box 13"/>
            <p:cNvSpPr txBox="1"/>
            <p:nvPr/>
          </p:nvSpPr>
          <p:spPr>
            <a:xfrm>
              <a:off x="3923" y="2880"/>
              <a:ext cx="359" cy="237"/>
            </a:xfrm>
            <a:prstGeom prst="rect">
              <a:avLst/>
            </a:prstGeom>
            <a:noFill/>
            <a:ln w="9525" cap="flat" cmpd="sng">
              <a:solidFill>
                <a:srgbClr val="FF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en-US" altLang="zh-CN" sz="1800" b="0" dirty="0">
                  <a:solidFill>
                    <a:srgbClr val="000000"/>
                  </a:solidFill>
                  <a:latin typeface="Tahoma" panose="020B0604030504040204" pitchFamily="34" charset="0"/>
                  <a:ea typeface="宋体" panose="02010600030101010101" pitchFamily="2" charset="-122"/>
                </a:rPr>
                <a:t>APL</a:t>
              </a:r>
            </a:p>
          </p:txBody>
        </p:sp>
        <p:sp>
          <p:nvSpPr>
            <p:cNvPr id="142357" name="Text Box 14"/>
            <p:cNvSpPr txBox="1"/>
            <p:nvPr/>
          </p:nvSpPr>
          <p:spPr>
            <a:xfrm>
              <a:off x="3314" y="3216"/>
              <a:ext cx="743" cy="237"/>
            </a:xfrm>
            <a:prstGeom prst="rect">
              <a:avLst/>
            </a:prstGeom>
            <a:noFill/>
            <a:ln w="9525" cap="flat" cmpd="sng">
              <a:solidFill>
                <a:srgbClr val="FF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en-US" altLang="zh-CN" sz="1800" b="0" dirty="0">
                  <a:solidFill>
                    <a:srgbClr val="000000"/>
                  </a:solidFill>
                  <a:latin typeface="Tahoma" panose="020B0604030504040204" pitchFamily="34" charset="0"/>
                  <a:ea typeface="宋体" panose="02010600030101010101" pitchFamily="2" charset="-122"/>
                </a:rPr>
                <a:t>FORTRAN</a:t>
              </a:r>
            </a:p>
          </p:txBody>
        </p:sp>
        <p:sp>
          <p:nvSpPr>
            <p:cNvPr id="142358" name="Text Box 15"/>
            <p:cNvSpPr txBox="1"/>
            <p:nvPr/>
          </p:nvSpPr>
          <p:spPr>
            <a:xfrm>
              <a:off x="2556" y="3168"/>
              <a:ext cx="513" cy="237"/>
            </a:xfrm>
            <a:prstGeom prst="rect">
              <a:avLst/>
            </a:prstGeom>
            <a:noFill/>
            <a:ln w="9525" cap="flat" cmpd="sng">
              <a:solidFill>
                <a:srgbClr val="FF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en-US" altLang="zh-CN" sz="1800" b="0" dirty="0">
                  <a:solidFill>
                    <a:srgbClr val="000000"/>
                  </a:solidFill>
                  <a:latin typeface="Tahoma" panose="020B0604030504040204" pitchFamily="34" charset="0"/>
                  <a:ea typeface="宋体" panose="02010600030101010101" pitchFamily="2" charset="-122"/>
                </a:rPr>
                <a:t>BASIC</a:t>
              </a:r>
            </a:p>
          </p:txBody>
        </p:sp>
      </p:grpSp>
      <p:sp>
        <p:nvSpPr>
          <p:cNvPr id="142340" name="AutoShape 16"/>
          <p:cNvSpPr/>
          <p:nvPr/>
        </p:nvSpPr>
        <p:spPr>
          <a:xfrm>
            <a:off x="2060575" y="5368290"/>
            <a:ext cx="139700" cy="139700"/>
          </a:xfrm>
          <a:prstGeom prst="flowChartConnector">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sp>
        <p:nvSpPr>
          <p:cNvPr id="142341" name="Text Box 19"/>
          <p:cNvSpPr txBox="1"/>
          <p:nvPr/>
        </p:nvSpPr>
        <p:spPr>
          <a:xfrm>
            <a:off x="152400" y="980758"/>
            <a:ext cx="8412480" cy="203009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spcBef>
                <a:spcPct val="0"/>
              </a:spcBef>
              <a:buClrTx/>
              <a:buFontTx/>
              <a:buNone/>
            </a:pPr>
            <a:r>
              <a:rPr lang="zh-CN" altLang="en-US" sz="1800" b="0" dirty="0">
                <a:solidFill>
                  <a:srgbClr val="000000"/>
                </a:solidFill>
                <a:latin typeface="Times New Roman" panose="02020603050405020304" pitchFamily="18" charset="0"/>
                <a:ea typeface="宋体" panose="02010600030101010101" pitchFamily="2" charset="-122"/>
              </a:rPr>
              <a:t>造成代码生成复杂、效率不高的主要原因是高级语言与机器语言之间的差距较大，</a:t>
            </a:r>
          </a:p>
          <a:p>
            <a:pPr marL="0" lvl="0" indent="0">
              <a:spcBef>
                <a:spcPct val="0"/>
              </a:spcBef>
              <a:buClrTx/>
              <a:buFontTx/>
              <a:buNone/>
            </a:pPr>
            <a:r>
              <a:rPr lang="zh-CN" altLang="en-US" sz="1800" b="0" dirty="0">
                <a:solidFill>
                  <a:srgbClr val="000000"/>
                </a:solidFill>
                <a:latin typeface="Times New Roman" panose="02020603050405020304" pitchFamily="18" charset="0"/>
                <a:ea typeface="宋体" panose="02010600030101010101" pitchFamily="2" charset="-122"/>
              </a:rPr>
              <a:t>而且至今没有统一的高级语言。</a:t>
            </a:r>
          </a:p>
          <a:p>
            <a:pPr marL="0" lvl="0" indent="0">
              <a:spcBef>
                <a:spcPct val="0"/>
              </a:spcBef>
              <a:buClrTx/>
              <a:buFontTx/>
              <a:buNone/>
            </a:pPr>
            <a:r>
              <a:rPr lang="zh-CN" altLang="en-US" sz="1800" b="0" dirty="0">
                <a:solidFill>
                  <a:srgbClr val="000000"/>
                </a:solidFill>
                <a:latin typeface="Times New Roman" panose="02020603050405020304" pitchFamily="18" charset="0"/>
                <a:ea typeface="宋体" panose="02010600030101010101" pitchFamily="2" charset="-122"/>
              </a:rPr>
              <a:t>如果系统结构过分优于一种高级语言实现，就会显著降低与其语义结构差别较大的</a:t>
            </a:r>
          </a:p>
          <a:p>
            <a:pPr marL="0" lvl="0" indent="0">
              <a:spcBef>
                <a:spcPct val="0"/>
              </a:spcBef>
              <a:buClrTx/>
              <a:buFontTx/>
              <a:buNone/>
            </a:pPr>
            <a:r>
              <a:rPr lang="zh-CN" altLang="en-US" sz="1800" b="0" dirty="0">
                <a:solidFill>
                  <a:srgbClr val="000000"/>
                </a:solidFill>
                <a:latin typeface="Times New Roman" panose="02020603050405020304" pitchFamily="18" charset="0"/>
                <a:ea typeface="宋体" panose="02010600030101010101" pitchFamily="2" charset="-122"/>
              </a:rPr>
              <a:t>其它高级语言的实现效率。</a:t>
            </a:r>
          </a:p>
          <a:p>
            <a:pPr marL="0" lvl="0" indent="0">
              <a:spcBef>
                <a:spcPct val="0"/>
              </a:spcBef>
              <a:buClrTx/>
              <a:buFontTx/>
              <a:buNone/>
            </a:pPr>
            <a:r>
              <a:rPr lang="zh-CN" altLang="en-US" sz="1800" b="0" dirty="0">
                <a:solidFill>
                  <a:srgbClr val="000000"/>
                </a:solidFill>
                <a:latin typeface="Times New Roman" panose="02020603050405020304" pitchFamily="18" charset="0"/>
                <a:ea typeface="宋体" panose="02010600030101010101" pitchFamily="2" charset="-122"/>
              </a:rPr>
              <a:t>一般机器的系统结构难以真正面向缩短语义差距来设计的主要原因，指令系统设计</a:t>
            </a:r>
          </a:p>
          <a:p>
            <a:pPr marL="0" lvl="0" indent="0">
              <a:spcBef>
                <a:spcPct val="0"/>
              </a:spcBef>
              <a:buClrTx/>
              <a:buFontTx/>
              <a:buNone/>
            </a:pPr>
            <a:r>
              <a:rPr lang="zh-CN" altLang="en-US" sz="1800" b="0" dirty="0">
                <a:solidFill>
                  <a:srgbClr val="000000"/>
                </a:solidFill>
                <a:latin typeface="Times New Roman" panose="02020603050405020304" pitchFamily="18" charset="0"/>
                <a:ea typeface="宋体" panose="02010600030101010101" pitchFamily="2" charset="-122"/>
              </a:rPr>
              <a:t>的比较通用和基本。</a:t>
            </a:r>
          </a:p>
          <a:p>
            <a:pPr marL="0" lvl="0" indent="0">
              <a:spcBef>
                <a:spcPct val="0"/>
              </a:spcBef>
              <a:buClrTx/>
              <a:buFontTx/>
              <a:buNone/>
            </a:pPr>
            <a:endParaRPr lang="zh-CN" altLang="en-US" sz="1800" b="0" dirty="0">
              <a:solidFill>
                <a:srgbClr val="000000"/>
              </a:solidFill>
              <a:latin typeface="Times New Roman" panose="02020603050405020304" pitchFamily="18" charset="0"/>
              <a:ea typeface="宋体" panose="02010600030101010101" pitchFamily="2" charset="-122"/>
            </a:endParaRPr>
          </a:p>
        </p:txBody>
      </p:sp>
      <p:sp>
        <p:nvSpPr>
          <p:cNvPr id="142342" name="AutoShape 20"/>
          <p:cNvSpPr/>
          <p:nvPr/>
        </p:nvSpPr>
        <p:spPr>
          <a:xfrm>
            <a:off x="5197475" y="4290378"/>
            <a:ext cx="139700" cy="139700"/>
          </a:xfrm>
          <a:prstGeom prst="flowChartConnector">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sp>
        <p:nvSpPr>
          <p:cNvPr id="142343" name="AutoShape 21"/>
          <p:cNvSpPr/>
          <p:nvPr/>
        </p:nvSpPr>
        <p:spPr>
          <a:xfrm>
            <a:off x="6156325" y="4825365"/>
            <a:ext cx="139700" cy="139700"/>
          </a:xfrm>
          <a:prstGeom prst="flowChartConnector">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sp>
        <p:nvSpPr>
          <p:cNvPr id="142344" name="AutoShape 22"/>
          <p:cNvSpPr/>
          <p:nvPr/>
        </p:nvSpPr>
        <p:spPr>
          <a:xfrm>
            <a:off x="5751513" y="5752465"/>
            <a:ext cx="139700" cy="139700"/>
          </a:xfrm>
          <a:prstGeom prst="flowChartConnector">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sp>
        <p:nvSpPr>
          <p:cNvPr id="142345" name="AutoShape 23"/>
          <p:cNvSpPr/>
          <p:nvPr/>
        </p:nvSpPr>
        <p:spPr>
          <a:xfrm>
            <a:off x="4975225" y="5966778"/>
            <a:ext cx="139700" cy="139700"/>
          </a:xfrm>
          <a:prstGeom prst="flowChartConnector">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sp>
        <p:nvSpPr>
          <p:cNvPr id="142346" name="AutoShape 24"/>
          <p:cNvSpPr/>
          <p:nvPr/>
        </p:nvSpPr>
        <p:spPr>
          <a:xfrm>
            <a:off x="4586288" y="5965190"/>
            <a:ext cx="139700" cy="139700"/>
          </a:xfrm>
          <a:prstGeom prst="flowChartConnector">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p:cNvSpPr>
          <p:nvPr>
            <p:ph type="title"/>
          </p:nvPr>
        </p:nvSpPr>
        <p:spPr/>
        <p:txBody>
          <a:bodyPr vert="horz" wrap="square" lIns="91440" tIns="45720" rIns="91440" bIns="45720" anchor="ctr" anchorCtr="0"/>
          <a:lstStyle/>
          <a:p>
            <a:pPr eaLnBrk="1" hangingPunct="1"/>
            <a:r>
              <a:rPr lang="zh-CN" altLang="en-US" sz="2800" dirty="0">
                <a:solidFill>
                  <a:srgbClr val="000000"/>
                </a:solidFill>
                <a:latin typeface="黑体" panose="02010609060101010101" pitchFamily="49" charset="-122"/>
                <a:ea typeface="黑体" panose="02010609060101010101" pitchFamily="49" charset="-122"/>
              </a:rPr>
              <a:t>各种语言与传统机器指令系统结构的语义差距</a:t>
            </a:r>
          </a:p>
        </p:txBody>
      </p:sp>
      <p:grpSp>
        <p:nvGrpSpPr>
          <p:cNvPr id="144387" name="Group 3"/>
          <p:cNvGrpSpPr/>
          <p:nvPr/>
        </p:nvGrpSpPr>
        <p:grpSpPr>
          <a:xfrm>
            <a:off x="1902143" y="3833495"/>
            <a:ext cx="5753100" cy="2586038"/>
            <a:chOff x="1006" y="1824"/>
            <a:chExt cx="3624" cy="1629"/>
          </a:xfrm>
        </p:grpSpPr>
        <p:sp>
          <p:nvSpPr>
            <p:cNvPr id="144397" name="Line 4"/>
            <p:cNvSpPr/>
            <p:nvPr/>
          </p:nvSpPr>
          <p:spPr>
            <a:xfrm>
              <a:off x="1035" y="2784"/>
              <a:ext cx="1509" cy="1"/>
            </a:xfrm>
            <a:prstGeom prst="line">
              <a:avLst/>
            </a:prstGeom>
            <a:ln w="28575" cap="flat" cmpd="sng">
              <a:solidFill>
                <a:srgbClr val="FF0000"/>
              </a:solidFill>
              <a:prstDash val="solid"/>
              <a:headEnd type="none" w="med" len="med"/>
              <a:tailEnd type="none" w="med" len="med"/>
            </a:ln>
          </p:spPr>
        </p:sp>
        <p:sp>
          <p:nvSpPr>
            <p:cNvPr id="144398" name="Freeform 5"/>
            <p:cNvSpPr/>
            <p:nvPr/>
          </p:nvSpPr>
          <p:spPr>
            <a:xfrm>
              <a:off x="2350" y="2112"/>
              <a:ext cx="1154" cy="720"/>
            </a:xfrm>
            <a:custGeom>
              <a:avLst/>
              <a:gdLst/>
              <a:ahLst/>
              <a:cxnLst>
                <a:cxn ang="0">
                  <a:pos x="0" y="576"/>
                </a:cxn>
                <a:cxn ang="0">
                  <a:pos x="334" y="535"/>
                </a:cxn>
                <a:cxn ang="0">
                  <a:pos x="721" y="0"/>
                </a:cxn>
              </a:cxnLst>
              <a:rect l="0" t="0" r="0" b="0"/>
              <a:pathLst>
                <a:path w="1248" h="736">
                  <a:moveTo>
                    <a:pt x="0" y="672"/>
                  </a:moveTo>
                  <a:cubicBezTo>
                    <a:pt x="184" y="704"/>
                    <a:pt x="368" y="736"/>
                    <a:pt x="576" y="624"/>
                  </a:cubicBezTo>
                  <a:cubicBezTo>
                    <a:pt x="784" y="512"/>
                    <a:pt x="1016" y="256"/>
                    <a:pt x="1248" y="0"/>
                  </a:cubicBezTo>
                </a:path>
              </a:pathLst>
            </a:custGeom>
            <a:no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144399" name="Freeform 6"/>
            <p:cNvSpPr/>
            <p:nvPr/>
          </p:nvSpPr>
          <p:spPr>
            <a:xfrm>
              <a:off x="2082" y="2448"/>
              <a:ext cx="1998" cy="392"/>
            </a:xfrm>
            <a:custGeom>
              <a:avLst/>
              <a:gdLst/>
              <a:ahLst/>
              <a:cxnLst>
                <a:cxn ang="0">
                  <a:pos x="0" y="336"/>
                </a:cxn>
                <a:cxn ang="0">
                  <a:pos x="305" y="336"/>
                </a:cxn>
                <a:cxn ang="0">
                  <a:pos x="779" y="336"/>
                </a:cxn>
                <a:cxn ang="0">
                  <a:pos x="1251" y="0"/>
                </a:cxn>
              </a:cxnLst>
              <a:rect l="0" t="0" r="0" b="0"/>
              <a:pathLst>
                <a:path w="2160" h="392">
                  <a:moveTo>
                    <a:pt x="0" y="336"/>
                  </a:moveTo>
                  <a:cubicBezTo>
                    <a:pt x="152" y="336"/>
                    <a:pt x="304" y="336"/>
                    <a:pt x="528" y="336"/>
                  </a:cubicBezTo>
                  <a:cubicBezTo>
                    <a:pt x="752" y="336"/>
                    <a:pt x="1072" y="392"/>
                    <a:pt x="1344" y="336"/>
                  </a:cubicBezTo>
                  <a:cubicBezTo>
                    <a:pt x="1616" y="280"/>
                    <a:pt x="1888" y="140"/>
                    <a:pt x="2160" y="0"/>
                  </a:cubicBezTo>
                </a:path>
              </a:pathLst>
            </a:custGeom>
            <a:no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144400" name="Freeform 7"/>
            <p:cNvSpPr/>
            <p:nvPr/>
          </p:nvSpPr>
          <p:spPr>
            <a:xfrm>
              <a:off x="2286" y="2744"/>
              <a:ext cx="1554" cy="280"/>
            </a:xfrm>
            <a:custGeom>
              <a:avLst/>
              <a:gdLst/>
              <a:ahLst/>
              <a:cxnLst>
                <a:cxn ang="0">
                  <a:pos x="28" y="40"/>
                </a:cxn>
                <a:cxn ang="0">
                  <a:pos x="56" y="40"/>
                </a:cxn>
                <a:cxn ang="0">
                  <a:pos x="362" y="40"/>
                </a:cxn>
                <a:cxn ang="0">
                  <a:pos x="668" y="40"/>
                </a:cxn>
                <a:cxn ang="0">
                  <a:pos x="973" y="280"/>
                </a:cxn>
              </a:cxnLst>
              <a:rect l="0" t="0" r="0" b="0"/>
              <a:pathLst>
                <a:path w="1680" h="280">
                  <a:moveTo>
                    <a:pt x="48" y="40"/>
                  </a:moveTo>
                  <a:cubicBezTo>
                    <a:pt x="24" y="40"/>
                    <a:pt x="0" y="40"/>
                    <a:pt x="96" y="40"/>
                  </a:cubicBezTo>
                  <a:cubicBezTo>
                    <a:pt x="192" y="40"/>
                    <a:pt x="448" y="40"/>
                    <a:pt x="624" y="40"/>
                  </a:cubicBezTo>
                  <a:cubicBezTo>
                    <a:pt x="800" y="40"/>
                    <a:pt x="976" y="0"/>
                    <a:pt x="1152" y="40"/>
                  </a:cubicBezTo>
                  <a:cubicBezTo>
                    <a:pt x="1328" y="80"/>
                    <a:pt x="1504" y="180"/>
                    <a:pt x="1680" y="280"/>
                  </a:cubicBezTo>
                </a:path>
              </a:pathLst>
            </a:custGeom>
            <a:no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144401" name="Freeform 8"/>
            <p:cNvSpPr/>
            <p:nvPr/>
          </p:nvSpPr>
          <p:spPr>
            <a:xfrm>
              <a:off x="2206" y="2768"/>
              <a:ext cx="1154" cy="400"/>
            </a:xfrm>
            <a:custGeom>
              <a:avLst/>
              <a:gdLst/>
              <a:ahLst/>
              <a:cxnLst>
                <a:cxn ang="0">
                  <a:pos x="0" y="16"/>
                </a:cxn>
                <a:cxn ang="0">
                  <a:pos x="278" y="16"/>
                </a:cxn>
                <a:cxn ang="0">
                  <a:pos x="583" y="112"/>
                </a:cxn>
                <a:cxn ang="0">
                  <a:pos x="721" y="400"/>
                </a:cxn>
              </a:cxnLst>
              <a:rect l="0" t="0" r="0" b="0"/>
              <a:pathLst>
                <a:path w="1248" h="400">
                  <a:moveTo>
                    <a:pt x="0" y="16"/>
                  </a:moveTo>
                  <a:cubicBezTo>
                    <a:pt x="156" y="8"/>
                    <a:pt x="312" y="0"/>
                    <a:pt x="480" y="16"/>
                  </a:cubicBezTo>
                  <a:cubicBezTo>
                    <a:pt x="648" y="32"/>
                    <a:pt x="880" y="48"/>
                    <a:pt x="1008" y="112"/>
                  </a:cubicBezTo>
                  <a:cubicBezTo>
                    <a:pt x="1136" y="176"/>
                    <a:pt x="1192" y="288"/>
                    <a:pt x="1248" y="400"/>
                  </a:cubicBezTo>
                </a:path>
              </a:pathLst>
            </a:custGeom>
            <a:no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144402" name="Freeform 9"/>
            <p:cNvSpPr/>
            <p:nvPr/>
          </p:nvSpPr>
          <p:spPr>
            <a:xfrm>
              <a:off x="2232" y="2760"/>
              <a:ext cx="888" cy="408"/>
            </a:xfrm>
            <a:custGeom>
              <a:avLst/>
              <a:gdLst/>
              <a:ahLst/>
              <a:cxnLst>
                <a:cxn ang="0">
                  <a:pos x="0" y="24"/>
                </a:cxn>
                <a:cxn ang="0">
                  <a:pos x="389" y="24"/>
                </a:cxn>
                <a:cxn ang="0">
                  <a:pos x="501" y="168"/>
                </a:cxn>
                <a:cxn ang="0">
                  <a:pos x="555" y="408"/>
                </a:cxn>
              </a:cxnLst>
              <a:rect l="0" t="0" r="0" b="0"/>
              <a:pathLst>
                <a:path w="960" h="408">
                  <a:moveTo>
                    <a:pt x="0" y="24"/>
                  </a:moveTo>
                  <a:cubicBezTo>
                    <a:pt x="264" y="12"/>
                    <a:pt x="528" y="0"/>
                    <a:pt x="672" y="24"/>
                  </a:cubicBezTo>
                  <a:cubicBezTo>
                    <a:pt x="816" y="48"/>
                    <a:pt x="816" y="104"/>
                    <a:pt x="864" y="168"/>
                  </a:cubicBezTo>
                  <a:cubicBezTo>
                    <a:pt x="912" y="232"/>
                    <a:pt x="936" y="320"/>
                    <a:pt x="960" y="408"/>
                  </a:cubicBezTo>
                </a:path>
              </a:pathLst>
            </a:custGeom>
            <a:noFill/>
            <a:ln w="28575" cap="flat" cmpd="sng">
              <a:solidFill>
                <a:srgbClr val="FF0000">
                  <a:alpha val="100000"/>
                </a:srgbClr>
              </a:solidFill>
              <a:prstDash val="solid"/>
              <a:round/>
              <a:headEnd type="none" w="med" len="med"/>
              <a:tailEnd type="none" w="med" len="med"/>
            </a:ln>
          </p:spPr>
          <p:txBody>
            <a:bodyPr/>
            <a:lstStyle/>
            <a:p>
              <a:endParaRPr lang="zh-CN" altLang="en-US"/>
            </a:p>
          </p:txBody>
        </p:sp>
        <p:sp>
          <p:nvSpPr>
            <p:cNvPr id="144403" name="Text Box 10"/>
            <p:cNvSpPr txBox="1"/>
            <p:nvPr/>
          </p:nvSpPr>
          <p:spPr>
            <a:xfrm>
              <a:off x="1006" y="2880"/>
              <a:ext cx="1308" cy="237"/>
            </a:xfrm>
            <a:prstGeom prst="rect">
              <a:avLst/>
            </a:prstGeom>
            <a:noFill/>
            <a:ln w="9525" cap="flat" cmpd="sng">
              <a:solidFill>
                <a:srgbClr val="FF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en-US" altLang="zh-CN" sz="1800" b="0" dirty="0">
                  <a:solidFill>
                    <a:srgbClr val="000000"/>
                  </a:solidFill>
                  <a:latin typeface="Tahoma" panose="020B0604030504040204" pitchFamily="34" charset="0"/>
                  <a:ea typeface="宋体" panose="02010600030101010101" pitchFamily="2" charset="-122"/>
                </a:rPr>
                <a:t>Von Neumann</a:t>
              </a:r>
              <a:r>
                <a:rPr lang="zh-CN" altLang="en-US" sz="1800" b="0" dirty="0">
                  <a:solidFill>
                    <a:srgbClr val="000000"/>
                  </a:solidFill>
                  <a:latin typeface="Tahoma" panose="020B0604030504040204" pitchFamily="34" charset="0"/>
                  <a:ea typeface="宋体" panose="02010600030101010101" pitchFamily="2" charset="-122"/>
                </a:rPr>
                <a:t>结构</a:t>
              </a:r>
            </a:p>
          </p:txBody>
        </p:sp>
        <p:sp>
          <p:nvSpPr>
            <p:cNvPr id="144404" name="Text Box 11"/>
            <p:cNvSpPr txBox="1"/>
            <p:nvPr/>
          </p:nvSpPr>
          <p:spPr>
            <a:xfrm>
              <a:off x="2789" y="1824"/>
              <a:ext cx="569" cy="237"/>
            </a:xfrm>
            <a:prstGeom prst="rect">
              <a:avLst/>
            </a:prstGeom>
            <a:noFill/>
            <a:ln w="9525" cap="flat" cmpd="sng">
              <a:solidFill>
                <a:srgbClr val="FF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en-US" altLang="zh-CN" sz="1800" b="0" dirty="0">
                  <a:solidFill>
                    <a:srgbClr val="000000"/>
                  </a:solidFill>
                  <a:latin typeface="Tahoma" panose="020B0604030504040204" pitchFamily="34" charset="0"/>
                  <a:ea typeface="宋体" panose="02010600030101010101" pitchFamily="2" charset="-122"/>
                </a:rPr>
                <a:t>COBOL</a:t>
              </a:r>
            </a:p>
          </p:txBody>
        </p:sp>
        <p:sp>
          <p:nvSpPr>
            <p:cNvPr id="144405" name="Text Box 12"/>
            <p:cNvSpPr txBox="1"/>
            <p:nvPr/>
          </p:nvSpPr>
          <p:spPr>
            <a:xfrm>
              <a:off x="4223" y="2208"/>
              <a:ext cx="407" cy="237"/>
            </a:xfrm>
            <a:prstGeom prst="rect">
              <a:avLst/>
            </a:prstGeom>
            <a:noFill/>
            <a:ln w="9525" cap="flat" cmpd="sng">
              <a:solidFill>
                <a:srgbClr val="FF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en-US" altLang="zh-CN" sz="1800" b="0" dirty="0">
                  <a:solidFill>
                    <a:srgbClr val="000000"/>
                  </a:solidFill>
                  <a:latin typeface="Tahoma" panose="020B0604030504040204" pitchFamily="34" charset="0"/>
                  <a:ea typeface="宋体" panose="02010600030101010101" pitchFamily="2" charset="-122"/>
                </a:rPr>
                <a:t>PL/1</a:t>
              </a:r>
            </a:p>
          </p:txBody>
        </p:sp>
        <p:sp>
          <p:nvSpPr>
            <p:cNvPr id="144406" name="Text Box 13"/>
            <p:cNvSpPr txBox="1"/>
            <p:nvPr/>
          </p:nvSpPr>
          <p:spPr>
            <a:xfrm>
              <a:off x="3923" y="2880"/>
              <a:ext cx="359" cy="237"/>
            </a:xfrm>
            <a:prstGeom prst="rect">
              <a:avLst/>
            </a:prstGeom>
            <a:noFill/>
            <a:ln w="9525" cap="flat" cmpd="sng">
              <a:solidFill>
                <a:srgbClr val="FF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en-US" altLang="zh-CN" sz="1800" b="0" dirty="0">
                  <a:solidFill>
                    <a:srgbClr val="000000"/>
                  </a:solidFill>
                  <a:latin typeface="Tahoma" panose="020B0604030504040204" pitchFamily="34" charset="0"/>
                  <a:ea typeface="宋体" panose="02010600030101010101" pitchFamily="2" charset="-122"/>
                </a:rPr>
                <a:t>APL</a:t>
              </a:r>
            </a:p>
          </p:txBody>
        </p:sp>
        <p:sp>
          <p:nvSpPr>
            <p:cNvPr id="144407" name="Text Box 14"/>
            <p:cNvSpPr txBox="1"/>
            <p:nvPr/>
          </p:nvSpPr>
          <p:spPr>
            <a:xfrm>
              <a:off x="3314" y="3216"/>
              <a:ext cx="743" cy="237"/>
            </a:xfrm>
            <a:prstGeom prst="rect">
              <a:avLst/>
            </a:prstGeom>
            <a:noFill/>
            <a:ln w="9525" cap="flat" cmpd="sng">
              <a:solidFill>
                <a:srgbClr val="FF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en-US" altLang="zh-CN" sz="1800" b="0" dirty="0">
                  <a:solidFill>
                    <a:srgbClr val="000000"/>
                  </a:solidFill>
                  <a:latin typeface="Tahoma" panose="020B0604030504040204" pitchFamily="34" charset="0"/>
                  <a:ea typeface="宋体" panose="02010600030101010101" pitchFamily="2" charset="-122"/>
                </a:rPr>
                <a:t>FORTRAN</a:t>
              </a:r>
            </a:p>
          </p:txBody>
        </p:sp>
        <p:sp>
          <p:nvSpPr>
            <p:cNvPr id="144408" name="Text Box 15"/>
            <p:cNvSpPr txBox="1"/>
            <p:nvPr/>
          </p:nvSpPr>
          <p:spPr>
            <a:xfrm>
              <a:off x="2556" y="3168"/>
              <a:ext cx="513" cy="237"/>
            </a:xfrm>
            <a:prstGeom prst="rect">
              <a:avLst/>
            </a:prstGeom>
            <a:noFill/>
            <a:ln w="9525" cap="flat" cmpd="sng">
              <a:solidFill>
                <a:srgbClr val="FF0000"/>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en-US" altLang="zh-CN" sz="1800" b="0" dirty="0">
                  <a:solidFill>
                    <a:srgbClr val="000000"/>
                  </a:solidFill>
                  <a:latin typeface="Tahoma" panose="020B0604030504040204" pitchFamily="34" charset="0"/>
                  <a:ea typeface="宋体" panose="02010600030101010101" pitchFamily="2" charset="-122"/>
                </a:rPr>
                <a:t>BASIC</a:t>
              </a:r>
            </a:p>
          </p:txBody>
        </p:sp>
      </p:grpSp>
      <p:sp>
        <p:nvSpPr>
          <p:cNvPr id="144388" name="AutoShape 16"/>
          <p:cNvSpPr/>
          <p:nvPr/>
        </p:nvSpPr>
        <p:spPr>
          <a:xfrm>
            <a:off x="2653030" y="5278120"/>
            <a:ext cx="139700" cy="139700"/>
          </a:xfrm>
          <a:prstGeom prst="flowChartConnector">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sp>
        <p:nvSpPr>
          <p:cNvPr id="144389" name="AutoShape 17"/>
          <p:cNvSpPr/>
          <p:nvPr/>
        </p:nvSpPr>
        <p:spPr>
          <a:xfrm>
            <a:off x="3916680" y="5287645"/>
            <a:ext cx="139700" cy="139700"/>
          </a:xfrm>
          <a:prstGeom prst="flowChartConnector">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sp>
        <p:nvSpPr>
          <p:cNvPr id="144390" name="Line 18"/>
          <p:cNvSpPr/>
          <p:nvPr/>
        </p:nvSpPr>
        <p:spPr>
          <a:xfrm>
            <a:off x="2699068" y="5138420"/>
            <a:ext cx="1271587" cy="0"/>
          </a:xfrm>
          <a:prstGeom prst="line">
            <a:avLst/>
          </a:prstGeom>
          <a:ln w="12700" cap="flat" cmpd="sng">
            <a:solidFill>
              <a:srgbClr val="000000"/>
            </a:solidFill>
            <a:prstDash val="solid"/>
            <a:headEnd type="none" w="med" len="med"/>
            <a:tailEnd type="triangle" w="med" len="med"/>
          </a:ln>
        </p:spPr>
      </p:sp>
      <p:sp>
        <p:nvSpPr>
          <p:cNvPr id="144391" name="Text Box 19"/>
          <p:cNvSpPr txBox="1"/>
          <p:nvPr/>
        </p:nvSpPr>
        <p:spPr>
          <a:xfrm>
            <a:off x="590550" y="1222058"/>
            <a:ext cx="7383780" cy="92202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spcBef>
                <a:spcPct val="0"/>
              </a:spcBef>
              <a:buClrTx/>
              <a:buFontTx/>
              <a:buNone/>
            </a:pPr>
            <a:r>
              <a:rPr lang="zh-CN" altLang="en-US" sz="1800" b="0" dirty="0">
                <a:solidFill>
                  <a:srgbClr val="000000"/>
                </a:solidFill>
                <a:latin typeface="Times New Roman" panose="02020603050405020304" pitchFamily="18" charset="0"/>
                <a:ea typeface="宋体" panose="02010600030101010101" pitchFamily="2" charset="-122"/>
              </a:rPr>
              <a:t>途径</a:t>
            </a:r>
            <a:r>
              <a:rPr lang="en-US" altLang="zh-CN" sz="1800" b="0" dirty="0">
                <a:solidFill>
                  <a:srgbClr val="000000"/>
                </a:solidFill>
                <a:latin typeface="Times New Roman" panose="02020603050405020304" pitchFamily="18" charset="0"/>
                <a:ea typeface="宋体" panose="02010600030101010101" pitchFamily="2" charset="-122"/>
              </a:rPr>
              <a:t>3</a:t>
            </a:r>
            <a:r>
              <a:rPr lang="zh-CN" altLang="en-US" sz="1800" b="0" dirty="0">
                <a:solidFill>
                  <a:srgbClr val="000000"/>
                </a:solidFill>
                <a:latin typeface="Times New Roman" panose="02020603050405020304" pitchFamily="18" charset="0"/>
                <a:ea typeface="宋体" panose="02010600030101010101" pitchFamily="2" charset="-122"/>
              </a:rPr>
              <a:t>：改进指令系统，使它与各种语言间的语义差距都有同等的缩小。</a:t>
            </a:r>
          </a:p>
          <a:p>
            <a:pPr marL="0" lvl="0" indent="0">
              <a:spcBef>
                <a:spcPct val="0"/>
              </a:spcBef>
              <a:buClrTx/>
              <a:buFontTx/>
              <a:buNone/>
            </a:pPr>
            <a:endParaRPr lang="zh-CN" altLang="en-US" sz="1800" b="0" dirty="0">
              <a:solidFill>
                <a:srgbClr val="000000"/>
              </a:solidFill>
              <a:latin typeface="Times New Roman" panose="02020603050405020304" pitchFamily="18" charset="0"/>
              <a:ea typeface="宋体" panose="02010600030101010101" pitchFamily="2" charset="-122"/>
            </a:endParaRPr>
          </a:p>
          <a:p>
            <a:pPr marL="0" lvl="0" indent="0">
              <a:spcBef>
                <a:spcPct val="0"/>
              </a:spcBef>
              <a:buClrTx/>
              <a:buFontTx/>
              <a:buNone/>
            </a:pPr>
            <a:endParaRPr lang="en-US" altLang="zh-CN" sz="1800" b="0" dirty="0">
              <a:solidFill>
                <a:srgbClr val="000000"/>
              </a:solidFill>
              <a:latin typeface="Times New Roman" panose="02020603050405020304" pitchFamily="18" charset="0"/>
              <a:ea typeface="宋体" panose="02010600030101010101" pitchFamily="2" charset="-122"/>
            </a:endParaRPr>
          </a:p>
        </p:txBody>
      </p:sp>
      <p:sp>
        <p:nvSpPr>
          <p:cNvPr id="144392" name="AutoShape 20"/>
          <p:cNvSpPr/>
          <p:nvPr/>
        </p:nvSpPr>
        <p:spPr>
          <a:xfrm>
            <a:off x="5789930" y="4200208"/>
            <a:ext cx="139700" cy="139700"/>
          </a:xfrm>
          <a:prstGeom prst="flowChartConnector">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sp>
        <p:nvSpPr>
          <p:cNvPr id="144393" name="AutoShape 21"/>
          <p:cNvSpPr/>
          <p:nvPr/>
        </p:nvSpPr>
        <p:spPr>
          <a:xfrm>
            <a:off x="6748780" y="4735195"/>
            <a:ext cx="139700" cy="139700"/>
          </a:xfrm>
          <a:prstGeom prst="flowChartConnector">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sp>
        <p:nvSpPr>
          <p:cNvPr id="144394" name="AutoShape 22"/>
          <p:cNvSpPr/>
          <p:nvPr/>
        </p:nvSpPr>
        <p:spPr>
          <a:xfrm>
            <a:off x="6343968" y="5662295"/>
            <a:ext cx="139700" cy="139700"/>
          </a:xfrm>
          <a:prstGeom prst="flowChartConnector">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sp>
        <p:nvSpPr>
          <p:cNvPr id="144395" name="AutoShape 23"/>
          <p:cNvSpPr/>
          <p:nvPr/>
        </p:nvSpPr>
        <p:spPr>
          <a:xfrm>
            <a:off x="5567680" y="5876608"/>
            <a:ext cx="139700" cy="139700"/>
          </a:xfrm>
          <a:prstGeom prst="flowChartConnector">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sp>
        <p:nvSpPr>
          <p:cNvPr id="144396" name="AutoShape 24"/>
          <p:cNvSpPr/>
          <p:nvPr/>
        </p:nvSpPr>
        <p:spPr>
          <a:xfrm>
            <a:off x="5178743" y="5875020"/>
            <a:ext cx="139700" cy="139700"/>
          </a:xfrm>
          <a:prstGeom prst="flowChartConnector">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r">
              <a:spcBef>
                <a:spcPct val="0"/>
              </a:spcBef>
              <a:buClrTx/>
              <a:buFontTx/>
              <a:buNone/>
            </a:pPr>
            <a:endParaRPr lang="zh-CN" altLang="en-US" sz="1800" b="0" dirty="0">
              <a:solidFill>
                <a:schemeClr val="tx1"/>
              </a:solidFill>
              <a:latin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335280" y="1714500"/>
            <a:ext cx="8435975" cy="104584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页脚占位符 4"/>
          <p:cNvSpPr txBox="1">
            <a:spLocks noGrp="1"/>
          </p:cNvSpPr>
          <p:nvPr>
            <p:ph type="ftr" sz="quarter"/>
          </p:nvPr>
        </p:nvSpPr>
        <p:spPr>
          <a:xfrm>
            <a:off x="4229100" y="6477000"/>
            <a:ext cx="3962400" cy="304800"/>
          </a:xfrm>
          <a:prstGeom prst="rect">
            <a:avLst/>
          </a:prstGeom>
          <a:noFill/>
          <a:ln w="9525">
            <a:noFill/>
          </a:ln>
        </p:spPr>
        <p:txBody>
          <a:bodyPr/>
          <a:lstStyle/>
          <a:p>
            <a:pPr marL="0" indent="0">
              <a:spcBef>
                <a:spcPct val="0"/>
              </a:spcBef>
              <a:buClrTx/>
              <a:buFontTx/>
              <a:buNone/>
            </a:pPr>
            <a:r>
              <a:rPr lang="en-US" altLang="zh-CN" sz="1000" b="0" dirty="0">
                <a:solidFill>
                  <a:schemeClr val="hlink"/>
                </a:solidFill>
                <a:latin typeface="Verdana" panose="020B0604030504040204" pitchFamily="34" charset="0"/>
                <a:ea typeface="Gulim" pitchFamily="34" charset="-127"/>
              </a:rPr>
              <a:t>Harbin Engineering University</a:t>
            </a:r>
          </a:p>
        </p:txBody>
      </p:sp>
      <p:sp>
        <p:nvSpPr>
          <p:cNvPr id="146435"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Times New Roman" panose="02020603050405020304" pitchFamily="18" charset="0"/>
                <a:ea typeface="黑体" panose="02010609060101010101" pitchFamily="49" charset="-122"/>
              </a:rPr>
              <a:t>2.</a:t>
            </a:r>
            <a:r>
              <a:rPr lang="zh-CN" altLang="en-US" sz="3200" dirty="0">
                <a:solidFill>
                  <a:srgbClr val="000000"/>
                </a:solidFill>
                <a:latin typeface="Times New Roman" panose="02020603050405020304" pitchFamily="18" charset="0"/>
                <a:ea typeface="黑体" panose="02010609060101010101" pitchFamily="49" charset="-122"/>
              </a:rPr>
              <a:t>面向高级语言的优化实现来改进</a:t>
            </a:r>
          </a:p>
        </p:txBody>
      </p:sp>
      <p:sp>
        <p:nvSpPr>
          <p:cNvPr id="146436" name="Rectangle 3"/>
          <p:cNvSpPr>
            <a:spLocks noGrp="1"/>
          </p:cNvSpPr>
          <p:nvPr>
            <p:ph idx="1" hasCustomPrompt="1"/>
          </p:nvPr>
        </p:nvSpPr>
        <p:spPr/>
        <p:txBody>
          <a:bodyPr vert="horz" wrap="square" lIns="91440" tIns="45720" rIns="91440" bIns="45720" anchor="t" anchorCtr="0"/>
          <a:lstStyle/>
          <a:p>
            <a:pPr eaLnBrk="1" hangingPunct="1"/>
            <a:r>
              <a:rPr lang="zh-CN" altLang="en-US" dirty="0">
                <a:solidFill>
                  <a:srgbClr val="000000"/>
                </a:solidFill>
                <a:latin typeface="Times New Roman" panose="02020603050405020304" pitchFamily="18" charset="0"/>
                <a:ea typeface="楷体_GB2312" pitchFamily="49" charset="-122"/>
              </a:rPr>
              <a:t>途径</a:t>
            </a:r>
            <a:r>
              <a:rPr lang="en-US" altLang="zh-CN" dirty="0">
                <a:solidFill>
                  <a:srgbClr val="000000"/>
                </a:solidFill>
                <a:latin typeface="Times New Roman" panose="02020603050405020304" pitchFamily="18" charset="0"/>
                <a:ea typeface="楷体_GB2312" pitchFamily="49" charset="-122"/>
              </a:rPr>
              <a:t>4</a:t>
            </a:r>
            <a:r>
              <a:rPr lang="zh-CN" altLang="en-US" dirty="0">
                <a:solidFill>
                  <a:srgbClr val="000000"/>
                </a:solidFill>
                <a:latin typeface="Times New Roman" panose="02020603050405020304" pitchFamily="18" charset="0"/>
                <a:ea typeface="楷体_GB2312" pitchFamily="49" charset="-122"/>
              </a:rPr>
              <a:t>：让机器具有分别面向各种高级语言的多种指令系统、多种系统结构，并能动态切换</a:t>
            </a:r>
          </a:p>
          <a:p>
            <a:pPr lvl="1" eaLnBrk="1" hangingPunct="1"/>
            <a:r>
              <a:rPr lang="zh-CN" altLang="en-US" sz="2800" dirty="0">
                <a:solidFill>
                  <a:srgbClr val="000000"/>
                </a:solidFill>
                <a:latin typeface="Times New Roman" panose="02020603050405020304" pitchFamily="18" charset="0"/>
                <a:ea typeface="楷体_GB2312" pitchFamily="49" charset="-122"/>
              </a:rPr>
              <a:t>微程序的发展，特别是可写控存的采用，给这种动态结构机器的实现提供了可能</a:t>
            </a:r>
          </a:p>
          <a:p>
            <a:pPr lvl="1" eaLnBrk="1" hangingPunct="1"/>
            <a:r>
              <a:rPr lang="zh-CN" altLang="en-US" sz="2800" dirty="0">
                <a:solidFill>
                  <a:srgbClr val="FF0000"/>
                </a:solidFill>
                <a:latin typeface="Times New Roman" panose="02020603050405020304" pitchFamily="18" charset="0"/>
                <a:ea typeface="楷体_GB2312" pitchFamily="49" charset="-122"/>
              </a:rPr>
              <a:t>让系统结构是动态的，由</a:t>
            </a:r>
            <a:r>
              <a:rPr lang="zh-CN" altLang="en-US" sz="2800" dirty="0">
                <a:solidFill>
                  <a:srgbClr val="FF0000"/>
                </a:solidFill>
                <a:latin typeface="Arial" panose="020B0604020202020204" pitchFamily="34" charset="0"/>
                <a:ea typeface="楷体_GB2312" pitchFamily="49" charset="-122"/>
              </a:rPr>
              <a:t>“</a:t>
            </a:r>
            <a:r>
              <a:rPr lang="zh-CN" altLang="en-US" sz="2800" dirty="0">
                <a:solidFill>
                  <a:srgbClr val="FF0000"/>
                </a:solidFill>
                <a:latin typeface="Times New Roman" panose="02020603050405020304" pitchFamily="18" charset="0"/>
                <a:ea typeface="楷体_GB2312" pitchFamily="49" charset="-122"/>
              </a:rPr>
              <a:t>以指令系统为主，高级语言为从</a:t>
            </a:r>
            <a:r>
              <a:rPr lang="zh-CN" altLang="en-US" sz="2800" dirty="0">
                <a:solidFill>
                  <a:srgbClr val="FF0000"/>
                </a:solidFill>
                <a:latin typeface="Arial" panose="020B0604020202020204" pitchFamily="34" charset="0"/>
                <a:ea typeface="楷体_GB2312" pitchFamily="49" charset="-122"/>
              </a:rPr>
              <a:t>”</a:t>
            </a:r>
            <a:r>
              <a:rPr lang="zh-CN" altLang="en-US" sz="2800" dirty="0">
                <a:solidFill>
                  <a:srgbClr val="FF0000"/>
                </a:solidFill>
                <a:latin typeface="Times New Roman" panose="02020603050405020304" pitchFamily="18" charset="0"/>
                <a:ea typeface="楷体_GB2312" pitchFamily="49" charset="-122"/>
              </a:rPr>
              <a:t>的方式演变成</a:t>
            </a:r>
            <a:r>
              <a:rPr lang="zh-CN" altLang="en-US" sz="2800" dirty="0">
                <a:solidFill>
                  <a:srgbClr val="FF0000"/>
                </a:solidFill>
                <a:latin typeface="Arial" panose="020B0604020202020204" pitchFamily="34" charset="0"/>
                <a:ea typeface="楷体_GB2312" pitchFamily="49" charset="-122"/>
              </a:rPr>
              <a:t>“</a:t>
            </a:r>
            <a:r>
              <a:rPr lang="zh-CN" altLang="en-US" sz="2800" dirty="0">
                <a:solidFill>
                  <a:srgbClr val="FF0000"/>
                </a:solidFill>
                <a:latin typeface="Times New Roman" panose="02020603050405020304" pitchFamily="18" charset="0"/>
                <a:ea typeface="楷体_GB2312" pitchFamily="49" charset="-122"/>
              </a:rPr>
              <a:t>以高级语言为主，指令系统为从</a:t>
            </a:r>
            <a:r>
              <a:rPr lang="zh-CN" altLang="en-US" sz="2800" dirty="0">
                <a:solidFill>
                  <a:srgbClr val="FF0000"/>
                </a:solidFill>
                <a:latin typeface="Arial" panose="020B0604020202020204" pitchFamily="34" charset="0"/>
                <a:ea typeface="楷体_GB2312" pitchFamily="49" charset="-122"/>
              </a:rPr>
              <a:t>”</a:t>
            </a:r>
            <a:r>
              <a:rPr lang="zh-CN" altLang="en-US" sz="2800" dirty="0">
                <a:solidFill>
                  <a:srgbClr val="FF0000"/>
                </a:solidFill>
                <a:latin typeface="Times New Roman" panose="02020603050405020304" pitchFamily="18" charset="0"/>
                <a:ea typeface="楷体_GB2312" pitchFamily="49" charset="-122"/>
              </a:rPr>
              <a:t>的方式</a:t>
            </a:r>
          </a:p>
        </p:txBody>
      </p:sp>
      <p:pic>
        <p:nvPicPr>
          <p:cNvPr id="146437" name="Picture 4"/>
          <p:cNvPicPr>
            <a:picLocks noChangeAspect="1"/>
          </p:cNvPicPr>
          <p:nvPr/>
        </p:nvPicPr>
        <p:blipFill>
          <a:blip r:embed="rId2"/>
          <a:stretch>
            <a:fillRect/>
          </a:stretch>
        </p:blipFill>
        <p:spPr>
          <a:xfrm>
            <a:off x="822325" y="4518025"/>
            <a:ext cx="7935913" cy="2324100"/>
          </a:xfrm>
          <a:prstGeom prst="rect">
            <a:avLst/>
          </a:prstGeom>
          <a:noFill/>
          <a:ln w="9525">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p:cNvSpPr>
          <p:nvPr>
            <p:ph type="title"/>
          </p:nvPr>
        </p:nvSpPr>
        <p:spPr/>
        <p:txBody>
          <a:bodyPr vert="horz" wrap="square" lIns="91440" tIns="45720" rIns="91440" bIns="45720" anchor="ctr" anchorCtr="0"/>
          <a:lstStyle/>
          <a:p>
            <a:pPr eaLnBrk="1" hangingPunct="1"/>
            <a:r>
              <a:rPr lang="zh-CN" altLang="en-US" dirty="0">
                <a:solidFill>
                  <a:srgbClr val="000000"/>
                </a:solidFill>
                <a:latin typeface="黑体" panose="02010609060101010101" pitchFamily="49" charset="-122"/>
                <a:ea typeface="黑体" panose="02010609060101010101" pitchFamily="49" charset="-122"/>
              </a:rPr>
              <a:t>发展高级语言机</a:t>
            </a:r>
          </a:p>
        </p:txBody>
      </p:sp>
      <p:grpSp>
        <p:nvGrpSpPr>
          <p:cNvPr id="468995" name="Group 3"/>
          <p:cNvGrpSpPr/>
          <p:nvPr/>
        </p:nvGrpSpPr>
        <p:grpSpPr>
          <a:xfrm>
            <a:off x="1295400" y="1085850"/>
            <a:ext cx="6019800" cy="4038600"/>
            <a:chOff x="816" y="1344"/>
            <a:chExt cx="3792" cy="2544"/>
          </a:xfrm>
        </p:grpSpPr>
        <p:sp>
          <p:nvSpPr>
            <p:cNvPr id="147462" name="Rectangle 4"/>
            <p:cNvSpPr/>
            <p:nvPr/>
          </p:nvSpPr>
          <p:spPr>
            <a:xfrm>
              <a:off x="2304" y="3600"/>
              <a:ext cx="1104"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1800" b="0" dirty="0">
                  <a:solidFill>
                    <a:srgbClr val="FFFFFF"/>
                  </a:solidFill>
                  <a:latin typeface="Tahoma" panose="020B0604030504040204" pitchFamily="34" charset="0"/>
                  <a:ea typeface="宋体" panose="02010600030101010101" pitchFamily="2" charset="-122"/>
                </a:rPr>
                <a:t>微程序机器级</a:t>
              </a:r>
            </a:p>
          </p:txBody>
        </p:sp>
        <p:sp>
          <p:nvSpPr>
            <p:cNvPr id="147463" name="Rectangle 5"/>
            <p:cNvSpPr/>
            <p:nvPr/>
          </p:nvSpPr>
          <p:spPr>
            <a:xfrm>
              <a:off x="2328" y="1344"/>
              <a:ext cx="1104"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1800" b="0" dirty="0">
                  <a:solidFill>
                    <a:srgbClr val="FFFFFF"/>
                  </a:solidFill>
                  <a:latin typeface="Tahoma" panose="020B0604030504040204" pitchFamily="34" charset="0"/>
                  <a:ea typeface="宋体" panose="02010600030101010101" pitchFamily="2" charset="-122"/>
                </a:rPr>
                <a:t>高级语言程序</a:t>
              </a:r>
            </a:p>
          </p:txBody>
        </p:sp>
        <p:sp>
          <p:nvSpPr>
            <p:cNvPr id="147464" name="Rectangle 6"/>
            <p:cNvSpPr/>
            <p:nvPr/>
          </p:nvSpPr>
          <p:spPr>
            <a:xfrm>
              <a:off x="1968" y="2400"/>
              <a:ext cx="768" cy="57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1800" b="0" dirty="0">
                  <a:solidFill>
                    <a:srgbClr val="FFFFFF"/>
                  </a:solidFill>
                  <a:latin typeface="Tahoma" panose="020B0604030504040204" pitchFamily="34" charset="0"/>
                  <a:ea typeface="宋体" panose="02010600030101010101" pitchFamily="2" charset="-122"/>
                </a:rPr>
                <a:t>面向</a:t>
              </a:r>
            </a:p>
            <a:p>
              <a:pPr marL="0" lvl="0" indent="0" algn="ctr" eaLnBrk="1" fontAlgn="ctr" hangingPunct="1">
                <a:spcBef>
                  <a:spcPct val="0"/>
                </a:spcBef>
                <a:buClrTx/>
                <a:buFontTx/>
                <a:buNone/>
              </a:pPr>
              <a:r>
                <a:rPr lang="zh-CN" altLang="en-US" sz="1800" b="0" dirty="0">
                  <a:solidFill>
                    <a:srgbClr val="FFFFFF"/>
                  </a:solidFill>
                  <a:latin typeface="Tahoma" panose="020B0604030504040204" pitchFamily="34" charset="0"/>
                  <a:ea typeface="宋体" panose="02010600030101010101" pitchFamily="2" charset="-122"/>
                </a:rPr>
                <a:t>高级语言</a:t>
              </a:r>
            </a:p>
            <a:p>
              <a:pPr marL="0" lvl="0" indent="0" algn="ctr" eaLnBrk="1" fontAlgn="ctr" hangingPunct="1">
                <a:spcBef>
                  <a:spcPct val="0"/>
                </a:spcBef>
                <a:buClrTx/>
                <a:buFontTx/>
                <a:buNone/>
              </a:pPr>
              <a:r>
                <a:rPr lang="zh-CN" altLang="en-US" sz="1800" b="0" dirty="0">
                  <a:solidFill>
                    <a:srgbClr val="FFFFFF"/>
                  </a:solidFill>
                  <a:latin typeface="Tahoma" panose="020B0604030504040204" pitchFamily="34" charset="0"/>
                  <a:ea typeface="宋体" panose="02010600030101010101" pitchFamily="2" charset="-122"/>
                </a:rPr>
                <a:t>机  器</a:t>
              </a:r>
            </a:p>
          </p:txBody>
        </p:sp>
        <p:sp>
          <p:nvSpPr>
            <p:cNvPr id="147465" name="Rectangle 7"/>
            <p:cNvSpPr/>
            <p:nvPr/>
          </p:nvSpPr>
          <p:spPr>
            <a:xfrm>
              <a:off x="816" y="2784"/>
              <a:ext cx="768" cy="57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1800" b="0" dirty="0">
                  <a:solidFill>
                    <a:srgbClr val="FFFFFF"/>
                  </a:solidFill>
                  <a:latin typeface="Tahoma" panose="020B0604030504040204" pitchFamily="34" charset="0"/>
                  <a:ea typeface="宋体" panose="02010600030101010101" pitchFamily="2" charset="-122"/>
                </a:rPr>
                <a:t>传统</a:t>
              </a:r>
            </a:p>
            <a:p>
              <a:pPr marL="0" lvl="0" indent="0" algn="ctr" eaLnBrk="1" fontAlgn="ctr" hangingPunct="1">
                <a:spcBef>
                  <a:spcPct val="0"/>
                </a:spcBef>
                <a:buClrTx/>
                <a:buFontTx/>
                <a:buNone/>
              </a:pPr>
              <a:r>
                <a:rPr lang="zh-CN" altLang="en-US" sz="1800" b="0" dirty="0">
                  <a:solidFill>
                    <a:srgbClr val="FFFFFF"/>
                  </a:solidFill>
                  <a:latin typeface="Tahoma" panose="020B0604030504040204" pitchFamily="34" charset="0"/>
                  <a:ea typeface="宋体" panose="02010600030101010101" pitchFamily="2" charset="-122"/>
                </a:rPr>
                <a:t>机器</a:t>
              </a:r>
            </a:p>
          </p:txBody>
        </p:sp>
        <p:sp>
          <p:nvSpPr>
            <p:cNvPr id="147466" name="Rectangle 8"/>
            <p:cNvSpPr/>
            <p:nvPr/>
          </p:nvSpPr>
          <p:spPr>
            <a:xfrm>
              <a:off x="3840" y="1872"/>
              <a:ext cx="768" cy="576"/>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1800" b="0" dirty="0">
                  <a:solidFill>
                    <a:srgbClr val="FFFFFF"/>
                  </a:solidFill>
                  <a:latin typeface="Tahoma" panose="020B0604030504040204" pitchFamily="34" charset="0"/>
                  <a:ea typeface="宋体" panose="02010600030101010101" pitchFamily="2" charset="-122"/>
                </a:rPr>
                <a:t>间接执行</a:t>
              </a:r>
            </a:p>
            <a:p>
              <a:pPr marL="0" lvl="0" indent="0" algn="ctr" eaLnBrk="1" fontAlgn="ctr" hangingPunct="1">
                <a:spcBef>
                  <a:spcPct val="0"/>
                </a:spcBef>
                <a:buClrTx/>
                <a:buFontTx/>
                <a:buNone/>
              </a:pPr>
              <a:r>
                <a:rPr lang="zh-CN" altLang="en-US" sz="1800" b="0" dirty="0">
                  <a:solidFill>
                    <a:srgbClr val="FFFFFF"/>
                  </a:solidFill>
                  <a:latin typeface="Tahoma" panose="020B0604030504040204" pitchFamily="34" charset="0"/>
                  <a:ea typeface="宋体" panose="02010600030101010101" pitchFamily="2" charset="-122"/>
                </a:rPr>
                <a:t>高级语言</a:t>
              </a:r>
            </a:p>
            <a:p>
              <a:pPr marL="0" lvl="0" indent="0" algn="ctr" eaLnBrk="1" fontAlgn="ctr" hangingPunct="1">
                <a:spcBef>
                  <a:spcPct val="0"/>
                </a:spcBef>
                <a:buClrTx/>
                <a:buFontTx/>
                <a:buNone/>
              </a:pPr>
              <a:r>
                <a:rPr lang="zh-CN" altLang="en-US" sz="1800" b="0" dirty="0">
                  <a:solidFill>
                    <a:srgbClr val="FFFFFF"/>
                  </a:solidFill>
                  <a:latin typeface="Tahoma" panose="020B0604030504040204" pitchFamily="34" charset="0"/>
                  <a:ea typeface="宋体" panose="02010600030101010101" pitchFamily="2" charset="-122"/>
                </a:rPr>
                <a:t>机  器</a:t>
              </a:r>
            </a:p>
          </p:txBody>
        </p:sp>
        <p:sp>
          <p:nvSpPr>
            <p:cNvPr id="147467" name="Line 9"/>
            <p:cNvSpPr/>
            <p:nvPr/>
          </p:nvSpPr>
          <p:spPr>
            <a:xfrm flipV="1">
              <a:off x="1248" y="1632"/>
              <a:ext cx="1200" cy="1152"/>
            </a:xfrm>
            <a:prstGeom prst="line">
              <a:avLst/>
            </a:prstGeom>
            <a:ln w="9525" cap="flat" cmpd="sng">
              <a:solidFill>
                <a:schemeClr val="tx1"/>
              </a:solidFill>
              <a:prstDash val="solid"/>
              <a:headEnd type="none" w="med" len="med"/>
              <a:tailEnd type="triangle" w="med" len="med"/>
            </a:ln>
          </p:spPr>
        </p:sp>
        <p:sp>
          <p:nvSpPr>
            <p:cNvPr id="147468" name="Line 10"/>
            <p:cNvSpPr/>
            <p:nvPr/>
          </p:nvSpPr>
          <p:spPr>
            <a:xfrm flipV="1">
              <a:off x="2448" y="1632"/>
              <a:ext cx="288" cy="768"/>
            </a:xfrm>
            <a:prstGeom prst="line">
              <a:avLst/>
            </a:prstGeom>
            <a:ln w="9525" cap="flat" cmpd="sng">
              <a:solidFill>
                <a:schemeClr val="tx1"/>
              </a:solidFill>
              <a:prstDash val="solid"/>
              <a:headEnd type="none" w="med" len="med"/>
              <a:tailEnd type="triangle" w="med" len="med"/>
            </a:ln>
          </p:spPr>
        </p:sp>
        <p:sp>
          <p:nvSpPr>
            <p:cNvPr id="147469" name="Line 11"/>
            <p:cNvSpPr/>
            <p:nvPr/>
          </p:nvSpPr>
          <p:spPr>
            <a:xfrm flipH="1" flipV="1">
              <a:off x="1392" y="3360"/>
              <a:ext cx="912" cy="384"/>
            </a:xfrm>
            <a:prstGeom prst="line">
              <a:avLst/>
            </a:prstGeom>
            <a:ln w="9525" cap="flat" cmpd="sng">
              <a:solidFill>
                <a:schemeClr val="tx1"/>
              </a:solidFill>
              <a:prstDash val="solid"/>
              <a:headEnd type="none" w="med" len="med"/>
              <a:tailEnd type="triangle" w="med" len="med"/>
            </a:ln>
          </p:spPr>
        </p:sp>
        <p:sp>
          <p:nvSpPr>
            <p:cNvPr id="147470" name="Line 12"/>
            <p:cNvSpPr/>
            <p:nvPr/>
          </p:nvSpPr>
          <p:spPr>
            <a:xfrm flipV="1">
              <a:off x="2496" y="2976"/>
              <a:ext cx="0" cy="624"/>
            </a:xfrm>
            <a:prstGeom prst="line">
              <a:avLst/>
            </a:prstGeom>
            <a:ln w="9525" cap="flat" cmpd="sng">
              <a:solidFill>
                <a:schemeClr val="tx1"/>
              </a:solidFill>
              <a:prstDash val="solid"/>
              <a:headEnd type="none" w="med" len="med"/>
              <a:tailEnd type="triangle" w="med" len="med"/>
            </a:ln>
          </p:spPr>
        </p:sp>
        <p:sp>
          <p:nvSpPr>
            <p:cNvPr id="147471" name="Line 13"/>
            <p:cNvSpPr/>
            <p:nvPr/>
          </p:nvSpPr>
          <p:spPr>
            <a:xfrm flipV="1">
              <a:off x="3072" y="1632"/>
              <a:ext cx="0" cy="1968"/>
            </a:xfrm>
            <a:prstGeom prst="line">
              <a:avLst/>
            </a:prstGeom>
            <a:ln w="9525" cap="flat" cmpd="sng">
              <a:solidFill>
                <a:schemeClr val="tx1"/>
              </a:solidFill>
              <a:prstDash val="solid"/>
              <a:headEnd type="none" w="med" len="med"/>
              <a:tailEnd type="triangle" w="med" len="med"/>
            </a:ln>
          </p:spPr>
        </p:sp>
        <p:sp>
          <p:nvSpPr>
            <p:cNvPr id="147472" name="Line 14"/>
            <p:cNvSpPr/>
            <p:nvPr/>
          </p:nvSpPr>
          <p:spPr>
            <a:xfrm flipV="1">
              <a:off x="3360" y="2448"/>
              <a:ext cx="768" cy="1152"/>
            </a:xfrm>
            <a:prstGeom prst="line">
              <a:avLst/>
            </a:prstGeom>
            <a:ln w="9525" cap="flat" cmpd="sng">
              <a:solidFill>
                <a:schemeClr val="tx1"/>
              </a:solidFill>
              <a:prstDash val="solid"/>
              <a:headEnd type="none" w="med" len="med"/>
              <a:tailEnd type="triangle" w="med" len="med"/>
            </a:ln>
          </p:spPr>
        </p:sp>
        <p:sp>
          <p:nvSpPr>
            <p:cNvPr id="147473" name="Line 15"/>
            <p:cNvSpPr/>
            <p:nvPr/>
          </p:nvSpPr>
          <p:spPr>
            <a:xfrm flipH="1" flipV="1">
              <a:off x="3408" y="1536"/>
              <a:ext cx="624" cy="336"/>
            </a:xfrm>
            <a:prstGeom prst="line">
              <a:avLst/>
            </a:prstGeom>
            <a:ln w="9525" cap="flat" cmpd="sng">
              <a:solidFill>
                <a:schemeClr val="tx1"/>
              </a:solidFill>
              <a:prstDash val="solid"/>
              <a:headEnd type="none" w="med" len="med"/>
              <a:tailEnd type="triangle" w="med" len="med"/>
            </a:ln>
          </p:spPr>
        </p:sp>
        <p:sp>
          <p:nvSpPr>
            <p:cNvPr id="147474" name="Text Box 16"/>
            <p:cNvSpPr txBox="1"/>
            <p:nvPr/>
          </p:nvSpPr>
          <p:spPr>
            <a:xfrm>
              <a:off x="1344" y="3552"/>
              <a:ext cx="404"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1800" b="0" dirty="0">
                  <a:solidFill>
                    <a:srgbClr val="000000"/>
                  </a:solidFill>
                  <a:latin typeface="Tahoma" panose="020B0604030504040204" pitchFamily="34" charset="0"/>
                  <a:ea typeface="宋体" panose="02010600030101010101" pitchFamily="2" charset="-122"/>
                </a:rPr>
                <a:t>解释</a:t>
              </a:r>
            </a:p>
          </p:txBody>
        </p:sp>
        <p:sp>
          <p:nvSpPr>
            <p:cNvPr id="147475" name="Text Box 17"/>
            <p:cNvSpPr txBox="1"/>
            <p:nvPr/>
          </p:nvSpPr>
          <p:spPr>
            <a:xfrm>
              <a:off x="2064" y="3168"/>
              <a:ext cx="404"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1800" b="0" dirty="0">
                  <a:solidFill>
                    <a:srgbClr val="000000"/>
                  </a:solidFill>
                  <a:latin typeface="Tahoma" panose="020B0604030504040204" pitchFamily="34" charset="0"/>
                  <a:ea typeface="宋体" panose="02010600030101010101" pitchFamily="2" charset="-122"/>
                </a:rPr>
                <a:t>解释</a:t>
              </a:r>
            </a:p>
          </p:txBody>
        </p:sp>
        <p:sp>
          <p:nvSpPr>
            <p:cNvPr id="147476" name="Text Box 18"/>
            <p:cNvSpPr txBox="1"/>
            <p:nvPr/>
          </p:nvSpPr>
          <p:spPr>
            <a:xfrm>
              <a:off x="3840" y="2928"/>
              <a:ext cx="404"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1800" b="0" dirty="0">
                  <a:solidFill>
                    <a:srgbClr val="000000"/>
                  </a:solidFill>
                  <a:latin typeface="Tahoma" panose="020B0604030504040204" pitchFamily="34" charset="0"/>
                  <a:ea typeface="宋体" panose="02010600030101010101" pitchFamily="2" charset="-122"/>
                </a:rPr>
                <a:t>解释</a:t>
              </a:r>
            </a:p>
          </p:txBody>
        </p:sp>
        <p:sp>
          <p:nvSpPr>
            <p:cNvPr id="147477" name="Text Box 19"/>
            <p:cNvSpPr txBox="1"/>
            <p:nvPr/>
          </p:nvSpPr>
          <p:spPr>
            <a:xfrm>
              <a:off x="3792" y="1488"/>
              <a:ext cx="404"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1800" b="0" dirty="0">
                  <a:solidFill>
                    <a:srgbClr val="000000"/>
                  </a:solidFill>
                  <a:latin typeface="Tahoma" panose="020B0604030504040204" pitchFamily="34" charset="0"/>
                  <a:ea typeface="宋体" panose="02010600030101010101" pitchFamily="2" charset="-122"/>
                </a:rPr>
                <a:t>汇编</a:t>
              </a:r>
            </a:p>
          </p:txBody>
        </p:sp>
        <p:sp>
          <p:nvSpPr>
            <p:cNvPr id="147478" name="Text Box 20"/>
            <p:cNvSpPr txBox="1"/>
            <p:nvPr/>
          </p:nvSpPr>
          <p:spPr>
            <a:xfrm>
              <a:off x="1392" y="1929"/>
              <a:ext cx="404"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1800" b="0" dirty="0">
                  <a:solidFill>
                    <a:srgbClr val="000000"/>
                  </a:solidFill>
                  <a:latin typeface="Tahoma" panose="020B0604030504040204" pitchFamily="34" charset="0"/>
                  <a:ea typeface="宋体" panose="02010600030101010101" pitchFamily="2" charset="-122"/>
                </a:rPr>
                <a:t>编译</a:t>
              </a:r>
            </a:p>
          </p:txBody>
        </p:sp>
        <p:sp>
          <p:nvSpPr>
            <p:cNvPr id="147479" name="Text Box 21"/>
            <p:cNvSpPr txBox="1"/>
            <p:nvPr/>
          </p:nvSpPr>
          <p:spPr>
            <a:xfrm>
              <a:off x="2678" y="1929"/>
              <a:ext cx="404" cy="231"/>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1800" b="0" dirty="0">
                  <a:solidFill>
                    <a:srgbClr val="000000"/>
                  </a:solidFill>
                  <a:latin typeface="Tahoma" panose="020B0604030504040204" pitchFamily="34" charset="0"/>
                  <a:ea typeface="宋体" panose="02010600030101010101" pitchFamily="2" charset="-122"/>
                </a:rPr>
                <a:t>编译</a:t>
              </a:r>
            </a:p>
          </p:txBody>
        </p:sp>
        <p:sp>
          <p:nvSpPr>
            <p:cNvPr id="147480" name="Text Box 22"/>
            <p:cNvSpPr txBox="1"/>
            <p:nvPr/>
          </p:nvSpPr>
          <p:spPr>
            <a:xfrm>
              <a:off x="3158" y="1666"/>
              <a:ext cx="15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endParaRPr lang="zh-CN" altLang="en-US" sz="2400" b="0" dirty="0">
                <a:solidFill>
                  <a:srgbClr val="000000"/>
                </a:solidFill>
                <a:latin typeface="Tahoma" panose="020B0604030504040204" pitchFamily="34" charset="0"/>
                <a:ea typeface="宋体" panose="02010600030101010101" pitchFamily="2" charset="-122"/>
              </a:endParaRPr>
            </a:p>
          </p:txBody>
        </p:sp>
        <p:sp>
          <p:nvSpPr>
            <p:cNvPr id="147481" name="Text Box 23"/>
            <p:cNvSpPr txBox="1"/>
            <p:nvPr/>
          </p:nvSpPr>
          <p:spPr>
            <a:xfrm>
              <a:off x="3046" y="1709"/>
              <a:ext cx="244" cy="1906"/>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zh-CN" altLang="en-US" sz="1600" b="0" dirty="0">
                  <a:solidFill>
                    <a:srgbClr val="000000"/>
                  </a:solidFill>
                  <a:latin typeface="Tahoma" panose="020B0604030504040204" pitchFamily="34" charset="0"/>
                  <a:ea typeface="宋体" panose="02010600030101010101" pitchFamily="2" charset="-122"/>
                </a:rPr>
                <a:t>直</a:t>
              </a:r>
            </a:p>
            <a:p>
              <a:pPr marL="0" lvl="0" indent="0" algn="ctr" eaLnBrk="1" fontAlgn="ctr" hangingPunct="1">
                <a:spcBef>
                  <a:spcPct val="0"/>
                </a:spcBef>
                <a:buClrTx/>
                <a:buFontTx/>
                <a:buNone/>
              </a:pPr>
              <a:r>
                <a:rPr lang="zh-CN" altLang="en-US" sz="1600" b="0" dirty="0">
                  <a:solidFill>
                    <a:srgbClr val="000000"/>
                  </a:solidFill>
                  <a:latin typeface="Tahoma" panose="020B0604030504040204" pitchFamily="34" charset="0"/>
                  <a:ea typeface="宋体" panose="02010600030101010101" pitchFamily="2" charset="-122"/>
                </a:rPr>
                <a:t>接</a:t>
              </a:r>
            </a:p>
            <a:p>
              <a:pPr marL="0" lvl="0" indent="0" algn="ctr" eaLnBrk="1" fontAlgn="ctr" hangingPunct="1">
                <a:spcBef>
                  <a:spcPct val="0"/>
                </a:spcBef>
                <a:buClrTx/>
                <a:buFontTx/>
                <a:buNone/>
              </a:pPr>
              <a:r>
                <a:rPr lang="zh-CN" altLang="en-US" sz="1600" b="0" dirty="0">
                  <a:solidFill>
                    <a:srgbClr val="000000"/>
                  </a:solidFill>
                  <a:latin typeface="Tahoma" panose="020B0604030504040204" pitchFamily="34" charset="0"/>
                  <a:ea typeface="宋体" panose="02010600030101010101" pitchFamily="2" charset="-122"/>
                </a:rPr>
                <a:t>执</a:t>
              </a:r>
            </a:p>
            <a:p>
              <a:pPr marL="0" lvl="0" indent="0" algn="ctr" eaLnBrk="1" fontAlgn="ctr" hangingPunct="1">
                <a:spcBef>
                  <a:spcPct val="0"/>
                </a:spcBef>
                <a:buClrTx/>
                <a:buFontTx/>
                <a:buNone/>
              </a:pPr>
              <a:r>
                <a:rPr lang="zh-CN" altLang="en-US" sz="1600" b="0" dirty="0">
                  <a:solidFill>
                    <a:srgbClr val="000000"/>
                  </a:solidFill>
                  <a:latin typeface="Tahoma" panose="020B0604030504040204" pitchFamily="34" charset="0"/>
                  <a:ea typeface="宋体" panose="02010600030101010101" pitchFamily="2" charset="-122"/>
                </a:rPr>
                <a:t>行</a:t>
              </a:r>
            </a:p>
            <a:p>
              <a:pPr marL="0" lvl="0" indent="0" algn="ctr" eaLnBrk="1" fontAlgn="ctr" hangingPunct="1">
                <a:spcBef>
                  <a:spcPct val="0"/>
                </a:spcBef>
                <a:buClrTx/>
                <a:buFontTx/>
                <a:buNone/>
              </a:pPr>
              <a:r>
                <a:rPr lang="zh-CN" altLang="en-US" sz="1600" b="0" dirty="0">
                  <a:solidFill>
                    <a:srgbClr val="000000"/>
                  </a:solidFill>
                  <a:latin typeface="Tahoma" panose="020B0604030504040204" pitchFamily="34" charset="0"/>
                  <a:ea typeface="宋体" panose="02010600030101010101" pitchFamily="2" charset="-122"/>
                </a:rPr>
                <a:t>高</a:t>
              </a:r>
            </a:p>
            <a:p>
              <a:pPr marL="0" lvl="0" indent="0" algn="ctr" eaLnBrk="1" fontAlgn="ctr" hangingPunct="1">
                <a:spcBef>
                  <a:spcPct val="0"/>
                </a:spcBef>
                <a:buClrTx/>
                <a:buFontTx/>
                <a:buNone/>
              </a:pPr>
              <a:r>
                <a:rPr lang="zh-CN" altLang="en-US" sz="1600" b="0" dirty="0">
                  <a:solidFill>
                    <a:srgbClr val="000000"/>
                  </a:solidFill>
                  <a:latin typeface="Tahoma" panose="020B0604030504040204" pitchFamily="34" charset="0"/>
                  <a:ea typeface="宋体" panose="02010600030101010101" pitchFamily="2" charset="-122"/>
                </a:rPr>
                <a:t>级</a:t>
              </a:r>
            </a:p>
            <a:p>
              <a:pPr marL="0" lvl="0" indent="0" algn="ctr" eaLnBrk="1" fontAlgn="ctr" hangingPunct="1">
                <a:spcBef>
                  <a:spcPct val="0"/>
                </a:spcBef>
                <a:buClrTx/>
                <a:buFontTx/>
                <a:buNone/>
              </a:pPr>
              <a:r>
                <a:rPr lang="zh-CN" altLang="en-US" sz="1600" b="0" dirty="0">
                  <a:solidFill>
                    <a:srgbClr val="000000"/>
                  </a:solidFill>
                  <a:latin typeface="Tahoma" panose="020B0604030504040204" pitchFamily="34" charset="0"/>
                  <a:ea typeface="宋体" panose="02010600030101010101" pitchFamily="2" charset="-122"/>
                </a:rPr>
                <a:t>语</a:t>
              </a:r>
            </a:p>
            <a:p>
              <a:pPr marL="0" lvl="0" indent="0" algn="ctr" eaLnBrk="1" fontAlgn="ctr" hangingPunct="1">
                <a:spcBef>
                  <a:spcPct val="0"/>
                </a:spcBef>
                <a:buClrTx/>
                <a:buFontTx/>
                <a:buNone/>
              </a:pPr>
              <a:r>
                <a:rPr lang="zh-CN" altLang="en-US" sz="1600" b="0" dirty="0">
                  <a:solidFill>
                    <a:srgbClr val="000000"/>
                  </a:solidFill>
                  <a:latin typeface="Tahoma" panose="020B0604030504040204" pitchFamily="34" charset="0"/>
                  <a:ea typeface="宋体" panose="02010600030101010101" pitchFamily="2" charset="-122"/>
                </a:rPr>
                <a:t>言</a:t>
              </a:r>
            </a:p>
            <a:p>
              <a:pPr marL="0" lvl="0" indent="0" algn="ctr" eaLnBrk="1" fontAlgn="ctr" hangingPunct="1">
                <a:spcBef>
                  <a:spcPct val="0"/>
                </a:spcBef>
                <a:buClrTx/>
                <a:buFontTx/>
                <a:buNone/>
              </a:pPr>
              <a:r>
                <a:rPr lang="zh-CN" altLang="en-US" sz="1600" b="0" dirty="0">
                  <a:solidFill>
                    <a:srgbClr val="000000"/>
                  </a:solidFill>
                  <a:latin typeface="Tahoma" panose="020B0604030504040204" pitchFamily="34" charset="0"/>
                  <a:ea typeface="宋体" panose="02010600030101010101" pitchFamily="2" charset="-122"/>
                </a:rPr>
                <a:t>机</a:t>
              </a:r>
            </a:p>
            <a:p>
              <a:pPr marL="0" lvl="0" indent="0" algn="ctr" eaLnBrk="1" fontAlgn="ctr" hangingPunct="1">
                <a:spcBef>
                  <a:spcPct val="0"/>
                </a:spcBef>
                <a:buClrTx/>
                <a:buFontTx/>
                <a:buNone/>
              </a:pPr>
              <a:r>
                <a:rPr lang="zh-CN" altLang="en-US" sz="1600" b="0" dirty="0">
                  <a:solidFill>
                    <a:srgbClr val="000000"/>
                  </a:solidFill>
                  <a:latin typeface="Tahoma" panose="020B0604030504040204" pitchFamily="34" charset="0"/>
                  <a:ea typeface="宋体" panose="02010600030101010101" pitchFamily="2" charset="-122"/>
                </a:rPr>
                <a:t>器</a:t>
              </a:r>
            </a:p>
            <a:p>
              <a:pPr marL="0" lvl="0" indent="0" algn="ctr" eaLnBrk="1" fontAlgn="ctr" hangingPunct="1">
                <a:spcBef>
                  <a:spcPct val="0"/>
                </a:spcBef>
                <a:buClrTx/>
                <a:buFontTx/>
                <a:buNone/>
              </a:pPr>
              <a:r>
                <a:rPr lang="zh-CN" altLang="en-US" sz="1600" b="0" dirty="0">
                  <a:solidFill>
                    <a:srgbClr val="000000"/>
                  </a:solidFill>
                  <a:latin typeface="Tahoma" panose="020B0604030504040204" pitchFamily="34" charset="0"/>
                  <a:ea typeface="宋体" panose="02010600030101010101" pitchFamily="2" charset="-122"/>
                </a:rPr>
                <a:t>解</a:t>
              </a:r>
            </a:p>
            <a:p>
              <a:pPr marL="0" lvl="0" indent="0" algn="ctr" eaLnBrk="1" fontAlgn="ctr" hangingPunct="1">
                <a:spcBef>
                  <a:spcPct val="0"/>
                </a:spcBef>
                <a:buClrTx/>
                <a:buFontTx/>
                <a:buNone/>
              </a:pPr>
              <a:r>
                <a:rPr lang="zh-CN" altLang="en-US" sz="1600" b="0" dirty="0">
                  <a:solidFill>
                    <a:srgbClr val="000000"/>
                  </a:solidFill>
                  <a:latin typeface="Tahoma" panose="020B0604030504040204" pitchFamily="34" charset="0"/>
                  <a:ea typeface="宋体" panose="02010600030101010101" pitchFamily="2" charset="-122"/>
                </a:rPr>
                <a:t>释</a:t>
              </a:r>
            </a:p>
          </p:txBody>
        </p:sp>
      </p:grpSp>
      <p:sp>
        <p:nvSpPr>
          <p:cNvPr id="469039" name="Rectangle 47"/>
          <p:cNvSpPr/>
          <p:nvPr/>
        </p:nvSpPr>
        <p:spPr>
          <a:xfrm>
            <a:off x="457200" y="1036638"/>
            <a:ext cx="8274050" cy="22828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spcBef>
                <a:spcPct val="0"/>
              </a:spcBef>
              <a:buClrTx/>
              <a:buFontTx/>
              <a:buNone/>
            </a:pPr>
            <a:r>
              <a:rPr lang="zh-CN" altLang="en-US" sz="2400" dirty="0">
                <a:solidFill>
                  <a:srgbClr val="000000"/>
                </a:solidFill>
                <a:latin typeface="Times New Roman" panose="02020603050405020304" pitchFamily="18" charset="0"/>
                <a:ea typeface="黑体" panose="02010609060101010101" pitchFamily="49" charset="-122"/>
              </a:rPr>
              <a:t>高级语言机器的基本特点是没有编译</a:t>
            </a:r>
          </a:p>
          <a:p>
            <a:pPr marL="0" lvl="0" indent="0">
              <a:spcBef>
                <a:spcPct val="0"/>
              </a:spcBef>
              <a:buClrTx/>
              <a:buFontTx/>
              <a:buNone/>
            </a:pPr>
            <a:endParaRPr lang="zh-CN" altLang="en-US" sz="2400" dirty="0">
              <a:solidFill>
                <a:srgbClr val="000000"/>
              </a:solidFill>
              <a:latin typeface="Times New Roman" panose="02020603050405020304" pitchFamily="18" charset="0"/>
              <a:ea typeface="黑体" panose="02010609060101010101" pitchFamily="49" charset="-122"/>
            </a:endParaRPr>
          </a:p>
          <a:p>
            <a:pPr marL="0" lvl="0" indent="0">
              <a:spcBef>
                <a:spcPct val="0"/>
              </a:spcBef>
              <a:buClrTx/>
              <a:buFontTx/>
              <a:buNone/>
            </a:pPr>
            <a:r>
              <a:rPr lang="zh-CN" altLang="en-US" sz="2400" dirty="0">
                <a:solidFill>
                  <a:srgbClr val="000000"/>
                </a:solidFill>
                <a:latin typeface="Times New Roman" panose="02020603050405020304" pitchFamily="18" charset="0"/>
                <a:ea typeface="黑体" panose="02010609060101010101" pitchFamily="49" charset="-122"/>
              </a:rPr>
              <a:t>间接执行高级语言机器：高级语言直接成为机器的汇编语言</a:t>
            </a:r>
          </a:p>
          <a:p>
            <a:pPr marL="0" lvl="0" indent="0">
              <a:spcBef>
                <a:spcPct val="0"/>
              </a:spcBef>
              <a:buClrTx/>
              <a:buFontTx/>
              <a:buNone/>
            </a:pPr>
            <a:endParaRPr lang="zh-CN" altLang="en-US" sz="2400" dirty="0">
              <a:solidFill>
                <a:srgbClr val="000000"/>
              </a:solidFill>
              <a:latin typeface="Times New Roman" panose="02020603050405020304" pitchFamily="18" charset="0"/>
              <a:ea typeface="黑体" panose="02010609060101010101" pitchFamily="49" charset="-122"/>
            </a:endParaRPr>
          </a:p>
          <a:p>
            <a:pPr marL="0" lvl="0" indent="0">
              <a:spcBef>
                <a:spcPct val="0"/>
              </a:spcBef>
              <a:buClrTx/>
              <a:buFontTx/>
              <a:buNone/>
            </a:pPr>
            <a:r>
              <a:rPr lang="zh-CN" altLang="en-US" sz="2400" dirty="0">
                <a:solidFill>
                  <a:srgbClr val="000000"/>
                </a:solidFill>
                <a:latin typeface="Times New Roman" panose="02020603050405020304" pitchFamily="18" charset="0"/>
                <a:ea typeface="黑体" panose="02010609060101010101" pitchFamily="49" charset="-122"/>
              </a:rPr>
              <a:t>直接执行高级语言机器：让高级语言本身作为机器语言，由硬件或固件对高级语言源程序的语句逐条进行解释执行；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8995"/>
                                        </p:tgtEl>
                                        <p:attrNameLst>
                                          <p:attrName>style.visibility</p:attrName>
                                        </p:attrNameLst>
                                      </p:cBhvr>
                                      <p:to>
                                        <p:strVal val="visible"/>
                                      </p:to>
                                    </p:set>
                                    <p:animEffect transition="in" filter="blinds(horizontal)">
                                      <p:cBhvr>
                                        <p:cTn id="7" dur="500"/>
                                        <p:tgtEl>
                                          <p:spTgt spid="468995"/>
                                        </p:tgtEl>
                                      </p:cBhvr>
                                    </p:animEffect>
                                  </p:childTnLst>
                                </p:cTn>
                              </p:par>
                              <p:par>
                                <p:cTn id="8" presetID="3" presetClass="exit" presetSubtype="10" fill="hold" grpId="0" nodeType="withEffect">
                                  <p:stCondLst>
                                    <p:cond delay="0"/>
                                  </p:stCondLst>
                                  <p:childTnLst>
                                    <p:animEffect transition="out" filter="blinds(horizontal)">
                                      <p:cBhvr>
                                        <p:cTn id="9" dur="500"/>
                                        <p:tgtEl>
                                          <p:spTgt spid="469039"/>
                                        </p:tgtEl>
                                      </p:cBhvr>
                                    </p:animEffect>
                                    <p:set>
                                      <p:cBhvr>
                                        <p:cTn id="10" dur="1" fill="hold">
                                          <p:stCondLst>
                                            <p:cond delay="499"/>
                                          </p:stCondLst>
                                        </p:cTn>
                                        <p:tgtEl>
                                          <p:spTgt spid="4690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9039"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Times New Roman" panose="02020603050405020304" pitchFamily="18" charset="0"/>
                <a:ea typeface="黑体" panose="02010609060101010101" pitchFamily="49" charset="-122"/>
              </a:rPr>
              <a:t>3.</a:t>
            </a:r>
            <a:r>
              <a:rPr lang="zh-CN" altLang="en-US" sz="3200" dirty="0">
                <a:solidFill>
                  <a:srgbClr val="000000"/>
                </a:solidFill>
                <a:latin typeface="Times New Roman" panose="02020603050405020304" pitchFamily="18" charset="0"/>
                <a:ea typeface="黑体" panose="02010609060101010101" pitchFamily="49" charset="-122"/>
              </a:rPr>
              <a:t>面向操作系统的优化实现来改进</a:t>
            </a:r>
          </a:p>
        </p:txBody>
      </p:sp>
      <p:sp>
        <p:nvSpPr>
          <p:cNvPr id="149507" name="Rectangle 3"/>
          <p:cNvSpPr>
            <a:spLocks noGrp="1"/>
          </p:cNvSpPr>
          <p:nvPr>
            <p:ph idx="1" hasCustomPrompt="1"/>
          </p:nvPr>
        </p:nvSpPr>
        <p:spPr/>
        <p:txBody>
          <a:bodyPr vert="horz" wrap="square" lIns="91440" tIns="45720" rIns="91440" bIns="45720" anchor="t" anchorCtr="0"/>
          <a:lstStyle/>
          <a:p>
            <a:pPr eaLnBrk="1" hangingPunct="1">
              <a:lnSpc>
                <a:spcPct val="90000"/>
              </a:lnSpc>
            </a:pPr>
            <a:r>
              <a:rPr lang="zh-CN" altLang="en-US" sz="2400" dirty="0">
                <a:solidFill>
                  <a:srgbClr val="000000"/>
                </a:solidFill>
                <a:latin typeface="楷体_GB2312" pitchFamily="49" charset="-122"/>
                <a:ea typeface="楷体_GB2312" pitchFamily="49" charset="-122"/>
              </a:rPr>
              <a:t>目标：如何通过缩短操作系统与计算系统机构之间的语义差距，进一步减少运行操作系统的时间和所占的存储空间。</a:t>
            </a:r>
          </a:p>
          <a:p>
            <a:pPr eaLnBrk="1" hangingPunct="1">
              <a:lnSpc>
                <a:spcPct val="90000"/>
              </a:lnSpc>
            </a:pPr>
            <a:r>
              <a:rPr lang="zh-CN" altLang="en-US" sz="2400" dirty="0">
                <a:solidFill>
                  <a:srgbClr val="000000"/>
                </a:solidFill>
                <a:latin typeface="楷体_GB2312" pitchFamily="49" charset="-122"/>
                <a:ea typeface="楷体_GB2312" pitchFamily="49" charset="-122"/>
              </a:rPr>
              <a:t>途径</a:t>
            </a:r>
            <a:r>
              <a:rPr lang="en-US" altLang="zh-CN" sz="2400" dirty="0">
                <a:solidFill>
                  <a:srgbClr val="000000"/>
                </a:solidFill>
                <a:latin typeface="楷体_GB2312" pitchFamily="49" charset="-122"/>
                <a:ea typeface="楷体_GB2312" pitchFamily="49" charset="-122"/>
              </a:rPr>
              <a:t>1</a:t>
            </a:r>
            <a:r>
              <a:rPr lang="zh-CN" altLang="en-US" sz="2400" dirty="0">
                <a:solidFill>
                  <a:srgbClr val="000000"/>
                </a:solidFill>
                <a:latin typeface="楷体_GB2312" pitchFamily="49" charset="-122"/>
                <a:ea typeface="楷体_GB2312" pitchFamily="49" charset="-122"/>
              </a:rPr>
              <a:t>：通过对操作系统中常用的指令和指令串的使用频度进行统计和分析来改进</a:t>
            </a:r>
          </a:p>
          <a:p>
            <a:pPr eaLnBrk="1" hangingPunct="1">
              <a:lnSpc>
                <a:spcPct val="90000"/>
              </a:lnSpc>
            </a:pPr>
            <a:r>
              <a:rPr lang="zh-CN" altLang="en-US" sz="2400" dirty="0">
                <a:solidFill>
                  <a:srgbClr val="000000"/>
                </a:solidFill>
                <a:latin typeface="楷体_GB2312" pitchFamily="49" charset="-122"/>
                <a:ea typeface="楷体_GB2312" pitchFamily="49" charset="-122"/>
              </a:rPr>
              <a:t>途径</a:t>
            </a:r>
            <a:r>
              <a:rPr lang="en-US" altLang="zh-CN" sz="2400" dirty="0">
                <a:solidFill>
                  <a:srgbClr val="000000"/>
                </a:solidFill>
                <a:latin typeface="楷体_GB2312" pitchFamily="49" charset="-122"/>
                <a:ea typeface="楷体_GB2312" pitchFamily="49" charset="-122"/>
              </a:rPr>
              <a:t>2</a:t>
            </a:r>
            <a:r>
              <a:rPr lang="zh-CN" altLang="en-US" sz="2400" dirty="0">
                <a:solidFill>
                  <a:srgbClr val="000000"/>
                </a:solidFill>
                <a:latin typeface="楷体_GB2312" pitchFamily="49" charset="-122"/>
                <a:ea typeface="楷体_GB2312" pitchFamily="49" charset="-122"/>
              </a:rPr>
              <a:t>：专用于操作系统的新指令，（对多个进程的管理）举例：</a:t>
            </a:r>
          </a:p>
          <a:p>
            <a:pPr lvl="1" eaLnBrk="1" hangingPunct="1">
              <a:lnSpc>
                <a:spcPct val="90000"/>
              </a:lnSpc>
            </a:pPr>
            <a:r>
              <a:rPr lang="zh-CN" altLang="en-US" sz="2000" dirty="0">
                <a:solidFill>
                  <a:srgbClr val="000000"/>
                </a:solidFill>
                <a:latin typeface="楷体_GB2312" pitchFamily="49" charset="-122"/>
                <a:ea typeface="楷体_GB2312" pitchFamily="49" charset="-122"/>
              </a:rPr>
              <a:t>测试与置定  自学</a:t>
            </a:r>
          </a:p>
          <a:p>
            <a:pPr lvl="1" eaLnBrk="1" hangingPunct="1">
              <a:lnSpc>
                <a:spcPct val="90000"/>
              </a:lnSpc>
            </a:pPr>
            <a:r>
              <a:rPr lang="zh-CN" altLang="en-US" sz="2000" dirty="0">
                <a:solidFill>
                  <a:srgbClr val="000000"/>
                </a:solidFill>
                <a:latin typeface="楷体_GB2312" pitchFamily="49" charset="-122"/>
                <a:ea typeface="楷体_GB2312" pitchFamily="49" charset="-122"/>
              </a:rPr>
              <a:t>比较与交换  自学</a:t>
            </a:r>
          </a:p>
          <a:p>
            <a:pPr eaLnBrk="1" hangingPunct="1">
              <a:lnSpc>
                <a:spcPct val="90000"/>
              </a:lnSpc>
            </a:pPr>
            <a:r>
              <a:rPr lang="zh-CN" altLang="en-US" sz="2400" dirty="0">
                <a:solidFill>
                  <a:srgbClr val="000000"/>
                </a:solidFill>
                <a:latin typeface="楷体_GB2312" pitchFamily="49" charset="-122"/>
                <a:ea typeface="楷体_GB2312" pitchFamily="49" charset="-122"/>
              </a:rPr>
              <a:t>把操作系统由软件子程序实现的某些功能进行硬化或固化，改用硬件和固件实现</a:t>
            </a:r>
          </a:p>
          <a:p>
            <a:pPr lvl="1" eaLnBrk="1" hangingPunct="1">
              <a:lnSpc>
                <a:spcPct val="90000"/>
              </a:lnSpc>
            </a:pPr>
            <a:r>
              <a:rPr lang="zh-CN" altLang="en-US" sz="2055" dirty="0">
                <a:solidFill>
                  <a:srgbClr val="000000"/>
                </a:solidFill>
                <a:latin typeface="楷体_GB2312" pitchFamily="49" charset="-122"/>
                <a:ea typeface="楷体_GB2312" pitchFamily="49" charset="-122"/>
              </a:rPr>
              <a:t>机构型的功能</a:t>
            </a:r>
          </a:p>
          <a:p>
            <a:pPr lvl="1" eaLnBrk="1" hangingPunct="1">
              <a:lnSpc>
                <a:spcPct val="90000"/>
              </a:lnSpc>
            </a:pPr>
            <a:r>
              <a:rPr lang="zh-CN" altLang="en-US" sz="2055" dirty="0">
                <a:solidFill>
                  <a:srgbClr val="000000"/>
                </a:solidFill>
                <a:latin typeface="楷体_GB2312" pitchFamily="49" charset="-122"/>
                <a:ea typeface="楷体_GB2312" pitchFamily="49" charset="-122"/>
              </a:rPr>
              <a:t>策略型的功能</a:t>
            </a:r>
          </a:p>
          <a:p>
            <a:pPr eaLnBrk="1" hangingPunct="1">
              <a:lnSpc>
                <a:spcPct val="90000"/>
              </a:lnSpc>
            </a:pPr>
            <a:r>
              <a:rPr lang="zh-CN" altLang="en-US" sz="2400" dirty="0">
                <a:solidFill>
                  <a:srgbClr val="000000"/>
                </a:solidFill>
                <a:latin typeface="楷体_GB2312" pitchFamily="49" charset="-122"/>
                <a:ea typeface="楷体_GB2312" pitchFamily="49" charset="-122"/>
              </a:rPr>
              <a:t>发展让操作系统由专门的处理机来完成的功能分布处理系统结构</a:t>
            </a:r>
            <a:r>
              <a:rPr lang="zh-CN" altLang="en-US" sz="2400" dirty="0"/>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黑体" panose="02010609060101010101" pitchFamily="49" charset="-122"/>
                <a:ea typeface="黑体" panose="02010609060101010101" pitchFamily="49" charset="-122"/>
              </a:rPr>
              <a:t>2.4 </a:t>
            </a:r>
            <a:r>
              <a:rPr lang="zh-CN" altLang="en-US" sz="3200" dirty="0">
                <a:solidFill>
                  <a:srgbClr val="000000"/>
                </a:solidFill>
                <a:latin typeface="黑体" panose="02010609060101010101" pitchFamily="49" charset="-122"/>
                <a:ea typeface="黑体" panose="02010609060101010101" pitchFamily="49" charset="-122"/>
              </a:rPr>
              <a:t>指令系统的发展和改进</a:t>
            </a:r>
          </a:p>
        </p:txBody>
      </p:sp>
      <p:sp>
        <p:nvSpPr>
          <p:cNvPr id="151555"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000000"/>
                </a:solidFill>
                <a:latin typeface="Times New Roman" panose="02020603050405020304" pitchFamily="18" charset="0"/>
                <a:ea typeface="楷体_GB2312" pitchFamily="49" charset="-122"/>
              </a:rPr>
              <a:t>2.4.1 CISC</a:t>
            </a:r>
            <a:r>
              <a:rPr lang="zh-CN" altLang="en-US" dirty="0">
                <a:solidFill>
                  <a:srgbClr val="000000"/>
                </a:solidFill>
                <a:latin typeface="Times New Roman" panose="02020603050405020304" pitchFamily="18" charset="0"/>
                <a:ea typeface="楷体_GB2312" pitchFamily="49" charset="-122"/>
              </a:rPr>
              <a:t>和</a:t>
            </a:r>
            <a:r>
              <a:rPr lang="en-US" altLang="zh-CN" dirty="0">
                <a:solidFill>
                  <a:srgbClr val="000000"/>
                </a:solidFill>
                <a:latin typeface="Times New Roman" panose="02020603050405020304" pitchFamily="18" charset="0"/>
                <a:ea typeface="楷体_GB2312" pitchFamily="49" charset="-122"/>
              </a:rPr>
              <a:t>RISC</a:t>
            </a:r>
          </a:p>
          <a:p>
            <a:pPr eaLnBrk="1" hangingPunct="1"/>
            <a:endParaRPr lang="zh-CN" altLang="en-US" dirty="0">
              <a:solidFill>
                <a:srgbClr val="000000"/>
              </a:solidFill>
              <a:latin typeface="Times New Roman" panose="02020603050405020304" pitchFamily="18" charset="0"/>
              <a:ea typeface="楷体_GB2312" pitchFamily="49" charset="-122"/>
            </a:endParaRPr>
          </a:p>
          <a:p>
            <a:pPr eaLnBrk="1" hangingPunct="1"/>
            <a:r>
              <a:rPr lang="en-US" altLang="zh-CN" dirty="0">
                <a:solidFill>
                  <a:srgbClr val="000000"/>
                </a:solidFill>
                <a:latin typeface="Times New Roman" panose="02020603050405020304" pitchFamily="18" charset="0"/>
                <a:ea typeface="楷体_GB2312" pitchFamily="49" charset="-122"/>
              </a:rPr>
              <a:t>2.4.2 </a:t>
            </a:r>
            <a:r>
              <a:rPr lang="zh-CN" altLang="en-US" dirty="0">
                <a:solidFill>
                  <a:srgbClr val="000000"/>
                </a:solidFill>
                <a:latin typeface="Times New Roman" panose="02020603050405020304" pitchFamily="18" charset="0"/>
                <a:ea typeface="楷体_GB2312" pitchFamily="49" charset="-122"/>
              </a:rPr>
              <a:t>按</a:t>
            </a:r>
            <a:r>
              <a:rPr lang="en-US" altLang="zh-CN" dirty="0">
                <a:solidFill>
                  <a:srgbClr val="000000"/>
                </a:solidFill>
                <a:latin typeface="Times New Roman" panose="02020603050405020304" pitchFamily="18" charset="0"/>
                <a:ea typeface="楷体_GB2312" pitchFamily="49" charset="-122"/>
              </a:rPr>
              <a:t>CISC</a:t>
            </a:r>
            <a:r>
              <a:rPr lang="zh-CN" altLang="en-US" dirty="0">
                <a:solidFill>
                  <a:srgbClr val="000000"/>
                </a:solidFill>
                <a:latin typeface="Times New Roman" panose="02020603050405020304" pitchFamily="18" charset="0"/>
                <a:ea typeface="楷体_GB2312" pitchFamily="49" charset="-122"/>
              </a:rPr>
              <a:t>方向发展和改进指令系统</a:t>
            </a:r>
          </a:p>
          <a:p>
            <a:pPr eaLnBrk="1" hangingPunct="1"/>
            <a:endParaRPr lang="zh-CN" altLang="en-US" dirty="0">
              <a:solidFill>
                <a:srgbClr val="000000"/>
              </a:solidFill>
              <a:latin typeface="Times New Roman" panose="02020603050405020304" pitchFamily="18" charset="0"/>
              <a:ea typeface="楷体_GB2312" pitchFamily="49" charset="-122"/>
            </a:endParaRPr>
          </a:p>
          <a:p>
            <a:pPr eaLnBrk="1" hangingPunct="1"/>
            <a:r>
              <a:rPr lang="en-US" altLang="zh-CN" dirty="0">
                <a:solidFill>
                  <a:srgbClr val="FF0000"/>
                </a:solidFill>
                <a:latin typeface="Times New Roman" panose="02020603050405020304" pitchFamily="18" charset="0"/>
                <a:ea typeface="楷体_GB2312" pitchFamily="49" charset="-122"/>
              </a:rPr>
              <a:t>2.4.3 </a:t>
            </a:r>
            <a:r>
              <a:rPr lang="zh-CN" altLang="en-US" dirty="0">
                <a:solidFill>
                  <a:srgbClr val="FF0000"/>
                </a:solidFill>
                <a:latin typeface="Times New Roman" panose="02020603050405020304" pitchFamily="18" charset="0"/>
                <a:ea typeface="楷体_GB2312" pitchFamily="49" charset="-122"/>
              </a:rPr>
              <a:t>按</a:t>
            </a:r>
            <a:r>
              <a:rPr lang="en-US" altLang="zh-CN" dirty="0">
                <a:solidFill>
                  <a:srgbClr val="FF0000"/>
                </a:solidFill>
                <a:latin typeface="Times New Roman" panose="02020603050405020304" pitchFamily="18" charset="0"/>
                <a:ea typeface="楷体_GB2312" pitchFamily="49" charset="-122"/>
              </a:rPr>
              <a:t>RISC</a:t>
            </a:r>
            <a:r>
              <a:rPr lang="zh-CN" altLang="en-US" dirty="0">
                <a:solidFill>
                  <a:srgbClr val="FF0000"/>
                </a:solidFill>
                <a:latin typeface="Times New Roman" panose="02020603050405020304" pitchFamily="18" charset="0"/>
                <a:ea typeface="楷体_GB2312" pitchFamily="49" charset="-122"/>
              </a:rPr>
              <a:t>方向发展和改进指令系统</a:t>
            </a:r>
          </a:p>
          <a:p>
            <a:pPr eaLnBrk="1" hangingPunct="1"/>
            <a:endParaRPr lang="zh-CN" altLang="en-US" dirty="0">
              <a:solidFill>
                <a:srgbClr val="000000"/>
              </a:solidFill>
              <a:latin typeface="Times New Roman" panose="02020603050405020304" pitchFamily="18" charset="0"/>
              <a:ea typeface="楷体_GB2312" pitchFamily="49" charset="-122"/>
            </a:endParaRPr>
          </a:p>
          <a:p>
            <a:pPr eaLnBrk="1" hangingPunct="1"/>
            <a:endParaRPr lang="zh-CN" altLang="en-US" dirty="0">
              <a:solidFill>
                <a:srgbClr val="000000"/>
              </a:solidFill>
              <a:latin typeface="Times New Roman" panose="02020603050405020304" pitchFamily="18" charset="0"/>
              <a:ea typeface="楷体_GB2312" pitchFamily="49"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p:cNvSpPr>
          <p:nvPr>
            <p:ph type="title"/>
          </p:nvPr>
        </p:nvSpPr>
        <p:spPr/>
        <p:txBody>
          <a:bodyPr vert="horz" wrap="square" lIns="91440" tIns="45720" rIns="91440" bIns="45720" anchor="ctr" anchorCtr="0"/>
          <a:lstStyle/>
          <a:p>
            <a:pPr eaLnBrk="1" hangingPunct="1"/>
            <a:r>
              <a:rPr lang="en-US" altLang="en-US" sz="3200" dirty="0">
                <a:solidFill>
                  <a:srgbClr val="000000"/>
                </a:solidFill>
                <a:latin typeface="黑体" panose="02010609060101010101" pitchFamily="49" charset="-122"/>
                <a:ea typeface="黑体" panose="02010609060101010101" pitchFamily="49" charset="-122"/>
              </a:rPr>
              <a:t>2.4.3 </a:t>
            </a:r>
            <a:r>
              <a:rPr lang="zh-CN" altLang="en-US" sz="3200" dirty="0">
                <a:solidFill>
                  <a:srgbClr val="000000"/>
                </a:solidFill>
                <a:latin typeface="黑体" panose="02010609060101010101" pitchFamily="49" charset="-122"/>
                <a:ea typeface="黑体" panose="02010609060101010101" pitchFamily="49" charset="-122"/>
              </a:rPr>
              <a:t>按</a:t>
            </a:r>
            <a:r>
              <a:rPr lang="en-US" altLang="zh-CN" sz="3200" dirty="0">
                <a:solidFill>
                  <a:srgbClr val="000000"/>
                </a:solidFill>
                <a:latin typeface="黑体" panose="02010609060101010101" pitchFamily="49" charset="-122"/>
                <a:ea typeface="黑体" panose="02010609060101010101" pitchFamily="49" charset="-122"/>
              </a:rPr>
              <a:t>RISC</a:t>
            </a:r>
            <a:r>
              <a:rPr lang="zh-CN" altLang="en-US" sz="3200" dirty="0">
                <a:solidFill>
                  <a:srgbClr val="000000"/>
                </a:solidFill>
                <a:latin typeface="黑体" panose="02010609060101010101" pitchFamily="49" charset="-122"/>
                <a:ea typeface="黑体" panose="02010609060101010101" pitchFamily="49" charset="-122"/>
              </a:rPr>
              <a:t>方向发展和改进指令系统</a:t>
            </a:r>
          </a:p>
        </p:txBody>
      </p:sp>
      <p:sp>
        <p:nvSpPr>
          <p:cNvPr id="176131" name="Rectangle 3"/>
          <p:cNvSpPr>
            <a:spLocks noGrp="1" noChangeArrowheads="1"/>
          </p:cNvSpPr>
          <p:nvPr>
            <p:ph idx="1" hasCustomPrompt="1"/>
          </p:nvPr>
        </p:nvSpPr>
        <p:spPr>
          <a:xfrm>
            <a:off x="469900" y="1022350"/>
            <a:ext cx="8229600" cy="5454650"/>
          </a:xfrm>
        </p:spPr>
        <p:txBody>
          <a:bodyPr vert="horz" wrap="square" lIns="91440" tIns="45720" rIns="91440" bIns="45720" numCol="1" anchor="t" anchorCtr="0" compatLnSpc="1"/>
          <a:lstStyle/>
          <a:p>
            <a:pPr marL="57150" marR="0" lvl="0" indent="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defRPr/>
            </a:pPr>
            <a:r>
              <a:rPr kumimoji="0" lang="en-US"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CISC</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体系结构的缺点</a:t>
            </a:r>
            <a:endParaRPr kumimoji="0" lang="en-US" altLang="zh-CN"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ts val="3300"/>
              </a:lnSpc>
              <a:spcBef>
                <a:spcPts val="1200"/>
              </a:spcBef>
              <a:spcAft>
                <a:spcPct val="0"/>
              </a:spcAft>
              <a:buClr>
                <a:schemeClr val="tx1"/>
              </a:buClr>
              <a:buSzTx/>
              <a:buFont typeface="Wingdings" panose="05000000000000000000" pitchFamily="2" charset="2"/>
              <a:buChar char="v"/>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在</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CISC</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体系结构的指令系统中，各种指令的使用频度相差悬殊。有</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20%</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的指令使用频率较高，会占据约</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80%</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的处理机时间，换句话说，有</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80%</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的指令只在</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20%</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的处理机运行时间内才被用到，这就是著名的</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20%</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与</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80%</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规律。</a:t>
            </a:r>
          </a:p>
          <a:p>
            <a:pPr marL="342900" marR="0" lvl="0" indent="-342900" algn="l" defTabSz="914400" rtl="0" eaLnBrk="1" fontAlgn="base" latinLnBrk="0" hangingPunct="1">
              <a:lnSpc>
                <a:spcPts val="3300"/>
              </a:lnSpc>
              <a:spcBef>
                <a:spcPts val="1200"/>
              </a:spcBef>
              <a:spcAft>
                <a:spcPct val="0"/>
              </a:spcAft>
              <a:buClr>
                <a:schemeClr val="tx1"/>
              </a:buClr>
              <a:buSzTx/>
              <a:buFont typeface="Wingdings" panose="05000000000000000000" pitchFamily="2" charset="2"/>
              <a:buChar char="v"/>
              <a:defRPr/>
            </a:pP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CISC</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体系结构指令系统的复杂性增加了处理器体系结构的复杂性，这不仅增加了研制时间和成本而且还容易造成设计错误。</a:t>
            </a:r>
          </a:p>
          <a:p>
            <a:pPr marL="342900" marR="0" lvl="0" indent="-342900" algn="l" defTabSz="914400" rtl="0" eaLnBrk="1" fontAlgn="base" latinLnBrk="0" hangingPunct="1">
              <a:lnSpc>
                <a:spcPts val="3300"/>
              </a:lnSpc>
              <a:spcBef>
                <a:spcPts val="1200"/>
              </a:spcBef>
              <a:spcAft>
                <a:spcPct val="0"/>
              </a:spcAft>
              <a:buClr>
                <a:schemeClr val="tx1"/>
              </a:buClr>
              <a:buSzTx/>
              <a:buFont typeface="Wingdings" panose="05000000000000000000" pitchFamily="2" charset="2"/>
              <a:buChar char="v"/>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在</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CISC</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体系结构指令系统中，由于各条指令的功能不均衡性，不利于采用先进的体系结构技术（如流水技术）来提高系统的性能。</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2.3.1 </a:t>
            </a:r>
            <a:r>
              <a:rPr lang="zh-CN" altLang="en-US" dirty="0">
                <a:solidFill>
                  <a:srgbClr val="000000"/>
                </a:solidFill>
                <a:latin typeface="黑体" panose="02010609060101010101" pitchFamily="49" charset="-122"/>
                <a:ea typeface="黑体" panose="02010609060101010101" pitchFamily="49" charset="-122"/>
              </a:rPr>
              <a:t>指令系统设计的基本原则</a:t>
            </a:r>
          </a:p>
        </p:txBody>
      </p:sp>
      <p:sp>
        <p:nvSpPr>
          <p:cNvPr id="24579" name="Rectangle 3"/>
          <p:cNvSpPr>
            <a:spLocks noGrp="1"/>
          </p:cNvSpPr>
          <p:nvPr>
            <p:ph type="body" sz="half" idx="1" hasCustomPrompt="1"/>
          </p:nvPr>
        </p:nvSpPr>
        <p:spPr>
          <a:xfrm>
            <a:off x="469900" y="1022350"/>
            <a:ext cx="8674100" cy="2457450"/>
          </a:xfrm>
        </p:spPr>
        <p:txBody>
          <a:bodyPr vert="horz" wrap="square" lIns="91440" tIns="45720" rIns="91440" bIns="45720" anchor="t" anchorCtr="0"/>
          <a:lstStyle/>
          <a:p>
            <a:pPr eaLnBrk="1" hangingPunct="1">
              <a:buClr>
                <a:schemeClr val="tx1"/>
              </a:buClr>
              <a:buSzTx/>
              <a:buFont typeface="Wingdings" panose="05000000000000000000" pitchFamily="2" charset="2"/>
            </a:pPr>
            <a:r>
              <a:rPr lang="en-US" altLang="zh-CN" sz="2400" dirty="0">
                <a:solidFill>
                  <a:srgbClr val="000000"/>
                </a:solidFill>
                <a:latin typeface="楷体_GB2312"/>
                <a:ea typeface="楷体_GB2312"/>
              </a:rPr>
              <a:t>CPU</a:t>
            </a:r>
            <a:r>
              <a:rPr lang="zh-CN" altLang="en-US" sz="2400" dirty="0">
                <a:solidFill>
                  <a:srgbClr val="000000"/>
                </a:solidFill>
                <a:latin typeface="楷体_GB2312"/>
                <a:ea typeface="楷体_GB2312"/>
              </a:rPr>
              <a:t>中操作数的存储方式最基本</a:t>
            </a:r>
          </a:p>
          <a:p>
            <a:pPr lvl="1" eaLnBrk="1" hangingPunct="1">
              <a:lnSpc>
                <a:spcPct val="150000"/>
              </a:lnSpc>
              <a:buClr>
                <a:schemeClr val="tx2"/>
              </a:buClr>
              <a:buSzPct val="60000"/>
              <a:buFont typeface="Wingdings" panose="05000000000000000000" pitchFamily="2" charset="2"/>
            </a:pPr>
            <a:r>
              <a:rPr lang="zh-CN" altLang="en-US" sz="2000" dirty="0">
                <a:latin typeface="楷体_GB2312"/>
                <a:ea typeface="楷体_GB2312"/>
              </a:rPr>
              <a:t>堆栈型</a:t>
            </a:r>
            <a:r>
              <a:rPr lang="en-US" altLang="zh-CN" sz="2000" dirty="0">
                <a:ea typeface="楷体_GB2312"/>
              </a:rPr>
              <a:t>——</a:t>
            </a:r>
            <a:r>
              <a:rPr lang="zh-CN" altLang="en-US" sz="2000" dirty="0">
                <a:latin typeface="楷体_GB2312"/>
                <a:ea typeface="楷体_GB2312"/>
              </a:rPr>
              <a:t>操作数默认存在栈顶</a:t>
            </a:r>
            <a:endParaRPr lang="en-US" altLang="zh-CN" sz="2000" dirty="0">
              <a:latin typeface="楷体_GB2312"/>
              <a:ea typeface="楷体_GB2312"/>
            </a:endParaRPr>
          </a:p>
          <a:p>
            <a:pPr lvl="1" eaLnBrk="1" hangingPunct="1">
              <a:lnSpc>
                <a:spcPct val="150000"/>
              </a:lnSpc>
              <a:buClr>
                <a:schemeClr val="tx2"/>
              </a:buClr>
              <a:buSzPct val="60000"/>
              <a:buFont typeface="Wingdings" panose="05000000000000000000" pitchFamily="2" charset="2"/>
            </a:pPr>
            <a:r>
              <a:rPr lang="zh-CN" altLang="en-US" sz="2000" dirty="0">
                <a:latin typeface="楷体_GB2312"/>
                <a:ea typeface="楷体_GB2312"/>
              </a:rPr>
              <a:t>累加器型</a:t>
            </a:r>
            <a:r>
              <a:rPr lang="en-US" altLang="zh-CN" sz="2000" dirty="0">
                <a:ea typeface="楷体_GB2312"/>
              </a:rPr>
              <a:t>——</a:t>
            </a:r>
            <a:r>
              <a:rPr lang="zh-CN" altLang="en-US" sz="2000" dirty="0">
                <a:latin typeface="楷体_GB2312"/>
                <a:ea typeface="楷体_GB2312"/>
              </a:rPr>
              <a:t>操作数之一默认存在累加器中</a:t>
            </a:r>
            <a:endParaRPr lang="en-US" altLang="zh-CN" sz="2000" dirty="0">
              <a:latin typeface="楷体_GB2312"/>
              <a:ea typeface="楷体_GB2312"/>
            </a:endParaRPr>
          </a:p>
          <a:p>
            <a:pPr lvl="1" eaLnBrk="1" hangingPunct="1">
              <a:lnSpc>
                <a:spcPct val="150000"/>
              </a:lnSpc>
              <a:buClr>
                <a:schemeClr val="tx2"/>
              </a:buClr>
              <a:buSzPct val="60000"/>
              <a:buFont typeface="Wingdings" panose="05000000000000000000" pitchFamily="2" charset="2"/>
            </a:pPr>
            <a:r>
              <a:rPr lang="zh-CN" altLang="en-US" sz="2000" dirty="0">
                <a:latin typeface="楷体_GB2312"/>
                <a:ea typeface="楷体_GB2312"/>
              </a:rPr>
              <a:t>通用寄存器型</a:t>
            </a:r>
            <a:r>
              <a:rPr lang="en-US" altLang="zh-CN" sz="2000" dirty="0">
                <a:ea typeface="楷体_GB2312"/>
              </a:rPr>
              <a:t>——</a:t>
            </a:r>
            <a:r>
              <a:rPr lang="zh-CN" altLang="en-US" sz="2000" dirty="0">
                <a:latin typeface="楷体_GB2312"/>
                <a:ea typeface="楷体_GB2312"/>
              </a:rPr>
              <a:t>所有操作数显式说明，指明其存在哪个寄存器中</a:t>
            </a:r>
            <a:r>
              <a:rPr lang="en-US" altLang="zh-CN" sz="2000" dirty="0">
                <a:latin typeface="楷体_GB2312"/>
                <a:ea typeface="楷体_GB2312"/>
              </a:rPr>
              <a:t>/</a:t>
            </a:r>
            <a:r>
              <a:rPr lang="zh-CN" altLang="en-US" sz="2000" dirty="0">
                <a:latin typeface="楷体_GB2312"/>
                <a:ea typeface="楷体_GB2312"/>
              </a:rPr>
              <a:t>存储器的哪个单元中</a:t>
            </a:r>
            <a:endParaRPr lang="en-US" altLang="zh-CN" sz="2000" dirty="0">
              <a:latin typeface="楷体_GB2312"/>
              <a:ea typeface="楷体_GB2312"/>
            </a:endParaRPr>
          </a:p>
          <a:p>
            <a:pPr eaLnBrk="1" hangingPunct="1">
              <a:buClr>
                <a:schemeClr val="tx1"/>
              </a:buClr>
              <a:buSzTx/>
              <a:buFont typeface="Wingdings" panose="05000000000000000000" pitchFamily="2" charset="2"/>
            </a:pPr>
            <a:endParaRPr lang="zh-CN" altLang="en-US" sz="2000" dirty="0">
              <a:latin typeface="楷体_GB2312"/>
              <a:ea typeface="楷体_GB2312"/>
            </a:endParaRPr>
          </a:p>
        </p:txBody>
      </p:sp>
      <p:graphicFrame>
        <p:nvGraphicFramePr>
          <p:cNvPr id="2" name="表格 1"/>
          <p:cNvGraphicFramePr>
            <a:graphicFrameLocks noGrp="1"/>
          </p:cNvGraphicFramePr>
          <p:nvPr>
            <p:custDataLst>
              <p:tags r:id="rId1"/>
            </p:custDataLst>
          </p:nvPr>
        </p:nvGraphicFramePr>
        <p:xfrm>
          <a:off x="857250" y="3898900"/>
          <a:ext cx="7640639" cy="2022476"/>
        </p:xfrm>
        <a:graphic>
          <a:graphicData uri="http://schemas.openxmlformats.org/drawingml/2006/table">
            <a:tbl>
              <a:tblPr firstRow="1" bandRow="1">
                <a:tableStyleId>{5C22544A-7EE6-4342-B048-85BDC9FD1C3A}</a:tableStyleId>
              </a:tblPr>
              <a:tblGrid>
                <a:gridCol w="1527571">
                  <a:extLst>
                    <a:ext uri="{9D8B030D-6E8A-4147-A177-3AD203B41FA5}">
                      <a16:colId xmlns:a16="http://schemas.microsoft.com/office/drawing/2014/main" val="20000"/>
                    </a:ext>
                  </a:extLst>
                </a:gridCol>
                <a:gridCol w="1308824">
                  <a:extLst>
                    <a:ext uri="{9D8B030D-6E8A-4147-A177-3AD203B41FA5}">
                      <a16:colId xmlns:a16="http://schemas.microsoft.com/office/drawing/2014/main" val="20001"/>
                    </a:ext>
                  </a:extLst>
                </a:gridCol>
                <a:gridCol w="2084713">
                  <a:extLst>
                    <a:ext uri="{9D8B030D-6E8A-4147-A177-3AD203B41FA5}">
                      <a16:colId xmlns:a16="http://schemas.microsoft.com/office/drawing/2014/main" val="20002"/>
                    </a:ext>
                  </a:extLst>
                </a:gridCol>
                <a:gridCol w="1417018">
                  <a:extLst>
                    <a:ext uri="{9D8B030D-6E8A-4147-A177-3AD203B41FA5}">
                      <a16:colId xmlns:a16="http://schemas.microsoft.com/office/drawing/2014/main" val="20003"/>
                    </a:ext>
                  </a:extLst>
                </a:gridCol>
                <a:gridCol w="1302513">
                  <a:extLst>
                    <a:ext uri="{9D8B030D-6E8A-4147-A177-3AD203B41FA5}">
                      <a16:colId xmlns:a16="http://schemas.microsoft.com/office/drawing/2014/main" val="20004"/>
                    </a:ext>
                  </a:extLst>
                </a:gridCol>
              </a:tblGrid>
              <a:tr h="679068">
                <a:tc>
                  <a:txBody>
                    <a:bodyPr/>
                    <a:lstStyle/>
                    <a:p>
                      <a:pPr algn="ctr"/>
                      <a:r>
                        <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指令系统类型</a:t>
                      </a:r>
                    </a:p>
                  </a:txBody>
                  <a:tcPr marL="91428" marR="91428" marT="45715" marB="45715" anchor="ctr"/>
                </a:tc>
                <a:tc>
                  <a:txBody>
                    <a:bodyPr/>
                    <a:lstStyle/>
                    <a:p>
                      <a:pPr algn="ctr"/>
                      <a:r>
                        <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暂时存储器</a:t>
                      </a:r>
                    </a:p>
                  </a:txBody>
                  <a:tcPr marL="91428" marR="91428" marT="45715" marB="45715" anchor="ctr"/>
                </a:tc>
                <a:tc>
                  <a:txBody>
                    <a:bodyPr/>
                    <a:lstStyle/>
                    <a:p>
                      <a:pPr algn="ctr"/>
                      <a:r>
                        <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机器例子</a:t>
                      </a:r>
                    </a:p>
                  </a:txBody>
                  <a:tcPr marL="91428" marR="91428" marT="45715" marB="45715" anchor="ctr"/>
                </a:tc>
                <a:tc>
                  <a:txBody>
                    <a:bodyPr/>
                    <a:lstStyle/>
                    <a:p>
                      <a:pPr algn="ctr"/>
                      <a:r>
                        <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运算指令中显示操作数个数</a:t>
                      </a:r>
                    </a:p>
                  </a:txBody>
                  <a:tcPr marL="91428" marR="91428" marT="45715" marB="45715" anchor="ctr"/>
                </a:tc>
                <a:tc>
                  <a:txBody>
                    <a:bodyPr/>
                    <a:lstStyle/>
                    <a:p>
                      <a:pPr algn="ctr"/>
                      <a:r>
                        <a:rPr lang="zh-CN" altLang="en-US" sz="14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运算结果的存放位置</a:t>
                      </a:r>
                    </a:p>
                  </a:txBody>
                  <a:tcPr marL="91428" marR="91428" marT="45715" marB="45715" anchor="ctr"/>
                </a:tc>
                <a:extLst>
                  <a:ext uri="{0D108BD9-81ED-4DB2-BD59-A6C34878D82A}">
                    <a16:rowId xmlns:a16="http://schemas.microsoft.com/office/drawing/2014/main" val="10000"/>
                  </a:ext>
                </a:extLst>
              </a:tr>
              <a:tr h="344251">
                <a:tc>
                  <a:txBody>
                    <a:bodyPr/>
                    <a:lstStyle/>
                    <a:p>
                      <a:pPr algn="l"/>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堆栈型</a:t>
                      </a:r>
                    </a:p>
                  </a:txBody>
                  <a:tcPr marL="91428" marR="91428" marT="45715" marB="45715" anchor="ctr"/>
                </a:tc>
                <a:tc>
                  <a:txBody>
                    <a:bodyPr/>
                    <a:lstStyle/>
                    <a:p>
                      <a:pPr algn="l"/>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堆栈</a:t>
                      </a:r>
                    </a:p>
                  </a:txBody>
                  <a:tcPr marL="91428" marR="91428" marT="45715" marB="45715" anchor="ctr"/>
                </a:tc>
                <a:tc>
                  <a:txBody>
                    <a:bodyPr/>
                    <a:lstStyle/>
                    <a:p>
                      <a:pPr algn="l"/>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B5500,HP3000/70</a:t>
                      </a:r>
                      <a:endPar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91428" marR="91428" marT="45715" marB="45715" anchor="ctr"/>
                </a:tc>
                <a:tc>
                  <a:txBody>
                    <a:bodyPr/>
                    <a:lstStyle/>
                    <a:p>
                      <a:pPr algn="ctr"/>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0</a:t>
                      </a:r>
                      <a:endPar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91428" marR="91428" marT="45715" marB="45715" anchor="ctr"/>
                </a:tc>
                <a:tc>
                  <a:txBody>
                    <a:bodyPr/>
                    <a:lstStyle/>
                    <a:p>
                      <a:pPr algn="l"/>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堆栈</a:t>
                      </a:r>
                    </a:p>
                  </a:txBody>
                  <a:tcPr marL="91428" marR="91428" marT="45715" marB="45715" anchor="ctr"/>
                </a:tc>
                <a:extLst>
                  <a:ext uri="{0D108BD9-81ED-4DB2-BD59-A6C34878D82A}">
                    <a16:rowId xmlns:a16="http://schemas.microsoft.com/office/drawing/2014/main" val="10001"/>
                  </a:ext>
                </a:extLst>
              </a:tr>
              <a:tr h="481007">
                <a:tc>
                  <a:txBody>
                    <a:bodyPr/>
                    <a:lstStyle/>
                    <a:p>
                      <a:pPr algn="l"/>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累加器型</a:t>
                      </a:r>
                    </a:p>
                  </a:txBody>
                  <a:tcPr marL="91428" marR="91428" marT="45715" marB="45715" anchor="ctr"/>
                </a:tc>
                <a:tc>
                  <a:txBody>
                    <a:bodyPr/>
                    <a:lstStyle/>
                    <a:p>
                      <a:pPr algn="l"/>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累加器</a:t>
                      </a:r>
                    </a:p>
                  </a:txBody>
                  <a:tcPr marL="91428" marR="91428" marT="45715" marB="45715" anchor="ctr"/>
                </a:tc>
                <a:tc>
                  <a:txBody>
                    <a:bodyPr/>
                    <a:lstStyle/>
                    <a:p>
                      <a:pPr algn="l"/>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PDP-8,Motorola</a:t>
                      </a:r>
                      <a:r>
                        <a:rPr lang="en-US" altLang="zh-CN" sz="1400" baseline="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6809</a:t>
                      </a:r>
                      <a:endPar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91428" marR="91428" marT="45715" marB="45715" anchor="ctr"/>
                </a:tc>
                <a:tc>
                  <a:txBody>
                    <a:bodyPr/>
                    <a:lstStyle/>
                    <a:p>
                      <a:pPr algn="ctr"/>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91428" marR="91428" marT="45715" marB="45715" anchor="ctr"/>
                </a:tc>
                <a:tc>
                  <a:txBody>
                    <a:bodyPr/>
                    <a:lstStyle/>
                    <a:p>
                      <a:pPr algn="l"/>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累加器</a:t>
                      </a:r>
                    </a:p>
                  </a:txBody>
                  <a:tcPr marL="91428" marR="91428" marT="45715" marB="45715" anchor="ctr"/>
                </a:tc>
                <a:extLst>
                  <a:ext uri="{0D108BD9-81ED-4DB2-BD59-A6C34878D82A}">
                    <a16:rowId xmlns:a16="http://schemas.microsoft.com/office/drawing/2014/main" val="10002"/>
                  </a:ext>
                </a:extLst>
              </a:tr>
              <a:tr h="518149">
                <a:tc>
                  <a:txBody>
                    <a:bodyPr/>
                    <a:lstStyle/>
                    <a:p>
                      <a:pPr algn="l"/>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通用寄存器型</a:t>
                      </a:r>
                    </a:p>
                  </a:txBody>
                  <a:tcPr marL="91428" marR="91428" marT="45715" marB="45715" anchor="ctr"/>
                </a:tc>
                <a:tc>
                  <a:txBody>
                    <a:bodyPr/>
                    <a:lstStyle/>
                    <a:p>
                      <a:pPr algn="l"/>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寄存器组</a:t>
                      </a:r>
                    </a:p>
                  </a:txBody>
                  <a:tcPr marL="91428" marR="91428" marT="45715" marB="45715" anchor="ctr"/>
                </a:tc>
                <a:tc>
                  <a:txBody>
                    <a:bodyPr/>
                    <a:lstStyle/>
                    <a:p>
                      <a:pPr algn="l"/>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X86</a:t>
                      </a:r>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系列</a:t>
                      </a:r>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所有</a:t>
                      </a:r>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RISC</a:t>
                      </a:r>
                      <a:endPar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91428" marR="91428" marT="45715" marB="45715" anchor="ctr"/>
                </a:tc>
                <a:tc>
                  <a:txBody>
                    <a:bodyPr/>
                    <a:lstStyle/>
                    <a:p>
                      <a:pPr algn="ctr"/>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91428" marR="91428" marT="45715" marB="45715" anchor="ctr"/>
                </a:tc>
                <a:tc>
                  <a:txBody>
                    <a:bodyPr/>
                    <a:lstStyle/>
                    <a:p>
                      <a:pPr algn="l"/>
                      <a:r>
                        <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寄存器或存储器</a:t>
                      </a:r>
                    </a:p>
                  </a:txBody>
                  <a:tcPr marL="91428" marR="91428" marT="45715" marB="4571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p:cNvSpPr>
          <p:nvPr>
            <p:ph type="title"/>
          </p:nvPr>
        </p:nvSpPr>
        <p:spPr/>
        <p:txBody>
          <a:bodyPr vert="horz" wrap="square" lIns="91440" tIns="45720" rIns="91440" bIns="45720" anchor="ctr" anchorCtr="0"/>
          <a:lstStyle/>
          <a:p>
            <a:pPr eaLnBrk="1" hangingPunct="1"/>
            <a:r>
              <a:rPr lang="en-US" altLang="en-US" sz="3200" dirty="0">
                <a:solidFill>
                  <a:srgbClr val="000000"/>
                </a:solidFill>
                <a:latin typeface="黑体" panose="02010609060101010101" pitchFamily="49" charset="-122"/>
                <a:ea typeface="黑体" panose="02010609060101010101" pitchFamily="49" charset="-122"/>
              </a:rPr>
              <a:t>CISC体系结构的市场生命力</a:t>
            </a:r>
            <a:endParaRPr lang="zh-CN" altLang="en-US" sz="3200" dirty="0">
              <a:solidFill>
                <a:srgbClr val="000000"/>
              </a:solidFill>
              <a:latin typeface="黑体" panose="02010609060101010101" pitchFamily="49" charset="-122"/>
              <a:ea typeface="黑体" panose="02010609060101010101" pitchFamily="49" charset="-122"/>
            </a:endParaRPr>
          </a:p>
        </p:txBody>
      </p:sp>
      <p:sp>
        <p:nvSpPr>
          <p:cNvPr id="153603" name="Rectangle 3"/>
          <p:cNvSpPr>
            <a:spLocks noGrp="1"/>
          </p:cNvSpPr>
          <p:nvPr>
            <p:ph idx="1" hasCustomPrompt="1"/>
          </p:nvPr>
        </p:nvSpPr>
        <p:spPr/>
        <p:txBody>
          <a:bodyPr vert="horz" wrap="square" lIns="91440" tIns="45720" rIns="91440" bIns="45720" anchor="t" anchorCtr="0"/>
          <a:lstStyle/>
          <a:p>
            <a:pPr lvl="1" eaLnBrk="1" hangingPunct="1"/>
            <a:r>
              <a:rPr lang="zh-CN" altLang="en-US" dirty="0">
                <a:solidFill>
                  <a:srgbClr val="000000"/>
                </a:solidFill>
                <a:latin typeface="黑体" panose="02010609060101010101" pitchFamily="49" charset="-122"/>
                <a:ea typeface="黑体" panose="02010609060101010101" pitchFamily="49" charset="-122"/>
              </a:rPr>
              <a:t>计算机在发展的初期几乎百分之百都采用纯</a:t>
            </a:r>
            <a:r>
              <a:rPr lang="en-US" altLang="zh-CN" dirty="0">
                <a:solidFill>
                  <a:srgbClr val="000000"/>
                </a:solidFill>
                <a:latin typeface="黑体" panose="02010609060101010101" pitchFamily="49" charset="-122"/>
                <a:ea typeface="黑体" panose="02010609060101010101" pitchFamily="49" charset="-122"/>
              </a:rPr>
              <a:t>CISC</a:t>
            </a:r>
            <a:r>
              <a:rPr lang="zh-CN" altLang="en-US" dirty="0">
                <a:solidFill>
                  <a:srgbClr val="000000"/>
                </a:solidFill>
                <a:latin typeface="黑体" panose="02010609060101010101" pitchFamily="49" charset="-122"/>
                <a:ea typeface="黑体" panose="02010609060101010101" pitchFamily="49" charset="-122"/>
              </a:rPr>
              <a:t>体系结构，特别是在微型机中英特尔公司和</a:t>
            </a:r>
            <a:r>
              <a:rPr lang="en-US" altLang="zh-CN" dirty="0">
                <a:solidFill>
                  <a:srgbClr val="000000"/>
                </a:solidFill>
                <a:latin typeface="黑体" panose="02010609060101010101" pitchFamily="49" charset="-122"/>
                <a:ea typeface="黑体" panose="02010609060101010101" pitchFamily="49" charset="-122"/>
              </a:rPr>
              <a:t>AMD</a:t>
            </a:r>
            <a:r>
              <a:rPr lang="zh-CN" altLang="en-US" dirty="0">
                <a:solidFill>
                  <a:srgbClr val="000000"/>
                </a:solidFill>
                <a:latin typeface="黑体" panose="02010609060101010101" pitchFamily="49" charset="-122"/>
                <a:ea typeface="黑体" panose="02010609060101010101" pitchFamily="49" charset="-122"/>
              </a:rPr>
              <a:t>公司早期的产品都是</a:t>
            </a:r>
            <a:r>
              <a:rPr lang="en-US" altLang="zh-CN" dirty="0">
                <a:solidFill>
                  <a:srgbClr val="000000"/>
                </a:solidFill>
                <a:latin typeface="黑体" panose="02010609060101010101" pitchFamily="49" charset="-122"/>
                <a:ea typeface="黑体" panose="02010609060101010101" pitchFamily="49" charset="-122"/>
              </a:rPr>
              <a:t>CISC</a:t>
            </a:r>
            <a:r>
              <a:rPr lang="zh-CN" altLang="en-US" dirty="0">
                <a:solidFill>
                  <a:srgbClr val="000000"/>
                </a:solidFill>
                <a:latin typeface="黑体" panose="02010609060101010101" pitchFamily="49" charset="-122"/>
                <a:ea typeface="黑体" panose="02010609060101010101" pitchFamily="49" charset="-122"/>
              </a:rPr>
              <a:t>体系结构，大量的软件也是基于</a:t>
            </a:r>
            <a:r>
              <a:rPr lang="en-US" altLang="zh-CN" dirty="0">
                <a:solidFill>
                  <a:srgbClr val="000000"/>
                </a:solidFill>
                <a:latin typeface="黑体" panose="02010609060101010101" pitchFamily="49" charset="-122"/>
                <a:ea typeface="黑体" panose="02010609060101010101" pitchFamily="49" charset="-122"/>
              </a:rPr>
              <a:t>CISC</a:t>
            </a:r>
            <a:r>
              <a:rPr lang="zh-CN" altLang="en-US" dirty="0">
                <a:solidFill>
                  <a:srgbClr val="000000"/>
                </a:solidFill>
                <a:latin typeface="黑体" panose="02010609060101010101" pitchFamily="49" charset="-122"/>
                <a:ea typeface="黑体" panose="02010609060101010101" pitchFamily="49" charset="-122"/>
              </a:rPr>
              <a:t>体系结构来开发的，特别是广泛流行的操作系统</a:t>
            </a:r>
            <a:r>
              <a:rPr lang="en-US" altLang="zh-CN" dirty="0">
                <a:solidFill>
                  <a:srgbClr val="000000"/>
                </a:solidFill>
                <a:latin typeface="黑体" panose="02010609060101010101" pitchFamily="49" charset="-122"/>
                <a:ea typeface="黑体" panose="02010609060101010101" pitchFamily="49" charset="-122"/>
              </a:rPr>
              <a:t>DOS</a:t>
            </a:r>
            <a:r>
              <a:rPr lang="zh-CN" altLang="en-US" dirty="0">
                <a:solidFill>
                  <a:srgbClr val="000000"/>
                </a:solidFill>
                <a:latin typeface="黑体" panose="02010609060101010101" pitchFamily="49" charset="-122"/>
                <a:ea typeface="黑体" panose="02010609060101010101" pitchFamily="49" charset="-122"/>
              </a:rPr>
              <a:t>及</a:t>
            </a:r>
            <a:r>
              <a:rPr lang="en-US" altLang="zh-CN" dirty="0">
                <a:solidFill>
                  <a:srgbClr val="000000"/>
                </a:solidFill>
                <a:latin typeface="黑体" panose="02010609060101010101" pitchFamily="49" charset="-122"/>
                <a:ea typeface="黑体" panose="02010609060101010101" pitchFamily="49" charset="-122"/>
              </a:rPr>
              <a:t>Windows</a:t>
            </a:r>
            <a:r>
              <a:rPr lang="zh-CN" altLang="en-US" dirty="0">
                <a:solidFill>
                  <a:srgbClr val="000000"/>
                </a:solidFill>
                <a:latin typeface="黑体" panose="02010609060101010101" pitchFamily="49" charset="-122"/>
                <a:ea typeface="黑体" panose="02010609060101010101" pitchFamily="49" charset="-122"/>
              </a:rPr>
              <a:t>，事实上他们已经成为市场标准。随着时间的推移及技术的发展，</a:t>
            </a:r>
            <a:r>
              <a:rPr lang="en-US" altLang="zh-CN" dirty="0">
                <a:solidFill>
                  <a:srgbClr val="000000"/>
                </a:solidFill>
                <a:latin typeface="黑体" panose="02010609060101010101" pitchFamily="49" charset="-122"/>
                <a:ea typeface="黑体" panose="02010609060101010101" pitchFamily="49" charset="-122"/>
              </a:rPr>
              <a:t>CISC</a:t>
            </a:r>
            <a:r>
              <a:rPr lang="zh-CN" altLang="en-US" dirty="0">
                <a:solidFill>
                  <a:srgbClr val="000000"/>
                </a:solidFill>
                <a:latin typeface="黑体" panose="02010609060101010101" pitchFamily="49" charset="-122"/>
                <a:ea typeface="黑体" panose="02010609060101010101" pitchFamily="49" charset="-122"/>
              </a:rPr>
              <a:t>一些固有的缺点暴露无遗，各</a:t>
            </a:r>
            <a:r>
              <a:rPr lang="en-US" altLang="zh-CN" dirty="0">
                <a:solidFill>
                  <a:srgbClr val="000000"/>
                </a:solidFill>
                <a:latin typeface="黑体" panose="02010609060101010101" pitchFamily="49" charset="-122"/>
                <a:ea typeface="黑体" panose="02010609060101010101" pitchFamily="49" charset="-122"/>
              </a:rPr>
              <a:t>CISC</a:t>
            </a:r>
            <a:r>
              <a:rPr lang="zh-CN" altLang="en-US" dirty="0">
                <a:solidFill>
                  <a:srgbClr val="000000"/>
                </a:solidFill>
                <a:latin typeface="黑体" panose="02010609060101010101" pitchFamily="49" charset="-122"/>
                <a:ea typeface="黑体" panose="02010609060101010101" pitchFamily="49" charset="-122"/>
              </a:rPr>
              <a:t>厂家及时吸取</a:t>
            </a:r>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的先进技术，将</a:t>
            </a:r>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体系结构融入到</a:t>
            </a:r>
            <a:r>
              <a:rPr lang="en-US" altLang="zh-CN" dirty="0">
                <a:solidFill>
                  <a:srgbClr val="000000"/>
                </a:solidFill>
                <a:latin typeface="黑体" panose="02010609060101010101" pitchFamily="49" charset="-122"/>
                <a:ea typeface="黑体" panose="02010609060101010101" pitchFamily="49" charset="-122"/>
              </a:rPr>
              <a:t>CISC</a:t>
            </a:r>
            <a:r>
              <a:rPr lang="zh-CN" altLang="en-US" dirty="0">
                <a:solidFill>
                  <a:srgbClr val="000000"/>
                </a:solidFill>
                <a:latin typeface="黑体" panose="02010609060101010101" pitchFamily="49" charset="-122"/>
                <a:ea typeface="黑体" panose="02010609060101010101" pitchFamily="49" charset="-122"/>
              </a:rPr>
              <a:t>体系中，使</a:t>
            </a:r>
            <a:r>
              <a:rPr lang="en-US" altLang="zh-CN" dirty="0">
                <a:solidFill>
                  <a:srgbClr val="000000"/>
                </a:solidFill>
                <a:latin typeface="黑体" panose="02010609060101010101" pitchFamily="49" charset="-122"/>
                <a:ea typeface="黑体" panose="02010609060101010101" pitchFamily="49" charset="-122"/>
              </a:rPr>
              <a:t>CISC</a:t>
            </a:r>
            <a:r>
              <a:rPr lang="zh-CN" altLang="en-US" dirty="0">
                <a:solidFill>
                  <a:srgbClr val="000000"/>
                </a:solidFill>
                <a:latin typeface="黑体" panose="02010609060101010101" pitchFamily="49" charset="-122"/>
                <a:ea typeface="黑体" panose="02010609060101010101" pitchFamily="49" charset="-122"/>
              </a:rPr>
              <a:t>体系结构继续焕发着生命力</a:t>
            </a:r>
            <a:r>
              <a:rPr lang="zh-CN" altLang="en-US" dirty="0">
                <a:latin typeface="黑体" panose="02010609060101010101" pitchFamily="49" charset="-122"/>
                <a:ea typeface="黑体" panose="02010609060101010101" pitchFamily="49" charset="-122"/>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p:cNvSpPr>
          <p:nvPr>
            <p:ph type="title"/>
          </p:nvPr>
        </p:nvSpPr>
        <p:spPr/>
        <p:txBody>
          <a:bodyPr vert="horz" wrap="square" lIns="91440" tIns="45720" rIns="91440" bIns="45720" anchor="ctr" anchorCtr="0"/>
          <a:lstStyle/>
          <a:p>
            <a:pPr eaLnBrk="1" hangingPunct="1"/>
            <a:r>
              <a:rPr lang="en-US" altLang="en-US" sz="3200" dirty="0">
                <a:solidFill>
                  <a:srgbClr val="000000"/>
                </a:solidFill>
                <a:latin typeface="黑体" panose="02010609060101010101" pitchFamily="49" charset="-122"/>
                <a:ea typeface="黑体" panose="02010609060101010101" pitchFamily="49" charset="-122"/>
              </a:rPr>
              <a:t>2.4.3 </a:t>
            </a:r>
            <a:r>
              <a:rPr lang="zh-CN" altLang="en-US" sz="3200" dirty="0">
                <a:solidFill>
                  <a:srgbClr val="000000"/>
                </a:solidFill>
                <a:latin typeface="黑体" panose="02010609060101010101" pitchFamily="49" charset="-122"/>
                <a:ea typeface="黑体" panose="02010609060101010101" pitchFamily="49" charset="-122"/>
              </a:rPr>
              <a:t>按</a:t>
            </a:r>
            <a:r>
              <a:rPr lang="en-US" altLang="zh-CN" sz="3200" dirty="0">
                <a:solidFill>
                  <a:srgbClr val="000000"/>
                </a:solidFill>
                <a:latin typeface="黑体" panose="02010609060101010101" pitchFamily="49" charset="-122"/>
                <a:ea typeface="黑体" panose="02010609060101010101" pitchFamily="49" charset="-122"/>
              </a:rPr>
              <a:t>RISC</a:t>
            </a:r>
            <a:r>
              <a:rPr lang="zh-CN" altLang="en-US" sz="3200" dirty="0">
                <a:solidFill>
                  <a:srgbClr val="000000"/>
                </a:solidFill>
                <a:latin typeface="黑体" panose="02010609060101010101" pitchFamily="49" charset="-122"/>
                <a:ea typeface="黑体" panose="02010609060101010101" pitchFamily="49" charset="-122"/>
              </a:rPr>
              <a:t>方向发展和改进指令系统</a:t>
            </a:r>
          </a:p>
        </p:txBody>
      </p:sp>
      <p:sp>
        <p:nvSpPr>
          <p:cNvPr id="154627" name="Rectangle 3"/>
          <p:cNvSpPr>
            <a:spLocks noGrp="1"/>
          </p:cNvSpPr>
          <p:nvPr>
            <p:ph idx="1" hasCustomPrompt="1"/>
          </p:nvPr>
        </p:nvSpPr>
        <p:spPr>
          <a:xfrm>
            <a:off x="469900" y="1022350"/>
            <a:ext cx="8229600" cy="5449888"/>
          </a:xfrm>
        </p:spPr>
        <p:txBody>
          <a:bodyPr vert="horz" wrap="square" lIns="91440" tIns="45720" rIns="91440" bIns="45720" anchor="t" anchorCtr="0"/>
          <a:lstStyle/>
          <a:p>
            <a:pPr eaLnBrk="1" hangingPunct="1">
              <a:lnSpc>
                <a:spcPct val="90000"/>
              </a:lnSpc>
            </a:pPr>
            <a:r>
              <a:rPr lang="zh-CN" altLang="en-US" dirty="0">
                <a:solidFill>
                  <a:srgbClr val="000000"/>
                </a:solidFill>
                <a:latin typeface="黑体" panose="02010609060101010101" pitchFamily="49" charset="-122"/>
                <a:ea typeface="黑体" panose="02010609060101010101" pitchFamily="49" charset="-122"/>
              </a:rPr>
              <a:t>精简指令系统思想的提出</a:t>
            </a:r>
          </a:p>
          <a:p>
            <a:pPr lvl="1" eaLnBrk="1" hangingPunct="1">
              <a:lnSpc>
                <a:spcPct val="90000"/>
              </a:lnSpc>
            </a:pPr>
            <a:r>
              <a:rPr lang="en-US" altLang="zh-CN" dirty="0">
                <a:solidFill>
                  <a:srgbClr val="000000"/>
                </a:solidFill>
                <a:latin typeface="黑体" panose="02010609060101010101" pitchFamily="49" charset="-122"/>
                <a:ea typeface="黑体" panose="02010609060101010101" pitchFamily="49" charset="-122"/>
              </a:rPr>
              <a:t>IBM</a:t>
            </a:r>
            <a:r>
              <a:rPr lang="zh-CN" altLang="en-US" dirty="0">
                <a:solidFill>
                  <a:srgbClr val="000000"/>
                </a:solidFill>
                <a:latin typeface="黑体" panose="02010609060101010101" pitchFamily="49" charset="-122"/>
                <a:ea typeface="黑体" panose="02010609060101010101" pitchFamily="49" charset="-122"/>
              </a:rPr>
              <a:t>公司的</a:t>
            </a:r>
            <a:r>
              <a:rPr lang="en-US" altLang="zh-CN" dirty="0">
                <a:solidFill>
                  <a:srgbClr val="000000"/>
                </a:solidFill>
                <a:latin typeface="黑体" panose="02010609060101010101" pitchFamily="49" charset="-122"/>
                <a:ea typeface="黑体" panose="02010609060101010101" pitchFamily="49" charset="-122"/>
              </a:rPr>
              <a:t>John Cocke</a:t>
            </a:r>
            <a:r>
              <a:rPr lang="zh-CN" altLang="en-US" dirty="0">
                <a:solidFill>
                  <a:srgbClr val="000000"/>
                </a:solidFill>
                <a:latin typeface="黑体" panose="02010609060101010101" pitchFamily="49" charset="-122"/>
                <a:ea typeface="黑体" panose="02010609060101010101" pitchFamily="49" charset="-122"/>
              </a:rPr>
              <a:t>设计一个电话交换系统的控制器，</a:t>
            </a:r>
            <a:r>
              <a:rPr lang="en-US" altLang="zh-CN" dirty="0">
                <a:solidFill>
                  <a:srgbClr val="000000"/>
                </a:solidFill>
                <a:latin typeface="黑体" panose="02010609060101010101" pitchFamily="49" charset="-122"/>
                <a:ea typeface="黑体" panose="02010609060101010101" pitchFamily="49" charset="-122"/>
              </a:rPr>
              <a:t>1979</a:t>
            </a:r>
            <a:r>
              <a:rPr lang="zh-CN" altLang="en-US" dirty="0">
                <a:solidFill>
                  <a:srgbClr val="000000"/>
                </a:solidFill>
                <a:latin typeface="黑体" panose="02010609060101010101" pitchFamily="49" charset="-122"/>
                <a:ea typeface="黑体" panose="02010609060101010101" pitchFamily="49" charset="-122"/>
              </a:rPr>
              <a:t>年研制出</a:t>
            </a:r>
            <a:r>
              <a:rPr lang="en-US" altLang="zh-CN" dirty="0">
                <a:solidFill>
                  <a:srgbClr val="000000"/>
                </a:solidFill>
                <a:latin typeface="黑体" panose="02010609060101010101" pitchFamily="49" charset="-122"/>
                <a:ea typeface="黑体" panose="02010609060101010101" pitchFamily="49" charset="-122"/>
              </a:rPr>
              <a:t>32</a:t>
            </a:r>
            <a:r>
              <a:rPr lang="zh-CN" altLang="en-US" dirty="0">
                <a:solidFill>
                  <a:srgbClr val="000000"/>
                </a:solidFill>
                <a:latin typeface="黑体" panose="02010609060101010101" pitchFamily="49" charset="-122"/>
                <a:ea typeface="黑体" panose="02010609060101010101" pitchFamily="49" charset="-122"/>
              </a:rPr>
              <a:t>位的</a:t>
            </a:r>
            <a:r>
              <a:rPr lang="en-US" altLang="zh-CN" dirty="0">
                <a:solidFill>
                  <a:srgbClr val="000000"/>
                </a:solidFill>
                <a:latin typeface="黑体" panose="02010609060101010101" pitchFamily="49" charset="-122"/>
                <a:ea typeface="黑体" panose="02010609060101010101" pitchFamily="49" charset="-122"/>
              </a:rPr>
              <a:t>IBM 801</a:t>
            </a:r>
            <a:r>
              <a:rPr lang="zh-CN" altLang="en-US" dirty="0">
                <a:solidFill>
                  <a:srgbClr val="000000"/>
                </a:solidFill>
                <a:latin typeface="黑体" panose="02010609060101010101" pitchFamily="49" charset="-122"/>
                <a:ea typeface="黑体" panose="02010609060101010101" pitchFamily="49" charset="-122"/>
              </a:rPr>
              <a:t>小型计算机，</a:t>
            </a:r>
            <a:r>
              <a:rPr lang="en-US" altLang="zh-CN" dirty="0">
                <a:solidFill>
                  <a:srgbClr val="000000"/>
                </a:solidFill>
                <a:latin typeface="黑体" panose="02010609060101010101" pitchFamily="49" charset="-122"/>
                <a:ea typeface="黑体" panose="02010609060101010101" pitchFamily="49" charset="-122"/>
              </a:rPr>
              <a:t>120</a:t>
            </a:r>
            <a:r>
              <a:rPr lang="zh-CN" altLang="en-US" dirty="0">
                <a:solidFill>
                  <a:srgbClr val="000000"/>
                </a:solidFill>
                <a:latin typeface="黑体" panose="02010609060101010101" pitchFamily="49" charset="-122"/>
                <a:ea typeface="黑体" panose="02010609060101010101" pitchFamily="49" charset="-122"/>
              </a:rPr>
              <a:t>条指令，</a:t>
            </a:r>
            <a:r>
              <a:rPr lang="en-US" altLang="zh-CN" dirty="0">
                <a:solidFill>
                  <a:srgbClr val="000000"/>
                </a:solidFill>
                <a:latin typeface="黑体" panose="02010609060101010101" pitchFamily="49" charset="-122"/>
                <a:ea typeface="黑体" panose="02010609060101010101" pitchFamily="49" charset="-122"/>
              </a:rPr>
              <a:t>10MIPS(1</a:t>
            </a:r>
            <a:r>
              <a:rPr lang="zh-CN" altLang="en-US" dirty="0">
                <a:solidFill>
                  <a:srgbClr val="000000"/>
                </a:solidFill>
                <a:latin typeface="黑体" panose="02010609060101010101" pitchFamily="49" charset="-122"/>
                <a:ea typeface="黑体" panose="02010609060101010101" pitchFamily="49" charset="-122"/>
              </a:rPr>
              <a:t>千万条指令</a:t>
            </a:r>
            <a:r>
              <a:rPr lang="en-US" altLang="zh-CN" dirty="0">
                <a:solidFill>
                  <a:srgbClr val="000000"/>
                </a:solidFill>
                <a:latin typeface="黑体" panose="02010609060101010101" pitchFamily="49" charset="-122"/>
                <a:ea typeface="黑体" panose="02010609060101010101" pitchFamily="49" charset="-122"/>
              </a:rPr>
              <a:t>/</a:t>
            </a:r>
            <a:r>
              <a:rPr lang="zh-CN" altLang="en-US" dirty="0">
                <a:solidFill>
                  <a:srgbClr val="000000"/>
                </a:solidFill>
                <a:latin typeface="黑体" panose="02010609060101010101" pitchFamily="49" charset="-122"/>
                <a:ea typeface="黑体" panose="02010609060101010101" pitchFamily="49" charset="-122"/>
              </a:rPr>
              <a:t>秒</a:t>
            </a:r>
            <a:r>
              <a:rPr lang="en-US" altLang="zh-CN" dirty="0">
                <a:solidFill>
                  <a:srgbClr val="000000"/>
                </a:solidFill>
                <a:latin typeface="黑体" panose="02010609060101010101" pitchFamily="49" charset="-122"/>
                <a:ea typeface="黑体" panose="02010609060101010101" pitchFamily="49" charset="-122"/>
              </a:rPr>
              <a:t>)</a:t>
            </a:r>
            <a:r>
              <a:rPr lang="zh-CN" altLang="en-US" dirty="0">
                <a:solidFill>
                  <a:srgbClr val="000000"/>
                </a:solidFill>
                <a:latin typeface="黑体" panose="02010609060101010101" pitchFamily="49" charset="-122"/>
                <a:ea typeface="黑体" panose="02010609060101010101" pitchFamily="49" charset="-122"/>
              </a:rPr>
              <a:t>。</a:t>
            </a:r>
          </a:p>
          <a:p>
            <a:pPr lvl="1" eaLnBrk="1" hangingPunct="1">
              <a:lnSpc>
                <a:spcPct val="90000"/>
              </a:lnSpc>
            </a:pPr>
            <a:r>
              <a:rPr lang="en-US" altLang="zh-CN" dirty="0">
                <a:solidFill>
                  <a:srgbClr val="000000"/>
                </a:solidFill>
                <a:latin typeface="黑体" panose="02010609060101010101" pitchFamily="49" charset="-122"/>
                <a:ea typeface="黑体" panose="02010609060101010101" pitchFamily="49" charset="-122"/>
              </a:rPr>
              <a:t>1979</a:t>
            </a:r>
            <a:r>
              <a:rPr lang="zh-CN" altLang="en-US" dirty="0">
                <a:solidFill>
                  <a:srgbClr val="000000"/>
                </a:solidFill>
                <a:latin typeface="黑体" panose="02010609060101010101" pitchFamily="49" charset="-122"/>
                <a:ea typeface="黑体" panose="02010609060101010101" pitchFamily="49" charset="-122"/>
              </a:rPr>
              <a:t>年，美国加州大学伯克利分校</a:t>
            </a:r>
            <a:r>
              <a:rPr lang="en-US" altLang="zh-CN" dirty="0">
                <a:solidFill>
                  <a:srgbClr val="000000"/>
                </a:solidFill>
                <a:latin typeface="黑体" panose="02010609060101010101" pitchFamily="49" charset="-122"/>
                <a:ea typeface="黑体" panose="02010609060101010101" pitchFamily="49" charset="-122"/>
              </a:rPr>
              <a:t>David Patterson</a:t>
            </a:r>
            <a:r>
              <a:rPr lang="zh-CN" altLang="en-US" dirty="0">
                <a:solidFill>
                  <a:srgbClr val="000000"/>
                </a:solidFill>
                <a:latin typeface="黑体" panose="02010609060101010101" pitchFamily="49" charset="-122"/>
                <a:ea typeface="黑体" panose="02010609060101010101" pitchFamily="49" charset="-122"/>
              </a:rPr>
              <a:t>研究小组开始研究</a:t>
            </a:r>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系统。</a:t>
            </a:r>
          </a:p>
          <a:p>
            <a:pPr lvl="1" eaLnBrk="1" hangingPunct="1">
              <a:lnSpc>
                <a:spcPct val="90000"/>
              </a:lnSpc>
            </a:pPr>
            <a:r>
              <a:rPr lang="en-US" altLang="zh-CN" dirty="0">
                <a:solidFill>
                  <a:srgbClr val="000000"/>
                </a:solidFill>
                <a:latin typeface="黑体" panose="02010609060101010101" pitchFamily="49" charset="-122"/>
                <a:ea typeface="黑体" panose="02010609060101010101" pitchFamily="49" charset="-122"/>
              </a:rPr>
              <a:t>1981</a:t>
            </a:r>
            <a:r>
              <a:rPr lang="zh-CN" altLang="en-US" dirty="0">
                <a:solidFill>
                  <a:srgbClr val="000000"/>
                </a:solidFill>
                <a:latin typeface="黑体" panose="02010609060101010101" pitchFamily="49" charset="-122"/>
                <a:ea typeface="黑体" panose="02010609060101010101" pitchFamily="49" charset="-122"/>
              </a:rPr>
              <a:t>年</a:t>
            </a:r>
            <a:r>
              <a:rPr lang="en-US" altLang="zh-CN" dirty="0">
                <a:solidFill>
                  <a:srgbClr val="000000"/>
                </a:solidFill>
                <a:latin typeface="黑体" panose="02010609060101010101" pitchFamily="49" charset="-122"/>
                <a:ea typeface="黑体" panose="02010609060101010101" pitchFamily="49" charset="-122"/>
              </a:rPr>
              <a:t>Patterson</a:t>
            </a:r>
            <a:r>
              <a:rPr lang="zh-CN" altLang="en-US" dirty="0">
                <a:solidFill>
                  <a:srgbClr val="000000"/>
                </a:solidFill>
                <a:latin typeface="黑体" panose="02010609060101010101" pitchFamily="49" charset="-122"/>
                <a:ea typeface="黑体" panose="02010609060101010101" pitchFamily="49" charset="-122"/>
              </a:rPr>
              <a:t>等人研制了</a:t>
            </a:r>
            <a:r>
              <a:rPr lang="en-US" altLang="zh-CN" dirty="0">
                <a:solidFill>
                  <a:srgbClr val="000000"/>
                </a:solidFill>
                <a:latin typeface="黑体" panose="02010609060101010101" pitchFamily="49" charset="-122"/>
                <a:ea typeface="黑体" panose="02010609060101010101" pitchFamily="49" charset="-122"/>
              </a:rPr>
              <a:t>32</a:t>
            </a:r>
            <a:r>
              <a:rPr lang="zh-CN" altLang="en-US" dirty="0">
                <a:solidFill>
                  <a:srgbClr val="000000"/>
                </a:solidFill>
                <a:latin typeface="黑体" panose="02010609060101010101" pitchFamily="49" charset="-122"/>
                <a:ea typeface="黑体" panose="02010609060101010101" pitchFamily="49" charset="-122"/>
              </a:rPr>
              <a:t>位</a:t>
            </a:r>
            <a:r>
              <a:rPr lang="en-US" altLang="zh-CN" dirty="0">
                <a:solidFill>
                  <a:srgbClr val="000000"/>
                </a:solidFill>
                <a:latin typeface="黑体" panose="02010609060101010101" pitchFamily="49" charset="-122"/>
                <a:ea typeface="黑体" panose="02010609060101010101" pitchFamily="49" charset="-122"/>
              </a:rPr>
              <a:t>RISC I</a:t>
            </a:r>
            <a:r>
              <a:rPr lang="zh-CN" altLang="en-US" dirty="0">
                <a:solidFill>
                  <a:srgbClr val="000000"/>
                </a:solidFill>
                <a:latin typeface="黑体" panose="02010609060101010101" pitchFamily="49" charset="-122"/>
                <a:ea typeface="黑体" panose="02010609060101010101" pitchFamily="49" charset="-122"/>
              </a:rPr>
              <a:t>微处理器，共</a:t>
            </a:r>
            <a:r>
              <a:rPr lang="en-US" altLang="zh-CN" dirty="0">
                <a:solidFill>
                  <a:srgbClr val="000000"/>
                </a:solidFill>
                <a:latin typeface="黑体" panose="02010609060101010101" pitchFamily="49" charset="-122"/>
                <a:ea typeface="黑体" panose="02010609060101010101" pitchFamily="49" charset="-122"/>
              </a:rPr>
              <a:t>31</a:t>
            </a:r>
            <a:r>
              <a:rPr lang="zh-CN" altLang="en-US" dirty="0">
                <a:solidFill>
                  <a:srgbClr val="000000"/>
                </a:solidFill>
                <a:latin typeface="黑体" panose="02010609060101010101" pitchFamily="49" charset="-122"/>
                <a:ea typeface="黑体" panose="02010609060101010101" pitchFamily="49" charset="-122"/>
              </a:rPr>
              <a:t>种指令，</a:t>
            </a:r>
            <a:r>
              <a:rPr lang="en-US" altLang="zh-CN" dirty="0">
                <a:solidFill>
                  <a:srgbClr val="000000"/>
                </a:solidFill>
                <a:latin typeface="黑体" panose="02010609060101010101" pitchFamily="49" charset="-122"/>
                <a:ea typeface="黑体" panose="02010609060101010101" pitchFamily="49" charset="-122"/>
              </a:rPr>
              <a:t>3</a:t>
            </a:r>
            <a:r>
              <a:rPr lang="zh-CN" altLang="en-US" dirty="0">
                <a:solidFill>
                  <a:srgbClr val="000000"/>
                </a:solidFill>
                <a:latin typeface="黑体" panose="02010609060101010101" pitchFamily="49" charset="-122"/>
                <a:ea typeface="黑体" panose="02010609060101010101" pitchFamily="49" charset="-122"/>
              </a:rPr>
              <a:t>种数据类型，</a:t>
            </a:r>
            <a:r>
              <a:rPr lang="en-US" altLang="zh-CN" dirty="0">
                <a:solidFill>
                  <a:srgbClr val="000000"/>
                </a:solidFill>
                <a:latin typeface="黑体" panose="02010609060101010101" pitchFamily="49" charset="-122"/>
                <a:ea typeface="黑体" panose="02010609060101010101" pitchFamily="49" charset="-122"/>
              </a:rPr>
              <a:t>2</a:t>
            </a:r>
            <a:r>
              <a:rPr lang="zh-CN" altLang="en-US" dirty="0">
                <a:solidFill>
                  <a:srgbClr val="000000"/>
                </a:solidFill>
                <a:latin typeface="黑体" panose="02010609060101010101" pitchFamily="49" charset="-122"/>
                <a:ea typeface="黑体" panose="02010609060101010101" pitchFamily="49" charset="-122"/>
              </a:rPr>
              <a:t>种寻址方式；研制周期</a:t>
            </a:r>
            <a:r>
              <a:rPr lang="en-US" altLang="zh-CN" dirty="0">
                <a:solidFill>
                  <a:srgbClr val="000000"/>
                </a:solidFill>
                <a:latin typeface="黑体" panose="02010609060101010101" pitchFamily="49" charset="-122"/>
                <a:ea typeface="黑体" panose="02010609060101010101" pitchFamily="49" charset="-122"/>
              </a:rPr>
              <a:t>10</a:t>
            </a:r>
            <a:r>
              <a:rPr lang="zh-CN" altLang="en-US" dirty="0">
                <a:solidFill>
                  <a:srgbClr val="000000"/>
                </a:solidFill>
                <a:latin typeface="黑体" panose="02010609060101010101" pitchFamily="49" charset="-122"/>
                <a:ea typeface="黑体" panose="02010609060101010101" pitchFamily="49" charset="-122"/>
              </a:rPr>
              <a:t>个月，比当时最先进的</a:t>
            </a:r>
            <a:r>
              <a:rPr lang="en-US" altLang="zh-CN" dirty="0">
                <a:solidFill>
                  <a:srgbClr val="000000"/>
                </a:solidFill>
                <a:latin typeface="黑体" panose="02010609060101010101" pitchFamily="49" charset="-122"/>
                <a:ea typeface="黑体" panose="02010609060101010101" pitchFamily="49" charset="-122"/>
              </a:rPr>
              <a:t>MC68000</a:t>
            </a:r>
            <a:r>
              <a:rPr lang="zh-CN" altLang="en-US" dirty="0">
                <a:solidFill>
                  <a:srgbClr val="000000"/>
                </a:solidFill>
                <a:latin typeface="黑体" panose="02010609060101010101" pitchFamily="49" charset="-122"/>
                <a:ea typeface="黑体" panose="02010609060101010101" pitchFamily="49" charset="-122"/>
              </a:rPr>
              <a:t>和</a:t>
            </a:r>
            <a:r>
              <a:rPr lang="en-US" altLang="zh-CN" dirty="0">
                <a:solidFill>
                  <a:srgbClr val="000000"/>
                </a:solidFill>
                <a:latin typeface="黑体" panose="02010609060101010101" pitchFamily="49" charset="-122"/>
                <a:ea typeface="黑体" panose="02010609060101010101" pitchFamily="49" charset="-122"/>
              </a:rPr>
              <a:t>Z8002</a:t>
            </a:r>
            <a:r>
              <a:rPr lang="zh-CN" altLang="en-US" dirty="0">
                <a:solidFill>
                  <a:srgbClr val="000000"/>
                </a:solidFill>
                <a:latin typeface="黑体" panose="02010609060101010101" pitchFamily="49" charset="-122"/>
                <a:ea typeface="黑体" panose="02010609060101010101" pitchFamily="49" charset="-122"/>
              </a:rPr>
              <a:t>快</a:t>
            </a:r>
            <a:r>
              <a:rPr lang="en-US" altLang="zh-CN" dirty="0">
                <a:solidFill>
                  <a:srgbClr val="000000"/>
                </a:solidFill>
                <a:latin typeface="黑体" panose="02010609060101010101" pitchFamily="49" charset="-122"/>
                <a:ea typeface="黑体" panose="02010609060101010101" pitchFamily="49" charset="-122"/>
              </a:rPr>
              <a:t>3</a:t>
            </a:r>
            <a:r>
              <a:rPr lang="zh-CN" altLang="en-US" dirty="0">
                <a:solidFill>
                  <a:srgbClr val="000000"/>
                </a:solidFill>
                <a:latin typeface="黑体" panose="02010609060101010101" pitchFamily="49" charset="-122"/>
                <a:ea typeface="黑体" panose="02010609060101010101" pitchFamily="49" charset="-122"/>
              </a:rPr>
              <a:t>至</a:t>
            </a:r>
            <a:r>
              <a:rPr lang="en-US" altLang="zh-CN" dirty="0">
                <a:solidFill>
                  <a:srgbClr val="000000"/>
                </a:solidFill>
                <a:latin typeface="黑体" panose="02010609060101010101" pitchFamily="49" charset="-122"/>
                <a:ea typeface="黑体" panose="02010609060101010101" pitchFamily="49" charset="-122"/>
              </a:rPr>
              <a:t>4</a:t>
            </a:r>
            <a:r>
              <a:rPr lang="zh-CN" altLang="en-US" dirty="0">
                <a:solidFill>
                  <a:srgbClr val="000000"/>
                </a:solidFill>
                <a:latin typeface="黑体" panose="02010609060101010101" pitchFamily="49" charset="-122"/>
                <a:ea typeface="黑体" panose="02010609060101010101" pitchFamily="49" charset="-122"/>
              </a:rPr>
              <a:t>倍；</a:t>
            </a:r>
          </a:p>
          <a:p>
            <a:pPr lvl="1" eaLnBrk="1" hangingPunct="1">
              <a:lnSpc>
                <a:spcPct val="90000"/>
              </a:lnSpc>
            </a:pPr>
            <a:r>
              <a:rPr lang="en-US" altLang="zh-CN" dirty="0">
                <a:solidFill>
                  <a:srgbClr val="000000"/>
                </a:solidFill>
                <a:latin typeface="黑体" panose="02010609060101010101" pitchFamily="49" charset="-122"/>
                <a:ea typeface="黑体" panose="02010609060101010101" pitchFamily="49" charset="-122"/>
              </a:rPr>
              <a:t>1983</a:t>
            </a:r>
            <a:r>
              <a:rPr lang="zh-CN" altLang="en-US" dirty="0">
                <a:solidFill>
                  <a:srgbClr val="000000"/>
                </a:solidFill>
                <a:latin typeface="黑体" panose="02010609060101010101" pitchFamily="49" charset="-122"/>
                <a:ea typeface="黑体" panose="02010609060101010101" pitchFamily="49" charset="-122"/>
              </a:rPr>
              <a:t>年又研制了</a:t>
            </a:r>
            <a:r>
              <a:rPr lang="en-US" altLang="zh-CN" dirty="0">
                <a:solidFill>
                  <a:srgbClr val="000000"/>
                </a:solidFill>
                <a:latin typeface="黑体" panose="02010609060101010101" pitchFamily="49" charset="-122"/>
                <a:ea typeface="黑体" panose="02010609060101010101" pitchFamily="49" charset="-122"/>
              </a:rPr>
              <a:t>RISC II</a:t>
            </a:r>
            <a:r>
              <a:rPr lang="zh-CN" altLang="en-US" dirty="0">
                <a:solidFill>
                  <a:srgbClr val="000000"/>
                </a:solidFill>
                <a:latin typeface="黑体" panose="02010609060101010101" pitchFamily="49" charset="-122"/>
                <a:ea typeface="黑体" panose="02010609060101010101" pitchFamily="49" charset="-122"/>
              </a:rPr>
              <a:t>，指令种类扩充到</a:t>
            </a:r>
            <a:r>
              <a:rPr lang="en-US" altLang="zh-CN" dirty="0">
                <a:solidFill>
                  <a:srgbClr val="000000"/>
                </a:solidFill>
                <a:latin typeface="黑体" panose="02010609060101010101" pitchFamily="49" charset="-122"/>
                <a:ea typeface="黑体" panose="02010609060101010101" pitchFamily="49" charset="-122"/>
              </a:rPr>
              <a:t>39</a:t>
            </a:r>
            <a:r>
              <a:rPr lang="zh-CN" altLang="en-US" dirty="0">
                <a:solidFill>
                  <a:srgbClr val="000000"/>
                </a:solidFill>
                <a:latin typeface="黑体" panose="02010609060101010101" pitchFamily="49" charset="-122"/>
                <a:ea typeface="黑体" panose="02010609060101010101" pitchFamily="49" charset="-122"/>
              </a:rPr>
              <a:t>种，单一的变址寻址方式，通用寄存器</a:t>
            </a:r>
            <a:r>
              <a:rPr lang="en-US" altLang="zh-CN" dirty="0">
                <a:solidFill>
                  <a:srgbClr val="000000"/>
                </a:solidFill>
                <a:latin typeface="黑体" panose="02010609060101010101" pitchFamily="49" charset="-122"/>
                <a:ea typeface="黑体" panose="02010609060101010101" pitchFamily="49" charset="-122"/>
              </a:rPr>
              <a:t>138</a:t>
            </a:r>
            <a:r>
              <a:rPr lang="zh-CN" altLang="en-US" dirty="0">
                <a:solidFill>
                  <a:srgbClr val="000000"/>
                </a:solidFill>
                <a:latin typeface="黑体" panose="02010609060101010101" pitchFamily="49" charset="-122"/>
                <a:ea typeface="黑体" panose="02010609060101010101" pitchFamily="49" charset="-122"/>
              </a:rPr>
              <a:t>个</a:t>
            </a:r>
          </a:p>
          <a:p>
            <a:pPr lvl="1" eaLnBrk="1" hangingPunct="1">
              <a:lnSpc>
                <a:spcPct val="90000"/>
              </a:lnSpc>
            </a:pPr>
            <a:r>
              <a:rPr lang="en-US" altLang="zh-CN" dirty="0">
                <a:solidFill>
                  <a:srgbClr val="000000"/>
                </a:solidFill>
                <a:latin typeface="黑体" panose="02010609060101010101" pitchFamily="49" charset="-122"/>
                <a:ea typeface="黑体" panose="02010609060101010101" pitchFamily="49" charset="-122"/>
              </a:rPr>
              <a:t>1986</a:t>
            </a:r>
            <a:r>
              <a:rPr lang="zh-CN" altLang="en-US" dirty="0">
                <a:solidFill>
                  <a:srgbClr val="000000"/>
                </a:solidFill>
                <a:latin typeface="黑体" panose="02010609060101010101" pitchFamily="49" charset="-122"/>
                <a:ea typeface="黑体" panose="02010609060101010101" pitchFamily="49" charset="-122"/>
              </a:rPr>
              <a:t>年，</a:t>
            </a:r>
            <a:r>
              <a:rPr lang="en-US" altLang="zh-CN" dirty="0">
                <a:solidFill>
                  <a:srgbClr val="000000"/>
                </a:solidFill>
                <a:latin typeface="黑体" panose="02010609060101010101" pitchFamily="49" charset="-122"/>
                <a:ea typeface="黑体" panose="02010609060101010101" pitchFamily="49" charset="-122"/>
              </a:rPr>
              <a:t>IBM</a:t>
            </a:r>
            <a:r>
              <a:rPr lang="zh-CN" altLang="en-US" dirty="0">
                <a:solidFill>
                  <a:srgbClr val="000000"/>
                </a:solidFill>
                <a:latin typeface="黑体" panose="02010609060101010101" pitchFamily="49" charset="-122"/>
                <a:ea typeface="黑体" panose="02010609060101010101" pitchFamily="49" charset="-122"/>
              </a:rPr>
              <a:t>正式推出采用</a:t>
            </a:r>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体系结构的工作站</a:t>
            </a:r>
            <a:r>
              <a:rPr lang="en-US" altLang="zh-CN" dirty="0">
                <a:solidFill>
                  <a:srgbClr val="000000"/>
                </a:solidFill>
                <a:latin typeface="黑体" panose="02010609060101010101" pitchFamily="49" charset="-122"/>
                <a:ea typeface="黑体" panose="02010609060101010101" pitchFamily="49" charset="-122"/>
              </a:rPr>
              <a:t>IBM RT PC</a:t>
            </a:r>
            <a:r>
              <a:rPr lang="zh-CN" altLang="en-US" dirty="0">
                <a:solidFill>
                  <a:srgbClr val="000000"/>
                </a:solidFill>
                <a:latin typeface="黑体" panose="02010609060101010101" pitchFamily="49" charset="-122"/>
                <a:ea typeface="黑体" panose="02010609060101010101" pitchFamily="49" charset="-122"/>
              </a:rPr>
              <a:t>，并采用新的虚拟存储技术完成</a:t>
            </a:r>
            <a:r>
              <a:rPr lang="en-US" altLang="zh-CN" dirty="0">
                <a:solidFill>
                  <a:srgbClr val="000000"/>
                </a:solidFill>
                <a:latin typeface="黑体" panose="02010609060101010101" pitchFamily="49" charset="-122"/>
                <a:ea typeface="黑体" panose="02010609060101010101" pitchFamily="49" charset="-122"/>
              </a:rPr>
              <a:t>CAE</a:t>
            </a:r>
            <a:r>
              <a:rPr lang="zh-CN" altLang="en-US" dirty="0">
                <a:solidFill>
                  <a:srgbClr val="000000"/>
                </a:solidFill>
                <a:latin typeface="黑体" panose="02010609060101010101" pitchFamily="49" charset="-122"/>
                <a:ea typeface="黑体" panose="02010609060101010101" pitchFamily="49" charset="-122"/>
              </a:rPr>
              <a:t>、</a:t>
            </a:r>
            <a:r>
              <a:rPr lang="en-US" altLang="zh-CN" dirty="0">
                <a:solidFill>
                  <a:srgbClr val="000000"/>
                </a:solidFill>
                <a:latin typeface="黑体" panose="02010609060101010101" pitchFamily="49" charset="-122"/>
                <a:ea typeface="黑体" panose="02010609060101010101" pitchFamily="49" charset="-122"/>
              </a:rPr>
              <a:t>CAD</a:t>
            </a:r>
            <a:r>
              <a:rPr lang="zh-CN" altLang="en-US" dirty="0">
                <a:solidFill>
                  <a:srgbClr val="000000"/>
                </a:solidFill>
                <a:latin typeface="黑体" panose="02010609060101010101" pitchFamily="49" charset="-122"/>
                <a:ea typeface="黑体" panose="02010609060101010101" pitchFamily="49" charset="-122"/>
              </a:rPr>
              <a:t>、</a:t>
            </a:r>
            <a:r>
              <a:rPr lang="en-US" altLang="zh-CN" dirty="0">
                <a:solidFill>
                  <a:srgbClr val="000000"/>
                </a:solidFill>
                <a:latin typeface="黑体" panose="02010609060101010101" pitchFamily="49" charset="-122"/>
                <a:ea typeface="黑体" panose="02010609060101010101" pitchFamily="49" charset="-122"/>
              </a:rPr>
              <a:t>ADM</a:t>
            </a:r>
            <a:r>
              <a:rPr lang="zh-CN" altLang="en-US" dirty="0">
                <a:solidFill>
                  <a:srgbClr val="000000"/>
                </a:solidFill>
                <a:latin typeface="黑体" panose="02010609060101010101" pitchFamily="49" charset="-122"/>
                <a:ea typeface="黑体" panose="02010609060101010101" pitchFamily="49" charset="-122"/>
              </a:rPr>
              <a:t>等方面的任务</a:t>
            </a:r>
            <a:r>
              <a:rPr lang="zh-CN" altLang="en-US" dirty="0">
                <a:solidFill>
                  <a:srgbClr val="000000"/>
                </a:solidFill>
                <a:latin typeface="楷体_GB2312" pitchFamily="49" charset="-122"/>
                <a:ea typeface="楷体_GB2312" pitchFamily="49" charset="-122"/>
              </a:rPr>
              <a:t>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的原则</a:t>
            </a:r>
          </a:p>
        </p:txBody>
      </p:sp>
      <p:sp>
        <p:nvSpPr>
          <p:cNvPr id="155651" name="Rectangle 3"/>
          <p:cNvSpPr>
            <a:spLocks noGrp="1"/>
          </p:cNvSpPr>
          <p:nvPr>
            <p:ph idx="1" hasCustomPrompt="1"/>
          </p:nvPr>
        </p:nvSpPr>
        <p:spPr/>
        <p:txBody>
          <a:bodyPr vert="horz" wrap="square" lIns="91440" tIns="45720" rIns="91440" bIns="45720" anchor="t" anchorCtr="0"/>
          <a:lstStyle/>
          <a:p>
            <a:pPr eaLnBrk="1" hangingPunct="1">
              <a:lnSpc>
                <a:spcPct val="90000"/>
              </a:lnSpc>
            </a:pPr>
            <a:r>
              <a:rPr lang="zh-CN" altLang="en-US" dirty="0">
                <a:solidFill>
                  <a:srgbClr val="000000"/>
                </a:solidFill>
                <a:latin typeface="黑体" panose="02010609060101010101" pitchFamily="49" charset="-122"/>
                <a:ea typeface="黑体" panose="02010609060101010101" pitchFamily="49" charset="-122"/>
              </a:rPr>
              <a:t>卡内基梅隆</a:t>
            </a:r>
            <a:r>
              <a:rPr lang="en-US" altLang="zh-CN" dirty="0">
                <a:solidFill>
                  <a:srgbClr val="000000"/>
                </a:solidFill>
                <a:latin typeface="黑体" panose="02010609060101010101" pitchFamily="49" charset="-122"/>
                <a:ea typeface="黑体" panose="02010609060101010101" pitchFamily="49" charset="-122"/>
              </a:rPr>
              <a:t>(Carnegie Mellon)</a:t>
            </a:r>
            <a:r>
              <a:rPr lang="zh-CN" altLang="en-US" dirty="0">
                <a:solidFill>
                  <a:srgbClr val="000000"/>
                </a:solidFill>
                <a:latin typeface="黑体" panose="02010609060101010101" pitchFamily="49" charset="-122"/>
                <a:ea typeface="黑体" panose="02010609060101010101" pitchFamily="49" charset="-122"/>
              </a:rPr>
              <a:t>大学论述</a:t>
            </a:r>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的特点如下：</a:t>
            </a:r>
          </a:p>
          <a:p>
            <a:pPr lvl="1" eaLnBrk="1" hangingPunct="1">
              <a:lnSpc>
                <a:spcPct val="90000"/>
              </a:lnSpc>
            </a:pPr>
            <a:r>
              <a:rPr lang="zh-CN" altLang="en-US" dirty="0">
                <a:solidFill>
                  <a:srgbClr val="000000"/>
                </a:solidFill>
                <a:latin typeface="黑体" panose="02010609060101010101" pitchFamily="49" charset="-122"/>
                <a:ea typeface="黑体" panose="02010609060101010101" pitchFamily="49" charset="-122"/>
              </a:rPr>
              <a:t>大多数指令在单周期内完成</a:t>
            </a:r>
          </a:p>
          <a:p>
            <a:pPr lvl="1" eaLnBrk="1" hangingPunct="1">
              <a:lnSpc>
                <a:spcPct val="90000"/>
              </a:lnSpc>
            </a:pPr>
            <a:r>
              <a:rPr lang="en-US" altLang="zh-CN" dirty="0">
                <a:solidFill>
                  <a:srgbClr val="000000"/>
                </a:solidFill>
                <a:latin typeface="黑体" panose="02010609060101010101" pitchFamily="49" charset="-122"/>
                <a:ea typeface="黑体" panose="02010609060101010101" pitchFamily="49" charset="-122"/>
              </a:rPr>
              <a:t>LOAD/STORE</a:t>
            </a:r>
            <a:r>
              <a:rPr lang="zh-CN" altLang="en-US" dirty="0">
                <a:solidFill>
                  <a:srgbClr val="000000"/>
                </a:solidFill>
                <a:latin typeface="黑体" panose="02010609060101010101" pitchFamily="49" charset="-122"/>
                <a:ea typeface="黑体" panose="02010609060101010101" pitchFamily="49" charset="-122"/>
              </a:rPr>
              <a:t>结构</a:t>
            </a:r>
          </a:p>
          <a:p>
            <a:pPr lvl="1" eaLnBrk="1" hangingPunct="1">
              <a:lnSpc>
                <a:spcPct val="90000"/>
              </a:lnSpc>
            </a:pPr>
            <a:r>
              <a:rPr lang="zh-CN" altLang="en-US" dirty="0">
                <a:solidFill>
                  <a:srgbClr val="000000"/>
                </a:solidFill>
                <a:latin typeface="黑体" panose="02010609060101010101" pitchFamily="49" charset="-122"/>
                <a:ea typeface="黑体" panose="02010609060101010101" pitchFamily="49" charset="-122"/>
              </a:rPr>
              <a:t>硬布线控制逻辑</a:t>
            </a:r>
          </a:p>
          <a:p>
            <a:pPr lvl="1" eaLnBrk="1" hangingPunct="1">
              <a:lnSpc>
                <a:spcPct val="90000"/>
              </a:lnSpc>
            </a:pPr>
            <a:r>
              <a:rPr lang="zh-CN" altLang="en-US" dirty="0">
                <a:solidFill>
                  <a:srgbClr val="000000"/>
                </a:solidFill>
                <a:latin typeface="黑体" panose="02010609060101010101" pitchFamily="49" charset="-122"/>
                <a:ea typeface="黑体" panose="02010609060101010101" pitchFamily="49" charset="-122"/>
              </a:rPr>
              <a:t>减少指令和寻址方式的种类</a:t>
            </a:r>
          </a:p>
          <a:p>
            <a:pPr lvl="1" eaLnBrk="1" hangingPunct="1">
              <a:lnSpc>
                <a:spcPct val="90000"/>
              </a:lnSpc>
            </a:pPr>
            <a:r>
              <a:rPr lang="zh-CN" altLang="en-US" dirty="0">
                <a:solidFill>
                  <a:srgbClr val="000000"/>
                </a:solidFill>
                <a:latin typeface="黑体" panose="02010609060101010101" pitchFamily="49" charset="-122"/>
                <a:ea typeface="黑体" panose="02010609060101010101" pitchFamily="49" charset="-122"/>
              </a:rPr>
              <a:t>固定的指令格式</a:t>
            </a:r>
          </a:p>
          <a:p>
            <a:pPr lvl="1" eaLnBrk="1" hangingPunct="1">
              <a:lnSpc>
                <a:spcPct val="90000"/>
              </a:lnSpc>
            </a:pPr>
            <a:r>
              <a:rPr lang="zh-CN" altLang="en-US" dirty="0">
                <a:solidFill>
                  <a:srgbClr val="000000"/>
                </a:solidFill>
                <a:latin typeface="黑体" panose="02010609060101010101" pitchFamily="49" charset="-122"/>
                <a:ea typeface="黑体" panose="02010609060101010101" pitchFamily="49" charset="-122"/>
              </a:rPr>
              <a:t>注重编译的优化</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的原则</a:t>
            </a:r>
          </a:p>
        </p:txBody>
      </p:sp>
      <p:sp>
        <p:nvSpPr>
          <p:cNvPr id="157699" name="Rectangle 3"/>
          <p:cNvSpPr>
            <a:spLocks noGrp="1"/>
          </p:cNvSpPr>
          <p:nvPr>
            <p:ph idx="1" hasCustomPrompt="1"/>
          </p:nvPr>
        </p:nvSpPr>
        <p:spPr>
          <a:xfrm>
            <a:off x="322263" y="957263"/>
            <a:ext cx="8497887" cy="5138737"/>
          </a:xfrm>
        </p:spPr>
        <p:txBody>
          <a:bodyPr vert="horz" wrap="square" lIns="91440" tIns="45720" rIns="91440" bIns="45720" anchor="t" anchorCtr="0"/>
          <a:lstStyle/>
          <a:p>
            <a:pPr eaLnBrk="1" hangingPunct="1">
              <a:lnSpc>
                <a:spcPct val="90000"/>
              </a:lnSpc>
            </a:pPr>
            <a:r>
              <a:rPr lang="en-US" altLang="zh-CN" sz="2400" dirty="0">
                <a:solidFill>
                  <a:srgbClr val="000000"/>
                </a:solidFill>
                <a:latin typeface="楷体_GB2312" pitchFamily="49" charset="-122"/>
                <a:ea typeface="楷体_GB2312" pitchFamily="49" charset="-122"/>
              </a:rPr>
              <a:t>90</a:t>
            </a:r>
            <a:r>
              <a:rPr lang="zh-CN" altLang="en-US" sz="2400" dirty="0">
                <a:solidFill>
                  <a:srgbClr val="000000"/>
                </a:solidFill>
                <a:latin typeface="楷体_GB2312" pitchFamily="49" charset="-122"/>
                <a:ea typeface="楷体_GB2312" pitchFamily="49" charset="-122"/>
              </a:rPr>
              <a:t>年代初，</a:t>
            </a:r>
            <a:r>
              <a:rPr lang="en-US" altLang="zh-CN" sz="2400" dirty="0">
                <a:solidFill>
                  <a:srgbClr val="000000"/>
                </a:solidFill>
                <a:latin typeface="楷体_GB2312" pitchFamily="49" charset="-122"/>
                <a:ea typeface="楷体_GB2312" pitchFamily="49" charset="-122"/>
              </a:rPr>
              <a:t>IEEE</a:t>
            </a:r>
            <a:r>
              <a:rPr lang="zh-CN" altLang="en-US" sz="2400" dirty="0">
                <a:solidFill>
                  <a:srgbClr val="000000"/>
                </a:solidFill>
                <a:latin typeface="楷体_GB2312" pitchFamily="49" charset="-122"/>
                <a:ea typeface="楷体_GB2312" pitchFamily="49" charset="-122"/>
              </a:rPr>
              <a:t>的</a:t>
            </a:r>
            <a:r>
              <a:rPr lang="en-US" altLang="zh-CN" sz="2400" dirty="0">
                <a:solidFill>
                  <a:srgbClr val="000000"/>
                </a:solidFill>
                <a:latin typeface="楷体_GB2312" pitchFamily="49" charset="-122"/>
                <a:ea typeface="楷体_GB2312" pitchFamily="49" charset="-122"/>
              </a:rPr>
              <a:t>Michael Slater</a:t>
            </a:r>
            <a:r>
              <a:rPr lang="zh-CN" altLang="en-US" sz="2400" dirty="0">
                <a:solidFill>
                  <a:srgbClr val="000000"/>
                </a:solidFill>
                <a:latin typeface="楷体_GB2312" pitchFamily="49" charset="-122"/>
                <a:ea typeface="楷体_GB2312" pitchFamily="49" charset="-122"/>
              </a:rPr>
              <a:t>对</a:t>
            </a:r>
            <a:r>
              <a:rPr lang="en-US" altLang="zh-CN" sz="2400" dirty="0">
                <a:solidFill>
                  <a:srgbClr val="000000"/>
                </a:solidFill>
                <a:latin typeface="楷体_GB2312" pitchFamily="49" charset="-122"/>
                <a:ea typeface="楷体_GB2312" pitchFamily="49" charset="-122"/>
              </a:rPr>
              <a:t>RISC</a:t>
            </a:r>
            <a:r>
              <a:rPr lang="zh-CN" altLang="en-US" sz="2400" dirty="0">
                <a:solidFill>
                  <a:srgbClr val="000000"/>
                </a:solidFill>
                <a:latin typeface="楷体_GB2312" pitchFamily="49" charset="-122"/>
                <a:ea typeface="楷体_GB2312" pitchFamily="49" charset="-122"/>
              </a:rPr>
              <a:t>的描述：</a:t>
            </a:r>
          </a:p>
          <a:p>
            <a:pPr lvl="1" eaLnBrk="1" hangingPunct="1">
              <a:lnSpc>
                <a:spcPct val="90000"/>
              </a:lnSpc>
            </a:pPr>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为使流水线高效率执行，应具有：</a:t>
            </a:r>
          </a:p>
          <a:p>
            <a:pPr lvl="2" eaLnBrk="1" hangingPunct="1">
              <a:lnSpc>
                <a:spcPct val="90000"/>
              </a:lnSpc>
            </a:pPr>
            <a:r>
              <a:rPr lang="zh-CN" altLang="en-US" dirty="0">
                <a:solidFill>
                  <a:srgbClr val="000000"/>
                </a:solidFill>
                <a:latin typeface="楷体_GB2312" pitchFamily="49" charset="-122"/>
                <a:ea typeface="楷体_GB2312" pitchFamily="49" charset="-122"/>
              </a:rPr>
              <a:t>简单而统一格式的指令译码</a:t>
            </a:r>
          </a:p>
          <a:p>
            <a:pPr lvl="2" eaLnBrk="1" hangingPunct="1">
              <a:lnSpc>
                <a:spcPct val="90000"/>
              </a:lnSpc>
            </a:pPr>
            <a:r>
              <a:rPr lang="zh-CN" altLang="en-US" dirty="0">
                <a:solidFill>
                  <a:srgbClr val="000000"/>
                </a:solidFill>
                <a:latin typeface="楷体_GB2312" pitchFamily="49" charset="-122"/>
                <a:ea typeface="楷体_GB2312" pitchFamily="49" charset="-122"/>
              </a:rPr>
              <a:t>大部分指令可以单周期执行完成</a:t>
            </a:r>
          </a:p>
          <a:p>
            <a:pPr lvl="2" eaLnBrk="1" hangingPunct="1">
              <a:lnSpc>
                <a:spcPct val="90000"/>
              </a:lnSpc>
            </a:pPr>
            <a:r>
              <a:rPr lang="zh-CN" altLang="en-US" dirty="0">
                <a:solidFill>
                  <a:srgbClr val="000000"/>
                </a:solidFill>
                <a:latin typeface="楷体_GB2312" pitchFamily="49" charset="-122"/>
                <a:ea typeface="楷体_GB2312" pitchFamily="49" charset="-122"/>
              </a:rPr>
              <a:t>仅</a:t>
            </a:r>
            <a:r>
              <a:rPr lang="en-US" altLang="zh-CN" dirty="0">
                <a:solidFill>
                  <a:srgbClr val="000000"/>
                </a:solidFill>
                <a:latin typeface="楷体_GB2312" pitchFamily="49" charset="-122"/>
                <a:ea typeface="楷体_GB2312" pitchFamily="49" charset="-122"/>
              </a:rPr>
              <a:t>Load</a:t>
            </a:r>
            <a:r>
              <a:rPr lang="zh-CN" altLang="en-US" dirty="0">
                <a:solidFill>
                  <a:srgbClr val="000000"/>
                </a:solidFill>
                <a:latin typeface="楷体_GB2312" pitchFamily="49" charset="-122"/>
                <a:ea typeface="楷体_GB2312" pitchFamily="49" charset="-122"/>
              </a:rPr>
              <a:t>和</a:t>
            </a:r>
            <a:r>
              <a:rPr lang="en-US" altLang="zh-CN" dirty="0">
                <a:solidFill>
                  <a:srgbClr val="000000"/>
                </a:solidFill>
                <a:latin typeface="楷体_GB2312" pitchFamily="49" charset="-122"/>
                <a:ea typeface="楷体_GB2312" pitchFamily="49" charset="-122"/>
              </a:rPr>
              <a:t>Store</a:t>
            </a:r>
            <a:r>
              <a:rPr lang="zh-CN" altLang="en-US" dirty="0">
                <a:solidFill>
                  <a:srgbClr val="000000"/>
                </a:solidFill>
                <a:latin typeface="楷体_GB2312" pitchFamily="49" charset="-122"/>
                <a:ea typeface="楷体_GB2312" pitchFamily="49" charset="-122"/>
              </a:rPr>
              <a:t>指令可以访问存储器</a:t>
            </a:r>
          </a:p>
          <a:p>
            <a:pPr lvl="2" eaLnBrk="1" hangingPunct="1">
              <a:lnSpc>
                <a:spcPct val="90000"/>
              </a:lnSpc>
            </a:pPr>
            <a:r>
              <a:rPr lang="zh-CN" altLang="en-US" dirty="0">
                <a:solidFill>
                  <a:srgbClr val="000000"/>
                </a:solidFill>
                <a:latin typeface="楷体_GB2312" pitchFamily="49" charset="-122"/>
                <a:ea typeface="楷体_GB2312" pitchFamily="49" charset="-122"/>
              </a:rPr>
              <a:t>简单的寻址方式</a:t>
            </a:r>
          </a:p>
          <a:p>
            <a:pPr lvl="2" eaLnBrk="1" hangingPunct="1">
              <a:lnSpc>
                <a:spcPct val="90000"/>
              </a:lnSpc>
            </a:pPr>
            <a:r>
              <a:rPr lang="zh-CN" altLang="en-US" dirty="0">
                <a:solidFill>
                  <a:srgbClr val="000000"/>
                </a:solidFill>
                <a:latin typeface="楷体_GB2312" pitchFamily="49" charset="-122"/>
                <a:ea typeface="楷体_GB2312" pitchFamily="49" charset="-122"/>
              </a:rPr>
              <a:t>采用延迟转移技术</a:t>
            </a:r>
          </a:p>
          <a:p>
            <a:pPr lvl="2" eaLnBrk="1" hangingPunct="1">
              <a:lnSpc>
                <a:spcPct val="90000"/>
              </a:lnSpc>
            </a:pPr>
            <a:r>
              <a:rPr lang="zh-CN" altLang="en-US" dirty="0">
                <a:solidFill>
                  <a:srgbClr val="000000"/>
                </a:solidFill>
                <a:latin typeface="楷体_GB2312" pitchFamily="49" charset="-122"/>
                <a:ea typeface="楷体_GB2312" pitchFamily="49" charset="-122"/>
              </a:rPr>
              <a:t>采用</a:t>
            </a:r>
            <a:r>
              <a:rPr lang="en-US" altLang="zh-CN" dirty="0">
                <a:solidFill>
                  <a:srgbClr val="000000"/>
                </a:solidFill>
                <a:latin typeface="楷体_GB2312" pitchFamily="49" charset="-122"/>
                <a:ea typeface="楷体_GB2312" pitchFamily="49" charset="-122"/>
              </a:rPr>
              <a:t>LOAD</a:t>
            </a:r>
            <a:r>
              <a:rPr lang="zh-CN" altLang="en-US" dirty="0">
                <a:solidFill>
                  <a:srgbClr val="000000"/>
                </a:solidFill>
                <a:latin typeface="楷体_GB2312" pitchFamily="49" charset="-122"/>
                <a:ea typeface="楷体_GB2312" pitchFamily="49" charset="-122"/>
              </a:rPr>
              <a:t>延迟技术</a:t>
            </a:r>
          </a:p>
          <a:p>
            <a:pPr lvl="1" eaLnBrk="1" hangingPunct="1">
              <a:lnSpc>
                <a:spcPct val="90000"/>
              </a:lnSpc>
            </a:pPr>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为使优化编译器便于生成优化代码，应具有：</a:t>
            </a:r>
          </a:p>
          <a:p>
            <a:pPr lvl="2" eaLnBrk="1" hangingPunct="1">
              <a:lnSpc>
                <a:spcPct val="90000"/>
              </a:lnSpc>
            </a:pPr>
            <a:r>
              <a:rPr lang="zh-CN" altLang="en-US" dirty="0">
                <a:solidFill>
                  <a:srgbClr val="000000"/>
                </a:solidFill>
                <a:latin typeface="楷体_GB2312" pitchFamily="49" charset="-122"/>
                <a:ea typeface="楷体_GB2312" pitchFamily="49" charset="-122"/>
              </a:rPr>
              <a:t>三地址指令格式、较多的寄存器、对称的指令格式</a:t>
            </a:r>
          </a:p>
          <a:p>
            <a:pPr lvl="1" eaLnBrk="1" hangingPunct="1">
              <a:lnSpc>
                <a:spcPct val="90000"/>
              </a:lnSpc>
            </a:pPr>
            <a:r>
              <a:rPr lang="zh-CN" altLang="en-US" dirty="0">
                <a:solidFill>
                  <a:srgbClr val="000000"/>
                </a:solidFill>
                <a:latin typeface="黑体" panose="02010609060101010101" pitchFamily="49" charset="-122"/>
                <a:ea typeface="黑体" panose="02010609060101010101" pitchFamily="49" charset="-122"/>
              </a:rPr>
              <a:t>减少</a:t>
            </a:r>
            <a:r>
              <a:rPr lang="en-US" altLang="zh-CN" dirty="0">
                <a:solidFill>
                  <a:srgbClr val="000000"/>
                </a:solidFill>
                <a:latin typeface="黑体" panose="02010609060101010101" pitchFamily="49" charset="-122"/>
                <a:ea typeface="黑体" panose="02010609060101010101" pitchFamily="49" charset="-122"/>
              </a:rPr>
              <a:t>CPI</a:t>
            </a:r>
            <a:r>
              <a:rPr lang="zh-CN" altLang="en-US" dirty="0">
                <a:solidFill>
                  <a:srgbClr val="000000"/>
                </a:solidFill>
                <a:latin typeface="黑体" panose="02010609060101010101" pitchFamily="49" charset="-122"/>
                <a:ea typeface="黑体" panose="02010609060101010101" pitchFamily="49" charset="-122"/>
              </a:rPr>
              <a:t>是</a:t>
            </a:r>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思想的精华</a:t>
            </a:r>
            <a:endParaRPr lang="zh-CN" altLang="en-US" dirty="0">
              <a:solidFill>
                <a:srgbClr val="000000"/>
              </a:solidFill>
              <a:latin typeface="楷体_GB2312" pitchFamily="49" charset="-122"/>
              <a:ea typeface="楷体_GB2312" pitchFamily="49" charset="-122"/>
            </a:endParaRPr>
          </a:p>
          <a:p>
            <a:pPr lvl="3" eaLnBrk="1" hangingPunct="1">
              <a:lnSpc>
                <a:spcPct val="90000"/>
              </a:lnSpc>
            </a:pPr>
            <a:endParaRPr lang="zh-CN" altLang="en-US" sz="2400" dirty="0">
              <a:solidFill>
                <a:srgbClr val="000000"/>
              </a:solidFill>
              <a:latin typeface="楷体_GB2312" pitchFamily="49" charset="-122"/>
              <a:ea typeface="楷体_GB2312" pitchFamily="49" charset="-122"/>
            </a:endParaRPr>
          </a:p>
        </p:txBody>
      </p:sp>
      <p:sp>
        <p:nvSpPr>
          <p:cNvPr id="157700" name="Text Box 4"/>
          <p:cNvSpPr txBox="1"/>
          <p:nvPr/>
        </p:nvSpPr>
        <p:spPr>
          <a:xfrm>
            <a:off x="1265238" y="5743575"/>
            <a:ext cx="4267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hlink"/>
                </a:solidFill>
                <a:latin typeface="Verdana" panose="020B0604030504040204" pitchFamily="34" charset="0"/>
                <a:ea typeface="+mn-ea"/>
                <a:cs typeface="+mn-cs"/>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kern="1200">
                <a:solidFill>
                  <a:schemeClr val="hlink"/>
                </a:solidFill>
                <a:latin typeface="Verdana" panose="020B0604030504040204" pitchFamily="34" charset="0"/>
                <a:ea typeface="+mn-ea"/>
                <a:cs typeface="+mn-cs"/>
              </a:defRPr>
            </a:lvl5pPr>
          </a:lstStyle>
          <a:p>
            <a:pPr marL="0" lvl="0" indent="0" algn="ctr" eaLnBrk="1" fontAlgn="ctr" hangingPunct="1">
              <a:spcBef>
                <a:spcPct val="0"/>
              </a:spcBef>
              <a:buClrTx/>
              <a:buFontTx/>
              <a:buNone/>
            </a:pPr>
            <a:r>
              <a:rPr lang="en-US" altLang="zh-CN" b="0" dirty="0">
                <a:solidFill>
                  <a:srgbClr val="FF0000"/>
                </a:solidFill>
                <a:latin typeface="Tahoma" panose="020B0604030504040204" pitchFamily="34" charset="0"/>
                <a:ea typeface="宋体" panose="02010600030101010101" pitchFamily="2" charset="-122"/>
              </a:rPr>
              <a:t>Simple is fast,Small is fast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黑体" panose="02010609060101010101" pitchFamily="49" charset="-122"/>
                <a:ea typeface="黑体" panose="02010609060101010101" pitchFamily="49" charset="-122"/>
              </a:rPr>
              <a:t>RISC</a:t>
            </a:r>
            <a:r>
              <a:rPr lang="zh-CN" altLang="en-US" sz="3200" dirty="0">
                <a:solidFill>
                  <a:srgbClr val="000000"/>
                </a:solidFill>
                <a:latin typeface="黑体" panose="02010609060101010101" pitchFamily="49" charset="-122"/>
                <a:ea typeface="黑体" panose="02010609060101010101" pitchFamily="49" charset="-122"/>
              </a:rPr>
              <a:t>体系结构的特征</a:t>
            </a:r>
          </a:p>
        </p:txBody>
      </p:sp>
      <p:sp>
        <p:nvSpPr>
          <p:cNvPr id="159747"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RISC </a:t>
            </a:r>
            <a:r>
              <a:rPr lang="zh-CN" altLang="en-US" dirty="0">
                <a:solidFill>
                  <a:srgbClr val="000000"/>
                </a:solidFill>
                <a:latin typeface="黑体" panose="02010609060101010101" pitchFamily="49" charset="-122"/>
                <a:ea typeface="黑体" panose="02010609060101010101" pitchFamily="49" charset="-122"/>
              </a:rPr>
              <a:t>体系结构的特征（</a:t>
            </a:r>
            <a:r>
              <a:rPr lang="en-US" altLang="zh-CN" dirty="0">
                <a:solidFill>
                  <a:srgbClr val="000000"/>
                </a:solidFill>
                <a:latin typeface="黑体" panose="02010609060101010101" pitchFamily="49" charset="-122"/>
                <a:ea typeface="黑体" panose="02010609060101010101" pitchFamily="49" charset="-122"/>
              </a:rPr>
              <a:t>1</a:t>
            </a:r>
            <a:r>
              <a:rPr lang="zh-CN" altLang="en-US" dirty="0">
                <a:solidFill>
                  <a:srgbClr val="000000"/>
                </a:solidFill>
                <a:latin typeface="黑体" panose="02010609060101010101" pitchFamily="49" charset="-122"/>
                <a:ea typeface="黑体" panose="02010609060101010101" pitchFamily="49" charset="-122"/>
              </a:rPr>
              <a:t>）</a:t>
            </a:r>
          </a:p>
          <a:p>
            <a:pPr lvl="1" eaLnBrk="1" hangingPunct="1"/>
            <a:r>
              <a:rPr lang="zh-CN" altLang="en-US" dirty="0">
                <a:solidFill>
                  <a:srgbClr val="FF0000"/>
                </a:solidFill>
                <a:latin typeface="黑体" panose="02010609060101010101" pitchFamily="49" charset="-122"/>
                <a:ea typeface="黑体" panose="02010609060101010101" pitchFamily="49" charset="-122"/>
              </a:rPr>
              <a:t>简单的指令集</a:t>
            </a:r>
          </a:p>
          <a:p>
            <a:pPr lvl="2" eaLnBrk="1" hangingPunct="1"/>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体系结构的指令系统的指令长度比较一致，典型的指令长度是</a:t>
            </a:r>
            <a:r>
              <a:rPr lang="en-US" altLang="zh-CN" dirty="0">
                <a:solidFill>
                  <a:srgbClr val="000000"/>
                </a:solidFill>
                <a:latin typeface="黑体" panose="02010609060101010101" pitchFamily="49" charset="-122"/>
                <a:ea typeface="黑体" panose="02010609060101010101" pitchFamily="49" charset="-122"/>
              </a:rPr>
              <a:t>4</a:t>
            </a:r>
            <a:r>
              <a:rPr lang="zh-CN" altLang="en-US" dirty="0">
                <a:solidFill>
                  <a:srgbClr val="000000"/>
                </a:solidFill>
                <a:latin typeface="黑体" panose="02010609060101010101" pitchFamily="49" charset="-122"/>
                <a:ea typeface="黑体" panose="02010609060101010101" pitchFamily="49" charset="-122"/>
              </a:rPr>
              <a:t>字节，和</a:t>
            </a:r>
            <a:r>
              <a:rPr lang="en-US" altLang="zh-CN" dirty="0">
                <a:solidFill>
                  <a:srgbClr val="000000"/>
                </a:solidFill>
                <a:latin typeface="黑体" panose="02010609060101010101" pitchFamily="49" charset="-122"/>
                <a:ea typeface="黑体" panose="02010609060101010101" pitchFamily="49" charset="-122"/>
              </a:rPr>
              <a:t>CISC</a:t>
            </a:r>
            <a:r>
              <a:rPr lang="zh-CN" altLang="en-US" dirty="0">
                <a:solidFill>
                  <a:srgbClr val="000000"/>
                </a:solidFill>
                <a:latin typeface="黑体" panose="02010609060101010101" pitchFamily="49" charset="-122"/>
                <a:ea typeface="黑体" panose="02010609060101010101" pitchFamily="49" charset="-122"/>
              </a:rPr>
              <a:t>相比寻址方式少且简单，一般只有</a:t>
            </a:r>
            <a:r>
              <a:rPr lang="en-US" altLang="zh-CN" dirty="0">
                <a:solidFill>
                  <a:srgbClr val="000000"/>
                </a:solidFill>
                <a:latin typeface="黑体" panose="02010609060101010101" pitchFamily="49" charset="-122"/>
                <a:ea typeface="黑体" panose="02010609060101010101" pitchFamily="49" charset="-122"/>
              </a:rPr>
              <a:t>1</a:t>
            </a:r>
            <a:r>
              <a:rPr lang="zh-CN" altLang="en-US" dirty="0">
                <a:solidFill>
                  <a:srgbClr val="000000"/>
                </a:solidFill>
                <a:latin typeface="黑体" panose="02010609060101010101" pitchFamily="49" charset="-122"/>
                <a:ea typeface="黑体" panose="02010609060101010101" pitchFamily="49" charset="-122"/>
              </a:rPr>
              <a:t>～</a:t>
            </a:r>
            <a:r>
              <a:rPr lang="en-US" altLang="zh-CN" dirty="0">
                <a:solidFill>
                  <a:srgbClr val="000000"/>
                </a:solidFill>
                <a:latin typeface="黑体" panose="02010609060101010101" pitchFamily="49" charset="-122"/>
                <a:ea typeface="黑体" panose="02010609060101010101" pitchFamily="49" charset="-122"/>
              </a:rPr>
              <a:t>2</a:t>
            </a:r>
            <a:r>
              <a:rPr lang="zh-CN" altLang="en-US" dirty="0">
                <a:solidFill>
                  <a:srgbClr val="000000"/>
                </a:solidFill>
                <a:latin typeface="黑体" panose="02010609060101010101" pitchFamily="49" charset="-122"/>
                <a:ea typeface="黑体" panose="02010609060101010101" pitchFamily="49" charset="-122"/>
              </a:rPr>
              <a:t>种，最多也不超过</a:t>
            </a:r>
            <a:r>
              <a:rPr lang="en-US" altLang="zh-CN" dirty="0">
                <a:solidFill>
                  <a:srgbClr val="000000"/>
                </a:solidFill>
                <a:latin typeface="黑体" panose="02010609060101010101" pitchFamily="49" charset="-122"/>
                <a:ea typeface="黑体" panose="02010609060101010101" pitchFamily="49" charset="-122"/>
              </a:rPr>
              <a:t>5</a:t>
            </a:r>
            <a:r>
              <a:rPr lang="zh-CN" altLang="en-US" dirty="0">
                <a:solidFill>
                  <a:srgbClr val="000000"/>
                </a:solidFill>
                <a:latin typeface="黑体" panose="02010609060101010101" pitchFamily="49" charset="-122"/>
                <a:ea typeface="黑体" panose="02010609060101010101" pitchFamily="49" charset="-122"/>
              </a:rPr>
              <a:t>种；在指令系统中只有取数（</a:t>
            </a:r>
            <a:r>
              <a:rPr lang="en-US" altLang="zh-CN" dirty="0">
                <a:solidFill>
                  <a:srgbClr val="000000"/>
                </a:solidFill>
                <a:latin typeface="黑体" panose="02010609060101010101" pitchFamily="49" charset="-122"/>
                <a:ea typeface="黑体" panose="02010609060101010101" pitchFamily="49" charset="-122"/>
              </a:rPr>
              <a:t>LOAD</a:t>
            </a:r>
            <a:r>
              <a:rPr lang="zh-CN" altLang="en-US" dirty="0">
                <a:solidFill>
                  <a:srgbClr val="000000"/>
                </a:solidFill>
                <a:latin typeface="黑体" panose="02010609060101010101" pitchFamily="49" charset="-122"/>
                <a:ea typeface="黑体" panose="02010609060101010101" pitchFamily="49" charset="-122"/>
              </a:rPr>
              <a:t>）和存数（</a:t>
            </a:r>
            <a:r>
              <a:rPr lang="en-US" altLang="zh-CN" dirty="0">
                <a:solidFill>
                  <a:srgbClr val="000000"/>
                </a:solidFill>
                <a:latin typeface="黑体" panose="02010609060101010101" pitchFamily="49" charset="-122"/>
                <a:ea typeface="黑体" panose="02010609060101010101" pitchFamily="49" charset="-122"/>
              </a:rPr>
              <a:t>STORE</a:t>
            </a:r>
            <a:r>
              <a:rPr lang="zh-CN" altLang="en-US" dirty="0">
                <a:solidFill>
                  <a:srgbClr val="000000"/>
                </a:solidFill>
                <a:latin typeface="黑体" panose="02010609060101010101" pitchFamily="49" charset="-122"/>
                <a:ea typeface="黑体" panose="02010609060101010101" pitchFamily="49" charset="-122"/>
              </a:rPr>
              <a:t>）两条指令能够访问存储器；指令集的指令数目较少，一般在</a:t>
            </a:r>
            <a:r>
              <a:rPr lang="en-US" altLang="zh-CN" dirty="0">
                <a:solidFill>
                  <a:srgbClr val="000000"/>
                </a:solidFill>
                <a:latin typeface="黑体" panose="02010609060101010101" pitchFamily="49" charset="-122"/>
                <a:ea typeface="黑体" panose="02010609060101010101" pitchFamily="49" charset="-122"/>
              </a:rPr>
              <a:t>100</a:t>
            </a:r>
            <a:r>
              <a:rPr lang="zh-CN" altLang="en-US" dirty="0">
                <a:solidFill>
                  <a:srgbClr val="000000"/>
                </a:solidFill>
                <a:latin typeface="黑体" panose="02010609060101010101" pitchFamily="49" charset="-122"/>
                <a:ea typeface="黑体" panose="02010609060101010101" pitchFamily="49" charset="-122"/>
              </a:rPr>
              <a:t>至</a:t>
            </a:r>
            <a:r>
              <a:rPr lang="en-US" altLang="zh-CN" dirty="0">
                <a:solidFill>
                  <a:srgbClr val="000000"/>
                </a:solidFill>
                <a:latin typeface="黑体" panose="02010609060101010101" pitchFamily="49" charset="-122"/>
                <a:ea typeface="黑体" panose="02010609060101010101" pitchFamily="49" charset="-122"/>
              </a:rPr>
              <a:t>150</a:t>
            </a:r>
            <a:r>
              <a:rPr lang="zh-CN" altLang="en-US" dirty="0">
                <a:solidFill>
                  <a:srgbClr val="000000"/>
                </a:solidFill>
                <a:latin typeface="黑体" panose="02010609060101010101" pitchFamily="49" charset="-122"/>
                <a:ea typeface="黑体" panose="02010609060101010101" pitchFamily="49" charset="-122"/>
              </a:rPr>
              <a:t>种之间；指令格式少，一般少于</a:t>
            </a:r>
            <a:r>
              <a:rPr lang="en-US" altLang="zh-CN" dirty="0">
                <a:solidFill>
                  <a:srgbClr val="000000"/>
                </a:solidFill>
                <a:latin typeface="黑体" panose="02010609060101010101" pitchFamily="49" charset="-122"/>
                <a:ea typeface="黑体" panose="02010609060101010101" pitchFamily="49" charset="-122"/>
              </a:rPr>
              <a:t>4</a:t>
            </a:r>
            <a:r>
              <a:rPr lang="zh-CN" altLang="en-US" dirty="0">
                <a:solidFill>
                  <a:srgbClr val="000000"/>
                </a:solidFill>
                <a:latin typeface="黑体" panose="02010609060101010101" pitchFamily="49" charset="-122"/>
                <a:ea typeface="黑体" panose="02010609060101010101" pitchFamily="49" charset="-122"/>
              </a:rPr>
              <a:t>种</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p:cNvSpPr>
          <p:nvPr>
            <p:ph type="title"/>
          </p:nvPr>
        </p:nvSpPr>
        <p:spPr/>
        <p:txBody>
          <a:bodyPr vert="horz" wrap="square" lIns="91440" tIns="45720" rIns="91440" bIns="45720" anchor="ctr" anchorCtr="0"/>
          <a:lstStyle/>
          <a:p>
            <a:pPr eaLnBrk="1" hangingPunct="1"/>
            <a:r>
              <a:rPr lang="en-US" altLang="zh-CN" sz="3200" dirty="0">
                <a:solidFill>
                  <a:srgbClr val="000000"/>
                </a:solidFill>
                <a:latin typeface="黑体" panose="02010609060101010101" pitchFamily="49" charset="-122"/>
                <a:ea typeface="黑体" panose="02010609060101010101" pitchFamily="49" charset="-122"/>
              </a:rPr>
              <a:t>RISC</a:t>
            </a:r>
            <a:r>
              <a:rPr lang="zh-CN" altLang="en-US" sz="3200" dirty="0">
                <a:solidFill>
                  <a:srgbClr val="000000"/>
                </a:solidFill>
                <a:latin typeface="黑体" panose="02010609060101010101" pitchFamily="49" charset="-122"/>
                <a:ea typeface="黑体" panose="02010609060101010101" pitchFamily="49" charset="-122"/>
              </a:rPr>
              <a:t>体系结构的特征</a:t>
            </a:r>
          </a:p>
        </p:txBody>
      </p:sp>
      <p:sp>
        <p:nvSpPr>
          <p:cNvPr id="160771"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RISC </a:t>
            </a:r>
            <a:r>
              <a:rPr lang="zh-CN" altLang="en-US" dirty="0">
                <a:solidFill>
                  <a:srgbClr val="000000"/>
                </a:solidFill>
                <a:latin typeface="黑体" panose="02010609060101010101" pitchFamily="49" charset="-122"/>
                <a:ea typeface="黑体" panose="02010609060101010101" pitchFamily="49" charset="-122"/>
              </a:rPr>
              <a:t>体系结构的特征（</a:t>
            </a:r>
            <a:r>
              <a:rPr lang="en-US" altLang="zh-CN" dirty="0">
                <a:solidFill>
                  <a:srgbClr val="000000"/>
                </a:solidFill>
                <a:latin typeface="黑体" panose="02010609060101010101" pitchFamily="49" charset="-122"/>
                <a:ea typeface="黑体" panose="02010609060101010101" pitchFamily="49" charset="-122"/>
              </a:rPr>
              <a:t>2</a:t>
            </a:r>
            <a:r>
              <a:rPr lang="zh-CN" altLang="en-US" dirty="0">
                <a:solidFill>
                  <a:srgbClr val="000000"/>
                </a:solidFill>
                <a:latin typeface="黑体" panose="02010609060101010101" pitchFamily="49" charset="-122"/>
                <a:ea typeface="黑体" panose="02010609060101010101" pitchFamily="49" charset="-122"/>
              </a:rPr>
              <a:t>）</a:t>
            </a:r>
          </a:p>
          <a:p>
            <a:pPr lvl="1" eaLnBrk="1" hangingPunct="1"/>
            <a:r>
              <a:rPr lang="zh-CN" altLang="en-US" dirty="0">
                <a:solidFill>
                  <a:srgbClr val="FF0000"/>
                </a:solidFill>
                <a:latin typeface="黑体" panose="02010609060101010101" pitchFamily="49" charset="-122"/>
                <a:ea typeface="黑体" panose="02010609060101010101" pitchFamily="49" charset="-122"/>
              </a:rPr>
              <a:t>执行速度快</a:t>
            </a:r>
          </a:p>
          <a:p>
            <a:pPr lvl="2" eaLnBrk="1" hangingPunct="1"/>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体系结构的指令功能一般采用硬连线（</a:t>
            </a:r>
            <a:r>
              <a:rPr lang="en-US" altLang="zh-CN" dirty="0">
                <a:solidFill>
                  <a:srgbClr val="000000"/>
                </a:solidFill>
                <a:latin typeface="黑体" panose="02010609060101010101" pitchFamily="49" charset="-122"/>
                <a:ea typeface="黑体" panose="02010609060101010101" pitchFamily="49" charset="-122"/>
              </a:rPr>
              <a:t>hardwire</a:t>
            </a:r>
            <a:r>
              <a:rPr lang="zh-CN" altLang="en-US" dirty="0">
                <a:solidFill>
                  <a:srgbClr val="000000"/>
                </a:solidFill>
                <a:latin typeface="黑体" panose="02010609060101010101" pitchFamily="49" charset="-122"/>
                <a:ea typeface="黑体" panose="02010609060101010101" pitchFamily="49" charset="-122"/>
              </a:rPr>
              <a:t>）方式的实现，即控制器逻辑的实现。高级语言经编译生成的代码</a:t>
            </a:r>
            <a:r>
              <a:rPr lang="zh-CN" altLang="en-US" dirty="0">
                <a:solidFill>
                  <a:srgbClr val="FF0000"/>
                </a:solidFill>
                <a:latin typeface="黑体" panose="02010609060101010101" pitchFamily="49" charset="-122"/>
                <a:ea typeface="黑体" panose="02010609060101010101" pitchFamily="49" charset="-122"/>
              </a:rPr>
              <a:t>直接由硬件</a:t>
            </a:r>
            <a:r>
              <a:rPr lang="zh-CN" altLang="en-US" dirty="0">
                <a:solidFill>
                  <a:srgbClr val="000000"/>
                </a:solidFill>
                <a:latin typeface="黑体" panose="02010609060101010101" pitchFamily="49" charset="-122"/>
                <a:ea typeface="黑体" panose="02010609060101010101" pitchFamily="49" charset="-122"/>
              </a:rPr>
              <a:t>执行，而不是由微程序解释执行，因而执行的速度更快；</a:t>
            </a:r>
          </a:p>
          <a:p>
            <a:pPr lvl="2" eaLnBrk="1" hangingPunct="1"/>
            <a:r>
              <a:rPr lang="zh-CN" altLang="en-US" dirty="0">
                <a:solidFill>
                  <a:srgbClr val="000000"/>
                </a:solidFill>
                <a:latin typeface="黑体" panose="02010609060101010101" pitchFamily="49" charset="-122"/>
                <a:ea typeface="黑体" panose="02010609060101010101" pitchFamily="49" charset="-122"/>
              </a:rPr>
              <a:t>绝大多数的指令，除取数或存数这类指令之外，执行仅需一个处理器时钟周期，而且随着片内</a:t>
            </a:r>
            <a:r>
              <a:rPr lang="en-US" altLang="zh-CN" dirty="0">
                <a:solidFill>
                  <a:srgbClr val="000000"/>
                </a:solidFill>
                <a:latin typeface="黑体" panose="02010609060101010101" pitchFamily="49" charset="-122"/>
                <a:ea typeface="黑体" panose="02010609060101010101" pitchFamily="49" charset="-122"/>
              </a:rPr>
              <a:t>cache</a:t>
            </a:r>
            <a:r>
              <a:rPr lang="zh-CN" altLang="en-US" dirty="0">
                <a:solidFill>
                  <a:srgbClr val="000000"/>
                </a:solidFill>
                <a:latin typeface="黑体" panose="02010609060101010101" pitchFamily="49" charset="-122"/>
                <a:ea typeface="黑体" panose="02010609060101010101" pitchFamily="49" charset="-122"/>
              </a:rPr>
              <a:t>的出现，在</a:t>
            </a:r>
            <a:r>
              <a:rPr lang="en-US" altLang="zh-CN" dirty="0">
                <a:solidFill>
                  <a:srgbClr val="000000"/>
                </a:solidFill>
                <a:latin typeface="黑体" panose="02010609060101010101" pitchFamily="49" charset="-122"/>
                <a:ea typeface="黑体" panose="02010609060101010101" pitchFamily="49" charset="-122"/>
              </a:rPr>
              <a:t>cache</a:t>
            </a:r>
            <a:r>
              <a:rPr lang="zh-CN" altLang="en-US" dirty="0">
                <a:solidFill>
                  <a:srgbClr val="000000"/>
                </a:solidFill>
                <a:latin typeface="黑体" panose="02010609060101010101" pitchFamily="49" charset="-122"/>
                <a:ea typeface="黑体" panose="02010609060101010101" pitchFamily="49" charset="-122"/>
              </a:rPr>
              <a:t>命中的情况下甚至取数、存数这类指令也能在一个处理器时钟周期内完成。</a:t>
            </a:r>
            <a:r>
              <a:rPr lang="zh-CN" altLang="en-US" dirty="0"/>
              <a:t>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体系结构的特征</a:t>
            </a:r>
          </a:p>
        </p:txBody>
      </p:sp>
      <p:sp>
        <p:nvSpPr>
          <p:cNvPr id="161795"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RISC </a:t>
            </a:r>
            <a:r>
              <a:rPr lang="zh-CN" altLang="en-US" dirty="0">
                <a:solidFill>
                  <a:srgbClr val="000000"/>
                </a:solidFill>
                <a:latin typeface="黑体" panose="02010609060101010101" pitchFamily="49" charset="-122"/>
                <a:ea typeface="黑体" panose="02010609060101010101" pitchFamily="49" charset="-122"/>
              </a:rPr>
              <a:t>体系结构的特征（</a:t>
            </a:r>
            <a:r>
              <a:rPr lang="en-US" altLang="zh-CN" dirty="0">
                <a:solidFill>
                  <a:srgbClr val="000000"/>
                </a:solidFill>
                <a:latin typeface="黑体" panose="02010609060101010101" pitchFamily="49" charset="-122"/>
                <a:ea typeface="黑体" panose="02010609060101010101" pitchFamily="49" charset="-122"/>
              </a:rPr>
              <a:t>3</a:t>
            </a:r>
            <a:r>
              <a:rPr lang="zh-CN" altLang="en-US" dirty="0">
                <a:solidFill>
                  <a:srgbClr val="000000"/>
                </a:solidFill>
                <a:latin typeface="黑体" panose="02010609060101010101" pitchFamily="49" charset="-122"/>
                <a:ea typeface="黑体" panose="02010609060101010101" pitchFamily="49" charset="-122"/>
              </a:rPr>
              <a:t>）</a:t>
            </a:r>
          </a:p>
          <a:p>
            <a:pPr lvl="1" eaLnBrk="1" hangingPunct="1"/>
            <a:r>
              <a:rPr lang="zh-CN" altLang="en-US" dirty="0">
                <a:solidFill>
                  <a:srgbClr val="FF0000"/>
                </a:solidFill>
                <a:latin typeface="黑体" panose="02010609060101010101" pitchFamily="49" charset="-122"/>
                <a:ea typeface="黑体" panose="02010609060101010101" pitchFamily="49" charset="-122"/>
              </a:rPr>
              <a:t>寄存器</a:t>
            </a:r>
            <a:r>
              <a:rPr lang="en-US" altLang="zh-CN" dirty="0">
                <a:solidFill>
                  <a:srgbClr val="FF0000"/>
                </a:solidFill>
                <a:ea typeface="黑体" panose="02010609060101010101" pitchFamily="49" charset="-122"/>
              </a:rPr>
              <a:t>—</a:t>
            </a:r>
            <a:r>
              <a:rPr lang="zh-CN" altLang="en-US" dirty="0">
                <a:solidFill>
                  <a:srgbClr val="FF0000"/>
                </a:solidFill>
                <a:latin typeface="黑体" panose="02010609060101010101" pitchFamily="49" charset="-122"/>
                <a:ea typeface="黑体" panose="02010609060101010101" pitchFamily="49" charset="-122"/>
              </a:rPr>
              <a:t>寄存器操作</a:t>
            </a:r>
            <a:r>
              <a:rPr lang="zh-CN" altLang="en-US" dirty="0">
                <a:latin typeface="黑体" panose="02010609060101010101" pitchFamily="49" charset="-122"/>
                <a:ea typeface="黑体" panose="02010609060101010101" pitchFamily="49" charset="-122"/>
              </a:rPr>
              <a:t> </a:t>
            </a:r>
          </a:p>
          <a:p>
            <a:pPr lvl="2" eaLnBrk="1" hangingPunct="1"/>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体系结构的处理器往往都配有大量的通用寄存器，从而将频繁使用的操作数保持在寄存器中，减少了寄存器</a:t>
            </a:r>
            <a:r>
              <a:rPr lang="en-US" altLang="zh-CN" dirty="0">
                <a:solidFill>
                  <a:srgbClr val="000000"/>
                </a:solidFill>
                <a:ea typeface="黑体" panose="02010609060101010101" pitchFamily="49" charset="-122"/>
              </a:rPr>
              <a:t>—</a:t>
            </a:r>
            <a:r>
              <a:rPr lang="zh-CN" altLang="en-US" dirty="0">
                <a:solidFill>
                  <a:srgbClr val="000000"/>
                </a:solidFill>
                <a:latin typeface="黑体" panose="02010609060101010101" pitchFamily="49" charset="-122"/>
                <a:ea typeface="黑体" panose="02010609060101010101" pitchFamily="49" charset="-122"/>
              </a:rPr>
              <a:t>存储器操作，绝大多数操作都以寄存器</a:t>
            </a:r>
            <a:r>
              <a:rPr lang="en-US" altLang="zh-CN" dirty="0">
                <a:solidFill>
                  <a:srgbClr val="000000"/>
                </a:solidFill>
                <a:ea typeface="黑体" panose="02010609060101010101" pitchFamily="49" charset="-122"/>
              </a:rPr>
              <a:t>—</a:t>
            </a:r>
            <a:r>
              <a:rPr lang="zh-CN" altLang="en-US" dirty="0">
                <a:solidFill>
                  <a:srgbClr val="000000"/>
                </a:solidFill>
                <a:latin typeface="黑体" panose="02010609060101010101" pitchFamily="49" charset="-122"/>
                <a:ea typeface="黑体" panose="02010609060101010101" pitchFamily="49" charset="-122"/>
              </a:rPr>
              <a:t>寄存器方式完成，甚至过程调用时的现场保护与恢复也可以用寄存器完成。这会使高级语言程序中频繁出现的变量指派、参数传递、转移及过程调用、算术逻辑运算等操作高速地完成</a:t>
            </a:r>
            <a:r>
              <a:rPr lang="zh-CN" altLang="en-US" dirty="0">
                <a:latin typeface="楷体_GB2312" pitchFamily="49" charset="-122"/>
                <a:ea typeface="楷体_GB2312" pitchFamily="49" charset="-122"/>
              </a:rPr>
              <a:t>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体系结构的特征</a:t>
            </a:r>
          </a:p>
        </p:txBody>
      </p:sp>
      <p:sp>
        <p:nvSpPr>
          <p:cNvPr id="162819"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RISC </a:t>
            </a:r>
            <a:r>
              <a:rPr lang="zh-CN" altLang="en-US" dirty="0">
                <a:solidFill>
                  <a:srgbClr val="000000"/>
                </a:solidFill>
                <a:latin typeface="黑体" panose="02010609060101010101" pitchFamily="49" charset="-122"/>
                <a:ea typeface="黑体" panose="02010609060101010101" pitchFamily="49" charset="-122"/>
              </a:rPr>
              <a:t>体系结构的特征（</a:t>
            </a:r>
            <a:r>
              <a:rPr lang="en-US" altLang="zh-CN" dirty="0">
                <a:solidFill>
                  <a:srgbClr val="000000"/>
                </a:solidFill>
                <a:latin typeface="黑体" panose="02010609060101010101" pitchFamily="49" charset="-122"/>
                <a:ea typeface="黑体" panose="02010609060101010101" pitchFamily="49" charset="-122"/>
              </a:rPr>
              <a:t>4</a:t>
            </a:r>
            <a:r>
              <a:rPr lang="zh-CN" altLang="en-US" dirty="0">
                <a:solidFill>
                  <a:srgbClr val="000000"/>
                </a:solidFill>
                <a:latin typeface="黑体" panose="02010609060101010101" pitchFamily="49" charset="-122"/>
                <a:ea typeface="黑体" panose="02010609060101010101" pitchFamily="49" charset="-122"/>
              </a:rPr>
              <a:t>）</a:t>
            </a:r>
          </a:p>
          <a:p>
            <a:pPr lvl="1" eaLnBrk="1" hangingPunct="1"/>
            <a:r>
              <a:rPr lang="zh-CN" altLang="en-US" dirty="0">
                <a:solidFill>
                  <a:srgbClr val="FF0000"/>
                </a:solidFill>
                <a:latin typeface="黑体" panose="02010609060101010101" pitchFamily="49" charset="-122"/>
                <a:ea typeface="黑体" panose="02010609060101010101" pitchFamily="49" charset="-122"/>
              </a:rPr>
              <a:t>支持指令流水线</a:t>
            </a:r>
          </a:p>
          <a:p>
            <a:pPr lvl="2" eaLnBrk="1" hangingPunct="1"/>
            <a:r>
              <a:rPr lang="zh-CN" altLang="en-US" dirty="0">
                <a:solidFill>
                  <a:srgbClr val="000000"/>
                </a:solidFill>
                <a:latin typeface="黑体" panose="02010609060101010101" pitchFamily="49" charset="-122"/>
                <a:ea typeface="黑体" panose="02010609060101010101" pitchFamily="49" charset="-122"/>
              </a:rPr>
              <a:t>基于</a:t>
            </a:r>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体系结构的处理器的指令定长、格式简单并且绝大多数指令都能在一个处理器时钟周期内执行完，这些都是对指令流水线的极好支持；另外，由于</a:t>
            </a:r>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采用了硬布线逻辑，</a:t>
            </a:r>
            <a:r>
              <a:rPr lang="en-US" altLang="zh-CN" dirty="0">
                <a:solidFill>
                  <a:srgbClr val="000000"/>
                </a:solidFill>
                <a:latin typeface="黑体" panose="02010609060101010101" pitchFamily="49" charset="-122"/>
                <a:ea typeface="黑体" panose="02010609060101010101" pitchFamily="49" charset="-122"/>
              </a:rPr>
              <a:t>CPU</a:t>
            </a:r>
            <a:r>
              <a:rPr lang="zh-CN" altLang="en-US" dirty="0">
                <a:solidFill>
                  <a:srgbClr val="000000"/>
                </a:solidFill>
                <a:latin typeface="黑体" panose="02010609060101010101" pitchFamily="49" charset="-122"/>
                <a:ea typeface="黑体" panose="02010609060101010101" pitchFamily="49" charset="-122"/>
              </a:rPr>
              <a:t>芯片内控制器所占面积减小，这样芯片内可以集成更大容量的</a:t>
            </a:r>
            <a:r>
              <a:rPr lang="en-US" altLang="zh-CN" dirty="0">
                <a:solidFill>
                  <a:srgbClr val="000000"/>
                </a:solidFill>
                <a:latin typeface="黑体" panose="02010609060101010101" pitchFamily="49" charset="-122"/>
                <a:ea typeface="黑体" panose="02010609060101010101" pitchFamily="49" charset="-122"/>
              </a:rPr>
              <a:t>cache</a:t>
            </a:r>
            <a:r>
              <a:rPr lang="zh-CN" altLang="en-US" dirty="0">
                <a:solidFill>
                  <a:srgbClr val="000000"/>
                </a:solidFill>
                <a:latin typeface="黑体" panose="02010609060101010101" pitchFamily="49" charset="-122"/>
                <a:ea typeface="黑体" panose="02010609060101010101" pitchFamily="49" charset="-122"/>
              </a:rPr>
              <a:t>，甚至可以分成指令</a:t>
            </a:r>
            <a:r>
              <a:rPr lang="en-US" altLang="zh-CN" dirty="0">
                <a:solidFill>
                  <a:srgbClr val="000000"/>
                </a:solidFill>
                <a:latin typeface="黑体" panose="02010609060101010101" pitchFamily="49" charset="-122"/>
                <a:ea typeface="黑体" panose="02010609060101010101" pitchFamily="49" charset="-122"/>
              </a:rPr>
              <a:t>cache</a:t>
            </a:r>
            <a:r>
              <a:rPr lang="zh-CN" altLang="en-US" dirty="0">
                <a:solidFill>
                  <a:srgbClr val="000000"/>
                </a:solidFill>
                <a:latin typeface="黑体" panose="02010609060101010101" pitchFamily="49" charset="-122"/>
                <a:ea typeface="黑体" panose="02010609060101010101" pitchFamily="49" charset="-122"/>
              </a:rPr>
              <a:t>和数据</a:t>
            </a:r>
            <a:r>
              <a:rPr lang="en-US" altLang="zh-CN" dirty="0">
                <a:solidFill>
                  <a:srgbClr val="000000"/>
                </a:solidFill>
                <a:latin typeface="黑体" panose="02010609060101010101" pitchFamily="49" charset="-122"/>
                <a:ea typeface="黑体" panose="02010609060101010101" pitchFamily="49" charset="-122"/>
              </a:rPr>
              <a:t>cache</a:t>
            </a:r>
            <a:r>
              <a:rPr lang="zh-CN" altLang="en-US" dirty="0">
                <a:solidFill>
                  <a:srgbClr val="000000"/>
                </a:solidFill>
                <a:latin typeface="黑体" panose="02010609060101010101" pitchFamily="49" charset="-122"/>
                <a:ea typeface="黑体" panose="02010609060101010101" pitchFamily="49" charset="-122"/>
              </a:rPr>
              <a:t>，还可集成多个</a:t>
            </a:r>
            <a:r>
              <a:rPr lang="zh-CN" altLang="en-US" dirty="0">
                <a:latin typeface="黑体" panose="02010609060101010101" pitchFamily="49" charset="-122"/>
                <a:ea typeface="黑体" panose="02010609060101010101" pitchFamily="49" charset="-122"/>
              </a:rPr>
              <a:t>指令预取器、多个功能执行单元，以及支持条件转移预测的转移历史表（</a:t>
            </a:r>
            <a:r>
              <a:rPr lang="en-US" altLang="zh-CN" dirty="0">
                <a:latin typeface="黑体" panose="02010609060101010101" pitchFamily="49" charset="-122"/>
                <a:ea typeface="黑体" panose="02010609060101010101" pitchFamily="49" charset="-122"/>
              </a:rPr>
              <a:t>BHT</a:t>
            </a:r>
            <a:r>
              <a:rPr lang="zh-CN" altLang="en-US" dirty="0">
                <a:latin typeface="黑体" panose="02010609060101010101" pitchFamily="49" charset="-122"/>
                <a:ea typeface="黑体" panose="02010609060101010101" pitchFamily="49" charset="-122"/>
              </a:rPr>
              <a:t>）</a:t>
            </a:r>
            <a:r>
              <a:rPr lang="zh-CN" altLang="en-US" dirty="0">
                <a:solidFill>
                  <a:srgbClr val="000000"/>
                </a:solidFill>
                <a:latin typeface="黑体" panose="02010609060101010101" pitchFamily="49" charset="-122"/>
                <a:ea typeface="黑体" panose="02010609060101010101" pitchFamily="49" charset="-122"/>
              </a:rPr>
              <a:t>等</a:t>
            </a:r>
            <a:r>
              <a:rPr lang="zh-CN" altLang="en-US" dirty="0"/>
              <a:t>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体系结构的特征</a:t>
            </a:r>
          </a:p>
        </p:txBody>
      </p:sp>
      <p:sp>
        <p:nvSpPr>
          <p:cNvPr id="163843" name="Rectangle 3"/>
          <p:cNvSpPr>
            <a:spLocks noGrp="1"/>
          </p:cNvSpPr>
          <p:nvPr>
            <p:ph idx="1" hasCustomPrompt="1"/>
          </p:nvPr>
        </p:nvSpPr>
        <p:spPr/>
        <p:txBody>
          <a:bodyPr vert="horz" wrap="square" lIns="91440" tIns="45720" rIns="91440" bIns="45720" anchor="t"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RISC </a:t>
            </a:r>
            <a:r>
              <a:rPr lang="zh-CN" altLang="en-US" dirty="0">
                <a:solidFill>
                  <a:srgbClr val="000000"/>
                </a:solidFill>
                <a:latin typeface="黑体" panose="02010609060101010101" pitchFamily="49" charset="-122"/>
                <a:ea typeface="黑体" panose="02010609060101010101" pitchFamily="49" charset="-122"/>
              </a:rPr>
              <a:t>体系结构的特征（</a:t>
            </a:r>
            <a:r>
              <a:rPr lang="en-US" altLang="zh-CN" dirty="0">
                <a:solidFill>
                  <a:srgbClr val="000000"/>
                </a:solidFill>
                <a:latin typeface="黑体" panose="02010609060101010101" pitchFamily="49" charset="-122"/>
                <a:ea typeface="黑体" panose="02010609060101010101" pitchFamily="49" charset="-122"/>
              </a:rPr>
              <a:t>5</a:t>
            </a:r>
            <a:r>
              <a:rPr lang="zh-CN" altLang="en-US" dirty="0">
                <a:solidFill>
                  <a:srgbClr val="000000"/>
                </a:solidFill>
                <a:latin typeface="黑体" panose="02010609060101010101" pitchFamily="49" charset="-122"/>
                <a:ea typeface="黑体" panose="02010609060101010101" pitchFamily="49" charset="-122"/>
              </a:rPr>
              <a:t>）</a:t>
            </a:r>
          </a:p>
          <a:p>
            <a:pPr lvl="1" eaLnBrk="1" hangingPunct="1"/>
            <a:r>
              <a:rPr lang="zh-CN" altLang="en-US" dirty="0">
                <a:solidFill>
                  <a:srgbClr val="FF0000"/>
                </a:solidFill>
                <a:latin typeface="黑体" panose="02010609060101010101" pitchFamily="49" charset="-122"/>
                <a:ea typeface="黑体" panose="02010609060101010101" pitchFamily="49" charset="-122"/>
              </a:rPr>
              <a:t>重视优化编译技术</a:t>
            </a:r>
          </a:p>
          <a:p>
            <a:pPr lvl="2" eaLnBrk="1" hangingPunct="1"/>
            <a:r>
              <a:rPr lang="zh-CN" altLang="en-US" dirty="0">
                <a:solidFill>
                  <a:srgbClr val="000000"/>
                </a:solidFill>
                <a:latin typeface="黑体" panose="02010609060101010101" pitchFamily="49" charset="-122"/>
                <a:ea typeface="黑体" panose="02010609060101010101" pitchFamily="49" charset="-122"/>
              </a:rPr>
              <a:t>由于</a:t>
            </a:r>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体系结构的指令简单，所以</a:t>
            </a:r>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体系结构的性能在很大程度上依赖于编译程序的有效性。</a:t>
            </a:r>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体系结构指令的简单性可以简化编译工作，因为在编译时不必在具有类似效果的指令中进行选择，</a:t>
            </a:r>
            <a:r>
              <a:rPr lang="zh-CN" altLang="en-US" dirty="0">
                <a:solidFill>
                  <a:srgbClr val="FF0000"/>
                </a:solidFill>
                <a:latin typeface="黑体" panose="02010609060101010101" pitchFamily="49" charset="-122"/>
                <a:ea typeface="黑体" panose="02010609060101010101" pitchFamily="49" charset="-122"/>
              </a:rPr>
              <a:t>同时因为寻址方式少，也不必优化寻址方式；</a:t>
            </a:r>
            <a:r>
              <a:rPr lang="en-US" altLang="zh-CN" dirty="0">
                <a:solidFill>
                  <a:srgbClr val="FF0000"/>
                </a:solidFill>
                <a:latin typeface="黑体" panose="02010609060101010101" pitchFamily="49" charset="-122"/>
                <a:ea typeface="黑体" panose="02010609060101010101" pitchFamily="49" charset="-122"/>
              </a:rPr>
              <a:t>RISC</a:t>
            </a:r>
            <a:r>
              <a:rPr lang="zh-CN" altLang="en-US" dirty="0">
                <a:solidFill>
                  <a:srgbClr val="FF0000"/>
                </a:solidFill>
                <a:latin typeface="黑体" panose="02010609060101010101" pitchFamily="49" charset="-122"/>
                <a:ea typeface="黑体" panose="02010609060101010101" pitchFamily="49" charset="-122"/>
              </a:rPr>
              <a:t>体系结构指令长度固定，指令格式少使得更换指令或取消指令变得很容易；又因为大部分指令能在一个机器周期内完成，因而编译程序比较容易调整指令流。</a:t>
            </a:r>
            <a:r>
              <a:rPr lang="zh-CN" altLang="en-US" dirty="0">
                <a:solidFill>
                  <a:srgbClr val="FF0000"/>
                </a:solidFill>
              </a:rPr>
              <a:t>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p:cNvSpPr>
          <p:nvPr>
            <p:ph type="title"/>
          </p:nvPr>
        </p:nvSpPr>
        <p:spPr/>
        <p:txBody>
          <a:bodyPr vert="horz" wrap="square" lIns="91440" tIns="45720" rIns="91440" bIns="45720" anchor="ctr" anchorCtr="0"/>
          <a:lstStyle/>
          <a:p>
            <a:pPr eaLnBrk="1" hangingPunct="1"/>
            <a:r>
              <a:rPr lang="en-US" altLang="zh-CN" dirty="0">
                <a:solidFill>
                  <a:srgbClr val="000000"/>
                </a:solidFill>
                <a:latin typeface="黑体" panose="02010609060101010101" pitchFamily="49" charset="-122"/>
                <a:ea typeface="黑体" panose="02010609060101010101" pitchFamily="49" charset="-122"/>
              </a:rPr>
              <a:t>RISC</a:t>
            </a:r>
            <a:r>
              <a:rPr lang="zh-CN" altLang="en-US" dirty="0">
                <a:solidFill>
                  <a:srgbClr val="000000"/>
                </a:solidFill>
                <a:latin typeface="黑体" panose="02010609060101010101" pitchFamily="49" charset="-122"/>
                <a:ea typeface="黑体" panose="02010609060101010101" pitchFamily="49" charset="-122"/>
              </a:rPr>
              <a:t>结构采用的基本技术</a:t>
            </a:r>
            <a:r>
              <a:rPr lang="zh-CN" altLang="en-US" dirty="0">
                <a:solidFill>
                  <a:srgbClr val="000000"/>
                </a:solidFill>
              </a:rPr>
              <a:t> </a:t>
            </a:r>
          </a:p>
        </p:txBody>
      </p:sp>
      <p:sp>
        <p:nvSpPr>
          <p:cNvPr id="164867" name="Rectangle 3"/>
          <p:cNvSpPr>
            <a:spLocks noGrp="1"/>
          </p:cNvSpPr>
          <p:nvPr>
            <p:ph idx="1" hasCustomPrompt="1"/>
          </p:nvPr>
        </p:nvSpPr>
        <p:spPr>
          <a:xfrm>
            <a:off x="604838" y="1135063"/>
            <a:ext cx="8116887" cy="4114800"/>
          </a:xfrm>
        </p:spPr>
        <p:txBody>
          <a:bodyPr vert="horz" wrap="square" lIns="91440" tIns="45720" rIns="91440" bIns="45720" anchor="t" anchorCtr="0"/>
          <a:lstStyle/>
          <a:p>
            <a:pPr eaLnBrk="1" hangingPunct="1"/>
            <a:r>
              <a:rPr lang="zh-CN" altLang="en-US" dirty="0">
                <a:solidFill>
                  <a:srgbClr val="000000"/>
                </a:solidFill>
                <a:latin typeface="楷体_GB2312" pitchFamily="49" charset="-122"/>
                <a:ea typeface="楷体_GB2312" pitchFamily="49" charset="-122"/>
              </a:rPr>
              <a:t>遵循按</a:t>
            </a:r>
            <a:r>
              <a:rPr lang="en-US" altLang="zh-CN" dirty="0">
                <a:solidFill>
                  <a:srgbClr val="000000"/>
                </a:solidFill>
                <a:latin typeface="楷体_GB2312" pitchFamily="49" charset="-122"/>
                <a:ea typeface="楷体_GB2312" pitchFamily="49" charset="-122"/>
              </a:rPr>
              <a:t>RISC</a:t>
            </a:r>
            <a:r>
              <a:rPr lang="zh-CN" altLang="en-US" dirty="0">
                <a:solidFill>
                  <a:srgbClr val="000000"/>
                </a:solidFill>
                <a:latin typeface="楷体_GB2312" pitchFamily="49" charset="-122"/>
                <a:ea typeface="楷体_GB2312" pitchFamily="49" charset="-122"/>
              </a:rPr>
              <a:t>机器一般原则设计的技术</a:t>
            </a:r>
          </a:p>
          <a:p>
            <a:pPr eaLnBrk="1" hangingPunct="1"/>
            <a:r>
              <a:rPr lang="zh-CN" altLang="en-US" dirty="0">
                <a:solidFill>
                  <a:srgbClr val="000000"/>
                </a:solidFill>
                <a:latin typeface="楷体_GB2312" pitchFamily="49" charset="-122"/>
                <a:ea typeface="楷体_GB2312" pitchFamily="49" charset="-122"/>
              </a:rPr>
              <a:t>在逻辑上采用硬联实现和微程序固件实现相结合的技术</a:t>
            </a:r>
            <a:r>
              <a:rPr lang="en-US" altLang="zh-CN" dirty="0">
                <a:solidFill>
                  <a:srgbClr val="000000"/>
                </a:solidFill>
                <a:latin typeface="宋体" panose="02010600030101010101" pitchFamily="2" charset="-122"/>
                <a:ea typeface="楷体_GB2312" pitchFamily="49" charset="-122"/>
              </a:rPr>
              <a:t>——</a:t>
            </a:r>
            <a:r>
              <a:rPr lang="zh-CN" altLang="en-US" dirty="0">
                <a:solidFill>
                  <a:srgbClr val="000000"/>
                </a:solidFill>
                <a:latin typeface="楷体_GB2312" pitchFamily="49" charset="-122"/>
                <a:ea typeface="楷体_GB2312" pitchFamily="49" charset="-122"/>
              </a:rPr>
              <a:t>简单指令硬联复杂指令微程序实现</a:t>
            </a:r>
          </a:p>
          <a:p>
            <a:pPr eaLnBrk="1" hangingPunct="1"/>
            <a:r>
              <a:rPr lang="zh-CN" altLang="en-US" dirty="0">
                <a:solidFill>
                  <a:srgbClr val="000000"/>
                </a:solidFill>
                <a:latin typeface="楷体_GB2312" pitchFamily="49" charset="-122"/>
                <a:ea typeface="楷体_GB2312" pitchFamily="49" charset="-122"/>
              </a:rPr>
              <a:t>在</a:t>
            </a:r>
            <a:r>
              <a:rPr lang="en-US" altLang="zh-CN" dirty="0">
                <a:solidFill>
                  <a:srgbClr val="000000"/>
                </a:solidFill>
                <a:latin typeface="楷体_GB2312" pitchFamily="49" charset="-122"/>
                <a:ea typeface="楷体_GB2312" pitchFamily="49" charset="-122"/>
              </a:rPr>
              <a:t>CPU</a:t>
            </a:r>
            <a:r>
              <a:rPr lang="zh-CN" altLang="en-US" dirty="0">
                <a:solidFill>
                  <a:srgbClr val="000000"/>
                </a:solidFill>
                <a:latin typeface="楷体_GB2312" pitchFamily="49" charset="-122"/>
                <a:ea typeface="楷体_GB2312" pitchFamily="49" charset="-122"/>
              </a:rPr>
              <a:t>中设置数量较大的寄存器组，并采用重叠寄存器窗口的技术</a:t>
            </a:r>
          </a:p>
          <a:p>
            <a:pPr eaLnBrk="1" hangingPunct="1"/>
            <a:r>
              <a:rPr lang="zh-CN" altLang="en-US" dirty="0">
                <a:solidFill>
                  <a:srgbClr val="000000"/>
                </a:solidFill>
                <a:latin typeface="楷体_GB2312" pitchFamily="49" charset="-122"/>
                <a:ea typeface="楷体_GB2312" pitchFamily="49" charset="-122"/>
              </a:rPr>
              <a:t>指令的执行采用流水和延迟转移技术</a:t>
            </a:r>
          </a:p>
          <a:p>
            <a:pPr eaLnBrk="1" hangingPunct="1"/>
            <a:r>
              <a:rPr lang="zh-CN" altLang="en-US" dirty="0">
                <a:solidFill>
                  <a:srgbClr val="000000"/>
                </a:solidFill>
                <a:latin typeface="楷体_GB2312" pitchFamily="49" charset="-122"/>
                <a:ea typeface="楷体_GB2312" pitchFamily="49" charset="-122"/>
              </a:rPr>
              <a:t>采用优化编译系统设计的技术</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ee7e25e-1b45-4b1a-a92a-d4341cbc18d6}"/>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71cad05f-0e59-4d39-bba3-08817ae4de59}"/>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a519d98d-6f32-4a88-bb54-6ac95a8fd966}"/>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450,&quot;width&quot;:13455}"/>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492,&quot;width&quot;:8303}"/>
</p:tagLst>
</file>

<file path=ppt/theme/theme1.xml><?xml version="1.0" encoding="utf-8"?>
<a:theme xmlns:a="http://schemas.openxmlformats.org/drawingml/2006/main" name="Corporation">
  <a:themeElements>
    <a:clrScheme name="Corporation 1">
      <a:dk1>
        <a:srgbClr val="FFCC00"/>
      </a:dk1>
      <a:lt1>
        <a:srgbClr val="FFFFFF"/>
      </a:lt1>
      <a:dk2>
        <a:srgbClr val="DDDDDD"/>
      </a:dk2>
      <a:lt2>
        <a:srgbClr val="C0C0C0"/>
      </a:lt2>
      <a:accent1>
        <a:srgbClr val="0092CC"/>
      </a:accent1>
      <a:accent2>
        <a:srgbClr val="C7E6FD"/>
      </a:accent2>
      <a:accent3>
        <a:srgbClr val="FFFFFF"/>
      </a:accent3>
      <a:accent4>
        <a:srgbClr val="DAAE00"/>
      </a:accent4>
      <a:accent5>
        <a:srgbClr val="AAC7E2"/>
      </a:accent5>
      <a:accent6>
        <a:srgbClr val="B4D0E5"/>
      </a:accent6>
      <a:hlink>
        <a:srgbClr val="333399"/>
      </a:hlink>
      <a:folHlink>
        <a:srgbClr val="02C4DE"/>
      </a:folHlink>
    </a:clrScheme>
    <a:fontScheme name="Corporation">
      <a:majorFont>
        <a:latin typeface="隶书"/>
        <a:ea typeface="隶书"/>
        <a:cs typeface=""/>
      </a:majorFont>
      <a:minorFont>
        <a:latin typeface="隶书"/>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a:noFill/>
        </a:ln>
      </a:spPr>
      <a:bodyPr/>
      <a:lstStyle>
        <a:defPPr algn="ctr" eaLnBrk="1" hangingPunct="1">
          <a:lnSpc>
            <a:spcPct val="130000"/>
          </a:lnSpc>
          <a:spcBef>
            <a:spcPct val="0"/>
          </a:spcBef>
          <a:buClrTx/>
          <a:buFontTx/>
          <a:buNone/>
          <a:defRPr kumimoji="1" sz="2000" b="0" dirty="0">
            <a:solidFill>
              <a:schemeClr val="hlink"/>
            </a:solidFill>
            <a:latin typeface="Arial" panose="020B060402020202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r" defTabSz="914400" rtl="0" eaLnBrk="0" fontAlgn="base" latinLnBrk="0" hangingPunct="0">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Corporation 1">
        <a:dk1>
          <a:srgbClr val="FFCC00"/>
        </a:dk1>
        <a:lt1>
          <a:srgbClr val="FFFFFF"/>
        </a:lt1>
        <a:dk2>
          <a:srgbClr val="DDDDDD"/>
        </a:dk2>
        <a:lt2>
          <a:srgbClr val="C0C0C0"/>
        </a:lt2>
        <a:accent1>
          <a:srgbClr val="0092CC"/>
        </a:accent1>
        <a:accent2>
          <a:srgbClr val="C7E6FD"/>
        </a:accent2>
        <a:accent3>
          <a:srgbClr val="FFFFFF"/>
        </a:accent3>
        <a:accent4>
          <a:srgbClr val="DAAE00"/>
        </a:accent4>
        <a:accent5>
          <a:srgbClr val="AAC7E2"/>
        </a:accent5>
        <a:accent6>
          <a:srgbClr val="B4D0E5"/>
        </a:accent6>
        <a:hlink>
          <a:srgbClr val="333399"/>
        </a:hlink>
        <a:folHlink>
          <a:srgbClr val="02C4DE"/>
        </a:folHlink>
      </a:clrScheme>
      <a:clrMap bg1="lt1" tx1="dk1" bg2="lt2" tx2="dk2" accent1="accent1" accent2="accent2" accent3="accent3" accent4="accent4" accent5="accent5" accent6="accent6" hlink="hlink" folHlink="folHlink"/>
    </a:extraClrScheme>
    <a:extraClrScheme>
      <a:clrScheme name="Corporation 2">
        <a:dk1>
          <a:srgbClr val="E1DC00"/>
        </a:dk1>
        <a:lt1>
          <a:srgbClr val="FFFFFF"/>
        </a:lt1>
        <a:dk2>
          <a:srgbClr val="DDDDDD"/>
        </a:dk2>
        <a:lt2>
          <a:srgbClr val="C0C0C0"/>
        </a:lt2>
        <a:accent1>
          <a:srgbClr val="008800"/>
        </a:accent1>
        <a:accent2>
          <a:srgbClr val="E0F5C7"/>
        </a:accent2>
        <a:accent3>
          <a:srgbClr val="FFFFFF"/>
        </a:accent3>
        <a:accent4>
          <a:srgbClr val="C0BC00"/>
        </a:accent4>
        <a:accent5>
          <a:srgbClr val="AAC3AA"/>
        </a:accent5>
        <a:accent6>
          <a:srgbClr val="CBDEB4"/>
        </a:accent6>
        <a:hlink>
          <a:srgbClr val="003300"/>
        </a:hlink>
        <a:folHlink>
          <a:srgbClr val="00CC66"/>
        </a:folHlink>
      </a:clrScheme>
      <a:clrMap bg1="lt1" tx1="dk1" bg2="lt2" tx2="dk2" accent1="accent1" accent2="accent2" accent3="accent3" accent4="accent4" accent5="accent5" accent6="accent6" hlink="hlink" folHlink="folHlink"/>
    </a:extraClrScheme>
    <a:extraClrScheme>
      <a:clrScheme name="Corporation 3">
        <a:dk1>
          <a:srgbClr val="00CC66"/>
        </a:dk1>
        <a:lt1>
          <a:srgbClr val="FFFFFF"/>
        </a:lt1>
        <a:dk2>
          <a:srgbClr val="DDDDDD"/>
        </a:dk2>
        <a:lt2>
          <a:srgbClr val="C0C0C0"/>
        </a:lt2>
        <a:accent1>
          <a:srgbClr val="BD9633"/>
        </a:accent1>
        <a:accent2>
          <a:srgbClr val="FFEDC9"/>
        </a:accent2>
        <a:accent3>
          <a:srgbClr val="FFFFFF"/>
        </a:accent3>
        <a:accent4>
          <a:srgbClr val="00AE56"/>
        </a:accent4>
        <a:accent5>
          <a:srgbClr val="DBC9AD"/>
        </a:accent5>
        <a:accent6>
          <a:srgbClr val="E7D7B6"/>
        </a:accent6>
        <a:hlink>
          <a:srgbClr val="68452A"/>
        </a:hlink>
        <a:folHlink>
          <a:srgbClr val="FF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12062</Words>
  <Application>Microsoft Office PowerPoint</Application>
  <PresentationFormat>全屏显示(4:3)</PresentationFormat>
  <Paragraphs>1291</Paragraphs>
  <Slides>143</Slides>
  <Notes>66</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143</vt:i4>
      </vt:variant>
    </vt:vector>
  </HeadingPairs>
  <TitlesOfParts>
    <vt:vector size="159" baseType="lpstr">
      <vt:lpstr>Gulim</vt:lpstr>
      <vt:lpstr>等线</vt:lpstr>
      <vt:lpstr>黑体</vt:lpstr>
      <vt:lpstr>华文新魏</vt:lpstr>
      <vt:lpstr>楷体_GB2312</vt:lpstr>
      <vt:lpstr>隶书</vt:lpstr>
      <vt:lpstr>宋体</vt:lpstr>
      <vt:lpstr>Arial</vt:lpstr>
      <vt:lpstr>Book Antiqua</vt:lpstr>
      <vt:lpstr>Tahoma</vt:lpstr>
      <vt:lpstr>Times New Roman</vt:lpstr>
      <vt:lpstr>Verdana</vt:lpstr>
      <vt:lpstr>Wingdings</vt:lpstr>
      <vt:lpstr>Corporation</vt:lpstr>
      <vt:lpstr>Equation.3</vt:lpstr>
      <vt:lpstr>Equation.DSMT4</vt:lpstr>
      <vt:lpstr>第2章  数据表示、寻址方式与指令系统</vt:lpstr>
      <vt:lpstr>第2章 数据表示、寻址方式与指令系统</vt:lpstr>
      <vt:lpstr>第2章 数据表示、寻址方式与指令系统</vt:lpstr>
      <vt:lpstr>第2章 数据表示、寻址方式与指令系统</vt:lpstr>
      <vt:lpstr>第2章 数据表示、寻址方式与指令系统</vt:lpstr>
      <vt:lpstr>2.3.1 指令系统设计的基本原则</vt:lpstr>
      <vt:lpstr>2.3.1 指令系统设计的基本原则</vt:lpstr>
      <vt:lpstr>2.3.1 指令系统设计的基本原则</vt:lpstr>
      <vt:lpstr>2.3.1 指令系统设计的基本原则</vt:lpstr>
      <vt:lpstr>2.3.1 指令系统设计的基本原则</vt:lpstr>
      <vt:lpstr>2.3.1 指令系统设计的基本原则</vt:lpstr>
      <vt:lpstr>2.3.1 指令系统设计的基本原则</vt:lpstr>
      <vt:lpstr>2.3.1 指令系统设计的基本原则—指令设计的步骤</vt:lpstr>
      <vt:lpstr>指令系统设计包含的内容</vt:lpstr>
      <vt:lpstr>2.3.1 指令系统设计的基本原则—指令类型</vt:lpstr>
      <vt:lpstr>2.3.1 指令系统设计的基本原则—指令的分类</vt:lpstr>
      <vt:lpstr>举例：计算一个典型的算术表达式    </vt:lpstr>
      <vt:lpstr>PowerPoint 演示文稿</vt:lpstr>
      <vt:lpstr>PowerPoint 演示文稿</vt:lpstr>
      <vt:lpstr>PowerPoint 演示文稿</vt:lpstr>
      <vt:lpstr>PowerPoint 演示文稿</vt:lpstr>
      <vt:lpstr>2.3.1 指令系统设计的基本原则—指令系统的设计（操作功能）</vt:lpstr>
      <vt:lpstr>2.3.1 指令系统设计的基本原则—系统设计人员希望</vt:lpstr>
      <vt:lpstr>2.3.2 指令操作码的优化</vt:lpstr>
      <vt:lpstr>2.3.2 指令操作码的优化</vt:lpstr>
      <vt:lpstr>2.3.2 指令操作码的优化</vt:lpstr>
      <vt:lpstr>2.3.2 指令操作码的优化</vt:lpstr>
      <vt:lpstr>2.3.2 指令操作码的优化—哈夫曼（Huffman）压缩</vt:lpstr>
      <vt:lpstr>2.3.2 指令操作码的优化—哈夫曼（Huffman）压缩</vt:lpstr>
      <vt:lpstr>举例 </vt:lpstr>
      <vt:lpstr>PowerPoint 演示文稿</vt:lpstr>
      <vt:lpstr>PowerPoint 演示文稿</vt:lpstr>
      <vt:lpstr>PowerPoint 演示文稿</vt:lpstr>
      <vt:lpstr>2.3.2 指令操作码的优化—扩展编码 </vt:lpstr>
      <vt:lpstr>PowerPoint 演示文稿</vt:lpstr>
      <vt:lpstr>2.3.2 指令操作码的优化—扩展编码 </vt:lpstr>
      <vt:lpstr>2.3.2 指令操作码的优化—扩展编码 </vt:lpstr>
      <vt:lpstr>如何扩展操作码——等长扩展编码法(4-8-12) </vt:lpstr>
      <vt:lpstr>如何扩展操作码——等长扩展编码法(4-8-12) </vt:lpstr>
      <vt:lpstr>如何扩展操作码——等长扩展编码法(4-8-12) </vt:lpstr>
      <vt:lpstr>操作码不等长扩展编码法</vt:lpstr>
      <vt:lpstr>2.3.2 指令操作码的优化</vt:lpstr>
      <vt:lpstr>举例1</vt:lpstr>
      <vt:lpstr>举例1</vt:lpstr>
      <vt:lpstr>举例1</vt:lpstr>
      <vt:lpstr>PowerPoint 演示文稿</vt:lpstr>
      <vt:lpstr>举例1</vt:lpstr>
      <vt:lpstr>PowerPoint 演示文稿</vt:lpstr>
      <vt:lpstr>2.3.3 指令地址码的优化</vt:lpstr>
      <vt:lpstr>2.3.3 指令地址码的优化</vt:lpstr>
      <vt:lpstr>2.3.3 指令地址码的优化</vt:lpstr>
      <vt:lpstr>在定长指令字内实现多种地址制</vt:lpstr>
      <vt:lpstr>地址码的优化表示</vt:lpstr>
      <vt:lpstr>PowerPoint 演示文稿</vt:lpstr>
      <vt:lpstr>PowerPoint 演示文稿</vt:lpstr>
      <vt:lpstr>关于地址码个数结论</vt:lpstr>
      <vt:lpstr>缩短地址码长度的方法</vt:lpstr>
      <vt:lpstr>PowerPoint 演示文稿</vt:lpstr>
      <vt:lpstr>PowerPoint 演示文稿</vt:lpstr>
      <vt:lpstr>PowerPoint 演示文稿</vt:lpstr>
      <vt:lpstr>2.4 指令系统的发展和改进</vt:lpstr>
      <vt:lpstr>2.4.1 CISC和RISC</vt:lpstr>
      <vt:lpstr>CISC与RISC的主要特征对比 </vt:lpstr>
      <vt:lpstr>2.4.1 CISC和RISC</vt:lpstr>
      <vt:lpstr>2.4.1 CISC和RISC—CISC</vt:lpstr>
      <vt:lpstr>指令系统复杂的原因</vt:lpstr>
      <vt:lpstr>精简指令系统计算机</vt:lpstr>
      <vt:lpstr>CISC体系结构的特征</vt:lpstr>
      <vt:lpstr>CISC体系结构的特征</vt:lpstr>
      <vt:lpstr>CISC体系结构的特征</vt:lpstr>
      <vt:lpstr>CISC体系结构的特征</vt:lpstr>
      <vt:lpstr>2.4 指令系统的发展和改进</vt:lpstr>
      <vt:lpstr>2.4.2 按CISC方向发展与改进指令系统</vt:lpstr>
      <vt:lpstr>1.面向目标程序的优化实现来改进</vt:lpstr>
      <vt:lpstr>1.面向目标程序的优化实现来改进</vt:lpstr>
      <vt:lpstr>1.面向目标程序的优化实现来改进</vt:lpstr>
      <vt:lpstr>1.面向目标程序的优化实现来改进</vt:lpstr>
      <vt:lpstr>1.面向目标程序的优化实现来改进</vt:lpstr>
      <vt:lpstr>1.面向目标程序的优化实现来改进</vt:lpstr>
      <vt:lpstr>2.面向高级语言的优化实现来改进</vt:lpstr>
      <vt:lpstr>2.面向高级语言的优化实现来改进</vt:lpstr>
      <vt:lpstr>2.面向高级语言的优化实现来改进</vt:lpstr>
      <vt:lpstr>各种语言与传统机器指令系统结构的语义差距</vt:lpstr>
      <vt:lpstr>各种语言与传统机器指令系统结构的语义差距</vt:lpstr>
      <vt:lpstr>2.面向高级语言的优化实现来改进</vt:lpstr>
      <vt:lpstr>发展高级语言机</vt:lpstr>
      <vt:lpstr>3.面向操作系统的优化实现来改进</vt:lpstr>
      <vt:lpstr>2.4 指令系统的发展和改进</vt:lpstr>
      <vt:lpstr>2.4.3 按RISC方向发展和改进指令系统</vt:lpstr>
      <vt:lpstr>CISC体系结构的市场生命力</vt:lpstr>
      <vt:lpstr>2.4.3 按RISC方向发展和改进指令系统</vt:lpstr>
      <vt:lpstr>RISC的原则</vt:lpstr>
      <vt:lpstr>RISC的原则</vt:lpstr>
      <vt:lpstr>RISC体系结构的特征</vt:lpstr>
      <vt:lpstr>RISC体系结构的特征</vt:lpstr>
      <vt:lpstr>RISC体系结构的特征</vt:lpstr>
      <vt:lpstr>RISC体系结构的特征</vt:lpstr>
      <vt:lpstr>RISC体系结构的特征</vt:lpstr>
      <vt:lpstr>RISC结构采用的基本技术 </vt:lpstr>
      <vt:lpstr>重叠寄存器窗口的技术</vt:lpstr>
      <vt:lpstr>PowerPoint 演示文稿</vt:lpstr>
      <vt:lpstr>问题</vt:lpstr>
      <vt:lpstr>PowerPoint 演示文稿</vt:lpstr>
      <vt:lpstr>重叠寄存器窗口技术</vt:lpstr>
      <vt:lpstr>PowerPoint 演示文稿</vt:lpstr>
      <vt:lpstr>PowerPoint 演示文稿</vt:lpstr>
      <vt:lpstr>PowerPoint 演示文稿</vt:lpstr>
      <vt:lpstr>延迟转移技术（Delayed Branch）</vt:lpstr>
      <vt:lpstr>延迟转移技术（Delayed Branch）</vt:lpstr>
      <vt:lpstr>优化编译技术</vt:lpstr>
      <vt:lpstr>举例</vt:lpstr>
      <vt:lpstr>CISC和RISC</vt:lpstr>
      <vt:lpstr>CISC和RISC</vt:lpstr>
      <vt:lpstr>主要RISC产品 </vt:lpstr>
      <vt:lpstr>CISC和RISC</vt:lpstr>
      <vt:lpstr>CISC和RISC</vt:lpstr>
      <vt:lpstr>CISC和RISC</vt:lpstr>
      <vt:lpstr>CISC和RISC</vt:lpstr>
      <vt:lpstr>百度百科</vt:lpstr>
      <vt:lpstr>鲲鹏系列处理器发展历程</vt:lpstr>
      <vt:lpstr>鲲鹏系列处理器发展历程</vt:lpstr>
      <vt:lpstr>鲲鹏系列处理器发展历程</vt:lpstr>
      <vt:lpstr>PowerPoint 演示文稿</vt:lpstr>
      <vt:lpstr>PowerPoint 演示文稿</vt:lpstr>
      <vt:lpstr>指令系统的价值——ARM的股价</vt:lpstr>
      <vt:lpstr>指令系统的价值——ARM的股价</vt:lpstr>
      <vt:lpstr>PowerPoint 演示文稿</vt:lpstr>
      <vt:lpstr>2.4 指令系统的发展和改进</vt:lpstr>
      <vt:lpstr>2.4.4 VLIW/EPIC技术——EPIC体系结构</vt:lpstr>
      <vt:lpstr>2.4.4 VLIW/EPIC技术——EPIC体系结构</vt:lpstr>
      <vt:lpstr>2.4.4 VLIW/EPIC技术——EPIC体系结构</vt:lpstr>
      <vt:lpstr>2.4.4 VLIW/EPIC技术——EPIC体系结构</vt:lpstr>
      <vt:lpstr>2.4.4 VLIW/EPIC技术——EPIC体系结构</vt:lpstr>
      <vt:lpstr>2.4.4 VLIW/EPIC技术——EPIC体系结构</vt:lpstr>
      <vt:lpstr>2.4.4 VLIW/EPIC技术——EPIC体系结构</vt:lpstr>
      <vt:lpstr>2.4.4 VLIW/EPIC技术——EPIC体系结构</vt:lpstr>
      <vt:lpstr>2.4.4 VLIW/EPIC技术——EPIC体系结构</vt:lpstr>
      <vt:lpstr>微处理器加入如下功能</vt:lpstr>
      <vt:lpstr>2.4 指令系统的发展和改进</vt:lpstr>
      <vt:lpstr>第2章 数据表示与指令系统</vt:lpstr>
      <vt:lpstr>可重构计算的探讨——SISD SIMD VLIW MIMD</vt:lpstr>
      <vt:lpstr>可重构计算的探讨——SISD SIMD VLIW MIMD</vt:lpstr>
      <vt:lpstr>可重构计算的探讨——SISD SIMD VLIW MIMD</vt:lpstr>
    </vt:vector>
  </TitlesOfParts>
  <Company>Guilddesign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040TGp_time_mono</dc:title>
  <dc:creator>ThemeGallery</dc:creator>
  <cp:lastModifiedBy>Administrator</cp:lastModifiedBy>
  <cp:revision>2262</cp:revision>
  <dcterms:created xsi:type="dcterms:W3CDTF">2003-08-21T08:11:00Z</dcterms:created>
  <dcterms:modified xsi:type="dcterms:W3CDTF">2023-03-02T08:03:26Z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1D766AD2F7974314BEF62D99325F9CA6</vt:lpwstr>
  </property>
  <property fmtid="{D5CDD505-2E9C-101B-9397-08002B2CF9AE}" pid="3" name="KSOProductBuildVer">
    <vt:lpwstr>2052-11.1.0.11365</vt:lpwstr>
  </property>
</Properties>
</file>