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9"/>
  </p:notesMasterIdLst>
  <p:handoutMasterIdLst>
    <p:handoutMasterId r:id="rId30"/>
  </p:handoutMasterIdLst>
  <p:sldIdLst>
    <p:sldId id="3146" r:id="rId3"/>
    <p:sldId id="3382" r:id="rId4"/>
    <p:sldId id="3362" r:id="rId5"/>
    <p:sldId id="3378" r:id="rId6"/>
    <p:sldId id="3383" r:id="rId7"/>
    <p:sldId id="3384" r:id="rId8"/>
    <p:sldId id="3404" r:id="rId9"/>
    <p:sldId id="3386" r:id="rId10"/>
    <p:sldId id="3387" r:id="rId11"/>
    <p:sldId id="3405" r:id="rId12"/>
    <p:sldId id="3389" r:id="rId13"/>
    <p:sldId id="3390" r:id="rId14"/>
    <p:sldId id="3391" r:id="rId15"/>
    <p:sldId id="3393" r:id="rId16"/>
    <p:sldId id="3406" r:id="rId17"/>
    <p:sldId id="3407" r:id="rId18"/>
    <p:sldId id="3394" r:id="rId19"/>
    <p:sldId id="3395" r:id="rId20"/>
    <p:sldId id="3396" r:id="rId21"/>
    <p:sldId id="3397" r:id="rId22"/>
    <p:sldId id="3403" r:id="rId23"/>
    <p:sldId id="3399" r:id="rId24"/>
    <p:sldId id="3401" r:id="rId25"/>
    <p:sldId id="3402" r:id="rId26"/>
    <p:sldId id="3380" r:id="rId27"/>
    <p:sldId id="3316" r:id="rId28"/>
  </p:sldIdLst>
  <p:sldSz cx="9644063" cy="723265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6"/>
    <a:srgbClr val="007DDD"/>
    <a:srgbClr val="F2F2F2"/>
    <a:srgbClr val="003399"/>
    <a:srgbClr val="800000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3608" autoAdjust="0"/>
  </p:normalViewPr>
  <p:slideViewPr>
    <p:cSldViewPr>
      <p:cViewPr varScale="1">
        <p:scale>
          <a:sx n="102" d="100"/>
          <a:sy n="102" d="100"/>
        </p:scale>
        <p:origin x="1920" y="108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e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e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2021/3/18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2021/3/18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865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1ED6A-3255-4587-A870-9826FB298788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6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Word___6.docx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__7.docx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untry.huanqiu.com/russia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ountry.huanqiu.com/spai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://country.huanqiu.com/argentin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3.png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7.wmf"/><Relationship Id="rId5" Type="http://schemas.openxmlformats.org/officeDocument/2006/relationships/image" Target="../media/image44.e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51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55.w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6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0.jpe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1.docx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Word___3.docx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__4.docx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637033"/>
              </p:ext>
            </p:extLst>
          </p:nvPr>
        </p:nvGraphicFramePr>
        <p:xfrm>
          <a:off x="461963" y="1081088"/>
          <a:ext cx="873125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文档" r:id="rId3" imgW="8821466" imgH="2960491" progId="Word.Document.12">
                  <p:embed/>
                </p:oleObj>
              </mc:Choice>
              <mc:Fallback>
                <p:oleObj name="文档" r:id="rId3" imgW="8821466" imgH="296049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081088"/>
                        <a:ext cx="8731250" cy="293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27783"/>
              </p:ext>
            </p:extLst>
          </p:nvPr>
        </p:nvGraphicFramePr>
        <p:xfrm>
          <a:off x="465138" y="3710012"/>
          <a:ext cx="8096250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9" name="文档" r:id="rId5" imgW="8005830" imgH="3369990" progId="Word.Document.12">
                  <p:embed/>
                </p:oleObj>
              </mc:Choice>
              <mc:Fallback>
                <p:oleObj name="文档" r:id="rId5" imgW="8005830" imgH="3369990" progId="Word.Document.1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710012"/>
                        <a:ext cx="8096250" cy="340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7386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857356"/>
              </p:ext>
            </p:extLst>
          </p:nvPr>
        </p:nvGraphicFramePr>
        <p:xfrm>
          <a:off x="229444" y="1096963"/>
          <a:ext cx="11879263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文档" r:id="rId3" imgW="11750578" imgH="2193561" progId="Word.Document.12">
                  <p:embed/>
                </p:oleObj>
              </mc:Choice>
              <mc:Fallback>
                <p:oleObj name="文档" r:id="rId3" imgW="11750578" imgH="2193561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44" y="1096963"/>
                        <a:ext cx="11879263" cy="222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317153"/>
              </p:ext>
            </p:extLst>
          </p:nvPr>
        </p:nvGraphicFramePr>
        <p:xfrm>
          <a:off x="314325" y="2555875"/>
          <a:ext cx="9017000" cy="519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文档" r:id="rId5" imgW="8922295" imgH="5142683" progId="Word.Document.12">
                  <p:embed/>
                </p:oleObj>
              </mc:Choice>
              <mc:Fallback>
                <p:oleObj name="文档" r:id="rId5" imgW="8922295" imgH="5142683" progId="Word.Documen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2555875"/>
                        <a:ext cx="9017000" cy="519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8983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6778" y="1484551"/>
            <a:ext cx="360040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864675"/>
              </p:ext>
            </p:extLst>
          </p:nvPr>
        </p:nvGraphicFramePr>
        <p:xfrm>
          <a:off x="171223" y="950689"/>
          <a:ext cx="9553692" cy="2821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文档" r:id="rId3" imgW="9553692" imgH="2821322" progId="Word.Document.12">
                  <p:embed/>
                </p:oleObj>
              </mc:Choice>
              <mc:Fallback>
                <p:oleObj name="文档" r:id="rId3" imgW="9553692" imgH="2821322" progId="Word.Document.12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3" y="950689"/>
                        <a:ext cx="9553692" cy="28213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817447"/>
              </p:ext>
            </p:extLst>
          </p:nvPr>
        </p:nvGraphicFramePr>
        <p:xfrm>
          <a:off x="171224" y="3718604"/>
          <a:ext cx="9134454" cy="380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文档" r:id="rId5" imgW="9134454" imgH="3809036" progId="Word.Document.12">
                  <p:embed/>
                </p:oleObj>
              </mc:Choice>
              <mc:Fallback>
                <p:oleObj name="文档" r:id="rId5" imgW="9134454" imgH="3809036" progId="Word.Document.12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4" y="3718604"/>
                        <a:ext cx="9134454" cy="3809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639996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668756"/>
              </p:ext>
            </p:extLst>
          </p:nvPr>
        </p:nvGraphicFramePr>
        <p:xfrm>
          <a:off x="149225" y="963613"/>
          <a:ext cx="9942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文档" r:id="rId3" imgW="9825312" imgH="2021299" progId="Word.Document.12">
                  <p:embed/>
                </p:oleObj>
              </mc:Choice>
              <mc:Fallback>
                <p:oleObj name="文档" r:id="rId3" imgW="9825312" imgH="2021299" progId="Word.Document.12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963613"/>
                        <a:ext cx="9942513" cy="202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云形标注 3"/>
          <p:cNvSpPr/>
          <p:nvPr/>
        </p:nvSpPr>
        <p:spPr>
          <a:xfrm>
            <a:off x="5830143" y="2118326"/>
            <a:ext cx="3312368" cy="1296144"/>
          </a:xfrm>
          <a:prstGeom prst="cloudCallout">
            <a:avLst>
              <a:gd name="adj1" fmla="val -74515"/>
              <a:gd name="adj2" fmla="val 1439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每盒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</a:t>
            </a:r>
            <a:endParaRPr lang="zh-CN" altLang="en-US" sz="24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081695" y="3426056"/>
            <a:ext cx="3312368" cy="1296144"/>
          </a:xfrm>
          <a:prstGeom prst="cloudCallout">
            <a:avLst>
              <a:gd name="adj1" fmla="val -70333"/>
              <a:gd name="adj2" fmla="val 1974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至少有</a:t>
            </a:r>
            <a:r>
              <a:rPr lang="en-US" altLang="zh-CN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球在同一盒</a:t>
            </a:r>
            <a:endParaRPr lang="zh-CN" altLang="en-US" sz="24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326243"/>
              </p:ext>
            </p:extLst>
          </p:nvPr>
        </p:nvGraphicFramePr>
        <p:xfrm>
          <a:off x="152400" y="2544755"/>
          <a:ext cx="842168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文档" r:id="rId5" imgW="8333302" imgH="2381562" progId="Word.Document.12">
                  <p:embed/>
                </p:oleObj>
              </mc:Choice>
              <mc:Fallback>
                <p:oleObj name="文档" r:id="rId5" imgW="8333302" imgH="2381562" progId="Word.Document.12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44755"/>
                        <a:ext cx="8421688" cy="239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846783"/>
              </p:ext>
            </p:extLst>
          </p:nvPr>
        </p:nvGraphicFramePr>
        <p:xfrm>
          <a:off x="295275" y="5270500"/>
          <a:ext cx="11582400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文档" r:id="rId7" imgW="11696355" imgH="2390217" progId="Word.Document.12">
                  <p:embed/>
                </p:oleObj>
              </mc:Choice>
              <mc:Fallback>
                <p:oleObj name="文档" r:id="rId7" imgW="11696355" imgH="2390217" progId="Word.Document.12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5270500"/>
                        <a:ext cx="11582400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27710" y="5056485"/>
            <a:ext cx="96163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838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16006"/>
              </p:ext>
            </p:extLst>
          </p:nvPr>
        </p:nvGraphicFramePr>
        <p:xfrm>
          <a:off x="327851" y="973119"/>
          <a:ext cx="9137650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文档" r:id="rId3" imgW="9062486" imgH="2053899" progId="Word.Document.12">
                  <p:embed/>
                </p:oleObj>
              </mc:Choice>
              <mc:Fallback>
                <p:oleObj name="文档" r:id="rId3" imgW="9062486" imgH="2053899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51" y="973119"/>
                        <a:ext cx="9137650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123140"/>
              </p:ext>
            </p:extLst>
          </p:nvPr>
        </p:nvGraphicFramePr>
        <p:xfrm>
          <a:off x="363538" y="2881313"/>
          <a:ext cx="8583612" cy="464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文档" r:id="rId5" imgW="9158051" imgH="4952251" progId="Word.Document.12">
                  <p:embed/>
                </p:oleObj>
              </mc:Choice>
              <mc:Fallback>
                <p:oleObj name="文档" r:id="rId5" imgW="9158051" imgH="4952251" progId="Word.Documen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2881313"/>
                        <a:ext cx="8583612" cy="464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80870"/>
              </p:ext>
            </p:extLst>
          </p:nvPr>
        </p:nvGraphicFramePr>
        <p:xfrm>
          <a:off x="1177925" y="973138"/>
          <a:ext cx="8112125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文档" r:id="rId7" imgW="8034180" imgH="1874524" progId="Word.Document.12">
                  <p:embed/>
                </p:oleObj>
              </mc:Choice>
              <mc:Fallback>
                <p:oleObj name="文档" r:id="rId7" imgW="8034180" imgH="1874524" progId="Word.Document.12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973138"/>
                        <a:ext cx="8112125" cy="18923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9074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88901"/>
              </p:ext>
            </p:extLst>
          </p:nvPr>
        </p:nvGraphicFramePr>
        <p:xfrm>
          <a:off x="265113" y="3608388"/>
          <a:ext cx="8632825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文档" r:id="rId3" imgW="8722437" imgH="3124002" progId="Word.Document.12">
                  <p:embed/>
                </p:oleObj>
              </mc:Choice>
              <mc:Fallback>
                <p:oleObj name="文档" r:id="rId3" imgW="8722437" imgH="312400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3608388"/>
                        <a:ext cx="8632825" cy="308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043324"/>
              </p:ext>
            </p:extLst>
          </p:nvPr>
        </p:nvGraphicFramePr>
        <p:xfrm>
          <a:off x="4515673" y="4330705"/>
          <a:ext cx="4521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文档" r:id="rId5" imgW="4530827" imgH="768575" progId="Word.Document.12">
                  <p:embed/>
                </p:oleObj>
              </mc:Choice>
              <mc:Fallback>
                <p:oleObj name="文档" r:id="rId5" imgW="4530827" imgH="768575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673" y="4330705"/>
                        <a:ext cx="4521200" cy="7651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33774"/>
              </p:ext>
            </p:extLst>
          </p:nvPr>
        </p:nvGraphicFramePr>
        <p:xfrm>
          <a:off x="246063" y="982663"/>
          <a:ext cx="91630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文档" r:id="rId7" imgW="9081599" imgH="2377138" progId="Word.Document.12">
                  <p:embed/>
                </p:oleObj>
              </mc:Choice>
              <mc:Fallback>
                <p:oleObj name="文档" r:id="rId7" imgW="9081599" imgH="2377138" progId="Word.Document.12">
                  <p:embed/>
                  <p:pic>
                    <p:nvPicPr>
                      <p:cNvPr id="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982663"/>
                        <a:ext cx="916305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9074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159887"/>
              </p:ext>
            </p:extLst>
          </p:nvPr>
        </p:nvGraphicFramePr>
        <p:xfrm>
          <a:off x="246063" y="982663"/>
          <a:ext cx="916305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文档" r:id="rId3" imgW="9081599" imgH="2377138" progId="Word.Document.12">
                  <p:embed/>
                </p:oleObj>
              </mc:Choice>
              <mc:Fallback>
                <p:oleObj name="文档" r:id="rId3" imgW="9081599" imgH="237713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982663"/>
                        <a:ext cx="9163050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580085"/>
              </p:ext>
            </p:extLst>
          </p:nvPr>
        </p:nvGraphicFramePr>
        <p:xfrm>
          <a:off x="403225" y="3540125"/>
          <a:ext cx="8750300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文档" r:id="rId5" imgW="8838751" imgH="3028561" progId="Word.Document.12">
                  <p:embed/>
                </p:oleObj>
              </mc:Choice>
              <mc:Fallback>
                <p:oleObj name="文档" r:id="rId5" imgW="8838751" imgH="3028561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3540125"/>
                        <a:ext cx="8750300" cy="299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9074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685800" y="2121173"/>
            <a:ext cx="7848600" cy="2553891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/>
              </a:gs>
              <a:gs pos="100000">
                <a:srgbClr val="D0B7F6"/>
              </a:gs>
            </a:gsLst>
            <a:lin ang="5400000" scaled="1"/>
          </a:gradFill>
          <a:ln w="25400" cap="flat" cmpd="sng">
            <a:solidFill>
              <a:srgbClr val="B2B2B2"/>
            </a:solidFill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spcBef>
                <a:spcPts val="50"/>
              </a:spcBef>
              <a:spcAft>
                <a:spcPts val="100"/>
              </a:spcAft>
              <a:buFont typeface="Arial" charset="0"/>
              <a:buNone/>
              <a:defRPr/>
            </a:pPr>
            <a:r>
              <a:rPr lang="zh-CN" altLang="en-US" sz="2400" dirty="0">
                <a:ea typeface="楷体_GB2312" pitchFamily="49" charset="-122"/>
              </a:rPr>
              <a:t>       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2" tooltip="西班牙"/>
              </a:rPr>
              <a:t>西班牙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巴塞罗那机场上演惊险一幕。一架即将落地的</a:t>
            </a:r>
            <a:r>
              <a:rPr 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3" tooltip="俄罗斯"/>
              </a:rPr>
              <a:t>俄罗斯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客机突然发现跑道上冒出一架</a:t>
            </a:r>
            <a:r>
              <a:rPr lang="en-US" sz="2400" b="1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4" tooltip="阿根廷"/>
              </a:rPr>
              <a:t>阿根廷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客机（如图），幸好飞行员反应及时才避免惨案发生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65302"/>
            <a:ext cx="4048125" cy="2201863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8"/>
          <p:cNvSpPr>
            <a:spLocks noChangeArrowheads="1"/>
          </p:cNvSpPr>
          <p:nvPr/>
        </p:nvSpPr>
        <p:spPr bwMode="auto">
          <a:xfrm>
            <a:off x="229047" y="1926605"/>
            <a:ext cx="1447800" cy="685800"/>
          </a:xfrm>
          <a:prstGeom prst="diamond">
            <a:avLst/>
          </a:prstGeom>
          <a:solidFill>
            <a:schemeClr val="accent2"/>
          </a:solidFill>
          <a:ln w="25400" cap="flat" cmpd="sng">
            <a:solidFill>
              <a:schemeClr val="bg1"/>
            </a:solidFill>
            <a:miter lim="800000"/>
            <a:headEnd/>
            <a:tailEnd/>
          </a:ln>
          <a:effectLst>
            <a:outerShdw dist="762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Font typeface="Arial" charset="0"/>
              <a:buNone/>
              <a:defRPr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533847" y="2031132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163794"/>
                </a:solidFill>
                <a:latin typeface="Times New Roman" panose="02020603050405020304" pitchFamily="18" charset="0"/>
                <a:ea typeface="楷体_GB2312" charset="-122"/>
              </a:defRPr>
            </a:lvl1pPr>
            <a:lvl2pPr marL="742950" indent="-285750" eaLnBrk="0" hangingPunct="0">
              <a:defRPr sz="3200" b="1">
                <a:solidFill>
                  <a:srgbClr val="163794"/>
                </a:solidFill>
                <a:latin typeface="Times New Roman" panose="02020603050405020304" pitchFamily="18" charset="0"/>
                <a:ea typeface="楷体_GB2312" charset="-122"/>
              </a:defRPr>
            </a:lvl2pPr>
            <a:lvl3pPr marL="1143000" indent="-228600" eaLnBrk="0" hangingPunct="0">
              <a:defRPr sz="3200" b="1">
                <a:solidFill>
                  <a:srgbClr val="163794"/>
                </a:solidFill>
                <a:latin typeface="Times New Roman" panose="02020603050405020304" pitchFamily="18" charset="0"/>
                <a:ea typeface="楷体_GB2312" charset="-122"/>
              </a:defRPr>
            </a:lvl3pPr>
            <a:lvl4pPr marL="1600200" indent="-228600" eaLnBrk="0" hangingPunct="0">
              <a:defRPr sz="3200" b="1">
                <a:solidFill>
                  <a:srgbClr val="163794"/>
                </a:solidFill>
                <a:latin typeface="Times New Roman" panose="02020603050405020304" pitchFamily="18" charset="0"/>
                <a:ea typeface="楷体_GB2312" charset="-122"/>
              </a:defRPr>
            </a:lvl4pPr>
            <a:lvl5pPr marL="2057400" indent="-228600" eaLnBrk="0" hangingPunct="0">
              <a:defRPr sz="3200" b="1">
                <a:solidFill>
                  <a:srgbClr val="163794"/>
                </a:solidFill>
                <a:latin typeface="Times New Roman" panose="02020603050405020304" pitchFamily="18" charset="0"/>
                <a:ea typeface="楷体_GB2312" charset="-122"/>
              </a:defRPr>
            </a:lvl5pPr>
            <a:lvl6pPr marL="25146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163794"/>
                </a:solidFill>
                <a:latin typeface="Times New Roman" panose="02020603050405020304" pitchFamily="18" charset="0"/>
                <a:ea typeface="楷体_GB2312" charset="-122"/>
              </a:defRPr>
            </a:lvl6pPr>
            <a:lvl7pPr marL="29718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163794"/>
                </a:solidFill>
                <a:latin typeface="Times New Roman" panose="02020603050405020304" pitchFamily="18" charset="0"/>
                <a:ea typeface="楷体_GB2312" charset="-122"/>
              </a:defRPr>
            </a:lvl7pPr>
            <a:lvl8pPr marL="34290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163794"/>
                </a:solidFill>
                <a:latin typeface="Times New Roman" panose="02020603050405020304" pitchFamily="18" charset="0"/>
                <a:ea typeface="楷体_GB2312" charset="-122"/>
              </a:defRPr>
            </a:lvl8pPr>
            <a:lvl9pPr marL="3886200" indent="-22860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163794"/>
                </a:solidFill>
                <a:latin typeface="Times New Roman" panose="02020603050405020304" pitchFamily="18" charset="0"/>
                <a:ea typeface="楷体_GB2312" charset="-122"/>
              </a:defRPr>
            </a:lvl9pPr>
          </a:lstStyle>
          <a:p>
            <a:r>
              <a:rPr lang="zh-CN" altLang="en-US" sz="24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73997"/>
            <a:ext cx="2057400" cy="2398712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93271" y="4413349"/>
            <a:ext cx="720725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WordArt 33"/>
          <p:cNvSpPr>
            <a:spLocks noChangeArrowheads="1" noChangeShapeType="1" noTextEdit="1"/>
          </p:cNvSpPr>
          <p:nvPr/>
        </p:nvSpPr>
        <p:spPr bwMode="auto">
          <a:xfrm rot="6372360">
            <a:off x="8049419" y="4033118"/>
            <a:ext cx="771525" cy="522287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zh-CN" altLang="en-US" sz="6000" i="1" kern="10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11" name="WordArt 33"/>
          <p:cNvSpPr>
            <a:spLocks noChangeArrowheads="1" noChangeShapeType="1" noTextEdit="1"/>
          </p:cNvSpPr>
          <p:nvPr/>
        </p:nvSpPr>
        <p:spPr bwMode="auto">
          <a:xfrm rot="6372360">
            <a:off x="7562056" y="4033118"/>
            <a:ext cx="771525" cy="522288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zh-CN" altLang="en-US" sz="6000" i="1" kern="10" dirty="0">
                <a:ln w="9525">
                  <a:solidFill>
                    <a:srgbClr val="800000"/>
                  </a:solidFill>
                  <a:round/>
                  <a:headEnd/>
                  <a:tailEnd/>
                </a:ln>
                <a:solidFill>
                  <a:srgbClr val="800000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64679" y="1240061"/>
            <a:ext cx="604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5EA6"/>
                </a:solidFill>
                <a:latin typeface="Times New Roman" pitchFamily="18" charset="0"/>
                <a:ea typeface="微软雅黑" pitchFamily="34" charset="-122"/>
              </a:rPr>
              <a:t>三</a:t>
            </a:r>
            <a:r>
              <a:rPr lang="zh-CN" altLang="en-US" sz="2400" b="1" dirty="0" smtClean="0">
                <a:solidFill>
                  <a:srgbClr val="005EA6"/>
                </a:solidFill>
                <a:latin typeface="Times New Roman" pitchFamily="18" charset="0"/>
                <a:ea typeface="微软雅黑" pitchFamily="34" charset="-122"/>
              </a:rPr>
              <a:t>、几何概型的引入</a:t>
            </a:r>
          </a:p>
        </p:txBody>
      </p:sp>
    </p:spTree>
    <p:extLst>
      <p:ext uri="{BB962C8B-B14F-4D97-AF65-F5344CB8AC3E}">
        <p14:creationId xmlns:p14="http://schemas.microsoft.com/office/powerpoint/2010/main" val="22997210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771732"/>
              </p:ext>
            </p:extLst>
          </p:nvPr>
        </p:nvGraphicFramePr>
        <p:xfrm>
          <a:off x="413573" y="1117600"/>
          <a:ext cx="8694738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文档" r:id="rId3" imgW="8538784" imgH="6641656" progId="Word.Document.12">
                  <p:embed/>
                </p:oleObj>
              </mc:Choice>
              <mc:Fallback>
                <p:oleObj name="文档" r:id="rId3" imgW="8538784" imgH="6641656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73" y="1117600"/>
                        <a:ext cx="8694738" cy="672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7404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61948"/>
              </p:ext>
            </p:extLst>
          </p:nvPr>
        </p:nvGraphicFramePr>
        <p:xfrm>
          <a:off x="-319565" y="1125635"/>
          <a:ext cx="9006422" cy="5370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文档" r:id="rId3" imgW="9006422" imgH="5370664" progId="Word.Document.12">
                  <p:embed/>
                </p:oleObj>
              </mc:Choice>
              <mc:Fallback>
                <p:oleObj name="文档" r:id="rId3" imgW="9006422" imgH="5370664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9565" y="1125635"/>
                        <a:ext cx="9006422" cy="5370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-61123" y="2853481"/>
            <a:ext cx="9720000" cy="0"/>
          </a:xfrm>
          <a:prstGeom prst="line">
            <a:avLst/>
          </a:prstGeom>
          <a:ln w="57150">
            <a:solidFill>
              <a:srgbClr val="005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773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894090" y="2334017"/>
            <a:ext cx="6551508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1985184" y="3821567"/>
            <a:ext cx="5337177" cy="794889"/>
            <a:chOff x="4200031" y="3140057"/>
            <a:chExt cx="8165681" cy="142498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7"/>
              <a:ext cx="8056384" cy="142498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48" name="TextBox 24"/>
            <p:cNvSpPr txBox="1">
              <a:spLocks noChangeArrowheads="1"/>
            </p:cNvSpPr>
            <p:nvPr/>
          </p:nvSpPr>
          <p:spPr bwMode="auto">
            <a:xfrm>
              <a:off x="4274753" y="3259195"/>
              <a:ext cx="8090959" cy="11586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1.3 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古典概型、几何概型</a:t>
              </a:r>
              <a:endParaRPr lang="zh-CN" altLang="en-US" sz="3200" b="1" dirty="0">
                <a:solidFill>
                  <a:schemeClr val="bg1"/>
                </a:solidFill>
                <a:latin typeface="Times New Roman" pitchFamily="18" charset="0"/>
                <a:ea typeface="迷你简菱心"/>
                <a:cs typeface="迷你简菱心"/>
              </a:endParaRP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819150" y="2457450"/>
            <a:ext cx="6571834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第</a:t>
            </a:r>
            <a:r>
              <a:rPr lang="en-US" altLang="zh-CN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1</a:t>
            </a:r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章  </a:t>
            </a:r>
            <a:r>
              <a:rPr lang="zh-CN" altLang="en-US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随机事件及其概率</a:t>
            </a:r>
            <a:endParaRPr lang="zh-CN" altLang="en-US" sz="4000" b="1" dirty="0">
              <a:solidFill>
                <a:srgbClr val="20517E"/>
              </a:solidFill>
              <a:latin typeface="微软雅黑"/>
              <a:ea typeface="迷你简菱心"/>
              <a:cs typeface="迷你简菱心"/>
            </a:endParaRPr>
          </a:p>
        </p:txBody>
      </p:sp>
    </p:spTree>
    <p:extLst>
      <p:ext uri="{BB962C8B-B14F-4D97-AF65-F5344CB8AC3E}">
        <p14:creationId xmlns:p14="http://schemas.microsoft.com/office/powerpoint/2010/main" val="238712475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910208"/>
              </p:ext>
            </p:extLst>
          </p:nvPr>
        </p:nvGraphicFramePr>
        <p:xfrm>
          <a:off x="433388" y="1052513"/>
          <a:ext cx="8642350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文档" r:id="rId3" imgW="8548147" imgH="6657863" progId="Word.Document.12">
                  <p:embed/>
                </p:oleObj>
              </mc:Choice>
              <mc:Fallback>
                <p:oleObj name="文档" r:id="rId3" imgW="8548147" imgH="6657863" progId="Word.Document.12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052513"/>
                        <a:ext cx="8642350" cy="672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916238" y="5200501"/>
            <a:ext cx="2979564" cy="1656333"/>
            <a:chOff x="2916238" y="5056336"/>
            <a:chExt cx="2979564" cy="1656333"/>
          </a:xfrm>
        </p:grpSpPr>
        <p:pic>
          <p:nvPicPr>
            <p:cNvPr id="6" name="Picture 32" descr="CMEN07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239" y="5058494"/>
              <a:ext cx="690563" cy="165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3" descr="WOMA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238" y="5056336"/>
              <a:ext cx="973137" cy="151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4" descr="CLOCK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575" y="5257860"/>
              <a:ext cx="1247775" cy="128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0" y="2824237"/>
            <a:ext cx="8907648" cy="23042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494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177772" y="4566381"/>
            <a:ext cx="1930011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6112" y="3400301"/>
            <a:ext cx="3504679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069559"/>
              </p:ext>
            </p:extLst>
          </p:nvPr>
        </p:nvGraphicFramePr>
        <p:xfrm>
          <a:off x="481013" y="982663"/>
          <a:ext cx="8555037" cy="665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文档" r:id="rId3" imgW="8548147" imgH="6659304" progId="Word.Document.12">
                  <p:embed/>
                </p:oleObj>
              </mc:Choice>
              <mc:Fallback>
                <p:oleObj name="文档" r:id="rId3" imgW="8548147" imgH="6659304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982663"/>
                        <a:ext cx="8555037" cy="665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38193" y="4759333"/>
            <a:ext cx="327018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53937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975155" y="4624437"/>
            <a:ext cx="129614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36908" y="3976927"/>
            <a:ext cx="2664296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40470"/>
              </p:ext>
            </p:extLst>
          </p:nvPr>
        </p:nvGraphicFramePr>
        <p:xfrm>
          <a:off x="314325" y="982663"/>
          <a:ext cx="843597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文档" r:id="rId4" imgW="8516458" imgH="1981944" progId="Word.Document.12">
                  <p:embed/>
                </p:oleObj>
              </mc:Choice>
              <mc:Fallback>
                <p:oleObj name="文档" r:id="rId4" imgW="8516458" imgH="1981944" progId="Word.Document.12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982663"/>
                        <a:ext cx="8435975" cy="195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484958" y="5488533"/>
            <a:ext cx="3008313" cy="1541593"/>
            <a:chOff x="2484958" y="5488533"/>
            <a:chExt cx="3008313" cy="1541593"/>
          </a:xfrm>
        </p:grpSpPr>
        <p:sp>
          <p:nvSpPr>
            <p:cNvPr id="15" name="Line 18"/>
            <p:cNvSpPr>
              <a:spLocks noChangeShapeType="1"/>
            </p:cNvSpPr>
            <p:nvPr/>
          </p:nvSpPr>
          <p:spPr bwMode="auto">
            <a:xfrm flipV="1">
              <a:off x="4009580" y="5944627"/>
              <a:ext cx="931353" cy="1085499"/>
            </a:xfrm>
            <a:prstGeom prst="line">
              <a:avLst/>
            </a:prstGeom>
            <a:noFill/>
            <a:ln w="57150" cap="flat" cmpd="sng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5510986"/>
                </p:ext>
              </p:extLst>
            </p:nvPr>
          </p:nvGraphicFramePr>
          <p:xfrm>
            <a:off x="4443859" y="6404781"/>
            <a:ext cx="106399" cy="105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8" r:id="rId6" imgW="140187" imgH="152931" progId="Equation.3">
                    <p:embed/>
                  </p:oleObj>
                </mc:Choice>
                <mc:Fallback>
                  <p:oleObj r:id="rId6" imgW="140187" imgH="152931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859" y="6404781"/>
                          <a:ext cx="106399" cy="1056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4513697" y="6400800"/>
              <a:ext cx="246" cy="496628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574528"/>
                </p:ext>
              </p:extLst>
            </p:nvPr>
          </p:nvGraphicFramePr>
          <p:xfrm>
            <a:off x="2484958" y="5930114"/>
            <a:ext cx="564059" cy="432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9" r:id="rId8" imgW="190997" imgH="165531" progId="Equation.3">
                    <p:embed/>
                  </p:oleObj>
                </mc:Choice>
                <mc:Fallback>
                  <p:oleObj r:id="rId8" imgW="190997" imgH="165531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958" y="5930114"/>
                          <a:ext cx="564059" cy="4326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754598" y="5488533"/>
              <a:ext cx="2668712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076709" y="5488533"/>
              <a:ext cx="0" cy="138837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2592814" y="6876903"/>
              <a:ext cx="2900457" cy="0"/>
            </a:xfrm>
            <a:prstGeom prst="line">
              <a:avLst/>
            </a:prstGeom>
            <a:noFill/>
            <a:ln w="9525" cap="flat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0730358"/>
                </p:ext>
              </p:extLst>
            </p:nvPr>
          </p:nvGraphicFramePr>
          <p:xfrm>
            <a:off x="4222072" y="6687223"/>
            <a:ext cx="209882" cy="244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0" r:id="rId10" imgW="178032" imgH="228898" progId="Equation.3">
                    <p:embed/>
                  </p:oleObj>
                </mc:Choice>
                <mc:Fallback>
                  <p:oleObj r:id="rId10" imgW="178032" imgH="228898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072" y="6687223"/>
                          <a:ext cx="209882" cy="244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7732850"/>
                </p:ext>
              </p:extLst>
            </p:nvPr>
          </p:nvGraphicFramePr>
          <p:xfrm>
            <a:off x="4505533" y="6505571"/>
            <a:ext cx="354454" cy="298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1" name="Equation" r:id="rId12" imgW="190831" imgH="178109" progId="Equation.DSMT4">
                    <p:embed/>
                  </p:oleObj>
                </mc:Choice>
                <mc:Fallback>
                  <p:oleObj name="Equation" r:id="rId12" imgW="190831" imgH="178109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533" y="6505571"/>
                          <a:ext cx="354454" cy="2989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891636"/>
                </p:ext>
              </p:extLst>
            </p:nvPr>
          </p:nvGraphicFramePr>
          <p:xfrm>
            <a:off x="4173959" y="6064597"/>
            <a:ext cx="394987" cy="274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2" r:id="rId14" imgW="279764" imgH="216181" progId="Equation.3">
                    <p:embed/>
                  </p:oleObj>
                </mc:Choice>
                <mc:Fallback>
                  <p:oleObj r:id="rId14" imgW="279764" imgH="216181" progId="Equation.3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959" y="6064597"/>
                          <a:ext cx="394987" cy="2748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851504"/>
                </p:ext>
              </p:extLst>
            </p:nvPr>
          </p:nvGraphicFramePr>
          <p:xfrm>
            <a:off x="4882544" y="5591927"/>
            <a:ext cx="324044" cy="267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" name="Equation" r:id="rId16" imgW="304560" imgH="279360" progId="Equation.DSMT4">
                    <p:embed/>
                  </p:oleObj>
                </mc:Choice>
                <mc:Fallback>
                  <p:oleObj name="Equation" r:id="rId16" imgW="304560" imgH="27936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2544" y="5591927"/>
                          <a:ext cx="324044" cy="267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24969"/>
              </p:ext>
            </p:extLst>
          </p:nvPr>
        </p:nvGraphicFramePr>
        <p:xfrm>
          <a:off x="291457" y="2812411"/>
          <a:ext cx="8504077" cy="316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4" name="文档" r:id="rId18" imgW="8516458" imgH="3171543" progId="Word.Document.12">
                  <p:embed/>
                </p:oleObj>
              </mc:Choice>
              <mc:Fallback>
                <p:oleObj name="文档" r:id="rId18" imgW="8516458" imgH="3171543" progId="Word.Document.12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57" y="2812411"/>
                        <a:ext cx="8504077" cy="3169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7851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540373"/>
              </p:ext>
            </p:extLst>
          </p:nvPr>
        </p:nvGraphicFramePr>
        <p:xfrm>
          <a:off x="452438" y="1062038"/>
          <a:ext cx="8553450" cy="667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文档" r:id="rId3" imgW="8548147" imgH="6673710" progId="Word.Document.12">
                  <p:embed/>
                </p:oleObj>
              </mc:Choice>
              <mc:Fallback>
                <p:oleObj name="文档" r:id="rId3" imgW="8548147" imgH="6673710" progId="Word.Document.12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062038"/>
                        <a:ext cx="8553450" cy="667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2935263" y="5171901"/>
            <a:ext cx="1588" cy="1295400"/>
          </a:xfrm>
          <a:prstGeom prst="line">
            <a:avLst/>
          </a:prstGeom>
          <a:noFill/>
          <a:ln w="9525" cap="flat" cmpd="sng">
            <a:solidFill>
              <a:srgbClr val="99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20663" y="4543250"/>
            <a:ext cx="3200400" cy="2457451"/>
            <a:chOff x="0" y="-60"/>
            <a:chExt cx="2016" cy="1548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1152"/>
              <a:ext cx="2016" cy="1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480" y="96"/>
              <a:ext cx="1" cy="1392"/>
            </a:xfrm>
            <a:prstGeom prst="line">
              <a:avLst/>
            </a:prstGeom>
            <a:noFill/>
            <a:ln w="9525" cap="flat" cmpd="sng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80" y="336"/>
              <a:ext cx="1104" cy="1"/>
            </a:xfrm>
            <a:prstGeom prst="line">
              <a:avLst/>
            </a:prstGeom>
            <a:noFill/>
            <a:ln w="9525" cap="flat" cmpd="sng">
              <a:solidFill>
                <a:srgbClr val="99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305" y="-60"/>
              <a:ext cx="2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itchFamily="2" charset="2"/>
                </a:rPr>
                <a:t>x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97" y="174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>
              <a:off x="480" y="768"/>
              <a:ext cx="1104" cy="384"/>
            </a:xfrm>
            <a:custGeom>
              <a:avLst/>
              <a:gdLst>
                <a:gd name="T0" fmla="*/ 0 w 1104"/>
                <a:gd name="T1" fmla="*/ 528 h 528"/>
                <a:gd name="T2" fmla="*/ 480 w 1104"/>
                <a:gd name="T3" fmla="*/ 0 h 528"/>
                <a:gd name="T4" fmla="*/ 1104 w 1104"/>
                <a:gd name="T5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528">
                  <a:moveTo>
                    <a:pt x="0" y="528"/>
                  </a:moveTo>
                  <a:cubicBezTo>
                    <a:pt x="148" y="264"/>
                    <a:pt x="296" y="0"/>
                    <a:pt x="480" y="0"/>
                  </a:cubicBezTo>
                  <a:cubicBezTo>
                    <a:pt x="664" y="0"/>
                    <a:pt x="884" y="264"/>
                    <a:pt x="1104" y="528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691" y="629"/>
            <a:ext cx="595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9" name="Equation" r:id="rId5" imgW="1244520" imgH="279360" progId="Equation.DSMT4">
                    <p:embed/>
                  </p:oleObj>
                </mc:Choice>
                <mc:Fallback>
                  <p:oleObj name="Equation" r:id="rId5" imgW="1244520" imgH="27936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629"/>
                          <a:ext cx="595" cy="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6"/>
          <p:cNvGraphicFramePr>
            <a:graphicFrameLocks noChangeAspect="1"/>
          </p:cNvGraphicFramePr>
          <p:nvPr>
            <p:extLst/>
          </p:nvPr>
        </p:nvGraphicFramePr>
        <p:xfrm>
          <a:off x="2846413" y="6521358"/>
          <a:ext cx="182563" cy="15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7" imgW="241200" imgH="203040" progId="Equation.DSMT4">
                  <p:embed/>
                </p:oleObj>
              </mc:Choice>
              <mc:Fallback>
                <p:oleObj name="Equation" r:id="rId7" imgW="241200" imgH="20304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413" y="6521358"/>
                        <a:ext cx="182563" cy="15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/>
          </p:nvPr>
        </p:nvGraphicFramePr>
        <p:xfrm>
          <a:off x="3368675" y="6492875"/>
          <a:ext cx="16351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9" imgW="215640" imgH="279360" progId="Equation.DSMT4">
                  <p:embed/>
                </p:oleObj>
              </mc:Choice>
              <mc:Fallback>
                <p:oleObj name="Equation" r:id="rId9" imgW="215640" imgH="2793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6492875"/>
                        <a:ext cx="163513" cy="21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12752" y="6418130"/>
            <a:ext cx="6413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endParaRPr lang="en-US" altLang="zh-CN" sz="16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099508"/>
              </p:ext>
            </p:extLst>
          </p:nvPr>
        </p:nvGraphicFramePr>
        <p:xfrm>
          <a:off x="4019971" y="3832349"/>
          <a:ext cx="47625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11" imgW="4762440" imgH="927000" progId="Equation.DSMT4">
                  <p:embed/>
                </p:oleObj>
              </mc:Choice>
              <mc:Fallback>
                <p:oleObj name="Equation" r:id="rId11" imgW="4762440" imgH="9270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971" y="3832349"/>
                        <a:ext cx="47625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226512"/>
              </p:ext>
            </p:extLst>
          </p:nvPr>
        </p:nvGraphicFramePr>
        <p:xfrm>
          <a:off x="4458046" y="5272509"/>
          <a:ext cx="3748361" cy="77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13" imgW="3543120" imgH="736560" progId="Equation.DSMT4">
                  <p:embed/>
                </p:oleObj>
              </mc:Choice>
              <mc:Fallback>
                <p:oleObj name="Equation" r:id="rId13" imgW="3543120" imgH="73656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046" y="5272509"/>
                        <a:ext cx="3748361" cy="779226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12700">
                        <a:solidFill>
                          <a:srgbClr val="005EA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云形标注 1"/>
          <p:cNvSpPr/>
          <p:nvPr/>
        </p:nvSpPr>
        <p:spPr>
          <a:xfrm>
            <a:off x="6513151" y="6382785"/>
            <a:ext cx="1944216" cy="704949"/>
          </a:xfrm>
          <a:prstGeom prst="cloudCallout">
            <a:avLst>
              <a:gd name="adj1" fmla="val -44722"/>
              <a:gd name="adj2" fmla="val -943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639727" y="5167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69703" y="60553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815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68625"/>
              </p:ext>
            </p:extLst>
          </p:nvPr>
        </p:nvGraphicFramePr>
        <p:xfrm>
          <a:off x="501650" y="2713038"/>
          <a:ext cx="86233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文档" r:id="rId3" imgW="7961898" imgH="2965173" progId="Word.Document.12">
                  <p:embed/>
                </p:oleObj>
              </mc:Choice>
              <mc:Fallback>
                <p:oleObj name="文档" r:id="rId3" imgW="7961898" imgH="2965173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2713038"/>
                        <a:ext cx="8623300" cy="320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635588"/>
              </p:ext>
            </p:extLst>
          </p:nvPr>
        </p:nvGraphicFramePr>
        <p:xfrm>
          <a:off x="3083273" y="1312069"/>
          <a:ext cx="1594742" cy="104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5" imgW="1104900" imgH="723900" progId="Equation.DSMT4">
                  <p:embed/>
                </p:oleObj>
              </mc:Choice>
              <mc:Fallback>
                <p:oleObj name="Equation" r:id="rId5" imgW="1104900" imgH="7239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273" y="1312069"/>
                        <a:ext cx="1594742" cy="1044831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 w="28575">
                        <a:solidFill>
                          <a:srgbClr val="005EA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499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>
            <a:spLocks noChangeArrowheads="1"/>
          </p:cNvSpPr>
          <p:nvPr/>
        </p:nvSpPr>
        <p:spPr bwMode="auto">
          <a:xfrm>
            <a:off x="1260274" y="53937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概率论与数理统计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59" y="0"/>
            <a:ext cx="2000250" cy="7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88815" y="1744117"/>
            <a:ext cx="9556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" name="MH_Text_1"/>
          <p:cNvSpPr/>
          <p:nvPr>
            <p:custDataLst>
              <p:tags r:id="rId1"/>
            </p:custDataLst>
          </p:nvPr>
        </p:nvSpPr>
        <p:spPr>
          <a:xfrm>
            <a:off x="2321030" y="2130836"/>
            <a:ext cx="4638030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古典概型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9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88815" y="2924238"/>
            <a:ext cx="955675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MH_Text_1"/>
          <p:cNvSpPr/>
          <p:nvPr>
            <p:custDataLst>
              <p:tags r:id="rId2"/>
            </p:custDataLst>
          </p:nvPr>
        </p:nvSpPr>
        <p:spPr>
          <a:xfrm>
            <a:off x="2321029" y="3309369"/>
            <a:ext cx="6988665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古典</a:t>
            </a:r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概型的概率计算方法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1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88816" y="4005696"/>
            <a:ext cx="9556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MH_Text_1"/>
          <p:cNvSpPr/>
          <p:nvPr>
            <p:custDataLst>
              <p:tags r:id="rId3"/>
            </p:custDataLst>
          </p:nvPr>
        </p:nvSpPr>
        <p:spPr>
          <a:xfrm>
            <a:off x="2321031" y="4392415"/>
            <a:ext cx="4638030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几何概型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3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88816" y="5185817"/>
            <a:ext cx="955675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MH_Text_1"/>
          <p:cNvSpPr/>
          <p:nvPr>
            <p:custDataLst>
              <p:tags r:id="rId4"/>
            </p:custDataLst>
          </p:nvPr>
        </p:nvSpPr>
        <p:spPr>
          <a:xfrm>
            <a:off x="2321030" y="5570948"/>
            <a:ext cx="6988665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几何概型的概率计算方法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107" y="1591074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933599" y="3238283"/>
            <a:ext cx="3186354" cy="7560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0145" y="3994944"/>
            <a:ext cx="3485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microsoft yahei"/>
                <a:ea typeface="microsoft yahei"/>
                <a:cs typeface="microsoft yahei"/>
              </a:rPr>
              <a:t>Harbin Engineering University</a:t>
            </a:r>
            <a:endParaRPr lang="zh-CN" altLang="en-US"/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355" y="904082"/>
              <a:ext cx="2000250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54710" y="1582009"/>
            <a:ext cx="43828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古典</a:t>
            </a:r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概型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49823" y="1240061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49823" y="2253209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82702" y="2619826"/>
            <a:ext cx="536298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古典</a:t>
            </a:r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概型的概率计算方法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sp>
        <p:nvSpPr>
          <p:cNvPr id="32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85190" y="3534445"/>
            <a:ext cx="43828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几何概型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33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49823" y="3177257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49823" y="4190405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MH_Text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82702" y="4557022"/>
            <a:ext cx="536298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几何概型的概率计算方法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18547" y="679237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92419" y="5045655"/>
            <a:ext cx="3960440" cy="12961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025002"/>
              </p:ext>
            </p:extLst>
          </p:nvPr>
        </p:nvGraphicFramePr>
        <p:xfrm>
          <a:off x="617860" y="1168053"/>
          <a:ext cx="8181975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文档" r:id="rId3" imgW="8501772" imgH="2068297" progId="Word.Document.12">
                  <p:embed/>
                </p:oleObj>
              </mc:Choice>
              <mc:Fallback>
                <p:oleObj name="文档" r:id="rId3" imgW="8501772" imgH="2068297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60" y="1168053"/>
                        <a:ext cx="8181975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70857"/>
              </p:ext>
            </p:extLst>
          </p:nvPr>
        </p:nvGraphicFramePr>
        <p:xfrm>
          <a:off x="672504" y="2813407"/>
          <a:ext cx="8181975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文档" r:id="rId5" imgW="8501772" imgH="3792478" progId="Word.Document.12">
                  <p:embed/>
                </p:oleObj>
              </mc:Choice>
              <mc:Fallback>
                <p:oleObj name="文档" r:id="rId5" imgW="8501772" imgH="3792478" progId="Word.Documen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504" y="2813407"/>
                        <a:ext cx="8181975" cy="364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359800"/>
              </p:ext>
            </p:extLst>
          </p:nvPr>
        </p:nvGraphicFramePr>
        <p:xfrm>
          <a:off x="161246" y="915843"/>
          <a:ext cx="8466137" cy="657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文档" r:id="rId3" imgW="8538784" imgH="6636974" progId="Word.Document.12">
                  <p:embed/>
                </p:oleObj>
              </mc:Choice>
              <mc:Fallback>
                <p:oleObj name="文档" r:id="rId3" imgW="8538784" imgH="6636974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46" y="915843"/>
                        <a:ext cx="8466137" cy="6573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125824"/>
              </p:ext>
            </p:extLst>
          </p:nvPr>
        </p:nvGraphicFramePr>
        <p:xfrm>
          <a:off x="841164" y="5413375"/>
          <a:ext cx="9007475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文档" r:id="rId5" imgW="9006422" imgH="1744149" progId="Word.Document.12">
                  <p:embed/>
                </p:oleObj>
              </mc:Choice>
              <mc:Fallback>
                <p:oleObj name="文档" r:id="rId5" imgW="9006422" imgH="1744149" progId="Word.Documen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164" y="5413375"/>
                        <a:ext cx="9007475" cy="173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-45485" y="5373545"/>
            <a:ext cx="9704062" cy="0"/>
          </a:xfrm>
          <a:prstGeom prst="line">
            <a:avLst/>
          </a:prstGeom>
          <a:ln w="57150">
            <a:solidFill>
              <a:srgbClr val="005E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889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266073"/>
              </p:ext>
            </p:extLst>
          </p:nvPr>
        </p:nvGraphicFramePr>
        <p:xfrm>
          <a:off x="393700" y="1081088"/>
          <a:ext cx="870108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文档" r:id="rId3" imgW="8606844" imgH="2379198" progId="Word.Document.12">
                  <p:embed/>
                </p:oleObj>
              </mc:Choice>
              <mc:Fallback>
                <p:oleObj name="文档" r:id="rId3" imgW="8606844" imgH="2379198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081088"/>
                        <a:ext cx="8701088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20828"/>
              </p:ext>
            </p:extLst>
          </p:nvPr>
        </p:nvGraphicFramePr>
        <p:xfrm>
          <a:off x="384175" y="3627438"/>
          <a:ext cx="8701088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文档" r:id="rId5" imgW="8606844" imgH="3171543" progId="Word.Document.12">
                  <p:embed/>
                </p:oleObj>
              </mc:Choice>
              <mc:Fallback>
                <p:oleObj name="文档" r:id="rId5" imgW="8606844" imgH="3171543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3627438"/>
                        <a:ext cx="8701088" cy="320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983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085879"/>
              </p:ext>
            </p:extLst>
          </p:nvPr>
        </p:nvGraphicFramePr>
        <p:xfrm>
          <a:off x="384175" y="3509963"/>
          <a:ext cx="8612188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文档" r:id="rId3" imgW="8606844" imgH="3369990" progId="Word.Document.12">
                  <p:embed/>
                </p:oleObj>
              </mc:Choice>
              <mc:Fallback>
                <p:oleObj name="文档" r:id="rId3" imgW="8606844" imgH="3369990" progId="Word.Document.1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3509963"/>
                        <a:ext cx="8612188" cy="337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372504"/>
              </p:ext>
            </p:extLst>
          </p:nvPr>
        </p:nvGraphicFramePr>
        <p:xfrm>
          <a:off x="393700" y="1081088"/>
          <a:ext cx="870108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文档" r:id="rId5" imgW="8606844" imgH="2379198" progId="Word.Document.12">
                  <p:embed/>
                </p:oleObj>
              </mc:Choice>
              <mc:Fallback>
                <p:oleObj name="文档" r:id="rId5" imgW="8606844" imgH="2379198" progId="Word.Document.12">
                  <p:embed/>
                  <p:pic>
                    <p:nvPicPr>
                      <p:cNvPr id="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081088"/>
                        <a:ext cx="8701088" cy="240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9835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26164"/>
              </p:ext>
            </p:extLst>
          </p:nvPr>
        </p:nvGraphicFramePr>
        <p:xfrm>
          <a:off x="384175" y="1130300"/>
          <a:ext cx="8670925" cy="564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文档" r:id="rId3" imgW="8943541" imgH="5820858" progId="Word.Document.12">
                  <p:embed/>
                </p:oleObj>
              </mc:Choice>
              <mc:Fallback>
                <p:oleObj name="文档" r:id="rId3" imgW="8943541" imgH="5820858" progId="Word.Documen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1130300"/>
                        <a:ext cx="8670925" cy="564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4107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等可能概型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486866"/>
              </p:ext>
            </p:extLst>
          </p:nvPr>
        </p:nvGraphicFramePr>
        <p:xfrm>
          <a:off x="461963" y="1081088"/>
          <a:ext cx="8907462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文档" r:id="rId3" imgW="8811743" imgH="2960491" progId="Word.Document.12">
                  <p:embed/>
                </p:oleObj>
              </mc:Choice>
              <mc:Fallback>
                <p:oleObj name="文档" r:id="rId3" imgW="8811743" imgH="2960491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081088"/>
                        <a:ext cx="8907462" cy="298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949370"/>
              </p:ext>
            </p:extLst>
          </p:nvPr>
        </p:nvGraphicFramePr>
        <p:xfrm>
          <a:off x="458020" y="3687763"/>
          <a:ext cx="8078787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文档" r:id="rId5" imgW="8005830" imgH="3209054" progId="Word.Document.12">
                  <p:embed/>
                </p:oleObj>
              </mc:Choice>
              <mc:Fallback>
                <p:oleObj name="文档" r:id="rId5" imgW="8005830" imgH="3209054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20" y="3687763"/>
                        <a:ext cx="8078787" cy="322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7386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自定义</PresentationFormat>
  <Paragraphs>60</Paragraphs>
  <Slides>26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microsoft yahei</vt:lpstr>
      <vt:lpstr>黑体</vt:lpstr>
      <vt:lpstr>华文行楷</vt:lpstr>
      <vt:lpstr>楷体_GB2312</vt:lpstr>
      <vt:lpstr>迷你简菱心</vt:lpstr>
      <vt:lpstr>宋体</vt:lpstr>
      <vt:lpstr>微软雅黑</vt:lpstr>
      <vt:lpstr>叶根友毛笔行书简体</vt:lpstr>
      <vt:lpstr>Arial</vt:lpstr>
      <vt:lpstr>Calibri</vt:lpstr>
      <vt:lpstr>Calibri Light</vt:lpstr>
      <vt:lpstr>Symbol</vt:lpstr>
      <vt:lpstr>Times New Roman</vt:lpstr>
      <vt:lpstr>1_自定义设计方案</vt:lpstr>
      <vt:lpstr>2_自定义设计方案</vt:lpstr>
      <vt:lpstr>文档</vt:lpstr>
      <vt:lpstr>Microsoft Word 文档</vt:lpstr>
      <vt:lpstr>Microsoft 公式 3.0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2021-03-18T15:05:04Z</dcterms:modified>
</cp:coreProperties>
</file>