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88"/>
  </p:notesMasterIdLst>
  <p:handoutMasterIdLst>
    <p:handoutMasterId r:id="rId89"/>
  </p:handoutMasterIdLst>
  <p:sldIdLst>
    <p:sldId id="398" r:id="rId3"/>
    <p:sldId id="257" r:id="rId4"/>
    <p:sldId id="297" r:id="rId5"/>
    <p:sldId id="355" r:id="rId6"/>
    <p:sldId id="356" r:id="rId7"/>
    <p:sldId id="258" r:id="rId8"/>
    <p:sldId id="298" r:id="rId9"/>
    <p:sldId id="358" r:id="rId10"/>
    <p:sldId id="299" r:id="rId11"/>
    <p:sldId id="300" r:id="rId12"/>
    <p:sldId id="359" r:id="rId13"/>
    <p:sldId id="360" r:id="rId14"/>
    <p:sldId id="301" r:id="rId15"/>
    <p:sldId id="302" r:id="rId16"/>
    <p:sldId id="362" r:id="rId17"/>
    <p:sldId id="363" r:id="rId18"/>
    <p:sldId id="364" r:id="rId19"/>
    <p:sldId id="303" r:id="rId20"/>
    <p:sldId id="304" r:id="rId21"/>
    <p:sldId id="305" r:id="rId22"/>
    <p:sldId id="306" r:id="rId23"/>
    <p:sldId id="262" r:id="rId24"/>
    <p:sldId id="264" r:id="rId25"/>
    <p:sldId id="263" r:id="rId26"/>
    <p:sldId id="309" r:id="rId27"/>
    <p:sldId id="310" r:id="rId28"/>
    <p:sldId id="311" r:id="rId29"/>
    <p:sldId id="312" r:id="rId30"/>
    <p:sldId id="365" r:id="rId31"/>
    <p:sldId id="343" r:id="rId32"/>
    <p:sldId id="366" r:id="rId33"/>
    <p:sldId id="265" r:id="rId34"/>
    <p:sldId id="266" r:id="rId35"/>
    <p:sldId id="267" r:id="rId36"/>
    <p:sldId id="268" r:id="rId37"/>
    <p:sldId id="313" r:id="rId38"/>
    <p:sldId id="367" r:id="rId39"/>
    <p:sldId id="320" r:id="rId40"/>
    <p:sldId id="321" r:id="rId41"/>
    <p:sldId id="369" r:id="rId42"/>
    <p:sldId id="322" r:id="rId43"/>
    <p:sldId id="323" r:id="rId44"/>
    <p:sldId id="324" r:id="rId45"/>
    <p:sldId id="325" r:id="rId46"/>
    <p:sldId id="344" r:id="rId47"/>
    <p:sldId id="345" r:id="rId48"/>
    <p:sldId id="370" r:id="rId49"/>
    <p:sldId id="346" r:id="rId50"/>
    <p:sldId id="347" r:id="rId51"/>
    <p:sldId id="348" r:id="rId52"/>
    <p:sldId id="352" r:id="rId53"/>
    <p:sldId id="380" r:id="rId54"/>
    <p:sldId id="283" r:id="rId55"/>
    <p:sldId id="329" r:id="rId56"/>
    <p:sldId id="330" r:id="rId57"/>
    <p:sldId id="284" r:id="rId58"/>
    <p:sldId id="331" r:id="rId59"/>
    <p:sldId id="332" r:id="rId60"/>
    <p:sldId id="333" r:id="rId61"/>
    <p:sldId id="334" r:id="rId62"/>
    <p:sldId id="287" r:id="rId63"/>
    <p:sldId id="294" r:id="rId64"/>
    <p:sldId id="295" r:id="rId65"/>
    <p:sldId id="338" r:id="rId66"/>
    <p:sldId id="288" r:id="rId67"/>
    <p:sldId id="339" r:id="rId68"/>
    <p:sldId id="289" r:id="rId69"/>
    <p:sldId id="290" r:id="rId70"/>
    <p:sldId id="293" r:id="rId71"/>
    <p:sldId id="291" r:id="rId72"/>
    <p:sldId id="292" r:id="rId73"/>
    <p:sldId id="340" r:id="rId74"/>
    <p:sldId id="410" r:id="rId75"/>
    <p:sldId id="399" r:id="rId76"/>
    <p:sldId id="400" r:id="rId77"/>
    <p:sldId id="401" r:id="rId78"/>
    <p:sldId id="402" r:id="rId79"/>
    <p:sldId id="403" r:id="rId80"/>
    <p:sldId id="404" r:id="rId81"/>
    <p:sldId id="405" r:id="rId82"/>
    <p:sldId id="406" r:id="rId83"/>
    <p:sldId id="407" r:id="rId84"/>
    <p:sldId id="408" r:id="rId85"/>
    <p:sldId id="409" r:id="rId86"/>
    <p:sldId id="354" r:id="rId87"/>
  </p:sldIdLst>
  <p:sldSz cx="9144000" cy="6858000" type="screen4x3"/>
  <p:notesSz cx="9144000" cy="6858000"/>
  <p:defaultTextStyle>
    <a:defPPr>
      <a:defRPr lang="zh-CN"/>
    </a:defPPr>
    <a:lvl1pPr marL="0" lvl="0" indent="0" algn="l" defTabSz="914400" rtl="0" eaLnBrk="1" fontAlgn="base" latinLnBrk="0" hangingPunct="1">
      <a:lnSpc>
        <a:spcPct val="100000"/>
      </a:lnSpc>
      <a:spcBef>
        <a:spcPct val="0"/>
      </a:spcBef>
      <a:spcAft>
        <a:spcPct val="0"/>
      </a:spcAft>
      <a:buNone/>
      <a:defRPr sz="2600" b="1" i="0" u="none" kern="1200" baseline="0">
        <a:solidFill>
          <a:schemeClr val="tx2"/>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600" b="1" i="0" u="none" kern="1200" baseline="0">
        <a:solidFill>
          <a:schemeClr val="tx2"/>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600" b="1" i="0" u="none" kern="1200" baseline="0">
        <a:solidFill>
          <a:schemeClr val="tx2"/>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600" b="1" i="0" u="none" kern="1200" baseline="0">
        <a:solidFill>
          <a:schemeClr val="tx2"/>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600" b="1" i="0" u="none" kern="1200" baseline="0">
        <a:solidFill>
          <a:schemeClr val="tx2"/>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600" b="1" i="0" u="none" kern="1200" baseline="0">
        <a:solidFill>
          <a:schemeClr val="tx2"/>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600" b="1" i="0" u="none" kern="1200" baseline="0">
        <a:solidFill>
          <a:schemeClr val="tx2"/>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600" b="1" i="0" u="none" kern="1200" baseline="0">
        <a:solidFill>
          <a:schemeClr val="tx2"/>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600" b="1" i="0" u="none" kern="1200" baseline="0">
        <a:solidFill>
          <a:schemeClr val="tx2"/>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4900"/>
    <a:srgbClr val="0000D0"/>
    <a:srgbClr val="0000C8"/>
    <a:srgbClr val="0000CC"/>
    <a:srgbClr val="0000FF"/>
    <a:srgbClr val="1ACA22"/>
    <a:srgbClr val="003399"/>
    <a:srgbClr val="FF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76"/>
    <p:restoredTop sz="86460"/>
  </p:normalViewPr>
  <p:slideViewPr>
    <p:cSldViewPr snapToGrid="0" snapToObjects="1" showGuides="1">
      <p:cViewPr varScale="1">
        <p:scale>
          <a:sx n="95" d="100"/>
          <a:sy n="95" d="100"/>
        </p:scale>
        <p:origin x="194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handoutMaster" Target="handoutMasters/handout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5.jpeg"/></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5.jpe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5.jpeg"/><Relationship Id="rId1" Type="http://schemas.openxmlformats.org/officeDocument/2006/relationships/image" Target="../media/image2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5.jpe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5.jpe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5.jpe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5.jpe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5.jpe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5.jpe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页眉占位符 3073"/>
          <p:cNvSpPr>
            <a:spLocks noGrp="1"/>
          </p:cNvSpPr>
          <p:nvPr>
            <p:ph type="hdr" sz="quarter"/>
          </p:nvPr>
        </p:nvSpPr>
        <p:spPr>
          <a:xfrm>
            <a:off x="0" y="0"/>
            <a:ext cx="3962400" cy="342900"/>
          </a:xfrm>
          <a:prstGeom prst="rect">
            <a:avLst/>
          </a:prstGeom>
          <a:noFill/>
          <a:ln w="9525">
            <a:noFill/>
          </a:ln>
        </p:spPr>
        <p:txBody>
          <a:bodyPr lIns="19050" tIns="0" rIns="19050" bIns="0"/>
          <a:lstStyle/>
          <a:p>
            <a:pPr lvl="0" eaLnBrk="0" hangingPunct="0"/>
            <a:endParaRPr lang="zh-CN" altLang="en-US" sz="1000" b="0" i="1" dirty="0"/>
          </a:p>
        </p:txBody>
      </p:sp>
      <p:sp>
        <p:nvSpPr>
          <p:cNvPr id="3075" name="日期占位符 3074"/>
          <p:cNvSpPr>
            <a:spLocks noGrp="1"/>
          </p:cNvSpPr>
          <p:nvPr>
            <p:ph type="dt" sz="quarter" idx="1"/>
          </p:nvPr>
        </p:nvSpPr>
        <p:spPr>
          <a:xfrm>
            <a:off x="5181600" y="0"/>
            <a:ext cx="3962400" cy="342900"/>
          </a:xfrm>
          <a:prstGeom prst="rect">
            <a:avLst/>
          </a:prstGeom>
          <a:noFill/>
          <a:ln w="9525">
            <a:noFill/>
          </a:ln>
        </p:spPr>
        <p:txBody>
          <a:bodyPr lIns="19050" tIns="0" rIns="19050" bIns="0"/>
          <a:lstStyle/>
          <a:p>
            <a:pPr lvl="0" algn="r" eaLnBrk="0" hangingPunct="0"/>
            <a:endParaRPr lang="zh-CN" altLang="en-US" sz="1000" b="0" i="1" dirty="0"/>
          </a:p>
        </p:txBody>
      </p:sp>
      <p:sp>
        <p:nvSpPr>
          <p:cNvPr id="3076" name="页脚占位符 3075"/>
          <p:cNvSpPr>
            <a:spLocks noGrp="1"/>
          </p:cNvSpPr>
          <p:nvPr>
            <p:ph type="ftr" sz="quarter" idx="2"/>
          </p:nvPr>
        </p:nvSpPr>
        <p:spPr>
          <a:xfrm>
            <a:off x="0" y="6515100"/>
            <a:ext cx="3962400" cy="342900"/>
          </a:xfrm>
          <a:prstGeom prst="rect">
            <a:avLst/>
          </a:prstGeom>
          <a:noFill/>
          <a:ln w="9525">
            <a:noFill/>
          </a:ln>
        </p:spPr>
        <p:txBody>
          <a:bodyPr lIns="19050" tIns="0" rIns="19050" bIns="0" anchor="b"/>
          <a:lstStyle/>
          <a:p>
            <a:pPr lvl="0" eaLnBrk="0" hangingPunct="0"/>
            <a:endParaRPr lang="zh-CN" altLang="en-US" sz="1000" b="0" i="1" dirty="0"/>
          </a:p>
        </p:txBody>
      </p:sp>
      <p:sp>
        <p:nvSpPr>
          <p:cNvPr id="3077" name="灯片编号占位符 3076"/>
          <p:cNvSpPr>
            <a:spLocks noGrp="1"/>
          </p:cNvSpPr>
          <p:nvPr>
            <p:ph type="sldNum" sz="quarter" idx="3"/>
          </p:nvPr>
        </p:nvSpPr>
        <p:spPr>
          <a:xfrm>
            <a:off x="5181600" y="6515100"/>
            <a:ext cx="3962400" cy="342900"/>
          </a:xfrm>
          <a:prstGeom prst="rect">
            <a:avLst/>
          </a:prstGeom>
          <a:noFill/>
          <a:ln w="9525">
            <a:noFill/>
          </a:ln>
        </p:spPr>
        <p:txBody>
          <a:bodyPr lIns="19050" tIns="0" rIns="19050" bIns="0" anchor="b"/>
          <a:lstStyle/>
          <a:p>
            <a:pPr lvl="0" algn="r" eaLnBrk="0" hangingPunct="0"/>
            <a:fld id="{9A0DB2DC-4C9A-4742-B13C-FB6460FD3503}" type="slidenum">
              <a:rPr lang="zh-CN" altLang="en-US" sz="1000" b="0" i="1" dirty="0"/>
              <a:t>‹#›</a:t>
            </a:fld>
            <a:endParaRPr lang="zh-CN" altLang="en-US" sz="1000" b="0" i="1" dirty="0"/>
          </a:p>
        </p:txBody>
      </p:sp>
    </p:spTree>
    <p:extLst>
      <p:ext uri="{BB962C8B-B14F-4D97-AF65-F5344CB8AC3E}">
        <p14:creationId xmlns:p14="http://schemas.microsoft.com/office/powerpoint/2010/main" val="1762457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2049"/>
          <p:cNvSpPr>
            <a:spLocks noGrp="1"/>
          </p:cNvSpPr>
          <p:nvPr>
            <p:ph type="hdr" sz="quarter"/>
          </p:nvPr>
        </p:nvSpPr>
        <p:spPr>
          <a:xfrm>
            <a:off x="0" y="0"/>
            <a:ext cx="3962400" cy="342900"/>
          </a:xfrm>
          <a:prstGeom prst="rect">
            <a:avLst/>
          </a:prstGeom>
          <a:noFill/>
          <a:ln w="9525">
            <a:noFill/>
          </a:ln>
        </p:spPr>
        <p:txBody>
          <a:bodyPr lIns="19050" tIns="0" rIns="19050" bIns="0"/>
          <a:lstStyle/>
          <a:p>
            <a:pPr lvl="0" defTabSz="762000" eaLnBrk="0" hangingPunct="0"/>
            <a:endParaRPr lang="zh-CN" altLang="en-US" sz="1000" b="0" i="1" dirty="0"/>
          </a:p>
        </p:txBody>
      </p:sp>
      <p:sp>
        <p:nvSpPr>
          <p:cNvPr id="2051" name="日期占位符 2050"/>
          <p:cNvSpPr>
            <a:spLocks noGrp="1"/>
          </p:cNvSpPr>
          <p:nvPr>
            <p:ph type="dt" idx="1"/>
          </p:nvPr>
        </p:nvSpPr>
        <p:spPr>
          <a:xfrm>
            <a:off x="5181600" y="0"/>
            <a:ext cx="3962400" cy="342900"/>
          </a:xfrm>
          <a:prstGeom prst="rect">
            <a:avLst/>
          </a:prstGeom>
          <a:noFill/>
          <a:ln w="9525">
            <a:noFill/>
          </a:ln>
        </p:spPr>
        <p:txBody>
          <a:bodyPr lIns="19050" tIns="0" rIns="19050" bIns="0"/>
          <a:lstStyle/>
          <a:p>
            <a:pPr lvl="0" algn="r" defTabSz="762000" eaLnBrk="0" hangingPunct="0"/>
            <a:endParaRPr lang="zh-CN" altLang="en-US" sz="1000" b="0" i="1" dirty="0"/>
          </a:p>
        </p:txBody>
      </p:sp>
      <p:sp>
        <p:nvSpPr>
          <p:cNvPr id="2052" name="页脚占位符 2051"/>
          <p:cNvSpPr>
            <a:spLocks noGrp="1"/>
          </p:cNvSpPr>
          <p:nvPr>
            <p:ph type="ftr" sz="quarter" idx="4"/>
          </p:nvPr>
        </p:nvSpPr>
        <p:spPr>
          <a:xfrm>
            <a:off x="0" y="6515100"/>
            <a:ext cx="3962400" cy="342900"/>
          </a:xfrm>
          <a:prstGeom prst="rect">
            <a:avLst/>
          </a:prstGeom>
          <a:noFill/>
          <a:ln w="9525">
            <a:noFill/>
          </a:ln>
        </p:spPr>
        <p:txBody>
          <a:bodyPr lIns="19050" tIns="0" rIns="19050" bIns="0" anchor="b"/>
          <a:lstStyle/>
          <a:p>
            <a:pPr lvl="0" defTabSz="762000" eaLnBrk="0" hangingPunct="0"/>
            <a:endParaRPr lang="zh-CN" altLang="en-US" sz="1000" b="0" i="1" dirty="0"/>
          </a:p>
        </p:txBody>
      </p:sp>
      <p:sp>
        <p:nvSpPr>
          <p:cNvPr id="2053" name="灯片编号占位符 2052"/>
          <p:cNvSpPr>
            <a:spLocks noGrp="1"/>
          </p:cNvSpPr>
          <p:nvPr>
            <p:ph type="sldNum" sz="quarter" idx="5"/>
          </p:nvPr>
        </p:nvSpPr>
        <p:spPr>
          <a:xfrm>
            <a:off x="5181600" y="6515100"/>
            <a:ext cx="3962400" cy="342900"/>
          </a:xfrm>
          <a:prstGeom prst="rect">
            <a:avLst/>
          </a:prstGeom>
          <a:noFill/>
          <a:ln w="9525">
            <a:noFill/>
          </a:ln>
        </p:spPr>
        <p:txBody>
          <a:bodyPr lIns="19050" tIns="0" rIns="19050" bIns="0" anchor="b"/>
          <a:lstStyle/>
          <a:p>
            <a:pPr lvl="0" algn="r" defTabSz="762000" eaLnBrk="0" hangingPunct="0"/>
            <a:fld id="{9A0DB2DC-4C9A-4742-B13C-FB6460FD3503}" type="slidenum">
              <a:rPr lang="zh-CN" altLang="en-US" sz="1000" b="0" i="1" dirty="0"/>
              <a:t>‹#›</a:t>
            </a:fld>
            <a:endParaRPr lang="zh-CN" altLang="en-US" sz="1000" b="0" i="1" dirty="0"/>
          </a:p>
        </p:txBody>
      </p:sp>
      <p:sp>
        <p:nvSpPr>
          <p:cNvPr id="2054" name="幻灯片图像占位符 2053"/>
          <p:cNvSpPr>
            <a:spLocks noGrp="1" noRot="1" noChangeAspect="1" noTextEdit="1"/>
          </p:cNvSpPr>
          <p:nvPr>
            <p:ph type="sldImg" idx="2"/>
          </p:nvPr>
        </p:nvSpPr>
        <p:spPr>
          <a:xfrm>
            <a:off x="2863850" y="519113"/>
            <a:ext cx="3416300" cy="2562225"/>
          </a:xfrm>
          <a:prstGeom prst="rect">
            <a:avLst/>
          </a:prstGeom>
          <a:ln w="12700" cap="flat" cmpd="sng">
            <a:solidFill>
              <a:schemeClr val="tx1"/>
            </a:solidFill>
            <a:prstDash val="solid"/>
            <a:miter/>
            <a:headEnd type="none" w="med" len="med"/>
            <a:tailEnd type="none" w="med" len="med"/>
          </a:ln>
        </p:spPr>
      </p:sp>
      <p:sp>
        <p:nvSpPr>
          <p:cNvPr id="2055" name="文本占位符 2054"/>
          <p:cNvSpPr>
            <a:spLocks noGrp="1"/>
          </p:cNvSpPr>
          <p:nvPr>
            <p:ph type="body" sz="quarter" idx="3"/>
          </p:nvPr>
        </p:nvSpPr>
        <p:spPr>
          <a:xfrm>
            <a:off x="1219200" y="3257550"/>
            <a:ext cx="6705600" cy="3086100"/>
          </a:xfrm>
          <a:prstGeom prst="rect">
            <a:avLst/>
          </a:prstGeom>
          <a:noFill/>
          <a:ln w="9525">
            <a:noFill/>
          </a:ln>
        </p:spPr>
        <p:txBody>
          <a:bodyPr lIns="92075" tIns="46038" rIns="92075" bIns="46038"/>
          <a:lstStyle/>
          <a:p>
            <a:pPr lvl="0"/>
            <a:r>
              <a:rPr lang="en-US" altLang="zh-CN" dirty="0"/>
              <a:t>Click to edit Master notes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Tree>
    <p:extLst>
      <p:ext uri="{BB962C8B-B14F-4D97-AF65-F5344CB8AC3E}">
        <p14:creationId xmlns:p14="http://schemas.microsoft.com/office/powerpoint/2010/main" val="2040363464"/>
      </p:ext>
    </p:extLst>
  </p:cSld>
  <p:clrMap bg1="lt1" tx1="dk1" bg2="lt2" tx2="dk2" accent1="accent1" accent2="accent2" accent3="accent3" accent4="accent4" accent5="accent5" accent6="accent6" hlink="hlink" folHlink="folHlink"/>
  <p:hf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1</a:t>
            </a:fld>
            <a:endParaRPr lang="zh-CN" altLang="en-US" sz="1000" b="0" i="1" dirty="0"/>
          </a:p>
        </p:txBody>
      </p:sp>
      <p:sp>
        <p:nvSpPr>
          <p:cNvPr id="269314" name="幻灯片图像占位符 269313"/>
          <p:cNvSpPr>
            <a:spLocks noGrp="1" noRot="1" noChangeAspect="1" noTextEdit="1"/>
          </p:cNvSpPr>
          <p:nvPr>
            <p:ph type="sldImg"/>
          </p:nvPr>
        </p:nvSpPr>
        <p:spPr>
          <a:ln>
            <a:solidFill>
              <a:schemeClr val="tx1">
                <a:alpha val="100000"/>
              </a:schemeClr>
            </a:solidFill>
          </a:ln>
        </p:spPr>
      </p:sp>
      <p:sp>
        <p:nvSpPr>
          <p:cNvPr id="269315" name="文本占位符 269314"/>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3208551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33</a:t>
            </a:fld>
            <a:endParaRPr lang="zh-CN" altLang="en-US" sz="1000" b="0" i="1" dirty="0"/>
          </a:p>
        </p:txBody>
      </p:sp>
      <p:sp>
        <p:nvSpPr>
          <p:cNvPr id="25602" name="幻灯片图像占位符 25601"/>
          <p:cNvSpPr>
            <a:spLocks noGrp="1" noRot="1" noChangeAspect="1" noTextEdit="1"/>
          </p:cNvSpPr>
          <p:nvPr>
            <p:ph type="sldImg"/>
          </p:nvPr>
        </p:nvSpPr>
        <p:spPr>
          <a:ln>
            <a:solidFill>
              <a:schemeClr val="tx1">
                <a:alpha val="100000"/>
              </a:schemeClr>
            </a:solidFill>
          </a:ln>
        </p:spPr>
      </p:sp>
      <p:sp>
        <p:nvSpPr>
          <p:cNvPr id="25603" name="文本占位符 25602"/>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269301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34</a:t>
            </a:fld>
            <a:endParaRPr lang="zh-CN" altLang="en-US" sz="1000" b="0" i="1" dirty="0"/>
          </a:p>
        </p:txBody>
      </p:sp>
      <p:sp>
        <p:nvSpPr>
          <p:cNvPr id="27650" name="幻灯片图像占位符 27649"/>
          <p:cNvSpPr>
            <a:spLocks noGrp="1" noRot="1" noChangeAspect="1" noTextEdit="1"/>
          </p:cNvSpPr>
          <p:nvPr>
            <p:ph type="sldImg"/>
          </p:nvPr>
        </p:nvSpPr>
        <p:spPr>
          <a:ln>
            <a:solidFill>
              <a:schemeClr val="tx1">
                <a:alpha val="100000"/>
              </a:schemeClr>
            </a:solidFill>
          </a:ln>
        </p:spPr>
      </p:sp>
      <p:sp>
        <p:nvSpPr>
          <p:cNvPr id="27651" name="文本占位符 27650"/>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3734116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35</a:t>
            </a:fld>
            <a:endParaRPr lang="zh-CN" altLang="en-US" sz="1000" b="0" i="1" dirty="0"/>
          </a:p>
        </p:txBody>
      </p:sp>
      <p:sp>
        <p:nvSpPr>
          <p:cNvPr id="29698" name="文本占位符 29697"/>
          <p:cNvSpPr>
            <a:spLocks noGrp="1"/>
          </p:cNvSpPr>
          <p:nvPr>
            <p:ph type="body" idx="1"/>
          </p:nvPr>
        </p:nvSpPr>
        <p:spPr>
          <a:ln/>
        </p:spPr>
        <p:txBody>
          <a:bodyPr vert="horz" wrap="square" lIns="92075" tIns="46038" rIns="92075" bIns="46038" anchor="t"/>
          <a:lstStyle/>
          <a:p>
            <a:pPr lvl="0"/>
            <a:endParaRPr dirty="0"/>
          </a:p>
        </p:txBody>
      </p:sp>
      <p:sp>
        <p:nvSpPr>
          <p:cNvPr id="29699" name="幻灯片图像占位符 29698"/>
          <p:cNvSpPr>
            <a:spLocks noGrp="1" noRot="1" noChangeAspect="1" noTextEdit="1"/>
          </p:cNvSpPr>
          <p:nvPr>
            <p:ph type="sldImg"/>
          </p:nvPr>
        </p:nvSpPr>
        <p:spPr>
          <a:ln>
            <a:solidFill>
              <a:schemeClr val="tx1">
                <a:alpha val="100000"/>
              </a:schemeClr>
            </a:solidFill>
          </a:ln>
        </p:spPr>
      </p:sp>
    </p:spTree>
    <p:extLst>
      <p:ext uri="{BB962C8B-B14F-4D97-AF65-F5344CB8AC3E}">
        <p14:creationId xmlns:p14="http://schemas.microsoft.com/office/powerpoint/2010/main" val="3565280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38</a:t>
            </a:fld>
            <a:endParaRPr lang="zh-CN" altLang="en-US" sz="1000" b="0" i="1" dirty="0"/>
          </a:p>
        </p:txBody>
      </p:sp>
      <p:sp>
        <p:nvSpPr>
          <p:cNvPr id="156674" name="幻灯片图像占位符 156673"/>
          <p:cNvSpPr>
            <a:spLocks noGrp="1" noRot="1" noChangeAspect="1" noTextEdit="1"/>
          </p:cNvSpPr>
          <p:nvPr>
            <p:ph type="sldImg"/>
          </p:nvPr>
        </p:nvSpPr>
        <p:spPr>
          <a:ln/>
        </p:spPr>
      </p:sp>
      <p:sp>
        <p:nvSpPr>
          <p:cNvPr id="156675" name="文本占位符 156674"/>
          <p:cNvSpPr>
            <a:spLocks noGrp="1"/>
          </p:cNvSpPr>
          <p:nvPr>
            <p:ph type="body" idx="1"/>
          </p:nvPr>
        </p:nvSpPr>
        <p:spPr>
          <a:ln/>
        </p:spPr>
        <p:txBody>
          <a:bodyPr lIns="92075" tIns="46038" rIns="92075" bIns="46038"/>
          <a:lstStyle/>
          <a:p>
            <a:pPr lvl="0"/>
            <a:endParaRPr dirty="0"/>
          </a:p>
        </p:txBody>
      </p:sp>
    </p:spTree>
    <p:extLst>
      <p:ext uri="{BB962C8B-B14F-4D97-AF65-F5344CB8AC3E}">
        <p14:creationId xmlns:p14="http://schemas.microsoft.com/office/powerpoint/2010/main" val="2775251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68</a:t>
            </a:fld>
            <a:endParaRPr lang="zh-CN" altLang="en-US" sz="1000" b="0" i="1" dirty="0"/>
          </a:p>
        </p:txBody>
      </p:sp>
      <p:sp>
        <p:nvSpPr>
          <p:cNvPr id="173058" name="幻灯片图像占位符 173057"/>
          <p:cNvSpPr>
            <a:spLocks noGrp="1" noRot="1" noChangeAspect="1" noTextEdit="1"/>
          </p:cNvSpPr>
          <p:nvPr>
            <p:ph type="sldImg"/>
          </p:nvPr>
        </p:nvSpPr>
        <p:spPr>
          <a:ln/>
        </p:spPr>
      </p:sp>
      <p:sp>
        <p:nvSpPr>
          <p:cNvPr id="173059" name="文本占位符 173058"/>
          <p:cNvSpPr>
            <a:spLocks noGrp="1"/>
          </p:cNvSpPr>
          <p:nvPr>
            <p:ph type="body" idx="1"/>
          </p:nvPr>
        </p:nvSpPr>
        <p:spPr>
          <a:ln/>
        </p:spPr>
        <p:txBody>
          <a:bodyPr lIns="92075" tIns="46038" rIns="92075" bIns="46038"/>
          <a:lstStyle/>
          <a:p>
            <a:pPr lvl="0"/>
            <a:endParaRPr dirty="0"/>
          </a:p>
        </p:txBody>
      </p:sp>
    </p:spTree>
    <p:extLst>
      <p:ext uri="{BB962C8B-B14F-4D97-AF65-F5344CB8AC3E}">
        <p14:creationId xmlns:p14="http://schemas.microsoft.com/office/powerpoint/2010/main" val="893761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9A0DB2DC-4C9A-4742-B13C-FB6460FD3503}" type="slidenum">
              <a:rPr kumimoji="0" lang="zh-CN" altLang="en-US" sz="1200" b="0" i="0" u="none" strike="noStrike" kern="120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74</a:t>
            </a:fld>
            <a:endParaRPr kumimoji="0" lang="zh-CN" altLang="en-US" sz="12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67400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lvl="0" algn="r" defTabSz="762000" eaLnBrk="0" hangingPunct="0"/>
            <a:fld id="{9A0DB2DC-4C9A-4742-B13C-FB6460FD3503}" type="slidenum">
              <a:rPr lang="zh-CN" altLang="en-US" sz="1000" b="0" i="1" smtClean="0"/>
              <a:t>85</a:t>
            </a:fld>
            <a:endParaRPr lang="zh-CN" altLang="en-US" sz="1000" b="0" i="1" dirty="0"/>
          </a:p>
        </p:txBody>
      </p:sp>
    </p:spTree>
    <p:extLst>
      <p:ext uri="{BB962C8B-B14F-4D97-AF65-F5344CB8AC3E}">
        <p14:creationId xmlns:p14="http://schemas.microsoft.com/office/powerpoint/2010/main" val="397912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2</a:t>
            </a:fld>
            <a:endParaRPr lang="zh-CN" altLang="en-US" sz="1000" b="0" i="1" dirty="0"/>
          </a:p>
        </p:txBody>
      </p:sp>
      <p:sp>
        <p:nvSpPr>
          <p:cNvPr id="7170" name="幻灯片图像占位符 7169"/>
          <p:cNvSpPr>
            <a:spLocks noGrp="1" noRot="1" noChangeAspect="1" noTextEdit="1"/>
          </p:cNvSpPr>
          <p:nvPr>
            <p:ph type="sldImg"/>
          </p:nvPr>
        </p:nvSpPr>
        <p:spPr>
          <a:ln>
            <a:solidFill>
              <a:schemeClr val="tx1">
                <a:alpha val="100000"/>
              </a:schemeClr>
            </a:solidFill>
          </a:ln>
        </p:spPr>
      </p:sp>
      <p:sp>
        <p:nvSpPr>
          <p:cNvPr id="7171" name="文本占位符 7170"/>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823573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6</a:t>
            </a:fld>
            <a:endParaRPr lang="zh-CN" altLang="en-US" sz="1000" b="0" i="1" dirty="0"/>
          </a:p>
        </p:txBody>
      </p:sp>
      <p:sp>
        <p:nvSpPr>
          <p:cNvPr id="9218" name="幻灯片图像占位符 9217"/>
          <p:cNvSpPr>
            <a:spLocks noGrp="1" noRot="1" noChangeAspect="1" noTextEdit="1"/>
          </p:cNvSpPr>
          <p:nvPr>
            <p:ph type="sldImg"/>
          </p:nvPr>
        </p:nvSpPr>
        <p:spPr>
          <a:ln>
            <a:solidFill>
              <a:schemeClr val="tx1">
                <a:alpha val="100000"/>
              </a:schemeClr>
            </a:solidFill>
          </a:ln>
        </p:spPr>
      </p:sp>
      <p:sp>
        <p:nvSpPr>
          <p:cNvPr id="9219" name="文本占位符 9218"/>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3517007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17</a:t>
            </a:fld>
            <a:endParaRPr lang="zh-CN" altLang="en-US" sz="1000" b="0" i="1" dirty="0"/>
          </a:p>
        </p:txBody>
      </p:sp>
      <p:sp>
        <p:nvSpPr>
          <p:cNvPr id="229378" name="幻灯片图像占位符 229377"/>
          <p:cNvSpPr>
            <a:spLocks noGrp="1" noRot="1" noChangeAspect="1" noTextEdit="1"/>
          </p:cNvSpPr>
          <p:nvPr>
            <p:ph type="sldImg"/>
          </p:nvPr>
        </p:nvSpPr>
        <p:spPr>
          <a:ln>
            <a:solidFill>
              <a:schemeClr val="tx1">
                <a:alpha val="100000"/>
              </a:schemeClr>
            </a:solidFill>
          </a:ln>
        </p:spPr>
      </p:sp>
      <p:sp>
        <p:nvSpPr>
          <p:cNvPr id="229379" name="文本占位符 229378"/>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98817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22</a:t>
            </a:fld>
            <a:endParaRPr lang="zh-CN" altLang="en-US" sz="1000" b="0" i="1" dirty="0"/>
          </a:p>
        </p:txBody>
      </p:sp>
      <p:sp>
        <p:nvSpPr>
          <p:cNvPr id="17410" name="幻灯片图像占位符 17409"/>
          <p:cNvSpPr>
            <a:spLocks noGrp="1" noRot="1" noChangeAspect="1" noTextEdit="1"/>
          </p:cNvSpPr>
          <p:nvPr>
            <p:ph type="sldImg"/>
          </p:nvPr>
        </p:nvSpPr>
        <p:spPr>
          <a:ln>
            <a:solidFill>
              <a:schemeClr val="tx1">
                <a:alpha val="100000"/>
              </a:schemeClr>
            </a:solidFill>
          </a:ln>
        </p:spPr>
      </p:sp>
      <p:sp>
        <p:nvSpPr>
          <p:cNvPr id="17411" name="文本占位符 17410"/>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4046325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23</a:t>
            </a:fld>
            <a:endParaRPr lang="zh-CN" altLang="en-US" sz="1000" b="0" i="1" dirty="0"/>
          </a:p>
        </p:txBody>
      </p:sp>
      <p:sp>
        <p:nvSpPr>
          <p:cNvPr id="21506" name="幻灯片图像占位符 21505"/>
          <p:cNvSpPr>
            <a:spLocks noGrp="1" noRot="1" noChangeAspect="1" noTextEdit="1"/>
          </p:cNvSpPr>
          <p:nvPr>
            <p:ph type="sldImg"/>
          </p:nvPr>
        </p:nvSpPr>
        <p:spPr>
          <a:ln>
            <a:solidFill>
              <a:schemeClr val="tx1">
                <a:alpha val="100000"/>
              </a:schemeClr>
            </a:solidFill>
          </a:ln>
        </p:spPr>
      </p:sp>
      <p:sp>
        <p:nvSpPr>
          <p:cNvPr id="21507" name="文本占位符 21506"/>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2137380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24</a:t>
            </a:fld>
            <a:endParaRPr lang="zh-CN" altLang="en-US" sz="1000" b="0" i="1" dirty="0"/>
          </a:p>
        </p:txBody>
      </p:sp>
      <p:sp>
        <p:nvSpPr>
          <p:cNvPr id="19458" name="幻灯片图像占位符 19457"/>
          <p:cNvSpPr>
            <a:spLocks noGrp="1" noRot="1" noChangeAspect="1" noTextEdit="1"/>
          </p:cNvSpPr>
          <p:nvPr>
            <p:ph type="sldImg"/>
          </p:nvPr>
        </p:nvSpPr>
        <p:spPr>
          <a:ln>
            <a:solidFill>
              <a:schemeClr val="tx1">
                <a:alpha val="100000"/>
              </a:schemeClr>
            </a:solidFill>
          </a:ln>
        </p:spPr>
      </p:sp>
      <p:sp>
        <p:nvSpPr>
          <p:cNvPr id="19459" name="文本占位符 19458"/>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1969720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30</a:t>
            </a:fld>
            <a:endParaRPr lang="zh-CN" altLang="en-US" sz="1000" b="0" i="1" dirty="0"/>
          </a:p>
        </p:txBody>
      </p:sp>
      <p:sp>
        <p:nvSpPr>
          <p:cNvPr id="186370" name="幻灯片图像占位符 186369"/>
          <p:cNvSpPr>
            <a:spLocks noGrp="1" noRot="1" noChangeAspect="1"/>
          </p:cNvSpPr>
          <p:nvPr>
            <p:ph type="sldImg"/>
          </p:nvPr>
        </p:nvSpPr>
        <p:spPr>
          <a:xfrm>
            <a:off x="2863850" y="519113"/>
            <a:ext cx="3416300" cy="2562225"/>
          </a:xfrm>
          <a:noFill/>
          <a:ln w="12700" cap="flat" cmpd="sng">
            <a:solidFill>
              <a:schemeClr val="tx1">
                <a:alpha val="100000"/>
              </a:schemeClr>
            </a:solidFill>
            <a:prstDash val="solid"/>
            <a:headEnd type="none" w="med" len="med"/>
            <a:tailEnd type="none" w="med" len="med"/>
          </a:ln>
        </p:spPr>
      </p:sp>
      <p:sp>
        <p:nvSpPr>
          <p:cNvPr id="186371" name="文本占位符 186370"/>
          <p:cNvSpPr>
            <a:spLocks noGrp="1"/>
          </p:cNvSpPr>
          <p:nvPr>
            <p:ph type="body" idx="1"/>
          </p:nvPr>
        </p:nvSpPr>
        <p:spPr>
          <a:xfrm>
            <a:off x="1219200" y="3257550"/>
            <a:ext cx="6705600" cy="3086100"/>
          </a:xfrm>
          <a:noFill/>
          <a:ln w="9525">
            <a:noFill/>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1628708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2"/>
          </p:nvPr>
        </p:nvSpPr>
        <p:spPr/>
        <p:txBody>
          <a:bodyPr/>
          <a:lstStyle/>
          <a:p>
            <a:pPr lvl="0" algn="r" defTabSz="762000" eaLnBrk="0" hangingPunct="0"/>
            <a:fld id="{9A0DB2DC-4C9A-4742-B13C-FB6460FD3503}" type="slidenum">
              <a:rPr lang="zh-CN" altLang="en-US" sz="1000" b="0" i="1" dirty="0"/>
              <a:t>32</a:t>
            </a:fld>
            <a:endParaRPr lang="zh-CN" altLang="en-US" sz="1000" b="0" i="1" dirty="0"/>
          </a:p>
        </p:txBody>
      </p:sp>
      <p:sp>
        <p:nvSpPr>
          <p:cNvPr id="23554" name="幻灯片图像占位符 23553"/>
          <p:cNvSpPr>
            <a:spLocks noGrp="1" noRot="1" noChangeAspect="1" noTextEdit="1"/>
          </p:cNvSpPr>
          <p:nvPr>
            <p:ph type="sldImg"/>
          </p:nvPr>
        </p:nvSpPr>
        <p:spPr>
          <a:ln>
            <a:solidFill>
              <a:schemeClr val="tx1">
                <a:alpha val="100000"/>
              </a:schemeClr>
            </a:solidFill>
          </a:ln>
        </p:spPr>
      </p:sp>
      <p:sp>
        <p:nvSpPr>
          <p:cNvPr id="23555" name="文本占位符 23554"/>
          <p:cNvSpPr>
            <a:spLocks noGrp="1"/>
          </p:cNvSpPr>
          <p:nvPr>
            <p:ph type="body" idx="1"/>
          </p:nvPr>
        </p:nvSpPr>
        <p:spPr>
          <a:ln/>
        </p:spPr>
        <p:txBody>
          <a:bodyPr vert="horz" wrap="square" lIns="92075" tIns="46038" rIns="92075" bIns="46038" anchor="t"/>
          <a:lstStyle/>
          <a:p>
            <a:pPr lvl="0"/>
            <a:endParaRPr dirty="0"/>
          </a:p>
        </p:txBody>
      </p:sp>
    </p:spTree>
    <p:extLst>
      <p:ext uri="{BB962C8B-B14F-4D97-AF65-F5344CB8AC3E}">
        <p14:creationId xmlns:p14="http://schemas.microsoft.com/office/powerpoint/2010/main" val="960456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blipFill rotWithShape="0">
          <a:blip r:embed="rId2"/>
        </a:blipFill>
        <a:effectLst>
          <a:outerShdw dist="107763" dir="2699999" algn="ctr" rotWithShape="0">
            <a:srgbClr val="020000"/>
          </a:outerShdw>
        </a:effectLst>
      </p:bgPr>
    </p:bg>
    <p:spTree>
      <p:nvGrpSpPr>
        <p:cNvPr id="1" name=""/>
        <p:cNvGrpSpPr/>
        <p:nvPr/>
      </p:nvGrpSpPr>
      <p:grpSpPr>
        <a:xfrm>
          <a:off x="0" y="0"/>
          <a:ext cx="0" cy="0"/>
          <a:chOff x="0" y="0"/>
          <a:chExt cx="0" cy="0"/>
        </a:xfrm>
      </p:grpSpPr>
      <p:sp>
        <p:nvSpPr>
          <p:cNvPr id="177154" name="标题 177153"/>
          <p:cNvSpPr>
            <a:spLocks noGrp="1"/>
          </p:cNvSpPr>
          <p:nvPr>
            <p:ph type="ctrTitle"/>
          </p:nvPr>
        </p:nvSpPr>
        <p:spPr>
          <a:xfrm>
            <a:off x="914400" y="685800"/>
            <a:ext cx="7721600" cy="1143000"/>
          </a:xfrm>
          <a:prstGeom prst="rect">
            <a:avLst/>
          </a:prstGeom>
          <a:noFill/>
          <a:ln w="9525">
            <a:noFill/>
          </a:ln>
        </p:spPr>
        <p:txBody>
          <a:bodyPr lIns="89381" tIns="44691" rIns="89381" bIns="44691" anchor="b"/>
          <a:lstStyle>
            <a:lvl1pPr lvl="0">
              <a:buClrTx/>
              <a:buSzTx/>
              <a:buFontTx/>
              <a:defRPr/>
            </a:lvl1pPr>
          </a:lstStyle>
          <a:p>
            <a:pPr lvl="0"/>
            <a:r>
              <a:rPr lang="zh-CN" altLang="en-US" dirty="0"/>
              <a:t>单击此处编辑母版标题样式</a:t>
            </a:r>
            <a:endParaRPr lang="zh-CN" altLang="zh-CN" dirty="0"/>
          </a:p>
        </p:txBody>
      </p:sp>
      <p:sp>
        <p:nvSpPr>
          <p:cNvPr id="177155" name="副标题 177154"/>
          <p:cNvSpPr>
            <a:spLocks noGrp="1"/>
          </p:cNvSpPr>
          <p:nvPr>
            <p:ph type="subTitle" idx="1"/>
          </p:nvPr>
        </p:nvSpPr>
        <p:spPr>
          <a:xfrm>
            <a:off x="2133600" y="3886200"/>
            <a:ext cx="6400800" cy="1771650"/>
          </a:xfrm>
          <a:prstGeom prst="rect">
            <a:avLst/>
          </a:prstGeom>
          <a:noFill/>
          <a:ln w="9525">
            <a:noFill/>
          </a:ln>
        </p:spPr>
        <p:txBody>
          <a:bodyPr lIns="89381" tIns="44691" rIns="89381" bIns="44691" anchor="t"/>
          <a:lstStyle>
            <a:lvl1pPr marL="0" lvl="0" indent="0">
              <a:buClr>
                <a:schemeClr val="accent2"/>
              </a:buClr>
              <a:buSzTx/>
              <a:buFont typeface="Monotype Sorts" pitchFamily="2" charset="2"/>
              <a:buNone/>
              <a:defRPr>
                <a:latin typeface="Arial Black" panose="020B0A04020102020204" pitchFamily="34" charset="0"/>
              </a:defRPr>
            </a:lvl1pPr>
            <a:lvl2pPr marL="447675" lvl="1" indent="0" algn="ctr">
              <a:buClr>
                <a:schemeClr val="accent2"/>
              </a:buClr>
              <a:buSzTx/>
              <a:buFont typeface="Monotype Sorts" pitchFamily="2" charset="2"/>
              <a:buNone/>
              <a:defRPr>
                <a:latin typeface="Arial Black" panose="020B0A04020102020204" pitchFamily="34" charset="0"/>
              </a:defRPr>
            </a:lvl2pPr>
            <a:lvl3pPr marL="892175" lvl="2" indent="0" algn="ctr">
              <a:buClr>
                <a:schemeClr val="accent2"/>
              </a:buClr>
              <a:buSzTx/>
              <a:buFont typeface="Monotype Sorts" pitchFamily="2" charset="2"/>
              <a:buNone/>
              <a:defRPr>
                <a:latin typeface="Arial Black" panose="020B0A04020102020204" pitchFamily="34" charset="0"/>
              </a:defRPr>
            </a:lvl3pPr>
            <a:lvl4pPr marL="1341755" lvl="3" indent="0" algn="ctr">
              <a:buClr>
                <a:schemeClr val="accent2"/>
              </a:buClr>
              <a:buSzTx/>
              <a:buFontTx/>
              <a:buNone/>
              <a:defRPr>
                <a:latin typeface="Arial Black" panose="020B0A04020102020204" pitchFamily="34" charset="0"/>
              </a:defRPr>
            </a:lvl4pPr>
            <a:lvl5pPr marL="1789430" lvl="4" indent="0" algn="ctr">
              <a:buClr>
                <a:schemeClr val="accent2"/>
              </a:buClr>
              <a:buSzTx/>
              <a:buFontTx/>
              <a:buNone/>
              <a:defRPr>
                <a:latin typeface="Arial Black" panose="020B0A04020102020204" pitchFamily="34" charset="0"/>
              </a:defRPr>
            </a:lvl5pPr>
          </a:lstStyle>
          <a:p>
            <a:pPr lvl="0"/>
            <a:r>
              <a:rPr lang="zh-CN" altLang="en-US" dirty="0"/>
              <a:t>单击此处编辑母版副标题样式</a:t>
            </a:r>
          </a:p>
        </p:txBody>
      </p:sp>
      <p:sp>
        <p:nvSpPr>
          <p:cNvPr id="177156" name="日期占位符 177155"/>
          <p:cNvSpPr>
            <a:spLocks noGrp="1"/>
          </p:cNvSpPr>
          <p:nvPr>
            <p:ph type="dt" sz="half" idx="2"/>
          </p:nvPr>
        </p:nvSpPr>
        <p:spPr>
          <a:xfrm>
            <a:off x="711200" y="6229350"/>
            <a:ext cx="1928813" cy="514350"/>
          </a:xfrm>
          <a:prstGeom prst="rect">
            <a:avLst/>
          </a:prstGeom>
          <a:noFill/>
          <a:ln w="9525">
            <a:noFill/>
          </a:ln>
        </p:spPr>
        <p:txBody>
          <a:bodyPr lIns="89381" tIns="44691" rIns="89381" bIns="44691" anchor="b"/>
          <a:lstStyle>
            <a:lvl1pPr>
              <a:defRPr sz="1400" b="0">
                <a:solidFill>
                  <a:srgbClr val="5E574E"/>
                </a:solidFill>
                <a:latin typeface="Arial" panose="020B0604020202020204" pitchFamily="34" charset="0"/>
              </a:defRPr>
            </a:lvl1pPr>
          </a:lstStyle>
          <a:p>
            <a:pPr defTabSz="892175">
              <a:spcBef>
                <a:spcPct val="50000"/>
              </a:spcBef>
            </a:pPr>
            <a:fld id="{BB962C8B-B14F-4D97-AF65-F5344CB8AC3E}" type="datetime1">
              <a:rPr lang="zh-CN" altLang="en-US" dirty="0"/>
              <a:t>2021/9/10</a:t>
            </a:fld>
            <a:endParaRPr lang="zh-CN" altLang="en-US" dirty="0"/>
          </a:p>
        </p:txBody>
      </p:sp>
      <p:sp>
        <p:nvSpPr>
          <p:cNvPr id="177157" name="页脚占位符 177156"/>
          <p:cNvSpPr>
            <a:spLocks noGrp="1"/>
          </p:cNvSpPr>
          <p:nvPr>
            <p:ph type="ftr" sz="quarter" idx="3"/>
          </p:nvPr>
        </p:nvSpPr>
        <p:spPr>
          <a:xfrm>
            <a:off x="3149600" y="6229350"/>
            <a:ext cx="2844800" cy="514350"/>
          </a:xfrm>
          <a:prstGeom prst="rect">
            <a:avLst/>
          </a:prstGeom>
          <a:noFill/>
          <a:ln w="9525">
            <a:noFill/>
          </a:ln>
        </p:spPr>
        <p:txBody>
          <a:bodyPr lIns="89381" tIns="44691" rIns="89381" bIns="44691" anchor="b"/>
          <a:lstStyle>
            <a:lvl1pPr algn="ctr">
              <a:defRPr sz="1400" b="0">
                <a:solidFill>
                  <a:srgbClr val="5E574E"/>
                </a:solidFill>
                <a:latin typeface="Arial" panose="020B0604020202020204" pitchFamily="34" charset="0"/>
              </a:defRPr>
            </a:lvl1pPr>
          </a:lstStyle>
          <a:p>
            <a:pPr defTabSz="892175">
              <a:spcBef>
                <a:spcPct val="50000"/>
              </a:spcBef>
            </a:pPr>
            <a:endParaRPr lang="zh-CN" altLang="en-US" dirty="0"/>
          </a:p>
        </p:txBody>
      </p:sp>
      <p:sp>
        <p:nvSpPr>
          <p:cNvPr id="177158" name="灯片编号占位符 177157"/>
          <p:cNvSpPr>
            <a:spLocks noGrp="1"/>
          </p:cNvSpPr>
          <p:nvPr>
            <p:ph type="sldNum" sz="quarter" idx="4"/>
          </p:nvPr>
        </p:nvSpPr>
        <p:spPr>
          <a:xfrm>
            <a:off x="6604000" y="6229350"/>
            <a:ext cx="1828800" cy="514350"/>
          </a:xfrm>
          <a:prstGeom prst="rect">
            <a:avLst/>
          </a:prstGeom>
          <a:noFill/>
          <a:ln w="9525">
            <a:noFill/>
          </a:ln>
        </p:spPr>
        <p:txBody>
          <a:bodyPr lIns="89381" tIns="44691" rIns="89381" bIns="44691" anchor="b"/>
          <a:lstStyle>
            <a:lvl1pPr algn="r">
              <a:defRPr sz="1400" b="0">
                <a:solidFill>
                  <a:srgbClr val="5E574E"/>
                </a:solidFill>
                <a:latin typeface="Arial" panose="020B0604020202020204" pitchFamily="34" charset="0"/>
              </a:defRPr>
            </a:lvl1pPr>
          </a:lstStyle>
          <a:p>
            <a:pPr defTabSz="892175">
              <a:spcBef>
                <a:spcPct val="50000"/>
              </a:spcBef>
            </a:pPr>
            <a:fld id="{9A0DB2DC-4C9A-4742-B13C-FB6460FD3503}" type="slidenum">
              <a:rPr lang="zh-CN" altLang="en-US" dirty="0"/>
              <a:t>‹#›</a:t>
            </a:fld>
            <a:endParaRPr lang="zh-CN" altLang="en-US" dirty="0"/>
          </a:p>
        </p:txBody>
      </p:sp>
      <p:pic>
        <p:nvPicPr>
          <p:cNvPr id="177159" name="图片 177158" descr="paint"/>
          <p:cNvPicPr>
            <a:picLocks noChangeAspect="1"/>
          </p:cNvPicPr>
          <p:nvPr/>
        </p:nvPicPr>
        <p:blipFill>
          <a:blip r:embed="rId3">
            <a:clrChange>
              <a:clrFrom>
                <a:srgbClr val="C0C0C0"/>
              </a:clrFrom>
              <a:clrTo>
                <a:srgbClr val="C0C0C0">
                  <a:alpha val="0"/>
                </a:srgbClr>
              </a:clrTo>
            </a:clrChange>
          </a:blip>
          <a:stretch>
            <a:fillRect/>
          </a:stretch>
        </p:blipFill>
        <p:spPr>
          <a:xfrm>
            <a:off x="914400" y="1828800"/>
            <a:ext cx="8229600" cy="384175"/>
          </a:xfrm>
          <a:prstGeom prst="rect">
            <a:avLst/>
          </a:prstGeom>
          <a:noFill/>
          <a:ln w="9525">
            <a:noFill/>
          </a:ln>
        </p:spPr>
      </p:pic>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defTabSz="892175">
              <a:spcBef>
                <a:spcPct val="50000"/>
              </a:spcBef>
            </a:pPr>
            <a:fld id="{BB962C8B-B14F-4D97-AF65-F5344CB8AC3E}" type="datetime1">
              <a:rPr lang="zh-CN" altLang="en-US" dirty="0"/>
              <a:t>2021/9/10</a:t>
            </a:fld>
            <a:endParaRPr lang="zh-CN" altLang="en-US" dirty="0"/>
          </a:p>
        </p:txBody>
      </p:sp>
      <p:sp>
        <p:nvSpPr>
          <p:cNvPr id="5" name="页脚占位符 4"/>
          <p:cNvSpPr>
            <a:spLocks noGrp="1"/>
          </p:cNvSpPr>
          <p:nvPr>
            <p:ph type="ftr" sz="quarter" idx="11"/>
          </p:nvPr>
        </p:nvSpPr>
        <p:spPr/>
        <p:txBody>
          <a:bodyPr/>
          <a:lstStyle/>
          <a:p>
            <a:pPr lvl="0" defTabSz="892175">
              <a:spcBef>
                <a:spcPct val="50000"/>
              </a:spcBef>
            </a:pPr>
            <a:endParaRPr lang="zh-CN" altLang="en-US" dirty="0"/>
          </a:p>
        </p:txBody>
      </p:sp>
      <p:sp>
        <p:nvSpPr>
          <p:cNvPr id="6" name="灯片编号占位符 5"/>
          <p:cNvSpPr>
            <a:spLocks noGrp="1"/>
          </p:cNvSpPr>
          <p:nvPr>
            <p:ph type="sldNum" sz="quarter" idx="12"/>
          </p:nvPr>
        </p:nvSpPr>
        <p:spPr/>
        <p:txBody>
          <a:bodyPr/>
          <a:lstStyle/>
          <a:p>
            <a:pPr lvl="0" defTabSz="892175">
              <a:spcBef>
                <a:spcPct val="50000"/>
              </a:spcBef>
            </a:pPr>
            <a:fld id="{9A0DB2DC-4C9A-4742-B13C-FB6460FD3503}" type="slidenum">
              <a:rPr lang="zh-CN" altLang="en-US" dirty="0"/>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28600"/>
            <a:ext cx="2057400" cy="58293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6400" y="228600"/>
            <a:ext cx="6052930" cy="58293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defTabSz="892175">
              <a:spcBef>
                <a:spcPct val="50000"/>
              </a:spcBef>
            </a:pPr>
            <a:fld id="{BB962C8B-B14F-4D97-AF65-F5344CB8AC3E}" type="datetime1">
              <a:rPr lang="zh-CN" altLang="en-US" dirty="0"/>
              <a:t>2021/9/10</a:t>
            </a:fld>
            <a:endParaRPr lang="zh-CN" altLang="en-US" dirty="0"/>
          </a:p>
        </p:txBody>
      </p:sp>
      <p:sp>
        <p:nvSpPr>
          <p:cNvPr id="5" name="页脚占位符 4"/>
          <p:cNvSpPr>
            <a:spLocks noGrp="1"/>
          </p:cNvSpPr>
          <p:nvPr>
            <p:ph type="ftr" sz="quarter" idx="11"/>
          </p:nvPr>
        </p:nvSpPr>
        <p:spPr/>
        <p:txBody>
          <a:bodyPr/>
          <a:lstStyle/>
          <a:p>
            <a:pPr lvl="0" defTabSz="892175">
              <a:spcBef>
                <a:spcPct val="50000"/>
              </a:spcBef>
            </a:pPr>
            <a:endParaRPr lang="zh-CN" altLang="en-US" dirty="0"/>
          </a:p>
        </p:txBody>
      </p:sp>
      <p:sp>
        <p:nvSpPr>
          <p:cNvPr id="6" name="灯片编号占位符 5"/>
          <p:cNvSpPr>
            <a:spLocks noGrp="1"/>
          </p:cNvSpPr>
          <p:nvPr>
            <p:ph type="sldNum" sz="quarter" idx="12"/>
          </p:nvPr>
        </p:nvSpPr>
        <p:spPr/>
        <p:txBody>
          <a:bodyPr/>
          <a:lstStyle/>
          <a:p>
            <a:pPr lvl="0" defTabSz="892175">
              <a:spcBef>
                <a:spcPct val="50000"/>
              </a:spcBef>
            </a:pPr>
            <a:fld id="{9A0DB2DC-4C9A-4742-B13C-FB6460FD3503}" type="slidenum">
              <a:rPr lang="zh-CN" altLang="en-US" dirty="0"/>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1" y="1122407"/>
            <a:ext cx="6858000" cy="2387693"/>
          </a:xfrm>
          <a:prstGeom prst="rect">
            <a:avLst/>
          </a:prstGeom>
        </p:spPr>
        <p:txBody>
          <a:bodyPr anchor="b"/>
          <a:lstStyle>
            <a:lvl1pPr algn="ctr">
              <a:defRPr sz="4502"/>
            </a:lvl1pPr>
          </a:lstStyle>
          <a:p>
            <a:r>
              <a:rPr lang="zh-CN" altLang="en-US"/>
              <a:t>单击此处编辑母版标题样式</a:t>
            </a:r>
          </a:p>
        </p:txBody>
      </p:sp>
      <p:sp>
        <p:nvSpPr>
          <p:cNvPr id="3" name="副标题 2"/>
          <p:cNvSpPr>
            <a:spLocks noGrp="1"/>
          </p:cNvSpPr>
          <p:nvPr>
            <p:ph type="subTitle" idx="1"/>
          </p:nvPr>
        </p:nvSpPr>
        <p:spPr>
          <a:xfrm>
            <a:off x="1143001" y="3602179"/>
            <a:ext cx="6858000" cy="1655827"/>
          </a:xfrm>
          <a:prstGeom prst="rect">
            <a:avLst/>
          </a:prstGeom>
        </p:spPr>
        <p:txBody>
          <a:bodyPr/>
          <a:lstStyle>
            <a:lvl1pPr marL="0" indent="0" algn="ctr">
              <a:buNone/>
              <a:defRPr sz="1799"/>
            </a:lvl1pPr>
            <a:lvl2pPr marL="342709" indent="0" algn="ctr">
              <a:buNone/>
              <a:defRPr sz="1499"/>
            </a:lvl2pPr>
            <a:lvl3pPr marL="685955" indent="0" algn="ctr">
              <a:buNone/>
              <a:defRPr sz="1351"/>
            </a:lvl3pPr>
            <a:lvl4pPr marL="1028664" indent="0" algn="ctr">
              <a:buNone/>
              <a:defRPr sz="1199"/>
            </a:lvl4pPr>
            <a:lvl5pPr marL="1371373" indent="0" algn="ctr">
              <a:buNone/>
              <a:defRPr sz="1199"/>
            </a:lvl5pPr>
            <a:lvl6pPr marL="1714618" indent="0" algn="ctr">
              <a:buNone/>
              <a:defRPr sz="1199"/>
            </a:lvl6pPr>
            <a:lvl7pPr marL="2057327" indent="0" algn="ctr">
              <a:buNone/>
              <a:defRPr sz="1199"/>
            </a:lvl7pPr>
            <a:lvl8pPr marL="2400573" indent="0" algn="ctr">
              <a:buNone/>
              <a:defRPr sz="1199"/>
            </a:lvl8pPr>
            <a:lvl9pPr marL="2743282" indent="0" algn="ctr">
              <a:buNone/>
              <a:defRPr sz="1199"/>
            </a:lvl9pPr>
          </a:lstStyle>
          <a:p>
            <a:r>
              <a:rPr lang="zh-CN" altLang="en-US"/>
              <a:t>单击此处编辑母版副标题样式</a:t>
            </a:r>
          </a:p>
        </p:txBody>
      </p:sp>
      <p:sp>
        <p:nvSpPr>
          <p:cNvPr id="4" name="日期占位符 3"/>
          <p:cNvSpPr>
            <a:spLocks noGrp="1"/>
          </p:cNvSpPr>
          <p:nvPr>
            <p:ph type="dt" sz="half" idx="10"/>
          </p:nvPr>
        </p:nvSpPr>
        <p:spPr/>
        <p:txBody>
          <a:bodyPr/>
          <a:lstStyle/>
          <a:p>
            <a:pPr defTabSz="914427"/>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defTabSz="914427"/>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772534739"/>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86139" y="232220"/>
            <a:ext cx="6950513" cy="965349"/>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86139" y="1351488"/>
            <a:ext cx="6950513" cy="382278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defTabSz="914427"/>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defTabSz="914427"/>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900948770"/>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709805"/>
            <a:ext cx="7886700" cy="2852848"/>
          </a:xfrm>
          <a:prstGeom prst="rect">
            <a:avLst/>
          </a:prstGeom>
        </p:spPr>
        <p:txBody>
          <a:bodyPr anchor="b"/>
          <a:lstStyle>
            <a:lvl1pPr>
              <a:defRPr sz="4502"/>
            </a:lvl1pPr>
          </a:lstStyle>
          <a:p>
            <a:r>
              <a:rPr lang="zh-CN" altLang="en-US"/>
              <a:t>单击此处编辑母版标题样式</a:t>
            </a:r>
          </a:p>
        </p:txBody>
      </p:sp>
      <p:sp>
        <p:nvSpPr>
          <p:cNvPr id="3" name="文本占位符 2"/>
          <p:cNvSpPr>
            <a:spLocks noGrp="1"/>
          </p:cNvSpPr>
          <p:nvPr>
            <p:ph type="body" idx="1"/>
          </p:nvPr>
        </p:nvSpPr>
        <p:spPr>
          <a:xfrm>
            <a:off x="623887" y="4589642"/>
            <a:ext cx="7886700" cy="1500246"/>
          </a:xfrm>
          <a:prstGeom prst="rect">
            <a:avLst/>
          </a:prstGeom>
        </p:spPr>
        <p:txBody>
          <a:bodyPr/>
          <a:lstStyle>
            <a:lvl1pPr marL="0" indent="0">
              <a:buNone/>
              <a:defRPr sz="1799">
                <a:solidFill>
                  <a:schemeClr val="tx1">
                    <a:tint val="75000"/>
                  </a:schemeClr>
                </a:solidFill>
              </a:defRPr>
            </a:lvl1pPr>
            <a:lvl2pPr marL="342709" indent="0">
              <a:buNone/>
              <a:defRPr sz="1499">
                <a:solidFill>
                  <a:schemeClr val="tx1">
                    <a:tint val="75000"/>
                  </a:schemeClr>
                </a:solidFill>
              </a:defRPr>
            </a:lvl2pPr>
            <a:lvl3pPr marL="685955" indent="0">
              <a:buNone/>
              <a:defRPr sz="1351">
                <a:solidFill>
                  <a:schemeClr val="tx1">
                    <a:tint val="75000"/>
                  </a:schemeClr>
                </a:solidFill>
              </a:defRPr>
            </a:lvl3pPr>
            <a:lvl4pPr marL="1028664" indent="0">
              <a:buNone/>
              <a:defRPr sz="1199">
                <a:solidFill>
                  <a:schemeClr val="tx1">
                    <a:tint val="75000"/>
                  </a:schemeClr>
                </a:solidFill>
              </a:defRPr>
            </a:lvl4pPr>
            <a:lvl5pPr marL="1371373" indent="0">
              <a:buNone/>
              <a:defRPr sz="1199">
                <a:solidFill>
                  <a:schemeClr val="tx1">
                    <a:tint val="75000"/>
                  </a:schemeClr>
                </a:solidFill>
              </a:defRPr>
            </a:lvl5pPr>
            <a:lvl6pPr marL="1714618" indent="0">
              <a:buNone/>
              <a:defRPr sz="1199">
                <a:solidFill>
                  <a:schemeClr val="tx1">
                    <a:tint val="75000"/>
                  </a:schemeClr>
                </a:solidFill>
              </a:defRPr>
            </a:lvl6pPr>
            <a:lvl7pPr marL="2057327" indent="0">
              <a:buNone/>
              <a:defRPr sz="1199">
                <a:solidFill>
                  <a:schemeClr val="tx1">
                    <a:tint val="75000"/>
                  </a:schemeClr>
                </a:solidFill>
              </a:defRPr>
            </a:lvl7pPr>
            <a:lvl8pPr marL="2400573" indent="0">
              <a:buNone/>
              <a:defRPr sz="1199">
                <a:solidFill>
                  <a:schemeClr val="tx1">
                    <a:tint val="75000"/>
                  </a:schemeClr>
                </a:solidFill>
              </a:defRPr>
            </a:lvl8pPr>
            <a:lvl9pPr marL="2743282" indent="0">
              <a:buNone/>
              <a:defRPr sz="1199">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defTabSz="914427"/>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defTabSz="914427"/>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982730023"/>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86139" y="232220"/>
            <a:ext cx="6950513" cy="965349"/>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825697"/>
            <a:ext cx="3886200" cy="435150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97"/>
            <a:ext cx="3886200" cy="435150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defTabSz="914427"/>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defTabSz="914427"/>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200080033"/>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40"/>
            <a:ext cx="7886700" cy="132561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90081" y="1778508"/>
            <a:ext cx="3655180" cy="823944"/>
          </a:xfrm>
          <a:prstGeom prst="rect">
            <a:avLst/>
          </a:prstGeom>
        </p:spPr>
        <p:txBody>
          <a:bodyPr anchor="ctr" anchorCtr="0"/>
          <a:lstStyle>
            <a:lvl1pPr marL="0" indent="0">
              <a:buNone/>
              <a:defRPr sz="2099"/>
            </a:lvl1pPr>
            <a:lvl2pPr marL="342709" indent="0">
              <a:buNone/>
              <a:defRPr sz="1799"/>
            </a:lvl2pPr>
            <a:lvl3pPr marL="685955" indent="0">
              <a:buNone/>
              <a:defRPr sz="1499"/>
            </a:lvl3pPr>
            <a:lvl4pPr marL="1028664" indent="0">
              <a:buNone/>
              <a:defRPr sz="1351"/>
            </a:lvl4pPr>
            <a:lvl5pPr marL="1371373" indent="0">
              <a:buNone/>
              <a:defRPr sz="1351"/>
            </a:lvl5pPr>
            <a:lvl6pPr marL="1714618" indent="0">
              <a:buNone/>
              <a:defRPr sz="1351"/>
            </a:lvl6pPr>
            <a:lvl7pPr marL="2057327" indent="0">
              <a:buNone/>
              <a:defRPr sz="1351"/>
            </a:lvl7pPr>
            <a:lvl8pPr marL="2400573" indent="0">
              <a:buNone/>
              <a:defRPr sz="1351"/>
            </a:lvl8pPr>
            <a:lvl9pPr marL="2743282" indent="0">
              <a:buNone/>
              <a:defRPr sz="1351"/>
            </a:lvl9pPr>
          </a:lstStyle>
          <a:p>
            <a:pPr lvl="0"/>
            <a:r>
              <a:rPr lang="zh-CN" altLang="en-US"/>
              <a:t>单击此处编辑母版文本样式</a:t>
            </a:r>
          </a:p>
        </p:txBody>
      </p:sp>
      <p:sp>
        <p:nvSpPr>
          <p:cNvPr id="4" name="内容占位符 3"/>
          <p:cNvSpPr>
            <a:spLocks noGrp="1"/>
          </p:cNvSpPr>
          <p:nvPr>
            <p:ph sz="half" idx="2"/>
          </p:nvPr>
        </p:nvSpPr>
        <p:spPr>
          <a:xfrm>
            <a:off x="890081" y="2665483"/>
            <a:ext cx="3655180" cy="352442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3" y="1778508"/>
            <a:ext cx="3673182" cy="823944"/>
          </a:xfrm>
          <a:prstGeom prst="rect">
            <a:avLst/>
          </a:prstGeom>
        </p:spPr>
        <p:txBody>
          <a:bodyPr anchor="ctr" anchorCtr="0"/>
          <a:lstStyle>
            <a:lvl1pPr marL="0" indent="0">
              <a:buNone/>
              <a:defRPr sz="2099"/>
            </a:lvl1pPr>
            <a:lvl2pPr marL="342709" indent="0">
              <a:buNone/>
              <a:defRPr sz="1799"/>
            </a:lvl2pPr>
            <a:lvl3pPr marL="685955" indent="0">
              <a:buNone/>
              <a:defRPr sz="1499"/>
            </a:lvl3pPr>
            <a:lvl4pPr marL="1028664" indent="0">
              <a:buNone/>
              <a:defRPr sz="1351"/>
            </a:lvl4pPr>
            <a:lvl5pPr marL="1371373" indent="0">
              <a:buNone/>
              <a:defRPr sz="1351"/>
            </a:lvl5pPr>
            <a:lvl6pPr marL="1714618" indent="0">
              <a:buNone/>
              <a:defRPr sz="1351"/>
            </a:lvl6pPr>
            <a:lvl7pPr marL="2057327" indent="0">
              <a:buNone/>
              <a:defRPr sz="1351"/>
            </a:lvl7pPr>
            <a:lvl8pPr marL="2400573" indent="0">
              <a:buNone/>
              <a:defRPr sz="1351"/>
            </a:lvl8pPr>
            <a:lvl9pPr marL="2743282" indent="0">
              <a:buNone/>
              <a:defRPr sz="1351"/>
            </a:lvl9pPr>
          </a:lstStyle>
          <a:p>
            <a:pPr lvl="0"/>
            <a:r>
              <a:rPr lang="zh-CN" altLang="en-US"/>
              <a:t>单击此处编辑母版文本样式</a:t>
            </a:r>
          </a:p>
        </p:txBody>
      </p:sp>
      <p:sp>
        <p:nvSpPr>
          <p:cNvPr id="6" name="内容占位符 5"/>
          <p:cNvSpPr>
            <a:spLocks noGrp="1"/>
          </p:cNvSpPr>
          <p:nvPr>
            <p:ph sz="quarter" idx="4"/>
          </p:nvPr>
        </p:nvSpPr>
        <p:spPr>
          <a:xfrm>
            <a:off x="4692703" y="2665483"/>
            <a:ext cx="3673182" cy="3524421"/>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defTabSz="914427"/>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defTabSz="914427"/>
            <a:endParaRPr lang="zh-CN" altLang="en-US" dirty="0">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181575611"/>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86139" y="232220"/>
            <a:ext cx="6950513" cy="965349"/>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defTabSz="914427"/>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defTabSz="914427"/>
            <a:endParaRPr lang="zh-CN" altLang="en-US" dirty="0">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638756393"/>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914427"/>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defTabSz="914427"/>
            <a:endParaRPr lang="zh-CN" altLang="en-US" dirty="0">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287724632"/>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19"/>
            <a:ext cx="2949177" cy="1600262"/>
          </a:xfrm>
          <a:prstGeom prst="rect">
            <a:avLst/>
          </a:prstGeom>
        </p:spPr>
        <p:txBody>
          <a:bodyPr anchor="b"/>
          <a:lstStyle>
            <a:lvl1pPr>
              <a:defRPr sz="2399"/>
            </a:lvl1pPr>
          </a:lstStyle>
          <a:p>
            <a:r>
              <a:rPr lang="zh-CN" altLang="en-US"/>
              <a:t>单击此处编辑母版标题样式</a:t>
            </a:r>
          </a:p>
        </p:txBody>
      </p:sp>
      <p:sp>
        <p:nvSpPr>
          <p:cNvPr id="3" name="内容占位符 2"/>
          <p:cNvSpPr>
            <a:spLocks noGrp="1"/>
          </p:cNvSpPr>
          <p:nvPr>
            <p:ph idx="1"/>
          </p:nvPr>
        </p:nvSpPr>
        <p:spPr>
          <a:xfrm>
            <a:off x="3887391" y="987464"/>
            <a:ext cx="4629150" cy="4873815"/>
          </a:xfrm>
          <a:prstGeom prst="rect">
            <a:avLst/>
          </a:prstGeom>
        </p:spPr>
        <p:txBody>
          <a:bodyPr/>
          <a:lstStyle>
            <a:lvl1pPr>
              <a:defRPr sz="2399"/>
            </a:lvl1pPr>
            <a:lvl2pPr>
              <a:defRPr sz="2099"/>
            </a:lvl2pPr>
            <a:lvl3pPr>
              <a:defRPr sz="1799"/>
            </a:lvl3pPr>
            <a:lvl4pPr>
              <a:defRPr sz="1499"/>
            </a:lvl4pPr>
            <a:lvl5pPr>
              <a:defRPr sz="1499"/>
            </a:lvl5pPr>
            <a:lvl6pPr>
              <a:defRPr sz="1499"/>
            </a:lvl6pPr>
            <a:lvl7pPr>
              <a:defRPr sz="1499"/>
            </a:lvl7pPr>
            <a:lvl8pPr>
              <a:defRPr sz="1499"/>
            </a:lvl8pPr>
            <a:lvl9pPr>
              <a:defRPr sz="14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81"/>
            <a:ext cx="2949177" cy="3811737"/>
          </a:xfrm>
          <a:prstGeom prst="rect">
            <a:avLst/>
          </a:prstGeom>
        </p:spPr>
        <p:txBody>
          <a:bodyPr/>
          <a:lstStyle>
            <a:lvl1pPr marL="0" indent="0">
              <a:buNone/>
              <a:defRPr sz="1199"/>
            </a:lvl1pPr>
            <a:lvl2pPr marL="342709" indent="0">
              <a:buNone/>
              <a:defRPr sz="1052"/>
            </a:lvl2pPr>
            <a:lvl3pPr marL="685955" indent="0">
              <a:buNone/>
              <a:defRPr sz="899"/>
            </a:lvl3pPr>
            <a:lvl4pPr marL="1028664" indent="0">
              <a:buNone/>
              <a:defRPr sz="752"/>
            </a:lvl4pPr>
            <a:lvl5pPr marL="1371373" indent="0">
              <a:buNone/>
              <a:defRPr sz="752"/>
            </a:lvl5pPr>
            <a:lvl6pPr marL="1714618" indent="0">
              <a:buNone/>
              <a:defRPr sz="752"/>
            </a:lvl6pPr>
            <a:lvl7pPr marL="2057327" indent="0">
              <a:buNone/>
              <a:defRPr sz="752"/>
            </a:lvl7pPr>
            <a:lvl8pPr marL="2400573" indent="0">
              <a:buNone/>
              <a:defRPr sz="752"/>
            </a:lvl8pPr>
            <a:lvl9pPr marL="2743282" indent="0">
              <a:buNone/>
              <a:defRPr sz="752"/>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defTabSz="914427"/>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defTabSz="914427"/>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1616228520"/>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defTabSz="892175">
              <a:spcBef>
                <a:spcPct val="50000"/>
              </a:spcBef>
            </a:pPr>
            <a:fld id="{BB962C8B-B14F-4D97-AF65-F5344CB8AC3E}" type="datetime1">
              <a:rPr lang="zh-CN" altLang="en-US" dirty="0"/>
              <a:t>2021/9/10</a:t>
            </a:fld>
            <a:endParaRPr lang="zh-CN" altLang="en-US" dirty="0"/>
          </a:p>
        </p:txBody>
      </p:sp>
      <p:sp>
        <p:nvSpPr>
          <p:cNvPr id="5" name="页脚占位符 4"/>
          <p:cNvSpPr>
            <a:spLocks noGrp="1"/>
          </p:cNvSpPr>
          <p:nvPr>
            <p:ph type="ftr" sz="quarter" idx="11"/>
          </p:nvPr>
        </p:nvSpPr>
        <p:spPr/>
        <p:txBody>
          <a:bodyPr/>
          <a:lstStyle/>
          <a:p>
            <a:pPr lvl="0" defTabSz="892175">
              <a:spcBef>
                <a:spcPct val="50000"/>
              </a:spcBef>
            </a:pPr>
            <a:endParaRPr lang="zh-CN" altLang="en-US" dirty="0"/>
          </a:p>
        </p:txBody>
      </p:sp>
      <p:sp>
        <p:nvSpPr>
          <p:cNvPr id="6" name="灯片编号占位符 5"/>
          <p:cNvSpPr>
            <a:spLocks noGrp="1"/>
          </p:cNvSpPr>
          <p:nvPr>
            <p:ph type="sldNum" sz="quarter" idx="12"/>
          </p:nvPr>
        </p:nvSpPr>
        <p:spPr/>
        <p:txBody>
          <a:bodyPr/>
          <a:lstStyle/>
          <a:p>
            <a:pPr lvl="0" defTabSz="892175">
              <a:spcBef>
                <a:spcPct val="50000"/>
              </a:spcBef>
            </a:pPr>
            <a:fld id="{9A0DB2DC-4C9A-4742-B13C-FB6460FD3503}" type="slidenum">
              <a:rPr lang="zh-CN" altLang="en-US" dirty="0"/>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19"/>
            <a:ext cx="3124012" cy="1600262"/>
          </a:xfrm>
          <a:prstGeom prst="rect">
            <a:avLst/>
          </a:prstGeom>
        </p:spPr>
        <p:txBody>
          <a:bodyPr anchor="b"/>
          <a:lstStyle>
            <a:lvl1pPr>
              <a:defRPr sz="2399"/>
            </a:lvl1pPr>
          </a:lstStyle>
          <a:p>
            <a:r>
              <a:rPr lang="zh-CN" altLang="en-US"/>
              <a:t>单击此处编辑母版标题样式</a:t>
            </a:r>
          </a:p>
        </p:txBody>
      </p:sp>
      <p:sp>
        <p:nvSpPr>
          <p:cNvPr id="3" name="图片占位符 2"/>
          <p:cNvSpPr>
            <a:spLocks noGrp="1"/>
          </p:cNvSpPr>
          <p:nvPr>
            <p:ph type="pic" idx="1"/>
          </p:nvPr>
        </p:nvSpPr>
        <p:spPr>
          <a:xfrm>
            <a:off x="3887391" y="457220"/>
            <a:ext cx="4629150" cy="5404061"/>
          </a:xfrm>
          <a:prstGeom prst="rect">
            <a:avLst/>
          </a:prstGeom>
        </p:spPr>
        <p:txBody>
          <a:bodyPr/>
          <a:lstStyle>
            <a:lvl1pPr marL="0" indent="0">
              <a:buNone/>
              <a:defRPr sz="2399"/>
            </a:lvl1pPr>
            <a:lvl2pPr marL="342709" indent="0">
              <a:buNone/>
              <a:defRPr sz="2099"/>
            </a:lvl2pPr>
            <a:lvl3pPr marL="685955" indent="0">
              <a:buNone/>
              <a:defRPr sz="1799"/>
            </a:lvl3pPr>
            <a:lvl4pPr marL="1028664" indent="0">
              <a:buNone/>
              <a:defRPr sz="1499"/>
            </a:lvl4pPr>
            <a:lvl5pPr marL="1371373" indent="0">
              <a:buNone/>
              <a:defRPr sz="1499"/>
            </a:lvl5pPr>
            <a:lvl6pPr marL="1714618" indent="0">
              <a:buNone/>
              <a:defRPr sz="1499"/>
            </a:lvl6pPr>
            <a:lvl7pPr marL="2057327" indent="0">
              <a:buNone/>
              <a:defRPr sz="1499"/>
            </a:lvl7pPr>
            <a:lvl8pPr marL="2400573" indent="0">
              <a:buNone/>
              <a:defRPr sz="1499"/>
            </a:lvl8pPr>
            <a:lvl9pPr marL="2743282" indent="0">
              <a:buNone/>
              <a:defRPr sz="1499"/>
            </a:lvl9pPr>
          </a:lstStyle>
          <a:p>
            <a:endParaRPr lang="zh-CN" altLang="en-US"/>
          </a:p>
        </p:txBody>
      </p:sp>
      <p:sp>
        <p:nvSpPr>
          <p:cNvPr id="4" name="文本占位符 3"/>
          <p:cNvSpPr>
            <a:spLocks noGrp="1"/>
          </p:cNvSpPr>
          <p:nvPr>
            <p:ph type="body" sz="half" idx="2"/>
          </p:nvPr>
        </p:nvSpPr>
        <p:spPr>
          <a:xfrm>
            <a:off x="629841" y="2057481"/>
            <a:ext cx="3124012" cy="3811737"/>
          </a:xfrm>
          <a:prstGeom prst="rect">
            <a:avLst/>
          </a:prstGeom>
        </p:spPr>
        <p:txBody>
          <a:bodyPr/>
          <a:lstStyle>
            <a:lvl1pPr marL="0" indent="0">
              <a:buNone/>
              <a:defRPr sz="1499"/>
            </a:lvl1pPr>
            <a:lvl2pPr marL="342709" indent="0">
              <a:buNone/>
              <a:defRPr sz="1351"/>
            </a:lvl2pPr>
            <a:lvl3pPr marL="685955" indent="0">
              <a:buNone/>
              <a:defRPr sz="1199"/>
            </a:lvl3pPr>
            <a:lvl4pPr marL="1028664" indent="0">
              <a:buNone/>
              <a:defRPr sz="1052"/>
            </a:lvl4pPr>
            <a:lvl5pPr marL="1371373" indent="0">
              <a:buNone/>
              <a:defRPr sz="1052"/>
            </a:lvl5pPr>
            <a:lvl6pPr marL="1714618" indent="0">
              <a:buNone/>
              <a:defRPr sz="1052"/>
            </a:lvl6pPr>
            <a:lvl7pPr marL="2057327" indent="0">
              <a:buNone/>
              <a:defRPr sz="1052"/>
            </a:lvl7pPr>
            <a:lvl8pPr marL="2400573" indent="0">
              <a:buNone/>
              <a:defRPr sz="1052"/>
            </a:lvl8pPr>
            <a:lvl9pPr marL="2743282" indent="0">
              <a:buNone/>
              <a:defRPr sz="1052"/>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defTabSz="914427"/>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defTabSz="914427"/>
            <a:endParaRPr lang="zh-CN" altLang="en-US" dirty="0">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375773789"/>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386139" y="232220"/>
            <a:ext cx="6950513" cy="965349"/>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86139" y="1351488"/>
            <a:ext cx="6950513" cy="382278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defTabSz="914427"/>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defTabSz="914427"/>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2759432102"/>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40"/>
            <a:ext cx="1971675" cy="581206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40"/>
            <a:ext cx="5800725" cy="581206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defTabSz="914427"/>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defTabSz="914427"/>
            <a:endParaRPr lang="zh-CN" altLang="en-US" dirty="0">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Tree>
    <p:extLst>
      <p:ext uri="{BB962C8B-B14F-4D97-AF65-F5344CB8AC3E}">
        <p14:creationId xmlns:p14="http://schemas.microsoft.com/office/powerpoint/2010/main" val="502887606"/>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defTabSz="892175">
              <a:spcBef>
                <a:spcPct val="50000"/>
              </a:spcBef>
            </a:pPr>
            <a:fld id="{BB962C8B-B14F-4D97-AF65-F5344CB8AC3E}" type="datetime1">
              <a:rPr lang="zh-CN" altLang="en-US" dirty="0"/>
              <a:t>2021/9/10</a:t>
            </a:fld>
            <a:endParaRPr lang="zh-CN" altLang="en-US" dirty="0"/>
          </a:p>
        </p:txBody>
      </p:sp>
      <p:sp>
        <p:nvSpPr>
          <p:cNvPr id="5" name="页脚占位符 4"/>
          <p:cNvSpPr>
            <a:spLocks noGrp="1"/>
          </p:cNvSpPr>
          <p:nvPr>
            <p:ph type="ftr" sz="quarter" idx="11"/>
          </p:nvPr>
        </p:nvSpPr>
        <p:spPr/>
        <p:txBody>
          <a:bodyPr/>
          <a:lstStyle/>
          <a:p>
            <a:pPr lvl="0" defTabSz="892175">
              <a:spcBef>
                <a:spcPct val="50000"/>
              </a:spcBef>
            </a:pPr>
            <a:endParaRPr lang="zh-CN" altLang="en-US" dirty="0"/>
          </a:p>
        </p:txBody>
      </p:sp>
      <p:sp>
        <p:nvSpPr>
          <p:cNvPr id="6" name="灯片编号占位符 5"/>
          <p:cNvSpPr>
            <a:spLocks noGrp="1"/>
          </p:cNvSpPr>
          <p:nvPr>
            <p:ph type="sldNum" sz="quarter" idx="12"/>
          </p:nvPr>
        </p:nvSpPr>
        <p:spPr/>
        <p:txBody>
          <a:bodyPr/>
          <a:lstStyle/>
          <a:p>
            <a:pPr lvl="0" defTabSz="892175">
              <a:spcBef>
                <a:spcPct val="50000"/>
              </a:spcBef>
            </a:pPr>
            <a:fld id="{9A0DB2DC-4C9A-4742-B13C-FB6460FD3503}" type="slidenum">
              <a:rPr lang="zh-CN" altLang="en-US" dirty="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885950"/>
            <a:ext cx="4007612" cy="4171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8388" y="1885950"/>
            <a:ext cx="4007612" cy="41719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defTabSz="892175">
              <a:spcBef>
                <a:spcPct val="50000"/>
              </a:spcBef>
            </a:pPr>
            <a:fld id="{BB962C8B-B14F-4D97-AF65-F5344CB8AC3E}" type="datetime1">
              <a:rPr lang="zh-CN" altLang="en-US" dirty="0"/>
              <a:t>2021/9/10</a:t>
            </a:fld>
            <a:endParaRPr lang="zh-CN" altLang="en-US" dirty="0"/>
          </a:p>
        </p:txBody>
      </p:sp>
      <p:sp>
        <p:nvSpPr>
          <p:cNvPr id="6" name="页脚占位符 5"/>
          <p:cNvSpPr>
            <a:spLocks noGrp="1"/>
          </p:cNvSpPr>
          <p:nvPr>
            <p:ph type="ftr" sz="quarter" idx="11"/>
          </p:nvPr>
        </p:nvSpPr>
        <p:spPr/>
        <p:txBody>
          <a:bodyPr/>
          <a:lstStyle/>
          <a:p>
            <a:pPr lvl="0" defTabSz="892175">
              <a:spcBef>
                <a:spcPct val="50000"/>
              </a:spcBef>
            </a:pPr>
            <a:endParaRPr lang="zh-CN" altLang="en-US" dirty="0"/>
          </a:p>
        </p:txBody>
      </p:sp>
      <p:sp>
        <p:nvSpPr>
          <p:cNvPr id="7" name="灯片编号占位符 6"/>
          <p:cNvSpPr>
            <a:spLocks noGrp="1"/>
          </p:cNvSpPr>
          <p:nvPr>
            <p:ph type="sldNum" sz="quarter" idx="12"/>
          </p:nvPr>
        </p:nvSpPr>
        <p:spPr/>
        <p:txBody>
          <a:bodyPr/>
          <a:lstStyle/>
          <a:p>
            <a:pPr lvl="0" defTabSz="892175">
              <a:spcBef>
                <a:spcPct val="50000"/>
              </a:spcBef>
            </a:pPr>
            <a:fld id="{9A0DB2DC-4C9A-4742-B13C-FB6460FD3503}" type="slidenum">
              <a:rPr lang="zh-CN" altLang="en-US" dirty="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defTabSz="892175">
              <a:spcBef>
                <a:spcPct val="50000"/>
              </a:spcBef>
            </a:pPr>
            <a:fld id="{BB962C8B-B14F-4D97-AF65-F5344CB8AC3E}" type="datetime1">
              <a:rPr lang="zh-CN" altLang="en-US" dirty="0"/>
              <a:t>2021/9/10</a:t>
            </a:fld>
            <a:endParaRPr lang="zh-CN" altLang="en-US" dirty="0"/>
          </a:p>
        </p:txBody>
      </p:sp>
      <p:sp>
        <p:nvSpPr>
          <p:cNvPr id="8" name="页脚占位符 7"/>
          <p:cNvSpPr>
            <a:spLocks noGrp="1"/>
          </p:cNvSpPr>
          <p:nvPr>
            <p:ph type="ftr" sz="quarter" idx="11"/>
          </p:nvPr>
        </p:nvSpPr>
        <p:spPr/>
        <p:txBody>
          <a:bodyPr/>
          <a:lstStyle/>
          <a:p>
            <a:pPr lvl="0" defTabSz="892175">
              <a:spcBef>
                <a:spcPct val="50000"/>
              </a:spcBef>
            </a:pPr>
            <a:endParaRPr lang="zh-CN" altLang="en-US" dirty="0"/>
          </a:p>
        </p:txBody>
      </p:sp>
      <p:sp>
        <p:nvSpPr>
          <p:cNvPr id="9" name="灯片编号占位符 8"/>
          <p:cNvSpPr>
            <a:spLocks noGrp="1"/>
          </p:cNvSpPr>
          <p:nvPr>
            <p:ph type="sldNum" sz="quarter" idx="12"/>
          </p:nvPr>
        </p:nvSpPr>
        <p:spPr/>
        <p:txBody>
          <a:bodyPr/>
          <a:lstStyle/>
          <a:p>
            <a:pPr lvl="0" defTabSz="892175">
              <a:spcBef>
                <a:spcPct val="50000"/>
              </a:spcBef>
            </a:pPr>
            <a:fld id="{9A0DB2DC-4C9A-4742-B13C-FB6460FD3503}" type="slidenum">
              <a:rPr lang="zh-CN" altLang="en-US" dirty="0"/>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defTabSz="892175">
              <a:spcBef>
                <a:spcPct val="50000"/>
              </a:spcBef>
            </a:pPr>
            <a:fld id="{BB962C8B-B14F-4D97-AF65-F5344CB8AC3E}" type="datetime1">
              <a:rPr lang="zh-CN" altLang="en-US" dirty="0"/>
              <a:t>2021/9/10</a:t>
            </a:fld>
            <a:endParaRPr lang="zh-CN" altLang="en-US" dirty="0"/>
          </a:p>
        </p:txBody>
      </p:sp>
      <p:sp>
        <p:nvSpPr>
          <p:cNvPr id="4" name="页脚占位符 3"/>
          <p:cNvSpPr>
            <a:spLocks noGrp="1"/>
          </p:cNvSpPr>
          <p:nvPr>
            <p:ph type="ftr" sz="quarter" idx="11"/>
          </p:nvPr>
        </p:nvSpPr>
        <p:spPr/>
        <p:txBody>
          <a:bodyPr/>
          <a:lstStyle/>
          <a:p>
            <a:pPr lvl="0" defTabSz="892175">
              <a:spcBef>
                <a:spcPct val="50000"/>
              </a:spcBef>
            </a:pPr>
            <a:endParaRPr lang="zh-CN" altLang="en-US" dirty="0"/>
          </a:p>
        </p:txBody>
      </p:sp>
      <p:sp>
        <p:nvSpPr>
          <p:cNvPr id="5" name="灯片编号占位符 4"/>
          <p:cNvSpPr>
            <a:spLocks noGrp="1"/>
          </p:cNvSpPr>
          <p:nvPr>
            <p:ph type="sldNum" sz="quarter" idx="12"/>
          </p:nvPr>
        </p:nvSpPr>
        <p:spPr/>
        <p:txBody>
          <a:bodyPr/>
          <a:lstStyle/>
          <a:p>
            <a:pPr lvl="0" defTabSz="892175">
              <a:spcBef>
                <a:spcPct val="50000"/>
              </a:spcBef>
            </a:pPr>
            <a:fld id="{9A0DB2DC-4C9A-4742-B13C-FB6460FD3503}" type="slidenum">
              <a:rPr lang="zh-CN" altLang="en-US" dirty="0"/>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defTabSz="892175">
              <a:spcBef>
                <a:spcPct val="50000"/>
              </a:spcBef>
            </a:pPr>
            <a:fld id="{BB962C8B-B14F-4D97-AF65-F5344CB8AC3E}" type="datetime1">
              <a:rPr lang="zh-CN" altLang="en-US" dirty="0"/>
              <a:t>2021/9/10</a:t>
            </a:fld>
            <a:endParaRPr lang="zh-CN" altLang="en-US" dirty="0"/>
          </a:p>
        </p:txBody>
      </p:sp>
      <p:sp>
        <p:nvSpPr>
          <p:cNvPr id="3" name="页脚占位符 2"/>
          <p:cNvSpPr>
            <a:spLocks noGrp="1"/>
          </p:cNvSpPr>
          <p:nvPr>
            <p:ph type="ftr" sz="quarter" idx="11"/>
          </p:nvPr>
        </p:nvSpPr>
        <p:spPr/>
        <p:txBody>
          <a:bodyPr/>
          <a:lstStyle/>
          <a:p>
            <a:pPr lvl="0" defTabSz="892175">
              <a:spcBef>
                <a:spcPct val="50000"/>
              </a:spcBef>
            </a:pPr>
            <a:endParaRPr lang="zh-CN" altLang="en-US" dirty="0"/>
          </a:p>
        </p:txBody>
      </p:sp>
      <p:sp>
        <p:nvSpPr>
          <p:cNvPr id="4" name="灯片编号占位符 3"/>
          <p:cNvSpPr>
            <a:spLocks noGrp="1"/>
          </p:cNvSpPr>
          <p:nvPr>
            <p:ph type="sldNum" sz="quarter" idx="12"/>
          </p:nvPr>
        </p:nvSpPr>
        <p:spPr/>
        <p:txBody>
          <a:bodyPr/>
          <a:lstStyle/>
          <a:p>
            <a:pPr lvl="0" defTabSz="892175">
              <a:spcBef>
                <a:spcPct val="50000"/>
              </a:spcBef>
            </a:pPr>
            <a:fld id="{9A0DB2DC-4C9A-4742-B13C-FB6460FD3503}" type="slidenum">
              <a:rPr lang="zh-CN" altLang="en-US" dirty="0"/>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defTabSz="892175">
              <a:spcBef>
                <a:spcPct val="50000"/>
              </a:spcBef>
            </a:pPr>
            <a:fld id="{BB962C8B-B14F-4D97-AF65-F5344CB8AC3E}" type="datetime1">
              <a:rPr lang="zh-CN" altLang="en-US" dirty="0"/>
              <a:t>2021/9/10</a:t>
            </a:fld>
            <a:endParaRPr lang="zh-CN" altLang="en-US" dirty="0"/>
          </a:p>
        </p:txBody>
      </p:sp>
      <p:sp>
        <p:nvSpPr>
          <p:cNvPr id="6" name="页脚占位符 5"/>
          <p:cNvSpPr>
            <a:spLocks noGrp="1"/>
          </p:cNvSpPr>
          <p:nvPr>
            <p:ph type="ftr" sz="quarter" idx="11"/>
          </p:nvPr>
        </p:nvSpPr>
        <p:spPr/>
        <p:txBody>
          <a:bodyPr/>
          <a:lstStyle/>
          <a:p>
            <a:pPr lvl="0" defTabSz="892175">
              <a:spcBef>
                <a:spcPct val="50000"/>
              </a:spcBef>
            </a:pPr>
            <a:endParaRPr lang="zh-CN" altLang="en-US" dirty="0"/>
          </a:p>
        </p:txBody>
      </p:sp>
      <p:sp>
        <p:nvSpPr>
          <p:cNvPr id="7" name="灯片编号占位符 6"/>
          <p:cNvSpPr>
            <a:spLocks noGrp="1"/>
          </p:cNvSpPr>
          <p:nvPr>
            <p:ph type="sldNum" sz="quarter" idx="12"/>
          </p:nvPr>
        </p:nvSpPr>
        <p:spPr/>
        <p:txBody>
          <a:bodyPr/>
          <a:lstStyle/>
          <a:p>
            <a:pPr lvl="0" defTabSz="892175">
              <a:spcBef>
                <a:spcPct val="50000"/>
              </a:spcBef>
            </a:pPr>
            <a:fld id="{9A0DB2DC-4C9A-4742-B13C-FB6460FD3503}" type="slidenum">
              <a:rPr lang="zh-CN" altLang="en-US" dirty="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defTabSz="892175">
              <a:spcBef>
                <a:spcPct val="50000"/>
              </a:spcBef>
            </a:pPr>
            <a:fld id="{BB962C8B-B14F-4D97-AF65-F5344CB8AC3E}" type="datetime1">
              <a:rPr lang="zh-CN" altLang="en-US" dirty="0"/>
              <a:t>2021/9/10</a:t>
            </a:fld>
            <a:endParaRPr lang="zh-CN" altLang="en-US" dirty="0"/>
          </a:p>
        </p:txBody>
      </p:sp>
      <p:sp>
        <p:nvSpPr>
          <p:cNvPr id="6" name="页脚占位符 5"/>
          <p:cNvSpPr>
            <a:spLocks noGrp="1"/>
          </p:cNvSpPr>
          <p:nvPr>
            <p:ph type="ftr" sz="quarter" idx="11"/>
          </p:nvPr>
        </p:nvSpPr>
        <p:spPr/>
        <p:txBody>
          <a:bodyPr/>
          <a:lstStyle/>
          <a:p>
            <a:pPr lvl="0" defTabSz="892175">
              <a:spcBef>
                <a:spcPct val="50000"/>
              </a:spcBef>
            </a:pPr>
            <a:endParaRPr lang="zh-CN" altLang="en-US" dirty="0"/>
          </a:p>
        </p:txBody>
      </p:sp>
      <p:sp>
        <p:nvSpPr>
          <p:cNvPr id="7" name="灯片编号占位符 6"/>
          <p:cNvSpPr>
            <a:spLocks noGrp="1"/>
          </p:cNvSpPr>
          <p:nvPr>
            <p:ph type="sldNum" sz="quarter" idx="12"/>
          </p:nvPr>
        </p:nvSpPr>
        <p:spPr/>
        <p:txBody>
          <a:bodyPr/>
          <a:lstStyle/>
          <a:p>
            <a:pPr lvl="0" defTabSz="892175">
              <a:spcBef>
                <a:spcPct val="50000"/>
              </a:spcBef>
            </a:pPr>
            <a:fld id="{9A0DB2DC-4C9A-4742-B13C-FB6460FD3503}" type="slidenum">
              <a:rPr lang="zh-CN" altLang="en-US" dirty="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a:outerShdw dist="107763" dir="2699999" algn="ctr" rotWithShape="0">
            <a:srgbClr val="020000"/>
          </a:outerShdw>
        </a:effectLst>
      </p:bgPr>
    </p:bg>
    <p:spTree>
      <p:nvGrpSpPr>
        <p:cNvPr id="1" name=""/>
        <p:cNvGrpSpPr/>
        <p:nvPr/>
      </p:nvGrpSpPr>
      <p:grpSpPr>
        <a:xfrm>
          <a:off x="0" y="0"/>
          <a:ext cx="0" cy="0"/>
          <a:chOff x="0" y="0"/>
          <a:chExt cx="0" cy="0"/>
        </a:xfrm>
      </p:grpSpPr>
      <p:sp>
        <p:nvSpPr>
          <p:cNvPr id="176130" name="标题 176129"/>
          <p:cNvSpPr>
            <a:spLocks noGrp="1"/>
          </p:cNvSpPr>
          <p:nvPr>
            <p:ph type="title"/>
          </p:nvPr>
        </p:nvSpPr>
        <p:spPr>
          <a:xfrm>
            <a:off x="406400" y="228600"/>
            <a:ext cx="7772400" cy="1143000"/>
          </a:xfrm>
          <a:prstGeom prst="rect">
            <a:avLst/>
          </a:prstGeom>
          <a:noFill/>
          <a:ln w="9525">
            <a:noFill/>
          </a:ln>
        </p:spPr>
        <p:txBody>
          <a:bodyPr lIns="89381" tIns="44691" rIns="89381" bIns="44691" anchor="b"/>
          <a:lstStyle/>
          <a:p>
            <a:pPr lvl="0"/>
            <a:r>
              <a:rPr lang="zh-CN" altLang="en-US" dirty="0"/>
              <a:t>单击此处编辑母版标题样式</a:t>
            </a:r>
          </a:p>
        </p:txBody>
      </p:sp>
      <p:sp>
        <p:nvSpPr>
          <p:cNvPr id="176131" name="文本占位符 176130"/>
          <p:cNvSpPr>
            <a:spLocks noGrp="1"/>
          </p:cNvSpPr>
          <p:nvPr>
            <p:ph type="body" idx="1"/>
          </p:nvPr>
        </p:nvSpPr>
        <p:spPr>
          <a:xfrm>
            <a:off x="457200" y="1885950"/>
            <a:ext cx="8178800" cy="4171950"/>
          </a:xfrm>
          <a:prstGeom prst="rect">
            <a:avLst/>
          </a:prstGeom>
          <a:noFill/>
          <a:ln w="9525">
            <a:noFill/>
          </a:ln>
        </p:spPr>
        <p:txBody>
          <a:bodyPr lIns="89381" tIns="44691" rIns="89381" bIns="4469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76132" name="日期占位符 176131"/>
          <p:cNvSpPr>
            <a:spLocks noGrp="1"/>
          </p:cNvSpPr>
          <p:nvPr>
            <p:ph type="dt" sz="half" idx="2"/>
          </p:nvPr>
        </p:nvSpPr>
        <p:spPr>
          <a:xfrm>
            <a:off x="431800" y="6229350"/>
            <a:ext cx="1905000" cy="457200"/>
          </a:xfrm>
          <a:prstGeom prst="rect">
            <a:avLst/>
          </a:prstGeom>
          <a:noFill/>
          <a:ln w="9525">
            <a:noFill/>
          </a:ln>
        </p:spPr>
        <p:txBody>
          <a:bodyPr lIns="89381" tIns="44691" rIns="89381" bIns="44691" anchor="b"/>
          <a:lstStyle>
            <a:lvl1pPr>
              <a:defRPr sz="1400" b="0">
                <a:solidFill>
                  <a:schemeClr val="bg2"/>
                </a:solidFill>
                <a:latin typeface="Arial" panose="020B0604020202020204" pitchFamily="34" charset="0"/>
              </a:defRPr>
            </a:lvl1pPr>
          </a:lstStyle>
          <a:p>
            <a:pPr lvl="0" defTabSz="892175">
              <a:spcBef>
                <a:spcPct val="50000"/>
              </a:spcBef>
            </a:pPr>
            <a:fld id="{BB962C8B-B14F-4D97-AF65-F5344CB8AC3E}" type="datetime1">
              <a:rPr lang="zh-CN" altLang="en-US" dirty="0"/>
              <a:t>2021/9/10</a:t>
            </a:fld>
            <a:endParaRPr lang="zh-CN" altLang="en-US" dirty="0"/>
          </a:p>
        </p:txBody>
      </p:sp>
      <p:sp>
        <p:nvSpPr>
          <p:cNvPr id="176133" name="页脚占位符 176132"/>
          <p:cNvSpPr>
            <a:spLocks noGrp="1"/>
          </p:cNvSpPr>
          <p:nvPr>
            <p:ph type="ftr" sz="quarter" idx="3"/>
          </p:nvPr>
        </p:nvSpPr>
        <p:spPr>
          <a:xfrm>
            <a:off x="3124200" y="6229350"/>
            <a:ext cx="2895600" cy="457200"/>
          </a:xfrm>
          <a:prstGeom prst="rect">
            <a:avLst/>
          </a:prstGeom>
          <a:noFill/>
          <a:ln w="9525">
            <a:noFill/>
          </a:ln>
        </p:spPr>
        <p:txBody>
          <a:bodyPr lIns="89381" tIns="44691" rIns="89381" bIns="44691" anchor="b"/>
          <a:lstStyle>
            <a:lvl1pPr algn="ctr">
              <a:defRPr sz="1400" b="0">
                <a:solidFill>
                  <a:schemeClr val="bg2"/>
                </a:solidFill>
                <a:latin typeface="Arial" panose="020B0604020202020204" pitchFamily="34" charset="0"/>
              </a:defRPr>
            </a:lvl1pPr>
          </a:lstStyle>
          <a:p>
            <a:pPr lvl="0" defTabSz="892175">
              <a:spcBef>
                <a:spcPct val="50000"/>
              </a:spcBef>
            </a:pPr>
            <a:endParaRPr lang="zh-CN" altLang="en-US" dirty="0"/>
          </a:p>
        </p:txBody>
      </p:sp>
      <p:sp>
        <p:nvSpPr>
          <p:cNvPr id="176134" name="灯片编号占位符 176133"/>
          <p:cNvSpPr>
            <a:spLocks noGrp="1"/>
          </p:cNvSpPr>
          <p:nvPr>
            <p:ph type="sldNum" sz="quarter" idx="4"/>
          </p:nvPr>
        </p:nvSpPr>
        <p:spPr>
          <a:xfrm>
            <a:off x="6731000" y="6229350"/>
            <a:ext cx="1905000" cy="457200"/>
          </a:xfrm>
          <a:prstGeom prst="rect">
            <a:avLst/>
          </a:prstGeom>
          <a:noFill/>
          <a:ln w="9525">
            <a:noFill/>
          </a:ln>
        </p:spPr>
        <p:txBody>
          <a:bodyPr lIns="89381" tIns="44691" rIns="89381" bIns="44691" anchor="b"/>
          <a:lstStyle>
            <a:lvl1pPr algn="r">
              <a:defRPr sz="1400" b="0">
                <a:solidFill>
                  <a:schemeClr val="bg2"/>
                </a:solidFill>
                <a:latin typeface="Arial" panose="020B0604020202020204" pitchFamily="34" charset="0"/>
              </a:defRPr>
            </a:lvl1pPr>
          </a:lstStyle>
          <a:p>
            <a:pPr lvl="0" defTabSz="892175">
              <a:spcBef>
                <a:spcPct val="50000"/>
              </a:spcBef>
            </a:pPr>
            <a:fld id="{9A0DB2DC-4C9A-4742-B13C-FB6460FD3503}" type="slidenum">
              <a:rPr lang="zh-CN" altLang="en-US" dirty="0"/>
              <a:t>‹#›</a:t>
            </a:fld>
            <a:endParaRPr lang="zh-CN" altLang="en-US" dirty="0"/>
          </a:p>
        </p:txBody>
      </p:sp>
      <p:pic>
        <p:nvPicPr>
          <p:cNvPr id="176135" name="图片 176134" descr="paint"/>
          <p:cNvPicPr>
            <a:picLocks noChangeAspect="1"/>
          </p:cNvPicPr>
          <p:nvPr/>
        </p:nvPicPr>
        <p:blipFill>
          <a:blip r:embed="rId14">
            <a:clrChange>
              <a:clrFrom>
                <a:srgbClr val="C0C0C0"/>
              </a:clrFrom>
              <a:clrTo>
                <a:srgbClr val="C0C0C0">
                  <a:alpha val="0"/>
                </a:srgbClr>
              </a:clrTo>
            </a:clrChange>
          </a:blip>
          <a:stretch>
            <a:fillRect/>
          </a:stretch>
        </p:blipFill>
        <p:spPr>
          <a:xfrm>
            <a:off x="914400" y="1314450"/>
            <a:ext cx="8229600" cy="3841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892175" rtl="0" eaLnBrk="1" fontAlgn="base" latinLnBrk="0" hangingPunct="1">
        <a:lnSpc>
          <a:spcPct val="100000"/>
        </a:lnSpc>
        <a:spcBef>
          <a:spcPct val="0"/>
        </a:spcBef>
        <a:spcAft>
          <a:spcPct val="0"/>
        </a:spcAft>
        <a:buNone/>
        <a:defRPr sz="3900" b="0" i="0" u="none" kern="1200" baseline="0">
          <a:solidFill>
            <a:schemeClr val="tx2"/>
          </a:solidFill>
          <a:latin typeface="+mj-lt"/>
          <a:ea typeface="+mj-ea"/>
          <a:cs typeface="+mj-cs"/>
        </a:defRPr>
      </a:lvl1pPr>
    </p:titleStyle>
    <p:bodyStyle>
      <a:lvl1pPr marL="335280" lvl="0" indent="-335280" algn="l" defTabSz="892175" rtl="0" eaLnBrk="1" fontAlgn="base" latinLnBrk="0" hangingPunct="1">
        <a:lnSpc>
          <a:spcPct val="100000"/>
        </a:lnSpc>
        <a:spcBef>
          <a:spcPct val="20000"/>
        </a:spcBef>
        <a:spcAft>
          <a:spcPct val="0"/>
        </a:spcAft>
        <a:buClr>
          <a:schemeClr val="accent2"/>
        </a:buClr>
        <a:buFont typeface="Monotype Sorts" pitchFamily="2" charset="2"/>
        <a:buChar char="z"/>
        <a:defRPr sz="3200" b="0" i="0" u="none" kern="1200" baseline="0">
          <a:solidFill>
            <a:schemeClr val="tx1"/>
          </a:solidFill>
          <a:latin typeface="+mn-lt"/>
          <a:ea typeface="+mn-ea"/>
          <a:cs typeface="+mn-cs"/>
        </a:defRPr>
      </a:lvl1pPr>
      <a:lvl2pPr marL="725805" lvl="1" indent="-278130" algn="l" defTabSz="892175" rtl="0" eaLnBrk="1" fontAlgn="base" latinLnBrk="0" hangingPunct="1">
        <a:lnSpc>
          <a:spcPct val="100000"/>
        </a:lnSpc>
        <a:spcBef>
          <a:spcPct val="20000"/>
        </a:spcBef>
        <a:spcAft>
          <a:spcPct val="0"/>
        </a:spcAft>
        <a:buClr>
          <a:schemeClr val="accent2"/>
        </a:buClr>
        <a:buFont typeface="Monotype Sorts" pitchFamily="2" charset="2"/>
        <a:buChar char="y"/>
        <a:defRPr sz="2700" b="0" i="0" u="none" kern="1200" baseline="0">
          <a:solidFill>
            <a:schemeClr val="tx1"/>
          </a:solidFill>
          <a:latin typeface="+mn-lt"/>
          <a:ea typeface="+mn-ea"/>
          <a:cs typeface="+mn-cs"/>
        </a:defRPr>
      </a:lvl2pPr>
      <a:lvl3pPr marL="1116330" lvl="2" indent="-224155" algn="l" defTabSz="892175" rtl="0" eaLnBrk="1" fontAlgn="base" latinLnBrk="0" hangingPunct="1">
        <a:lnSpc>
          <a:spcPct val="100000"/>
        </a:lnSpc>
        <a:spcBef>
          <a:spcPct val="20000"/>
        </a:spcBef>
        <a:spcAft>
          <a:spcPct val="0"/>
        </a:spcAft>
        <a:buClr>
          <a:schemeClr val="accent2"/>
        </a:buClr>
        <a:buFont typeface="Monotype Sorts" pitchFamily="2" charset="2"/>
        <a:buChar char="x"/>
        <a:defRPr sz="2400" b="0" i="0" u="none" kern="1200" baseline="0">
          <a:solidFill>
            <a:schemeClr val="tx1"/>
          </a:solidFill>
          <a:latin typeface="+mn-lt"/>
          <a:ea typeface="+mn-ea"/>
          <a:cs typeface="+mn-cs"/>
        </a:defRPr>
      </a:lvl3pPr>
      <a:lvl4pPr marL="1564005" lvl="3" indent="-222250" algn="l" defTabSz="892175" rtl="0" eaLnBrk="1" fontAlgn="base" latinLnBrk="0" hangingPunct="1">
        <a:lnSpc>
          <a:spcPct val="100000"/>
        </a:lnSpc>
        <a:spcBef>
          <a:spcPct val="20000"/>
        </a:spcBef>
        <a:spcAft>
          <a:spcPct val="0"/>
        </a:spcAft>
        <a:buClr>
          <a:schemeClr val="accent2"/>
        </a:buClr>
        <a:buFontTx/>
        <a:buChar char="•"/>
        <a:defRPr sz="1900" b="0" i="0" u="none" kern="1200" baseline="0">
          <a:solidFill>
            <a:schemeClr val="tx1"/>
          </a:solidFill>
          <a:latin typeface="+mn-lt"/>
          <a:ea typeface="+mn-ea"/>
          <a:cs typeface="+mn-cs"/>
        </a:defRPr>
      </a:lvl4pPr>
      <a:lvl5pPr marL="2009775" lvl="4" indent="-220345" algn="l" defTabSz="892175" rtl="0" eaLnBrk="1" fontAlgn="base" latinLnBrk="0" hangingPunct="1">
        <a:lnSpc>
          <a:spcPct val="100000"/>
        </a:lnSpc>
        <a:spcBef>
          <a:spcPct val="20000"/>
        </a:spcBef>
        <a:spcAft>
          <a:spcPct val="0"/>
        </a:spcAft>
        <a:buClr>
          <a:schemeClr val="accent2"/>
        </a:buClr>
        <a:buFontTx/>
        <a:buChar char="–"/>
        <a:defRPr sz="1900" b="0" i="0" u="none" kern="1200" baseline="0">
          <a:solidFill>
            <a:schemeClr val="tx1"/>
          </a:solidFill>
          <a:latin typeface="+mn-lt"/>
          <a:ea typeface="+mn-ea"/>
          <a:cs typeface="+mn-cs"/>
        </a:defRPr>
      </a:lvl5pPr>
      <a:lvl6pPr marL="2514600" lvl="5" indent="-228600" algn="l" defTabSz="892175" rtl="0" eaLnBrk="1" fontAlgn="base" latinLnBrk="0" hangingPunct="1">
        <a:lnSpc>
          <a:spcPct val="100000"/>
        </a:lnSpc>
        <a:spcBef>
          <a:spcPct val="20000"/>
        </a:spcBef>
        <a:spcAft>
          <a:spcPct val="0"/>
        </a:spcAft>
        <a:buClr>
          <a:schemeClr val="accent2"/>
        </a:buClr>
        <a:buFontTx/>
        <a:buChar char="–"/>
        <a:defRPr sz="1900" b="0" i="0" u="none" kern="1200" baseline="0">
          <a:solidFill>
            <a:schemeClr val="tx1"/>
          </a:solidFill>
          <a:latin typeface="+mn-lt"/>
          <a:ea typeface="+mn-ea"/>
          <a:cs typeface="+mn-cs"/>
        </a:defRPr>
      </a:lvl6pPr>
      <a:lvl7pPr marL="2971800" lvl="6" indent="-228600" algn="l" defTabSz="892175" rtl="0" eaLnBrk="1" fontAlgn="base" latinLnBrk="0" hangingPunct="1">
        <a:lnSpc>
          <a:spcPct val="100000"/>
        </a:lnSpc>
        <a:spcBef>
          <a:spcPct val="20000"/>
        </a:spcBef>
        <a:spcAft>
          <a:spcPct val="0"/>
        </a:spcAft>
        <a:buClr>
          <a:schemeClr val="accent2"/>
        </a:buClr>
        <a:buFontTx/>
        <a:buChar char="–"/>
        <a:defRPr sz="1900" b="0" i="0" u="none" kern="1200" baseline="0">
          <a:solidFill>
            <a:schemeClr val="tx1"/>
          </a:solidFill>
          <a:latin typeface="+mn-lt"/>
          <a:ea typeface="+mn-ea"/>
          <a:cs typeface="+mn-cs"/>
        </a:defRPr>
      </a:lvl7pPr>
      <a:lvl8pPr marL="3429000" lvl="7" indent="-228600" algn="l" defTabSz="892175" rtl="0" eaLnBrk="1" fontAlgn="base" latinLnBrk="0" hangingPunct="1">
        <a:lnSpc>
          <a:spcPct val="100000"/>
        </a:lnSpc>
        <a:spcBef>
          <a:spcPct val="20000"/>
        </a:spcBef>
        <a:spcAft>
          <a:spcPct val="0"/>
        </a:spcAft>
        <a:buClr>
          <a:schemeClr val="accent2"/>
        </a:buClr>
        <a:buFontTx/>
        <a:buChar char="–"/>
        <a:defRPr sz="1900" b="0" i="0" u="none" kern="1200" baseline="0">
          <a:solidFill>
            <a:schemeClr val="tx1"/>
          </a:solidFill>
          <a:latin typeface="+mn-lt"/>
          <a:ea typeface="+mn-ea"/>
          <a:cs typeface="+mn-cs"/>
        </a:defRPr>
      </a:lvl8pPr>
      <a:lvl9pPr marL="3886200" lvl="8" indent="-228600" algn="l" defTabSz="892175" rtl="0" eaLnBrk="1" fontAlgn="base" latinLnBrk="0" hangingPunct="1">
        <a:lnSpc>
          <a:spcPct val="100000"/>
        </a:lnSpc>
        <a:spcBef>
          <a:spcPct val="20000"/>
        </a:spcBef>
        <a:spcAft>
          <a:spcPct val="0"/>
        </a:spcAft>
        <a:buClr>
          <a:schemeClr val="accent2"/>
        </a:buClr>
        <a:buFontTx/>
        <a:buChar char="–"/>
        <a:defRPr sz="19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3"/>
        </a:blipFill>
        <a:effectLst/>
      </p:bgPr>
    </p:bg>
    <p:spTree>
      <p:nvGrpSpPr>
        <p:cNvPr id="1" name=""/>
        <p:cNvGrpSpPr/>
        <p:nvPr/>
      </p:nvGrpSpPr>
      <p:grpSpPr>
        <a:xfrm>
          <a:off x="0" y="0"/>
          <a:ext cx="0" cy="0"/>
          <a:chOff x="0" y="0"/>
          <a:chExt cx="0" cy="0"/>
        </a:xfrm>
      </p:grpSpPr>
      <p:sp>
        <p:nvSpPr>
          <p:cNvPr id="1028" name="日期占位符 1027"/>
          <p:cNvSpPr>
            <a:spLocks noGrp="1"/>
          </p:cNvSpPr>
          <p:nvPr>
            <p:ph type="dt" sz="half" idx="2"/>
          </p:nvPr>
        </p:nvSpPr>
        <p:spPr>
          <a:xfrm>
            <a:off x="686470" y="6247953"/>
            <a:ext cx="1903883" cy="457200"/>
          </a:xfrm>
          <a:prstGeom prst="rect">
            <a:avLst/>
          </a:prstGeom>
          <a:noFill/>
          <a:ln w="9525">
            <a:noFill/>
          </a:ln>
        </p:spPr>
        <p:txBody>
          <a:bodyPr lIns="108253" tIns="54125" rIns="108253" bIns="54125"/>
          <a:lstStyle>
            <a:lvl1pPr>
              <a:defRPr sz="1436" b="0"/>
            </a:lvl1pPr>
          </a:lstStyle>
          <a:p>
            <a:pPr defTabSz="914427"/>
            <a:endParaRPr lang="zh-CN" altLang="en-US" dirty="0">
              <a:latin typeface="Times New Roman" panose="02020603050405020304" pitchFamily="18" charset="0"/>
            </a:endParaRPr>
          </a:p>
        </p:txBody>
      </p:sp>
      <p:sp>
        <p:nvSpPr>
          <p:cNvPr id="1029" name="页脚占位符 1028"/>
          <p:cNvSpPr>
            <a:spLocks noGrp="1"/>
          </p:cNvSpPr>
          <p:nvPr>
            <p:ph type="ftr" sz="quarter" idx="3"/>
          </p:nvPr>
        </p:nvSpPr>
        <p:spPr>
          <a:xfrm>
            <a:off x="3123977" y="6247953"/>
            <a:ext cx="2896047" cy="457200"/>
          </a:xfrm>
          <a:prstGeom prst="rect">
            <a:avLst/>
          </a:prstGeom>
          <a:noFill/>
          <a:ln w="9525">
            <a:noFill/>
          </a:ln>
        </p:spPr>
        <p:txBody>
          <a:bodyPr lIns="108253" tIns="54125" rIns="108253" bIns="54125"/>
          <a:lstStyle>
            <a:lvl1pPr algn="ctr">
              <a:defRPr sz="1436" b="0"/>
            </a:lvl1pPr>
          </a:lstStyle>
          <a:p>
            <a:pPr defTabSz="914427"/>
            <a:endParaRPr lang="zh-CN" altLang="en-US" dirty="0">
              <a:latin typeface="Times New Roman" panose="02020603050405020304" pitchFamily="18" charset="0"/>
            </a:endParaRPr>
          </a:p>
        </p:txBody>
      </p:sp>
      <p:sp>
        <p:nvSpPr>
          <p:cNvPr id="1030" name="灯片编号占位符 1029"/>
          <p:cNvSpPr>
            <a:spLocks noGrp="1"/>
          </p:cNvSpPr>
          <p:nvPr>
            <p:ph type="sldNum" sz="quarter" idx="4"/>
          </p:nvPr>
        </p:nvSpPr>
        <p:spPr>
          <a:xfrm>
            <a:off x="4267648" y="5486400"/>
            <a:ext cx="1905223" cy="457200"/>
          </a:xfrm>
          <a:prstGeom prst="rect">
            <a:avLst/>
          </a:prstGeom>
          <a:noFill/>
          <a:ln w="9525">
            <a:noFill/>
          </a:ln>
        </p:spPr>
        <p:txBody>
          <a:bodyPr lIns="108253" tIns="54125" rIns="108253" bIns="54125"/>
          <a:lstStyle>
            <a:lvl1pPr algn="r">
              <a:defRPr sz="1436" b="0"/>
            </a:lvl1pPr>
          </a:lstStyle>
          <a:p>
            <a:pPr defTabSz="914427"/>
            <a:fld id="{9A0DB2DC-4C9A-4742-B13C-FB6460FD3503}" type="slidenum">
              <a:rPr lang="zh-CN" altLang="en-US" smtClean="0">
                <a:latin typeface="Times New Roman" panose="02020603050405020304" pitchFamily="18" charset="0"/>
              </a:rPr>
              <a:pPr defTabSz="914427"/>
              <a:t>‹#›</a:t>
            </a:fld>
            <a:endParaRPr lang="zh-CN" altLang="en-US" dirty="0">
              <a:latin typeface="Times New Roman" panose="02020603050405020304" pitchFamily="18" charset="0"/>
            </a:endParaRPr>
          </a:p>
        </p:txBody>
      </p:sp>
      <p:sp>
        <p:nvSpPr>
          <p:cNvPr id="1031" name="动作按钮: 后退或前一项 1030">
            <a:hlinkClick r:id="" action="ppaction://hlinkshowjump?jump=previousslide"/>
          </p:cNvPr>
          <p:cNvSpPr/>
          <p:nvPr/>
        </p:nvSpPr>
        <p:spPr>
          <a:xfrm>
            <a:off x="8210830" y="6268065"/>
            <a:ext cx="447815" cy="571165"/>
          </a:xfrm>
          <a:prstGeom prst="actionButtonBackPrevious">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sz="2196"/>
          </a:p>
        </p:txBody>
      </p:sp>
      <p:sp>
        <p:nvSpPr>
          <p:cNvPr id="1032" name="动作按钮: 前进或下一项 1031">
            <a:hlinkClick r:id="" action="ppaction://hlinkshowjump?jump=nextslide"/>
          </p:cNvPr>
          <p:cNvSpPr/>
          <p:nvPr/>
        </p:nvSpPr>
        <p:spPr>
          <a:xfrm>
            <a:off x="8677415" y="6268065"/>
            <a:ext cx="447815" cy="571165"/>
          </a:xfrm>
          <a:prstGeom prst="actionButtonForwardNext">
            <a:avLst/>
          </a:prstGeom>
          <a:solidFill>
            <a:schemeClr val="accent1"/>
          </a:solidFill>
          <a:ln w="9525" cap="flat" cmpd="sng">
            <a:solidFill>
              <a:srgbClr val="000000"/>
            </a:solidFill>
            <a:prstDash val="solid"/>
            <a:miter/>
            <a:headEnd type="none" w="med" len="med"/>
            <a:tailEnd type="none" w="med" len="med"/>
          </a:ln>
        </p:spPr>
        <p:txBody>
          <a:bodyPr/>
          <a:lstStyle/>
          <a:p>
            <a:endParaRPr lang="zh-CN" altLang="en-US" sz="2196"/>
          </a:p>
        </p:txBody>
      </p:sp>
    </p:spTree>
    <p:extLst>
      <p:ext uri="{BB962C8B-B14F-4D97-AF65-F5344CB8AC3E}">
        <p14:creationId xmlns:p14="http://schemas.microsoft.com/office/powerpoint/2010/main" val="279699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random/>
  </p:transition>
  <p:hf sldNum="0" hdr="0" ftr="0" dt="0"/>
  <p:txStyles>
    <p:titleStyle>
      <a:lvl1pPr marL="0" lvl="0" indent="0" algn="ctr" defTabSz="914427" rtl="0" eaLnBrk="1" fontAlgn="base" latinLnBrk="0" hangingPunct="1">
        <a:lnSpc>
          <a:spcPct val="100000"/>
        </a:lnSpc>
        <a:spcBef>
          <a:spcPct val="0"/>
        </a:spcBef>
        <a:spcAft>
          <a:spcPct val="0"/>
        </a:spcAft>
        <a:buNone/>
        <a:defRPr sz="4392" b="0" i="0" u="none" kern="1200" baseline="0">
          <a:solidFill>
            <a:schemeClr val="tx2"/>
          </a:solidFill>
          <a:latin typeface="+mj-lt"/>
          <a:ea typeface="+mj-ea"/>
          <a:cs typeface="+mj-cs"/>
        </a:defRPr>
      </a:lvl1pPr>
    </p:titleStyle>
    <p:bodyStyle>
      <a:lvl1pPr marL="343245" lvl="0" indent="-343245" algn="l" defTabSz="914427" rtl="0" eaLnBrk="1" fontAlgn="base" latinLnBrk="0" hangingPunct="1">
        <a:lnSpc>
          <a:spcPct val="100000"/>
        </a:lnSpc>
        <a:spcBef>
          <a:spcPct val="20000"/>
        </a:spcBef>
        <a:spcAft>
          <a:spcPct val="0"/>
        </a:spcAft>
        <a:buChar char="•"/>
        <a:defRPr sz="3209" b="0" i="0" u="none" kern="1200" baseline="0">
          <a:solidFill>
            <a:schemeClr val="tx1"/>
          </a:solidFill>
          <a:latin typeface="+mn-lt"/>
          <a:ea typeface="+mn-ea"/>
          <a:cs typeface="+mn-cs"/>
        </a:defRPr>
      </a:lvl1pPr>
      <a:lvl2pPr marL="742805" lvl="1" indent="-285323" algn="l" defTabSz="914427" rtl="0" eaLnBrk="1" fontAlgn="base" latinLnBrk="0" hangingPunct="1">
        <a:lnSpc>
          <a:spcPct val="100000"/>
        </a:lnSpc>
        <a:spcBef>
          <a:spcPct val="20000"/>
        </a:spcBef>
        <a:spcAft>
          <a:spcPct val="0"/>
        </a:spcAft>
        <a:buChar char="–"/>
        <a:defRPr sz="2787" b="0" i="0" u="none" kern="1200" baseline="0">
          <a:solidFill>
            <a:schemeClr val="tx1"/>
          </a:solidFill>
          <a:latin typeface="+mn-lt"/>
          <a:ea typeface="+mn-ea"/>
          <a:cs typeface="+mn-cs"/>
        </a:defRPr>
      </a:lvl2pPr>
      <a:lvl3pPr marL="1142364" lvl="2" indent="-227936" algn="l" defTabSz="914427" rtl="0" eaLnBrk="1" fontAlgn="base" latinLnBrk="0" hangingPunct="1">
        <a:lnSpc>
          <a:spcPct val="100000"/>
        </a:lnSpc>
        <a:spcBef>
          <a:spcPct val="20000"/>
        </a:spcBef>
        <a:spcAft>
          <a:spcPct val="0"/>
        </a:spcAft>
        <a:buChar char="•"/>
        <a:defRPr sz="2365" b="0" i="0" u="none" kern="1200" baseline="0">
          <a:solidFill>
            <a:schemeClr val="tx1"/>
          </a:solidFill>
          <a:latin typeface="+mn-lt"/>
          <a:ea typeface="+mn-ea"/>
          <a:cs typeface="+mn-cs"/>
        </a:defRPr>
      </a:lvl3pPr>
      <a:lvl4pPr marL="1598237" lvl="3" indent="-226327" algn="l" defTabSz="914427" rtl="0" eaLnBrk="1" fontAlgn="base" latinLnBrk="0" hangingPunct="1">
        <a:lnSpc>
          <a:spcPct val="100000"/>
        </a:lnSpc>
        <a:spcBef>
          <a:spcPct val="20000"/>
        </a:spcBef>
        <a:spcAft>
          <a:spcPct val="0"/>
        </a:spcAft>
        <a:buChar char="–"/>
        <a:defRPr sz="2027" b="0" i="0" u="none" kern="1200" baseline="0">
          <a:solidFill>
            <a:schemeClr val="tx1"/>
          </a:solidFill>
          <a:latin typeface="+mn-lt"/>
          <a:ea typeface="+mn-ea"/>
          <a:cs typeface="+mn-cs"/>
        </a:defRPr>
      </a:lvl4pPr>
      <a:lvl5pPr marL="2055718" lvl="4" indent="-226864" algn="l" defTabSz="914427" rtl="0" eaLnBrk="1" fontAlgn="base" latinLnBrk="0" hangingPunct="1">
        <a:lnSpc>
          <a:spcPct val="100000"/>
        </a:lnSpc>
        <a:spcBef>
          <a:spcPct val="20000"/>
        </a:spcBef>
        <a:spcAft>
          <a:spcPct val="0"/>
        </a:spcAft>
        <a:buChar char="»"/>
        <a:defRPr sz="2027" b="0" i="0" u="none" kern="1200" baseline="0">
          <a:solidFill>
            <a:schemeClr val="tx1"/>
          </a:solidFill>
          <a:latin typeface="+mn-lt"/>
          <a:ea typeface="+mn-ea"/>
          <a:cs typeface="+mn-cs"/>
        </a:defRPr>
      </a:lvl5pPr>
      <a:lvl6pPr marL="2123831" lvl="5" indent="-193076" algn="l" defTabSz="914427" rtl="0" eaLnBrk="1" fontAlgn="base" latinLnBrk="0" hangingPunct="1">
        <a:lnSpc>
          <a:spcPct val="100000"/>
        </a:lnSpc>
        <a:spcBef>
          <a:spcPct val="20000"/>
        </a:spcBef>
        <a:spcAft>
          <a:spcPct val="0"/>
        </a:spcAft>
        <a:buChar char="»"/>
        <a:defRPr sz="2027" b="0" i="0" u="none" kern="1200" baseline="0">
          <a:solidFill>
            <a:schemeClr val="tx1"/>
          </a:solidFill>
          <a:latin typeface="+mn-lt"/>
          <a:ea typeface="+mn-ea"/>
          <a:cs typeface="+mn-cs"/>
        </a:defRPr>
      </a:lvl6pPr>
      <a:lvl7pPr marL="2509982" lvl="6" indent="-193076" algn="l" defTabSz="914427" rtl="0" eaLnBrk="1" fontAlgn="base" latinLnBrk="0" hangingPunct="1">
        <a:lnSpc>
          <a:spcPct val="100000"/>
        </a:lnSpc>
        <a:spcBef>
          <a:spcPct val="20000"/>
        </a:spcBef>
        <a:spcAft>
          <a:spcPct val="0"/>
        </a:spcAft>
        <a:buChar char="»"/>
        <a:defRPr sz="2027" b="0" i="0" u="none" kern="1200" baseline="0">
          <a:solidFill>
            <a:schemeClr val="tx1"/>
          </a:solidFill>
          <a:latin typeface="+mn-lt"/>
          <a:ea typeface="+mn-ea"/>
          <a:cs typeface="+mn-cs"/>
        </a:defRPr>
      </a:lvl7pPr>
      <a:lvl8pPr marL="2896133" lvl="7" indent="-193076" algn="l" defTabSz="914427" rtl="0" eaLnBrk="1" fontAlgn="base" latinLnBrk="0" hangingPunct="1">
        <a:lnSpc>
          <a:spcPct val="100000"/>
        </a:lnSpc>
        <a:spcBef>
          <a:spcPct val="20000"/>
        </a:spcBef>
        <a:spcAft>
          <a:spcPct val="0"/>
        </a:spcAft>
        <a:buChar char="»"/>
        <a:defRPr sz="2027" b="0" i="0" u="none" kern="1200" baseline="0">
          <a:solidFill>
            <a:schemeClr val="tx1"/>
          </a:solidFill>
          <a:latin typeface="+mn-lt"/>
          <a:ea typeface="+mn-ea"/>
          <a:cs typeface="+mn-cs"/>
        </a:defRPr>
      </a:lvl8pPr>
      <a:lvl9pPr marL="3282285" lvl="8" indent="-193076" algn="l" defTabSz="914427" rtl="0" eaLnBrk="1" fontAlgn="base" latinLnBrk="0" hangingPunct="1">
        <a:lnSpc>
          <a:spcPct val="100000"/>
        </a:lnSpc>
        <a:spcBef>
          <a:spcPct val="20000"/>
        </a:spcBef>
        <a:spcAft>
          <a:spcPct val="0"/>
        </a:spcAft>
        <a:buChar char="»"/>
        <a:defRPr sz="2027" b="0" i="0" u="none" kern="1200" baseline="0">
          <a:solidFill>
            <a:schemeClr val="tx1"/>
          </a:solidFill>
          <a:latin typeface="+mn-lt"/>
          <a:ea typeface="+mn-ea"/>
          <a:cs typeface="+mn-cs"/>
        </a:defRPr>
      </a:lvl9pPr>
    </p:bodyStyle>
    <p:otherStyle>
      <a:lvl1pPr marL="0" lvl="0" indent="0" algn="l" defTabSz="772302" rtl="0" eaLnBrk="1" fontAlgn="base" latinLnBrk="0" hangingPunct="1">
        <a:lnSpc>
          <a:spcPct val="100000"/>
        </a:lnSpc>
        <a:spcBef>
          <a:spcPct val="0"/>
        </a:spcBef>
        <a:spcAft>
          <a:spcPct val="0"/>
        </a:spcAft>
        <a:buNone/>
        <a:defRPr sz="2027" b="0" i="0" u="none" kern="1200" baseline="0">
          <a:solidFill>
            <a:schemeClr val="tx1"/>
          </a:solidFill>
          <a:latin typeface="+mn-lt"/>
          <a:ea typeface="+mn-ea"/>
          <a:cs typeface="+mn-cs"/>
        </a:defRPr>
      </a:lvl1pPr>
      <a:lvl2pPr marL="386151" lvl="1" indent="0" algn="ctr" defTabSz="772302" rtl="0" eaLnBrk="1" fontAlgn="base" latinLnBrk="0" hangingPunct="1">
        <a:lnSpc>
          <a:spcPct val="100000"/>
        </a:lnSpc>
        <a:spcBef>
          <a:spcPct val="0"/>
        </a:spcBef>
        <a:spcAft>
          <a:spcPct val="0"/>
        </a:spcAft>
        <a:buNone/>
        <a:defRPr sz="3041" b="1" i="0" u="none" kern="1200" baseline="0">
          <a:solidFill>
            <a:srgbClr val="FF0000"/>
          </a:solidFill>
          <a:latin typeface="Times New Roman" panose="02020603050405020304" pitchFamily="18" charset="0"/>
          <a:ea typeface="宋体" panose="02010600030101010101" pitchFamily="2" charset="-122"/>
          <a:cs typeface="+mn-cs"/>
        </a:defRPr>
      </a:lvl2pPr>
      <a:lvl3pPr marL="772302" lvl="2" indent="0" algn="ctr" defTabSz="772302" rtl="0" eaLnBrk="1" fontAlgn="base" latinLnBrk="0" hangingPunct="1">
        <a:lnSpc>
          <a:spcPct val="100000"/>
        </a:lnSpc>
        <a:spcBef>
          <a:spcPct val="0"/>
        </a:spcBef>
        <a:spcAft>
          <a:spcPct val="0"/>
        </a:spcAft>
        <a:buNone/>
        <a:defRPr sz="3041" b="1" i="0" u="none" kern="1200" baseline="0">
          <a:solidFill>
            <a:srgbClr val="FF0000"/>
          </a:solidFill>
          <a:latin typeface="Times New Roman" panose="02020603050405020304" pitchFamily="18" charset="0"/>
          <a:ea typeface="宋体" panose="02010600030101010101" pitchFamily="2" charset="-122"/>
          <a:cs typeface="+mn-cs"/>
        </a:defRPr>
      </a:lvl3pPr>
      <a:lvl4pPr marL="1158453" lvl="3" indent="0" algn="ctr" defTabSz="772302" rtl="0" eaLnBrk="1" fontAlgn="base" latinLnBrk="0" hangingPunct="1">
        <a:lnSpc>
          <a:spcPct val="100000"/>
        </a:lnSpc>
        <a:spcBef>
          <a:spcPct val="0"/>
        </a:spcBef>
        <a:spcAft>
          <a:spcPct val="0"/>
        </a:spcAft>
        <a:buNone/>
        <a:defRPr sz="3041" b="1" i="0" u="none" kern="1200" baseline="0">
          <a:solidFill>
            <a:srgbClr val="FF0000"/>
          </a:solidFill>
          <a:latin typeface="Times New Roman" panose="02020603050405020304" pitchFamily="18" charset="0"/>
          <a:ea typeface="宋体" panose="02010600030101010101" pitchFamily="2" charset="-122"/>
          <a:cs typeface="+mn-cs"/>
        </a:defRPr>
      </a:lvl4pPr>
      <a:lvl5pPr marL="1544604" lvl="4" indent="0" algn="ctr" defTabSz="772302" rtl="0" eaLnBrk="1" fontAlgn="base" latinLnBrk="0" hangingPunct="1">
        <a:lnSpc>
          <a:spcPct val="100000"/>
        </a:lnSpc>
        <a:spcBef>
          <a:spcPct val="0"/>
        </a:spcBef>
        <a:spcAft>
          <a:spcPct val="0"/>
        </a:spcAft>
        <a:buNone/>
        <a:defRPr sz="3041" b="1" i="0" u="none" kern="1200" baseline="0">
          <a:solidFill>
            <a:srgbClr val="FF0000"/>
          </a:solidFill>
          <a:latin typeface="Times New Roman" panose="02020603050405020304" pitchFamily="18" charset="0"/>
          <a:ea typeface="宋体" panose="02010600030101010101" pitchFamily="2" charset="-122"/>
          <a:cs typeface="+mn-cs"/>
        </a:defRPr>
      </a:lvl5pPr>
      <a:lvl6pPr marL="1930756" lvl="5" indent="0" algn="ctr" defTabSz="772302" rtl="0" eaLnBrk="1" fontAlgn="base" latinLnBrk="0" hangingPunct="1">
        <a:lnSpc>
          <a:spcPct val="100000"/>
        </a:lnSpc>
        <a:spcBef>
          <a:spcPct val="0"/>
        </a:spcBef>
        <a:spcAft>
          <a:spcPct val="0"/>
        </a:spcAft>
        <a:buNone/>
        <a:defRPr sz="3041" b="1" i="0" u="none" kern="1200" baseline="0">
          <a:solidFill>
            <a:srgbClr val="FF0000"/>
          </a:solidFill>
          <a:latin typeface="Times New Roman" panose="02020603050405020304" pitchFamily="18" charset="0"/>
          <a:ea typeface="宋体" panose="02010600030101010101" pitchFamily="2" charset="-122"/>
          <a:cs typeface="+mn-cs"/>
        </a:defRPr>
      </a:lvl6pPr>
      <a:lvl7pPr marL="2316907" lvl="6" indent="0" algn="ctr" defTabSz="772302" rtl="0" eaLnBrk="1" fontAlgn="base" latinLnBrk="0" hangingPunct="1">
        <a:lnSpc>
          <a:spcPct val="100000"/>
        </a:lnSpc>
        <a:spcBef>
          <a:spcPct val="0"/>
        </a:spcBef>
        <a:spcAft>
          <a:spcPct val="0"/>
        </a:spcAft>
        <a:buNone/>
        <a:defRPr sz="3041" b="1" i="0" u="none" kern="1200" baseline="0">
          <a:solidFill>
            <a:srgbClr val="FF0000"/>
          </a:solidFill>
          <a:latin typeface="Times New Roman" panose="02020603050405020304" pitchFamily="18" charset="0"/>
          <a:ea typeface="宋体" panose="02010600030101010101" pitchFamily="2" charset="-122"/>
          <a:cs typeface="+mn-cs"/>
        </a:defRPr>
      </a:lvl7pPr>
      <a:lvl8pPr marL="2703058" lvl="7" indent="0" algn="ctr" defTabSz="772302" rtl="0" eaLnBrk="1" fontAlgn="base" latinLnBrk="0" hangingPunct="1">
        <a:lnSpc>
          <a:spcPct val="100000"/>
        </a:lnSpc>
        <a:spcBef>
          <a:spcPct val="0"/>
        </a:spcBef>
        <a:spcAft>
          <a:spcPct val="0"/>
        </a:spcAft>
        <a:buNone/>
        <a:defRPr sz="3041" b="1" i="0" u="none" kern="1200" baseline="0">
          <a:solidFill>
            <a:srgbClr val="FF0000"/>
          </a:solidFill>
          <a:latin typeface="Times New Roman" panose="02020603050405020304" pitchFamily="18" charset="0"/>
          <a:ea typeface="宋体" panose="02010600030101010101" pitchFamily="2" charset="-122"/>
          <a:cs typeface="+mn-cs"/>
        </a:defRPr>
      </a:lvl8pPr>
      <a:lvl9pPr marL="3089209" lvl="8" indent="0" algn="ctr" defTabSz="772302" rtl="0" eaLnBrk="1" fontAlgn="base" latinLnBrk="0" hangingPunct="1">
        <a:lnSpc>
          <a:spcPct val="100000"/>
        </a:lnSpc>
        <a:spcBef>
          <a:spcPct val="0"/>
        </a:spcBef>
        <a:spcAft>
          <a:spcPct val="0"/>
        </a:spcAft>
        <a:buNone/>
        <a:defRPr sz="3041" b="1" i="0" u="none" kern="1200" baseline="0">
          <a:solidFill>
            <a:srgbClr val="FF0000"/>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audio" Target="../media/audio1.wav"/><Relationship Id="rId5" Type="http://schemas.openxmlformats.org/officeDocument/2006/relationships/image" Target="../media/image5.jpeg"/><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audio" Target="../media/audio2.wav"/><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audio" Target="../media/audio1.wav"/></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oleObject" Target="../embeddings/oleObject4.bin"/><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jpeg"/><Relationship Id="rId4" Type="http://schemas.openxmlformats.org/officeDocument/2006/relationships/image" Target="../media/image9.wmf"/><Relationship Id="rId9"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oleObject" Target="../embeddings/oleObject6.bin"/><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5.jpeg"/><Relationship Id="rId4" Type="http://schemas.openxmlformats.org/officeDocument/2006/relationships/image" Target="../media/image11.wmf"/><Relationship Id="rId9" Type="http://schemas.openxmlformats.org/officeDocument/2006/relationships/image" Target="../media/image4.jpeg"/></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oleObject" Target="../embeddings/oleObject8.bin"/><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5.jpeg"/><Relationship Id="rId4" Type="http://schemas.openxmlformats.org/officeDocument/2006/relationships/image" Target="../media/image13.wmf"/><Relationship Id="rId9"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audio" Target="../media/audio1.wav"/><Relationship Id="rId5" Type="http://schemas.openxmlformats.org/officeDocument/2006/relationships/image" Target="../media/image5.jpeg"/><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jpeg"/></Relationships>
</file>

<file path=ppt/slides/_rels/slide3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audio" Target="../media/audio1.wav"/><Relationship Id="rId5" Type="http://schemas.openxmlformats.org/officeDocument/2006/relationships/image" Target="../media/image5.jpeg"/><Relationship Id="rId4" Type="http://schemas.openxmlformats.org/officeDocument/2006/relationships/image" Target="../media/image19.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jpeg"/><Relationship Id="rId5" Type="http://schemas.openxmlformats.org/officeDocument/2006/relationships/audio" Target="../media/audio1.wav"/><Relationship Id="rId4" Type="http://schemas.openxmlformats.org/officeDocument/2006/relationships/image" Target="../media/image20.wmf"/></Relationships>
</file>

<file path=ppt/slides/_rels/slide41.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audio" Target="../media/audio1.wav"/><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21.wmf"/><Relationship Id="rId5" Type="http://schemas.openxmlformats.org/officeDocument/2006/relationships/oleObject" Target="../embeddings/oleObject13.bin"/><Relationship Id="rId4" Type="http://schemas.openxmlformats.org/officeDocument/2006/relationships/image" Target="../media/image4.jpeg"/></Relationships>
</file>

<file path=ppt/slides/_rels/slide4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5.bin"/><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4.jpeg"/><Relationship Id="rId5" Type="http://schemas.openxmlformats.org/officeDocument/2006/relationships/audio" Target="../media/audio1.wav"/><Relationship Id="rId10" Type="http://schemas.openxmlformats.org/officeDocument/2006/relationships/image" Target="../media/image25.wmf"/><Relationship Id="rId4" Type="http://schemas.openxmlformats.org/officeDocument/2006/relationships/image" Target="../media/image23.wmf"/><Relationship Id="rId9" Type="http://schemas.openxmlformats.org/officeDocument/2006/relationships/oleObject" Target="../embeddings/oleObject17.bin"/></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audio" Target="../media/audio1.wav"/><Relationship Id="rId5" Type="http://schemas.openxmlformats.org/officeDocument/2006/relationships/image" Target="../media/image5.jpeg"/><Relationship Id="rId4" Type="http://schemas.openxmlformats.org/officeDocument/2006/relationships/image" Target="../media/image26.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audio" Target="../media/audio1.wav"/><Relationship Id="rId5" Type="http://schemas.openxmlformats.org/officeDocument/2006/relationships/image" Target="../media/image5.jpeg"/><Relationship Id="rId4" Type="http://schemas.openxmlformats.org/officeDocument/2006/relationships/image" Target="../media/image27.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1.jpeg"/><Relationship Id="rId7"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audio" Target="../media/audio1.wav"/><Relationship Id="rId5" Type="http://schemas.openxmlformats.org/officeDocument/2006/relationships/image" Target="../media/image28.wmf"/><Relationship Id="rId10" Type="http://schemas.openxmlformats.org/officeDocument/2006/relationships/image" Target="../media/image5.jpeg"/><Relationship Id="rId4" Type="http://schemas.openxmlformats.org/officeDocument/2006/relationships/oleObject" Target="../embeddings/oleObject20.bin"/><Relationship Id="rId9" Type="http://schemas.openxmlformats.org/officeDocument/2006/relationships/image" Target="../media/image29.wmf"/></Relationships>
</file>

<file path=ppt/slides/_rels/slide4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2.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4.jpeg"/><Relationship Id="rId5" Type="http://schemas.openxmlformats.org/officeDocument/2006/relationships/audio" Target="../media/audio1.wav"/><Relationship Id="rId10" Type="http://schemas.openxmlformats.org/officeDocument/2006/relationships/image" Target="../media/image32.wmf"/><Relationship Id="rId4" Type="http://schemas.openxmlformats.org/officeDocument/2006/relationships/image" Target="../media/image30.wmf"/><Relationship Id="rId9" Type="http://schemas.openxmlformats.org/officeDocument/2006/relationships/oleObject" Target="../embeddings/oleObject24.bin"/></Relationships>
</file>

<file path=ppt/slides/_rels/slide5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audio" Target="../media/audio1.wav"/><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3.wmf"/><Relationship Id="rId5" Type="http://schemas.openxmlformats.org/officeDocument/2006/relationships/oleObject" Target="../embeddings/oleObject25.bin"/><Relationship Id="rId4" Type="http://schemas.openxmlformats.org/officeDocument/2006/relationships/image" Target="../media/image4.jpeg"/></Relationships>
</file>

<file path=ppt/slides/_rels/slide5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6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oleObject" Target="../embeddings/oleObject27.bin"/><Relationship Id="rId7"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36.wmf"/><Relationship Id="rId5" Type="http://schemas.openxmlformats.org/officeDocument/2006/relationships/oleObject" Target="../embeddings/oleObject28.bin"/><Relationship Id="rId4" Type="http://schemas.openxmlformats.org/officeDocument/2006/relationships/image" Target="../media/image35.wmf"/></Relationships>
</file>

<file path=ppt/slides/_rels/slide6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oleObject" Target="../embeddings/oleObject1.bin"/><Relationship Id="rId7"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audio" Target="../media/audio1.wav"/><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7.wmf"/><Relationship Id="rId5" Type="http://schemas.openxmlformats.org/officeDocument/2006/relationships/oleObject" Target="../embeddings/oleObject29.bin"/><Relationship Id="rId4" Type="http://schemas.openxmlformats.org/officeDocument/2006/relationships/image" Target="../media/image4.jpeg"/></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39.png"/><Relationship Id="rId4" Type="http://schemas.openxmlformats.org/officeDocument/2006/relationships/image" Target="../media/image4.jpeg"/></Relationships>
</file>

<file path=ppt/slides/_rels/slide7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36.bin"/><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49.wmf"/><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46.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4.bin"/><Relationship Id="rId14" Type="http://schemas.openxmlformats.org/officeDocument/2006/relationships/image" Target="../media/image50.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52.wmf"/><Relationship Id="rId5" Type="http://schemas.openxmlformats.org/officeDocument/2006/relationships/oleObject" Target="../embeddings/oleObject38.bin"/><Relationship Id="rId4" Type="http://schemas.openxmlformats.org/officeDocument/2006/relationships/image" Target="../media/image51.wmf"/></Relationships>
</file>

<file path=ppt/slides/_rels/slide8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文本框 268289"/>
          <p:cNvSpPr txBox="1"/>
          <p:nvPr/>
        </p:nvSpPr>
        <p:spPr>
          <a:xfrm>
            <a:off x="517525" y="762000"/>
            <a:ext cx="184150" cy="457200"/>
          </a:xfrm>
          <a:prstGeom prst="rect">
            <a:avLst/>
          </a:prstGeom>
          <a:noFill/>
          <a:ln w="12700">
            <a:noFill/>
          </a:ln>
        </p:spPr>
        <p:txBody>
          <a:bodyPr wrap="none" anchor="ctr">
            <a:spAutoFit/>
          </a:bodyPr>
          <a:lstStyle/>
          <a:p>
            <a:pPr algn="ctr" eaLnBrk="0" hangingPunct="0"/>
            <a:endParaRPr sz="2400" b="0" dirty="0">
              <a:solidFill>
                <a:schemeClr val="tx1"/>
              </a:solidFill>
              <a:latin typeface="Times New Roman" panose="02020603050405020304" pitchFamily="18" charset="0"/>
            </a:endParaRPr>
          </a:p>
        </p:txBody>
      </p:sp>
      <p:sp>
        <p:nvSpPr>
          <p:cNvPr id="268291" name="矩形 268290"/>
          <p:cNvSpPr/>
          <p:nvPr/>
        </p:nvSpPr>
        <p:spPr>
          <a:xfrm>
            <a:off x="2133600" y="1466850"/>
            <a:ext cx="4876800" cy="1227138"/>
          </a:xfrm>
          <a:prstGeom prst="rect">
            <a:avLst/>
          </a:prstGeom>
        </p:spPr>
        <p:txBody>
          <a:bodyPr wrap="none" fromWordArt="1">
            <a:prstTxWarp prst="textPlain">
              <a:avLst>
                <a:gd name="adj" fmla="val 50000"/>
              </a:avLst>
            </a:prstTxWarp>
            <a:normAutofit fontScale="92500" lnSpcReduction="20000"/>
          </a:bodyPr>
          <a:lstStyle/>
          <a:p>
            <a:pPr algn="ctr"/>
            <a:r>
              <a:rPr lang="zh-CN" altLang="en-US" sz="9600" b="1" dirty="0">
                <a:ln w="9525" cap="sq" cmpd="sng">
                  <a:solidFill>
                    <a:schemeClr val="tx2"/>
                  </a:solidFill>
                  <a:prstDash val="solid"/>
                  <a:headEnd type="none" w="med" len="med"/>
                  <a:tailEnd type="none" w="med" len="med"/>
                </a:ln>
                <a:gradFill rotWithShape="0">
                  <a:gsLst>
                    <a:gs pos="0">
                      <a:srgbClr val="FFFF00"/>
                    </a:gs>
                    <a:gs pos="100000">
                      <a:srgbClr val="FF9933"/>
                    </a:gs>
                  </a:gsLst>
                  <a:path path="rect">
                    <a:fillToRect l="50000" t="50000" r="50000" b="50000"/>
                  </a:path>
                  <a:tileRect/>
                </a:gradFill>
                <a:effectLst>
                  <a:outerShdw dist="35921" dir="2699999" algn="ctr" rotWithShape="0">
                    <a:srgbClr val="C0C0C0"/>
                  </a:outerShdw>
                </a:effectLst>
                <a:latin typeface="隶书" panose="02010509060101010101" pitchFamily="49" charset="-122"/>
                <a:ea typeface="隶书" panose="02010509060101010101" pitchFamily="49" charset="-122"/>
              </a:rPr>
              <a:t>电路基础</a:t>
            </a:r>
          </a:p>
        </p:txBody>
      </p:sp>
      <p:sp>
        <p:nvSpPr>
          <p:cNvPr id="268292" name="文本框 268291"/>
          <p:cNvSpPr txBox="1"/>
          <p:nvPr/>
        </p:nvSpPr>
        <p:spPr>
          <a:xfrm>
            <a:off x="1798257" y="3915460"/>
            <a:ext cx="5626861" cy="646331"/>
          </a:xfrm>
          <a:prstGeom prst="rect">
            <a:avLst/>
          </a:prstGeom>
          <a:noFill/>
          <a:ln w="9525">
            <a:noFill/>
          </a:ln>
        </p:spPr>
        <p:txBody>
          <a:bodyPr wrap="none" anchor="ctr">
            <a:spAutoFit/>
          </a:bodyPr>
          <a:lstStyle/>
          <a:p>
            <a:pPr algn="ctr" eaLnBrk="0" hangingPunct="0">
              <a:spcBef>
                <a:spcPct val="50000"/>
              </a:spcBef>
            </a:pPr>
            <a:r>
              <a:rPr lang="zh-CN" altLang="en-US" sz="3600" dirty="0">
                <a:solidFill>
                  <a:srgbClr val="000000"/>
                </a:solidFill>
                <a:latin typeface="Times New Roman" panose="02020603050405020304" pitchFamily="18" charset="0"/>
                <a:ea typeface="隶书" panose="02010509060101010101" pitchFamily="49" charset="-122"/>
                <a:sym typeface="Symbol" panose="05050102010706020507" pitchFamily="18" charset="2"/>
              </a:rPr>
              <a:t>第</a:t>
            </a:r>
            <a:r>
              <a:rPr lang="en-US" altLang="zh-CN" sz="3600" dirty="0">
                <a:solidFill>
                  <a:srgbClr val="000000"/>
                </a:solidFill>
                <a:latin typeface="Times New Roman" panose="02020603050405020304" pitchFamily="18" charset="0"/>
                <a:ea typeface="隶书" panose="02010509060101010101" pitchFamily="49" charset="-122"/>
                <a:sym typeface="Symbol" panose="05050102010706020507" pitchFamily="18" charset="2"/>
              </a:rPr>
              <a:t>1</a:t>
            </a:r>
            <a:r>
              <a:rPr lang="zh-CN" altLang="en-US" sz="3600" dirty="0">
                <a:solidFill>
                  <a:srgbClr val="000000"/>
                </a:solidFill>
                <a:latin typeface="Times New Roman" panose="02020603050405020304" pitchFamily="18" charset="0"/>
                <a:ea typeface="隶书" panose="02010509060101010101" pitchFamily="49" charset="-122"/>
                <a:sym typeface="Symbol" panose="05050102010706020507" pitchFamily="18" charset="2"/>
              </a:rPr>
              <a:t>章 电路模型及电路定律</a:t>
            </a:r>
            <a:endParaRPr lang="zh-CN" altLang="en-US" sz="3600" dirty="0">
              <a:solidFill>
                <a:srgbClr val="FF0000"/>
              </a:solidFill>
              <a:latin typeface="黑体" panose="02010609060101010101" pitchFamily="2" charset="-122"/>
              <a:ea typeface="黑体" panose="02010609060101010101" pitchFamily="2" charset="-122"/>
              <a:sym typeface="Symbol" panose="05050102010706020507" pitchFamily="18" charset="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268291"/>
                                        </p:tgtEl>
                                        <p:attrNameLst>
                                          <p:attrName>style.visibility</p:attrName>
                                        </p:attrNameLst>
                                      </p:cBhvr>
                                      <p:to>
                                        <p:strVal val="visible"/>
                                      </p:to>
                                    </p:set>
                                    <p:anim calcmode="lin" valueType="num">
                                      <p:cBhvr>
                                        <p:cTn id="7" dur="500" fill="hold"/>
                                        <p:tgtEl>
                                          <p:spTgt spid="268291"/>
                                        </p:tgtEl>
                                        <p:attrNameLst>
                                          <p:attrName>ppt_w</p:attrName>
                                        </p:attrNameLst>
                                      </p:cBhvr>
                                      <p:tavLst>
                                        <p:tav tm="0">
                                          <p:val>
                                            <p:strVal val="4*#ppt_w"/>
                                          </p:val>
                                        </p:tav>
                                        <p:tav tm="100000">
                                          <p:val>
                                            <p:strVal val="#ppt_w"/>
                                          </p:val>
                                        </p:tav>
                                      </p:tavLst>
                                    </p:anim>
                                    <p:anim calcmode="lin" valueType="num">
                                      <p:cBhvr>
                                        <p:cTn id="8" dur="500" fill="hold"/>
                                        <p:tgtEl>
                                          <p:spTgt spid="268291"/>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268292"/>
                                        </p:tgtEl>
                                        <p:attrNameLst>
                                          <p:attrName>style.visibility</p:attrName>
                                        </p:attrNameLst>
                                      </p:cBhvr>
                                      <p:to>
                                        <p:strVal val="visible"/>
                                      </p:to>
                                    </p:set>
                                    <p:anim calcmode="lin" valueType="num">
                                      <p:cBhvr>
                                        <p:cTn id="13" dur="500" fill="hold"/>
                                        <p:tgtEl>
                                          <p:spTgt spid="268292"/>
                                        </p:tgtEl>
                                        <p:attrNameLst>
                                          <p:attrName>ppt_w</p:attrName>
                                        </p:attrNameLst>
                                      </p:cBhvr>
                                      <p:tavLst>
                                        <p:tav tm="0">
                                          <p:val>
                                            <p:fltVal val="0"/>
                                          </p:val>
                                        </p:tav>
                                        <p:tav tm="100000">
                                          <p:val>
                                            <p:strVal val="#ppt_w"/>
                                          </p:val>
                                        </p:tav>
                                      </p:tavLst>
                                    </p:anim>
                                    <p:anim calcmode="lin" valueType="num">
                                      <p:cBhvr>
                                        <p:cTn id="14" dur="500" fill="hold"/>
                                        <p:tgtEl>
                                          <p:spTgt spid="26829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002" name="文本框 128001"/>
          <p:cNvSpPr txBox="1"/>
          <p:nvPr/>
        </p:nvSpPr>
        <p:spPr>
          <a:xfrm>
            <a:off x="762000" y="381000"/>
            <a:ext cx="57150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已知电磁波的传播速度与光速相同，即</a:t>
            </a:r>
            <a:endParaRPr lang="zh-CN" altLang="en-US" sz="2400">
              <a:latin typeface="Times New Roman" panose="02020603050405020304" pitchFamily="18" charset="0"/>
            </a:endParaRPr>
          </a:p>
        </p:txBody>
      </p:sp>
      <p:sp>
        <p:nvSpPr>
          <p:cNvPr id="128003" name="文本框 128002"/>
          <p:cNvSpPr txBox="1"/>
          <p:nvPr/>
        </p:nvSpPr>
        <p:spPr>
          <a:xfrm>
            <a:off x="1524000" y="838200"/>
            <a:ext cx="44958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rPr>
              <a:t>v=</a:t>
            </a:r>
            <a:r>
              <a:rPr lang="en-US" altLang="zh-CN" sz="2400">
                <a:latin typeface="Times New Roman" panose="02020603050405020304" pitchFamily="18" charset="0"/>
              </a:rPr>
              <a:t>3×10</a:t>
            </a:r>
            <a:r>
              <a:rPr lang="en-US" altLang="zh-CN" sz="2400" baseline="30000">
                <a:latin typeface="Times New Roman" panose="02020603050405020304" pitchFamily="18" charset="0"/>
              </a:rPr>
              <a:t>5 </a:t>
            </a:r>
            <a:r>
              <a:rPr lang="en-US" altLang="zh-CN" sz="2400" dirty="0">
                <a:latin typeface="Times New Roman" panose="02020603050405020304" pitchFamily="18" charset="0"/>
              </a:rPr>
              <a:t> km/s (</a:t>
            </a:r>
            <a:r>
              <a:rPr lang="zh-CN" altLang="en-US" sz="2400" dirty="0">
                <a:latin typeface="Times New Roman" panose="02020603050405020304" pitchFamily="18" charset="0"/>
              </a:rPr>
              <a:t>千米</a:t>
            </a:r>
            <a:r>
              <a:rPr lang="en-US" altLang="zh-CN" sz="2400" dirty="0">
                <a:latin typeface="Times New Roman" panose="02020603050405020304" pitchFamily="18" charset="0"/>
              </a:rPr>
              <a:t>/</a:t>
            </a:r>
            <a:r>
              <a:rPr lang="zh-CN" altLang="en-US" sz="2400" dirty="0">
                <a:latin typeface="Times New Roman" panose="02020603050405020304" pitchFamily="18" charset="0"/>
              </a:rPr>
              <a:t>秒</a:t>
            </a:r>
            <a:r>
              <a:rPr lang="en-US" altLang="zh-CN" sz="2400">
                <a:latin typeface="Times New Roman" panose="02020603050405020304" pitchFamily="18" charset="0"/>
              </a:rPr>
              <a:t>)</a:t>
            </a:r>
          </a:p>
        </p:txBody>
      </p:sp>
      <p:sp>
        <p:nvSpPr>
          <p:cNvPr id="128004" name="文本框 128003"/>
          <p:cNvSpPr txBox="1"/>
          <p:nvPr/>
        </p:nvSpPr>
        <p:spPr>
          <a:xfrm>
            <a:off x="762000" y="1295400"/>
            <a:ext cx="6172200" cy="1552575"/>
          </a:xfrm>
          <a:prstGeom prst="rect">
            <a:avLst/>
          </a:prstGeom>
          <a:noFill/>
          <a:ln w="12700">
            <a:noFill/>
          </a:ln>
        </p:spPr>
        <p:txBody>
          <a:bodyPr lIns="89381" tIns="44691" rIns="89381" bIns="44691" anchor="ctr">
            <a:spAutoFit/>
          </a:bodyPr>
          <a:lstStyle/>
          <a:p>
            <a:pPr indent="558800" algn="just" defTabSz="892175" eaLnBrk="0" hangingPunct="0">
              <a:spcBef>
                <a:spcPct val="50000"/>
              </a:spcBef>
            </a:pPr>
            <a:r>
              <a:rPr lang="en-US" altLang="zh-CN" sz="2400">
                <a:solidFill>
                  <a:srgbClr val="0000FF"/>
                </a:solidFill>
                <a:latin typeface="Times New Roman" panose="02020603050405020304" pitchFamily="18" charset="0"/>
              </a:rPr>
              <a:t>(1)</a:t>
            </a:r>
            <a:r>
              <a:rPr lang="en-US" altLang="zh-CN" sz="2400" dirty="0">
                <a:latin typeface="Times New Roman" panose="02020603050405020304" pitchFamily="18" charset="0"/>
              </a:rPr>
              <a:t> </a:t>
            </a:r>
            <a:r>
              <a:rPr lang="zh-CN" altLang="en-US" sz="2400" dirty="0">
                <a:latin typeface="Times New Roman" panose="02020603050405020304" pitchFamily="18" charset="0"/>
              </a:rPr>
              <a:t>若电路的工作频率为</a:t>
            </a:r>
            <a:r>
              <a:rPr lang="en-US" altLang="zh-CN" sz="2400" i="1">
                <a:latin typeface="Times New Roman" panose="02020603050405020304" pitchFamily="18" charset="0"/>
              </a:rPr>
              <a:t>f</a:t>
            </a:r>
            <a:r>
              <a:rPr lang="en-US" altLang="zh-CN" sz="2400" dirty="0">
                <a:latin typeface="Times New Roman" panose="02020603050405020304" pitchFamily="18" charset="0"/>
              </a:rPr>
              <a:t>=50 Hz</a:t>
            </a:r>
            <a:r>
              <a:rPr lang="zh-CN" altLang="en-US" sz="2400" dirty="0">
                <a:latin typeface="Times New Roman" panose="02020603050405020304" pitchFamily="18" charset="0"/>
              </a:rPr>
              <a:t>，则</a:t>
            </a:r>
          </a:p>
          <a:p>
            <a:pPr indent="558800" algn="just" defTabSz="892175" eaLnBrk="0" hangingPunct="0">
              <a:spcBef>
                <a:spcPct val="50000"/>
              </a:spcBef>
            </a:pPr>
            <a:r>
              <a:rPr lang="zh-CN" altLang="zh-CN" sz="2400" dirty="0">
                <a:latin typeface="Times New Roman" panose="02020603050405020304" pitchFamily="18" charset="0"/>
              </a:rPr>
              <a:t>      周期 </a:t>
            </a:r>
            <a:r>
              <a:rPr lang="en-US" altLang="zh-CN" sz="2400" i="1">
                <a:latin typeface="Times New Roman" panose="02020603050405020304" pitchFamily="18" charset="0"/>
              </a:rPr>
              <a:t>T </a:t>
            </a:r>
            <a:r>
              <a:rPr lang="en-US" altLang="zh-CN" sz="2400">
                <a:latin typeface="Times New Roman" panose="02020603050405020304" pitchFamily="18" charset="0"/>
              </a:rPr>
              <a:t>= 1/</a:t>
            </a:r>
            <a:r>
              <a:rPr lang="en-US" altLang="zh-CN" sz="2400" i="1">
                <a:latin typeface="Times New Roman" panose="02020603050405020304" pitchFamily="18" charset="0"/>
              </a:rPr>
              <a:t>f </a:t>
            </a:r>
            <a:r>
              <a:rPr lang="en-US" altLang="zh-CN" sz="2400">
                <a:latin typeface="Times New Roman" panose="02020603050405020304" pitchFamily="18" charset="0"/>
              </a:rPr>
              <a:t>= 1/50 = 0.02 s</a:t>
            </a:r>
          </a:p>
          <a:p>
            <a:pPr indent="558800" algn="just" defTabSz="892175" eaLnBrk="0" hangingPunct="0">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波长 </a:t>
            </a:r>
            <a:r>
              <a:rPr lang="en-US" altLang="zh-CN" sz="2400" i="1" dirty="0">
                <a:latin typeface="Times New Roman" panose="02020603050405020304" pitchFamily="18" charset="0"/>
                <a:sym typeface="Symbol" panose="05050102010706020507" pitchFamily="18" charset="2"/>
              </a:rPr>
              <a:t>  </a:t>
            </a:r>
            <a:r>
              <a:rPr lang="en-US" altLang="zh-CN" sz="2400">
                <a:latin typeface="Times New Roman" panose="02020603050405020304" pitchFamily="18" charset="0"/>
                <a:sym typeface="Symbol" panose="05050102010706020507" pitchFamily="18" charset="2"/>
              </a:rPr>
              <a:t>= </a:t>
            </a:r>
            <a:r>
              <a:rPr lang="en-US" altLang="en-US" sz="2400">
                <a:latin typeface="Times New Roman" panose="02020603050405020304" pitchFamily="18" charset="0"/>
              </a:rPr>
              <a:t>3×10</a:t>
            </a:r>
            <a:r>
              <a:rPr lang="en-US" altLang="en-US" sz="2400" baseline="30000">
                <a:latin typeface="Times New Roman" panose="02020603050405020304" pitchFamily="18" charset="0"/>
              </a:rPr>
              <a:t>5 </a:t>
            </a:r>
            <a:r>
              <a:rPr lang="en-US" altLang="en-US" sz="2400">
                <a:latin typeface="Times New Roman" panose="02020603050405020304" pitchFamily="18" charset="0"/>
                <a:sym typeface="Symbol" panose="05050102010706020507" pitchFamily="18" charset="2"/>
              </a:rPr>
              <a:t>0.02=6000 </a:t>
            </a:r>
            <a:r>
              <a:rPr lang="en-US" altLang="zh-CN" sz="2400">
                <a:latin typeface="Times New Roman" panose="02020603050405020304" pitchFamily="18" charset="0"/>
                <a:sym typeface="Symbol" panose="05050102010706020507" pitchFamily="18" charset="2"/>
              </a:rPr>
              <a:t>km</a:t>
            </a:r>
            <a:endParaRPr lang="en-US" altLang="zh-CN" sz="2400" baseline="30000">
              <a:latin typeface="Times New Roman" panose="02020603050405020304" pitchFamily="18" charset="0"/>
            </a:endParaRPr>
          </a:p>
        </p:txBody>
      </p:sp>
      <p:sp>
        <p:nvSpPr>
          <p:cNvPr id="128005" name="文本框 128004"/>
          <p:cNvSpPr txBox="1"/>
          <p:nvPr/>
        </p:nvSpPr>
        <p:spPr>
          <a:xfrm>
            <a:off x="1219200" y="2924175"/>
            <a:ext cx="73152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一般电路尺寸远小于</a:t>
            </a:r>
            <a:r>
              <a:rPr lang="en-US" altLang="zh-CN" sz="2400" i="1"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a:t>
            </a:r>
            <a:r>
              <a:rPr lang="zh-CN" altLang="en-US" sz="2400" dirty="0">
                <a:solidFill>
                  <a:schemeClr val="accent1"/>
                </a:solidFill>
                <a:latin typeface="Times New Roman" panose="02020603050405020304" pitchFamily="18" charset="0"/>
              </a:rPr>
              <a:t>能</a:t>
            </a:r>
            <a:r>
              <a:rPr lang="zh-CN" altLang="en-US" sz="2400" dirty="0">
                <a:latin typeface="Times New Roman" panose="02020603050405020304" pitchFamily="18" charset="0"/>
              </a:rPr>
              <a:t>用集总参数电路模拟。</a:t>
            </a:r>
            <a:endParaRPr lang="zh-CN" altLang="en-US" sz="2400">
              <a:latin typeface="Times New Roman" panose="02020603050405020304" pitchFamily="18" charset="0"/>
            </a:endParaRPr>
          </a:p>
        </p:txBody>
      </p:sp>
      <p:sp>
        <p:nvSpPr>
          <p:cNvPr id="128006" name="文本框 128005"/>
          <p:cNvSpPr txBox="1"/>
          <p:nvPr/>
        </p:nvSpPr>
        <p:spPr>
          <a:xfrm>
            <a:off x="1219200" y="3657600"/>
            <a:ext cx="6477000" cy="1552575"/>
          </a:xfrm>
          <a:prstGeom prst="rect">
            <a:avLst/>
          </a:prstGeom>
          <a:noFill/>
          <a:ln w="12700">
            <a:noFill/>
          </a:ln>
        </p:spPr>
        <p:txBody>
          <a:bodyPr lIns="89381" tIns="44691" rIns="89381" bIns="44691" anchor="ctr">
            <a:spAutoFit/>
          </a:bodyPr>
          <a:lstStyle/>
          <a:p>
            <a:pPr indent="93980" algn="just" defTabSz="892175" eaLnBrk="0" hangingPunct="0">
              <a:spcBef>
                <a:spcPct val="50000"/>
              </a:spcBef>
            </a:pPr>
            <a:r>
              <a:rPr lang="en-US" altLang="zh-CN" sz="2400">
                <a:solidFill>
                  <a:srgbClr val="0000FF"/>
                </a:solidFill>
                <a:latin typeface="Times New Roman" panose="02020603050405020304" pitchFamily="18" charset="0"/>
              </a:rPr>
              <a:t>(2)</a:t>
            </a:r>
            <a:r>
              <a:rPr lang="en-US" altLang="zh-CN" sz="2400" dirty="0">
                <a:latin typeface="Times New Roman" panose="02020603050405020304" pitchFamily="18" charset="0"/>
              </a:rPr>
              <a:t> </a:t>
            </a:r>
            <a:r>
              <a:rPr lang="zh-CN" altLang="en-US" sz="2400" dirty="0">
                <a:latin typeface="Times New Roman" panose="02020603050405020304" pitchFamily="18" charset="0"/>
              </a:rPr>
              <a:t>若电路的工作频率为 </a:t>
            </a:r>
            <a:r>
              <a:rPr lang="en-US" altLang="zh-CN" sz="2400" i="1">
                <a:latin typeface="Times New Roman" panose="02020603050405020304" pitchFamily="18" charset="0"/>
              </a:rPr>
              <a:t>f</a:t>
            </a:r>
            <a:r>
              <a:rPr lang="en-US" altLang="zh-CN" sz="2400" dirty="0">
                <a:latin typeface="Times New Roman" panose="02020603050405020304" pitchFamily="18" charset="0"/>
              </a:rPr>
              <a:t>=50 MHz</a:t>
            </a:r>
            <a:r>
              <a:rPr lang="zh-CN" altLang="en-US" sz="2400" dirty="0">
                <a:latin typeface="Times New Roman" panose="02020603050405020304" pitchFamily="18" charset="0"/>
              </a:rPr>
              <a:t>，则</a:t>
            </a:r>
          </a:p>
          <a:p>
            <a:pPr indent="93980" algn="just" defTabSz="892175" eaLnBrk="0" hangingPunct="0">
              <a:spcBef>
                <a:spcPct val="50000"/>
              </a:spcBef>
            </a:pPr>
            <a:r>
              <a:rPr lang="zh-CN" altLang="zh-CN" sz="2400" dirty="0">
                <a:latin typeface="Times New Roman" panose="02020603050405020304" pitchFamily="18" charset="0"/>
              </a:rPr>
              <a:t>     周期 </a:t>
            </a:r>
            <a:r>
              <a:rPr lang="en-US" altLang="zh-CN" sz="2400" i="1">
                <a:latin typeface="Times New Roman" panose="02020603050405020304" pitchFamily="18" charset="0"/>
              </a:rPr>
              <a:t>T </a:t>
            </a:r>
            <a:r>
              <a:rPr lang="en-US" altLang="zh-CN" sz="2400">
                <a:latin typeface="Times New Roman" panose="02020603050405020304" pitchFamily="18" charset="0"/>
              </a:rPr>
              <a:t>= 1/</a:t>
            </a:r>
            <a:r>
              <a:rPr lang="en-US" altLang="zh-CN" sz="2400" i="1">
                <a:latin typeface="Times New Roman" panose="02020603050405020304" pitchFamily="18" charset="0"/>
              </a:rPr>
              <a:t>f </a:t>
            </a:r>
            <a:r>
              <a:rPr lang="en-US" altLang="zh-CN" sz="2400">
                <a:latin typeface="Times New Roman" panose="02020603050405020304" pitchFamily="18" charset="0"/>
              </a:rPr>
              <a:t> = 0.02</a:t>
            </a:r>
            <a:r>
              <a:rPr lang="en-US" altLang="zh-CN" sz="2400">
                <a:latin typeface="Times New Roman" panose="02020603050405020304" pitchFamily="18" charset="0"/>
                <a:sym typeface="Symbol" panose="05050102010706020507" pitchFamily="18" charset="2"/>
              </a:rPr>
              <a:t>10</a:t>
            </a:r>
            <a:r>
              <a:rPr lang="en-US" altLang="zh-CN" sz="2400" baseline="30000">
                <a:latin typeface="Times New Roman" panose="02020603050405020304" pitchFamily="18" charset="0"/>
                <a:sym typeface="Symbol" panose="05050102010706020507" pitchFamily="18" charset="2"/>
              </a:rPr>
              <a:t>–6 </a:t>
            </a:r>
            <a:r>
              <a:rPr lang="en-US" altLang="zh-CN" sz="2400">
                <a:latin typeface="Times New Roman" panose="02020603050405020304" pitchFamily="18" charset="0"/>
                <a:sym typeface="Symbol" panose="05050102010706020507" pitchFamily="18" charset="2"/>
              </a:rPr>
              <a:t>s</a:t>
            </a:r>
            <a:endParaRPr lang="en-US" altLang="zh-CN" sz="2400">
              <a:latin typeface="Times New Roman" panose="02020603050405020304" pitchFamily="18" charset="0"/>
            </a:endParaRPr>
          </a:p>
          <a:p>
            <a:pPr indent="93980" algn="just" defTabSz="892175" eaLnBrk="0" hangingPunct="0">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波长 </a:t>
            </a:r>
            <a:r>
              <a:rPr lang="en-US" altLang="zh-CN" sz="2400" i="1" dirty="0">
                <a:latin typeface="Times New Roman" panose="02020603050405020304" pitchFamily="18" charset="0"/>
                <a:sym typeface="Symbol" panose="05050102010706020507" pitchFamily="18" charset="2"/>
              </a:rPr>
              <a:t>  </a:t>
            </a:r>
            <a:r>
              <a:rPr lang="en-US" altLang="zh-CN" sz="2400">
                <a:latin typeface="Times New Roman" panose="02020603050405020304" pitchFamily="18" charset="0"/>
                <a:sym typeface="Symbol" panose="05050102010706020507" pitchFamily="18" charset="2"/>
              </a:rPr>
              <a:t>= </a:t>
            </a:r>
            <a:r>
              <a:rPr lang="en-US" altLang="en-US" sz="2400">
                <a:latin typeface="Times New Roman" panose="02020603050405020304" pitchFamily="18" charset="0"/>
              </a:rPr>
              <a:t>3×10</a:t>
            </a:r>
            <a:r>
              <a:rPr lang="en-US" altLang="en-US" sz="2400" baseline="30000">
                <a:latin typeface="Times New Roman" panose="02020603050405020304" pitchFamily="18" charset="0"/>
              </a:rPr>
              <a:t>5 </a:t>
            </a:r>
            <a:r>
              <a:rPr lang="en-US" altLang="en-US" sz="2400">
                <a:latin typeface="Times New Roman" panose="02020603050405020304" pitchFamily="18" charset="0"/>
                <a:sym typeface="Symbol" panose="05050102010706020507" pitchFamily="18" charset="2"/>
              </a:rPr>
              <a:t></a:t>
            </a:r>
            <a:r>
              <a:rPr lang="en-US" altLang="zh-CN" sz="2400">
                <a:latin typeface="Times New Roman" panose="02020603050405020304" pitchFamily="18" charset="0"/>
              </a:rPr>
              <a:t>0.02</a:t>
            </a:r>
            <a:r>
              <a:rPr lang="en-US" altLang="zh-CN" sz="2400">
                <a:latin typeface="Times New Roman" panose="02020603050405020304" pitchFamily="18" charset="0"/>
                <a:sym typeface="Symbol" panose="05050102010706020507" pitchFamily="18" charset="2"/>
              </a:rPr>
              <a:t>10</a:t>
            </a:r>
            <a:r>
              <a:rPr lang="en-US" altLang="zh-CN" sz="2400" baseline="30000">
                <a:latin typeface="Times New Roman" panose="02020603050405020304" pitchFamily="18" charset="0"/>
                <a:sym typeface="Symbol" panose="05050102010706020507" pitchFamily="18" charset="2"/>
              </a:rPr>
              <a:t>–6 </a:t>
            </a:r>
            <a:r>
              <a:rPr lang="en-US" altLang="en-US" sz="2400">
                <a:latin typeface="Times New Roman" panose="02020603050405020304" pitchFamily="18" charset="0"/>
                <a:sym typeface="Symbol" panose="05050102010706020507" pitchFamily="18" charset="2"/>
              </a:rPr>
              <a:t>= 6 </a:t>
            </a:r>
            <a:r>
              <a:rPr lang="en-US" altLang="zh-CN" sz="2400">
                <a:latin typeface="Times New Roman" panose="02020603050405020304" pitchFamily="18" charset="0"/>
                <a:sym typeface="Symbol" panose="05050102010706020507" pitchFamily="18" charset="2"/>
              </a:rPr>
              <a:t>m</a:t>
            </a:r>
          </a:p>
        </p:txBody>
      </p:sp>
      <p:sp>
        <p:nvSpPr>
          <p:cNvPr id="128007" name="文本框 128006"/>
          <p:cNvSpPr txBox="1"/>
          <p:nvPr/>
        </p:nvSpPr>
        <p:spPr>
          <a:xfrm>
            <a:off x="1468438" y="5360988"/>
            <a:ext cx="7542212" cy="457200"/>
          </a:xfrm>
          <a:prstGeom prst="rect">
            <a:avLst/>
          </a:prstGeom>
          <a:noFill/>
          <a:ln w="12700">
            <a:noFill/>
          </a:ln>
        </p:spPr>
        <p:txBody>
          <a:bodyPr lIns="89381" tIns="44691" rIns="89381" bIns="44691" anchor="ctr">
            <a:spAutoFit/>
          </a:bodyPr>
          <a:lstStyle/>
          <a:p>
            <a:pPr algn="just" defTabSz="892175" eaLnBrk="0" hangingPunct="0">
              <a:spcBef>
                <a:spcPct val="50000"/>
              </a:spcBef>
            </a:pPr>
            <a:r>
              <a:rPr lang="zh-CN" altLang="en-US" sz="2400" dirty="0">
                <a:latin typeface="Times New Roman" panose="02020603050405020304" pitchFamily="18" charset="0"/>
              </a:rPr>
              <a:t>一般电路尺寸均与</a:t>
            </a:r>
            <a:r>
              <a:rPr lang="en-US" altLang="zh-CN" sz="2400" i="1"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可比。</a:t>
            </a:r>
            <a:r>
              <a:rPr lang="zh-CN" altLang="en-US" sz="2400" dirty="0">
                <a:solidFill>
                  <a:schemeClr val="accent1"/>
                </a:solidFill>
                <a:latin typeface="Times New Roman" panose="02020603050405020304" pitchFamily="18" charset="0"/>
                <a:sym typeface="Symbol" panose="05050102010706020507" pitchFamily="18" charset="2"/>
              </a:rPr>
              <a:t>不能</a:t>
            </a:r>
            <a:r>
              <a:rPr lang="zh-CN" altLang="en-US" sz="2400" dirty="0">
                <a:latin typeface="Times New Roman" panose="02020603050405020304" pitchFamily="18" charset="0"/>
                <a:sym typeface="Symbol" panose="05050102010706020507" pitchFamily="18" charset="2"/>
              </a:rPr>
              <a:t>视为集总参数电路。</a:t>
            </a:r>
            <a:endParaRPr lang="zh-CN" altLang="en-US" sz="2400">
              <a:latin typeface="Times New Roman" panose="02020603050405020304" pitchFamily="18" charset="0"/>
            </a:endParaRPr>
          </a:p>
        </p:txBody>
      </p:sp>
      <p:sp>
        <p:nvSpPr>
          <p:cNvPr id="128012" name="动作按钮: 后退或前一项 128011"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28013" name="动作按钮: 后退或前一项 128012"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 calcmode="lin" valueType="num">
                                      <p:cBhvr>
                                        <p:cTn id="7" dur="500" fill="hold"/>
                                        <p:tgtEl>
                                          <p:spTgt spid="128004"/>
                                        </p:tgtEl>
                                        <p:attrNameLst>
                                          <p:attrName>ppt_w</p:attrName>
                                        </p:attrNameLst>
                                      </p:cBhvr>
                                      <p:tavLst>
                                        <p:tav tm="0">
                                          <p:val>
                                            <p:fltVal val="0"/>
                                          </p:val>
                                        </p:tav>
                                        <p:tav tm="100000">
                                          <p:val>
                                            <p:strVal val="#ppt_w"/>
                                          </p:val>
                                        </p:tav>
                                      </p:tavLst>
                                    </p:anim>
                                    <p:anim calcmode="lin" valueType="num">
                                      <p:cBhvr>
                                        <p:cTn id="8" dur="500" fill="hold"/>
                                        <p:tgtEl>
                                          <p:spTgt spid="12800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80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7" presetClass="entr" presetSubtype="2" fill="hold" grpId="0" nodeType="clickEffect">
                                  <p:stCondLst>
                                    <p:cond delay="0"/>
                                  </p:stCondLst>
                                  <p:childTnLst>
                                    <p:set>
                                      <p:cBhvr>
                                        <p:cTn id="16" dur="1" fill="hold">
                                          <p:stCondLst>
                                            <p:cond delay="0"/>
                                          </p:stCondLst>
                                        </p:cTn>
                                        <p:tgtEl>
                                          <p:spTgt spid="128006"/>
                                        </p:tgtEl>
                                        <p:attrNameLst>
                                          <p:attrName>style.visibility</p:attrName>
                                        </p:attrNameLst>
                                      </p:cBhvr>
                                      <p:to>
                                        <p:strVal val="visible"/>
                                      </p:to>
                                    </p:set>
                                    <p:anim calcmode="lin" valueType="num">
                                      <p:cBhvr>
                                        <p:cTn id="17" dur="500" fill="hold"/>
                                        <p:tgtEl>
                                          <p:spTgt spid="128006"/>
                                        </p:tgtEl>
                                        <p:attrNameLst>
                                          <p:attrName>ppt_x</p:attrName>
                                        </p:attrNameLst>
                                      </p:cBhvr>
                                      <p:tavLst>
                                        <p:tav tm="0">
                                          <p:val>
                                            <p:strVal val="#ppt_x+#ppt_w/2"/>
                                          </p:val>
                                        </p:tav>
                                        <p:tav tm="100000">
                                          <p:val>
                                            <p:strVal val="#ppt_x"/>
                                          </p:val>
                                        </p:tav>
                                      </p:tavLst>
                                    </p:anim>
                                    <p:anim calcmode="lin" valueType="num">
                                      <p:cBhvr>
                                        <p:cTn id="18" dur="500" fill="hold"/>
                                        <p:tgtEl>
                                          <p:spTgt spid="128006"/>
                                        </p:tgtEl>
                                        <p:attrNameLst>
                                          <p:attrName>ppt_y</p:attrName>
                                        </p:attrNameLst>
                                      </p:cBhvr>
                                      <p:tavLst>
                                        <p:tav tm="0">
                                          <p:val>
                                            <p:strVal val="#ppt_y"/>
                                          </p:val>
                                        </p:tav>
                                        <p:tav tm="100000">
                                          <p:val>
                                            <p:strVal val="#ppt_y"/>
                                          </p:val>
                                        </p:tav>
                                      </p:tavLst>
                                    </p:anim>
                                    <p:anim calcmode="lin" valueType="num">
                                      <p:cBhvr>
                                        <p:cTn id="19" dur="500" fill="hold"/>
                                        <p:tgtEl>
                                          <p:spTgt spid="128006"/>
                                        </p:tgtEl>
                                        <p:attrNameLst>
                                          <p:attrName>ppt_w</p:attrName>
                                        </p:attrNameLst>
                                      </p:cBhvr>
                                      <p:tavLst>
                                        <p:tav tm="0">
                                          <p:val>
                                            <p:fltVal val="0"/>
                                          </p:val>
                                        </p:tav>
                                        <p:tav tm="100000">
                                          <p:val>
                                            <p:strVal val="#ppt_w"/>
                                          </p:val>
                                        </p:tav>
                                      </p:tavLst>
                                    </p:anim>
                                    <p:anim calcmode="lin" valueType="num">
                                      <p:cBhvr>
                                        <p:cTn id="20" dur="500" fill="hold"/>
                                        <p:tgtEl>
                                          <p:spTgt spid="128006"/>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28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4" grpId="0"/>
      <p:bldP spid="128005" grpId="0"/>
      <p:bldP spid="128006" grpId="0"/>
      <p:bldP spid="12800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2210" name="标题 222209"/>
          <p:cNvSpPr>
            <a:spLocks noGrp="1"/>
          </p:cNvSpPr>
          <p:nvPr>
            <p:ph type="title"/>
          </p:nvPr>
        </p:nvSpPr>
        <p:spPr>
          <a:xfrm>
            <a:off x="2943225" y="228600"/>
            <a:ext cx="3557588" cy="704850"/>
          </a:xfrm>
          <a:solidFill>
            <a:srgbClr val="00FF00">
              <a:alpha val="100000"/>
            </a:srgbClr>
          </a:solidFill>
          <a:ln/>
        </p:spPr>
        <p:txBody>
          <a:bodyPr lIns="89381" tIns="44691" rIns="89381" bIns="44691" anchor="ctr"/>
          <a:lstStyle/>
          <a:p>
            <a:pPr algn="ctr"/>
            <a:r>
              <a:rPr lang="en-US" altLang="zh-CN" sz="2800" b="1">
                <a:latin typeface="宋体" panose="02010600030101010101" pitchFamily="2" charset="-122"/>
              </a:rPr>
              <a:t>1.1.4</a:t>
            </a:r>
            <a:r>
              <a:rPr lang="en-US" altLang="zh-CN" sz="2800" b="1" dirty="0"/>
              <a:t> </a:t>
            </a:r>
            <a:r>
              <a:rPr lang="zh-CN" altLang="en-US" sz="2800" b="1" dirty="0"/>
              <a:t>电路的分类</a:t>
            </a:r>
            <a:endParaRPr lang="zh-CN" altLang="en-US" sz="2800" b="1"/>
          </a:p>
        </p:txBody>
      </p:sp>
      <p:grpSp>
        <p:nvGrpSpPr>
          <p:cNvPr id="222212" name="组合 222211"/>
          <p:cNvGrpSpPr/>
          <p:nvPr/>
        </p:nvGrpSpPr>
        <p:grpSpPr>
          <a:xfrm>
            <a:off x="760805" y="1413147"/>
            <a:ext cx="7462837" cy="4824413"/>
            <a:chOff x="1815" y="1665"/>
            <a:chExt cx="7230" cy="4680"/>
          </a:xfrm>
        </p:grpSpPr>
        <p:sp>
          <p:nvSpPr>
            <p:cNvPr id="222213" name="文本框 222212"/>
            <p:cNvSpPr txBox="1"/>
            <p:nvPr/>
          </p:nvSpPr>
          <p:spPr>
            <a:xfrm>
              <a:off x="2700" y="1665"/>
              <a:ext cx="2100" cy="465"/>
            </a:xfrm>
            <a:prstGeom prst="rect">
              <a:avLst/>
            </a:prstGeom>
            <a:noFill/>
            <a:ln w="9525">
              <a:noFill/>
            </a:ln>
          </p:spPr>
          <p:txBody>
            <a:bodyPr lIns="75491" tIns="37745" rIns="75491" bIns="37745" anchor="ctr" anchorCtr="1"/>
            <a:lstStyle/>
            <a:p>
              <a:pPr algn="just" defTabSz="892175" eaLnBrk="0" hangingPunct="0">
                <a:spcBef>
                  <a:spcPct val="50000"/>
                </a:spcBef>
              </a:pPr>
              <a:r>
                <a:rPr lang="zh-CN" altLang="en-US" sz="1900" dirty="0">
                  <a:latin typeface="Times New Roman" panose="02020603050405020304" pitchFamily="18" charset="0"/>
                </a:rPr>
                <a:t>分布参数电路</a:t>
              </a:r>
            </a:p>
          </p:txBody>
        </p:sp>
        <p:sp>
          <p:nvSpPr>
            <p:cNvPr id="222214" name="文本框 222213"/>
            <p:cNvSpPr txBox="1"/>
            <p:nvPr/>
          </p:nvSpPr>
          <p:spPr>
            <a:xfrm>
              <a:off x="3915" y="2730"/>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latin typeface="Times New Roman" panose="02020603050405020304" pitchFamily="18" charset="0"/>
                </a:rPr>
                <a:t>非线性电路</a:t>
              </a:r>
            </a:p>
          </p:txBody>
        </p:sp>
        <p:sp>
          <p:nvSpPr>
            <p:cNvPr id="222215" name="文本框 222214"/>
            <p:cNvSpPr txBox="1"/>
            <p:nvPr/>
          </p:nvSpPr>
          <p:spPr>
            <a:xfrm>
              <a:off x="2745" y="3945"/>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solidFill>
                    <a:srgbClr val="FF0000"/>
                  </a:solidFill>
                  <a:latin typeface="Times New Roman" panose="02020603050405020304" pitchFamily="18" charset="0"/>
                </a:rPr>
                <a:t>集中电路</a:t>
              </a:r>
            </a:p>
          </p:txBody>
        </p:sp>
        <p:sp>
          <p:nvSpPr>
            <p:cNvPr id="222216" name="文本框 222215"/>
            <p:cNvSpPr txBox="1"/>
            <p:nvPr/>
          </p:nvSpPr>
          <p:spPr>
            <a:xfrm>
              <a:off x="3990" y="5040"/>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solidFill>
                    <a:srgbClr val="FF0000"/>
                  </a:solidFill>
                  <a:latin typeface="Times New Roman" panose="02020603050405020304" pitchFamily="18" charset="0"/>
                </a:rPr>
                <a:t>线性电路</a:t>
              </a:r>
            </a:p>
          </p:txBody>
        </p:sp>
        <p:sp>
          <p:nvSpPr>
            <p:cNvPr id="222217" name="文本框 222216"/>
            <p:cNvSpPr txBox="1"/>
            <p:nvPr/>
          </p:nvSpPr>
          <p:spPr>
            <a:xfrm>
              <a:off x="1815" y="2835"/>
              <a:ext cx="105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latin typeface="Times New Roman" panose="02020603050405020304" pitchFamily="18" charset="0"/>
                </a:rPr>
                <a:t>电路</a:t>
              </a:r>
            </a:p>
          </p:txBody>
        </p:sp>
        <p:sp>
          <p:nvSpPr>
            <p:cNvPr id="222218" name="文本框 222217"/>
            <p:cNvSpPr txBox="1"/>
            <p:nvPr/>
          </p:nvSpPr>
          <p:spPr>
            <a:xfrm>
              <a:off x="5355" y="2115"/>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latin typeface="Times New Roman" panose="02020603050405020304" pitchFamily="18" charset="0"/>
                </a:rPr>
                <a:t>时变电路</a:t>
              </a:r>
            </a:p>
          </p:txBody>
        </p:sp>
        <p:sp>
          <p:nvSpPr>
            <p:cNvPr id="222219" name="文本框 222218"/>
            <p:cNvSpPr txBox="1"/>
            <p:nvPr/>
          </p:nvSpPr>
          <p:spPr>
            <a:xfrm>
              <a:off x="5415" y="4335"/>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latin typeface="Times New Roman" panose="02020603050405020304" pitchFamily="18" charset="0"/>
                </a:rPr>
                <a:t>时变电路</a:t>
              </a:r>
            </a:p>
          </p:txBody>
        </p:sp>
        <p:sp>
          <p:nvSpPr>
            <p:cNvPr id="222220" name="文本框 222219"/>
            <p:cNvSpPr txBox="1"/>
            <p:nvPr/>
          </p:nvSpPr>
          <p:spPr>
            <a:xfrm>
              <a:off x="5370" y="3255"/>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latin typeface="Times New Roman" panose="02020603050405020304" pitchFamily="18" charset="0"/>
                </a:rPr>
                <a:t>非时变电路</a:t>
              </a:r>
            </a:p>
          </p:txBody>
        </p:sp>
        <p:sp>
          <p:nvSpPr>
            <p:cNvPr id="222221" name="文本框 222220"/>
            <p:cNvSpPr txBox="1"/>
            <p:nvPr/>
          </p:nvSpPr>
          <p:spPr>
            <a:xfrm>
              <a:off x="5370" y="5670"/>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solidFill>
                    <a:srgbClr val="FF0000"/>
                  </a:solidFill>
                  <a:latin typeface="Times New Roman" panose="02020603050405020304" pitchFamily="18" charset="0"/>
                </a:rPr>
                <a:t>非时变电路</a:t>
              </a:r>
            </a:p>
          </p:txBody>
        </p:sp>
        <p:sp>
          <p:nvSpPr>
            <p:cNvPr id="222222" name="文本框 222221"/>
            <p:cNvSpPr txBox="1"/>
            <p:nvPr/>
          </p:nvSpPr>
          <p:spPr>
            <a:xfrm>
              <a:off x="6840" y="1845"/>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latin typeface="Times New Roman" panose="02020603050405020304" pitchFamily="18" charset="0"/>
                </a:rPr>
                <a:t>电阻性电路</a:t>
              </a:r>
            </a:p>
          </p:txBody>
        </p:sp>
        <p:sp>
          <p:nvSpPr>
            <p:cNvPr id="222223" name="文本框 222222"/>
            <p:cNvSpPr txBox="1"/>
            <p:nvPr/>
          </p:nvSpPr>
          <p:spPr>
            <a:xfrm>
              <a:off x="6885" y="2940"/>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latin typeface="Times New Roman" panose="02020603050405020304" pitchFamily="18" charset="0"/>
                </a:rPr>
                <a:t>电阻性电路</a:t>
              </a:r>
            </a:p>
          </p:txBody>
        </p:sp>
        <p:sp>
          <p:nvSpPr>
            <p:cNvPr id="222224" name="文本框 222223"/>
            <p:cNvSpPr txBox="1"/>
            <p:nvPr/>
          </p:nvSpPr>
          <p:spPr>
            <a:xfrm>
              <a:off x="6915" y="4095"/>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latin typeface="Times New Roman" panose="02020603050405020304" pitchFamily="18" charset="0"/>
                </a:rPr>
                <a:t>电阻性电路</a:t>
              </a:r>
            </a:p>
          </p:txBody>
        </p:sp>
        <p:sp>
          <p:nvSpPr>
            <p:cNvPr id="222225" name="文本框 222224"/>
            <p:cNvSpPr txBox="1"/>
            <p:nvPr/>
          </p:nvSpPr>
          <p:spPr>
            <a:xfrm>
              <a:off x="6945" y="5400"/>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solidFill>
                    <a:srgbClr val="FF0000"/>
                  </a:solidFill>
                  <a:latin typeface="Times New Roman" panose="02020603050405020304" pitchFamily="18" charset="0"/>
                </a:rPr>
                <a:t>电阻性电路</a:t>
              </a:r>
            </a:p>
          </p:txBody>
        </p:sp>
        <p:sp>
          <p:nvSpPr>
            <p:cNvPr id="222226" name="文本框 222225"/>
            <p:cNvSpPr txBox="1"/>
            <p:nvPr/>
          </p:nvSpPr>
          <p:spPr>
            <a:xfrm>
              <a:off x="6840" y="2340"/>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latin typeface="Times New Roman" panose="02020603050405020304" pitchFamily="18" charset="0"/>
                </a:rPr>
                <a:t>动态元件电路</a:t>
              </a:r>
            </a:p>
          </p:txBody>
        </p:sp>
        <p:sp>
          <p:nvSpPr>
            <p:cNvPr id="222227" name="文本框 222226"/>
            <p:cNvSpPr txBox="1"/>
            <p:nvPr/>
          </p:nvSpPr>
          <p:spPr>
            <a:xfrm>
              <a:off x="6870" y="3465"/>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latin typeface="Times New Roman" panose="02020603050405020304" pitchFamily="18" charset="0"/>
                </a:rPr>
                <a:t>动态元件电路</a:t>
              </a:r>
            </a:p>
          </p:txBody>
        </p:sp>
        <p:sp>
          <p:nvSpPr>
            <p:cNvPr id="222228" name="文本框 222227"/>
            <p:cNvSpPr txBox="1"/>
            <p:nvPr/>
          </p:nvSpPr>
          <p:spPr>
            <a:xfrm>
              <a:off x="6930" y="5880"/>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solidFill>
                    <a:srgbClr val="FF0000"/>
                  </a:solidFill>
                  <a:latin typeface="Times New Roman" panose="02020603050405020304" pitchFamily="18" charset="0"/>
                </a:rPr>
                <a:t>动态元件电路</a:t>
              </a:r>
            </a:p>
          </p:txBody>
        </p:sp>
        <p:sp>
          <p:nvSpPr>
            <p:cNvPr id="222229" name="文本框 222228"/>
            <p:cNvSpPr txBox="1"/>
            <p:nvPr/>
          </p:nvSpPr>
          <p:spPr>
            <a:xfrm>
              <a:off x="6885" y="4635"/>
              <a:ext cx="2100" cy="465"/>
            </a:xfrm>
            <a:prstGeom prst="rect">
              <a:avLst/>
            </a:prstGeom>
            <a:noFill/>
            <a:ln w="9525">
              <a:noFill/>
            </a:ln>
          </p:spPr>
          <p:txBody>
            <a:bodyPr lIns="75491" tIns="37745" rIns="75491" bIns="37745"/>
            <a:lstStyle/>
            <a:p>
              <a:pPr algn="just" defTabSz="892175" eaLnBrk="0" hangingPunct="0">
                <a:spcBef>
                  <a:spcPct val="50000"/>
                </a:spcBef>
              </a:pPr>
              <a:r>
                <a:rPr lang="zh-CN" altLang="en-US" sz="1900" dirty="0">
                  <a:latin typeface="Times New Roman" panose="02020603050405020304" pitchFamily="18" charset="0"/>
                </a:rPr>
                <a:t>动态元件电路</a:t>
              </a:r>
            </a:p>
          </p:txBody>
        </p:sp>
        <p:sp>
          <p:nvSpPr>
            <p:cNvPr id="222230" name="左大括号 222229"/>
            <p:cNvSpPr/>
            <p:nvPr/>
          </p:nvSpPr>
          <p:spPr>
            <a:xfrm>
              <a:off x="2542" y="1890"/>
              <a:ext cx="233" cy="2355"/>
            </a:xfrm>
            <a:prstGeom prst="leftBrace">
              <a:avLst>
                <a:gd name="adj1" fmla="val 84227"/>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222231" name="左大括号 222230"/>
            <p:cNvSpPr/>
            <p:nvPr/>
          </p:nvSpPr>
          <p:spPr>
            <a:xfrm>
              <a:off x="3855" y="2970"/>
              <a:ext cx="143" cy="2295"/>
            </a:xfrm>
            <a:prstGeom prst="leftBrace">
              <a:avLst>
                <a:gd name="adj1" fmla="val 133741"/>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222232" name="左大括号 222231"/>
            <p:cNvSpPr/>
            <p:nvPr/>
          </p:nvSpPr>
          <p:spPr>
            <a:xfrm>
              <a:off x="5242" y="2340"/>
              <a:ext cx="143" cy="1200"/>
            </a:xfrm>
            <a:prstGeom prst="leftBrace">
              <a:avLst>
                <a:gd name="adj1" fmla="val 6993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222233" name="左大括号 222232"/>
            <p:cNvSpPr/>
            <p:nvPr/>
          </p:nvSpPr>
          <p:spPr>
            <a:xfrm>
              <a:off x="5242" y="4515"/>
              <a:ext cx="143" cy="1455"/>
            </a:xfrm>
            <a:prstGeom prst="leftBrace">
              <a:avLst>
                <a:gd name="adj1" fmla="val 8479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222234" name="左大括号 222233"/>
            <p:cNvSpPr/>
            <p:nvPr/>
          </p:nvSpPr>
          <p:spPr>
            <a:xfrm>
              <a:off x="6675" y="3135"/>
              <a:ext cx="225" cy="630"/>
            </a:xfrm>
            <a:prstGeom prst="leftBrace">
              <a:avLst>
                <a:gd name="adj1" fmla="val 23333"/>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222235" name="左大括号 222234"/>
            <p:cNvSpPr/>
            <p:nvPr/>
          </p:nvSpPr>
          <p:spPr>
            <a:xfrm>
              <a:off x="6615" y="2040"/>
              <a:ext cx="225" cy="630"/>
            </a:xfrm>
            <a:prstGeom prst="leftBrace">
              <a:avLst>
                <a:gd name="adj1" fmla="val 23333"/>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222236" name="左大括号 222235"/>
            <p:cNvSpPr/>
            <p:nvPr/>
          </p:nvSpPr>
          <p:spPr>
            <a:xfrm>
              <a:off x="6660" y="4275"/>
              <a:ext cx="225" cy="630"/>
            </a:xfrm>
            <a:prstGeom prst="leftBrace">
              <a:avLst>
                <a:gd name="adj1" fmla="val 23333"/>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222237" name="左大括号 222236"/>
            <p:cNvSpPr/>
            <p:nvPr/>
          </p:nvSpPr>
          <p:spPr>
            <a:xfrm>
              <a:off x="6705" y="5580"/>
              <a:ext cx="225" cy="630"/>
            </a:xfrm>
            <a:prstGeom prst="leftBrace">
              <a:avLst>
                <a:gd name="adj1" fmla="val 23333"/>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grpSp>
      <p:sp>
        <p:nvSpPr>
          <p:cNvPr id="222239" name="动作按钮: 后退或前一项 222238" descr="水滴">
            <a:hlinkClick r:id="" action="ppaction://hlinkshowjump?jump=previousslide">
              <a:snd r:embed="rId2" name="PROJCTOR.WAV"/>
            </a:hlinkClick>
          </p:cNvPr>
          <p:cNvSpPr/>
          <p:nvPr/>
        </p:nvSpPr>
        <p:spPr>
          <a:xfrm>
            <a:off x="8129588" y="6319838"/>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22240" name="动作按钮: 后退或前一项 222239" descr="水滴">
            <a:hlinkClick r:id="" action="ppaction://hlinkshowjump?jump=nextslide">
              <a:snd r:embed="rId2" name="PROJCTOR.WAV"/>
            </a:hlinkClick>
          </p:cNvPr>
          <p:cNvSpPr/>
          <p:nvPr/>
        </p:nvSpPr>
        <p:spPr>
          <a:xfrm flipH="1">
            <a:off x="8610600" y="63055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2212"/>
                                        </p:tgtEl>
                                        <p:attrNameLst>
                                          <p:attrName>style.visibility</p:attrName>
                                        </p:attrNameLst>
                                      </p:cBhvr>
                                      <p:to>
                                        <p:strVal val="visible"/>
                                      </p:to>
                                    </p:set>
                                    <p:anim calcmode="lin" valueType="num">
                                      <p:cBhvr additive="base">
                                        <p:cTn id="7" dur="500" fill="hold"/>
                                        <p:tgtEl>
                                          <p:spTgt spid="222212"/>
                                        </p:tgtEl>
                                        <p:attrNameLst>
                                          <p:attrName>ppt_x</p:attrName>
                                        </p:attrNameLst>
                                      </p:cBhvr>
                                      <p:tavLst>
                                        <p:tav tm="0">
                                          <p:val>
                                            <p:strVal val="0-#ppt_w/2"/>
                                          </p:val>
                                        </p:tav>
                                        <p:tav tm="100000">
                                          <p:val>
                                            <p:strVal val="#ppt_x"/>
                                          </p:val>
                                        </p:tav>
                                      </p:tavLst>
                                    </p:anim>
                                    <p:anim calcmode="lin" valueType="num">
                                      <p:cBhvr additive="base">
                                        <p:cTn id="8" dur="500" fill="hold"/>
                                        <p:tgtEl>
                                          <p:spTgt spid="222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6" name="矩形 223235"/>
          <p:cNvSpPr/>
          <p:nvPr/>
        </p:nvSpPr>
        <p:spPr>
          <a:xfrm>
            <a:off x="701675" y="4627563"/>
            <a:ext cx="7954963" cy="1160462"/>
          </a:xfrm>
          <a:prstGeom prst="rect">
            <a:avLst/>
          </a:prstGeom>
          <a:noFill/>
          <a:ln w="12700">
            <a:noFill/>
          </a:ln>
        </p:spPr>
        <p:txBody>
          <a:bodyPr lIns="75491" tIns="37745" rIns="75491" bIns="37745" anchor="ctr">
            <a:spAutoFit/>
          </a:bodyPr>
          <a:lstStyle/>
          <a:p>
            <a:pPr indent="220980" defTabSz="755650" eaLnBrk="0" hangingPunct="0">
              <a:spcBef>
                <a:spcPct val="50000"/>
              </a:spcBef>
            </a:pPr>
            <a:r>
              <a:rPr lang="zh-CN" altLang="en-US" sz="2400" dirty="0">
                <a:solidFill>
                  <a:srgbClr val="FF0000"/>
                </a:solidFill>
                <a:latin typeface="Times New Roman" panose="02020603050405020304" pitchFamily="18" charset="0"/>
              </a:rPr>
              <a:t>本书所说的电路均指非时变集中电路，而且又都是已完成器件建模的实际电路的理想模型，重点为非时变集中线性电路。</a:t>
            </a:r>
          </a:p>
        </p:txBody>
      </p:sp>
      <p:sp>
        <p:nvSpPr>
          <p:cNvPr id="223237" name="矩形 223236"/>
          <p:cNvSpPr/>
          <p:nvPr/>
        </p:nvSpPr>
        <p:spPr>
          <a:xfrm>
            <a:off x="701675" y="1114425"/>
            <a:ext cx="7646988" cy="806450"/>
          </a:xfrm>
          <a:prstGeom prst="rect">
            <a:avLst/>
          </a:prstGeom>
          <a:noFill/>
          <a:ln w="12700">
            <a:noFill/>
          </a:ln>
        </p:spPr>
        <p:txBody>
          <a:bodyPr lIns="75491" tIns="37745" rIns="75491" bIns="37745">
            <a:spAutoFit/>
          </a:bodyPr>
          <a:lstStyle/>
          <a:p>
            <a:pPr defTabSz="892175" eaLnBrk="0" hangingPunct="0">
              <a:spcBef>
                <a:spcPct val="50000"/>
              </a:spcBef>
            </a:pPr>
            <a:r>
              <a:rPr lang="zh-CN" altLang="en-US" sz="2400" dirty="0">
                <a:latin typeface="宋体" panose="02010600030101010101" pitchFamily="2" charset="-122"/>
              </a:rPr>
              <a:t>从不同的角度，电路有不同的分类，并可由此得出不同的电路名称。</a:t>
            </a:r>
          </a:p>
        </p:txBody>
      </p:sp>
      <p:sp>
        <p:nvSpPr>
          <p:cNvPr id="223238" name="矩形 223237"/>
          <p:cNvSpPr/>
          <p:nvPr/>
        </p:nvSpPr>
        <p:spPr>
          <a:xfrm>
            <a:off x="960438" y="2052638"/>
            <a:ext cx="7388225" cy="1160462"/>
          </a:xfrm>
          <a:prstGeom prst="rect">
            <a:avLst/>
          </a:prstGeom>
          <a:noFill/>
          <a:ln w="12700">
            <a:noFill/>
          </a:ln>
        </p:spPr>
        <p:txBody>
          <a:bodyPr lIns="75491" tIns="37745" rIns="75491" bIns="37745">
            <a:spAutoFit/>
          </a:bodyPr>
          <a:lstStyle/>
          <a:p>
            <a:pPr defTabSz="892175" eaLnBrk="0" hangingPunct="0">
              <a:spcBef>
                <a:spcPct val="50000"/>
              </a:spcBef>
            </a:pPr>
            <a:r>
              <a:rPr lang="zh-CN" altLang="en-US" sz="2400" dirty="0">
                <a:latin typeface="Times New Roman" panose="02020603050405020304" pitchFamily="18" charset="0"/>
              </a:rPr>
              <a:t>按电路中的电流是否随时间变化，可分成直流电路和交流电路，交流电路中又分为正弦交流电路和非正弦交流电路。</a:t>
            </a:r>
          </a:p>
        </p:txBody>
      </p:sp>
      <p:sp>
        <p:nvSpPr>
          <p:cNvPr id="223239" name="矩形 223238"/>
          <p:cNvSpPr/>
          <p:nvPr/>
        </p:nvSpPr>
        <p:spPr>
          <a:xfrm>
            <a:off x="960438" y="3429000"/>
            <a:ext cx="7642225" cy="798513"/>
          </a:xfrm>
          <a:prstGeom prst="rect">
            <a:avLst/>
          </a:prstGeom>
          <a:noFill/>
          <a:ln w="12700">
            <a:noFill/>
          </a:ln>
        </p:spPr>
        <p:txBody>
          <a:bodyPr lIns="75491" tIns="37745" rIns="75491" bIns="37745">
            <a:spAutoFit/>
          </a:bodyPr>
          <a:lstStyle/>
          <a:p>
            <a:pPr defTabSz="892175" eaLnBrk="0" hangingPunct="0">
              <a:spcBef>
                <a:spcPct val="50000"/>
              </a:spcBef>
            </a:pPr>
            <a:r>
              <a:rPr lang="zh-CN" altLang="en-US" sz="2400" dirty="0">
                <a:latin typeface="Times New Roman" panose="02020603050405020304" pitchFamily="18" charset="0"/>
              </a:rPr>
              <a:t>若按电路的用途分有放大电路、整流电路、滤波电路、振荡电路等。</a:t>
            </a:r>
          </a:p>
        </p:txBody>
      </p:sp>
      <p:sp>
        <p:nvSpPr>
          <p:cNvPr id="223240" name="矩形 223239"/>
          <p:cNvSpPr/>
          <p:nvPr/>
        </p:nvSpPr>
        <p:spPr>
          <a:xfrm>
            <a:off x="508000" y="469900"/>
            <a:ext cx="2373313" cy="504825"/>
          </a:xfrm>
          <a:prstGeom prst="rect">
            <a:avLst/>
          </a:prstGeom>
          <a:noFill/>
          <a:ln w="9525">
            <a:noFill/>
          </a:ln>
        </p:spPr>
        <p:txBody>
          <a:bodyPr wrap="none" lIns="108265" tIns="54132" rIns="108265" bIns="54132" anchor="b">
            <a:spAutoFit/>
          </a:bodyPr>
          <a:lstStyle/>
          <a:p>
            <a:pPr defTabSz="892175"/>
            <a:r>
              <a:rPr lang="zh-CN" altLang="en-US" dirty="0">
                <a:solidFill>
                  <a:srgbClr val="0000FF"/>
                </a:solidFill>
                <a:latin typeface="宋体" panose="02010600030101010101" pitchFamily="2" charset="-122"/>
              </a:rPr>
              <a:t>需要说明的是</a:t>
            </a:r>
            <a:r>
              <a:rPr lang="en-US" altLang="zh-CN">
                <a:solidFill>
                  <a:srgbClr val="0000FF"/>
                </a:solidFill>
                <a:latin typeface="宋体" panose="02010600030101010101" pitchFamily="2" charset="-122"/>
              </a:rPr>
              <a:t>:</a:t>
            </a:r>
          </a:p>
        </p:txBody>
      </p:sp>
      <p:sp>
        <p:nvSpPr>
          <p:cNvPr id="223241" name="动作按钮: 后退或前一项 223240" descr="水滴">
            <a:hlinkClick r:id="" action="ppaction://hlinkshowjump?jump=previousslide">
              <a:snd r:embed="rId2" name="PROJCTOR.WAV"/>
            </a:hlinkClick>
          </p:cNvPr>
          <p:cNvSpPr/>
          <p:nvPr/>
        </p:nvSpPr>
        <p:spPr>
          <a:xfrm>
            <a:off x="8196263" y="63055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23242" name="动作按钮: 后退或前一项 223241" descr="水滴">
            <a:hlinkClick r:id="" action="ppaction://hlinkshowjump?jump=nextslide">
              <a:snd r:embed="rId2" name="PROJCTOR.WAV"/>
            </a:hlinkClick>
          </p:cNvPr>
          <p:cNvSpPr/>
          <p:nvPr/>
        </p:nvSpPr>
        <p:spPr>
          <a:xfrm flipH="1">
            <a:off x="8610600" y="63055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3237"/>
                                        </p:tgtEl>
                                        <p:attrNameLst>
                                          <p:attrName>style.visibility</p:attrName>
                                        </p:attrNameLst>
                                      </p:cBhvr>
                                      <p:to>
                                        <p:strVal val="visible"/>
                                      </p:to>
                                    </p:set>
                                    <p:anim calcmode="lin" valueType="num">
                                      <p:cBhvr additive="base">
                                        <p:cTn id="7" dur="500" fill="hold"/>
                                        <p:tgtEl>
                                          <p:spTgt spid="223237"/>
                                        </p:tgtEl>
                                        <p:attrNameLst>
                                          <p:attrName>ppt_x</p:attrName>
                                        </p:attrNameLst>
                                      </p:cBhvr>
                                      <p:tavLst>
                                        <p:tav tm="0">
                                          <p:val>
                                            <p:strVal val="0-#ppt_w/2"/>
                                          </p:val>
                                        </p:tav>
                                        <p:tav tm="100000">
                                          <p:val>
                                            <p:strVal val="#ppt_x"/>
                                          </p:val>
                                        </p:tav>
                                      </p:tavLst>
                                    </p:anim>
                                    <p:anim calcmode="lin" valueType="num">
                                      <p:cBhvr additive="base">
                                        <p:cTn id="8" dur="500" fill="hold"/>
                                        <p:tgtEl>
                                          <p:spTgt spid="22323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3238"/>
                                        </p:tgtEl>
                                        <p:attrNameLst>
                                          <p:attrName>style.visibility</p:attrName>
                                        </p:attrNameLst>
                                      </p:cBhvr>
                                      <p:to>
                                        <p:strVal val="visible"/>
                                      </p:to>
                                    </p:set>
                                    <p:anim calcmode="lin" valueType="num">
                                      <p:cBhvr additive="base">
                                        <p:cTn id="13" dur="500" fill="hold"/>
                                        <p:tgtEl>
                                          <p:spTgt spid="223238"/>
                                        </p:tgtEl>
                                        <p:attrNameLst>
                                          <p:attrName>ppt_x</p:attrName>
                                        </p:attrNameLst>
                                      </p:cBhvr>
                                      <p:tavLst>
                                        <p:tav tm="0">
                                          <p:val>
                                            <p:strVal val="0-#ppt_w/2"/>
                                          </p:val>
                                        </p:tav>
                                        <p:tav tm="100000">
                                          <p:val>
                                            <p:strVal val="#ppt_x"/>
                                          </p:val>
                                        </p:tav>
                                      </p:tavLst>
                                    </p:anim>
                                    <p:anim calcmode="lin" valueType="num">
                                      <p:cBhvr additive="base">
                                        <p:cTn id="14" dur="500" fill="hold"/>
                                        <p:tgtEl>
                                          <p:spTgt spid="2232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23239"/>
                                        </p:tgtEl>
                                        <p:attrNameLst>
                                          <p:attrName>style.visibility</p:attrName>
                                        </p:attrNameLst>
                                      </p:cBhvr>
                                      <p:to>
                                        <p:strVal val="visible"/>
                                      </p:to>
                                    </p:set>
                                    <p:animEffect transition="in" filter="wipe(left)">
                                      <p:cBhvr>
                                        <p:cTn id="19" dur="500"/>
                                        <p:tgtEl>
                                          <p:spTgt spid="22323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23236"/>
                                        </p:tgtEl>
                                        <p:attrNameLst>
                                          <p:attrName>style.visibility</p:attrName>
                                        </p:attrNameLst>
                                      </p:cBhvr>
                                      <p:to>
                                        <p:strVal val="visible"/>
                                      </p:to>
                                    </p:set>
                                    <p:anim calcmode="lin" valueType="num">
                                      <p:cBhvr additive="base">
                                        <p:cTn id="24" dur="500" fill="hold"/>
                                        <p:tgtEl>
                                          <p:spTgt spid="223236"/>
                                        </p:tgtEl>
                                        <p:attrNameLst>
                                          <p:attrName>ppt_x</p:attrName>
                                        </p:attrNameLst>
                                      </p:cBhvr>
                                      <p:tavLst>
                                        <p:tav tm="0">
                                          <p:val>
                                            <p:strVal val="#ppt_x"/>
                                          </p:val>
                                        </p:tav>
                                        <p:tav tm="100000">
                                          <p:val>
                                            <p:strVal val="#ppt_x"/>
                                          </p:val>
                                        </p:tav>
                                      </p:tavLst>
                                    </p:anim>
                                    <p:anim calcmode="lin" valueType="num">
                                      <p:cBhvr additive="base">
                                        <p:cTn id="25" dur="500" fill="hold"/>
                                        <p:tgtEl>
                                          <p:spTgt spid="223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6" grpId="0"/>
      <p:bldP spid="223237" grpId="0"/>
      <p:bldP spid="223238" grpId="0"/>
      <p:bldP spid="223239"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7" name="文本框 129026"/>
          <p:cNvSpPr txBox="1"/>
          <p:nvPr/>
        </p:nvSpPr>
        <p:spPr>
          <a:xfrm>
            <a:off x="609600" y="984129"/>
            <a:ext cx="7924800" cy="828919"/>
          </a:xfrm>
          <a:prstGeom prst="rect">
            <a:avLst/>
          </a:prstGeom>
          <a:noFill/>
          <a:ln w="12700">
            <a:noFill/>
          </a:ln>
        </p:spPr>
        <p:txBody>
          <a:bodyPr lIns="89381" tIns="44691" rIns="89381" bIns="44691" anchor="ctr">
            <a:spAutoFit/>
          </a:bodyPr>
          <a:lstStyle/>
          <a:p>
            <a:pPr algn="just" defTabSz="892175" eaLnBrk="0" hangingPunct="0">
              <a:spcBef>
                <a:spcPct val="50000"/>
              </a:spcBef>
            </a:pPr>
            <a:r>
              <a:rPr lang="zh-CN" altLang="en-US" sz="2400" dirty="0">
                <a:latin typeface="Times New Roman" panose="02020603050405020304" pitchFamily="18" charset="0"/>
              </a:rPr>
              <a:t>电路中的主要物理量主要有：</a:t>
            </a:r>
            <a:r>
              <a:rPr lang="zh-CN" altLang="en-US" sz="2400" dirty="0">
                <a:solidFill>
                  <a:srgbClr val="FF0000"/>
                </a:solidFill>
                <a:latin typeface="Times New Roman" panose="02020603050405020304" pitchFamily="18" charset="0"/>
              </a:rPr>
              <a:t>电流、电压</a:t>
            </a:r>
            <a:r>
              <a:rPr lang="zh-CN" altLang="en-US" sz="2400" dirty="0">
                <a:latin typeface="Times New Roman" panose="02020603050405020304" pitchFamily="18" charset="0"/>
              </a:rPr>
              <a:t>、电荷、磁链、电功率、电能等，相应的符号是</a:t>
            </a:r>
            <a:r>
              <a:rPr lang="en-US" altLang="zh-CN" sz="2400" dirty="0" err="1">
                <a:solidFill>
                  <a:srgbClr val="FF0000"/>
                </a:solidFill>
                <a:latin typeface="Times New Roman" panose="02020603050405020304" pitchFamily="18" charset="0"/>
              </a:rPr>
              <a:t>i</a:t>
            </a:r>
            <a:r>
              <a:rPr lang="zh-CN" altLang="en-US" sz="2400" dirty="0">
                <a:solidFill>
                  <a:srgbClr val="FF0000"/>
                </a:solidFill>
                <a:latin typeface="Times New Roman" panose="02020603050405020304" pitchFamily="18" charset="0"/>
              </a:rPr>
              <a:t>、 </a:t>
            </a:r>
            <a:r>
              <a:rPr lang="en-US" altLang="zh-CN" sz="2400" dirty="0">
                <a:solidFill>
                  <a:srgbClr val="FF0000"/>
                </a:solidFill>
                <a:latin typeface="Times New Roman" panose="02020603050405020304" pitchFamily="18" charset="0"/>
              </a:rPr>
              <a:t>u </a:t>
            </a:r>
            <a:r>
              <a:rPr lang="zh-CN" altLang="en-US" sz="2400" dirty="0">
                <a:latin typeface="Times New Roman" panose="02020603050405020304" pitchFamily="18" charset="0"/>
              </a:rPr>
              <a:t>、</a:t>
            </a:r>
            <a:r>
              <a:rPr lang="en-US" altLang="zh-CN" sz="2400" dirty="0">
                <a:latin typeface="Times New Roman" panose="02020603050405020304" pitchFamily="18" charset="0"/>
              </a:rPr>
              <a:t>q </a:t>
            </a:r>
            <a:r>
              <a:rPr lang="zh-CN" altLang="en-US" sz="2400" dirty="0">
                <a:latin typeface="Times New Roman" panose="02020603050405020304" pitchFamily="18" charset="0"/>
              </a:rPr>
              <a:t>、</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p</a:t>
            </a:r>
            <a:r>
              <a:rPr lang="zh-CN" altLang="en-US" sz="2400" i="1"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w</a:t>
            </a:r>
            <a:r>
              <a:rPr lang="zh-CN" altLang="en-US" sz="2400" dirty="0">
                <a:latin typeface="Times New Roman" panose="02020603050405020304" pitchFamily="18" charset="0"/>
                <a:sym typeface="Symbol" panose="05050102010706020507" pitchFamily="18" charset="2"/>
              </a:rPr>
              <a:t>。</a:t>
            </a:r>
          </a:p>
        </p:txBody>
      </p:sp>
      <p:sp>
        <p:nvSpPr>
          <p:cNvPr id="129028" name="文本框 129027"/>
          <p:cNvSpPr txBox="1"/>
          <p:nvPr/>
        </p:nvSpPr>
        <p:spPr>
          <a:xfrm>
            <a:off x="609600" y="2642788"/>
            <a:ext cx="65532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1. </a:t>
            </a:r>
            <a:r>
              <a:rPr lang="zh-CN" altLang="en-US" sz="2400" i="1" dirty="0">
                <a:solidFill>
                  <a:srgbClr val="FF0000"/>
                </a:solidFill>
                <a:latin typeface="Times New Roman" panose="02020603050405020304" pitchFamily="18" charset="0"/>
              </a:rPr>
              <a:t>电流</a:t>
            </a:r>
            <a:r>
              <a:rPr lang="zh-CN" altLang="en-US" sz="2400" dirty="0">
                <a:solidFill>
                  <a:schemeClr val="hlink"/>
                </a:solidFill>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solidFill>
                  <a:srgbClr val="FF0000"/>
                </a:solidFill>
                <a:latin typeface="Times New Roman" panose="02020603050405020304" pitchFamily="18" charset="0"/>
              </a:rPr>
              <a:t>current</a:t>
            </a:r>
            <a:r>
              <a:rPr lang="en-US" altLang="zh-CN" sz="2400" dirty="0">
                <a:latin typeface="Times New Roman" panose="02020603050405020304" pitchFamily="18" charset="0"/>
              </a:rPr>
              <a:t>)</a:t>
            </a:r>
            <a:r>
              <a:rPr lang="zh-CN" altLang="en-US" sz="2400" dirty="0">
                <a:latin typeface="Times New Roman" panose="02020603050405020304" pitchFamily="18" charset="0"/>
              </a:rPr>
              <a:t>：带电质点的运动形成电流。</a:t>
            </a:r>
          </a:p>
        </p:txBody>
      </p:sp>
      <p:sp>
        <p:nvSpPr>
          <p:cNvPr id="129029" name="文本框 129028"/>
          <p:cNvSpPr txBox="1"/>
          <p:nvPr/>
        </p:nvSpPr>
        <p:spPr>
          <a:xfrm>
            <a:off x="1143000" y="3333750"/>
            <a:ext cx="7391400" cy="812800"/>
          </a:xfrm>
          <a:prstGeom prst="rect">
            <a:avLst/>
          </a:prstGeom>
          <a:noFill/>
          <a:ln w="12700">
            <a:noFill/>
          </a:ln>
        </p:spPr>
        <p:txBody>
          <a:bodyPr lIns="89381" tIns="44691" rIns="89381" bIns="44691" anchor="ctr">
            <a:spAutoFit/>
          </a:bodyPr>
          <a:lstStyle/>
          <a:p>
            <a:pPr marL="3910330" indent="-3910330" algn="just" defTabSz="892175" eaLnBrk="0" hangingPunct="0">
              <a:spcBef>
                <a:spcPct val="50000"/>
              </a:spcBef>
            </a:pPr>
            <a:r>
              <a:rPr lang="zh-CN" altLang="en-US" sz="2400" dirty="0">
                <a:latin typeface="Times New Roman" panose="02020603050405020304" pitchFamily="18" charset="0"/>
              </a:rPr>
              <a:t>电流的大小用</a:t>
            </a:r>
            <a:r>
              <a:rPr lang="zh-CN" altLang="en-US" sz="2400" u="sng" dirty="0">
                <a:solidFill>
                  <a:srgbClr val="FF0000"/>
                </a:solidFill>
                <a:latin typeface="Times New Roman" panose="02020603050405020304" pitchFamily="18" charset="0"/>
              </a:rPr>
              <a:t>电流强度</a:t>
            </a:r>
            <a:r>
              <a:rPr lang="zh-CN" altLang="en-US" sz="2400" dirty="0">
                <a:latin typeface="Times New Roman" panose="02020603050405020304" pitchFamily="18" charset="0"/>
              </a:rPr>
              <a:t>表示：单位时间内通过导体横截面的电量。</a:t>
            </a:r>
            <a:endParaRPr lang="zh-CN" altLang="en-US" sz="2400">
              <a:latin typeface="Times New Roman" panose="02020603050405020304" pitchFamily="18" charset="0"/>
            </a:endParaRPr>
          </a:p>
        </p:txBody>
      </p:sp>
      <p:graphicFrame>
        <p:nvGraphicFramePr>
          <p:cNvPr id="129032" name="对象 129031" descr="羊皮纸"/>
          <p:cNvGraphicFramePr/>
          <p:nvPr/>
        </p:nvGraphicFramePr>
        <p:xfrm>
          <a:off x="2047875" y="4381500"/>
          <a:ext cx="3167063" cy="1028700"/>
        </p:xfrm>
        <a:graphic>
          <a:graphicData uri="http://schemas.openxmlformats.org/presentationml/2006/ole">
            <mc:AlternateContent xmlns:mc="http://schemas.openxmlformats.org/markup-compatibility/2006">
              <mc:Choice xmlns:v="urn:schemas-microsoft-com:vml" Requires="v">
                <p:oleObj spid="_x0000_s4126" r:id="rId3" imgW="1243330" imgH="405765" progId="Equation.DSMT4">
                  <p:embed/>
                </p:oleObj>
              </mc:Choice>
              <mc:Fallback>
                <p:oleObj r:id="rId3" imgW="1243330" imgH="405765" progId="Equation.DSMT4">
                  <p:embed/>
                  <p:pic>
                    <p:nvPicPr>
                      <p:cNvPr id="0" name="图片 3082"/>
                      <p:cNvPicPr/>
                      <p:nvPr/>
                    </p:nvPicPr>
                    <p:blipFill>
                      <a:blip r:embed="rId4"/>
                      <a:stretch>
                        <a:fillRect/>
                      </a:stretch>
                    </p:blipFill>
                    <p:spPr>
                      <a:xfrm>
                        <a:off x="2047875" y="4381500"/>
                        <a:ext cx="3167063" cy="1028700"/>
                      </a:xfrm>
                      <a:prstGeom prst="rect">
                        <a:avLst/>
                      </a:prstGeom>
                      <a:blipFill rotWithShape="0">
                        <a:blip r:embed="rId5"/>
                      </a:blipFill>
                      <a:ln w="38100">
                        <a:noFill/>
                        <a:miter/>
                      </a:ln>
                      <a:effectLst>
                        <a:prstShdw prst="shdw17" dist="17961" dir="2699999">
                          <a:srgbClr val="FFFFCC">
                            <a:gamma/>
                            <a:shade val="60000"/>
                            <a:invGamma/>
                          </a:srgbClr>
                        </a:prstShdw>
                      </a:effectLst>
                    </p:spPr>
                  </p:pic>
                </p:oleObj>
              </mc:Fallback>
            </mc:AlternateContent>
          </a:graphicData>
        </a:graphic>
      </p:graphicFrame>
      <p:sp>
        <p:nvSpPr>
          <p:cNvPr id="129033" name="文本框 129032"/>
          <p:cNvSpPr txBox="1"/>
          <p:nvPr/>
        </p:nvSpPr>
        <p:spPr>
          <a:xfrm>
            <a:off x="1143000" y="5573713"/>
            <a:ext cx="50292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单位：</a:t>
            </a:r>
            <a:r>
              <a:rPr lang="zh-CN" altLang="zh-CN" sz="2400">
                <a:latin typeface="Times New Roman" panose="02020603050405020304" pitchFamily="18" charset="0"/>
              </a:rPr>
              <a:t>A (安</a:t>
            </a:r>
            <a:r>
              <a:rPr lang="en-US" altLang="zh-CN" sz="2400" dirty="0">
                <a:latin typeface="Times New Roman" panose="02020603050405020304" pitchFamily="18" charset="0"/>
              </a:rPr>
              <a:t>)    (Ampere</a:t>
            </a:r>
            <a:r>
              <a:rPr lang="zh-CN" altLang="en-US" sz="2400" dirty="0">
                <a:latin typeface="Times New Roman" panose="02020603050405020304" pitchFamily="18" charset="0"/>
              </a:rPr>
              <a:t>，安培</a:t>
            </a:r>
            <a:r>
              <a:rPr lang="en-US" altLang="zh-CN" sz="2400">
                <a:latin typeface="Times New Roman" panose="02020603050405020304" pitchFamily="18" charset="0"/>
              </a:rPr>
              <a:t>)</a:t>
            </a:r>
          </a:p>
        </p:txBody>
      </p:sp>
      <p:sp>
        <p:nvSpPr>
          <p:cNvPr id="129038" name="动作按钮: 后退或前一项 129037" descr="水滴">
            <a:hlinkClick r:id="" action="ppaction://hlinkshowjump?jump=previousslide">
              <a:snd r:embed="rId6" name="PROJCTOR.WAV"/>
            </a:hlinkClick>
          </p:cNvPr>
          <p:cNvSpPr/>
          <p:nvPr/>
        </p:nvSpPr>
        <p:spPr>
          <a:xfrm>
            <a:off x="8150225" y="6324600"/>
            <a:ext cx="460375"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129039" name="动作按钮: 后退或前一项 129038" descr="水滴">
            <a:hlinkClick r:id="" action="ppaction://hlinkshowjump?jump=nextslide">
              <a:snd r:embed="rId6" name="PROJCTOR.WAV"/>
            </a:hlinkClick>
          </p:cNvPr>
          <p:cNvSpPr/>
          <p:nvPr/>
        </p:nvSpPr>
        <p:spPr>
          <a:xfrm flipH="1">
            <a:off x="8610600" y="6324600"/>
            <a:ext cx="457200"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129040" name="标题 129039" descr="羊皮纸"/>
          <p:cNvSpPr>
            <a:spLocks noGrp="1"/>
          </p:cNvSpPr>
          <p:nvPr>
            <p:ph type="title" idx="4294967295"/>
          </p:nvPr>
        </p:nvSpPr>
        <p:spPr>
          <a:xfrm>
            <a:off x="2047875" y="152400"/>
            <a:ext cx="4708525" cy="609600"/>
          </a:xfrm>
          <a:blipFill rotWithShape="1">
            <a:blip r:embed="rId5"/>
          </a:blipFill>
          <a:ln/>
        </p:spPr>
        <p:txBody>
          <a:bodyPr lIns="89381" tIns="44691" rIns="89381" bIns="44691" anchor="b"/>
          <a:lstStyle/>
          <a:p>
            <a:pPr algn="ctr"/>
            <a:r>
              <a:rPr lang="en-US" altLang="zh-CN" sz="3200" b="1">
                <a:latin typeface="Times New Roman" panose="02020603050405020304" pitchFamily="18" charset="0"/>
                <a:ea typeface="楷体_GB2312" pitchFamily="49" charset="-122"/>
              </a:rPr>
              <a:t>1.2  </a:t>
            </a:r>
            <a:r>
              <a:rPr lang="zh-CN" altLang="en-US" sz="3200" b="1" dirty="0">
                <a:latin typeface="Times New Roman" panose="02020603050405020304" pitchFamily="18" charset="0"/>
              </a:rPr>
              <a:t>电路的主要物理量</a:t>
            </a:r>
            <a:endParaRPr lang="zh-CN" altLang="en-US" sz="3200"/>
          </a:p>
        </p:txBody>
      </p:sp>
      <p:sp>
        <p:nvSpPr>
          <p:cNvPr id="129041" name="文本框 129040"/>
          <p:cNvSpPr txBox="1"/>
          <p:nvPr/>
        </p:nvSpPr>
        <p:spPr>
          <a:xfrm>
            <a:off x="792163" y="1946275"/>
            <a:ext cx="3424237" cy="452438"/>
          </a:xfrm>
          <a:prstGeom prst="rect">
            <a:avLst/>
          </a:prstGeom>
          <a:solidFill>
            <a:srgbClr val="00FF00"/>
          </a:solidFill>
          <a:ln w="12700">
            <a:noFill/>
          </a:ln>
        </p:spPr>
        <p:txBody>
          <a:bodyPr lIns="89381" tIns="44691" rIns="89381" bIns="44691" anchor="ctr">
            <a:spAutoFit/>
          </a:bodyPr>
          <a:lstStyle/>
          <a:p>
            <a:pPr defTabSz="892175" eaLnBrk="0" hangingPunct="0">
              <a:spcBef>
                <a:spcPct val="50000"/>
              </a:spcBef>
            </a:pPr>
            <a:r>
              <a:rPr lang="en-US" altLang="zh-CN" sz="2400" dirty="0">
                <a:latin typeface="Times New Roman" panose="02020603050405020304" pitchFamily="18" charset="0"/>
              </a:rPr>
              <a:t>1.2.1 </a:t>
            </a:r>
            <a:r>
              <a:rPr lang="zh-CN" altLang="en-US" sz="2400" dirty="0">
                <a:latin typeface="Times New Roman" panose="02020603050405020304" pitchFamily="18" charset="0"/>
              </a:rPr>
              <a:t>电流及其参考方向</a:t>
            </a:r>
            <a:endParaRPr lang="zh-CN" altLang="en-US" sz="2400">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9027"/>
                                        </p:tgtEl>
                                        <p:attrNameLst>
                                          <p:attrName>style.visibility</p:attrName>
                                        </p:attrNameLst>
                                      </p:cBhvr>
                                      <p:to>
                                        <p:strVal val="visible"/>
                                      </p:to>
                                    </p:set>
                                    <p:anim calcmode="lin" valueType="num">
                                      <p:cBhvr>
                                        <p:cTn id="7" dur="500" fill="hold"/>
                                        <p:tgtEl>
                                          <p:spTgt spid="129027"/>
                                        </p:tgtEl>
                                        <p:attrNameLst>
                                          <p:attrName>ppt_w</p:attrName>
                                        </p:attrNameLst>
                                      </p:cBhvr>
                                      <p:tavLst>
                                        <p:tav tm="0">
                                          <p:val>
                                            <p:fltVal val="0"/>
                                          </p:val>
                                        </p:tav>
                                        <p:tav tm="100000">
                                          <p:val>
                                            <p:strVal val="#ppt_w"/>
                                          </p:val>
                                        </p:tav>
                                      </p:tavLst>
                                    </p:anim>
                                    <p:anim calcmode="lin" valueType="num">
                                      <p:cBhvr>
                                        <p:cTn id="8" dur="500" fill="hold"/>
                                        <p:tgtEl>
                                          <p:spTgt spid="129027"/>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9041"/>
                                        </p:tgtEl>
                                        <p:attrNameLst>
                                          <p:attrName>style.visibility</p:attrName>
                                        </p:attrNameLst>
                                      </p:cBhvr>
                                      <p:to>
                                        <p:strVal val="visible"/>
                                      </p:to>
                                    </p:set>
                                    <p:anim calcmode="lin" valueType="num">
                                      <p:cBhvr additive="base">
                                        <p:cTn id="13" dur="500" fill="hold"/>
                                        <p:tgtEl>
                                          <p:spTgt spid="129041"/>
                                        </p:tgtEl>
                                        <p:attrNameLst>
                                          <p:attrName>ppt_x</p:attrName>
                                        </p:attrNameLst>
                                      </p:cBhvr>
                                      <p:tavLst>
                                        <p:tav tm="0">
                                          <p:val>
                                            <p:strVal val="1+#ppt_w/2"/>
                                          </p:val>
                                        </p:tav>
                                        <p:tav tm="100000">
                                          <p:val>
                                            <p:strVal val="#ppt_x"/>
                                          </p:val>
                                        </p:tav>
                                      </p:tavLst>
                                    </p:anim>
                                    <p:anim calcmode="lin" valueType="num">
                                      <p:cBhvr additive="base">
                                        <p:cTn id="14" dur="500" fill="hold"/>
                                        <p:tgtEl>
                                          <p:spTgt spid="12904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29028"/>
                                        </p:tgtEl>
                                        <p:attrNameLst>
                                          <p:attrName>style.visibility</p:attrName>
                                        </p:attrNameLst>
                                      </p:cBhvr>
                                      <p:to>
                                        <p:strVal val="visible"/>
                                      </p:to>
                                    </p:set>
                                    <p:anim calcmode="lin" valueType="num">
                                      <p:cBhvr additive="base">
                                        <p:cTn id="19" dur="500" fill="hold"/>
                                        <p:tgtEl>
                                          <p:spTgt spid="129028"/>
                                        </p:tgtEl>
                                        <p:attrNameLst>
                                          <p:attrName>ppt_x</p:attrName>
                                        </p:attrNameLst>
                                      </p:cBhvr>
                                      <p:tavLst>
                                        <p:tav tm="0">
                                          <p:val>
                                            <p:strVal val="1+#ppt_w/2"/>
                                          </p:val>
                                        </p:tav>
                                        <p:tav tm="100000">
                                          <p:val>
                                            <p:strVal val="#ppt_x"/>
                                          </p:val>
                                        </p:tav>
                                      </p:tavLst>
                                    </p:anim>
                                    <p:anim calcmode="lin" valueType="num">
                                      <p:cBhvr additive="base">
                                        <p:cTn id="20" dur="500" fill="hold"/>
                                        <p:tgtEl>
                                          <p:spTgt spid="1290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290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29032"/>
                                        </p:tgtEl>
                                        <p:attrNameLst>
                                          <p:attrName>style.visibility</p:attrName>
                                        </p:attrNameLst>
                                      </p:cBhvr>
                                      <p:to>
                                        <p:strVal val="visible"/>
                                      </p:to>
                                    </p:set>
                                    <p:animEffect transition="in" filter="dissolve">
                                      <p:cBhvr>
                                        <p:cTn id="29" dur="500"/>
                                        <p:tgtEl>
                                          <p:spTgt spid="129032"/>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8" fill="hold" grpId="0" nodeType="clickEffect">
                                  <p:stCondLst>
                                    <p:cond delay="0"/>
                                  </p:stCondLst>
                                  <p:childTnLst>
                                    <p:set>
                                      <p:cBhvr>
                                        <p:cTn id="33" dur="1" fill="hold">
                                          <p:stCondLst>
                                            <p:cond delay="0"/>
                                          </p:stCondLst>
                                        </p:cTn>
                                        <p:tgtEl>
                                          <p:spTgt spid="129033"/>
                                        </p:tgtEl>
                                        <p:attrNameLst>
                                          <p:attrName>style.visibility</p:attrName>
                                        </p:attrNameLst>
                                      </p:cBhvr>
                                      <p:to>
                                        <p:strVal val="visible"/>
                                      </p:to>
                                    </p:set>
                                    <p:anim calcmode="lin" valueType="num">
                                      <p:cBhvr>
                                        <p:cTn id="34" dur="500" fill="hold"/>
                                        <p:tgtEl>
                                          <p:spTgt spid="129033"/>
                                        </p:tgtEl>
                                        <p:attrNameLst>
                                          <p:attrName>ppt_x</p:attrName>
                                        </p:attrNameLst>
                                      </p:cBhvr>
                                      <p:tavLst>
                                        <p:tav tm="0">
                                          <p:val>
                                            <p:strVal val="#ppt_x-#ppt_w/2"/>
                                          </p:val>
                                        </p:tav>
                                        <p:tav tm="100000">
                                          <p:val>
                                            <p:strVal val="#ppt_x"/>
                                          </p:val>
                                        </p:tav>
                                      </p:tavLst>
                                    </p:anim>
                                    <p:anim calcmode="lin" valueType="num">
                                      <p:cBhvr>
                                        <p:cTn id="35" dur="500" fill="hold"/>
                                        <p:tgtEl>
                                          <p:spTgt spid="129033"/>
                                        </p:tgtEl>
                                        <p:attrNameLst>
                                          <p:attrName>ppt_y</p:attrName>
                                        </p:attrNameLst>
                                      </p:cBhvr>
                                      <p:tavLst>
                                        <p:tav tm="0">
                                          <p:val>
                                            <p:strVal val="#ppt_y"/>
                                          </p:val>
                                        </p:tav>
                                        <p:tav tm="100000">
                                          <p:val>
                                            <p:strVal val="#ppt_y"/>
                                          </p:val>
                                        </p:tav>
                                      </p:tavLst>
                                    </p:anim>
                                    <p:anim calcmode="lin" valueType="num">
                                      <p:cBhvr>
                                        <p:cTn id="36" dur="500" fill="hold"/>
                                        <p:tgtEl>
                                          <p:spTgt spid="129033"/>
                                        </p:tgtEl>
                                        <p:attrNameLst>
                                          <p:attrName>ppt_w</p:attrName>
                                        </p:attrNameLst>
                                      </p:cBhvr>
                                      <p:tavLst>
                                        <p:tav tm="0">
                                          <p:val>
                                            <p:fltVal val="0"/>
                                          </p:val>
                                        </p:tav>
                                        <p:tav tm="100000">
                                          <p:val>
                                            <p:strVal val="#ppt_w"/>
                                          </p:val>
                                        </p:tav>
                                      </p:tavLst>
                                    </p:anim>
                                    <p:anim calcmode="lin" valueType="num">
                                      <p:cBhvr>
                                        <p:cTn id="37" dur="500" fill="hold"/>
                                        <p:tgtEl>
                                          <p:spTgt spid="12903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p:bldP spid="129028" grpId="0"/>
      <p:bldP spid="129029" grpId="0"/>
      <p:bldP spid="129033" grpId="0"/>
      <p:bldP spid="12904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文本框 130049"/>
          <p:cNvSpPr txBox="1"/>
          <p:nvPr/>
        </p:nvSpPr>
        <p:spPr>
          <a:xfrm>
            <a:off x="990600" y="650875"/>
            <a:ext cx="6934200" cy="45085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当数值过大或过小时，常用十进制的倍数表示。</a:t>
            </a:r>
            <a:endParaRPr lang="zh-CN" altLang="en-US" sz="2400">
              <a:latin typeface="Times New Roman" panose="02020603050405020304" pitchFamily="18" charset="0"/>
            </a:endParaRPr>
          </a:p>
        </p:txBody>
      </p:sp>
      <p:sp>
        <p:nvSpPr>
          <p:cNvPr id="130051" name="文本框 130050"/>
          <p:cNvSpPr txBox="1"/>
          <p:nvPr/>
        </p:nvSpPr>
        <p:spPr>
          <a:xfrm>
            <a:off x="990600" y="1534991"/>
            <a:ext cx="6438900" cy="828919"/>
          </a:xfrm>
          <a:prstGeom prst="rect">
            <a:avLst/>
          </a:prstGeom>
          <a:noFill/>
          <a:ln w="12700">
            <a:noFill/>
          </a:ln>
        </p:spPr>
        <p:txBody>
          <a:bodyPr lIns="89381" tIns="44691" rIns="89381" bIns="44691" anchor="ctr">
            <a:spAutoFit/>
          </a:bodyPr>
          <a:lstStyle/>
          <a:p>
            <a:pPr defTabSz="892175" eaLnBrk="0" hangingPunct="0">
              <a:spcBef>
                <a:spcPct val="50000"/>
              </a:spcBef>
            </a:pPr>
            <a:r>
              <a:rPr lang="zh-CN" altLang="en-US" sz="2400" dirty="0">
                <a:solidFill>
                  <a:srgbClr val="0000FF"/>
                </a:solidFill>
                <a:latin typeface="Times New Roman" panose="02020603050405020304" pitchFamily="18" charset="0"/>
              </a:rPr>
              <a:t>国际单位制</a:t>
            </a:r>
            <a:r>
              <a:rPr lang="en-US" altLang="zh-CN" sz="2400" dirty="0">
                <a:latin typeface="Times New Roman" panose="02020603050405020304" pitchFamily="18" charset="0"/>
              </a:rPr>
              <a:t>(Si)</a:t>
            </a:r>
            <a:r>
              <a:rPr lang="zh-CN" altLang="en-US" sz="2400" dirty="0">
                <a:latin typeface="Times New Roman" panose="02020603050405020304" pitchFamily="18" charset="0"/>
              </a:rPr>
              <a:t>中，一些常用的十进制倍数的表示法如下：</a:t>
            </a:r>
          </a:p>
        </p:txBody>
      </p:sp>
      <p:sp>
        <p:nvSpPr>
          <p:cNvPr id="130052" name="文本框 130051"/>
          <p:cNvSpPr txBox="1"/>
          <p:nvPr/>
        </p:nvSpPr>
        <p:spPr>
          <a:xfrm>
            <a:off x="990600" y="2582503"/>
            <a:ext cx="7086600" cy="1567582"/>
          </a:xfrm>
          <a:prstGeom prst="rect">
            <a:avLst/>
          </a:prstGeom>
          <a:noFill/>
          <a:ln w="12700">
            <a:noFill/>
          </a:ln>
        </p:spPr>
        <p:txBody>
          <a:bodyPr lIns="89381" tIns="44691" rIns="89381" bIns="44691" anchor="ctr">
            <a:spAutoFit/>
          </a:bodyPr>
          <a:lstStyle/>
          <a:p>
            <a:pPr algn="just" defTabSz="892175" eaLnBrk="0" hangingPunct="0">
              <a:spcBef>
                <a:spcPct val="50000"/>
              </a:spcBef>
            </a:pPr>
            <a:r>
              <a:rPr lang="zh-CN" altLang="en-US" sz="2400" dirty="0">
                <a:latin typeface="Times New Roman" panose="02020603050405020304" pitchFamily="18" charset="0"/>
              </a:rPr>
              <a:t>符号    </a:t>
            </a:r>
            <a:r>
              <a:rPr lang="en-US" altLang="zh-CN" sz="2400" dirty="0">
                <a:solidFill>
                  <a:srgbClr val="FF0000"/>
                </a:solidFill>
                <a:latin typeface="Times New Roman" panose="02020603050405020304" pitchFamily="18" charset="0"/>
              </a:rPr>
              <a:t>T      G    M    k      c       m      </a:t>
            </a:r>
            <a:r>
              <a:rPr lang="en-US" altLang="zh-CN" sz="2400" dirty="0">
                <a:solidFill>
                  <a:srgbClr val="FF0000"/>
                </a:solidFill>
                <a:latin typeface="Times New Roman" panose="02020603050405020304" pitchFamily="18" charset="0"/>
                <a:sym typeface="Symbol" panose="05050102010706020507" pitchFamily="18" charset="2"/>
              </a:rPr>
              <a:t>     </a:t>
            </a:r>
            <a:r>
              <a:rPr lang="en-US" altLang="zh-CN" sz="2400" dirty="0">
                <a:solidFill>
                  <a:srgbClr val="FF0000"/>
                </a:solidFill>
                <a:latin typeface="Times New Roman" panose="02020603050405020304" pitchFamily="18" charset="0"/>
              </a:rPr>
              <a:t>  n       p</a:t>
            </a:r>
          </a:p>
          <a:p>
            <a:pPr algn="just" defTabSz="892175" eaLnBrk="0" hangingPunct="0">
              <a:spcBef>
                <a:spcPct val="50000"/>
              </a:spcBef>
            </a:pPr>
            <a:r>
              <a:rPr lang="zh-CN" altLang="en-US" sz="2400" dirty="0">
                <a:latin typeface="Times New Roman" panose="02020603050405020304" pitchFamily="18" charset="0"/>
              </a:rPr>
              <a:t>中文    太     吉   兆   千    厘      毫    微     纳     皮</a:t>
            </a:r>
          </a:p>
          <a:p>
            <a:pPr algn="just" defTabSz="892175" eaLnBrk="0" hangingPunct="0">
              <a:spcBef>
                <a:spcPct val="50000"/>
              </a:spcBef>
            </a:pPr>
            <a:r>
              <a:rPr lang="zh-CN" altLang="en-US" sz="2400" dirty="0">
                <a:latin typeface="Times New Roman" panose="02020603050405020304" pitchFamily="18" charset="0"/>
              </a:rPr>
              <a:t>数量    </a:t>
            </a:r>
            <a:r>
              <a:rPr lang="en-US" altLang="zh-CN" sz="2400" dirty="0">
                <a:solidFill>
                  <a:srgbClr val="FF0000"/>
                </a:solidFill>
                <a:latin typeface="Times New Roman" panose="02020603050405020304" pitchFamily="18" charset="0"/>
              </a:rPr>
              <a:t>10</a:t>
            </a:r>
            <a:r>
              <a:rPr lang="en-US" altLang="zh-CN" sz="2400" baseline="30000" dirty="0">
                <a:solidFill>
                  <a:srgbClr val="FF0000"/>
                </a:solidFill>
                <a:latin typeface="Times New Roman" panose="02020603050405020304" pitchFamily="18" charset="0"/>
              </a:rPr>
              <a:t>12</a:t>
            </a:r>
            <a:r>
              <a:rPr lang="en-US" altLang="zh-CN" sz="2400" dirty="0">
                <a:solidFill>
                  <a:srgbClr val="FF0000"/>
                </a:solidFill>
                <a:latin typeface="Times New Roman" panose="02020603050405020304" pitchFamily="18" charset="0"/>
              </a:rPr>
              <a:t>  10</a:t>
            </a:r>
            <a:r>
              <a:rPr lang="en-US" altLang="zh-CN" sz="2400" baseline="30000" dirty="0">
                <a:solidFill>
                  <a:srgbClr val="FF0000"/>
                </a:solidFill>
                <a:latin typeface="Times New Roman" panose="02020603050405020304" pitchFamily="18" charset="0"/>
              </a:rPr>
              <a:t>9 </a:t>
            </a:r>
            <a:r>
              <a:rPr lang="en-US" altLang="zh-CN" sz="2400" dirty="0">
                <a:solidFill>
                  <a:srgbClr val="FF0000"/>
                </a:solidFill>
                <a:latin typeface="Times New Roman" panose="02020603050405020304" pitchFamily="18" charset="0"/>
              </a:rPr>
              <a:t> 10</a:t>
            </a:r>
            <a:r>
              <a:rPr lang="en-US" altLang="zh-CN" sz="2400" baseline="30000" dirty="0">
                <a:solidFill>
                  <a:srgbClr val="FF0000"/>
                </a:solidFill>
                <a:latin typeface="Times New Roman" panose="02020603050405020304" pitchFamily="18" charset="0"/>
              </a:rPr>
              <a:t>6  </a:t>
            </a:r>
            <a:r>
              <a:rPr lang="en-US" altLang="zh-CN" sz="2400" dirty="0">
                <a:solidFill>
                  <a:srgbClr val="FF0000"/>
                </a:solidFill>
                <a:latin typeface="Times New Roman" panose="02020603050405020304" pitchFamily="18" charset="0"/>
              </a:rPr>
              <a:t> 10</a:t>
            </a:r>
            <a:r>
              <a:rPr lang="en-US" altLang="zh-CN" sz="2400" baseline="30000" dirty="0">
                <a:solidFill>
                  <a:srgbClr val="FF0000"/>
                </a:solidFill>
                <a:latin typeface="Times New Roman" panose="02020603050405020304" pitchFamily="18" charset="0"/>
              </a:rPr>
              <a:t>3</a:t>
            </a:r>
            <a:r>
              <a:rPr lang="en-US" altLang="zh-CN" sz="2400" dirty="0">
                <a:solidFill>
                  <a:srgbClr val="FF0000"/>
                </a:solidFill>
                <a:latin typeface="Times New Roman" panose="02020603050405020304" pitchFamily="18" charset="0"/>
              </a:rPr>
              <a:t>  10</a:t>
            </a:r>
            <a:r>
              <a:rPr lang="en-US" altLang="zh-CN" sz="2400" baseline="30000" dirty="0">
                <a:solidFill>
                  <a:srgbClr val="FF0000"/>
                </a:solidFill>
                <a:latin typeface="Times New Roman" panose="02020603050405020304" pitchFamily="18" charset="0"/>
              </a:rPr>
              <a:t>–2    </a:t>
            </a:r>
            <a:r>
              <a:rPr lang="en-US" altLang="zh-CN" sz="2400" dirty="0">
                <a:solidFill>
                  <a:srgbClr val="FF0000"/>
                </a:solidFill>
                <a:latin typeface="Times New Roman" panose="02020603050405020304" pitchFamily="18" charset="0"/>
              </a:rPr>
              <a:t>10</a:t>
            </a:r>
            <a:r>
              <a:rPr lang="en-US" altLang="zh-CN" sz="2400" baseline="30000" dirty="0">
                <a:solidFill>
                  <a:srgbClr val="FF0000"/>
                </a:solidFill>
                <a:latin typeface="Times New Roman" panose="02020603050405020304" pitchFamily="18" charset="0"/>
              </a:rPr>
              <a:t>–3   </a:t>
            </a:r>
            <a:r>
              <a:rPr lang="en-US" altLang="zh-CN" sz="2400" dirty="0">
                <a:solidFill>
                  <a:srgbClr val="FF0000"/>
                </a:solidFill>
                <a:latin typeface="Times New Roman" panose="02020603050405020304" pitchFamily="18" charset="0"/>
              </a:rPr>
              <a:t>10</a:t>
            </a:r>
            <a:r>
              <a:rPr lang="en-US" altLang="zh-CN" sz="2400" baseline="30000" dirty="0">
                <a:solidFill>
                  <a:srgbClr val="FF0000"/>
                </a:solidFill>
                <a:latin typeface="Times New Roman" panose="02020603050405020304" pitchFamily="18" charset="0"/>
              </a:rPr>
              <a:t>–6   </a:t>
            </a:r>
            <a:r>
              <a:rPr lang="en-US" altLang="zh-CN" sz="2400" dirty="0">
                <a:solidFill>
                  <a:srgbClr val="FF0000"/>
                </a:solidFill>
                <a:latin typeface="Times New Roman" panose="02020603050405020304" pitchFamily="18" charset="0"/>
              </a:rPr>
              <a:t>10</a:t>
            </a:r>
            <a:r>
              <a:rPr lang="en-US" altLang="zh-CN" sz="2400" baseline="30000" dirty="0">
                <a:solidFill>
                  <a:srgbClr val="FF0000"/>
                </a:solidFill>
                <a:latin typeface="Times New Roman" panose="02020603050405020304" pitchFamily="18" charset="0"/>
              </a:rPr>
              <a:t>–9   </a:t>
            </a:r>
            <a:r>
              <a:rPr lang="en-US" altLang="zh-CN" sz="2400" dirty="0">
                <a:solidFill>
                  <a:srgbClr val="FF0000"/>
                </a:solidFill>
                <a:latin typeface="Times New Roman" panose="02020603050405020304" pitchFamily="18" charset="0"/>
              </a:rPr>
              <a:t>10</a:t>
            </a:r>
            <a:r>
              <a:rPr lang="en-US" altLang="zh-CN" sz="2400" baseline="30000" dirty="0">
                <a:solidFill>
                  <a:srgbClr val="FF0000"/>
                </a:solidFill>
                <a:latin typeface="Times New Roman" panose="02020603050405020304" pitchFamily="18" charset="0"/>
              </a:rPr>
              <a:t>–12 </a:t>
            </a:r>
          </a:p>
        </p:txBody>
      </p:sp>
      <p:sp>
        <p:nvSpPr>
          <p:cNvPr id="130057" name="动作按钮: 后退或前一项 130056" descr="水滴">
            <a:hlinkClick r:id="" action="ppaction://hlinkshowjump?jump=previousslide">
              <a:snd r:embed="rId2" name="PROJCTOR.WAV"/>
            </a:hlinkClick>
          </p:cNvPr>
          <p:cNvSpPr/>
          <p:nvPr/>
        </p:nvSpPr>
        <p:spPr>
          <a:xfrm>
            <a:off x="81502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30058" name="动作按钮: 后退或前一项 130057"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30059" name="文本框 130058"/>
          <p:cNvSpPr txBox="1"/>
          <p:nvPr/>
        </p:nvSpPr>
        <p:spPr>
          <a:xfrm>
            <a:off x="1139825" y="4481513"/>
            <a:ext cx="6934200" cy="8128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电荷有正负之分，正或负 电荷定向流动都形成电流，规定正电荷流动的方向为电流的方向。</a:t>
            </a:r>
          </a:p>
        </p:txBody>
      </p:sp>
      <p:sp>
        <p:nvSpPr>
          <p:cNvPr id="130060" name="矩形 130059"/>
          <p:cNvSpPr/>
          <p:nvPr/>
        </p:nvSpPr>
        <p:spPr>
          <a:xfrm>
            <a:off x="868363" y="5517105"/>
            <a:ext cx="7666037" cy="814891"/>
          </a:xfrm>
          <a:prstGeom prst="rect">
            <a:avLst/>
          </a:prstGeom>
          <a:noFill/>
          <a:ln w="12700">
            <a:noFill/>
          </a:ln>
        </p:spPr>
        <p:txBody>
          <a:bodyPr lIns="75491" tIns="37745" rIns="75491" bIns="37745" anchor="ctr">
            <a:spAutoFit/>
          </a:bodyPr>
          <a:lstStyle/>
          <a:p>
            <a:pPr defTabSz="755650"/>
            <a:r>
              <a:rPr lang="zh-CN" altLang="en-US" sz="2400" dirty="0">
                <a:latin typeface="Times New Roman" panose="02020603050405020304" pitchFamily="18" charset="0"/>
              </a:rPr>
              <a:t>对于比较复杂的电路，很难凭观察来确定各条支路中电流的</a:t>
            </a:r>
            <a:r>
              <a:rPr lang="zh-CN" altLang="en-US" sz="2400" dirty="0">
                <a:solidFill>
                  <a:srgbClr val="FF0000"/>
                </a:solidFill>
                <a:latin typeface="Times New Roman" panose="02020603050405020304" pitchFamily="18" charset="0"/>
              </a:rPr>
              <a:t>实际方向</a:t>
            </a:r>
            <a:r>
              <a:rPr lang="zh-CN" altLang="en-US" sz="2400" dirty="0">
                <a:latin typeface="Times New Roman" panose="02020603050405020304" pitchFamily="18" charset="0"/>
              </a:rPr>
              <a:t>。 故引入</a:t>
            </a:r>
            <a:r>
              <a:rPr lang="zh-CN" altLang="en-US" sz="2400" dirty="0">
                <a:solidFill>
                  <a:srgbClr val="FF0000"/>
                </a:solidFill>
                <a:latin typeface="Times New Roman" panose="02020603050405020304" pitchFamily="18" charset="0"/>
              </a:rPr>
              <a:t>参考方向</a:t>
            </a:r>
            <a:r>
              <a:rPr lang="zh-CN" altLang="en-US" sz="2400" dirty="0">
                <a:latin typeface="Times New Roman" panose="02020603050405020304" pitchFamily="18"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0051"/>
                                        </p:tgtEl>
                                        <p:attrNameLst>
                                          <p:attrName>style.visibility</p:attrName>
                                        </p:attrNameLst>
                                      </p:cBhvr>
                                      <p:to>
                                        <p:strVal val="visible"/>
                                      </p:to>
                                    </p:set>
                                    <p:anim calcmode="lin" valueType="num">
                                      <p:cBhvr additive="base">
                                        <p:cTn id="7" dur="500" fill="hold"/>
                                        <p:tgtEl>
                                          <p:spTgt spid="130051"/>
                                        </p:tgtEl>
                                        <p:attrNameLst>
                                          <p:attrName>ppt_x</p:attrName>
                                        </p:attrNameLst>
                                      </p:cBhvr>
                                      <p:tavLst>
                                        <p:tav tm="0">
                                          <p:val>
                                            <p:strVal val="0-#ppt_w/2"/>
                                          </p:val>
                                        </p:tav>
                                        <p:tav tm="100000">
                                          <p:val>
                                            <p:strVal val="#ppt_x"/>
                                          </p:val>
                                        </p:tav>
                                      </p:tavLst>
                                    </p:anim>
                                    <p:anim calcmode="lin" valueType="num">
                                      <p:cBhvr additive="base">
                                        <p:cTn id="8" dur="500" fill="hold"/>
                                        <p:tgtEl>
                                          <p:spTgt spid="1300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2"/>
                                        </p:tgtEl>
                                        <p:attrNameLst>
                                          <p:attrName>style.visibility</p:attrName>
                                        </p:attrNameLst>
                                      </p:cBhvr>
                                      <p:to>
                                        <p:strVal val="visible"/>
                                      </p:to>
                                    </p:set>
                                    <p:anim calcmode="lin" valueType="num">
                                      <p:cBhvr additive="base">
                                        <p:cTn id="13" dur="500" fill="hold"/>
                                        <p:tgtEl>
                                          <p:spTgt spid="130052"/>
                                        </p:tgtEl>
                                        <p:attrNameLst>
                                          <p:attrName>ppt_x</p:attrName>
                                        </p:attrNameLst>
                                      </p:cBhvr>
                                      <p:tavLst>
                                        <p:tav tm="0">
                                          <p:val>
                                            <p:strVal val="0-#ppt_w/2"/>
                                          </p:val>
                                        </p:tav>
                                        <p:tav tm="100000">
                                          <p:val>
                                            <p:strVal val="#ppt_x"/>
                                          </p:val>
                                        </p:tav>
                                      </p:tavLst>
                                    </p:anim>
                                    <p:anim calcmode="lin" valueType="num">
                                      <p:cBhvr additive="base">
                                        <p:cTn id="14" dur="500" fill="hold"/>
                                        <p:tgtEl>
                                          <p:spTgt spid="13005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9"/>
                                        </p:tgtEl>
                                        <p:attrNameLst>
                                          <p:attrName>style.visibility</p:attrName>
                                        </p:attrNameLst>
                                      </p:cBhvr>
                                      <p:to>
                                        <p:strVal val="visible"/>
                                      </p:to>
                                    </p:set>
                                    <p:anim calcmode="lin" valueType="num">
                                      <p:cBhvr additive="base">
                                        <p:cTn id="19" dur="500" fill="hold"/>
                                        <p:tgtEl>
                                          <p:spTgt spid="130059"/>
                                        </p:tgtEl>
                                        <p:attrNameLst>
                                          <p:attrName>ppt_x</p:attrName>
                                        </p:attrNameLst>
                                      </p:cBhvr>
                                      <p:tavLst>
                                        <p:tav tm="0">
                                          <p:val>
                                            <p:strVal val="0-#ppt_w/2"/>
                                          </p:val>
                                        </p:tav>
                                        <p:tav tm="100000">
                                          <p:val>
                                            <p:strVal val="#ppt_x"/>
                                          </p:val>
                                        </p:tav>
                                      </p:tavLst>
                                    </p:anim>
                                    <p:anim calcmode="lin" valueType="num">
                                      <p:cBhvr additive="base">
                                        <p:cTn id="20" dur="500" fill="hold"/>
                                        <p:tgtEl>
                                          <p:spTgt spid="13005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0060"/>
                                        </p:tgtEl>
                                        <p:attrNameLst>
                                          <p:attrName>style.visibility</p:attrName>
                                        </p:attrNameLst>
                                      </p:cBhvr>
                                      <p:to>
                                        <p:strVal val="visible"/>
                                      </p:to>
                                    </p:set>
                                    <p:anim calcmode="lin" valueType="num">
                                      <p:cBhvr additive="base">
                                        <p:cTn id="25" dur="500" fill="hold"/>
                                        <p:tgtEl>
                                          <p:spTgt spid="130060"/>
                                        </p:tgtEl>
                                        <p:attrNameLst>
                                          <p:attrName>ppt_x</p:attrName>
                                        </p:attrNameLst>
                                      </p:cBhvr>
                                      <p:tavLst>
                                        <p:tav tm="0">
                                          <p:val>
                                            <p:strVal val="#ppt_x"/>
                                          </p:val>
                                        </p:tav>
                                        <p:tav tm="100000">
                                          <p:val>
                                            <p:strVal val="#ppt_x"/>
                                          </p:val>
                                        </p:tav>
                                      </p:tavLst>
                                    </p:anim>
                                    <p:anim calcmode="lin" valueType="num">
                                      <p:cBhvr additive="base">
                                        <p:cTn id="26" dur="500" fill="hold"/>
                                        <p:tgtEl>
                                          <p:spTgt spid="1300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p:bldP spid="130052" grpId="0"/>
      <p:bldP spid="130059" grpId="0"/>
      <p:bldP spid="130060"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282" name="文本框 225281"/>
          <p:cNvSpPr txBox="1"/>
          <p:nvPr/>
        </p:nvSpPr>
        <p:spPr>
          <a:xfrm>
            <a:off x="6164263" y="3752850"/>
            <a:ext cx="2155825" cy="762000"/>
          </a:xfrm>
          <a:prstGeom prst="rect">
            <a:avLst/>
          </a:prstGeom>
          <a:solidFill>
            <a:schemeClr val="hlink"/>
          </a:solidFill>
          <a:ln w="12700">
            <a:noFill/>
          </a:ln>
          <a:effectLst>
            <a:outerShdw dist="107763" dir="2699999" algn="ctr" rotWithShape="0">
              <a:schemeClr val="bg2"/>
            </a:outerShdw>
          </a:effectLst>
        </p:spPr>
        <p:txBody>
          <a:bodyPr lIns="89381" tIns="44691" rIns="89381" bIns="44691">
            <a:spAutoFit/>
          </a:bodyPr>
          <a:lstStyle/>
          <a:p>
            <a:pPr defTabSz="892175" eaLnBrk="0" hangingPunct="0"/>
            <a:r>
              <a:rPr lang="zh-CN" altLang="en-US" sz="4300" i="1" dirty="0">
                <a:latin typeface="Times New Roman" panose="02020603050405020304" pitchFamily="18" charset="0"/>
              </a:rPr>
              <a:t>不正确</a:t>
            </a:r>
            <a:endParaRPr lang="zh-CN" altLang="en-US" sz="3500" b="0">
              <a:latin typeface="Times New Roman" panose="02020603050405020304" pitchFamily="18" charset="0"/>
            </a:endParaRPr>
          </a:p>
        </p:txBody>
      </p:sp>
      <p:sp>
        <p:nvSpPr>
          <p:cNvPr id="225283" name="矩形 225282"/>
          <p:cNvSpPr/>
          <p:nvPr/>
        </p:nvSpPr>
        <p:spPr>
          <a:xfrm>
            <a:off x="935038" y="614363"/>
            <a:ext cx="4002087" cy="515937"/>
          </a:xfrm>
          <a:prstGeom prst="rect">
            <a:avLst/>
          </a:prstGeom>
          <a:noFill/>
          <a:ln w="12700">
            <a:noFill/>
          </a:ln>
        </p:spPr>
        <p:txBody>
          <a:bodyPr lIns="89381" tIns="44691" rIns="89381" bIns="44691">
            <a:spAutoFit/>
          </a:bodyPr>
          <a:lstStyle/>
          <a:p>
            <a:pPr defTabSz="892175" eaLnBrk="0" hangingPunct="0"/>
            <a:r>
              <a:rPr lang="zh-CN" altLang="en-US" sz="2700" dirty="0">
                <a:latin typeface="Times New Roman" panose="02020603050405020304" pitchFamily="18" charset="0"/>
              </a:rPr>
              <a:t>２．电流的参考方向</a:t>
            </a:r>
            <a:endParaRPr lang="zh-CN" altLang="en-US" sz="3500" b="0" dirty="0">
              <a:latin typeface="Times New Roman" panose="02020603050405020304" pitchFamily="18" charset="0"/>
            </a:endParaRPr>
          </a:p>
        </p:txBody>
      </p:sp>
      <p:grpSp>
        <p:nvGrpSpPr>
          <p:cNvPr id="225284" name="组合 225283"/>
          <p:cNvGrpSpPr/>
          <p:nvPr/>
        </p:nvGrpSpPr>
        <p:grpSpPr>
          <a:xfrm>
            <a:off x="492125" y="1485900"/>
            <a:ext cx="4445000" cy="3109913"/>
            <a:chOff x="298" y="1632"/>
            <a:chExt cx="2799" cy="1959"/>
          </a:xfrm>
        </p:grpSpPr>
        <p:sp>
          <p:nvSpPr>
            <p:cNvPr id="225285" name="矩形 225284"/>
            <p:cNvSpPr/>
            <p:nvPr/>
          </p:nvSpPr>
          <p:spPr>
            <a:xfrm>
              <a:off x="996" y="1632"/>
              <a:ext cx="1344" cy="1392"/>
            </a:xfrm>
            <a:prstGeom prst="rect">
              <a:avLst/>
            </a:prstGeom>
            <a:noFill/>
            <a:ln w="28575" cap="sq" cmpd="sng">
              <a:solidFill>
                <a:schemeClr val="tx1"/>
              </a:solidFill>
              <a:prstDash val="solid"/>
              <a:miter/>
              <a:headEnd type="none" w="med" len="med"/>
              <a:tailEnd type="none" w="med" len="med"/>
            </a:ln>
          </p:spPr>
          <p:txBody>
            <a:bodyPr/>
            <a:lstStyle/>
            <a:p>
              <a:endParaRPr lang="zh-CN" altLang="en-US"/>
            </a:p>
          </p:txBody>
        </p:sp>
        <p:sp>
          <p:nvSpPr>
            <p:cNvPr id="225286" name="矩形 225285"/>
            <p:cNvSpPr/>
            <p:nvPr/>
          </p:nvSpPr>
          <p:spPr>
            <a:xfrm>
              <a:off x="2244" y="2112"/>
              <a:ext cx="192" cy="480"/>
            </a:xfrm>
            <a:prstGeom prst="rect">
              <a:avLst/>
            </a:prstGeom>
            <a:solidFill>
              <a:schemeClr val="accent2"/>
            </a:solidFill>
            <a:ln w="28575" cap="sq" cmpd="sng">
              <a:solidFill>
                <a:schemeClr val="tx1"/>
              </a:solidFill>
              <a:prstDash val="solid"/>
              <a:miter/>
              <a:headEnd type="none" w="med" len="med"/>
              <a:tailEnd type="none" w="med" len="med"/>
            </a:ln>
          </p:spPr>
          <p:txBody>
            <a:bodyPr/>
            <a:lstStyle/>
            <a:p>
              <a:endParaRPr lang="zh-CN" altLang="en-US"/>
            </a:p>
          </p:txBody>
        </p:sp>
        <p:sp>
          <p:nvSpPr>
            <p:cNvPr id="225287" name="椭圆 225286"/>
            <p:cNvSpPr/>
            <p:nvPr/>
          </p:nvSpPr>
          <p:spPr>
            <a:xfrm>
              <a:off x="816" y="2196"/>
              <a:ext cx="336" cy="336"/>
            </a:xfrm>
            <a:prstGeom prst="ellipse">
              <a:avLst/>
            </a:prstGeom>
            <a:solidFill>
              <a:schemeClr val="accent2"/>
            </a:solidFill>
            <a:ln w="28575" cap="sq" cmpd="sng">
              <a:solidFill>
                <a:schemeClr val="tx1"/>
              </a:solidFill>
              <a:prstDash val="solid"/>
              <a:headEnd type="none" w="med" len="med"/>
              <a:tailEnd type="none" w="med" len="med"/>
            </a:ln>
          </p:spPr>
          <p:txBody>
            <a:bodyPr/>
            <a:lstStyle/>
            <a:p>
              <a:endParaRPr lang="zh-CN" altLang="en-US"/>
            </a:p>
          </p:txBody>
        </p:sp>
        <p:sp>
          <p:nvSpPr>
            <p:cNvPr id="225288" name="直接连接符 225287"/>
            <p:cNvSpPr/>
            <p:nvPr/>
          </p:nvSpPr>
          <p:spPr>
            <a:xfrm>
              <a:off x="996" y="2208"/>
              <a:ext cx="0" cy="336"/>
            </a:xfrm>
            <a:prstGeom prst="line">
              <a:avLst/>
            </a:prstGeom>
            <a:ln w="28575" cap="sq" cmpd="sng">
              <a:solidFill>
                <a:schemeClr val="tx1"/>
              </a:solidFill>
              <a:prstDash val="solid"/>
              <a:headEnd type="none" w="med" len="med"/>
              <a:tailEnd type="none" w="med" len="med"/>
            </a:ln>
          </p:spPr>
        </p:sp>
        <p:sp>
          <p:nvSpPr>
            <p:cNvPr id="225289" name="文本框 225288"/>
            <p:cNvSpPr txBox="1"/>
            <p:nvPr/>
          </p:nvSpPr>
          <p:spPr>
            <a:xfrm>
              <a:off x="672" y="1776"/>
              <a:ext cx="317" cy="480"/>
            </a:xfrm>
            <a:prstGeom prst="rect">
              <a:avLst/>
            </a:prstGeom>
            <a:noFill/>
            <a:ln w="28575">
              <a:noFill/>
            </a:ln>
          </p:spPr>
          <p:txBody>
            <a:bodyPr wrap="none" lIns="89381" tIns="44691" rIns="89381" bIns="44691" anchor="ctr">
              <a:spAutoFit/>
            </a:bodyPr>
            <a:lstStyle/>
            <a:p>
              <a:pPr algn="ctr" defTabSz="892175" eaLnBrk="0" hangingPunct="0"/>
              <a:r>
                <a:rPr lang="en-US" altLang="zh-CN" sz="4300">
                  <a:solidFill>
                    <a:schemeClr val="hlink"/>
                  </a:solidFill>
                  <a:latin typeface="Times New Roman" panose="02020603050405020304" pitchFamily="18" charset="0"/>
                  <a:sym typeface="CommonBullets" pitchFamily="34" charset="2"/>
                </a:rPr>
                <a:t>+</a:t>
              </a:r>
            </a:p>
          </p:txBody>
        </p:sp>
        <p:sp>
          <p:nvSpPr>
            <p:cNvPr id="225290" name="直接连接符 225289"/>
            <p:cNvSpPr/>
            <p:nvPr/>
          </p:nvSpPr>
          <p:spPr>
            <a:xfrm>
              <a:off x="732" y="2640"/>
              <a:ext cx="192" cy="0"/>
            </a:xfrm>
            <a:prstGeom prst="line">
              <a:avLst/>
            </a:prstGeom>
            <a:ln w="28575" cap="sq" cmpd="sng">
              <a:solidFill>
                <a:schemeClr val="hlink"/>
              </a:solidFill>
              <a:prstDash val="solid"/>
              <a:headEnd type="none" w="med" len="med"/>
              <a:tailEnd type="none" w="med" len="med"/>
            </a:ln>
          </p:spPr>
        </p:sp>
        <p:sp>
          <p:nvSpPr>
            <p:cNvPr id="225291" name="文本框 225290"/>
            <p:cNvSpPr txBox="1"/>
            <p:nvPr/>
          </p:nvSpPr>
          <p:spPr>
            <a:xfrm>
              <a:off x="298" y="2150"/>
              <a:ext cx="447" cy="288"/>
            </a:xfrm>
            <a:prstGeom prst="rect">
              <a:avLst/>
            </a:prstGeom>
            <a:noFill/>
            <a:ln w="28575">
              <a:noFill/>
            </a:ln>
          </p:spPr>
          <p:txBody>
            <a:bodyPr wrap="none" lIns="89381" tIns="44691" rIns="89381" bIns="44691" anchor="ctr">
              <a:spAutoFit/>
            </a:bodyPr>
            <a:lstStyle/>
            <a:p>
              <a:pPr algn="ctr" defTabSz="892175" eaLnBrk="0" hangingPunct="0"/>
              <a:r>
                <a:rPr lang="en-US" altLang="zh-CN" sz="2400">
                  <a:latin typeface="Times New Roman" panose="02020603050405020304" pitchFamily="18" charset="0"/>
                </a:rPr>
                <a:t>10V</a:t>
              </a:r>
              <a:endParaRPr lang="en-US" altLang="zh-CN" sz="3200">
                <a:latin typeface="Times New Roman" panose="02020603050405020304" pitchFamily="18" charset="0"/>
              </a:endParaRPr>
            </a:p>
          </p:txBody>
        </p:sp>
        <p:sp>
          <p:nvSpPr>
            <p:cNvPr id="225292" name="文本框 225291"/>
            <p:cNvSpPr txBox="1"/>
            <p:nvPr/>
          </p:nvSpPr>
          <p:spPr>
            <a:xfrm>
              <a:off x="2534" y="2170"/>
              <a:ext cx="563" cy="288"/>
            </a:xfrm>
            <a:prstGeom prst="rect">
              <a:avLst/>
            </a:prstGeom>
            <a:noFill/>
            <a:ln w="28575">
              <a:noFill/>
            </a:ln>
          </p:spPr>
          <p:txBody>
            <a:bodyPr wrap="none" lIns="89381" tIns="44691" rIns="89381" bIns="44691" anchor="ctr">
              <a:spAutoFit/>
            </a:bodyPr>
            <a:lstStyle/>
            <a:p>
              <a:pPr algn="ctr" defTabSz="892175" eaLnBrk="0" hangingPunct="0"/>
              <a:r>
                <a:rPr lang="en-US" altLang="zh-CN" sz="2400">
                  <a:latin typeface="Times New Roman" panose="02020603050405020304" pitchFamily="18" charset="0"/>
                </a:rPr>
                <a:t>10k</a:t>
              </a:r>
              <a:r>
                <a:rPr lang="en-US" altLang="zh-CN" sz="2400">
                  <a:latin typeface="Times New Roman" panose="02020603050405020304" pitchFamily="18" charset="0"/>
                  <a:sym typeface="Symbol" panose="05050102010706020507" pitchFamily="18" charset="2"/>
                </a:rPr>
                <a:t></a:t>
              </a:r>
              <a:endParaRPr lang="en-US" altLang="zh-CN" sz="3200">
                <a:latin typeface="Times New Roman" panose="02020603050405020304" pitchFamily="18" charset="0"/>
              </a:endParaRPr>
            </a:p>
          </p:txBody>
        </p:sp>
        <p:sp>
          <p:nvSpPr>
            <p:cNvPr id="225293" name="文本框 225292"/>
            <p:cNvSpPr txBox="1"/>
            <p:nvPr/>
          </p:nvSpPr>
          <p:spPr>
            <a:xfrm>
              <a:off x="519" y="3226"/>
              <a:ext cx="116" cy="365"/>
            </a:xfrm>
            <a:prstGeom prst="rect">
              <a:avLst/>
            </a:prstGeom>
            <a:noFill/>
            <a:ln w="28575">
              <a:noFill/>
            </a:ln>
          </p:spPr>
          <p:txBody>
            <a:bodyPr wrap="none" lIns="89381" tIns="44691" rIns="89381" bIns="44691" anchor="ctr">
              <a:spAutoFit/>
            </a:bodyPr>
            <a:lstStyle/>
            <a:p>
              <a:pPr algn="ctr" defTabSz="892175" eaLnBrk="0" hangingPunct="0"/>
              <a:endParaRPr sz="3200" dirty="0">
                <a:latin typeface="Times New Roman" panose="02020603050405020304" pitchFamily="18" charset="0"/>
              </a:endParaRPr>
            </a:p>
          </p:txBody>
        </p:sp>
        <p:sp>
          <p:nvSpPr>
            <p:cNvPr id="225294" name="矩形 225293"/>
            <p:cNvSpPr/>
            <p:nvPr/>
          </p:nvSpPr>
          <p:spPr>
            <a:xfrm>
              <a:off x="1161" y="3226"/>
              <a:ext cx="1090" cy="288"/>
            </a:xfrm>
            <a:prstGeom prst="rect">
              <a:avLst/>
            </a:prstGeom>
            <a:noFill/>
            <a:ln w="28575">
              <a:noFill/>
            </a:ln>
          </p:spPr>
          <p:txBody>
            <a:bodyPr wrap="none" lIns="89381" tIns="44691" rIns="89381" bIns="44691" anchor="ctr">
              <a:spAutoFit/>
            </a:bodyPr>
            <a:lstStyle/>
            <a:p>
              <a:pPr algn="ctr" defTabSz="892175" eaLnBrk="0" hangingPunct="0"/>
              <a:r>
                <a:rPr lang="zh-CN" altLang="en-US" sz="2400" dirty="0">
                  <a:latin typeface="Times New Roman" panose="02020603050405020304" pitchFamily="18" charset="0"/>
                </a:rPr>
                <a:t>电流为</a:t>
              </a:r>
              <a:r>
                <a:rPr lang="en-US" altLang="zh-CN" sz="2400">
                  <a:latin typeface="Times New Roman" panose="02020603050405020304" pitchFamily="18" charset="0"/>
                </a:rPr>
                <a:t>1mA</a:t>
              </a:r>
              <a:endParaRPr lang="en-US" altLang="zh-CN" sz="2400" b="0">
                <a:latin typeface="Times New Roman" panose="02020603050405020304" pitchFamily="18" charset="0"/>
              </a:endParaRPr>
            </a:p>
          </p:txBody>
        </p:sp>
      </p:grpSp>
      <p:grpSp>
        <p:nvGrpSpPr>
          <p:cNvPr id="225295" name="组合 225294"/>
          <p:cNvGrpSpPr/>
          <p:nvPr/>
        </p:nvGrpSpPr>
        <p:grpSpPr>
          <a:xfrm>
            <a:off x="4686300" y="3143250"/>
            <a:ext cx="2133600" cy="2019300"/>
            <a:chOff x="3216" y="1372"/>
            <a:chExt cx="1344" cy="1272"/>
          </a:xfrm>
        </p:grpSpPr>
        <p:sp>
          <p:nvSpPr>
            <p:cNvPr id="225296" name="矩形 225295"/>
            <p:cNvSpPr/>
            <p:nvPr/>
          </p:nvSpPr>
          <p:spPr>
            <a:xfrm>
              <a:off x="3360" y="1664"/>
              <a:ext cx="940" cy="980"/>
            </a:xfrm>
            <a:prstGeom prst="rect">
              <a:avLst/>
            </a:prstGeom>
            <a:noFill/>
            <a:ln w="12700">
              <a:noFill/>
            </a:ln>
          </p:spPr>
          <p:txBody>
            <a:bodyPr wrap="none" lIns="89381" tIns="44691" rIns="89381" bIns="44691" anchor="t">
              <a:spAutoFit/>
            </a:bodyPr>
            <a:lstStyle/>
            <a:p>
              <a:pPr defTabSz="892175" eaLnBrk="0" hangingPunct="0"/>
              <a:r>
                <a:rPr lang="en-US" altLang="zh-CN" sz="9500" i="1" dirty="0">
                  <a:solidFill>
                    <a:schemeClr val="accent2"/>
                  </a:solidFill>
                  <a:latin typeface="Times New Roman" panose="02020603050405020304" pitchFamily="18" charset="0"/>
                  <a:sym typeface="Monotype Sorts" pitchFamily="2" charset="2"/>
                </a:rPr>
                <a:t></a:t>
              </a:r>
              <a:endParaRPr lang="en-US" altLang="zh-CN" sz="5900" i="1" dirty="0">
                <a:latin typeface="Times New Roman" panose="02020603050405020304" pitchFamily="18" charset="0"/>
                <a:sym typeface="Wingdings 2" panose="05020102010507070707" pitchFamily="18" charset="2"/>
              </a:endParaRPr>
            </a:p>
          </p:txBody>
        </p:sp>
        <p:sp>
          <p:nvSpPr>
            <p:cNvPr id="225297" name="文本框 225296"/>
            <p:cNvSpPr txBox="1"/>
            <p:nvPr/>
          </p:nvSpPr>
          <p:spPr>
            <a:xfrm rot="538443">
              <a:off x="3216" y="1372"/>
              <a:ext cx="1344" cy="692"/>
            </a:xfrm>
            <a:prstGeom prst="rect">
              <a:avLst/>
            </a:prstGeom>
            <a:noFill/>
            <a:ln w="28575">
              <a:noFill/>
            </a:ln>
          </p:spPr>
          <p:txBody>
            <a:bodyPr lIns="89381" tIns="44691" rIns="89381" bIns="44691" anchor="ctr">
              <a:spAutoFit/>
            </a:bodyPr>
            <a:lstStyle/>
            <a:p>
              <a:pPr algn="ctr" defTabSz="892175" eaLnBrk="0" hangingPunct="0"/>
              <a:r>
                <a:rPr lang="en-US" altLang="zh-CN" sz="6400">
                  <a:latin typeface="Times New Roman" panose="02020603050405020304" pitchFamily="18" charset="0"/>
                  <a:sym typeface="Wingdings" panose="05000000000000000000" pitchFamily="2" charset="2"/>
                </a:rPr>
                <a:t></a:t>
              </a:r>
              <a:endParaRPr lang="en-US" altLang="zh-CN" sz="3200">
                <a:latin typeface="Times New Roman" panose="02020603050405020304" pitchFamily="18" charset="0"/>
              </a:endParaRPr>
            </a:p>
          </p:txBody>
        </p:sp>
      </p:grpSp>
      <p:sp>
        <p:nvSpPr>
          <p:cNvPr id="225298" name="矩形 225297"/>
          <p:cNvSpPr/>
          <p:nvPr/>
        </p:nvSpPr>
        <p:spPr>
          <a:xfrm>
            <a:off x="4381500" y="5187950"/>
            <a:ext cx="4470400" cy="519113"/>
          </a:xfrm>
          <a:prstGeom prst="rect">
            <a:avLst/>
          </a:prstGeom>
          <a:noFill/>
          <a:ln w="12700">
            <a:noFill/>
          </a:ln>
        </p:spPr>
        <p:txBody>
          <a:bodyPr wrap="none" lIns="89381" tIns="44691" rIns="89381" bIns="44691" anchor="t">
            <a:spAutoFit/>
          </a:bodyPr>
          <a:lstStyle/>
          <a:p>
            <a:pPr defTabSz="892175" eaLnBrk="0" hangingPunct="0"/>
            <a:r>
              <a:rPr lang="zh-CN" altLang="en-US" sz="2700" dirty="0">
                <a:latin typeface="Times New Roman" panose="02020603050405020304" pitchFamily="18" charset="0"/>
              </a:rPr>
              <a:t>因为电流有大小，又有方向</a:t>
            </a:r>
            <a:endParaRPr lang="zh-CN" altLang="en-US" sz="3500" b="0" dirty="0">
              <a:latin typeface="Times New Roman" panose="02020603050405020304" pitchFamily="18" charset="0"/>
            </a:endParaRPr>
          </a:p>
        </p:txBody>
      </p:sp>
      <p:sp>
        <p:nvSpPr>
          <p:cNvPr id="225299" name="动作按钮: 后退或前一项 225298" descr="水滴">
            <a:hlinkClick r:id="" action="ppaction://hlinkshowjump?jump=previousslide">
              <a:snd r:embed="rId4" name="PROJCTOR.WAV"/>
            </a:hlinkClick>
          </p:cNvPr>
          <p:cNvSpPr/>
          <p:nvPr/>
        </p:nvSpPr>
        <p:spPr>
          <a:xfrm>
            <a:off x="8150225" y="6324600"/>
            <a:ext cx="460375" cy="457200"/>
          </a:xfrm>
          <a:prstGeom prst="actionButtonBackPrevious">
            <a:avLst/>
          </a:prstGeom>
          <a:blipFill rotWithShape="0">
            <a:blip r:embed="rId5"/>
          </a:blipFill>
          <a:ln w="28575">
            <a:noFill/>
          </a:ln>
          <a:effectLst>
            <a:prstShdw prst="shdw17" dist="17961" dir="2699999">
              <a:srgbClr val="CCFFFF">
                <a:gamma/>
                <a:shade val="60000"/>
                <a:invGamma/>
              </a:srgbClr>
            </a:prstShdw>
          </a:effectLst>
        </p:spPr>
        <p:txBody>
          <a:bodyPr/>
          <a:lstStyle/>
          <a:p>
            <a:endParaRPr lang="zh-CN" altLang="en-US"/>
          </a:p>
        </p:txBody>
      </p:sp>
      <p:sp>
        <p:nvSpPr>
          <p:cNvPr id="225300" name="动作按钮: 后退或前一项 225299" descr="水滴">
            <a:hlinkClick r:id="" action="ppaction://hlinkshowjump?jump=nextslide">
              <a:snd r:embed="rId4" name="PROJCTOR.WAV"/>
            </a:hlinkClick>
          </p:cNvPr>
          <p:cNvSpPr/>
          <p:nvPr/>
        </p:nvSpPr>
        <p:spPr>
          <a:xfrm flipH="1">
            <a:off x="8610600" y="6324600"/>
            <a:ext cx="457200" cy="457200"/>
          </a:xfrm>
          <a:prstGeom prst="actionButtonBackPrevious">
            <a:avLst/>
          </a:prstGeom>
          <a:blipFill rotWithShape="0">
            <a:blip r:embed="rId5"/>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52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25282"/>
                                        </p:tgtEl>
                                        <p:attrNameLst>
                                          <p:attrName>style.visibility</p:attrName>
                                        </p:attrNameLst>
                                      </p:cBhvr>
                                      <p:to>
                                        <p:strVal val="visible"/>
                                      </p:to>
                                    </p:set>
                                    <p:anim calcmode="lin" valueType="num">
                                      <p:cBhvr additive="base">
                                        <p:cTn id="11" dur="500" fill="hold"/>
                                        <p:tgtEl>
                                          <p:spTgt spid="225282"/>
                                        </p:tgtEl>
                                        <p:attrNameLst>
                                          <p:attrName>ppt_x</p:attrName>
                                        </p:attrNameLst>
                                      </p:cBhvr>
                                      <p:tavLst>
                                        <p:tav tm="0">
                                          <p:val>
                                            <p:strVal val="1+#ppt_w/2"/>
                                          </p:val>
                                        </p:tav>
                                        <p:tav tm="100000">
                                          <p:val>
                                            <p:strVal val="#ppt_x"/>
                                          </p:val>
                                        </p:tav>
                                      </p:tavLst>
                                    </p:anim>
                                    <p:anim calcmode="lin" valueType="num">
                                      <p:cBhvr additive="base">
                                        <p:cTn id="12" dur="500" fill="hold"/>
                                        <p:tgtEl>
                                          <p:spTgt spid="2252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CARBRAKE.WAV"/>
                                        </p:tgtEl>
                                      </p:cMediaNode>
                                    </p:audio>
                                  </p:sub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225295"/>
                                        </p:tgtEl>
                                        <p:attrNameLst>
                                          <p:attrName>style.visibility</p:attrName>
                                        </p:attrNameLst>
                                      </p:cBhvr>
                                      <p:to>
                                        <p:strVal val="visible"/>
                                      </p:to>
                                    </p:set>
                                    <p:animEffect transition="in" filter="box(out)">
                                      <p:cBhvr>
                                        <p:cTn id="16" dur="500"/>
                                        <p:tgtEl>
                                          <p:spTgt spid="225295"/>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25298"/>
                                        </p:tgtEl>
                                        <p:attrNameLst>
                                          <p:attrName>style.visibility</p:attrName>
                                        </p:attrNameLst>
                                      </p:cBhvr>
                                      <p:to>
                                        <p:strVal val="visible"/>
                                      </p:to>
                                    </p:set>
                                    <p:anim calcmode="lin" valueType="num">
                                      <p:cBhvr additive="base">
                                        <p:cTn id="21" dur="500" fill="hold"/>
                                        <p:tgtEl>
                                          <p:spTgt spid="225298"/>
                                        </p:tgtEl>
                                        <p:attrNameLst>
                                          <p:attrName>ppt_x</p:attrName>
                                        </p:attrNameLst>
                                      </p:cBhvr>
                                      <p:tavLst>
                                        <p:tav tm="0">
                                          <p:val>
                                            <p:strVal val="0-#ppt_w/2"/>
                                          </p:val>
                                        </p:tav>
                                        <p:tav tm="100000">
                                          <p:val>
                                            <p:strVal val="#ppt_x"/>
                                          </p:val>
                                        </p:tav>
                                      </p:tavLst>
                                    </p:anim>
                                    <p:anim calcmode="lin" valueType="num">
                                      <p:cBhvr additive="base">
                                        <p:cTn id="22" dur="500" fill="hold"/>
                                        <p:tgtEl>
                                          <p:spTgt spid="2252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2" grpId="0" animBg="1"/>
      <p:bldP spid="22529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7330" name="文本框 227329"/>
          <p:cNvSpPr txBox="1"/>
          <p:nvPr/>
        </p:nvSpPr>
        <p:spPr>
          <a:xfrm>
            <a:off x="685800" y="369888"/>
            <a:ext cx="6386513" cy="639762"/>
          </a:xfrm>
          <a:prstGeom prst="rect">
            <a:avLst/>
          </a:prstGeom>
          <a:noFill/>
          <a:ln w="12700">
            <a:noFill/>
          </a:ln>
        </p:spPr>
        <p:txBody>
          <a:bodyPr wrap="none" lIns="89381" tIns="44691" rIns="89381" bIns="44691" anchor="t">
            <a:spAutoFit/>
          </a:bodyPr>
          <a:lstStyle/>
          <a:p>
            <a:pPr defTabSz="892175" eaLnBrk="0" hangingPunct="0">
              <a:lnSpc>
                <a:spcPct val="150000"/>
              </a:lnSpc>
            </a:pPr>
            <a:r>
              <a:rPr lang="zh-CN" altLang="en-US" sz="2400" dirty="0">
                <a:latin typeface="Times New Roman" panose="02020603050405020304" pitchFamily="18" charset="0"/>
              </a:rPr>
              <a:t>元件</a:t>
            </a:r>
            <a:r>
              <a:rPr lang="en-US" altLang="zh-CN" sz="2400" dirty="0">
                <a:latin typeface="Times New Roman" panose="02020603050405020304" pitchFamily="18" charset="0"/>
              </a:rPr>
              <a:t>(</a:t>
            </a:r>
            <a:r>
              <a:rPr lang="zh-CN" altLang="en-US" sz="2400" dirty="0">
                <a:latin typeface="Times New Roman" panose="02020603050405020304" pitchFamily="18" charset="0"/>
              </a:rPr>
              <a:t>导线</a:t>
            </a:r>
            <a:r>
              <a:rPr lang="en-US" altLang="zh-CN" sz="2400" dirty="0">
                <a:latin typeface="Times New Roman" panose="02020603050405020304" pitchFamily="18" charset="0"/>
              </a:rPr>
              <a:t>)</a:t>
            </a:r>
            <a:r>
              <a:rPr lang="zh-CN" altLang="en-US" sz="2400" dirty="0">
                <a:latin typeface="Times New Roman" panose="02020603050405020304" pitchFamily="18" charset="0"/>
              </a:rPr>
              <a:t>中电流流动的实际方向有两种可能</a:t>
            </a:r>
            <a:r>
              <a:rPr lang="en-US" altLang="zh-CN" sz="2400">
                <a:latin typeface="Times New Roman" panose="02020603050405020304" pitchFamily="18" charset="0"/>
              </a:rPr>
              <a:t>: </a:t>
            </a:r>
          </a:p>
        </p:txBody>
      </p:sp>
      <p:sp>
        <p:nvSpPr>
          <p:cNvPr id="227331" name="直接连接符 227330"/>
          <p:cNvSpPr/>
          <p:nvPr/>
        </p:nvSpPr>
        <p:spPr>
          <a:xfrm>
            <a:off x="1935163" y="1771650"/>
            <a:ext cx="4389437" cy="1588"/>
          </a:xfrm>
          <a:prstGeom prst="line">
            <a:avLst/>
          </a:prstGeom>
          <a:ln w="57150" cap="sq" cmpd="sng">
            <a:solidFill>
              <a:schemeClr val="tx1"/>
            </a:solidFill>
            <a:prstDash val="solid"/>
            <a:headEnd type="oval" w="med" len="med"/>
            <a:tailEnd type="oval" w="med" len="med"/>
          </a:ln>
        </p:spPr>
      </p:sp>
      <p:sp>
        <p:nvSpPr>
          <p:cNvPr id="227332" name="右箭头 227331"/>
          <p:cNvSpPr/>
          <p:nvPr/>
        </p:nvSpPr>
        <p:spPr>
          <a:xfrm>
            <a:off x="2438400" y="1238250"/>
            <a:ext cx="782638" cy="365125"/>
          </a:xfrm>
          <a:prstGeom prst="rightArrow">
            <a:avLst>
              <a:gd name="adj1" fmla="val 50000"/>
              <a:gd name="adj2" fmla="val 53586"/>
            </a:avLst>
          </a:prstGeom>
          <a:solidFill>
            <a:schemeClr val="accent1"/>
          </a:solidFill>
          <a:ln w="12700" cap="sq" cmpd="sng">
            <a:solidFill>
              <a:schemeClr val="tx1"/>
            </a:solidFill>
            <a:prstDash val="solid"/>
            <a:miter/>
            <a:headEnd type="none" w="sm" len="sm"/>
            <a:tailEnd type="none" w="sm" len="sm"/>
          </a:ln>
        </p:spPr>
        <p:txBody>
          <a:bodyPr/>
          <a:lstStyle/>
          <a:p>
            <a:endParaRPr lang="zh-CN" altLang="en-US"/>
          </a:p>
        </p:txBody>
      </p:sp>
      <p:sp>
        <p:nvSpPr>
          <p:cNvPr id="227333" name="文本框 227332"/>
          <p:cNvSpPr txBox="1"/>
          <p:nvPr/>
        </p:nvSpPr>
        <p:spPr>
          <a:xfrm>
            <a:off x="3352800" y="1206500"/>
            <a:ext cx="1828800" cy="365125"/>
          </a:xfrm>
          <a:prstGeom prst="rect">
            <a:avLst/>
          </a:prstGeom>
          <a:noFill/>
          <a:ln w="12700">
            <a:noFill/>
          </a:ln>
        </p:spPr>
        <p:txBody>
          <a:bodyPr lIns="89381" tIns="44691" rIns="89381" bIns="44691" anchor="ctr"/>
          <a:lstStyle/>
          <a:p>
            <a:pPr algn="ctr" defTabSz="892175" eaLnBrk="0" hangingPunct="0"/>
            <a:r>
              <a:rPr lang="zh-CN" altLang="en-US" sz="2400" dirty="0">
                <a:latin typeface="Times New Roman" panose="02020603050405020304" pitchFamily="18" charset="0"/>
              </a:rPr>
              <a:t>实际方向</a:t>
            </a:r>
            <a:endParaRPr lang="zh-CN" altLang="en-US" sz="3500" b="0">
              <a:latin typeface="Times New Roman" panose="02020603050405020304" pitchFamily="18" charset="0"/>
            </a:endParaRPr>
          </a:p>
        </p:txBody>
      </p:sp>
      <p:sp>
        <p:nvSpPr>
          <p:cNvPr id="227334" name="直接连接符 227333"/>
          <p:cNvSpPr/>
          <p:nvPr/>
        </p:nvSpPr>
        <p:spPr>
          <a:xfrm flipH="1">
            <a:off x="1935163" y="2838450"/>
            <a:ext cx="4389437" cy="0"/>
          </a:xfrm>
          <a:prstGeom prst="line">
            <a:avLst/>
          </a:prstGeom>
          <a:ln w="57150" cap="sq" cmpd="sng">
            <a:solidFill>
              <a:schemeClr val="tx1"/>
            </a:solidFill>
            <a:prstDash val="solid"/>
            <a:headEnd type="oval" w="med" len="med"/>
            <a:tailEnd type="oval" w="med" len="med"/>
          </a:ln>
        </p:spPr>
      </p:sp>
      <p:sp>
        <p:nvSpPr>
          <p:cNvPr id="227335" name="右箭头 227334"/>
          <p:cNvSpPr/>
          <p:nvPr/>
        </p:nvSpPr>
        <p:spPr>
          <a:xfrm flipH="1">
            <a:off x="4689475" y="2335213"/>
            <a:ext cx="781050" cy="366712"/>
          </a:xfrm>
          <a:prstGeom prst="rightArrow">
            <a:avLst>
              <a:gd name="adj1" fmla="val 50000"/>
              <a:gd name="adj2" fmla="val 53246"/>
            </a:avLst>
          </a:prstGeom>
          <a:solidFill>
            <a:schemeClr val="hlink"/>
          </a:solidFill>
          <a:ln w="12700" cap="sq" cmpd="sng">
            <a:solidFill>
              <a:schemeClr val="tx1"/>
            </a:solidFill>
            <a:prstDash val="solid"/>
            <a:miter/>
            <a:headEnd type="none" w="sm" len="sm"/>
            <a:tailEnd type="none" w="sm" len="sm"/>
          </a:ln>
        </p:spPr>
        <p:txBody>
          <a:bodyPr/>
          <a:lstStyle/>
          <a:p>
            <a:endParaRPr lang="zh-CN" altLang="en-US"/>
          </a:p>
        </p:txBody>
      </p:sp>
      <p:sp>
        <p:nvSpPr>
          <p:cNvPr id="227336" name="文本框 227335"/>
          <p:cNvSpPr txBox="1"/>
          <p:nvPr/>
        </p:nvSpPr>
        <p:spPr>
          <a:xfrm>
            <a:off x="3092450" y="2273300"/>
            <a:ext cx="1403350" cy="365125"/>
          </a:xfrm>
          <a:prstGeom prst="rect">
            <a:avLst/>
          </a:prstGeom>
          <a:noFill/>
          <a:ln w="12700">
            <a:noFill/>
          </a:ln>
        </p:spPr>
        <p:txBody>
          <a:bodyPr wrap="none" lIns="89381" tIns="44691" rIns="89381" bIns="44691" anchor="ctr"/>
          <a:lstStyle/>
          <a:p>
            <a:pPr algn="ctr" defTabSz="892175" eaLnBrk="0" hangingPunct="0"/>
            <a:r>
              <a:rPr lang="zh-CN" altLang="en-US" sz="2400" dirty="0">
                <a:latin typeface="Times New Roman" panose="02020603050405020304" pitchFamily="18" charset="0"/>
              </a:rPr>
              <a:t>实际方向</a:t>
            </a:r>
            <a:endParaRPr lang="zh-CN" altLang="en-US" sz="3500" b="0">
              <a:latin typeface="Times New Roman" panose="02020603050405020304" pitchFamily="18" charset="0"/>
            </a:endParaRPr>
          </a:p>
        </p:txBody>
      </p:sp>
      <p:sp>
        <p:nvSpPr>
          <p:cNvPr id="227337" name="动作按钮: 后退或前一项 227336" descr="水滴">
            <a:hlinkClick r:id="" action="ppaction://hlinkshowjump?jump=previousslide">
              <a:snd r:embed="rId2" name="PROJCTOR.WAV"/>
            </a:hlinkClick>
          </p:cNvPr>
          <p:cNvSpPr/>
          <p:nvPr/>
        </p:nvSpPr>
        <p:spPr>
          <a:xfrm>
            <a:off x="81502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27338" name="动作按钮: 后退或前一项 227337"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27339" name="文本框 227338"/>
          <p:cNvSpPr txBox="1"/>
          <p:nvPr/>
        </p:nvSpPr>
        <p:spPr>
          <a:xfrm>
            <a:off x="355600" y="3168650"/>
            <a:ext cx="8402638" cy="519113"/>
          </a:xfrm>
          <a:prstGeom prst="rect">
            <a:avLst/>
          </a:prstGeom>
          <a:noFill/>
          <a:ln w="12700">
            <a:noFill/>
          </a:ln>
        </p:spPr>
        <p:txBody>
          <a:bodyPr wrap="none" lIns="89381" tIns="44691" rIns="89381" bIns="44691" anchor="ctr">
            <a:spAutoFit/>
          </a:bodyPr>
          <a:lstStyle/>
          <a:p>
            <a:pPr algn="ctr" defTabSz="892175" eaLnBrk="0" hangingPunct="0"/>
            <a:r>
              <a:rPr lang="zh-CN" altLang="en-US" sz="2700" dirty="0">
                <a:solidFill>
                  <a:srgbClr val="FF0000"/>
                </a:solidFill>
                <a:latin typeface="Times New Roman" panose="02020603050405020304" pitchFamily="18" charset="0"/>
              </a:rPr>
              <a:t>参考方向</a:t>
            </a:r>
            <a:r>
              <a:rPr lang="zh-CN" altLang="en-US" sz="2700" dirty="0">
                <a:latin typeface="Times New Roman" panose="02020603050405020304" pitchFamily="18" charset="0"/>
              </a:rPr>
              <a:t>：任意选定一个方向即为电流的参考方向。</a:t>
            </a:r>
            <a:endParaRPr lang="zh-CN" altLang="en-US" sz="3200">
              <a:latin typeface="Times New Roman" panose="02020603050405020304" pitchFamily="18" charset="0"/>
            </a:endParaRPr>
          </a:p>
        </p:txBody>
      </p:sp>
      <p:sp>
        <p:nvSpPr>
          <p:cNvPr id="227340" name="文本框 227339"/>
          <p:cNvSpPr txBox="1"/>
          <p:nvPr/>
        </p:nvSpPr>
        <p:spPr>
          <a:xfrm>
            <a:off x="2168525" y="3962400"/>
            <a:ext cx="3382963" cy="519113"/>
          </a:xfrm>
          <a:prstGeom prst="rect">
            <a:avLst/>
          </a:prstGeom>
          <a:noFill/>
          <a:ln w="12700">
            <a:noFill/>
          </a:ln>
        </p:spPr>
        <p:txBody>
          <a:bodyPr lIns="89381" tIns="44691" rIns="89381" bIns="44691" anchor="ctr">
            <a:spAutoFit/>
          </a:bodyPr>
          <a:lstStyle/>
          <a:p>
            <a:pPr algn="ctr" defTabSz="892175" eaLnBrk="0" hangingPunct="0"/>
            <a:r>
              <a:rPr lang="en-US" altLang="zh-CN" sz="2700" i="1" dirty="0" err="1">
                <a:latin typeface="Times New Roman" panose="02020603050405020304" pitchFamily="18" charset="0"/>
              </a:rPr>
              <a:t>i</a:t>
            </a:r>
            <a:r>
              <a:rPr lang="en-US" altLang="zh-CN" sz="2700" i="1" dirty="0">
                <a:latin typeface="Times New Roman" panose="02020603050405020304" pitchFamily="18" charset="0"/>
              </a:rPr>
              <a:t> </a:t>
            </a:r>
            <a:r>
              <a:rPr lang="en-US" altLang="zh-CN" sz="2700" dirty="0">
                <a:latin typeface="Times New Roman" panose="02020603050405020304" pitchFamily="18" charset="0"/>
              </a:rPr>
              <a:t>                </a:t>
            </a:r>
            <a:r>
              <a:rPr lang="zh-CN" altLang="en-US" sz="2700" dirty="0">
                <a:latin typeface="Times New Roman" panose="02020603050405020304" pitchFamily="18" charset="0"/>
                <a:ea typeface="楷体_GB2312" pitchFamily="49" charset="-122"/>
              </a:rPr>
              <a:t>参考方向</a:t>
            </a:r>
            <a:endParaRPr lang="zh-CN" altLang="en-US" sz="3200" dirty="0">
              <a:latin typeface="Times New Roman" panose="02020603050405020304" pitchFamily="18" charset="0"/>
              <a:ea typeface="楷体_GB2312" pitchFamily="49" charset="-122"/>
            </a:endParaRPr>
          </a:p>
        </p:txBody>
      </p:sp>
      <p:sp>
        <p:nvSpPr>
          <p:cNvPr id="227341" name="右箭头 227340"/>
          <p:cNvSpPr/>
          <p:nvPr/>
        </p:nvSpPr>
        <p:spPr>
          <a:xfrm>
            <a:off x="2763838" y="4038600"/>
            <a:ext cx="974725" cy="485775"/>
          </a:xfrm>
          <a:prstGeom prst="rightArrow">
            <a:avLst>
              <a:gd name="adj1" fmla="val 50000"/>
              <a:gd name="adj2" fmla="val 50163"/>
            </a:avLst>
          </a:prstGeom>
          <a:solidFill>
            <a:schemeClr val="accent1"/>
          </a:solidFill>
          <a:ln w="12700" cap="sq" cmpd="sng">
            <a:solidFill>
              <a:schemeClr val="tx1"/>
            </a:solidFill>
            <a:prstDash val="solid"/>
            <a:miter/>
            <a:headEnd type="none" w="med" len="med"/>
            <a:tailEnd type="none" w="med" len="med"/>
          </a:ln>
        </p:spPr>
        <p:txBody>
          <a:bodyPr/>
          <a:lstStyle/>
          <a:p>
            <a:endParaRPr lang="zh-CN" altLang="en-US"/>
          </a:p>
        </p:txBody>
      </p:sp>
      <p:sp>
        <p:nvSpPr>
          <p:cNvPr id="227342" name="文本框 227341"/>
          <p:cNvSpPr txBox="1"/>
          <p:nvPr/>
        </p:nvSpPr>
        <p:spPr>
          <a:xfrm>
            <a:off x="4495800" y="5367338"/>
            <a:ext cx="1919288" cy="457200"/>
          </a:xfrm>
          <a:prstGeom prst="rect">
            <a:avLst/>
          </a:prstGeom>
          <a:noFill/>
          <a:ln w="12700">
            <a:noFill/>
          </a:ln>
        </p:spPr>
        <p:txBody>
          <a:bodyPr wrap="none" lIns="89381" tIns="44691" rIns="89381" bIns="44691" anchor="ctr">
            <a:spAutoFit/>
          </a:bodyPr>
          <a:lstStyle/>
          <a:p>
            <a:pPr algn="ctr" defTabSz="892175" eaLnBrk="0" hangingPunct="0"/>
            <a:r>
              <a:rPr lang="zh-CN" altLang="en-US" sz="2400" dirty="0">
                <a:latin typeface="Times New Roman" panose="02020603050405020304" pitchFamily="18" charset="0"/>
              </a:rPr>
              <a:t>大小</a:t>
            </a:r>
            <a:r>
              <a:rPr lang="en-US" altLang="zh-CN" sz="2400">
                <a:latin typeface="Times New Roman" panose="02020603050405020304" pitchFamily="18" charset="0"/>
              </a:rPr>
              <a:t>(</a:t>
            </a:r>
            <a:r>
              <a:rPr lang="zh-CN" altLang="en-US" sz="2400" dirty="0">
                <a:solidFill>
                  <a:srgbClr val="0000FF"/>
                </a:solidFill>
                <a:latin typeface="Times New Roman" panose="02020603050405020304" pitchFamily="18" charset="0"/>
              </a:rPr>
              <a:t>绝对值</a:t>
            </a:r>
            <a:r>
              <a:rPr lang="en-US" altLang="zh-CN" sz="2400">
                <a:latin typeface="Times New Roman" panose="02020603050405020304" pitchFamily="18" charset="0"/>
              </a:rPr>
              <a:t>)</a:t>
            </a:r>
          </a:p>
        </p:txBody>
      </p:sp>
      <p:sp>
        <p:nvSpPr>
          <p:cNvPr id="227343" name="文本框 227342"/>
          <p:cNvSpPr txBox="1"/>
          <p:nvPr/>
        </p:nvSpPr>
        <p:spPr>
          <a:xfrm>
            <a:off x="4468813" y="6118225"/>
            <a:ext cx="2227262" cy="457200"/>
          </a:xfrm>
          <a:prstGeom prst="rect">
            <a:avLst/>
          </a:prstGeom>
          <a:noFill/>
          <a:ln w="12700">
            <a:noFill/>
          </a:ln>
        </p:spPr>
        <p:txBody>
          <a:bodyPr wrap="none" lIns="89381" tIns="44691" rIns="89381" bIns="44691" anchor="ctr">
            <a:spAutoFit/>
          </a:bodyPr>
          <a:lstStyle/>
          <a:p>
            <a:pPr algn="ctr" defTabSz="892175" eaLnBrk="0" hangingPunct="0"/>
            <a:r>
              <a:rPr lang="zh-CN" altLang="en-US" sz="2400" dirty="0">
                <a:latin typeface="Times New Roman" panose="02020603050405020304" pitchFamily="18" charset="0"/>
              </a:rPr>
              <a:t>方向</a:t>
            </a:r>
            <a:r>
              <a:rPr lang="en-US" altLang="zh-CN" sz="2400">
                <a:latin typeface="Times New Roman" panose="02020603050405020304" pitchFamily="18" charset="0"/>
              </a:rPr>
              <a:t>(</a:t>
            </a:r>
            <a:r>
              <a:rPr lang="zh-CN" altLang="en-US" sz="2400" dirty="0">
                <a:solidFill>
                  <a:srgbClr val="0000FF"/>
                </a:solidFill>
                <a:latin typeface="Times New Roman" panose="02020603050405020304" pitchFamily="18" charset="0"/>
              </a:rPr>
              <a:t>正、负号</a:t>
            </a:r>
            <a:r>
              <a:rPr lang="en-US" altLang="zh-CN" sz="2400">
                <a:latin typeface="Times New Roman" panose="02020603050405020304" pitchFamily="18" charset="0"/>
              </a:rPr>
              <a:t>)</a:t>
            </a:r>
          </a:p>
        </p:txBody>
      </p:sp>
      <p:sp>
        <p:nvSpPr>
          <p:cNvPr id="227344" name="文本框 227343"/>
          <p:cNvSpPr txBox="1"/>
          <p:nvPr/>
        </p:nvSpPr>
        <p:spPr>
          <a:xfrm>
            <a:off x="549275" y="5767388"/>
            <a:ext cx="3862388" cy="457200"/>
          </a:xfrm>
          <a:prstGeom prst="rect">
            <a:avLst/>
          </a:prstGeom>
          <a:noFill/>
          <a:ln w="12700">
            <a:noFill/>
          </a:ln>
        </p:spPr>
        <p:txBody>
          <a:bodyPr wrap="none" lIns="89381" tIns="44691" rIns="89381" bIns="44691" anchor="ctr">
            <a:spAutoFit/>
          </a:bodyPr>
          <a:lstStyle/>
          <a:p>
            <a:pPr algn="ctr" defTabSz="892175" eaLnBrk="0" hangingPunct="0"/>
            <a:r>
              <a:rPr lang="zh-CN" altLang="en-US" sz="2400" dirty="0">
                <a:latin typeface="Times New Roman" panose="02020603050405020304" pitchFamily="18" charset="0"/>
              </a:rPr>
              <a:t>这时，代数量可以表示电流</a:t>
            </a:r>
            <a:endParaRPr lang="zh-CN" altLang="en-US" sz="2400">
              <a:latin typeface="Times New Roman" panose="02020603050405020304" pitchFamily="18" charset="0"/>
            </a:endParaRPr>
          </a:p>
        </p:txBody>
      </p:sp>
      <p:sp>
        <p:nvSpPr>
          <p:cNvPr id="227345" name="左大括号 227344"/>
          <p:cNvSpPr/>
          <p:nvPr/>
        </p:nvSpPr>
        <p:spPr>
          <a:xfrm>
            <a:off x="4346575" y="5524500"/>
            <a:ext cx="152400" cy="914400"/>
          </a:xfrm>
          <a:prstGeom prst="leftBrace">
            <a:avLst>
              <a:gd name="adj1" fmla="val 50000"/>
              <a:gd name="adj2" fmla="val 50000"/>
            </a:avLst>
          </a:prstGeom>
          <a:noFill/>
          <a:ln w="28575" cap="sq" cmpd="sng">
            <a:solidFill>
              <a:schemeClr val="tx2"/>
            </a:solidFill>
            <a:prstDash val="solid"/>
            <a:headEnd type="none" w="med" len="med"/>
            <a:tailEnd type="none" w="med" len="med"/>
          </a:ln>
        </p:spPr>
        <p:txBody>
          <a:bodyPr/>
          <a:lstStyle/>
          <a:p>
            <a:endParaRPr lang="zh-CN" altLang="en-US"/>
          </a:p>
        </p:txBody>
      </p:sp>
      <p:grpSp>
        <p:nvGrpSpPr>
          <p:cNvPr id="227346" name="组合 227345"/>
          <p:cNvGrpSpPr/>
          <p:nvPr/>
        </p:nvGrpSpPr>
        <p:grpSpPr>
          <a:xfrm>
            <a:off x="2551113" y="4524375"/>
            <a:ext cx="5195887" cy="900113"/>
            <a:chOff x="828" y="1962"/>
            <a:chExt cx="3273" cy="567"/>
          </a:xfrm>
        </p:grpSpPr>
        <p:sp>
          <p:nvSpPr>
            <p:cNvPr id="227347" name="矩形 227346"/>
            <p:cNvSpPr/>
            <p:nvPr/>
          </p:nvSpPr>
          <p:spPr>
            <a:xfrm>
              <a:off x="2181" y="1962"/>
              <a:ext cx="576" cy="240"/>
            </a:xfrm>
            <a:prstGeom prst="rect">
              <a:avLst/>
            </a:prstGeom>
            <a:solidFill>
              <a:srgbClr val="00FF00"/>
            </a:solidFill>
            <a:ln w="28575" cap="sq" cmpd="sng">
              <a:solidFill>
                <a:schemeClr val="tx1"/>
              </a:solidFill>
              <a:prstDash val="solid"/>
              <a:miter/>
              <a:headEnd type="none" w="med" len="med"/>
              <a:tailEnd type="none" w="med" len="med"/>
            </a:ln>
          </p:spPr>
          <p:txBody>
            <a:bodyPr wrap="none" lIns="89381" tIns="44691" rIns="89381" bIns="44691" anchor="ctr"/>
            <a:lstStyle/>
            <a:p>
              <a:pPr algn="ctr" defTabSz="892175" eaLnBrk="0" hangingPunct="0">
                <a:spcBef>
                  <a:spcPct val="50000"/>
                </a:spcBef>
              </a:pPr>
              <a:endParaRPr sz="2400" dirty="0">
                <a:solidFill>
                  <a:schemeClr val="accent2"/>
                </a:solidFill>
                <a:latin typeface="Times New Roman" panose="02020603050405020304" pitchFamily="18" charset="0"/>
              </a:endParaRPr>
            </a:p>
          </p:txBody>
        </p:sp>
        <p:sp>
          <p:nvSpPr>
            <p:cNvPr id="227348" name="任意多边形 227347"/>
            <p:cNvSpPr/>
            <p:nvPr/>
          </p:nvSpPr>
          <p:spPr>
            <a:xfrm>
              <a:off x="828" y="2088"/>
              <a:ext cx="1344" cy="1"/>
            </a:xfrm>
            <a:custGeom>
              <a:avLst/>
              <a:gdLst/>
              <a:ahLst/>
              <a:cxnLst/>
              <a:rect l="0" t="0" r="0" b="0"/>
              <a:pathLst>
                <a:path w="1344" h="1">
                  <a:moveTo>
                    <a:pt x="1344" y="0"/>
                  </a:moveTo>
                  <a:lnTo>
                    <a:pt x="0" y="0"/>
                  </a:lnTo>
                </a:path>
              </a:pathLst>
            </a:custGeom>
            <a:noFill/>
            <a:ln w="28575" cap="sq" cmpd="sng">
              <a:solidFill>
                <a:schemeClr val="tx1"/>
              </a:solidFill>
              <a:prstDash val="solid"/>
              <a:headEnd type="none" w="med" len="med"/>
              <a:tailEnd type="none" w="med" len="med"/>
            </a:ln>
          </p:spPr>
          <p:txBody>
            <a:bodyPr/>
            <a:lstStyle/>
            <a:p>
              <a:endParaRPr lang="zh-CN" altLang="en-US"/>
            </a:p>
          </p:txBody>
        </p:sp>
        <p:sp>
          <p:nvSpPr>
            <p:cNvPr id="227349" name="任意多边形 227348"/>
            <p:cNvSpPr/>
            <p:nvPr/>
          </p:nvSpPr>
          <p:spPr>
            <a:xfrm>
              <a:off x="2766" y="2076"/>
              <a:ext cx="1320" cy="6"/>
            </a:xfrm>
            <a:custGeom>
              <a:avLst/>
              <a:gdLst/>
              <a:ahLst/>
              <a:cxnLst/>
              <a:rect l="0" t="0" r="0" b="0"/>
              <a:pathLst>
                <a:path w="1320" h="6">
                  <a:moveTo>
                    <a:pt x="0" y="0"/>
                  </a:moveTo>
                  <a:lnTo>
                    <a:pt x="1320" y="6"/>
                  </a:lnTo>
                </a:path>
              </a:pathLst>
            </a:custGeom>
            <a:noFill/>
            <a:ln w="28575" cap="sq" cmpd="sng">
              <a:solidFill>
                <a:schemeClr val="tx1"/>
              </a:solidFill>
              <a:prstDash val="solid"/>
              <a:headEnd type="none" w="med" len="med"/>
              <a:tailEnd type="none" w="med" len="med"/>
            </a:ln>
          </p:spPr>
          <p:txBody>
            <a:bodyPr/>
            <a:lstStyle/>
            <a:p>
              <a:endParaRPr lang="zh-CN" altLang="en-US"/>
            </a:p>
          </p:txBody>
        </p:sp>
        <p:sp>
          <p:nvSpPr>
            <p:cNvPr id="227350" name="文本框 227349"/>
            <p:cNvSpPr txBox="1"/>
            <p:nvPr/>
          </p:nvSpPr>
          <p:spPr>
            <a:xfrm>
              <a:off x="837" y="2202"/>
              <a:ext cx="455" cy="32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a:t>
              </a:r>
              <a:endParaRPr lang="en-US" altLang="zh-CN" sz="2400">
                <a:latin typeface="Times New Roman" panose="02020603050405020304" pitchFamily="18" charset="0"/>
              </a:endParaRPr>
            </a:p>
          </p:txBody>
        </p:sp>
        <p:sp>
          <p:nvSpPr>
            <p:cNvPr id="227351" name="文本框 227350"/>
            <p:cNvSpPr txBox="1"/>
            <p:nvPr/>
          </p:nvSpPr>
          <p:spPr>
            <a:xfrm>
              <a:off x="3646" y="2202"/>
              <a:ext cx="455" cy="32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B</a:t>
              </a:r>
              <a:endParaRPr lang="en-US" altLang="zh-CN" sz="2400">
                <a:latin typeface="Times New Roman" panose="02020603050405020304"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27331"/>
                                        </p:tgtEl>
                                        <p:attrNameLst>
                                          <p:attrName>style.visibility</p:attrName>
                                        </p:attrNameLst>
                                      </p:cBhvr>
                                      <p:to>
                                        <p:strVal val="visible"/>
                                      </p:to>
                                    </p:set>
                                  </p:childTnLst>
                                </p:cTn>
                              </p:par>
                            </p:childTnLst>
                          </p:cTn>
                        </p:par>
                        <p:par>
                          <p:cTn id="7" fill="hold">
                            <p:stCondLst>
                              <p:cond delay="500"/>
                            </p:stCondLst>
                            <p:childTnLst>
                              <p:par>
                                <p:cTn id="8" presetID="2" presetClass="entr" presetSubtype="8" fill="hold" nodeType="afterEffect">
                                  <p:stCondLst>
                                    <p:cond delay="0"/>
                                  </p:stCondLst>
                                  <p:childTnLst>
                                    <p:set>
                                      <p:cBhvr>
                                        <p:cTn id="9" dur="1" fill="hold">
                                          <p:stCondLst>
                                            <p:cond delay="0"/>
                                          </p:stCondLst>
                                        </p:cTn>
                                        <p:tgtEl>
                                          <p:spTgt spid="227332"/>
                                        </p:tgtEl>
                                        <p:attrNameLst>
                                          <p:attrName>style.visibility</p:attrName>
                                        </p:attrNameLst>
                                      </p:cBhvr>
                                      <p:to>
                                        <p:strVal val="visible"/>
                                      </p:to>
                                    </p:set>
                                    <p:anim calcmode="lin" valueType="num">
                                      <p:cBhvr additive="base">
                                        <p:cTn id="10" dur="500" fill="hold"/>
                                        <p:tgtEl>
                                          <p:spTgt spid="227332"/>
                                        </p:tgtEl>
                                        <p:attrNameLst>
                                          <p:attrName>ppt_x</p:attrName>
                                        </p:attrNameLst>
                                      </p:cBhvr>
                                      <p:tavLst>
                                        <p:tav tm="0">
                                          <p:val>
                                            <p:strVal val="0-#ppt_w/2"/>
                                          </p:val>
                                        </p:tav>
                                        <p:tav tm="100000">
                                          <p:val>
                                            <p:strVal val="#ppt_x"/>
                                          </p:val>
                                        </p:tav>
                                      </p:tavLst>
                                    </p:anim>
                                    <p:anim calcmode="lin" valueType="num">
                                      <p:cBhvr additive="base">
                                        <p:cTn id="11" dur="500" fill="hold"/>
                                        <p:tgtEl>
                                          <p:spTgt spid="227332"/>
                                        </p:tgtEl>
                                        <p:attrNameLst>
                                          <p:attrName>ppt_y</p:attrName>
                                        </p:attrNameLst>
                                      </p:cBhvr>
                                      <p:tavLst>
                                        <p:tav tm="0">
                                          <p:val>
                                            <p:strVal val="#ppt_y"/>
                                          </p:val>
                                        </p:tav>
                                        <p:tav tm="100000">
                                          <p:val>
                                            <p:strVal val="#ppt_y"/>
                                          </p:val>
                                        </p:tav>
                                      </p:tavLst>
                                    </p:anim>
                                  </p:childTnLst>
                                </p:cTn>
                              </p:par>
                            </p:childTnLst>
                          </p:cTn>
                        </p:par>
                        <p:par>
                          <p:cTn id="12" fill="hold">
                            <p:stCondLst>
                              <p:cond delay="1000"/>
                            </p:stCondLst>
                            <p:childTnLst>
                              <p:par>
                                <p:cTn id="13" presetID="1" presetClass="entr" presetSubtype="0" fill="hold" grpId="0" nodeType="afterEffect">
                                  <p:stCondLst>
                                    <p:cond delay="1000"/>
                                  </p:stCondLst>
                                  <p:childTnLst>
                                    <p:set>
                                      <p:cBhvr>
                                        <p:cTn id="14" dur="1" fill="hold">
                                          <p:stCondLst>
                                            <p:cond delay="499"/>
                                          </p:stCondLst>
                                        </p:cTn>
                                        <p:tgtEl>
                                          <p:spTgt spid="2273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7334"/>
                                        </p:tgtEl>
                                        <p:attrNameLst>
                                          <p:attrName>style.visibility</p:attrName>
                                        </p:attrNameLst>
                                      </p:cBhvr>
                                      <p:to>
                                        <p:strVal val="visible"/>
                                      </p:to>
                                    </p:set>
                                    <p:anim calcmode="lin" valueType="num">
                                      <p:cBhvr additive="base">
                                        <p:cTn id="19" dur="500" fill="hold"/>
                                        <p:tgtEl>
                                          <p:spTgt spid="227334"/>
                                        </p:tgtEl>
                                        <p:attrNameLst>
                                          <p:attrName>ppt_x</p:attrName>
                                        </p:attrNameLst>
                                      </p:cBhvr>
                                      <p:tavLst>
                                        <p:tav tm="0">
                                          <p:val>
                                            <p:strVal val="0-#ppt_w/2"/>
                                          </p:val>
                                        </p:tav>
                                        <p:tav tm="100000">
                                          <p:val>
                                            <p:strVal val="#ppt_x"/>
                                          </p:val>
                                        </p:tav>
                                      </p:tavLst>
                                    </p:anim>
                                    <p:anim calcmode="lin" valueType="num">
                                      <p:cBhvr additive="base">
                                        <p:cTn id="20" dur="500" fill="hold"/>
                                        <p:tgtEl>
                                          <p:spTgt spid="22733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2" fill="hold" nodeType="afterEffect">
                                  <p:stCondLst>
                                    <p:cond delay="0"/>
                                  </p:stCondLst>
                                  <p:childTnLst>
                                    <p:set>
                                      <p:cBhvr>
                                        <p:cTn id="23" dur="1" fill="hold">
                                          <p:stCondLst>
                                            <p:cond delay="0"/>
                                          </p:stCondLst>
                                        </p:cTn>
                                        <p:tgtEl>
                                          <p:spTgt spid="227335"/>
                                        </p:tgtEl>
                                        <p:attrNameLst>
                                          <p:attrName>style.visibility</p:attrName>
                                        </p:attrNameLst>
                                      </p:cBhvr>
                                      <p:to>
                                        <p:strVal val="visible"/>
                                      </p:to>
                                    </p:set>
                                    <p:animEffect transition="in" filter="wipe(right)">
                                      <p:cBhvr>
                                        <p:cTn id="24" dur="500"/>
                                        <p:tgtEl>
                                          <p:spTgt spid="227335"/>
                                        </p:tgtEl>
                                      </p:cBhvr>
                                    </p:animEffect>
                                  </p:childTnLst>
                                </p:cTn>
                              </p:par>
                            </p:childTnLst>
                          </p:cTn>
                        </p:par>
                        <p:par>
                          <p:cTn id="25" fill="hold">
                            <p:stCondLst>
                              <p:cond delay="1000"/>
                            </p:stCondLst>
                            <p:childTnLst>
                              <p:par>
                                <p:cTn id="26" presetID="1" presetClass="entr" presetSubtype="0" fill="hold" grpId="0" nodeType="afterEffect">
                                  <p:stCondLst>
                                    <p:cond delay="1000"/>
                                  </p:stCondLst>
                                  <p:childTnLst>
                                    <p:set>
                                      <p:cBhvr>
                                        <p:cTn id="27" dur="1" fill="hold">
                                          <p:stCondLst>
                                            <p:cond delay="499"/>
                                          </p:stCondLst>
                                        </p:cTn>
                                        <p:tgtEl>
                                          <p:spTgt spid="22733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27339"/>
                                        </p:tgtEl>
                                        <p:attrNameLst>
                                          <p:attrName>style.visibility</p:attrName>
                                        </p:attrNameLst>
                                      </p:cBhvr>
                                      <p:to>
                                        <p:strVal val="visible"/>
                                      </p:to>
                                    </p:set>
                                    <p:animEffect transition="in" filter="box(out)">
                                      <p:cBhvr>
                                        <p:cTn id="32" dur="500"/>
                                        <p:tgtEl>
                                          <p:spTgt spid="22733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27346"/>
                                        </p:tgtEl>
                                        <p:attrNameLst>
                                          <p:attrName>style.visibility</p:attrName>
                                        </p:attrNameLst>
                                      </p:cBhvr>
                                      <p:to>
                                        <p:strVal val="visible"/>
                                      </p:to>
                                    </p:set>
                                    <p:anim calcmode="lin" valueType="num">
                                      <p:cBhvr additive="base">
                                        <p:cTn id="37" dur="500" fill="hold"/>
                                        <p:tgtEl>
                                          <p:spTgt spid="227346"/>
                                        </p:tgtEl>
                                        <p:attrNameLst>
                                          <p:attrName>ppt_x</p:attrName>
                                        </p:attrNameLst>
                                      </p:cBhvr>
                                      <p:tavLst>
                                        <p:tav tm="0">
                                          <p:val>
                                            <p:strVal val="0-#ppt_w/2"/>
                                          </p:val>
                                        </p:tav>
                                        <p:tav tm="100000">
                                          <p:val>
                                            <p:strVal val="#ppt_x"/>
                                          </p:val>
                                        </p:tav>
                                      </p:tavLst>
                                    </p:anim>
                                    <p:anim calcmode="lin" valueType="num">
                                      <p:cBhvr additive="base">
                                        <p:cTn id="38" dur="500" fill="hold"/>
                                        <p:tgtEl>
                                          <p:spTgt spid="227346"/>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27341"/>
                                        </p:tgtEl>
                                        <p:attrNameLst>
                                          <p:attrName>style.visibility</p:attrName>
                                        </p:attrNameLst>
                                      </p:cBhvr>
                                      <p:to>
                                        <p:strVal val="visible"/>
                                      </p:to>
                                    </p:set>
                                    <p:animEffect transition="in" filter="wipe(left)">
                                      <p:cBhvr>
                                        <p:cTn id="43" dur="500"/>
                                        <p:tgtEl>
                                          <p:spTgt spid="227341"/>
                                        </p:tgtEl>
                                      </p:cBhvr>
                                    </p:animEffect>
                                  </p:childTnLst>
                                </p:cTn>
                              </p:par>
                            </p:childTnLst>
                          </p:cTn>
                        </p:par>
                        <p:par>
                          <p:cTn id="44" fill="hold">
                            <p:stCondLst>
                              <p:cond delay="500"/>
                            </p:stCondLst>
                            <p:childTnLst>
                              <p:par>
                                <p:cTn id="45" presetID="1" presetClass="entr" presetSubtype="0" fill="hold" grpId="0" nodeType="afterEffect">
                                  <p:stCondLst>
                                    <p:cond delay="1000"/>
                                  </p:stCondLst>
                                  <p:childTnLst>
                                    <p:set>
                                      <p:cBhvr>
                                        <p:cTn id="46" dur="1" fill="hold">
                                          <p:stCondLst>
                                            <p:cond delay="499"/>
                                          </p:stCondLst>
                                        </p:cTn>
                                        <p:tgtEl>
                                          <p:spTgt spid="22734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227344"/>
                                        </p:tgtEl>
                                        <p:attrNameLst>
                                          <p:attrName>style.visibility</p:attrName>
                                        </p:attrNameLst>
                                      </p:cBhvr>
                                      <p:to>
                                        <p:strVal val="visible"/>
                                      </p:to>
                                    </p:set>
                                    <p:animEffect transition="in" filter="slide(fromLeft)">
                                      <p:cBhvr>
                                        <p:cTn id="51" dur="500"/>
                                        <p:tgtEl>
                                          <p:spTgt spid="227344"/>
                                        </p:tgtEl>
                                      </p:cBhvr>
                                    </p:animEffect>
                                  </p:childTnLst>
                                </p:cTn>
                              </p:par>
                            </p:childTnLst>
                          </p:cTn>
                        </p:par>
                        <p:par>
                          <p:cTn id="52" fill="hold">
                            <p:stCondLst>
                              <p:cond delay="500"/>
                            </p:stCondLst>
                            <p:childTnLst>
                              <p:par>
                                <p:cTn id="53" presetID="23" presetClass="entr" presetSubtype="16" fill="hold" nodeType="afterEffect">
                                  <p:stCondLst>
                                    <p:cond delay="0"/>
                                  </p:stCondLst>
                                  <p:childTnLst>
                                    <p:set>
                                      <p:cBhvr>
                                        <p:cTn id="54" dur="1" fill="hold">
                                          <p:stCondLst>
                                            <p:cond delay="0"/>
                                          </p:stCondLst>
                                        </p:cTn>
                                        <p:tgtEl>
                                          <p:spTgt spid="227345"/>
                                        </p:tgtEl>
                                        <p:attrNameLst>
                                          <p:attrName>style.visibility</p:attrName>
                                        </p:attrNameLst>
                                      </p:cBhvr>
                                      <p:to>
                                        <p:strVal val="visible"/>
                                      </p:to>
                                    </p:set>
                                    <p:anim calcmode="lin" valueType="num">
                                      <p:cBhvr>
                                        <p:cTn id="55" dur="500" fill="hold"/>
                                        <p:tgtEl>
                                          <p:spTgt spid="227345"/>
                                        </p:tgtEl>
                                        <p:attrNameLst>
                                          <p:attrName>ppt_w</p:attrName>
                                        </p:attrNameLst>
                                      </p:cBhvr>
                                      <p:tavLst>
                                        <p:tav tm="0">
                                          <p:val>
                                            <p:fltVal val="0"/>
                                          </p:val>
                                        </p:tav>
                                        <p:tav tm="100000">
                                          <p:val>
                                            <p:strVal val="#ppt_w"/>
                                          </p:val>
                                        </p:tav>
                                      </p:tavLst>
                                    </p:anim>
                                    <p:anim calcmode="lin" valueType="num">
                                      <p:cBhvr>
                                        <p:cTn id="56" dur="500" fill="hold"/>
                                        <p:tgtEl>
                                          <p:spTgt spid="227345"/>
                                        </p:tgtEl>
                                        <p:attrNameLst>
                                          <p:attrName>ppt_h</p:attrName>
                                        </p:attrNameLst>
                                      </p:cBhvr>
                                      <p:tavLst>
                                        <p:tav tm="0">
                                          <p:val>
                                            <p:fltVal val="0"/>
                                          </p:val>
                                        </p:tav>
                                        <p:tav tm="100000">
                                          <p:val>
                                            <p:strVal val="#ppt_h"/>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27342"/>
                                        </p:tgtEl>
                                        <p:attrNameLst>
                                          <p:attrName>style.visibility</p:attrName>
                                        </p:attrNameLst>
                                      </p:cBhvr>
                                      <p:to>
                                        <p:strVal val="visible"/>
                                      </p:to>
                                    </p:set>
                                    <p:anim calcmode="lin" valueType="num">
                                      <p:cBhvr additive="base">
                                        <p:cTn id="61" dur="500" fill="hold"/>
                                        <p:tgtEl>
                                          <p:spTgt spid="227342"/>
                                        </p:tgtEl>
                                        <p:attrNameLst>
                                          <p:attrName>ppt_x</p:attrName>
                                        </p:attrNameLst>
                                      </p:cBhvr>
                                      <p:tavLst>
                                        <p:tav tm="0">
                                          <p:val>
                                            <p:strVal val="1+#ppt_w/2"/>
                                          </p:val>
                                        </p:tav>
                                        <p:tav tm="100000">
                                          <p:val>
                                            <p:strVal val="#ppt_x"/>
                                          </p:val>
                                        </p:tav>
                                      </p:tavLst>
                                    </p:anim>
                                    <p:anim calcmode="lin" valueType="num">
                                      <p:cBhvr additive="base">
                                        <p:cTn id="62" dur="500" fill="hold"/>
                                        <p:tgtEl>
                                          <p:spTgt spid="227342"/>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2" fill="hold" grpId="0" nodeType="afterEffect">
                                  <p:stCondLst>
                                    <p:cond delay="0"/>
                                  </p:stCondLst>
                                  <p:childTnLst>
                                    <p:set>
                                      <p:cBhvr>
                                        <p:cTn id="65" dur="1" fill="hold">
                                          <p:stCondLst>
                                            <p:cond delay="0"/>
                                          </p:stCondLst>
                                        </p:cTn>
                                        <p:tgtEl>
                                          <p:spTgt spid="227343"/>
                                        </p:tgtEl>
                                        <p:attrNameLst>
                                          <p:attrName>style.visibility</p:attrName>
                                        </p:attrNameLst>
                                      </p:cBhvr>
                                      <p:to>
                                        <p:strVal val="visible"/>
                                      </p:to>
                                    </p:set>
                                    <p:anim calcmode="lin" valueType="num">
                                      <p:cBhvr additive="base">
                                        <p:cTn id="66" dur="500" fill="hold"/>
                                        <p:tgtEl>
                                          <p:spTgt spid="227343"/>
                                        </p:tgtEl>
                                        <p:attrNameLst>
                                          <p:attrName>ppt_x</p:attrName>
                                        </p:attrNameLst>
                                      </p:cBhvr>
                                      <p:tavLst>
                                        <p:tav tm="0">
                                          <p:val>
                                            <p:strVal val="1+#ppt_w/2"/>
                                          </p:val>
                                        </p:tav>
                                        <p:tav tm="100000">
                                          <p:val>
                                            <p:strVal val="#ppt_x"/>
                                          </p:val>
                                        </p:tav>
                                      </p:tavLst>
                                    </p:anim>
                                    <p:anim calcmode="lin" valueType="num">
                                      <p:cBhvr additive="base">
                                        <p:cTn id="67" dur="500" fill="hold"/>
                                        <p:tgtEl>
                                          <p:spTgt spid="2273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p:bldP spid="227336" grpId="0"/>
      <p:bldP spid="227339" grpId="0"/>
      <p:bldP spid="227340" grpId="0"/>
      <p:bldP spid="227342" grpId="0"/>
      <p:bldP spid="227343" grpId="0"/>
      <p:bldP spid="22734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文本框 228353"/>
          <p:cNvSpPr txBox="1"/>
          <p:nvPr/>
        </p:nvSpPr>
        <p:spPr>
          <a:xfrm>
            <a:off x="236538" y="4006850"/>
            <a:ext cx="4575175" cy="641350"/>
          </a:xfrm>
          <a:prstGeom prst="rect">
            <a:avLst/>
          </a:prstGeom>
          <a:noFill/>
          <a:ln w="12700">
            <a:noFill/>
          </a:ln>
        </p:spPr>
        <p:txBody>
          <a:bodyPr wrap="none" lIns="89381" tIns="44691" rIns="89381" bIns="44691" anchor="ctr">
            <a:spAutoFit/>
          </a:bodyPr>
          <a:lstStyle/>
          <a:p>
            <a:pPr algn="ctr" defTabSz="892175" eaLnBrk="0" hangingPunct="0"/>
            <a:r>
              <a:rPr lang="zh-CN" altLang="en-US" sz="2700" dirty="0">
                <a:latin typeface="Times New Roman" panose="02020603050405020304" pitchFamily="18" charset="0"/>
              </a:rPr>
              <a:t>电流参考方向的</a:t>
            </a:r>
            <a:r>
              <a:rPr lang="zh-CN" altLang="en-US" sz="2700" dirty="0">
                <a:solidFill>
                  <a:srgbClr val="0000FF"/>
                </a:solidFill>
                <a:latin typeface="Times New Roman" panose="02020603050405020304" pitchFamily="18" charset="0"/>
              </a:rPr>
              <a:t>两种表示</a:t>
            </a:r>
            <a:r>
              <a:rPr lang="zh-CN" altLang="en-US" sz="3500" dirty="0">
                <a:latin typeface="Times New Roman" panose="02020603050405020304" pitchFamily="18" charset="0"/>
              </a:rPr>
              <a:t>：</a:t>
            </a:r>
            <a:endParaRPr lang="zh-CN" altLang="en-US" sz="3500">
              <a:latin typeface="Times New Roman" panose="02020603050405020304" pitchFamily="18" charset="0"/>
            </a:endParaRPr>
          </a:p>
        </p:txBody>
      </p:sp>
      <p:sp>
        <p:nvSpPr>
          <p:cNvPr id="228355" name="文本框 228354"/>
          <p:cNvSpPr txBox="1"/>
          <p:nvPr/>
        </p:nvSpPr>
        <p:spPr>
          <a:xfrm>
            <a:off x="685800" y="4724400"/>
            <a:ext cx="6548438" cy="457200"/>
          </a:xfrm>
          <a:prstGeom prst="rect">
            <a:avLst/>
          </a:prstGeom>
          <a:noFill/>
          <a:ln w="12700">
            <a:noFill/>
          </a:ln>
        </p:spPr>
        <p:txBody>
          <a:bodyPr wrap="none" lIns="89381" tIns="44691" rIns="89381" bIns="44691" anchor="ctr">
            <a:spAutoFit/>
          </a:bodyPr>
          <a:lstStyle/>
          <a:p>
            <a:pPr algn="ctr" defTabSz="892175" eaLnBrk="0" hangingPunct="0"/>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Monotype Sorts" pitchFamily="2" charset="2"/>
              </a:rPr>
              <a:t>用箭头表示：箭头的指向为</a:t>
            </a:r>
            <a:r>
              <a:rPr lang="zh-CN" altLang="en-US" sz="2400" dirty="0">
                <a:latin typeface="Times New Roman" panose="02020603050405020304" pitchFamily="18" charset="0"/>
              </a:rPr>
              <a:t>电流的参考方向。</a:t>
            </a:r>
          </a:p>
        </p:txBody>
      </p:sp>
      <p:sp>
        <p:nvSpPr>
          <p:cNvPr id="228356" name="文本框 228355"/>
          <p:cNvSpPr txBox="1"/>
          <p:nvPr/>
        </p:nvSpPr>
        <p:spPr>
          <a:xfrm>
            <a:off x="688975" y="5349875"/>
            <a:ext cx="7540625" cy="457200"/>
          </a:xfrm>
          <a:prstGeom prst="rect">
            <a:avLst/>
          </a:prstGeom>
          <a:noFill/>
          <a:ln w="12700">
            <a:noFill/>
          </a:ln>
        </p:spPr>
        <p:txBody>
          <a:bodyPr lIns="89381" tIns="44691" rIns="89381" bIns="44691" anchor="ctr">
            <a:spAutoFit/>
          </a:bodyPr>
          <a:lstStyle/>
          <a:p>
            <a:pPr marL="279400" indent="-279400" defTabSz="892175" eaLnBrk="0" hangingPunct="0"/>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Monotype Sorts" pitchFamily="2" charset="2"/>
              </a:rPr>
              <a:t>用双下标表示：如 </a:t>
            </a:r>
            <a:r>
              <a:rPr lang="en-US" altLang="zh-CN" sz="2400" i="1" dirty="0" err="1">
                <a:latin typeface="Times New Roman" panose="02020603050405020304" pitchFamily="18" charset="0"/>
                <a:sym typeface="Monotype Sorts" pitchFamily="2" charset="2"/>
              </a:rPr>
              <a:t>i</a:t>
            </a:r>
            <a:r>
              <a:rPr lang="en-US" altLang="zh-CN" sz="2400" baseline="-25000" dirty="0" err="1">
                <a:latin typeface="Times New Roman" panose="02020603050405020304" pitchFamily="18" charset="0"/>
                <a:sym typeface="Monotype Sorts" pitchFamily="2" charset="2"/>
              </a:rPr>
              <a:t>AB</a:t>
            </a:r>
            <a:r>
              <a:rPr lang="en-US" altLang="zh-CN" sz="2400" dirty="0">
                <a:latin typeface="Times New Roman" panose="02020603050405020304" pitchFamily="18" charset="0"/>
                <a:sym typeface="Monotype Sorts" pitchFamily="2" charset="2"/>
              </a:rPr>
              <a:t> , </a:t>
            </a:r>
            <a:r>
              <a:rPr lang="zh-CN" altLang="en-US" sz="2400" dirty="0">
                <a:latin typeface="Times New Roman" panose="02020603050405020304" pitchFamily="18" charset="0"/>
              </a:rPr>
              <a:t>电流的参考方向由</a:t>
            </a:r>
            <a:r>
              <a:rPr lang="en-US" altLang="zh-CN" sz="2400" dirty="0">
                <a:latin typeface="Times New Roman" panose="02020603050405020304" pitchFamily="18" charset="0"/>
              </a:rPr>
              <a:t>A</a:t>
            </a:r>
            <a:r>
              <a:rPr lang="zh-CN" altLang="en-US" sz="2400" dirty="0">
                <a:latin typeface="Times New Roman" panose="02020603050405020304" pitchFamily="18" charset="0"/>
              </a:rPr>
              <a:t>指向</a:t>
            </a:r>
            <a:r>
              <a:rPr lang="en-US" altLang="zh-CN" sz="2400" dirty="0">
                <a:latin typeface="Times New Roman" panose="02020603050405020304" pitchFamily="18" charset="0"/>
              </a:rPr>
              <a:t>B</a:t>
            </a:r>
            <a:r>
              <a:rPr lang="zh-CN" altLang="en-US" sz="2400" dirty="0">
                <a:latin typeface="Times New Roman" panose="02020603050405020304" pitchFamily="18" charset="0"/>
              </a:rPr>
              <a:t>。</a:t>
            </a:r>
          </a:p>
        </p:txBody>
      </p:sp>
      <p:grpSp>
        <p:nvGrpSpPr>
          <p:cNvPr id="228357" name="组合 228356"/>
          <p:cNvGrpSpPr/>
          <p:nvPr/>
        </p:nvGrpSpPr>
        <p:grpSpPr>
          <a:xfrm>
            <a:off x="609600" y="1527175"/>
            <a:ext cx="3894138" cy="1458913"/>
            <a:chOff x="384" y="962"/>
            <a:chExt cx="2454" cy="919"/>
          </a:xfrm>
        </p:grpSpPr>
        <p:sp>
          <p:nvSpPr>
            <p:cNvPr id="228358" name="矩形 228357"/>
            <p:cNvSpPr/>
            <p:nvPr/>
          </p:nvSpPr>
          <p:spPr>
            <a:xfrm>
              <a:off x="1411" y="1344"/>
              <a:ext cx="433" cy="236"/>
            </a:xfrm>
            <a:prstGeom prst="rect">
              <a:avLst/>
            </a:prstGeom>
            <a:solidFill>
              <a:srgbClr val="00FF00"/>
            </a:solidFill>
            <a:ln w="28575" cap="sq" cmpd="sng">
              <a:solidFill>
                <a:schemeClr val="tx1"/>
              </a:solidFill>
              <a:prstDash val="solid"/>
              <a:miter/>
              <a:headEnd type="none" w="med" len="med"/>
              <a:tailEnd type="none" w="med" len="med"/>
            </a:ln>
          </p:spPr>
          <p:txBody>
            <a:bodyPr/>
            <a:lstStyle/>
            <a:p>
              <a:endParaRPr lang="zh-CN" altLang="en-US"/>
            </a:p>
          </p:txBody>
        </p:sp>
        <p:sp>
          <p:nvSpPr>
            <p:cNvPr id="228359" name="直接连接符 228358"/>
            <p:cNvSpPr/>
            <p:nvPr/>
          </p:nvSpPr>
          <p:spPr>
            <a:xfrm flipH="1">
              <a:off x="384" y="1451"/>
              <a:ext cx="1009" cy="0"/>
            </a:xfrm>
            <a:prstGeom prst="line">
              <a:avLst/>
            </a:prstGeom>
            <a:ln w="28575" cap="sq" cmpd="sng">
              <a:solidFill>
                <a:schemeClr val="tx1"/>
              </a:solidFill>
              <a:prstDash val="solid"/>
              <a:headEnd type="none" w="med" len="med"/>
              <a:tailEnd type="none" w="med" len="med"/>
            </a:ln>
          </p:spPr>
        </p:sp>
        <p:sp>
          <p:nvSpPr>
            <p:cNvPr id="228360" name="任意多边形 228359"/>
            <p:cNvSpPr/>
            <p:nvPr/>
          </p:nvSpPr>
          <p:spPr>
            <a:xfrm>
              <a:off x="1848" y="1452"/>
              <a:ext cx="990" cy="6"/>
            </a:xfrm>
            <a:custGeom>
              <a:avLst/>
              <a:gdLst/>
              <a:ahLst/>
              <a:cxnLst/>
              <a:rect l="0" t="0" r="0" b="0"/>
              <a:pathLst>
                <a:path w="990" h="6">
                  <a:moveTo>
                    <a:pt x="0" y="0"/>
                  </a:moveTo>
                  <a:lnTo>
                    <a:pt x="990" y="6"/>
                  </a:lnTo>
                </a:path>
              </a:pathLst>
            </a:custGeom>
            <a:noFill/>
            <a:ln w="28575" cap="sq" cmpd="sng">
              <a:solidFill>
                <a:schemeClr val="tx1"/>
              </a:solidFill>
              <a:prstDash val="solid"/>
              <a:headEnd type="none" w="med" len="med"/>
              <a:tailEnd type="none" w="med" len="med"/>
            </a:ln>
          </p:spPr>
          <p:txBody>
            <a:bodyPr/>
            <a:lstStyle/>
            <a:p>
              <a:endParaRPr lang="zh-CN" altLang="en-US"/>
            </a:p>
          </p:txBody>
        </p:sp>
        <p:sp>
          <p:nvSpPr>
            <p:cNvPr id="228361" name="右箭头 228360"/>
            <p:cNvSpPr/>
            <p:nvPr/>
          </p:nvSpPr>
          <p:spPr>
            <a:xfrm>
              <a:off x="961" y="962"/>
              <a:ext cx="461" cy="301"/>
            </a:xfrm>
            <a:prstGeom prst="rightArrow">
              <a:avLst>
                <a:gd name="adj1" fmla="val 50000"/>
                <a:gd name="adj2" fmla="val 38289"/>
              </a:avLst>
            </a:prstGeom>
            <a:solidFill>
              <a:schemeClr val="accent1"/>
            </a:solidFill>
            <a:ln w="12700" cap="sq" cmpd="sng">
              <a:solidFill>
                <a:schemeClr val="tx1"/>
              </a:solidFill>
              <a:prstDash val="solid"/>
              <a:miter/>
              <a:headEnd type="none" w="med" len="med"/>
              <a:tailEnd type="none" w="med" len="med"/>
            </a:ln>
          </p:spPr>
          <p:txBody>
            <a:bodyPr/>
            <a:lstStyle/>
            <a:p>
              <a:endParaRPr lang="zh-CN" altLang="en-US"/>
            </a:p>
          </p:txBody>
        </p:sp>
        <p:sp>
          <p:nvSpPr>
            <p:cNvPr id="228362" name="左箭头 228361"/>
            <p:cNvSpPr/>
            <p:nvPr/>
          </p:nvSpPr>
          <p:spPr>
            <a:xfrm flipH="1">
              <a:off x="985" y="1581"/>
              <a:ext cx="407" cy="300"/>
            </a:xfrm>
            <a:prstGeom prst="leftArrow">
              <a:avLst>
                <a:gd name="adj1" fmla="val 50000"/>
                <a:gd name="adj2" fmla="val 33916"/>
              </a:avLst>
            </a:prstGeom>
            <a:solidFill>
              <a:schemeClr val="hlink"/>
            </a:solidFill>
            <a:ln w="12700" cap="sq" cmpd="sng">
              <a:solidFill>
                <a:schemeClr val="tx1"/>
              </a:solidFill>
              <a:prstDash val="solid"/>
              <a:miter/>
              <a:headEnd type="none" w="med" len="med"/>
              <a:tailEnd type="none" w="med" len="med"/>
            </a:ln>
          </p:spPr>
          <p:txBody>
            <a:bodyPr/>
            <a:lstStyle/>
            <a:p>
              <a:endParaRPr lang="zh-CN" altLang="en-US"/>
            </a:p>
          </p:txBody>
        </p:sp>
      </p:grpSp>
      <p:sp>
        <p:nvSpPr>
          <p:cNvPr id="228363" name="文本框 228362"/>
          <p:cNvSpPr txBox="1"/>
          <p:nvPr/>
        </p:nvSpPr>
        <p:spPr>
          <a:xfrm>
            <a:off x="762000" y="1371600"/>
            <a:ext cx="3581400" cy="762000"/>
          </a:xfrm>
          <a:prstGeom prst="rect">
            <a:avLst/>
          </a:prstGeom>
          <a:noFill/>
          <a:ln w="12700">
            <a:noFill/>
          </a:ln>
        </p:spPr>
        <p:txBody>
          <a:bodyPr lIns="89381" tIns="44691" rIns="89381" bIns="44691" anchor="ctr">
            <a:spAutoFit/>
          </a:bodyPr>
          <a:lstStyle/>
          <a:p>
            <a:pPr algn="ctr" defTabSz="892175" eaLnBrk="0" hangingPunct="0"/>
            <a:r>
              <a:rPr lang="en-US" altLang="zh-CN" sz="4300" i="1" dirty="0" err="1">
                <a:latin typeface="Times New Roman" panose="02020603050405020304" pitchFamily="18" charset="0"/>
              </a:rPr>
              <a:t>i</a:t>
            </a:r>
            <a:r>
              <a:rPr lang="en-US" altLang="zh-CN" sz="4300" dirty="0">
                <a:latin typeface="Times New Roman" panose="02020603050405020304" pitchFamily="18" charset="0"/>
              </a:rPr>
              <a:t>         </a:t>
            </a:r>
            <a:r>
              <a:rPr lang="zh-CN" altLang="en-US" sz="3200" dirty="0">
                <a:latin typeface="Times New Roman" panose="02020603050405020304" pitchFamily="18" charset="0"/>
                <a:ea typeface="楷体_GB2312" pitchFamily="49" charset="-122"/>
              </a:rPr>
              <a:t>参考方向</a:t>
            </a:r>
          </a:p>
        </p:txBody>
      </p:sp>
      <p:sp>
        <p:nvSpPr>
          <p:cNvPr id="228364" name="文本框 228363"/>
          <p:cNvSpPr txBox="1"/>
          <p:nvPr/>
        </p:nvSpPr>
        <p:spPr>
          <a:xfrm>
            <a:off x="5357813" y="1233488"/>
            <a:ext cx="3236912" cy="762000"/>
          </a:xfrm>
          <a:prstGeom prst="rect">
            <a:avLst/>
          </a:prstGeom>
          <a:noFill/>
          <a:ln w="12700">
            <a:noFill/>
          </a:ln>
        </p:spPr>
        <p:txBody>
          <a:bodyPr wrap="none" lIns="89381" tIns="44691" rIns="89381" bIns="44691" anchor="ctr">
            <a:spAutoFit/>
          </a:bodyPr>
          <a:lstStyle/>
          <a:p>
            <a:pPr algn="ctr" defTabSz="892175" eaLnBrk="0" hangingPunct="0"/>
            <a:r>
              <a:rPr lang="en-US" altLang="zh-CN" sz="4300" i="1" dirty="0" err="1">
                <a:latin typeface="Times New Roman" panose="02020603050405020304" pitchFamily="18" charset="0"/>
              </a:rPr>
              <a:t>i</a:t>
            </a:r>
            <a:r>
              <a:rPr lang="en-US" altLang="zh-CN" sz="4300" dirty="0">
                <a:latin typeface="Times New Roman" panose="02020603050405020304" pitchFamily="18" charset="0"/>
              </a:rPr>
              <a:t>         </a:t>
            </a:r>
            <a:r>
              <a:rPr lang="zh-CN" altLang="en-US" sz="3200" dirty="0">
                <a:latin typeface="Times New Roman" panose="02020603050405020304" pitchFamily="18" charset="0"/>
                <a:ea typeface="楷体_GB2312" pitchFamily="49" charset="-122"/>
              </a:rPr>
              <a:t>参考方向</a:t>
            </a:r>
          </a:p>
        </p:txBody>
      </p:sp>
      <p:sp>
        <p:nvSpPr>
          <p:cNvPr id="228365" name="文本框 228364"/>
          <p:cNvSpPr txBox="1"/>
          <p:nvPr/>
        </p:nvSpPr>
        <p:spPr>
          <a:xfrm>
            <a:off x="2089150" y="3062288"/>
            <a:ext cx="1216025" cy="762000"/>
          </a:xfrm>
          <a:prstGeom prst="rect">
            <a:avLst/>
          </a:prstGeom>
          <a:noFill/>
          <a:ln w="12700">
            <a:noFill/>
          </a:ln>
        </p:spPr>
        <p:txBody>
          <a:bodyPr wrap="none" lIns="89381" tIns="44691" rIns="89381" bIns="44691" anchor="ctr">
            <a:spAutoFit/>
          </a:bodyPr>
          <a:lstStyle/>
          <a:p>
            <a:pPr algn="ctr" defTabSz="892175" eaLnBrk="0" hangingPunct="0"/>
            <a:r>
              <a:rPr lang="en-US" altLang="zh-CN" sz="4300" i="1" dirty="0" err="1">
                <a:latin typeface="Times New Roman" panose="02020603050405020304" pitchFamily="18" charset="0"/>
              </a:rPr>
              <a:t>i</a:t>
            </a:r>
            <a:r>
              <a:rPr lang="en-US" altLang="zh-CN" sz="4300" dirty="0">
                <a:latin typeface="Times New Roman" panose="02020603050405020304" pitchFamily="18" charset="0"/>
              </a:rPr>
              <a:t> &gt; 0</a:t>
            </a:r>
          </a:p>
        </p:txBody>
      </p:sp>
      <p:sp>
        <p:nvSpPr>
          <p:cNvPr id="228366" name="文本框 228365"/>
          <p:cNvSpPr txBox="1"/>
          <p:nvPr/>
        </p:nvSpPr>
        <p:spPr>
          <a:xfrm>
            <a:off x="6430963" y="2986088"/>
            <a:ext cx="1217612" cy="762000"/>
          </a:xfrm>
          <a:prstGeom prst="rect">
            <a:avLst/>
          </a:prstGeom>
          <a:noFill/>
          <a:ln w="12700">
            <a:noFill/>
          </a:ln>
        </p:spPr>
        <p:txBody>
          <a:bodyPr wrap="none" lIns="89381" tIns="44691" rIns="89381" bIns="44691" anchor="ctr">
            <a:spAutoFit/>
          </a:bodyPr>
          <a:lstStyle/>
          <a:p>
            <a:pPr algn="ctr" defTabSz="892175" eaLnBrk="0" hangingPunct="0"/>
            <a:r>
              <a:rPr lang="en-US" altLang="zh-CN" sz="4300" i="1" dirty="0" err="1">
                <a:latin typeface="Times New Roman" panose="02020603050405020304" pitchFamily="18" charset="0"/>
              </a:rPr>
              <a:t>i</a:t>
            </a:r>
            <a:r>
              <a:rPr lang="en-US" altLang="zh-CN" sz="4300" dirty="0">
                <a:latin typeface="Times New Roman" panose="02020603050405020304" pitchFamily="18" charset="0"/>
              </a:rPr>
              <a:t> &lt; 0</a:t>
            </a:r>
          </a:p>
        </p:txBody>
      </p:sp>
      <p:sp>
        <p:nvSpPr>
          <p:cNvPr id="228367" name="文本框 228366"/>
          <p:cNvSpPr txBox="1"/>
          <p:nvPr/>
        </p:nvSpPr>
        <p:spPr>
          <a:xfrm>
            <a:off x="2362200" y="2509838"/>
            <a:ext cx="1824038" cy="579437"/>
          </a:xfrm>
          <a:prstGeom prst="rect">
            <a:avLst/>
          </a:prstGeom>
          <a:noFill/>
          <a:ln w="12700">
            <a:noFill/>
          </a:ln>
        </p:spPr>
        <p:txBody>
          <a:bodyPr wrap="none" lIns="89381" tIns="44691" rIns="89381" bIns="44691" anchor="ctr">
            <a:spAutoFit/>
          </a:bodyPr>
          <a:lstStyle/>
          <a:p>
            <a:pPr algn="ctr" defTabSz="892175" eaLnBrk="0" hangingPunct="0"/>
            <a:r>
              <a:rPr lang="zh-CN" altLang="en-US" sz="3200" dirty="0">
                <a:latin typeface="Times New Roman" panose="02020603050405020304" pitchFamily="18" charset="0"/>
              </a:rPr>
              <a:t>实际方向</a:t>
            </a:r>
            <a:endParaRPr lang="zh-CN" altLang="en-US" sz="3200">
              <a:latin typeface="Times New Roman" panose="02020603050405020304" pitchFamily="18" charset="0"/>
            </a:endParaRPr>
          </a:p>
        </p:txBody>
      </p:sp>
      <p:sp>
        <p:nvSpPr>
          <p:cNvPr id="228368" name="文本框 228367"/>
          <p:cNvSpPr txBox="1"/>
          <p:nvPr/>
        </p:nvSpPr>
        <p:spPr>
          <a:xfrm>
            <a:off x="6858000" y="2452688"/>
            <a:ext cx="1822450" cy="579437"/>
          </a:xfrm>
          <a:prstGeom prst="rect">
            <a:avLst/>
          </a:prstGeom>
          <a:noFill/>
          <a:ln w="12700">
            <a:noFill/>
          </a:ln>
        </p:spPr>
        <p:txBody>
          <a:bodyPr wrap="none" lIns="89381" tIns="44691" rIns="89381" bIns="44691" anchor="ctr">
            <a:spAutoFit/>
          </a:bodyPr>
          <a:lstStyle/>
          <a:p>
            <a:pPr algn="ctr" defTabSz="892175" eaLnBrk="0" hangingPunct="0"/>
            <a:r>
              <a:rPr lang="zh-CN" altLang="en-US" sz="3200" dirty="0">
                <a:latin typeface="Times New Roman" panose="02020603050405020304" pitchFamily="18" charset="0"/>
              </a:rPr>
              <a:t>实际方向</a:t>
            </a:r>
            <a:endParaRPr lang="zh-CN" altLang="en-US" sz="3200">
              <a:latin typeface="Times New Roman" panose="02020603050405020304" pitchFamily="18" charset="0"/>
            </a:endParaRPr>
          </a:p>
        </p:txBody>
      </p:sp>
      <p:sp>
        <p:nvSpPr>
          <p:cNvPr id="228369" name="文本框 228368"/>
          <p:cNvSpPr txBox="1"/>
          <p:nvPr/>
        </p:nvSpPr>
        <p:spPr>
          <a:xfrm>
            <a:off x="620713" y="563563"/>
            <a:ext cx="5899150" cy="519112"/>
          </a:xfrm>
          <a:prstGeom prst="rect">
            <a:avLst/>
          </a:prstGeom>
          <a:noFill/>
          <a:ln w="12700">
            <a:noFill/>
          </a:ln>
        </p:spPr>
        <p:txBody>
          <a:bodyPr wrap="none" lIns="89381" tIns="44691" rIns="89381" bIns="44691" anchor="ctr">
            <a:spAutoFit/>
          </a:bodyPr>
          <a:lstStyle/>
          <a:p>
            <a:pPr algn="ctr" defTabSz="892175" eaLnBrk="0" hangingPunct="0"/>
            <a:r>
              <a:rPr lang="zh-CN" altLang="en-US" sz="2700" dirty="0">
                <a:latin typeface="Times New Roman" panose="02020603050405020304" pitchFamily="18" charset="0"/>
              </a:rPr>
              <a:t>电流的参考方向与实际方向的关系：</a:t>
            </a:r>
            <a:endParaRPr lang="zh-CN" altLang="en-US" sz="2700">
              <a:latin typeface="Times New Roman" panose="02020603050405020304" pitchFamily="18" charset="0"/>
            </a:endParaRPr>
          </a:p>
        </p:txBody>
      </p:sp>
      <p:sp>
        <p:nvSpPr>
          <p:cNvPr id="228370" name="动作按钮: 后退或前一项 228369" descr="水滴">
            <a:hlinkClick r:id="" action="ppaction://hlinkshowjump?jump=previousslide">
              <a:snd r:embed="rId3" name="PROJCTOR.WAV"/>
            </a:hlinkClick>
          </p:cNvPr>
          <p:cNvSpPr/>
          <p:nvPr/>
        </p:nvSpPr>
        <p:spPr>
          <a:xfrm>
            <a:off x="81502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28371" name="动作按钮: 后退或前一项 228370"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grpSp>
        <p:nvGrpSpPr>
          <p:cNvPr id="228372" name="组合 228371"/>
          <p:cNvGrpSpPr/>
          <p:nvPr/>
        </p:nvGrpSpPr>
        <p:grpSpPr>
          <a:xfrm>
            <a:off x="4943475" y="1474788"/>
            <a:ext cx="3895725" cy="1458912"/>
            <a:chOff x="-1728" y="1881"/>
            <a:chExt cx="2454" cy="919"/>
          </a:xfrm>
        </p:grpSpPr>
        <p:sp>
          <p:nvSpPr>
            <p:cNvPr id="228373" name="矩形 228372"/>
            <p:cNvSpPr/>
            <p:nvPr/>
          </p:nvSpPr>
          <p:spPr>
            <a:xfrm>
              <a:off x="-701" y="2263"/>
              <a:ext cx="433" cy="236"/>
            </a:xfrm>
            <a:prstGeom prst="rect">
              <a:avLst/>
            </a:prstGeom>
            <a:solidFill>
              <a:srgbClr val="00FF00"/>
            </a:solidFill>
            <a:ln w="28575" cap="sq" cmpd="sng">
              <a:solidFill>
                <a:schemeClr val="tx1"/>
              </a:solidFill>
              <a:prstDash val="solid"/>
              <a:miter/>
              <a:headEnd type="none" w="med" len="med"/>
              <a:tailEnd type="none" w="med" len="med"/>
            </a:ln>
          </p:spPr>
          <p:txBody>
            <a:bodyPr/>
            <a:lstStyle/>
            <a:p>
              <a:endParaRPr lang="zh-CN" altLang="en-US"/>
            </a:p>
          </p:txBody>
        </p:sp>
        <p:sp>
          <p:nvSpPr>
            <p:cNvPr id="228374" name="直接连接符 228373"/>
            <p:cNvSpPr/>
            <p:nvPr/>
          </p:nvSpPr>
          <p:spPr>
            <a:xfrm flipH="1">
              <a:off x="-1728" y="2370"/>
              <a:ext cx="1009" cy="0"/>
            </a:xfrm>
            <a:prstGeom prst="line">
              <a:avLst/>
            </a:prstGeom>
            <a:ln w="28575" cap="sq" cmpd="sng">
              <a:solidFill>
                <a:schemeClr val="tx1"/>
              </a:solidFill>
              <a:prstDash val="solid"/>
              <a:headEnd type="none" w="med" len="med"/>
              <a:tailEnd type="none" w="med" len="med"/>
            </a:ln>
          </p:spPr>
        </p:sp>
        <p:sp>
          <p:nvSpPr>
            <p:cNvPr id="228375" name="任意多边形 228374"/>
            <p:cNvSpPr/>
            <p:nvPr/>
          </p:nvSpPr>
          <p:spPr>
            <a:xfrm>
              <a:off x="-264" y="2371"/>
              <a:ext cx="990" cy="6"/>
            </a:xfrm>
            <a:custGeom>
              <a:avLst/>
              <a:gdLst/>
              <a:ahLst/>
              <a:cxnLst/>
              <a:rect l="0" t="0" r="0" b="0"/>
              <a:pathLst>
                <a:path w="990" h="6">
                  <a:moveTo>
                    <a:pt x="0" y="0"/>
                  </a:moveTo>
                  <a:lnTo>
                    <a:pt x="990" y="6"/>
                  </a:lnTo>
                </a:path>
              </a:pathLst>
            </a:custGeom>
            <a:noFill/>
            <a:ln w="28575" cap="sq" cmpd="sng">
              <a:solidFill>
                <a:schemeClr val="tx1"/>
              </a:solidFill>
              <a:prstDash val="solid"/>
              <a:headEnd type="none" w="med" len="med"/>
              <a:tailEnd type="none" w="med" len="med"/>
            </a:ln>
          </p:spPr>
          <p:txBody>
            <a:bodyPr/>
            <a:lstStyle/>
            <a:p>
              <a:endParaRPr lang="zh-CN" altLang="en-US"/>
            </a:p>
          </p:txBody>
        </p:sp>
        <p:sp>
          <p:nvSpPr>
            <p:cNvPr id="228376" name="右箭头 228375"/>
            <p:cNvSpPr/>
            <p:nvPr/>
          </p:nvSpPr>
          <p:spPr>
            <a:xfrm>
              <a:off x="-1151" y="1881"/>
              <a:ext cx="461" cy="301"/>
            </a:xfrm>
            <a:prstGeom prst="rightArrow">
              <a:avLst>
                <a:gd name="adj1" fmla="val 50000"/>
                <a:gd name="adj2" fmla="val 38289"/>
              </a:avLst>
            </a:prstGeom>
            <a:solidFill>
              <a:schemeClr val="accent1"/>
            </a:solidFill>
            <a:ln w="12700" cap="sq" cmpd="sng">
              <a:solidFill>
                <a:schemeClr val="tx1"/>
              </a:solidFill>
              <a:prstDash val="solid"/>
              <a:miter/>
              <a:headEnd type="none" w="med" len="med"/>
              <a:tailEnd type="none" w="med" len="med"/>
            </a:ln>
          </p:spPr>
          <p:txBody>
            <a:bodyPr/>
            <a:lstStyle/>
            <a:p>
              <a:endParaRPr lang="zh-CN" altLang="en-US"/>
            </a:p>
          </p:txBody>
        </p:sp>
        <p:sp>
          <p:nvSpPr>
            <p:cNvPr id="228377" name="左箭头 228376"/>
            <p:cNvSpPr/>
            <p:nvPr/>
          </p:nvSpPr>
          <p:spPr>
            <a:xfrm>
              <a:off x="-1127" y="2500"/>
              <a:ext cx="407" cy="300"/>
            </a:xfrm>
            <a:prstGeom prst="leftArrow">
              <a:avLst>
                <a:gd name="adj1" fmla="val 50000"/>
                <a:gd name="adj2" fmla="val 33916"/>
              </a:avLst>
            </a:prstGeom>
            <a:solidFill>
              <a:schemeClr val="hlink"/>
            </a:solidFill>
            <a:ln w="12700" cap="sq" cmpd="sng">
              <a:solidFill>
                <a:schemeClr val="tx1"/>
              </a:solidFill>
              <a:prstDash val="solid"/>
              <a:miter/>
              <a:headEnd type="none" w="med" len="med"/>
              <a:tailEnd type="none" w="med" len="med"/>
            </a:ln>
          </p:spPr>
          <p:txBody>
            <a:bodyPr/>
            <a:lstStyle/>
            <a:p>
              <a:endParaRPr lang="zh-CN" altLang="en-US"/>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8357"/>
                                        </p:tgtEl>
                                        <p:attrNameLst>
                                          <p:attrName>style.visibility</p:attrName>
                                        </p:attrNameLst>
                                      </p:cBhvr>
                                      <p:to>
                                        <p:strVal val="visible"/>
                                      </p:to>
                                    </p:set>
                                  </p:childTnLst>
                                </p:cTn>
                              </p:par>
                            </p:childTnLst>
                          </p:cTn>
                        </p:par>
                        <p:par>
                          <p:cTn id="7" fill="hold">
                            <p:stCondLst>
                              <p:cond delay="500"/>
                            </p:stCondLst>
                            <p:childTnLst>
                              <p:par>
                                <p:cTn id="8" presetID="17" presetClass="entr" presetSubtype="4" fill="hold" grpId="0" nodeType="afterEffect">
                                  <p:stCondLst>
                                    <p:cond delay="0"/>
                                  </p:stCondLst>
                                  <p:iterate type="wd">
                                    <p:tmPct val="100000"/>
                                  </p:iterate>
                                  <p:childTnLst>
                                    <p:set>
                                      <p:cBhvr>
                                        <p:cTn id="9" dur="1" fill="hold">
                                          <p:stCondLst>
                                            <p:cond delay="0"/>
                                          </p:stCondLst>
                                        </p:cTn>
                                        <p:tgtEl>
                                          <p:spTgt spid="228363"/>
                                        </p:tgtEl>
                                        <p:attrNameLst>
                                          <p:attrName>style.visibility</p:attrName>
                                        </p:attrNameLst>
                                      </p:cBhvr>
                                      <p:to>
                                        <p:strVal val="visible"/>
                                      </p:to>
                                    </p:set>
                                    <p:anim calcmode="lin" valueType="num">
                                      <p:cBhvr>
                                        <p:cTn id="10" dur="300" fill="hold"/>
                                        <p:tgtEl>
                                          <p:spTgt spid="228363"/>
                                        </p:tgtEl>
                                        <p:attrNameLst>
                                          <p:attrName>ppt_x</p:attrName>
                                        </p:attrNameLst>
                                      </p:cBhvr>
                                      <p:tavLst>
                                        <p:tav tm="0">
                                          <p:val>
                                            <p:strVal val="#ppt_x"/>
                                          </p:val>
                                        </p:tav>
                                        <p:tav tm="100000">
                                          <p:val>
                                            <p:strVal val="#ppt_x"/>
                                          </p:val>
                                        </p:tav>
                                      </p:tavLst>
                                    </p:anim>
                                    <p:anim calcmode="lin" valueType="num">
                                      <p:cBhvr>
                                        <p:cTn id="11" dur="300" fill="hold"/>
                                        <p:tgtEl>
                                          <p:spTgt spid="228363"/>
                                        </p:tgtEl>
                                        <p:attrNameLst>
                                          <p:attrName>ppt_y</p:attrName>
                                        </p:attrNameLst>
                                      </p:cBhvr>
                                      <p:tavLst>
                                        <p:tav tm="0">
                                          <p:val>
                                            <p:strVal val="#ppt_y+#ppt_h/2"/>
                                          </p:val>
                                        </p:tav>
                                        <p:tav tm="100000">
                                          <p:val>
                                            <p:strVal val="#ppt_y"/>
                                          </p:val>
                                        </p:tav>
                                      </p:tavLst>
                                    </p:anim>
                                    <p:anim calcmode="lin" valueType="num">
                                      <p:cBhvr>
                                        <p:cTn id="12" dur="300" fill="hold"/>
                                        <p:tgtEl>
                                          <p:spTgt spid="228363"/>
                                        </p:tgtEl>
                                        <p:attrNameLst>
                                          <p:attrName>ppt_w</p:attrName>
                                        </p:attrNameLst>
                                      </p:cBhvr>
                                      <p:tavLst>
                                        <p:tav tm="0">
                                          <p:val>
                                            <p:strVal val="#ppt_w"/>
                                          </p:val>
                                        </p:tav>
                                        <p:tav tm="100000">
                                          <p:val>
                                            <p:strVal val="#ppt_w"/>
                                          </p:val>
                                        </p:tav>
                                      </p:tavLst>
                                    </p:anim>
                                    <p:anim calcmode="lin" valueType="num">
                                      <p:cBhvr>
                                        <p:cTn id="13" dur="300" fill="hold"/>
                                        <p:tgtEl>
                                          <p:spTgt spid="228363"/>
                                        </p:tgtEl>
                                        <p:attrNameLst>
                                          <p:attrName>ppt_h</p:attrName>
                                        </p:attrNameLst>
                                      </p:cBhvr>
                                      <p:tavLst>
                                        <p:tav tm="0">
                                          <p:val>
                                            <p:fltVal val="0"/>
                                          </p:val>
                                        </p:tav>
                                        <p:tav tm="100000">
                                          <p:val>
                                            <p:strVal val="#ppt_h"/>
                                          </p:val>
                                        </p:tav>
                                      </p:tavLst>
                                    </p:anim>
                                  </p:childTnLst>
                                </p:cTn>
                              </p:par>
                            </p:childTnLst>
                          </p:cTn>
                        </p:par>
                        <p:par>
                          <p:cTn id="14" fill="hold">
                            <p:stCondLst>
                              <p:cond delay="1400"/>
                            </p:stCondLst>
                            <p:childTnLst>
                              <p:par>
                                <p:cTn id="15" presetID="17" presetClass="entr" presetSubtype="1" fill="hold" grpId="0" nodeType="afterEffect">
                                  <p:stCondLst>
                                    <p:cond delay="0"/>
                                  </p:stCondLst>
                                  <p:childTnLst>
                                    <p:set>
                                      <p:cBhvr>
                                        <p:cTn id="16" dur="1" fill="hold">
                                          <p:stCondLst>
                                            <p:cond delay="0"/>
                                          </p:stCondLst>
                                        </p:cTn>
                                        <p:tgtEl>
                                          <p:spTgt spid="228367"/>
                                        </p:tgtEl>
                                        <p:attrNameLst>
                                          <p:attrName>style.visibility</p:attrName>
                                        </p:attrNameLst>
                                      </p:cBhvr>
                                      <p:to>
                                        <p:strVal val="visible"/>
                                      </p:to>
                                    </p:set>
                                    <p:anim calcmode="lin" valueType="num">
                                      <p:cBhvr>
                                        <p:cTn id="17" dur="500" fill="hold"/>
                                        <p:tgtEl>
                                          <p:spTgt spid="228367"/>
                                        </p:tgtEl>
                                        <p:attrNameLst>
                                          <p:attrName>ppt_x</p:attrName>
                                        </p:attrNameLst>
                                      </p:cBhvr>
                                      <p:tavLst>
                                        <p:tav tm="0">
                                          <p:val>
                                            <p:strVal val="#ppt_x"/>
                                          </p:val>
                                        </p:tav>
                                        <p:tav tm="100000">
                                          <p:val>
                                            <p:strVal val="#ppt_x"/>
                                          </p:val>
                                        </p:tav>
                                      </p:tavLst>
                                    </p:anim>
                                    <p:anim calcmode="lin" valueType="num">
                                      <p:cBhvr>
                                        <p:cTn id="18" dur="500" fill="hold"/>
                                        <p:tgtEl>
                                          <p:spTgt spid="228367"/>
                                        </p:tgtEl>
                                        <p:attrNameLst>
                                          <p:attrName>ppt_y</p:attrName>
                                        </p:attrNameLst>
                                      </p:cBhvr>
                                      <p:tavLst>
                                        <p:tav tm="0">
                                          <p:val>
                                            <p:strVal val="#ppt_y-#ppt_h/2"/>
                                          </p:val>
                                        </p:tav>
                                        <p:tav tm="100000">
                                          <p:val>
                                            <p:strVal val="#ppt_y"/>
                                          </p:val>
                                        </p:tav>
                                      </p:tavLst>
                                    </p:anim>
                                    <p:anim calcmode="lin" valueType="num">
                                      <p:cBhvr>
                                        <p:cTn id="19" dur="500" fill="hold"/>
                                        <p:tgtEl>
                                          <p:spTgt spid="228367"/>
                                        </p:tgtEl>
                                        <p:attrNameLst>
                                          <p:attrName>ppt_w</p:attrName>
                                        </p:attrNameLst>
                                      </p:cBhvr>
                                      <p:tavLst>
                                        <p:tav tm="0">
                                          <p:val>
                                            <p:strVal val="#ppt_w"/>
                                          </p:val>
                                        </p:tav>
                                        <p:tav tm="100000">
                                          <p:val>
                                            <p:strVal val="#ppt_w"/>
                                          </p:val>
                                        </p:tav>
                                      </p:tavLst>
                                    </p:anim>
                                    <p:anim calcmode="lin" valueType="num">
                                      <p:cBhvr>
                                        <p:cTn id="20" dur="500" fill="hold"/>
                                        <p:tgtEl>
                                          <p:spTgt spid="228367"/>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iterate type="lt">
                                    <p:tmPct val="100000"/>
                                  </p:iterate>
                                  <p:childTnLst>
                                    <p:set>
                                      <p:cBhvr>
                                        <p:cTn id="24" dur="1" fill="hold">
                                          <p:stCondLst>
                                            <p:cond delay="0"/>
                                          </p:stCondLst>
                                        </p:cTn>
                                        <p:tgtEl>
                                          <p:spTgt spid="228365"/>
                                        </p:tgtEl>
                                        <p:attrNameLst>
                                          <p:attrName>style.visibility</p:attrName>
                                        </p:attrNameLst>
                                      </p:cBhvr>
                                      <p:to>
                                        <p:strVal val="visible"/>
                                      </p:to>
                                    </p:set>
                                    <p:anim calcmode="lin" valueType="num">
                                      <p:cBhvr additive="base">
                                        <p:cTn id="25" dur="75" fill="hold"/>
                                        <p:tgtEl>
                                          <p:spTgt spid="228365"/>
                                        </p:tgtEl>
                                        <p:attrNameLst>
                                          <p:attrName>ppt_x</p:attrName>
                                        </p:attrNameLst>
                                      </p:cBhvr>
                                      <p:tavLst>
                                        <p:tav tm="0">
                                          <p:val>
                                            <p:strVal val="0-#ppt_w/2"/>
                                          </p:val>
                                        </p:tav>
                                        <p:tav tm="100000">
                                          <p:val>
                                            <p:strVal val="#ppt_x"/>
                                          </p:val>
                                        </p:tav>
                                      </p:tavLst>
                                    </p:anim>
                                    <p:anim calcmode="lin" valueType="num">
                                      <p:cBhvr additive="base">
                                        <p:cTn id="26" dur="75" fill="hold"/>
                                        <p:tgtEl>
                                          <p:spTgt spid="22836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28372"/>
                                        </p:tgtEl>
                                        <p:attrNameLst>
                                          <p:attrName>style.visibility</p:attrName>
                                        </p:attrNameLst>
                                      </p:cBhvr>
                                      <p:to>
                                        <p:strVal val="visible"/>
                                      </p:to>
                                    </p:set>
                                  </p:childTnLst>
                                </p:cTn>
                              </p:par>
                            </p:childTnLst>
                          </p:cTn>
                        </p:par>
                        <p:par>
                          <p:cTn id="31" fill="hold">
                            <p:stCondLst>
                              <p:cond delay="500"/>
                            </p:stCondLst>
                            <p:childTnLst>
                              <p:par>
                                <p:cTn id="32" presetID="17" presetClass="entr" presetSubtype="4" fill="hold" grpId="0" nodeType="afterEffect">
                                  <p:stCondLst>
                                    <p:cond delay="0"/>
                                  </p:stCondLst>
                                  <p:childTnLst>
                                    <p:set>
                                      <p:cBhvr>
                                        <p:cTn id="33" dur="1" fill="hold">
                                          <p:stCondLst>
                                            <p:cond delay="0"/>
                                          </p:stCondLst>
                                        </p:cTn>
                                        <p:tgtEl>
                                          <p:spTgt spid="228364"/>
                                        </p:tgtEl>
                                        <p:attrNameLst>
                                          <p:attrName>style.visibility</p:attrName>
                                        </p:attrNameLst>
                                      </p:cBhvr>
                                      <p:to>
                                        <p:strVal val="visible"/>
                                      </p:to>
                                    </p:set>
                                    <p:anim calcmode="lin" valueType="num">
                                      <p:cBhvr>
                                        <p:cTn id="34" dur="500" fill="hold"/>
                                        <p:tgtEl>
                                          <p:spTgt spid="228364"/>
                                        </p:tgtEl>
                                        <p:attrNameLst>
                                          <p:attrName>ppt_x</p:attrName>
                                        </p:attrNameLst>
                                      </p:cBhvr>
                                      <p:tavLst>
                                        <p:tav tm="0">
                                          <p:val>
                                            <p:strVal val="#ppt_x"/>
                                          </p:val>
                                        </p:tav>
                                        <p:tav tm="100000">
                                          <p:val>
                                            <p:strVal val="#ppt_x"/>
                                          </p:val>
                                        </p:tav>
                                      </p:tavLst>
                                    </p:anim>
                                    <p:anim calcmode="lin" valueType="num">
                                      <p:cBhvr>
                                        <p:cTn id="35" dur="500" fill="hold"/>
                                        <p:tgtEl>
                                          <p:spTgt spid="228364"/>
                                        </p:tgtEl>
                                        <p:attrNameLst>
                                          <p:attrName>ppt_y</p:attrName>
                                        </p:attrNameLst>
                                      </p:cBhvr>
                                      <p:tavLst>
                                        <p:tav tm="0">
                                          <p:val>
                                            <p:strVal val="#ppt_y+#ppt_h/2"/>
                                          </p:val>
                                        </p:tav>
                                        <p:tav tm="100000">
                                          <p:val>
                                            <p:strVal val="#ppt_y"/>
                                          </p:val>
                                        </p:tav>
                                      </p:tavLst>
                                    </p:anim>
                                    <p:anim calcmode="lin" valueType="num">
                                      <p:cBhvr>
                                        <p:cTn id="36" dur="500" fill="hold"/>
                                        <p:tgtEl>
                                          <p:spTgt spid="228364"/>
                                        </p:tgtEl>
                                        <p:attrNameLst>
                                          <p:attrName>ppt_w</p:attrName>
                                        </p:attrNameLst>
                                      </p:cBhvr>
                                      <p:tavLst>
                                        <p:tav tm="0">
                                          <p:val>
                                            <p:strVal val="#ppt_w"/>
                                          </p:val>
                                        </p:tav>
                                        <p:tav tm="100000">
                                          <p:val>
                                            <p:strVal val="#ppt_w"/>
                                          </p:val>
                                        </p:tav>
                                      </p:tavLst>
                                    </p:anim>
                                    <p:anim calcmode="lin" valueType="num">
                                      <p:cBhvr>
                                        <p:cTn id="37" dur="500" fill="hold"/>
                                        <p:tgtEl>
                                          <p:spTgt spid="228364"/>
                                        </p:tgtEl>
                                        <p:attrNameLst>
                                          <p:attrName>ppt_h</p:attrName>
                                        </p:attrNameLst>
                                      </p:cBhvr>
                                      <p:tavLst>
                                        <p:tav tm="0">
                                          <p:val>
                                            <p:fltVal val="0"/>
                                          </p:val>
                                        </p:tav>
                                        <p:tav tm="100000">
                                          <p:val>
                                            <p:strVal val="#ppt_h"/>
                                          </p:val>
                                        </p:tav>
                                      </p:tavLst>
                                    </p:anim>
                                  </p:childTnLst>
                                </p:cTn>
                              </p:par>
                            </p:childTnLst>
                          </p:cTn>
                        </p:par>
                        <p:par>
                          <p:cTn id="38" fill="hold">
                            <p:stCondLst>
                              <p:cond delay="1000"/>
                            </p:stCondLst>
                            <p:childTnLst>
                              <p:par>
                                <p:cTn id="39" presetID="17" presetClass="entr" presetSubtype="1" fill="hold" grpId="0" nodeType="afterEffect">
                                  <p:stCondLst>
                                    <p:cond delay="0"/>
                                  </p:stCondLst>
                                  <p:childTnLst>
                                    <p:set>
                                      <p:cBhvr>
                                        <p:cTn id="40" dur="1" fill="hold">
                                          <p:stCondLst>
                                            <p:cond delay="0"/>
                                          </p:stCondLst>
                                        </p:cTn>
                                        <p:tgtEl>
                                          <p:spTgt spid="228368"/>
                                        </p:tgtEl>
                                        <p:attrNameLst>
                                          <p:attrName>style.visibility</p:attrName>
                                        </p:attrNameLst>
                                      </p:cBhvr>
                                      <p:to>
                                        <p:strVal val="visible"/>
                                      </p:to>
                                    </p:set>
                                    <p:anim calcmode="lin" valueType="num">
                                      <p:cBhvr>
                                        <p:cTn id="41" dur="500" fill="hold"/>
                                        <p:tgtEl>
                                          <p:spTgt spid="228368"/>
                                        </p:tgtEl>
                                        <p:attrNameLst>
                                          <p:attrName>ppt_x</p:attrName>
                                        </p:attrNameLst>
                                      </p:cBhvr>
                                      <p:tavLst>
                                        <p:tav tm="0">
                                          <p:val>
                                            <p:strVal val="#ppt_x"/>
                                          </p:val>
                                        </p:tav>
                                        <p:tav tm="100000">
                                          <p:val>
                                            <p:strVal val="#ppt_x"/>
                                          </p:val>
                                        </p:tav>
                                      </p:tavLst>
                                    </p:anim>
                                    <p:anim calcmode="lin" valueType="num">
                                      <p:cBhvr>
                                        <p:cTn id="42" dur="500" fill="hold"/>
                                        <p:tgtEl>
                                          <p:spTgt spid="228368"/>
                                        </p:tgtEl>
                                        <p:attrNameLst>
                                          <p:attrName>ppt_y</p:attrName>
                                        </p:attrNameLst>
                                      </p:cBhvr>
                                      <p:tavLst>
                                        <p:tav tm="0">
                                          <p:val>
                                            <p:strVal val="#ppt_y-#ppt_h/2"/>
                                          </p:val>
                                        </p:tav>
                                        <p:tav tm="100000">
                                          <p:val>
                                            <p:strVal val="#ppt_y"/>
                                          </p:val>
                                        </p:tav>
                                      </p:tavLst>
                                    </p:anim>
                                    <p:anim calcmode="lin" valueType="num">
                                      <p:cBhvr>
                                        <p:cTn id="43" dur="500" fill="hold"/>
                                        <p:tgtEl>
                                          <p:spTgt spid="228368"/>
                                        </p:tgtEl>
                                        <p:attrNameLst>
                                          <p:attrName>ppt_w</p:attrName>
                                        </p:attrNameLst>
                                      </p:cBhvr>
                                      <p:tavLst>
                                        <p:tav tm="0">
                                          <p:val>
                                            <p:strVal val="#ppt_w"/>
                                          </p:val>
                                        </p:tav>
                                        <p:tav tm="100000">
                                          <p:val>
                                            <p:strVal val="#ppt_w"/>
                                          </p:val>
                                        </p:tav>
                                      </p:tavLst>
                                    </p:anim>
                                    <p:anim calcmode="lin" valueType="num">
                                      <p:cBhvr>
                                        <p:cTn id="44" dur="500" fill="hold"/>
                                        <p:tgtEl>
                                          <p:spTgt spid="228368"/>
                                        </p:tgtEl>
                                        <p:attrNameLst>
                                          <p:attrName>ppt_h</p:attrName>
                                        </p:attrNameLst>
                                      </p:cBhvr>
                                      <p:tavLst>
                                        <p:tav tm="0">
                                          <p:val>
                                            <p:fltVal val="0"/>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iterate type="lt">
                                    <p:tmPct val="100000"/>
                                  </p:iterate>
                                  <p:childTnLst>
                                    <p:set>
                                      <p:cBhvr>
                                        <p:cTn id="48" dur="1" fill="hold">
                                          <p:stCondLst>
                                            <p:cond delay="0"/>
                                          </p:stCondLst>
                                        </p:cTn>
                                        <p:tgtEl>
                                          <p:spTgt spid="228366"/>
                                        </p:tgtEl>
                                        <p:attrNameLst>
                                          <p:attrName>style.visibility</p:attrName>
                                        </p:attrNameLst>
                                      </p:cBhvr>
                                      <p:to>
                                        <p:strVal val="visible"/>
                                      </p:to>
                                    </p:set>
                                    <p:anim calcmode="lin" valueType="num">
                                      <p:cBhvr additive="base">
                                        <p:cTn id="49" dur="75" fill="hold"/>
                                        <p:tgtEl>
                                          <p:spTgt spid="228366"/>
                                        </p:tgtEl>
                                        <p:attrNameLst>
                                          <p:attrName>ppt_x</p:attrName>
                                        </p:attrNameLst>
                                      </p:cBhvr>
                                      <p:tavLst>
                                        <p:tav tm="0">
                                          <p:val>
                                            <p:strVal val="1+#ppt_w/2"/>
                                          </p:val>
                                        </p:tav>
                                        <p:tav tm="100000">
                                          <p:val>
                                            <p:strVal val="#ppt_x"/>
                                          </p:val>
                                        </p:tav>
                                      </p:tavLst>
                                    </p:anim>
                                    <p:anim calcmode="lin" valueType="num">
                                      <p:cBhvr additive="base">
                                        <p:cTn id="50" dur="75" fill="hold"/>
                                        <p:tgtEl>
                                          <p:spTgt spid="228366"/>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228354"/>
                                        </p:tgtEl>
                                        <p:attrNameLst>
                                          <p:attrName>style.visibility</p:attrName>
                                        </p:attrNameLst>
                                      </p:cBhvr>
                                      <p:to>
                                        <p:strVal val="visible"/>
                                      </p:to>
                                    </p:set>
                                    <p:animEffect transition="in" filter="blinds(horizontal)">
                                      <p:cBhvr>
                                        <p:cTn id="55" dur="500"/>
                                        <p:tgtEl>
                                          <p:spTgt spid="228354"/>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28355"/>
                                        </p:tgtEl>
                                        <p:attrNameLst>
                                          <p:attrName>style.visibility</p:attrName>
                                        </p:attrNameLst>
                                      </p:cBhvr>
                                      <p:to>
                                        <p:strVal val="visible"/>
                                      </p:to>
                                    </p:set>
                                    <p:anim calcmode="lin" valueType="num">
                                      <p:cBhvr additive="base">
                                        <p:cTn id="60" dur="500" fill="hold"/>
                                        <p:tgtEl>
                                          <p:spTgt spid="228355"/>
                                        </p:tgtEl>
                                        <p:attrNameLst>
                                          <p:attrName>ppt_x</p:attrName>
                                        </p:attrNameLst>
                                      </p:cBhvr>
                                      <p:tavLst>
                                        <p:tav tm="0">
                                          <p:val>
                                            <p:strVal val="#ppt_x"/>
                                          </p:val>
                                        </p:tav>
                                        <p:tav tm="100000">
                                          <p:val>
                                            <p:strVal val="#ppt_x"/>
                                          </p:val>
                                        </p:tav>
                                      </p:tavLst>
                                    </p:anim>
                                    <p:anim calcmode="lin" valueType="num">
                                      <p:cBhvr additive="base">
                                        <p:cTn id="61" dur="500" fill="hold"/>
                                        <p:tgtEl>
                                          <p:spTgt spid="228355"/>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28356"/>
                                        </p:tgtEl>
                                        <p:attrNameLst>
                                          <p:attrName>style.visibility</p:attrName>
                                        </p:attrNameLst>
                                      </p:cBhvr>
                                      <p:to>
                                        <p:strVal val="visible"/>
                                      </p:to>
                                    </p:set>
                                    <p:anim calcmode="lin" valueType="num">
                                      <p:cBhvr additive="base">
                                        <p:cTn id="66" dur="500" fill="hold"/>
                                        <p:tgtEl>
                                          <p:spTgt spid="228356"/>
                                        </p:tgtEl>
                                        <p:attrNameLst>
                                          <p:attrName>ppt_x</p:attrName>
                                        </p:attrNameLst>
                                      </p:cBhvr>
                                      <p:tavLst>
                                        <p:tav tm="0">
                                          <p:val>
                                            <p:strVal val="#ppt_x"/>
                                          </p:val>
                                        </p:tav>
                                        <p:tav tm="100000">
                                          <p:val>
                                            <p:strVal val="#ppt_x"/>
                                          </p:val>
                                        </p:tav>
                                      </p:tavLst>
                                    </p:anim>
                                    <p:anim calcmode="lin" valueType="num">
                                      <p:cBhvr additive="base">
                                        <p:cTn id="67" dur="500" fill="hold"/>
                                        <p:tgtEl>
                                          <p:spTgt spid="2283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p:bldP spid="228355" grpId="0"/>
      <p:bldP spid="228356" grpId="0"/>
      <p:bldP spid="228363" grpId="0"/>
      <p:bldP spid="228364" grpId="0"/>
      <p:bldP spid="228365" grpId="0"/>
      <p:bldP spid="228366" grpId="0"/>
      <p:bldP spid="228367" grpId="0"/>
      <p:bldP spid="228368"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文本框 131073"/>
          <p:cNvSpPr txBox="1"/>
          <p:nvPr/>
        </p:nvSpPr>
        <p:spPr>
          <a:xfrm>
            <a:off x="795338" y="832820"/>
            <a:ext cx="7620000" cy="1752248"/>
          </a:xfrm>
          <a:prstGeom prst="rect">
            <a:avLst/>
          </a:prstGeom>
          <a:noFill/>
          <a:ln w="12700">
            <a:noFill/>
          </a:ln>
        </p:spPr>
        <p:txBody>
          <a:bodyPr lIns="89381" tIns="44691" rIns="89381" bIns="44691" anchor="ctr">
            <a:spAutoFit/>
          </a:bodyPr>
          <a:lstStyle/>
          <a:p>
            <a:pPr marL="371475" indent="-371475" algn="just" defTabSz="892175" eaLnBrk="0" hangingPunct="0">
              <a:lnSpc>
                <a:spcPct val="150000"/>
              </a:lnSpc>
              <a:spcBef>
                <a:spcPct val="50000"/>
              </a:spcBef>
            </a:pPr>
            <a:r>
              <a:rPr lang="en-US" altLang="zh-CN" sz="2400" dirty="0">
                <a:solidFill>
                  <a:schemeClr val="tx1"/>
                </a:solidFill>
                <a:latin typeface="Times New Roman" panose="02020603050405020304" pitchFamily="18" charset="0"/>
              </a:rPr>
              <a:t>1</a:t>
            </a:r>
            <a:r>
              <a:rPr lang="zh-CN" altLang="en-US" sz="2400" dirty="0">
                <a:solidFill>
                  <a:schemeClr val="tx1"/>
                </a:solidFill>
                <a:latin typeface="Times New Roman" panose="02020603050405020304" pitchFamily="18" charset="0"/>
              </a:rPr>
              <a:t>、</a:t>
            </a:r>
            <a:r>
              <a:rPr lang="zh-CN" altLang="en-US" sz="2400" i="1" dirty="0">
                <a:solidFill>
                  <a:srgbClr val="FF0000"/>
                </a:solidFill>
                <a:latin typeface="Times New Roman" panose="02020603050405020304" pitchFamily="18" charset="0"/>
              </a:rPr>
              <a:t>电压</a:t>
            </a: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solidFill>
                  <a:srgbClr val="FF0000"/>
                </a:solidFill>
                <a:latin typeface="Times New Roman" panose="02020603050405020304" pitchFamily="18" charset="0"/>
              </a:rPr>
              <a:t>voltage</a:t>
            </a:r>
            <a:r>
              <a:rPr lang="en-US" altLang="zh-CN" sz="2400" dirty="0">
                <a:latin typeface="Times New Roman" panose="02020603050405020304" pitchFamily="18" charset="0"/>
              </a:rPr>
              <a:t>)</a:t>
            </a:r>
            <a:r>
              <a:rPr lang="zh-CN" altLang="en-US" sz="2400" dirty="0">
                <a:latin typeface="Times New Roman" panose="02020603050405020304" pitchFamily="18" charset="0"/>
              </a:rPr>
              <a:t>：电场中某两点</a:t>
            </a:r>
            <a:r>
              <a:rPr lang="en-US" altLang="zh-CN" sz="2400" dirty="0">
                <a:latin typeface="Times New Roman" panose="02020603050405020304" pitchFamily="18" charset="0"/>
              </a:rPr>
              <a:t>A</a:t>
            </a:r>
            <a:r>
              <a:rPr lang="zh-CN" altLang="en-US" sz="2400" dirty="0">
                <a:latin typeface="Times New Roman" panose="02020603050405020304" pitchFamily="18" charset="0"/>
              </a:rPr>
              <a:t>、</a:t>
            </a:r>
            <a:r>
              <a:rPr lang="en-US" altLang="zh-CN" sz="2400" dirty="0">
                <a:latin typeface="Times New Roman" panose="02020603050405020304" pitchFamily="18" charset="0"/>
              </a:rPr>
              <a:t>B</a:t>
            </a:r>
            <a:r>
              <a:rPr lang="zh-CN" altLang="en-US" sz="2400" dirty="0">
                <a:latin typeface="Times New Roman" panose="02020603050405020304" pitchFamily="18" charset="0"/>
              </a:rPr>
              <a:t>间的电压</a:t>
            </a:r>
            <a:r>
              <a:rPr lang="zh-CN" altLang="zh-CN" sz="2400" dirty="0">
                <a:latin typeface="Times New Roman" panose="02020603050405020304" pitchFamily="18" charset="0"/>
              </a:rPr>
              <a:t>(降</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AB</a:t>
            </a:r>
            <a:r>
              <a:rPr lang="en-US" altLang="zh-CN" sz="2400" dirty="0">
                <a:latin typeface="Times New Roman" panose="02020603050405020304" pitchFamily="18" charset="0"/>
              </a:rPr>
              <a:t>       </a:t>
            </a:r>
            <a:r>
              <a:rPr lang="zh-CN" altLang="en-US" sz="2400" dirty="0">
                <a:latin typeface="Times New Roman" panose="02020603050405020304" pitchFamily="18" charset="0"/>
              </a:rPr>
              <a:t>等于将点电荷</a:t>
            </a:r>
            <a:r>
              <a:rPr lang="en-US" altLang="zh-CN" sz="2400" i="1" dirty="0">
                <a:latin typeface="Times New Roman" panose="02020603050405020304" pitchFamily="18" charset="0"/>
              </a:rPr>
              <a:t>q</a:t>
            </a:r>
            <a:r>
              <a:rPr lang="zh-CN" altLang="en-US" sz="2400" dirty="0">
                <a:latin typeface="Times New Roman" panose="02020603050405020304" pitchFamily="18" charset="0"/>
              </a:rPr>
              <a:t>从</a:t>
            </a:r>
            <a:r>
              <a:rPr lang="en-US" altLang="zh-CN" sz="2400" dirty="0">
                <a:latin typeface="Times New Roman" panose="02020603050405020304" pitchFamily="18" charset="0"/>
              </a:rPr>
              <a:t>A</a:t>
            </a:r>
            <a:r>
              <a:rPr lang="zh-CN" altLang="en-US" sz="2400" dirty="0">
                <a:latin typeface="Times New Roman" panose="02020603050405020304" pitchFamily="18" charset="0"/>
              </a:rPr>
              <a:t>点移至</a:t>
            </a:r>
            <a:r>
              <a:rPr lang="en-US" altLang="zh-CN" sz="2400" dirty="0">
                <a:latin typeface="Times New Roman" panose="02020603050405020304" pitchFamily="18" charset="0"/>
              </a:rPr>
              <a:t>B</a:t>
            </a:r>
            <a:r>
              <a:rPr lang="zh-CN" altLang="en-US" sz="2400" dirty="0">
                <a:latin typeface="Times New Roman" panose="02020603050405020304" pitchFamily="18" charset="0"/>
              </a:rPr>
              <a:t>点电场力所做的功</a:t>
            </a:r>
            <a:r>
              <a:rPr lang="en-US" altLang="zh-CN" sz="2400" i="1" dirty="0">
                <a:latin typeface="Times New Roman" panose="02020603050405020304" pitchFamily="18" charset="0"/>
              </a:rPr>
              <a:t>W</a:t>
            </a:r>
            <a:r>
              <a:rPr lang="en-US" altLang="zh-CN" sz="2400" baseline="-25000" dirty="0">
                <a:latin typeface="Times New Roman" panose="02020603050405020304" pitchFamily="18" charset="0"/>
              </a:rPr>
              <a:t>AB</a:t>
            </a:r>
            <a:r>
              <a:rPr lang="zh-CN" altLang="en-US" sz="2400" dirty="0">
                <a:latin typeface="Times New Roman" panose="02020603050405020304" pitchFamily="18" charset="0"/>
              </a:rPr>
              <a:t>与该点电荷</a:t>
            </a:r>
            <a:r>
              <a:rPr lang="en-US" altLang="zh-CN" sz="2400" i="1" dirty="0">
                <a:latin typeface="Times New Roman" panose="02020603050405020304" pitchFamily="18" charset="0"/>
              </a:rPr>
              <a:t>q</a:t>
            </a:r>
            <a:r>
              <a:rPr lang="zh-CN" altLang="en-US" sz="2400" dirty="0">
                <a:latin typeface="Times New Roman" panose="02020603050405020304" pitchFamily="18" charset="0"/>
              </a:rPr>
              <a:t>的比值，即</a:t>
            </a:r>
          </a:p>
        </p:txBody>
      </p:sp>
      <p:graphicFrame>
        <p:nvGraphicFramePr>
          <p:cNvPr id="131075" name="对象 131074" descr="羊皮纸"/>
          <p:cNvGraphicFramePr/>
          <p:nvPr/>
        </p:nvGraphicFramePr>
        <p:xfrm>
          <a:off x="4719638" y="1938338"/>
          <a:ext cx="2355850" cy="1292225"/>
        </p:xfrm>
        <a:graphic>
          <a:graphicData uri="http://schemas.openxmlformats.org/presentationml/2006/ole">
            <mc:AlternateContent xmlns:mc="http://schemas.openxmlformats.org/markup-compatibility/2006">
              <mc:Choice xmlns:v="urn:schemas-microsoft-com:vml" Requires="v">
                <p:oleObj spid="_x0000_s5177" r:id="rId3" imgW="786765" imgH="431800" progId="Equation.DSMT4">
                  <p:embed/>
                </p:oleObj>
              </mc:Choice>
              <mc:Fallback>
                <p:oleObj r:id="rId3" imgW="786765" imgH="431800" progId="Equation.DSMT4">
                  <p:embed/>
                  <p:pic>
                    <p:nvPicPr>
                      <p:cNvPr id="0" name="图片 3084"/>
                      <p:cNvPicPr/>
                      <p:nvPr/>
                    </p:nvPicPr>
                    <p:blipFill>
                      <a:blip r:embed="rId4"/>
                      <a:stretch>
                        <a:fillRect/>
                      </a:stretch>
                    </p:blipFill>
                    <p:spPr>
                      <a:xfrm>
                        <a:off x="4719638" y="1938338"/>
                        <a:ext cx="2355850" cy="1292225"/>
                      </a:xfrm>
                      <a:prstGeom prst="rect">
                        <a:avLst/>
                      </a:prstGeom>
                      <a:blipFill rotWithShape="0">
                        <a:blip r:embed="rId5"/>
                      </a:blipFill>
                      <a:ln w="38100">
                        <a:noFill/>
                        <a:miter/>
                      </a:ln>
                      <a:effectLst>
                        <a:prstShdw prst="shdw17" dist="17961" dir="2699999">
                          <a:srgbClr val="FFFFCC">
                            <a:gamma/>
                            <a:shade val="60000"/>
                            <a:invGamma/>
                          </a:srgbClr>
                        </a:prstShdw>
                      </a:effectLst>
                    </p:spPr>
                  </p:pic>
                </p:oleObj>
              </mc:Fallback>
            </mc:AlternateContent>
          </a:graphicData>
        </a:graphic>
      </p:graphicFrame>
      <p:sp>
        <p:nvSpPr>
          <p:cNvPr id="131076" name="文本框 131075"/>
          <p:cNvSpPr txBox="1"/>
          <p:nvPr/>
        </p:nvSpPr>
        <p:spPr>
          <a:xfrm>
            <a:off x="2203450" y="3236913"/>
            <a:ext cx="54102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单位：</a:t>
            </a:r>
            <a:r>
              <a:rPr lang="en-US" altLang="en-US" sz="2400">
                <a:latin typeface="Times New Roman" panose="02020603050405020304" pitchFamily="18" charset="0"/>
              </a:rPr>
              <a:t>V (伏)      (</a:t>
            </a:r>
            <a:r>
              <a:rPr lang="en-US" altLang="zh-CN" sz="2400" dirty="0">
                <a:latin typeface="Times New Roman" panose="02020603050405020304" pitchFamily="18" charset="0"/>
              </a:rPr>
              <a:t>Volt</a:t>
            </a:r>
            <a:r>
              <a:rPr lang="zh-CN" altLang="en-US" sz="2400" dirty="0">
                <a:latin typeface="Times New Roman" panose="02020603050405020304" pitchFamily="18" charset="0"/>
              </a:rPr>
              <a:t>，伏特</a:t>
            </a:r>
            <a:r>
              <a:rPr lang="en-US" altLang="en-US" sz="2400">
                <a:latin typeface="Times New Roman" panose="02020603050405020304" pitchFamily="18" charset="0"/>
              </a:rPr>
              <a:t>)</a:t>
            </a:r>
            <a:endParaRPr lang="zh-CN" altLang="en-US" sz="2400">
              <a:latin typeface="Times New Roman" panose="02020603050405020304" pitchFamily="18" charset="0"/>
            </a:endParaRPr>
          </a:p>
        </p:txBody>
      </p:sp>
      <p:sp>
        <p:nvSpPr>
          <p:cNvPr id="131077" name="文本框 131076"/>
          <p:cNvSpPr txBox="1"/>
          <p:nvPr/>
        </p:nvSpPr>
        <p:spPr>
          <a:xfrm>
            <a:off x="838200" y="3811588"/>
            <a:ext cx="7848600" cy="1712912"/>
          </a:xfrm>
          <a:prstGeom prst="rect">
            <a:avLst/>
          </a:prstGeom>
          <a:noFill/>
          <a:ln w="12700">
            <a:noFill/>
          </a:ln>
        </p:spPr>
        <p:txBody>
          <a:bodyPr lIns="89381" tIns="44691" rIns="89381" bIns="44691" anchor="ctr">
            <a:spAutoFit/>
          </a:bodyPr>
          <a:lstStyle/>
          <a:p>
            <a:pPr algn="just" defTabSz="892175" eaLnBrk="0" hangingPunct="0">
              <a:lnSpc>
                <a:spcPct val="150000"/>
              </a:lnSpc>
              <a:spcBef>
                <a:spcPct val="50000"/>
              </a:spcBef>
            </a:pPr>
            <a:r>
              <a:rPr lang="zh-CN" altLang="en-US" sz="2400" dirty="0">
                <a:latin typeface="Times New Roman" panose="02020603050405020304" pitchFamily="18" charset="0"/>
              </a:rPr>
              <a:t>当把点电荷</a:t>
            </a:r>
            <a:r>
              <a:rPr lang="en-US" altLang="zh-CN" sz="2400" i="1">
                <a:latin typeface="Times New Roman" panose="02020603050405020304" pitchFamily="18" charset="0"/>
              </a:rPr>
              <a:t>q</a:t>
            </a:r>
            <a:r>
              <a:rPr lang="zh-CN" altLang="en-US" sz="2400" dirty="0">
                <a:latin typeface="Times New Roman" panose="02020603050405020304" pitchFamily="18" charset="0"/>
              </a:rPr>
              <a:t>由</a:t>
            </a:r>
            <a:r>
              <a:rPr lang="en-US" altLang="zh-CN" sz="2400" dirty="0">
                <a:latin typeface="Times New Roman" panose="02020603050405020304" pitchFamily="18" charset="0"/>
              </a:rPr>
              <a:t>B</a:t>
            </a:r>
            <a:r>
              <a:rPr lang="zh-CN" altLang="en-US" sz="2400" dirty="0">
                <a:latin typeface="Times New Roman" panose="02020603050405020304" pitchFamily="18" charset="0"/>
              </a:rPr>
              <a:t>移至</a:t>
            </a:r>
            <a:r>
              <a:rPr lang="en-US" altLang="zh-CN" sz="2400" dirty="0">
                <a:latin typeface="Times New Roman" panose="02020603050405020304" pitchFamily="18" charset="0"/>
              </a:rPr>
              <a:t>A</a:t>
            </a:r>
            <a:r>
              <a:rPr lang="zh-CN" altLang="en-US" sz="2400" dirty="0">
                <a:latin typeface="Times New Roman" panose="02020603050405020304" pitchFamily="18" charset="0"/>
              </a:rPr>
              <a:t>时，需外力克服电场力做同样的功</a:t>
            </a:r>
            <a:r>
              <a:rPr lang="en-US" altLang="zh-CN" sz="2400" i="1">
                <a:latin typeface="Times New Roman" panose="02020603050405020304" pitchFamily="18" charset="0"/>
              </a:rPr>
              <a:t>W</a:t>
            </a:r>
            <a:r>
              <a:rPr lang="en-US" altLang="zh-CN" sz="2400" baseline="-25000">
                <a:latin typeface="Times New Roman" panose="02020603050405020304" pitchFamily="18" charset="0"/>
              </a:rPr>
              <a:t>AB</a:t>
            </a:r>
            <a:r>
              <a:rPr lang="en-US" altLang="zh-CN" sz="2400">
                <a:latin typeface="Times New Roman" panose="02020603050405020304" pitchFamily="18" charset="0"/>
              </a:rPr>
              <a:t>=</a:t>
            </a:r>
            <a:r>
              <a:rPr lang="en-US" altLang="zh-CN" sz="2400" i="1">
                <a:latin typeface="Times New Roman" panose="02020603050405020304" pitchFamily="18" charset="0"/>
              </a:rPr>
              <a:t>W</a:t>
            </a:r>
            <a:r>
              <a:rPr lang="en-US" altLang="zh-CN" sz="2400" baseline="-25000">
                <a:latin typeface="Times New Roman" panose="02020603050405020304" pitchFamily="18" charset="0"/>
              </a:rPr>
              <a:t>BA</a:t>
            </a:r>
            <a:r>
              <a:rPr lang="zh-CN" altLang="en-US" sz="2400" dirty="0">
                <a:latin typeface="Times New Roman" panose="02020603050405020304" pitchFamily="18" charset="0"/>
              </a:rPr>
              <a:t>，此时可等效视为电场力做了负功</a:t>
            </a:r>
            <a:r>
              <a:rPr lang="en-US" altLang="zh-CN" sz="2400">
                <a:latin typeface="Times New Roman" panose="02020603050405020304" pitchFamily="18" charset="0"/>
              </a:rPr>
              <a:t>–</a:t>
            </a:r>
            <a:r>
              <a:rPr lang="en-US" altLang="zh-CN" sz="2400" i="1">
                <a:latin typeface="Times New Roman" panose="02020603050405020304" pitchFamily="18" charset="0"/>
              </a:rPr>
              <a:t>W</a:t>
            </a:r>
            <a:r>
              <a:rPr lang="en-US" altLang="zh-CN" sz="2400" baseline="-25000">
                <a:latin typeface="Times New Roman" panose="02020603050405020304" pitchFamily="18" charset="0"/>
              </a:rPr>
              <a:t>AB</a:t>
            </a:r>
            <a:r>
              <a:rPr lang="zh-CN" altLang="en-US" sz="2400" dirty="0">
                <a:latin typeface="Times New Roman" panose="02020603050405020304" pitchFamily="18" charset="0"/>
              </a:rPr>
              <a:t>，则</a:t>
            </a:r>
            <a:r>
              <a:rPr lang="en-US" altLang="zh-CN" sz="2400" dirty="0">
                <a:latin typeface="Times New Roman" panose="02020603050405020304" pitchFamily="18" charset="0"/>
              </a:rPr>
              <a:t>B</a:t>
            </a:r>
            <a:r>
              <a:rPr lang="zh-CN" altLang="en-US" sz="2400" dirty="0">
                <a:latin typeface="Times New Roman" panose="02020603050405020304" pitchFamily="18" charset="0"/>
              </a:rPr>
              <a:t>到</a:t>
            </a:r>
            <a:r>
              <a:rPr lang="en-US" altLang="zh-CN" sz="2400" dirty="0">
                <a:latin typeface="Times New Roman" panose="02020603050405020304" pitchFamily="18" charset="0"/>
              </a:rPr>
              <a:t>A</a:t>
            </a:r>
            <a:r>
              <a:rPr lang="zh-CN" altLang="en-US" sz="2400" dirty="0">
                <a:latin typeface="Times New Roman" panose="02020603050405020304" pitchFamily="18" charset="0"/>
              </a:rPr>
              <a:t>的电压为</a:t>
            </a:r>
            <a:endParaRPr lang="zh-CN" altLang="en-US" sz="2400">
              <a:latin typeface="Times New Roman" panose="02020603050405020304" pitchFamily="18" charset="0"/>
            </a:endParaRPr>
          </a:p>
        </p:txBody>
      </p:sp>
      <p:graphicFrame>
        <p:nvGraphicFramePr>
          <p:cNvPr id="131078" name="对象 131077" descr="羊皮纸"/>
          <p:cNvGraphicFramePr/>
          <p:nvPr/>
        </p:nvGraphicFramePr>
        <p:xfrm>
          <a:off x="3095625" y="5033963"/>
          <a:ext cx="4227513" cy="1290637"/>
        </p:xfrm>
        <a:graphic>
          <a:graphicData uri="http://schemas.openxmlformats.org/presentationml/2006/ole">
            <mc:AlternateContent xmlns:mc="http://schemas.openxmlformats.org/markup-compatibility/2006">
              <mc:Choice xmlns:v="urn:schemas-microsoft-com:vml" Requires="v">
                <p:oleObj spid="_x0000_s5178" r:id="rId6" imgW="1409065" imgH="431800" progId="Equation.DSMT4">
                  <p:embed/>
                </p:oleObj>
              </mc:Choice>
              <mc:Fallback>
                <p:oleObj r:id="rId6" imgW="1409065" imgH="431800" progId="Equation.DSMT4">
                  <p:embed/>
                  <p:pic>
                    <p:nvPicPr>
                      <p:cNvPr id="0" name="图片 3083"/>
                      <p:cNvPicPr/>
                      <p:nvPr/>
                    </p:nvPicPr>
                    <p:blipFill>
                      <a:blip r:embed="rId7"/>
                      <a:stretch>
                        <a:fillRect/>
                      </a:stretch>
                    </p:blipFill>
                    <p:spPr>
                      <a:xfrm>
                        <a:off x="3095625" y="5033963"/>
                        <a:ext cx="4227513" cy="1290637"/>
                      </a:xfrm>
                      <a:prstGeom prst="rect">
                        <a:avLst/>
                      </a:prstGeom>
                      <a:blipFill rotWithShape="0">
                        <a:blip r:embed="rId5"/>
                      </a:blipFill>
                      <a:ln w="38100">
                        <a:noFill/>
                        <a:miter/>
                      </a:ln>
                      <a:effectLst>
                        <a:prstShdw prst="shdw17" dist="17961" dir="2699999">
                          <a:srgbClr val="FFFFCC">
                            <a:gamma/>
                            <a:shade val="60000"/>
                            <a:invGamma/>
                          </a:srgbClr>
                        </a:prstShdw>
                      </a:effectLst>
                    </p:spPr>
                  </p:pic>
                </p:oleObj>
              </mc:Fallback>
            </mc:AlternateContent>
          </a:graphicData>
        </a:graphic>
      </p:graphicFrame>
      <p:sp>
        <p:nvSpPr>
          <p:cNvPr id="131085" name="动作按钮: 后退或前一项 131084" descr="水滴">
            <a:hlinkClick r:id="" action="ppaction://hlinkshowjump?jump=previousslide">
              <a:snd r:embed="rId8" name="PROJCTOR.WAV"/>
            </a:hlinkClick>
          </p:cNvPr>
          <p:cNvSpPr/>
          <p:nvPr/>
        </p:nvSpPr>
        <p:spPr>
          <a:xfrm>
            <a:off x="8074025" y="6324600"/>
            <a:ext cx="460375" cy="457200"/>
          </a:xfrm>
          <a:prstGeom prst="actionButtonBackPrevious">
            <a:avLst/>
          </a:prstGeom>
          <a:blipFill rotWithShape="0">
            <a:blip r:embed="rId9"/>
          </a:blipFill>
          <a:ln w="28575">
            <a:noFill/>
          </a:ln>
          <a:effectLst>
            <a:prstShdw prst="shdw17" dist="17961" dir="2699999">
              <a:srgbClr val="CCFFFF">
                <a:gamma/>
                <a:shade val="60000"/>
                <a:invGamma/>
              </a:srgbClr>
            </a:prstShdw>
          </a:effectLst>
        </p:spPr>
        <p:txBody>
          <a:bodyPr/>
          <a:lstStyle/>
          <a:p>
            <a:endParaRPr lang="zh-CN" altLang="en-US"/>
          </a:p>
        </p:txBody>
      </p:sp>
      <p:sp>
        <p:nvSpPr>
          <p:cNvPr id="131086" name="动作按钮: 后退或前一项 131085" descr="水滴">
            <a:hlinkClick r:id="" action="ppaction://hlinkshowjump?jump=nextslide">
              <a:snd r:embed="rId8" name="PROJCTOR.WAV"/>
            </a:hlinkClick>
          </p:cNvPr>
          <p:cNvSpPr/>
          <p:nvPr/>
        </p:nvSpPr>
        <p:spPr>
          <a:xfrm flipH="1">
            <a:off x="8610600" y="6324600"/>
            <a:ext cx="457200" cy="457200"/>
          </a:xfrm>
          <a:prstGeom prst="actionButtonBackPrevious">
            <a:avLst/>
          </a:prstGeom>
          <a:blipFill rotWithShape="0">
            <a:blip r:embed="rId9"/>
          </a:blipFill>
          <a:ln w="28575">
            <a:noFill/>
          </a:ln>
          <a:effectLst>
            <a:prstShdw prst="shdw17" dist="17961" dir="2699999">
              <a:srgbClr val="CCFFFF">
                <a:gamma/>
                <a:shade val="60000"/>
                <a:invGamma/>
              </a:srgbClr>
            </a:prstShdw>
          </a:effectLst>
        </p:spPr>
        <p:txBody>
          <a:bodyPr/>
          <a:lstStyle/>
          <a:p>
            <a:endParaRPr lang="zh-CN" altLang="en-US"/>
          </a:p>
        </p:txBody>
      </p:sp>
      <p:sp>
        <p:nvSpPr>
          <p:cNvPr id="131087" name="矩形 131086"/>
          <p:cNvSpPr/>
          <p:nvPr/>
        </p:nvSpPr>
        <p:spPr>
          <a:xfrm>
            <a:off x="1460500" y="207963"/>
            <a:ext cx="5862638" cy="503237"/>
          </a:xfrm>
          <a:prstGeom prst="rect">
            <a:avLst/>
          </a:prstGeom>
          <a:solidFill>
            <a:srgbClr val="00FF00"/>
          </a:solidFill>
          <a:ln w="12700">
            <a:noFill/>
          </a:ln>
        </p:spPr>
        <p:txBody>
          <a:bodyPr lIns="75491" tIns="37745" rIns="75491" bIns="37745" anchor="ctr">
            <a:spAutoFit/>
          </a:bodyPr>
          <a:lstStyle/>
          <a:p>
            <a:pPr algn="ctr" defTabSz="755650"/>
            <a:r>
              <a:rPr lang="en-US" altLang="zh-CN" sz="2800" dirty="0">
                <a:latin typeface="Times New Roman" panose="02020603050405020304" pitchFamily="18" charset="0"/>
              </a:rPr>
              <a:t> 1.2.2 </a:t>
            </a:r>
            <a:r>
              <a:rPr lang="zh-CN" altLang="en-US" sz="2800" dirty="0">
                <a:latin typeface="Times New Roman" panose="02020603050405020304" pitchFamily="18" charset="0"/>
              </a:rPr>
              <a:t>电压（</a:t>
            </a:r>
            <a:r>
              <a:rPr lang="en-US" altLang="zh-CN" sz="2800" dirty="0">
                <a:latin typeface="Times New Roman" panose="02020603050405020304" pitchFamily="18" charset="0"/>
              </a:rPr>
              <a:t>Voltage</a:t>
            </a:r>
            <a:r>
              <a:rPr lang="zh-CN" altLang="en-US" sz="2800" dirty="0">
                <a:latin typeface="Times New Roman" panose="02020603050405020304" pitchFamily="18" charset="0"/>
              </a:rPr>
              <a:t>）及其参考方向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 calcmode="lin" valueType="num">
                                      <p:cBhvr additive="base">
                                        <p:cTn id="7" dur="500" fill="hold"/>
                                        <p:tgtEl>
                                          <p:spTgt spid="131074"/>
                                        </p:tgtEl>
                                        <p:attrNameLst>
                                          <p:attrName>ppt_x</p:attrName>
                                        </p:attrNameLst>
                                      </p:cBhvr>
                                      <p:tavLst>
                                        <p:tav tm="0">
                                          <p:val>
                                            <p:strVal val="0-#ppt_w/2"/>
                                          </p:val>
                                        </p:tav>
                                        <p:tav tm="100000">
                                          <p:val>
                                            <p:strVal val="#ppt_x"/>
                                          </p:val>
                                        </p:tav>
                                      </p:tavLst>
                                    </p:anim>
                                    <p:anim calcmode="lin" valueType="num">
                                      <p:cBhvr additive="base">
                                        <p:cTn id="8" dur="500" fill="hold"/>
                                        <p:tgtEl>
                                          <p:spTgt spid="1310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31075"/>
                                        </p:tgtEl>
                                        <p:attrNameLst>
                                          <p:attrName>style.visibility</p:attrName>
                                        </p:attrNameLst>
                                      </p:cBhvr>
                                      <p:to>
                                        <p:strVal val="visible"/>
                                      </p:to>
                                    </p:set>
                                    <p:animEffect transition="in" filter="dissolve">
                                      <p:cBhvr>
                                        <p:cTn id="13" dur="500"/>
                                        <p:tgtEl>
                                          <p:spTgt spid="13107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5" fill="hold" grpId="0" nodeType="clickEffect">
                                  <p:stCondLst>
                                    <p:cond delay="0"/>
                                  </p:stCondLst>
                                  <p:childTnLst>
                                    <p:set>
                                      <p:cBhvr>
                                        <p:cTn id="17" dur="1" fill="hold">
                                          <p:stCondLst>
                                            <p:cond delay="0"/>
                                          </p:stCondLst>
                                        </p:cTn>
                                        <p:tgtEl>
                                          <p:spTgt spid="131076"/>
                                        </p:tgtEl>
                                        <p:attrNameLst>
                                          <p:attrName>style.visibility</p:attrName>
                                        </p:attrNameLst>
                                      </p:cBhvr>
                                      <p:to>
                                        <p:strVal val="visible"/>
                                      </p:to>
                                    </p:set>
                                    <p:animEffect transition="in" filter="blinds(vertical)">
                                      <p:cBhvr>
                                        <p:cTn id="18" dur="500"/>
                                        <p:tgtEl>
                                          <p:spTgt spid="131076"/>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31077"/>
                                        </p:tgtEl>
                                        <p:attrNameLst>
                                          <p:attrName>style.visibility</p:attrName>
                                        </p:attrNameLst>
                                      </p:cBhvr>
                                      <p:to>
                                        <p:strVal val="visible"/>
                                      </p:to>
                                    </p:set>
                                    <p:animEffect transition="in" filter="checkerboard(across)">
                                      <p:cBhvr>
                                        <p:cTn id="23" dur="500"/>
                                        <p:tgtEl>
                                          <p:spTgt spid="13107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31078"/>
                                        </p:tgtEl>
                                        <p:attrNameLst>
                                          <p:attrName>style.visibility</p:attrName>
                                        </p:attrNameLst>
                                      </p:cBhvr>
                                      <p:to>
                                        <p:strVal val="visible"/>
                                      </p:to>
                                    </p:set>
                                    <p:animEffect transition="in" filter="dissolve">
                                      <p:cBhvr>
                                        <p:cTn id="28" dur="500"/>
                                        <p:tgtEl>
                                          <p:spTgt spid="13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p:bldP spid="131076" grpId="0"/>
      <p:bldP spid="13107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8" name="文本框 132097"/>
          <p:cNvSpPr txBox="1"/>
          <p:nvPr/>
        </p:nvSpPr>
        <p:spPr>
          <a:xfrm>
            <a:off x="179672" y="410532"/>
            <a:ext cx="8659528" cy="1128168"/>
          </a:xfrm>
          <a:prstGeom prst="rect">
            <a:avLst/>
          </a:prstGeom>
          <a:noFill/>
          <a:ln w="12700">
            <a:noFill/>
          </a:ln>
        </p:spPr>
        <p:txBody>
          <a:bodyPr wrap="square" lIns="89381" tIns="44691" rIns="89381" bIns="44691" anchor="ctr">
            <a:spAutoFit/>
          </a:bodyPr>
          <a:lstStyle/>
          <a:p>
            <a:pPr algn="ctr" defTabSz="892175" eaLnBrk="0" hangingPunct="0">
              <a:lnSpc>
                <a:spcPct val="150000"/>
              </a:lnSpc>
              <a:spcBef>
                <a:spcPct val="50000"/>
              </a:spcBef>
            </a:pP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zh-CN" altLang="en-US" sz="2400" i="1" dirty="0">
                <a:solidFill>
                  <a:srgbClr val="FF0000"/>
                </a:solidFill>
                <a:latin typeface="Times New Roman" panose="02020603050405020304" pitchFamily="18" charset="0"/>
              </a:rPr>
              <a:t>电位</a:t>
            </a:r>
            <a:r>
              <a:rPr lang="zh-CN" altLang="en-US" sz="2400" dirty="0">
                <a:latin typeface="Times New Roman" panose="02020603050405020304" pitchFamily="18" charset="0"/>
              </a:rPr>
              <a:t>：电路中为分析的方便，常在电路中选某一点为</a:t>
            </a:r>
            <a:r>
              <a:rPr lang="zh-CN" altLang="en-US" sz="2400" u="sng" dirty="0">
                <a:solidFill>
                  <a:srgbClr val="FF0000"/>
                </a:solidFill>
                <a:latin typeface="Times New Roman" panose="02020603050405020304" pitchFamily="18" charset="0"/>
              </a:rPr>
              <a:t>参考点</a:t>
            </a:r>
            <a:r>
              <a:rPr lang="en-US" altLang="zh-CN" sz="2400" u="sng" dirty="0">
                <a:solidFill>
                  <a:srgbClr val="FF0000"/>
                </a:solidFill>
                <a:latin typeface="Times New Roman" panose="02020603050405020304" pitchFamily="18" charset="0"/>
              </a:rPr>
              <a:t>(</a:t>
            </a:r>
            <a:r>
              <a:rPr lang="zh-CN" altLang="en-US" sz="1800" u="sng" dirty="0">
                <a:solidFill>
                  <a:srgbClr val="FF0000"/>
                </a:solidFill>
                <a:latin typeface="Times New Roman" panose="02020603050405020304" pitchFamily="18" charset="0"/>
              </a:rPr>
              <a:t>见下图符号</a:t>
            </a:r>
            <a:r>
              <a:rPr lang="zh-CN" altLang="en-US" sz="2400" u="sng" dirty="0">
                <a:solidFill>
                  <a:srgbClr val="FF0000"/>
                </a:solidFill>
                <a:latin typeface="Times New Roman" panose="02020603050405020304" pitchFamily="18" charset="0"/>
              </a:rPr>
              <a:t>）</a:t>
            </a:r>
            <a:r>
              <a:rPr lang="zh-CN" altLang="en-US" sz="2400" dirty="0">
                <a:latin typeface="Times New Roman" panose="02020603050405020304" pitchFamily="18" charset="0"/>
              </a:rPr>
              <a:t>，把任一点到参考点的电压称为该点的电位。</a:t>
            </a:r>
          </a:p>
        </p:txBody>
      </p:sp>
      <p:sp>
        <p:nvSpPr>
          <p:cNvPr id="132099" name="文本框 132098"/>
          <p:cNvSpPr txBox="1"/>
          <p:nvPr/>
        </p:nvSpPr>
        <p:spPr>
          <a:xfrm>
            <a:off x="609600" y="1693321"/>
            <a:ext cx="8229600" cy="574170"/>
          </a:xfrm>
          <a:prstGeom prst="rect">
            <a:avLst/>
          </a:prstGeom>
          <a:noFill/>
          <a:ln w="12700">
            <a:noFill/>
          </a:ln>
        </p:spPr>
        <p:txBody>
          <a:bodyPr lIns="89381" tIns="44691" rIns="89381" bIns="44691" anchor="ctr">
            <a:spAutoFit/>
          </a:bodyPr>
          <a:lstStyle/>
          <a:p>
            <a:pPr algn="just" defTabSz="892175" eaLnBrk="0" hangingPunct="0">
              <a:lnSpc>
                <a:spcPct val="150000"/>
              </a:lnSpc>
              <a:spcBef>
                <a:spcPct val="50000"/>
              </a:spcBef>
            </a:pPr>
            <a:r>
              <a:rPr lang="zh-CN" altLang="en-US" sz="2400" u="sng" dirty="0">
                <a:latin typeface="Times New Roman" panose="02020603050405020304" pitchFamily="18" charset="0"/>
              </a:rPr>
              <a:t>参考点的电位一般选为</a:t>
            </a:r>
            <a:r>
              <a:rPr lang="zh-CN" altLang="en-US" sz="2400" u="sng" dirty="0">
                <a:solidFill>
                  <a:srgbClr val="FF0000"/>
                </a:solidFill>
                <a:latin typeface="Times New Roman" panose="02020603050405020304" pitchFamily="18" charset="0"/>
              </a:rPr>
              <a:t>零</a:t>
            </a:r>
            <a:r>
              <a:rPr lang="zh-CN" altLang="en-US" sz="2400" u="sng" dirty="0">
                <a:latin typeface="Times New Roman" panose="02020603050405020304" pitchFamily="18" charset="0"/>
              </a:rPr>
              <a:t>，所以，参考点也称为零电位点。</a:t>
            </a:r>
          </a:p>
        </p:txBody>
      </p:sp>
      <p:sp>
        <p:nvSpPr>
          <p:cNvPr id="132100" name="文本框 132099"/>
          <p:cNvSpPr txBox="1"/>
          <p:nvPr/>
        </p:nvSpPr>
        <p:spPr>
          <a:xfrm>
            <a:off x="990600" y="2824163"/>
            <a:ext cx="65532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电位用</a:t>
            </a:r>
            <a:r>
              <a:rPr lang="en-US" altLang="zh-CN" sz="2400" i="1"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表示，单位与电压相同，也是</a:t>
            </a:r>
            <a:r>
              <a:rPr lang="zh-CN" altLang="zh-CN" sz="2400">
                <a:solidFill>
                  <a:srgbClr val="FF0000"/>
                </a:solidFill>
                <a:latin typeface="Times New Roman" panose="02020603050405020304" pitchFamily="18" charset="0"/>
                <a:sym typeface="Symbol" panose="05050102010706020507" pitchFamily="18" charset="2"/>
              </a:rPr>
              <a:t>V(伏</a:t>
            </a:r>
            <a:r>
              <a:rPr lang="en-US" altLang="zh-CN" sz="2400">
                <a:solidFill>
                  <a:srgbClr val="FF0000"/>
                </a:solidFill>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endParaRPr>
          </a:p>
        </p:txBody>
      </p:sp>
      <p:grpSp>
        <p:nvGrpSpPr>
          <p:cNvPr id="132140" name="组合 132139"/>
          <p:cNvGrpSpPr/>
          <p:nvPr/>
        </p:nvGrpSpPr>
        <p:grpSpPr>
          <a:xfrm>
            <a:off x="990600" y="3441700"/>
            <a:ext cx="2286000" cy="2154238"/>
            <a:chOff x="624" y="2168"/>
            <a:chExt cx="1440" cy="1357"/>
          </a:xfrm>
        </p:grpSpPr>
        <p:grpSp>
          <p:nvGrpSpPr>
            <p:cNvPr id="132139" name="组合 132138"/>
            <p:cNvGrpSpPr/>
            <p:nvPr/>
          </p:nvGrpSpPr>
          <p:grpSpPr>
            <a:xfrm>
              <a:off x="816" y="2400"/>
              <a:ext cx="1248" cy="1008"/>
              <a:chOff x="816" y="2400"/>
              <a:chExt cx="1248" cy="1008"/>
            </a:xfrm>
          </p:grpSpPr>
          <p:grpSp>
            <p:nvGrpSpPr>
              <p:cNvPr id="132105" name="组合 132104"/>
              <p:cNvGrpSpPr/>
              <p:nvPr/>
            </p:nvGrpSpPr>
            <p:grpSpPr>
              <a:xfrm>
                <a:off x="816" y="2736"/>
                <a:ext cx="192" cy="96"/>
                <a:chOff x="864" y="2640"/>
                <a:chExt cx="240" cy="96"/>
              </a:xfrm>
            </p:grpSpPr>
            <p:sp>
              <p:nvSpPr>
                <p:cNvPr id="132101" name="直接连接符 132100"/>
                <p:cNvSpPr/>
                <p:nvPr/>
              </p:nvSpPr>
              <p:spPr>
                <a:xfrm>
                  <a:off x="864" y="2640"/>
                  <a:ext cx="240" cy="0"/>
                </a:xfrm>
                <a:prstGeom prst="line">
                  <a:avLst/>
                </a:prstGeom>
                <a:ln w="12700" cap="flat" cmpd="sng">
                  <a:solidFill>
                    <a:schemeClr val="tx1"/>
                  </a:solidFill>
                  <a:prstDash val="solid"/>
                  <a:headEnd type="none" w="med" len="med"/>
                  <a:tailEnd type="none" w="med" len="med"/>
                </a:ln>
              </p:spPr>
            </p:sp>
            <p:sp>
              <p:nvSpPr>
                <p:cNvPr id="132104" name="直接连接符 132103"/>
                <p:cNvSpPr/>
                <p:nvPr/>
              </p:nvSpPr>
              <p:spPr>
                <a:xfrm>
                  <a:off x="912" y="2736"/>
                  <a:ext cx="144" cy="0"/>
                </a:xfrm>
                <a:prstGeom prst="line">
                  <a:avLst/>
                </a:prstGeom>
                <a:ln w="28575" cap="flat" cmpd="sng">
                  <a:solidFill>
                    <a:schemeClr val="tx1"/>
                  </a:solidFill>
                  <a:prstDash val="solid"/>
                  <a:headEnd type="none" w="med" len="med"/>
                  <a:tailEnd type="none" w="med" len="med"/>
                </a:ln>
              </p:spPr>
            </p:sp>
          </p:grpSp>
          <p:sp>
            <p:nvSpPr>
              <p:cNvPr id="132106" name="矩形 132105"/>
              <p:cNvSpPr/>
              <p:nvPr/>
            </p:nvSpPr>
            <p:spPr>
              <a:xfrm rot="-5400000">
                <a:off x="1368" y="3096"/>
                <a:ext cx="96" cy="240"/>
              </a:xfrm>
              <a:prstGeom prst="rect">
                <a:avLst/>
              </a:prstGeom>
              <a:solidFill>
                <a:srgbClr val="00FFCC"/>
              </a:solidFill>
              <a:ln w="12700" cap="flat" cmpd="sng">
                <a:solidFill>
                  <a:srgbClr val="000000"/>
                </a:solidFill>
                <a:prstDash val="solid"/>
                <a:miter/>
                <a:headEnd type="none" w="med" len="med"/>
                <a:tailEnd type="none" w="med" len="med"/>
              </a:ln>
            </p:spPr>
            <p:txBody>
              <a:bodyPr/>
              <a:lstStyle/>
              <a:p>
                <a:endParaRPr lang="zh-CN" altLang="en-US"/>
              </a:p>
            </p:txBody>
          </p:sp>
          <p:sp>
            <p:nvSpPr>
              <p:cNvPr id="132107" name="矩形 132106"/>
              <p:cNvSpPr/>
              <p:nvPr/>
            </p:nvSpPr>
            <p:spPr>
              <a:xfrm rot="-5400000">
                <a:off x="1320" y="2328"/>
                <a:ext cx="96" cy="240"/>
              </a:xfrm>
              <a:prstGeom prst="rect">
                <a:avLst/>
              </a:prstGeom>
              <a:solidFill>
                <a:srgbClr val="00FFCC"/>
              </a:solidFill>
              <a:ln w="12700" cap="flat" cmpd="sng">
                <a:solidFill>
                  <a:srgbClr val="000000"/>
                </a:solidFill>
                <a:prstDash val="solid"/>
                <a:miter/>
                <a:headEnd type="none" w="med" len="med"/>
                <a:tailEnd type="none" w="med" len="med"/>
              </a:ln>
            </p:spPr>
            <p:txBody>
              <a:bodyPr/>
              <a:lstStyle/>
              <a:p>
                <a:endParaRPr lang="zh-CN" altLang="en-US"/>
              </a:p>
            </p:txBody>
          </p:sp>
          <p:sp>
            <p:nvSpPr>
              <p:cNvPr id="132108" name="矩形 132107"/>
              <p:cNvSpPr/>
              <p:nvPr/>
            </p:nvSpPr>
            <p:spPr>
              <a:xfrm>
                <a:off x="1776" y="2688"/>
                <a:ext cx="96" cy="240"/>
              </a:xfrm>
              <a:prstGeom prst="rect">
                <a:avLst/>
              </a:prstGeom>
              <a:solidFill>
                <a:srgbClr val="00FFCC"/>
              </a:solidFill>
              <a:ln w="12700" cap="flat" cmpd="sng">
                <a:solidFill>
                  <a:srgbClr val="000000"/>
                </a:solidFill>
                <a:prstDash val="solid"/>
                <a:miter/>
                <a:headEnd type="none" w="med" len="med"/>
                <a:tailEnd type="none" w="med" len="med"/>
              </a:ln>
            </p:spPr>
            <p:txBody>
              <a:bodyPr/>
              <a:lstStyle/>
              <a:p>
                <a:endParaRPr lang="zh-CN" altLang="en-US"/>
              </a:p>
            </p:txBody>
          </p:sp>
          <p:sp>
            <p:nvSpPr>
              <p:cNvPr id="132109" name="任意多边形 132108"/>
              <p:cNvSpPr/>
              <p:nvPr/>
            </p:nvSpPr>
            <p:spPr>
              <a:xfrm>
                <a:off x="912" y="2448"/>
                <a:ext cx="336" cy="288"/>
              </a:xfrm>
              <a:custGeom>
                <a:avLst/>
                <a:gdLst/>
                <a:ahLst/>
                <a:cxnLst/>
                <a:rect l="0" t="0" r="0" b="0"/>
                <a:pathLst>
                  <a:path w="384" h="288">
                    <a:moveTo>
                      <a:pt x="0" y="288"/>
                    </a:moveTo>
                    <a:lnTo>
                      <a:pt x="0" y="0"/>
                    </a:lnTo>
                    <a:lnTo>
                      <a:pt x="384" y="0"/>
                    </a:ln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32110" name="任意多边形 132109"/>
              <p:cNvSpPr/>
              <p:nvPr/>
            </p:nvSpPr>
            <p:spPr>
              <a:xfrm>
                <a:off x="1488" y="2447"/>
                <a:ext cx="336" cy="241"/>
              </a:xfrm>
              <a:custGeom>
                <a:avLst/>
                <a:gdLst/>
                <a:ahLst/>
                <a:cxnLst/>
                <a:rect l="0" t="0" r="0" b="0"/>
                <a:pathLst>
                  <a:path w="288" h="192">
                    <a:moveTo>
                      <a:pt x="0" y="0"/>
                    </a:moveTo>
                    <a:lnTo>
                      <a:pt x="288" y="0"/>
                    </a:lnTo>
                    <a:lnTo>
                      <a:pt x="288" y="192"/>
                    </a:ln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32111" name="任意多边形 132110"/>
              <p:cNvSpPr/>
              <p:nvPr/>
            </p:nvSpPr>
            <p:spPr>
              <a:xfrm>
                <a:off x="912" y="2832"/>
                <a:ext cx="384" cy="384"/>
              </a:xfrm>
              <a:custGeom>
                <a:avLst/>
                <a:gdLst/>
                <a:ahLst/>
                <a:cxnLst/>
                <a:rect l="0" t="0" r="0" b="0"/>
                <a:pathLst>
                  <a:path w="384" h="336">
                    <a:moveTo>
                      <a:pt x="0" y="0"/>
                    </a:moveTo>
                    <a:lnTo>
                      <a:pt x="0" y="336"/>
                    </a:lnTo>
                    <a:lnTo>
                      <a:pt x="384" y="336"/>
                    </a:ln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32112" name="任意多边形 132111"/>
              <p:cNvSpPr/>
              <p:nvPr/>
            </p:nvSpPr>
            <p:spPr>
              <a:xfrm>
                <a:off x="1536" y="2928"/>
                <a:ext cx="288" cy="288"/>
              </a:xfrm>
              <a:custGeom>
                <a:avLst/>
                <a:gdLst/>
                <a:ahLst/>
                <a:cxnLst/>
                <a:rect l="0" t="0" r="0" b="0"/>
                <a:pathLst>
                  <a:path w="336" h="336">
                    <a:moveTo>
                      <a:pt x="0" y="336"/>
                    </a:moveTo>
                    <a:lnTo>
                      <a:pt x="336" y="336"/>
                    </a:lnTo>
                    <a:lnTo>
                      <a:pt x="336" y="0"/>
                    </a:ln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32116" name="任意多边形 132115"/>
              <p:cNvSpPr/>
              <p:nvPr/>
            </p:nvSpPr>
            <p:spPr>
              <a:xfrm>
                <a:off x="1824" y="3216"/>
                <a:ext cx="144" cy="96"/>
              </a:xfrm>
              <a:custGeom>
                <a:avLst/>
                <a:gdLst/>
                <a:ahLst/>
                <a:cxnLst/>
                <a:rect l="0" t="0" r="0" b="0"/>
                <a:pathLst>
                  <a:path w="144" h="96">
                    <a:moveTo>
                      <a:pt x="0" y="0"/>
                    </a:moveTo>
                    <a:lnTo>
                      <a:pt x="144" y="0"/>
                    </a:lnTo>
                    <a:lnTo>
                      <a:pt x="144" y="96"/>
                    </a:ln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32118" name="直接连接符 132117"/>
              <p:cNvSpPr/>
              <p:nvPr/>
            </p:nvSpPr>
            <p:spPr>
              <a:xfrm>
                <a:off x="1872" y="3312"/>
                <a:ext cx="192" cy="0"/>
              </a:xfrm>
              <a:prstGeom prst="line">
                <a:avLst/>
              </a:prstGeom>
              <a:ln w="12700" cap="flat" cmpd="sng">
                <a:solidFill>
                  <a:schemeClr val="tx1"/>
                </a:solidFill>
                <a:prstDash val="solid"/>
                <a:headEnd type="none" w="med" len="med"/>
                <a:tailEnd type="none" w="med" len="med"/>
              </a:ln>
            </p:spPr>
          </p:sp>
          <p:sp>
            <p:nvSpPr>
              <p:cNvPr id="132119" name="直接连接符 132118"/>
              <p:cNvSpPr/>
              <p:nvPr/>
            </p:nvSpPr>
            <p:spPr>
              <a:xfrm>
                <a:off x="1920" y="3360"/>
                <a:ext cx="96" cy="0"/>
              </a:xfrm>
              <a:prstGeom prst="line">
                <a:avLst/>
              </a:prstGeom>
              <a:ln w="12700" cap="flat" cmpd="sng">
                <a:solidFill>
                  <a:schemeClr val="tx1"/>
                </a:solidFill>
                <a:prstDash val="solid"/>
                <a:headEnd type="none" w="med" len="med"/>
                <a:tailEnd type="none" w="med" len="med"/>
              </a:ln>
            </p:spPr>
          </p:sp>
          <p:sp>
            <p:nvSpPr>
              <p:cNvPr id="132121" name="直接连接符 132120"/>
              <p:cNvSpPr/>
              <p:nvPr/>
            </p:nvSpPr>
            <p:spPr>
              <a:xfrm>
                <a:off x="1944" y="3408"/>
                <a:ext cx="48" cy="0"/>
              </a:xfrm>
              <a:prstGeom prst="line">
                <a:avLst/>
              </a:prstGeom>
              <a:ln w="12700" cap="flat" cmpd="sng">
                <a:solidFill>
                  <a:schemeClr val="tx1"/>
                </a:solidFill>
                <a:prstDash val="solid"/>
                <a:headEnd type="none" w="med" len="med"/>
                <a:tailEnd type="none" w="med" len="med"/>
              </a:ln>
            </p:spPr>
          </p:sp>
          <p:sp>
            <p:nvSpPr>
              <p:cNvPr id="132122" name="椭圆 132121"/>
              <p:cNvSpPr/>
              <p:nvPr/>
            </p:nvSpPr>
            <p:spPr>
              <a:xfrm>
                <a:off x="889" y="3192"/>
                <a:ext cx="47" cy="47"/>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32123" name="椭圆 132122"/>
              <p:cNvSpPr/>
              <p:nvPr/>
            </p:nvSpPr>
            <p:spPr>
              <a:xfrm>
                <a:off x="889" y="2424"/>
                <a:ext cx="47" cy="47"/>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32124" name="椭圆 132123"/>
              <p:cNvSpPr/>
              <p:nvPr/>
            </p:nvSpPr>
            <p:spPr>
              <a:xfrm>
                <a:off x="1800" y="3192"/>
                <a:ext cx="47" cy="47"/>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32125" name="椭圆 132124"/>
              <p:cNvSpPr/>
              <p:nvPr/>
            </p:nvSpPr>
            <p:spPr>
              <a:xfrm>
                <a:off x="1800" y="2424"/>
                <a:ext cx="47" cy="47"/>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grpSp>
        <p:sp>
          <p:nvSpPr>
            <p:cNvPr id="132126" name="文本框 132125"/>
            <p:cNvSpPr txBox="1"/>
            <p:nvPr/>
          </p:nvSpPr>
          <p:spPr>
            <a:xfrm>
              <a:off x="624" y="2174"/>
              <a:ext cx="312"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a</a:t>
              </a:r>
            </a:p>
          </p:txBody>
        </p:sp>
        <p:sp>
          <p:nvSpPr>
            <p:cNvPr id="132127" name="文本框 132126"/>
            <p:cNvSpPr txBox="1"/>
            <p:nvPr/>
          </p:nvSpPr>
          <p:spPr>
            <a:xfrm>
              <a:off x="1776" y="2168"/>
              <a:ext cx="288"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b</a:t>
              </a:r>
            </a:p>
          </p:txBody>
        </p:sp>
        <p:sp>
          <p:nvSpPr>
            <p:cNvPr id="132128" name="文本框 132127"/>
            <p:cNvSpPr txBox="1"/>
            <p:nvPr/>
          </p:nvSpPr>
          <p:spPr>
            <a:xfrm>
              <a:off x="1680" y="3242"/>
              <a:ext cx="240"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c</a:t>
              </a:r>
            </a:p>
          </p:txBody>
        </p:sp>
        <p:sp>
          <p:nvSpPr>
            <p:cNvPr id="132129" name="文本框 132128"/>
            <p:cNvSpPr txBox="1"/>
            <p:nvPr/>
          </p:nvSpPr>
          <p:spPr>
            <a:xfrm>
              <a:off x="624" y="3170"/>
              <a:ext cx="288"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d</a:t>
              </a:r>
            </a:p>
          </p:txBody>
        </p:sp>
      </p:grpSp>
      <p:sp>
        <p:nvSpPr>
          <p:cNvPr id="132131" name="文本框 132130"/>
          <p:cNvSpPr txBox="1"/>
          <p:nvPr/>
        </p:nvSpPr>
        <p:spPr>
          <a:xfrm>
            <a:off x="3733800" y="3814763"/>
            <a:ext cx="42672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设</a:t>
            </a:r>
            <a:r>
              <a:rPr lang="en-US" altLang="zh-CN" sz="2400" dirty="0">
                <a:latin typeface="Times New Roman" panose="02020603050405020304" pitchFamily="18" charset="0"/>
              </a:rPr>
              <a:t>c</a:t>
            </a:r>
            <a:r>
              <a:rPr lang="zh-CN" altLang="en-US" sz="2400" dirty="0">
                <a:latin typeface="Times New Roman" panose="02020603050405020304" pitchFamily="18" charset="0"/>
              </a:rPr>
              <a:t>点为电位参考点，则  </a:t>
            </a:r>
            <a:r>
              <a:rPr lang="en-US" altLang="zh-CN" sz="2400" i="1" dirty="0">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c</a:t>
            </a:r>
            <a:r>
              <a:rPr lang="en-US" altLang="zh-CN" sz="2400">
                <a:latin typeface="Times New Roman" panose="02020603050405020304" pitchFamily="18" charset="0"/>
                <a:sym typeface="Symbol" panose="05050102010706020507" pitchFamily="18" charset="2"/>
              </a:rPr>
              <a:t>=0</a:t>
            </a:r>
            <a:endParaRPr lang="en-US" altLang="zh-CN" sz="2400">
              <a:latin typeface="Times New Roman" panose="02020603050405020304" pitchFamily="18" charset="0"/>
            </a:endParaRPr>
          </a:p>
        </p:txBody>
      </p:sp>
      <p:sp>
        <p:nvSpPr>
          <p:cNvPr id="132132" name="文本框 132131"/>
          <p:cNvSpPr txBox="1"/>
          <p:nvPr/>
        </p:nvSpPr>
        <p:spPr>
          <a:xfrm>
            <a:off x="3276600" y="4703363"/>
            <a:ext cx="55626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a</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ac</a:t>
            </a:r>
            <a:r>
              <a:rPr lang="zh-CN" altLang="en-US"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b</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bc</a:t>
            </a:r>
            <a:r>
              <a:rPr lang="zh-CN" altLang="en-US"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d</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dc</a:t>
            </a:r>
            <a:endParaRPr lang="en-US" altLang="zh-CN" sz="2400" dirty="0">
              <a:latin typeface="Times New Roman" panose="02020603050405020304" pitchFamily="18" charset="0"/>
              <a:sym typeface="Symbol" panose="05050102010706020507" pitchFamily="18" charset="2"/>
            </a:endParaRPr>
          </a:p>
        </p:txBody>
      </p:sp>
      <p:sp>
        <p:nvSpPr>
          <p:cNvPr id="132137" name="动作按钮: 后退或前一项 132136"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32138" name="动作按钮: 后退或前一项 132137"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099"/>
                                        </p:tgtEl>
                                        <p:attrNameLst>
                                          <p:attrName>style.visibility</p:attrName>
                                        </p:attrNameLst>
                                      </p:cBhvr>
                                      <p:to>
                                        <p:strVal val="visible"/>
                                      </p:to>
                                    </p:set>
                                    <p:anim calcmode="lin" valueType="num">
                                      <p:cBhvr additive="base">
                                        <p:cTn id="7" dur="500" fill="hold"/>
                                        <p:tgtEl>
                                          <p:spTgt spid="132099"/>
                                        </p:tgtEl>
                                        <p:attrNameLst>
                                          <p:attrName>ppt_x</p:attrName>
                                        </p:attrNameLst>
                                      </p:cBhvr>
                                      <p:tavLst>
                                        <p:tav tm="0">
                                          <p:val>
                                            <p:strVal val="0-#ppt_w/2"/>
                                          </p:val>
                                        </p:tav>
                                        <p:tav tm="100000">
                                          <p:val>
                                            <p:strVal val="#ppt_x"/>
                                          </p:val>
                                        </p:tav>
                                      </p:tavLst>
                                    </p:anim>
                                    <p:anim calcmode="lin" valueType="num">
                                      <p:cBhvr additive="base">
                                        <p:cTn id="8" dur="500" fill="hold"/>
                                        <p:tgtEl>
                                          <p:spTgt spid="1320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2100"/>
                                        </p:tgtEl>
                                        <p:attrNameLst>
                                          <p:attrName>style.visibility</p:attrName>
                                        </p:attrNameLst>
                                      </p:cBhvr>
                                      <p:to>
                                        <p:strVal val="visible"/>
                                      </p:to>
                                    </p:set>
                                    <p:anim calcmode="lin" valueType="num">
                                      <p:cBhvr additive="base">
                                        <p:cTn id="13" dur="500" fill="hold"/>
                                        <p:tgtEl>
                                          <p:spTgt spid="132100"/>
                                        </p:tgtEl>
                                        <p:attrNameLst>
                                          <p:attrName>ppt_x</p:attrName>
                                        </p:attrNameLst>
                                      </p:cBhvr>
                                      <p:tavLst>
                                        <p:tav tm="0">
                                          <p:val>
                                            <p:strVal val="0-#ppt_w/2"/>
                                          </p:val>
                                        </p:tav>
                                        <p:tav tm="100000">
                                          <p:val>
                                            <p:strVal val="#ppt_x"/>
                                          </p:val>
                                        </p:tav>
                                      </p:tavLst>
                                    </p:anim>
                                    <p:anim calcmode="lin" valueType="num">
                                      <p:cBhvr additive="base">
                                        <p:cTn id="14" dur="500" fill="hold"/>
                                        <p:tgtEl>
                                          <p:spTgt spid="13210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2140"/>
                                        </p:tgtEl>
                                        <p:attrNameLst>
                                          <p:attrName>style.visibility</p:attrName>
                                        </p:attrNameLst>
                                      </p:cBhvr>
                                      <p:to>
                                        <p:strVal val="visible"/>
                                      </p:to>
                                    </p:set>
                                    <p:anim calcmode="lin" valueType="num">
                                      <p:cBhvr additive="base">
                                        <p:cTn id="19" dur="500" fill="hold"/>
                                        <p:tgtEl>
                                          <p:spTgt spid="132140"/>
                                        </p:tgtEl>
                                        <p:attrNameLst>
                                          <p:attrName>ppt_x</p:attrName>
                                        </p:attrNameLst>
                                      </p:cBhvr>
                                      <p:tavLst>
                                        <p:tav tm="0">
                                          <p:val>
                                            <p:strVal val="0-#ppt_w/2"/>
                                          </p:val>
                                        </p:tav>
                                        <p:tav tm="100000">
                                          <p:val>
                                            <p:strVal val="#ppt_x"/>
                                          </p:val>
                                        </p:tav>
                                      </p:tavLst>
                                    </p:anim>
                                    <p:anim calcmode="lin" valueType="num">
                                      <p:cBhvr additive="base">
                                        <p:cTn id="20" dur="500" fill="hold"/>
                                        <p:tgtEl>
                                          <p:spTgt spid="1321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2131"/>
                                        </p:tgtEl>
                                        <p:attrNameLst>
                                          <p:attrName>style.visibility</p:attrName>
                                        </p:attrNameLst>
                                      </p:cBhvr>
                                      <p:to>
                                        <p:strVal val="visible"/>
                                      </p:to>
                                    </p:set>
                                    <p:anim calcmode="lin" valueType="num">
                                      <p:cBhvr additive="base">
                                        <p:cTn id="25" dur="500" fill="hold"/>
                                        <p:tgtEl>
                                          <p:spTgt spid="132131"/>
                                        </p:tgtEl>
                                        <p:attrNameLst>
                                          <p:attrName>ppt_x</p:attrName>
                                        </p:attrNameLst>
                                      </p:cBhvr>
                                      <p:tavLst>
                                        <p:tav tm="0">
                                          <p:val>
                                            <p:strVal val="1+#ppt_w/2"/>
                                          </p:val>
                                        </p:tav>
                                        <p:tav tm="100000">
                                          <p:val>
                                            <p:strVal val="#ppt_x"/>
                                          </p:val>
                                        </p:tav>
                                      </p:tavLst>
                                    </p:anim>
                                    <p:anim calcmode="lin" valueType="num">
                                      <p:cBhvr additive="base">
                                        <p:cTn id="26" dur="500" fill="hold"/>
                                        <p:tgtEl>
                                          <p:spTgt spid="1321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32132"/>
                                        </p:tgtEl>
                                        <p:attrNameLst>
                                          <p:attrName>style.visibility</p:attrName>
                                        </p:attrNameLst>
                                      </p:cBhvr>
                                      <p:to>
                                        <p:strVal val="visible"/>
                                      </p:to>
                                    </p:set>
                                    <p:animEffect transition="in" filter="box(out)">
                                      <p:cBhvr>
                                        <p:cTn id="31" dur="500"/>
                                        <p:tgtEl>
                                          <p:spTgt spid="132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p:bldP spid="132100" grpId="0"/>
      <p:bldP spid="132131" grpId="0"/>
      <p:bldP spid="132132"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63" name="动作按钮: 后退或前一项 6162"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6165" name="标题 6164"/>
          <p:cNvSpPr>
            <a:spLocks noGrp="1"/>
          </p:cNvSpPr>
          <p:nvPr>
            <p:ph type="title"/>
          </p:nvPr>
        </p:nvSpPr>
        <p:spPr>
          <a:xfrm>
            <a:off x="1447800" y="323850"/>
            <a:ext cx="6172200" cy="1169988"/>
          </a:xfrm>
          <a:solidFill>
            <a:srgbClr val="00FFFF"/>
          </a:solidFill>
          <a:ln/>
        </p:spPr>
        <p:txBody>
          <a:bodyPr lIns="89381" tIns="44691" rIns="89381" bIns="44691" anchor="b"/>
          <a:lstStyle/>
          <a:p>
            <a:pPr algn="ctr"/>
            <a:r>
              <a:rPr lang="zh-CN" altLang="en-US" sz="3500" b="1" dirty="0">
                <a:latin typeface="Times New Roman" panose="02020603050405020304" pitchFamily="18" charset="0"/>
              </a:rPr>
              <a:t>第</a:t>
            </a:r>
            <a:r>
              <a:rPr lang="en-US" altLang="zh-CN" sz="3500" b="1" dirty="0">
                <a:latin typeface="Times New Roman" panose="02020603050405020304" pitchFamily="18" charset="0"/>
              </a:rPr>
              <a:t>1</a:t>
            </a:r>
            <a:r>
              <a:rPr lang="zh-CN" altLang="en-US" sz="3500" b="1" dirty="0">
                <a:latin typeface="Times New Roman" panose="02020603050405020304" pitchFamily="18" charset="0"/>
              </a:rPr>
              <a:t>章 电路模型及电路定律</a:t>
            </a:r>
            <a:endParaRPr lang="zh-CN" altLang="en-US" b="1" dirty="0"/>
          </a:p>
        </p:txBody>
      </p:sp>
      <p:sp>
        <p:nvSpPr>
          <p:cNvPr id="6166" name="矩形 6165"/>
          <p:cNvSpPr/>
          <p:nvPr/>
        </p:nvSpPr>
        <p:spPr>
          <a:xfrm>
            <a:off x="2673350" y="1625600"/>
            <a:ext cx="4348163" cy="728663"/>
          </a:xfrm>
          <a:prstGeom prst="rect">
            <a:avLst/>
          </a:prstGeom>
          <a:solidFill>
            <a:srgbClr val="99CC00"/>
          </a:solidFill>
          <a:ln w="19050">
            <a:noFill/>
          </a:ln>
          <a:effectLst>
            <a:outerShdw dist="107763" dir="2699999" algn="ctr" rotWithShape="0">
              <a:srgbClr val="808080"/>
            </a:outerShdw>
          </a:effectLst>
        </p:spPr>
        <p:txBody>
          <a:bodyPr wrap="none" lIns="89381" tIns="44691" rIns="89381" bIns="44691" anchor="ctr"/>
          <a:lstStyle/>
          <a:p>
            <a:pPr algn="just" defTabSz="892175" eaLnBrk="0" hangingPunct="0">
              <a:spcBef>
                <a:spcPct val="50000"/>
              </a:spcBef>
            </a:pPr>
            <a:r>
              <a:rPr lang="en-US" altLang="zh-CN" sz="2700" dirty="0">
                <a:solidFill>
                  <a:srgbClr val="000000"/>
                </a:solidFill>
                <a:latin typeface="Times New Roman" panose="02020603050405020304" pitchFamily="18" charset="0"/>
              </a:rPr>
              <a:t>1.1  </a:t>
            </a:r>
            <a:r>
              <a:rPr lang="zh-CN" altLang="en-US" sz="2700" dirty="0">
                <a:solidFill>
                  <a:srgbClr val="000000"/>
                </a:solidFill>
                <a:latin typeface="Times New Roman" panose="02020603050405020304" pitchFamily="18" charset="0"/>
              </a:rPr>
              <a:t>电路的基本概念</a:t>
            </a:r>
            <a:endParaRPr lang="zh-CN" altLang="en-US" sz="2700">
              <a:solidFill>
                <a:srgbClr val="000000"/>
              </a:solidFill>
              <a:latin typeface="Times New Roman" panose="02020603050405020304" pitchFamily="18" charset="0"/>
            </a:endParaRPr>
          </a:p>
        </p:txBody>
      </p:sp>
      <p:sp>
        <p:nvSpPr>
          <p:cNvPr id="6167" name="矩形 6166"/>
          <p:cNvSpPr/>
          <p:nvPr/>
        </p:nvSpPr>
        <p:spPr>
          <a:xfrm>
            <a:off x="2673350" y="2451100"/>
            <a:ext cx="4348163" cy="728663"/>
          </a:xfrm>
          <a:prstGeom prst="rect">
            <a:avLst/>
          </a:prstGeom>
          <a:solidFill>
            <a:srgbClr val="99CC00"/>
          </a:solidFill>
          <a:ln w="19050">
            <a:noFill/>
          </a:ln>
          <a:effectLst>
            <a:outerShdw dist="107763" dir="2699999" algn="ctr" rotWithShape="0">
              <a:srgbClr val="808080"/>
            </a:outerShdw>
          </a:effectLst>
        </p:spPr>
        <p:txBody>
          <a:bodyPr wrap="none" lIns="89381" tIns="44691" rIns="89381" bIns="44691" anchor="ctr"/>
          <a:lstStyle/>
          <a:p>
            <a:pPr algn="just" defTabSz="892175" eaLnBrk="0" hangingPunct="0">
              <a:spcBef>
                <a:spcPct val="50000"/>
              </a:spcBef>
            </a:pPr>
            <a:r>
              <a:rPr lang="en-US" altLang="zh-CN" sz="2700">
                <a:solidFill>
                  <a:srgbClr val="000000"/>
                </a:solidFill>
                <a:latin typeface="Times New Roman" panose="02020603050405020304" pitchFamily="18" charset="0"/>
                <a:ea typeface="楷体_GB2312" pitchFamily="49" charset="-122"/>
              </a:rPr>
              <a:t>1.2</a:t>
            </a:r>
            <a:r>
              <a:rPr lang="zh-CN" altLang="en-US" sz="2700" dirty="0">
                <a:solidFill>
                  <a:srgbClr val="000000"/>
                </a:solidFill>
                <a:latin typeface="Times New Roman" panose="02020603050405020304" pitchFamily="18" charset="0"/>
              </a:rPr>
              <a:t>电路的主要物理量</a:t>
            </a:r>
            <a:endParaRPr lang="zh-CN" altLang="en-US" sz="2700">
              <a:solidFill>
                <a:srgbClr val="000000"/>
              </a:solidFill>
              <a:latin typeface="Times New Roman" panose="02020603050405020304" pitchFamily="18" charset="0"/>
            </a:endParaRPr>
          </a:p>
        </p:txBody>
      </p:sp>
      <p:sp>
        <p:nvSpPr>
          <p:cNvPr id="6168" name="矩形 6167"/>
          <p:cNvSpPr/>
          <p:nvPr/>
        </p:nvSpPr>
        <p:spPr>
          <a:xfrm>
            <a:off x="2673350" y="3305175"/>
            <a:ext cx="4348163" cy="730250"/>
          </a:xfrm>
          <a:prstGeom prst="rect">
            <a:avLst/>
          </a:prstGeom>
          <a:solidFill>
            <a:srgbClr val="99CC00"/>
          </a:solidFill>
          <a:ln w="19050">
            <a:noFill/>
          </a:ln>
          <a:effectLst>
            <a:outerShdw dist="107763" dir="2699999" algn="ctr" rotWithShape="0">
              <a:srgbClr val="808080"/>
            </a:outerShdw>
          </a:effectLst>
        </p:spPr>
        <p:txBody>
          <a:bodyPr wrap="none" lIns="89381" tIns="44691" rIns="89381" bIns="44691" anchor="ctr"/>
          <a:lstStyle/>
          <a:p>
            <a:pPr algn="just" defTabSz="892175" eaLnBrk="0" hangingPunct="0">
              <a:spcBef>
                <a:spcPct val="50000"/>
              </a:spcBef>
            </a:pPr>
            <a:r>
              <a:rPr lang="en-US" altLang="zh-CN" sz="2700">
                <a:solidFill>
                  <a:srgbClr val="000000"/>
                </a:solidFill>
                <a:latin typeface="Times New Roman" panose="02020603050405020304" pitchFamily="18" charset="0"/>
                <a:ea typeface="楷体_GB2312" pitchFamily="49" charset="-122"/>
              </a:rPr>
              <a:t>1.3  </a:t>
            </a:r>
            <a:r>
              <a:rPr lang="zh-CN" altLang="en-US" sz="2700" dirty="0">
                <a:solidFill>
                  <a:srgbClr val="000000"/>
                </a:solidFill>
                <a:latin typeface="Times New Roman" panose="02020603050405020304" pitchFamily="18" charset="0"/>
              </a:rPr>
              <a:t>电路的无源元件</a:t>
            </a:r>
            <a:endParaRPr lang="zh-CN" altLang="en-US" sz="2700">
              <a:solidFill>
                <a:srgbClr val="000000"/>
              </a:solidFill>
              <a:latin typeface="Times New Roman" panose="02020603050405020304" pitchFamily="18" charset="0"/>
            </a:endParaRPr>
          </a:p>
        </p:txBody>
      </p:sp>
      <p:sp>
        <p:nvSpPr>
          <p:cNvPr id="6169" name="矩形 6168"/>
          <p:cNvSpPr/>
          <p:nvPr/>
        </p:nvSpPr>
        <p:spPr>
          <a:xfrm>
            <a:off x="2673350" y="5072063"/>
            <a:ext cx="4348163" cy="728662"/>
          </a:xfrm>
          <a:prstGeom prst="rect">
            <a:avLst/>
          </a:prstGeom>
          <a:solidFill>
            <a:srgbClr val="99CC00"/>
          </a:solidFill>
          <a:ln w="19050">
            <a:noFill/>
          </a:ln>
          <a:effectLst>
            <a:outerShdw dist="107763" dir="2699999" algn="ctr" rotWithShape="0">
              <a:srgbClr val="808080"/>
            </a:outerShdw>
          </a:effectLst>
        </p:spPr>
        <p:txBody>
          <a:bodyPr wrap="none" lIns="89381" tIns="44691" rIns="89381" bIns="44691" anchor="ctr"/>
          <a:lstStyle/>
          <a:p>
            <a:pPr algn="just" defTabSz="892175" eaLnBrk="0" hangingPunct="0"/>
            <a:r>
              <a:rPr lang="en-US" altLang="zh-CN" sz="2700" dirty="0">
                <a:solidFill>
                  <a:srgbClr val="000000"/>
                </a:solidFill>
                <a:latin typeface="Times New Roman" panose="02020603050405020304" pitchFamily="18" charset="0"/>
              </a:rPr>
              <a:t>1.5  </a:t>
            </a:r>
            <a:r>
              <a:rPr lang="zh-CN" altLang="en-US" sz="2700" dirty="0">
                <a:solidFill>
                  <a:srgbClr val="000000"/>
                </a:solidFill>
                <a:latin typeface="Times New Roman" panose="02020603050405020304" pitchFamily="18" charset="0"/>
              </a:rPr>
              <a:t>常用多端电路元件介绍</a:t>
            </a:r>
            <a:endParaRPr lang="zh-CN" altLang="en-US" sz="2700">
              <a:solidFill>
                <a:srgbClr val="000000"/>
              </a:solidFill>
              <a:latin typeface="Times New Roman" panose="02020603050405020304" pitchFamily="18" charset="0"/>
            </a:endParaRPr>
          </a:p>
        </p:txBody>
      </p:sp>
      <p:sp>
        <p:nvSpPr>
          <p:cNvPr id="6170" name="矩形 6169"/>
          <p:cNvSpPr/>
          <p:nvPr/>
        </p:nvSpPr>
        <p:spPr>
          <a:xfrm>
            <a:off x="2673350" y="5972175"/>
            <a:ext cx="4348163" cy="728663"/>
          </a:xfrm>
          <a:prstGeom prst="rect">
            <a:avLst/>
          </a:prstGeom>
          <a:solidFill>
            <a:srgbClr val="99CC00"/>
          </a:solidFill>
          <a:ln w="19050">
            <a:noFill/>
          </a:ln>
          <a:effectLst>
            <a:outerShdw dist="107763" dir="2699999" algn="ctr" rotWithShape="0">
              <a:srgbClr val="808080"/>
            </a:outerShdw>
          </a:effectLst>
        </p:spPr>
        <p:txBody>
          <a:bodyPr wrap="none" lIns="89381" tIns="44691" rIns="89381" bIns="44691" anchor="ctr"/>
          <a:lstStyle/>
          <a:p>
            <a:pPr algn="just" defTabSz="892175" eaLnBrk="0" hangingPunct="0"/>
            <a:r>
              <a:rPr lang="en-US" altLang="zh-CN" sz="2700" dirty="0">
                <a:solidFill>
                  <a:srgbClr val="000000"/>
                </a:solidFill>
                <a:latin typeface="Times New Roman" panose="02020603050405020304" pitchFamily="18" charset="0"/>
                <a:sym typeface="Symbol" panose="05050102010706020507" pitchFamily="18" charset="2"/>
              </a:rPr>
              <a:t>1.6  </a:t>
            </a:r>
            <a:r>
              <a:rPr lang="zh-CN" altLang="en-US" sz="2700" dirty="0">
                <a:solidFill>
                  <a:srgbClr val="000000"/>
                </a:solidFill>
                <a:latin typeface="Times New Roman" panose="02020603050405020304" pitchFamily="18" charset="0"/>
                <a:sym typeface="Symbol" panose="05050102010706020507" pitchFamily="18" charset="2"/>
              </a:rPr>
              <a:t>基尔霍夫定律</a:t>
            </a:r>
            <a:endParaRPr lang="zh-CN" altLang="en-US" sz="2700" dirty="0">
              <a:latin typeface="Times New Roman" panose="02020603050405020304" pitchFamily="18" charset="0"/>
              <a:sym typeface="Symbol" panose="05050102010706020507" pitchFamily="18" charset="2"/>
            </a:endParaRPr>
          </a:p>
        </p:txBody>
      </p:sp>
      <p:sp>
        <p:nvSpPr>
          <p:cNvPr id="6171" name="矩形 6170"/>
          <p:cNvSpPr/>
          <p:nvPr/>
        </p:nvSpPr>
        <p:spPr>
          <a:xfrm>
            <a:off x="2673350" y="4203700"/>
            <a:ext cx="4348163" cy="728663"/>
          </a:xfrm>
          <a:prstGeom prst="rect">
            <a:avLst/>
          </a:prstGeom>
          <a:solidFill>
            <a:srgbClr val="99CC00"/>
          </a:solidFill>
          <a:ln w="19050">
            <a:noFill/>
          </a:ln>
          <a:effectLst>
            <a:outerShdw dist="107763" dir="2699999" algn="ctr" rotWithShape="0">
              <a:srgbClr val="808080"/>
            </a:outerShdw>
          </a:effectLst>
        </p:spPr>
        <p:txBody>
          <a:bodyPr wrap="none" lIns="89381" tIns="44691" rIns="89381" bIns="44691" anchor="ctr"/>
          <a:lstStyle/>
          <a:p>
            <a:pPr algn="just" defTabSz="892175" eaLnBrk="0" hangingPunct="0">
              <a:spcBef>
                <a:spcPct val="50000"/>
              </a:spcBef>
            </a:pPr>
            <a:r>
              <a:rPr lang="en-US" altLang="zh-CN" sz="2700" dirty="0">
                <a:solidFill>
                  <a:srgbClr val="000000"/>
                </a:solidFill>
                <a:latin typeface="Times New Roman" panose="02020603050405020304" pitchFamily="18" charset="0"/>
              </a:rPr>
              <a:t>1.4  </a:t>
            </a:r>
            <a:r>
              <a:rPr lang="zh-CN" altLang="en-US" sz="2700" dirty="0">
                <a:solidFill>
                  <a:srgbClr val="000000"/>
                </a:solidFill>
                <a:latin typeface="Times New Roman" panose="02020603050405020304" pitchFamily="18" charset="0"/>
              </a:rPr>
              <a:t>电路的有源元件</a:t>
            </a:r>
            <a:endParaRPr lang="zh-CN" altLang="en-US" sz="2700">
              <a:solidFill>
                <a:srgbClr val="000000"/>
              </a:solidFill>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66"/>
                                        </p:tgtEl>
                                        <p:attrNameLst>
                                          <p:attrName>style.visibility</p:attrName>
                                        </p:attrNameLst>
                                      </p:cBhvr>
                                      <p:to>
                                        <p:strVal val="visible"/>
                                      </p:to>
                                    </p:set>
                                    <p:animEffect transition="in" filter="wipe(left)">
                                      <p:cBhvr>
                                        <p:cTn id="7" dur="500"/>
                                        <p:tgtEl>
                                          <p:spTgt spid="616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167"/>
                                        </p:tgtEl>
                                        <p:attrNameLst>
                                          <p:attrName>style.visibility</p:attrName>
                                        </p:attrNameLst>
                                      </p:cBhvr>
                                      <p:to>
                                        <p:strVal val="visible"/>
                                      </p:to>
                                    </p:set>
                                    <p:animEffect transition="in" filter="wipe(left)">
                                      <p:cBhvr>
                                        <p:cTn id="10" dur="500"/>
                                        <p:tgtEl>
                                          <p:spTgt spid="616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168"/>
                                        </p:tgtEl>
                                        <p:attrNameLst>
                                          <p:attrName>style.visibility</p:attrName>
                                        </p:attrNameLst>
                                      </p:cBhvr>
                                      <p:to>
                                        <p:strVal val="visible"/>
                                      </p:to>
                                    </p:set>
                                    <p:animEffect transition="in" filter="wipe(left)">
                                      <p:cBhvr>
                                        <p:cTn id="13" dur="500"/>
                                        <p:tgtEl>
                                          <p:spTgt spid="616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169"/>
                                        </p:tgtEl>
                                        <p:attrNameLst>
                                          <p:attrName>style.visibility</p:attrName>
                                        </p:attrNameLst>
                                      </p:cBhvr>
                                      <p:to>
                                        <p:strVal val="visible"/>
                                      </p:to>
                                    </p:set>
                                    <p:animEffect transition="in" filter="wipe(left)">
                                      <p:cBhvr>
                                        <p:cTn id="16" dur="500"/>
                                        <p:tgtEl>
                                          <p:spTgt spid="6169"/>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6170"/>
                                        </p:tgtEl>
                                        <p:attrNameLst>
                                          <p:attrName>style.visibility</p:attrName>
                                        </p:attrNameLst>
                                      </p:cBhvr>
                                      <p:to>
                                        <p:strVal val="visible"/>
                                      </p:to>
                                    </p:set>
                                    <p:animEffect transition="in" filter="wipe(left)">
                                      <p:cBhvr>
                                        <p:cTn id="19" dur="500"/>
                                        <p:tgtEl>
                                          <p:spTgt spid="6170"/>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171"/>
                                        </p:tgtEl>
                                        <p:attrNameLst>
                                          <p:attrName>style.visibility</p:attrName>
                                        </p:attrNameLst>
                                      </p:cBhvr>
                                      <p:to>
                                        <p:strVal val="visible"/>
                                      </p:to>
                                    </p:set>
                                    <p:animEffect transition="in" filter="wipe(left)">
                                      <p:cBhvr>
                                        <p:cTn id="22" dur="500"/>
                                        <p:tgtEl>
                                          <p:spTgt spid="6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6" grpId="0" animBg="1"/>
      <p:bldP spid="6167" grpId="0" animBg="1"/>
      <p:bldP spid="6168" grpId="0" animBg="1"/>
      <p:bldP spid="6169" grpId="0" animBg="1"/>
      <p:bldP spid="6170" grpId="0" animBg="1"/>
      <p:bldP spid="6171"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文本框 133121"/>
          <p:cNvSpPr txBox="1"/>
          <p:nvPr/>
        </p:nvSpPr>
        <p:spPr>
          <a:xfrm>
            <a:off x="457200" y="385763"/>
            <a:ext cx="4724400" cy="45402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3.  </a:t>
            </a:r>
            <a:r>
              <a:rPr lang="zh-CN" altLang="en-US" sz="2400" dirty="0">
                <a:latin typeface="Times New Roman" panose="02020603050405020304" pitchFamily="18" charset="0"/>
              </a:rPr>
              <a:t>两点间</a:t>
            </a:r>
            <a:r>
              <a:rPr lang="zh-CN" altLang="en-US" sz="2400" dirty="0">
                <a:solidFill>
                  <a:srgbClr val="0000FF"/>
                </a:solidFill>
                <a:latin typeface="Times New Roman" panose="02020603050405020304" pitchFamily="18" charset="0"/>
              </a:rPr>
              <a:t>电压</a:t>
            </a:r>
            <a:r>
              <a:rPr lang="zh-CN" altLang="en-US" sz="2400" dirty="0">
                <a:latin typeface="Times New Roman" panose="02020603050405020304" pitchFamily="18" charset="0"/>
              </a:rPr>
              <a:t>与</a:t>
            </a:r>
            <a:r>
              <a:rPr lang="zh-CN" altLang="en-US" sz="2400" dirty="0">
                <a:solidFill>
                  <a:srgbClr val="0000FF"/>
                </a:solidFill>
                <a:latin typeface="Times New Roman" panose="02020603050405020304" pitchFamily="18" charset="0"/>
              </a:rPr>
              <a:t>电位</a:t>
            </a:r>
            <a:r>
              <a:rPr lang="zh-CN" altLang="en-US" sz="2400" dirty="0">
                <a:latin typeface="Times New Roman" panose="02020603050405020304" pitchFamily="18" charset="0"/>
              </a:rPr>
              <a:t>的关系</a:t>
            </a:r>
            <a:endParaRPr lang="zh-CN" altLang="en-US" sz="2400">
              <a:latin typeface="Times New Roman" panose="02020603050405020304" pitchFamily="18" charset="0"/>
            </a:endParaRPr>
          </a:p>
        </p:txBody>
      </p:sp>
      <p:grpSp>
        <p:nvGrpSpPr>
          <p:cNvPr id="133159" name="组合 133158"/>
          <p:cNvGrpSpPr/>
          <p:nvPr/>
        </p:nvGrpSpPr>
        <p:grpSpPr>
          <a:xfrm>
            <a:off x="838200" y="1631950"/>
            <a:ext cx="2286000" cy="2176463"/>
            <a:chOff x="528" y="1028"/>
            <a:chExt cx="1440" cy="1370"/>
          </a:xfrm>
        </p:grpSpPr>
        <p:grpSp>
          <p:nvGrpSpPr>
            <p:cNvPr id="133124" name="组合 133123"/>
            <p:cNvGrpSpPr/>
            <p:nvPr/>
          </p:nvGrpSpPr>
          <p:grpSpPr>
            <a:xfrm>
              <a:off x="720" y="1596"/>
              <a:ext cx="192" cy="96"/>
              <a:chOff x="864" y="2640"/>
              <a:chExt cx="240" cy="96"/>
            </a:xfrm>
          </p:grpSpPr>
          <p:sp>
            <p:nvSpPr>
              <p:cNvPr id="133125" name="直接连接符 133124"/>
              <p:cNvSpPr/>
              <p:nvPr/>
            </p:nvSpPr>
            <p:spPr>
              <a:xfrm>
                <a:off x="864" y="2640"/>
                <a:ext cx="240" cy="0"/>
              </a:xfrm>
              <a:prstGeom prst="line">
                <a:avLst/>
              </a:prstGeom>
              <a:ln w="12700" cap="flat" cmpd="sng">
                <a:solidFill>
                  <a:schemeClr val="tx1"/>
                </a:solidFill>
                <a:prstDash val="solid"/>
                <a:headEnd type="none" w="med" len="med"/>
                <a:tailEnd type="none" w="med" len="med"/>
              </a:ln>
            </p:spPr>
          </p:sp>
          <p:sp>
            <p:nvSpPr>
              <p:cNvPr id="133126" name="直接连接符 133125"/>
              <p:cNvSpPr/>
              <p:nvPr/>
            </p:nvSpPr>
            <p:spPr>
              <a:xfrm>
                <a:off x="912" y="2736"/>
                <a:ext cx="144" cy="0"/>
              </a:xfrm>
              <a:prstGeom prst="line">
                <a:avLst/>
              </a:prstGeom>
              <a:ln w="28575" cap="flat" cmpd="sng">
                <a:solidFill>
                  <a:schemeClr val="tx1"/>
                </a:solidFill>
                <a:prstDash val="solid"/>
                <a:headEnd type="none" w="med" len="med"/>
                <a:tailEnd type="none" w="med" len="med"/>
              </a:ln>
            </p:spPr>
          </p:sp>
        </p:grpSp>
        <p:sp>
          <p:nvSpPr>
            <p:cNvPr id="133127" name="矩形 133126"/>
            <p:cNvSpPr/>
            <p:nvPr/>
          </p:nvSpPr>
          <p:spPr>
            <a:xfrm rot="-5400000">
              <a:off x="1272" y="1956"/>
              <a:ext cx="96" cy="240"/>
            </a:xfrm>
            <a:prstGeom prst="rect">
              <a:avLst/>
            </a:prstGeom>
            <a:solidFill>
              <a:srgbClr val="00FFCC"/>
            </a:solidFill>
            <a:ln w="12700" cap="flat" cmpd="sng">
              <a:solidFill>
                <a:srgbClr val="000000"/>
              </a:solidFill>
              <a:prstDash val="solid"/>
              <a:miter/>
              <a:headEnd type="none" w="med" len="med"/>
              <a:tailEnd type="none" w="med" len="med"/>
            </a:ln>
          </p:spPr>
          <p:txBody>
            <a:bodyPr/>
            <a:lstStyle/>
            <a:p>
              <a:endParaRPr lang="zh-CN" altLang="en-US"/>
            </a:p>
          </p:txBody>
        </p:sp>
        <p:sp>
          <p:nvSpPr>
            <p:cNvPr id="133128" name="矩形 133127"/>
            <p:cNvSpPr/>
            <p:nvPr/>
          </p:nvSpPr>
          <p:spPr>
            <a:xfrm rot="-5400000">
              <a:off x="1224" y="1188"/>
              <a:ext cx="96" cy="240"/>
            </a:xfrm>
            <a:prstGeom prst="rect">
              <a:avLst/>
            </a:prstGeom>
            <a:solidFill>
              <a:srgbClr val="00FFCC"/>
            </a:solidFill>
            <a:ln w="12700" cap="flat" cmpd="sng">
              <a:solidFill>
                <a:srgbClr val="000000"/>
              </a:solidFill>
              <a:prstDash val="solid"/>
              <a:miter/>
              <a:headEnd type="none" w="med" len="med"/>
              <a:tailEnd type="none" w="med" len="med"/>
            </a:ln>
          </p:spPr>
          <p:txBody>
            <a:bodyPr/>
            <a:lstStyle/>
            <a:p>
              <a:endParaRPr lang="zh-CN" altLang="en-US"/>
            </a:p>
          </p:txBody>
        </p:sp>
        <p:sp>
          <p:nvSpPr>
            <p:cNvPr id="133129" name="矩形 133128"/>
            <p:cNvSpPr/>
            <p:nvPr/>
          </p:nvSpPr>
          <p:spPr>
            <a:xfrm>
              <a:off x="1680" y="1548"/>
              <a:ext cx="96" cy="240"/>
            </a:xfrm>
            <a:prstGeom prst="rect">
              <a:avLst/>
            </a:prstGeom>
            <a:solidFill>
              <a:srgbClr val="00FFCC"/>
            </a:solidFill>
            <a:ln w="12700" cap="flat" cmpd="sng">
              <a:solidFill>
                <a:srgbClr val="000000"/>
              </a:solidFill>
              <a:prstDash val="solid"/>
              <a:miter/>
              <a:headEnd type="none" w="med" len="med"/>
              <a:tailEnd type="none" w="med" len="med"/>
            </a:ln>
          </p:spPr>
          <p:txBody>
            <a:bodyPr/>
            <a:lstStyle/>
            <a:p>
              <a:endParaRPr lang="zh-CN" altLang="en-US"/>
            </a:p>
          </p:txBody>
        </p:sp>
        <p:sp>
          <p:nvSpPr>
            <p:cNvPr id="133130" name="任意多边形 133129"/>
            <p:cNvSpPr/>
            <p:nvPr/>
          </p:nvSpPr>
          <p:spPr>
            <a:xfrm>
              <a:off x="816" y="1308"/>
              <a:ext cx="336" cy="288"/>
            </a:xfrm>
            <a:custGeom>
              <a:avLst/>
              <a:gdLst/>
              <a:ahLst/>
              <a:cxnLst/>
              <a:rect l="0" t="0" r="0" b="0"/>
              <a:pathLst>
                <a:path w="384" h="288">
                  <a:moveTo>
                    <a:pt x="0" y="288"/>
                  </a:moveTo>
                  <a:lnTo>
                    <a:pt x="0" y="0"/>
                  </a:lnTo>
                  <a:lnTo>
                    <a:pt x="384" y="0"/>
                  </a:ln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33131" name="任意多边形 133130"/>
            <p:cNvSpPr/>
            <p:nvPr/>
          </p:nvSpPr>
          <p:spPr>
            <a:xfrm>
              <a:off x="1392" y="1307"/>
              <a:ext cx="336" cy="241"/>
            </a:xfrm>
            <a:custGeom>
              <a:avLst/>
              <a:gdLst/>
              <a:ahLst/>
              <a:cxnLst/>
              <a:rect l="0" t="0" r="0" b="0"/>
              <a:pathLst>
                <a:path w="288" h="192">
                  <a:moveTo>
                    <a:pt x="0" y="0"/>
                  </a:moveTo>
                  <a:lnTo>
                    <a:pt x="288" y="0"/>
                  </a:lnTo>
                  <a:lnTo>
                    <a:pt x="288" y="192"/>
                  </a:ln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33132" name="任意多边形 133131"/>
            <p:cNvSpPr/>
            <p:nvPr/>
          </p:nvSpPr>
          <p:spPr>
            <a:xfrm>
              <a:off x="816" y="1692"/>
              <a:ext cx="384" cy="384"/>
            </a:xfrm>
            <a:custGeom>
              <a:avLst/>
              <a:gdLst/>
              <a:ahLst/>
              <a:cxnLst/>
              <a:rect l="0" t="0" r="0" b="0"/>
              <a:pathLst>
                <a:path w="384" h="336">
                  <a:moveTo>
                    <a:pt x="0" y="0"/>
                  </a:moveTo>
                  <a:lnTo>
                    <a:pt x="0" y="336"/>
                  </a:lnTo>
                  <a:lnTo>
                    <a:pt x="384" y="336"/>
                  </a:ln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33133" name="任意多边形 133132"/>
            <p:cNvSpPr/>
            <p:nvPr/>
          </p:nvSpPr>
          <p:spPr>
            <a:xfrm>
              <a:off x="1440" y="1788"/>
              <a:ext cx="288" cy="288"/>
            </a:xfrm>
            <a:custGeom>
              <a:avLst/>
              <a:gdLst/>
              <a:ahLst/>
              <a:cxnLst/>
              <a:rect l="0" t="0" r="0" b="0"/>
              <a:pathLst>
                <a:path w="336" h="336">
                  <a:moveTo>
                    <a:pt x="0" y="336"/>
                  </a:moveTo>
                  <a:lnTo>
                    <a:pt x="336" y="336"/>
                  </a:lnTo>
                  <a:lnTo>
                    <a:pt x="336" y="0"/>
                  </a:ln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33134" name="任意多边形 133133"/>
            <p:cNvSpPr/>
            <p:nvPr/>
          </p:nvSpPr>
          <p:spPr>
            <a:xfrm>
              <a:off x="1728" y="2076"/>
              <a:ext cx="144" cy="96"/>
            </a:xfrm>
            <a:custGeom>
              <a:avLst/>
              <a:gdLst/>
              <a:ahLst/>
              <a:cxnLst/>
              <a:rect l="0" t="0" r="0" b="0"/>
              <a:pathLst>
                <a:path w="144" h="96">
                  <a:moveTo>
                    <a:pt x="0" y="0"/>
                  </a:moveTo>
                  <a:lnTo>
                    <a:pt x="144" y="0"/>
                  </a:lnTo>
                  <a:lnTo>
                    <a:pt x="144" y="96"/>
                  </a:ln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33135" name="直接连接符 133134"/>
            <p:cNvSpPr/>
            <p:nvPr/>
          </p:nvSpPr>
          <p:spPr>
            <a:xfrm>
              <a:off x="1776" y="2172"/>
              <a:ext cx="192" cy="0"/>
            </a:xfrm>
            <a:prstGeom prst="line">
              <a:avLst/>
            </a:prstGeom>
            <a:ln w="12700" cap="flat" cmpd="sng">
              <a:solidFill>
                <a:schemeClr val="tx1"/>
              </a:solidFill>
              <a:prstDash val="solid"/>
              <a:headEnd type="none" w="med" len="med"/>
              <a:tailEnd type="none" w="med" len="med"/>
            </a:ln>
          </p:spPr>
        </p:sp>
        <p:sp>
          <p:nvSpPr>
            <p:cNvPr id="133138" name="椭圆 133137"/>
            <p:cNvSpPr/>
            <p:nvPr/>
          </p:nvSpPr>
          <p:spPr>
            <a:xfrm>
              <a:off x="793" y="2052"/>
              <a:ext cx="47" cy="47"/>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33139" name="椭圆 133138"/>
            <p:cNvSpPr/>
            <p:nvPr/>
          </p:nvSpPr>
          <p:spPr>
            <a:xfrm>
              <a:off x="793" y="1284"/>
              <a:ext cx="47" cy="47"/>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33140" name="椭圆 133139"/>
            <p:cNvSpPr/>
            <p:nvPr/>
          </p:nvSpPr>
          <p:spPr>
            <a:xfrm>
              <a:off x="1704" y="2052"/>
              <a:ext cx="47" cy="47"/>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33141" name="椭圆 133140"/>
            <p:cNvSpPr/>
            <p:nvPr/>
          </p:nvSpPr>
          <p:spPr>
            <a:xfrm>
              <a:off x="1704" y="1284"/>
              <a:ext cx="47" cy="47"/>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33142" name="文本框 133141"/>
            <p:cNvSpPr txBox="1"/>
            <p:nvPr/>
          </p:nvSpPr>
          <p:spPr>
            <a:xfrm>
              <a:off x="528" y="1034"/>
              <a:ext cx="312"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a</a:t>
              </a:r>
            </a:p>
          </p:txBody>
        </p:sp>
        <p:sp>
          <p:nvSpPr>
            <p:cNvPr id="133143" name="文本框 133142"/>
            <p:cNvSpPr txBox="1"/>
            <p:nvPr/>
          </p:nvSpPr>
          <p:spPr>
            <a:xfrm>
              <a:off x="1680" y="1028"/>
              <a:ext cx="288"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b</a:t>
              </a:r>
            </a:p>
          </p:txBody>
        </p:sp>
        <p:sp>
          <p:nvSpPr>
            <p:cNvPr id="133144" name="文本框 133143"/>
            <p:cNvSpPr txBox="1"/>
            <p:nvPr/>
          </p:nvSpPr>
          <p:spPr>
            <a:xfrm>
              <a:off x="1584" y="2101"/>
              <a:ext cx="240"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c</a:t>
              </a:r>
            </a:p>
          </p:txBody>
        </p:sp>
        <p:sp>
          <p:nvSpPr>
            <p:cNvPr id="133145" name="文本框 133144"/>
            <p:cNvSpPr txBox="1"/>
            <p:nvPr/>
          </p:nvSpPr>
          <p:spPr>
            <a:xfrm>
              <a:off x="528" y="2115"/>
              <a:ext cx="288"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d</a:t>
              </a:r>
            </a:p>
          </p:txBody>
        </p:sp>
      </p:grpSp>
      <p:sp>
        <p:nvSpPr>
          <p:cNvPr id="133146" name="文本框 133145"/>
          <p:cNvSpPr txBox="1"/>
          <p:nvPr/>
        </p:nvSpPr>
        <p:spPr>
          <a:xfrm>
            <a:off x="3581400" y="2005013"/>
            <a:ext cx="46482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仍设</a:t>
            </a:r>
            <a:r>
              <a:rPr lang="en-US" altLang="zh-CN" sz="2400" dirty="0">
                <a:latin typeface="Times New Roman" panose="02020603050405020304" pitchFamily="18" charset="0"/>
              </a:rPr>
              <a:t>c</a:t>
            </a:r>
            <a:r>
              <a:rPr lang="zh-CN" altLang="en-US" sz="2400" dirty="0">
                <a:latin typeface="Times New Roman" panose="02020603050405020304" pitchFamily="18" charset="0"/>
              </a:rPr>
              <a:t>点为电位参考点，  </a:t>
            </a:r>
            <a:r>
              <a:rPr lang="en-US" altLang="zh-CN" sz="2400" i="1" dirty="0">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c</a:t>
            </a:r>
            <a:r>
              <a:rPr lang="en-US" altLang="zh-CN" sz="2400">
                <a:latin typeface="Times New Roman" panose="02020603050405020304" pitchFamily="18" charset="0"/>
                <a:sym typeface="Symbol" panose="05050102010706020507" pitchFamily="18" charset="2"/>
              </a:rPr>
              <a:t>=0</a:t>
            </a:r>
            <a:endParaRPr lang="en-US" altLang="zh-CN" sz="2400">
              <a:latin typeface="Times New Roman" panose="02020603050405020304" pitchFamily="18" charset="0"/>
            </a:endParaRPr>
          </a:p>
        </p:txBody>
      </p:sp>
      <p:sp>
        <p:nvSpPr>
          <p:cNvPr id="133147" name="文本框 133146"/>
          <p:cNvSpPr txBox="1"/>
          <p:nvPr/>
        </p:nvSpPr>
        <p:spPr>
          <a:xfrm>
            <a:off x="3581400" y="2684063"/>
            <a:ext cx="35814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ac</a:t>
            </a:r>
            <a:r>
              <a:rPr lang="en-US" altLang="zh-CN" sz="2400" i="1"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a</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dc</a:t>
            </a:r>
            <a:r>
              <a:rPr lang="en-US" altLang="zh-CN" sz="2400" dirty="0">
                <a:latin typeface="Times New Roman" panose="02020603050405020304" pitchFamily="18" charset="0"/>
                <a:sym typeface="Symbol" panose="05050102010706020507" pitchFamily="18" charset="2"/>
              </a:rPr>
              <a:t> =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d</a:t>
            </a:r>
          </a:p>
        </p:txBody>
      </p:sp>
      <p:sp>
        <p:nvSpPr>
          <p:cNvPr id="133148" name="文本框 133147"/>
          <p:cNvSpPr txBox="1"/>
          <p:nvPr/>
        </p:nvSpPr>
        <p:spPr>
          <a:xfrm>
            <a:off x="3581400" y="3371451"/>
            <a:ext cx="35814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ad</a:t>
            </a:r>
            <a:r>
              <a:rPr lang="en-US" altLang="zh-CN" sz="2400"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ac</a:t>
            </a:r>
            <a:r>
              <a:rPr lang="en-US" altLang="zh-CN" sz="2400"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dc</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a</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d</a:t>
            </a:r>
          </a:p>
        </p:txBody>
      </p:sp>
      <p:sp>
        <p:nvSpPr>
          <p:cNvPr id="133149" name="文本框 133148"/>
          <p:cNvSpPr txBox="1"/>
          <p:nvPr/>
        </p:nvSpPr>
        <p:spPr>
          <a:xfrm>
            <a:off x="838200" y="1123950"/>
            <a:ext cx="1371600"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i="1" dirty="0">
                <a:latin typeface="Times New Roman" panose="02020603050405020304" pitchFamily="18" charset="0"/>
              </a:rPr>
              <a:t>前例</a:t>
            </a:r>
            <a:endParaRPr lang="zh-CN" altLang="en-US" sz="2400" i="1">
              <a:latin typeface="Times New Roman" panose="02020603050405020304" pitchFamily="18" charset="0"/>
            </a:endParaRPr>
          </a:p>
        </p:txBody>
      </p:sp>
      <p:sp>
        <p:nvSpPr>
          <p:cNvPr id="133150" name="文本框 133149"/>
          <p:cNvSpPr txBox="1"/>
          <p:nvPr/>
        </p:nvSpPr>
        <p:spPr>
          <a:xfrm>
            <a:off x="1392238" y="4418013"/>
            <a:ext cx="6781800" cy="954087"/>
          </a:xfrm>
          <a:prstGeom prst="rect">
            <a:avLst/>
          </a:prstGeom>
          <a:noFill/>
          <a:ln w="12700">
            <a:noFill/>
          </a:ln>
        </p:spPr>
        <p:txBody>
          <a:bodyPr lIns="89381" tIns="44691" rIns="89381" bIns="44691" anchor="ctr">
            <a:spAutoFit/>
          </a:bodyPr>
          <a:lstStyle/>
          <a:p>
            <a:pPr marL="930275" indent="-930275" algn="just" defTabSz="892175" eaLnBrk="0" hangingPunct="0">
              <a:lnSpc>
                <a:spcPct val="120000"/>
              </a:lnSpc>
              <a:spcBef>
                <a:spcPct val="50000"/>
              </a:spcBef>
            </a:pPr>
            <a:r>
              <a:rPr lang="zh-CN" altLang="en-US" sz="2400" i="1" dirty="0">
                <a:solidFill>
                  <a:srgbClr val="FF0000"/>
                </a:solidFill>
                <a:latin typeface="Times New Roman" panose="02020603050405020304" pitchFamily="18" charset="0"/>
              </a:rPr>
              <a:t>结论</a:t>
            </a:r>
            <a:r>
              <a:rPr lang="zh-CN" altLang="en-US" sz="2400" dirty="0">
                <a:latin typeface="Times New Roman" panose="02020603050405020304" pitchFamily="18" charset="0"/>
              </a:rPr>
              <a:t>：电路中任意两点间的电压等于该两点间的电位之差。</a:t>
            </a:r>
            <a:endParaRPr lang="zh-CN" altLang="en-US" sz="2400">
              <a:latin typeface="Times New Roman" panose="02020603050405020304" pitchFamily="18" charset="0"/>
            </a:endParaRPr>
          </a:p>
        </p:txBody>
      </p:sp>
      <p:sp>
        <p:nvSpPr>
          <p:cNvPr id="133156" name="动作按钮: 后退或前一项 133155"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33157" name="动作按钮: 后退或前一项 133156"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3149"/>
                                        </p:tgtEl>
                                        <p:attrNameLst>
                                          <p:attrName>style.visibility</p:attrName>
                                        </p:attrNameLst>
                                      </p:cBhvr>
                                      <p:to>
                                        <p:strVal val="visible"/>
                                      </p:to>
                                    </p:set>
                                    <p:anim calcmode="lin" valueType="num">
                                      <p:cBhvr>
                                        <p:cTn id="7" dur="1000" fill="hold"/>
                                        <p:tgtEl>
                                          <p:spTgt spid="133149"/>
                                        </p:tgtEl>
                                        <p:attrNameLst>
                                          <p:attrName>ppt_w</p:attrName>
                                        </p:attrNameLst>
                                      </p:cBhvr>
                                      <p:tavLst>
                                        <p:tav tm="0">
                                          <p:val>
                                            <p:fltVal val="0"/>
                                          </p:val>
                                        </p:tav>
                                        <p:tav tm="100000">
                                          <p:val>
                                            <p:strVal val="#ppt_w"/>
                                          </p:val>
                                        </p:tav>
                                      </p:tavLst>
                                    </p:anim>
                                    <p:anim calcmode="lin" valueType="num">
                                      <p:cBhvr>
                                        <p:cTn id="8" dur="1000" fill="hold"/>
                                        <p:tgtEl>
                                          <p:spTgt spid="133149"/>
                                        </p:tgtEl>
                                        <p:attrNameLst>
                                          <p:attrName>ppt_h</p:attrName>
                                        </p:attrNameLst>
                                      </p:cBhvr>
                                      <p:tavLst>
                                        <p:tav tm="0">
                                          <p:val>
                                            <p:fltVal val="0"/>
                                          </p:val>
                                        </p:tav>
                                        <p:tav tm="100000">
                                          <p:val>
                                            <p:strVal val="#ppt_h"/>
                                          </p:val>
                                        </p:tav>
                                      </p:tavLst>
                                    </p:anim>
                                    <p:anim calcmode="lin" valueType="num">
                                      <p:cBhvr>
                                        <p:cTn id="9" dur="1000" fill="hold"/>
                                        <p:tgtEl>
                                          <p:spTgt spid="13314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3149"/>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4" presetClass="entr" presetSubtype="16" fill="hold" nodeType="afterEffect">
                                  <p:stCondLst>
                                    <p:cond delay="0"/>
                                  </p:stCondLst>
                                  <p:childTnLst>
                                    <p:set>
                                      <p:cBhvr>
                                        <p:cTn id="13" dur="1" fill="hold">
                                          <p:stCondLst>
                                            <p:cond delay="0"/>
                                          </p:stCondLst>
                                        </p:cTn>
                                        <p:tgtEl>
                                          <p:spTgt spid="133159"/>
                                        </p:tgtEl>
                                        <p:attrNameLst>
                                          <p:attrName>style.visibility</p:attrName>
                                        </p:attrNameLst>
                                      </p:cBhvr>
                                      <p:to>
                                        <p:strVal val="visible"/>
                                      </p:to>
                                    </p:set>
                                    <p:animEffect transition="in" filter="box(in)">
                                      <p:cBhvr>
                                        <p:cTn id="14" dur="500"/>
                                        <p:tgtEl>
                                          <p:spTgt spid="133159"/>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3146"/>
                                        </p:tgtEl>
                                        <p:attrNameLst>
                                          <p:attrName>style.visibility</p:attrName>
                                        </p:attrNameLst>
                                      </p:cBhvr>
                                      <p:to>
                                        <p:strVal val="visible"/>
                                      </p:to>
                                    </p:set>
                                    <p:anim calcmode="lin" valueType="num">
                                      <p:cBhvr additive="base">
                                        <p:cTn id="19" dur="500" fill="hold"/>
                                        <p:tgtEl>
                                          <p:spTgt spid="133146"/>
                                        </p:tgtEl>
                                        <p:attrNameLst>
                                          <p:attrName>ppt_x</p:attrName>
                                        </p:attrNameLst>
                                      </p:cBhvr>
                                      <p:tavLst>
                                        <p:tav tm="0">
                                          <p:val>
                                            <p:strVal val="1+#ppt_w/2"/>
                                          </p:val>
                                        </p:tav>
                                        <p:tav tm="100000">
                                          <p:val>
                                            <p:strVal val="#ppt_x"/>
                                          </p:val>
                                        </p:tav>
                                      </p:tavLst>
                                    </p:anim>
                                    <p:anim calcmode="lin" valueType="num">
                                      <p:cBhvr additive="base">
                                        <p:cTn id="20" dur="500" fill="hold"/>
                                        <p:tgtEl>
                                          <p:spTgt spid="1331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33147"/>
                                        </p:tgtEl>
                                        <p:attrNameLst>
                                          <p:attrName>style.visibility</p:attrName>
                                        </p:attrNameLst>
                                      </p:cBhvr>
                                      <p:to>
                                        <p:strVal val="visible"/>
                                      </p:to>
                                    </p:set>
                                    <p:animEffect transition="in" filter="box(out)">
                                      <p:cBhvr>
                                        <p:cTn id="25" dur="500"/>
                                        <p:tgtEl>
                                          <p:spTgt spid="133147"/>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8" fill="hold" grpId="0" nodeType="clickEffect">
                                  <p:stCondLst>
                                    <p:cond delay="0"/>
                                  </p:stCondLst>
                                  <p:iterate type="wd">
                                    <p:tmPct val="100000"/>
                                  </p:iterate>
                                  <p:childTnLst>
                                    <p:set>
                                      <p:cBhvr>
                                        <p:cTn id="29" dur="1" fill="hold">
                                          <p:stCondLst>
                                            <p:cond delay="0"/>
                                          </p:stCondLst>
                                        </p:cTn>
                                        <p:tgtEl>
                                          <p:spTgt spid="133148"/>
                                        </p:tgtEl>
                                        <p:attrNameLst>
                                          <p:attrName>style.visibility</p:attrName>
                                        </p:attrNameLst>
                                      </p:cBhvr>
                                      <p:to>
                                        <p:strVal val="visible"/>
                                      </p:to>
                                    </p:set>
                                    <p:anim calcmode="lin" valueType="num">
                                      <p:cBhvr>
                                        <p:cTn id="30" dur="300" fill="hold"/>
                                        <p:tgtEl>
                                          <p:spTgt spid="133148"/>
                                        </p:tgtEl>
                                        <p:attrNameLst>
                                          <p:attrName>ppt_x</p:attrName>
                                        </p:attrNameLst>
                                      </p:cBhvr>
                                      <p:tavLst>
                                        <p:tav tm="0">
                                          <p:val>
                                            <p:strVal val="#ppt_x-#ppt_w/2"/>
                                          </p:val>
                                        </p:tav>
                                        <p:tav tm="100000">
                                          <p:val>
                                            <p:strVal val="#ppt_x"/>
                                          </p:val>
                                        </p:tav>
                                      </p:tavLst>
                                    </p:anim>
                                    <p:anim calcmode="lin" valueType="num">
                                      <p:cBhvr>
                                        <p:cTn id="31" dur="300" fill="hold"/>
                                        <p:tgtEl>
                                          <p:spTgt spid="133148"/>
                                        </p:tgtEl>
                                        <p:attrNameLst>
                                          <p:attrName>ppt_y</p:attrName>
                                        </p:attrNameLst>
                                      </p:cBhvr>
                                      <p:tavLst>
                                        <p:tav tm="0">
                                          <p:val>
                                            <p:strVal val="#ppt_y"/>
                                          </p:val>
                                        </p:tav>
                                        <p:tav tm="100000">
                                          <p:val>
                                            <p:strVal val="#ppt_y"/>
                                          </p:val>
                                        </p:tav>
                                      </p:tavLst>
                                    </p:anim>
                                    <p:anim calcmode="lin" valueType="num">
                                      <p:cBhvr>
                                        <p:cTn id="32" dur="300" fill="hold"/>
                                        <p:tgtEl>
                                          <p:spTgt spid="133148"/>
                                        </p:tgtEl>
                                        <p:attrNameLst>
                                          <p:attrName>ppt_w</p:attrName>
                                        </p:attrNameLst>
                                      </p:cBhvr>
                                      <p:tavLst>
                                        <p:tav tm="0">
                                          <p:val>
                                            <p:fltVal val="0"/>
                                          </p:val>
                                        </p:tav>
                                        <p:tav tm="100000">
                                          <p:val>
                                            <p:strVal val="#ppt_w"/>
                                          </p:val>
                                        </p:tav>
                                      </p:tavLst>
                                    </p:anim>
                                    <p:anim calcmode="lin" valueType="num">
                                      <p:cBhvr>
                                        <p:cTn id="33" dur="300" fill="hold"/>
                                        <p:tgtEl>
                                          <p:spTgt spid="133148"/>
                                        </p:tgtEl>
                                        <p:attrNameLst>
                                          <p:attrName>ppt_h</p:attrName>
                                        </p:attrNameLst>
                                      </p:cBhvr>
                                      <p:tavLst>
                                        <p:tav tm="0">
                                          <p:val>
                                            <p:strVal val="#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133150"/>
                                        </p:tgtEl>
                                        <p:attrNameLst>
                                          <p:attrName>style.visibility</p:attrName>
                                        </p:attrNameLst>
                                      </p:cBhvr>
                                      <p:to>
                                        <p:strVal val="visible"/>
                                      </p:to>
                                    </p:set>
                                    <p:animEffect transition="in" filter="blinds(vertical)">
                                      <p:cBhvr>
                                        <p:cTn id="38" dur="500"/>
                                        <p:tgtEl>
                                          <p:spTgt spid="133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6" grpId="0"/>
      <p:bldP spid="133147" grpId="0"/>
      <p:bldP spid="133148" grpId="0"/>
      <p:bldP spid="133149" grpId="0"/>
      <p:bldP spid="133150"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文本框 134145"/>
          <p:cNvSpPr txBox="1"/>
          <p:nvPr/>
        </p:nvSpPr>
        <p:spPr>
          <a:xfrm>
            <a:off x="609600" y="239713"/>
            <a:ext cx="11430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i="1" dirty="0">
                <a:latin typeface="Times New Roman" panose="02020603050405020304" pitchFamily="18" charset="0"/>
              </a:rPr>
              <a:t>例 </a:t>
            </a:r>
            <a:r>
              <a:rPr lang="en-US" altLang="zh-CN" sz="2400" i="1">
                <a:latin typeface="Times New Roman" panose="02020603050405020304" pitchFamily="18" charset="0"/>
              </a:rPr>
              <a:t>.  </a:t>
            </a:r>
            <a:r>
              <a:rPr lang="en-US" altLang="zh-CN" sz="2400">
                <a:latin typeface="Times New Roman" panose="02020603050405020304" pitchFamily="18" charset="0"/>
              </a:rPr>
              <a:t> </a:t>
            </a:r>
            <a:endParaRPr lang="en-US" altLang="zh-CN" sz="2400" i="1">
              <a:latin typeface="Times New Roman" panose="02020603050405020304" pitchFamily="18" charset="0"/>
            </a:endParaRPr>
          </a:p>
        </p:txBody>
      </p:sp>
      <p:grpSp>
        <p:nvGrpSpPr>
          <p:cNvPr id="134185" name="组合 134184"/>
          <p:cNvGrpSpPr/>
          <p:nvPr/>
        </p:nvGrpSpPr>
        <p:grpSpPr>
          <a:xfrm>
            <a:off x="715963" y="1122363"/>
            <a:ext cx="928687" cy="2947987"/>
            <a:chOff x="450" y="707"/>
            <a:chExt cx="586" cy="1857"/>
          </a:xfrm>
        </p:grpSpPr>
        <p:grpSp>
          <p:nvGrpSpPr>
            <p:cNvPr id="134153" name="组合 134152"/>
            <p:cNvGrpSpPr/>
            <p:nvPr/>
          </p:nvGrpSpPr>
          <p:grpSpPr>
            <a:xfrm>
              <a:off x="604" y="1296"/>
              <a:ext cx="432" cy="144"/>
              <a:chOff x="1008" y="1296"/>
              <a:chExt cx="432" cy="144"/>
            </a:xfrm>
          </p:grpSpPr>
          <p:sp>
            <p:nvSpPr>
              <p:cNvPr id="134148" name="直接连接符 134147"/>
              <p:cNvSpPr/>
              <p:nvPr/>
            </p:nvSpPr>
            <p:spPr>
              <a:xfrm>
                <a:off x="1008" y="1296"/>
                <a:ext cx="432" cy="0"/>
              </a:xfrm>
              <a:prstGeom prst="line">
                <a:avLst/>
              </a:prstGeom>
              <a:ln w="19050" cap="flat" cmpd="sng">
                <a:solidFill>
                  <a:schemeClr val="tx1"/>
                </a:solidFill>
                <a:prstDash val="solid"/>
                <a:headEnd type="none" w="med" len="med"/>
                <a:tailEnd type="none" w="med" len="med"/>
              </a:ln>
            </p:spPr>
          </p:sp>
          <p:sp>
            <p:nvSpPr>
              <p:cNvPr id="134149" name="直接连接符 134148"/>
              <p:cNvSpPr/>
              <p:nvPr/>
            </p:nvSpPr>
            <p:spPr>
              <a:xfrm>
                <a:off x="1104" y="1440"/>
                <a:ext cx="240" cy="0"/>
              </a:xfrm>
              <a:prstGeom prst="line">
                <a:avLst/>
              </a:prstGeom>
              <a:ln w="28575" cap="flat" cmpd="sng">
                <a:solidFill>
                  <a:schemeClr val="tx1"/>
                </a:solidFill>
                <a:prstDash val="solid"/>
                <a:headEnd type="none" w="med" len="med"/>
                <a:tailEnd type="none" w="med" len="med"/>
              </a:ln>
            </p:spPr>
          </p:sp>
        </p:grpSp>
        <p:grpSp>
          <p:nvGrpSpPr>
            <p:cNvPr id="134154" name="组合 134153"/>
            <p:cNvGrpSpPr/>
            <p:nvPr/>
          </p:nvGrpSpPr>
          <p:grpSpPr>
            <a:xfrm>
              <a:off x="604" y="1872"/>
              <a:ext cx="432" cy="144"/>
              <a:chOff x="1008" y="1296"/>
              <a:chExt cx="432" cy="144"/>
            </a:xfrm>
          </p:grpSpPr>
          <p:sp>
            <p:nvSpPr>
              <p:cNvPr id="134155" name="直接连接符 134154"/>
              <p:cNvSpPr/>
              <p:nvPr/>
            </p:nvSpPr>
            <p:spPr>
              <a:xfrm>
                <a:off x="1008" y="1296"/>
                <a:ext cx="432" cy="0"/>
              </a:xfrm>
              <a:prstGeom prst="line">
                <a:avLst/>
              </a:prstGeom>
              <a:ln w="19050" cap="flat" cmpd="sng">
                <a:solidFill>
                  <a:schemeClr val="tx1"/>
                </a:solidFill>
                <a:prstDash val="solid"/>
                <a:headEnd type="none" w="med" len="med"/>
                <a:tailEnd type="none" w="med" len="med"/>
              </a:ln>
            </p:spPr>
          </p:sp>
          <p:sp>
            <p:nvSpPr>
              <p:cNvPr id="134156" name="直接连接符 134155"/>
              <p:cNvSpPr/>
              <p:nvPr/>
            </p:nvSpPr>
            <p:spPr>
              <a:xfrm>
                <a:off x="1104" y="1440"/>
                <a:ext cx="240" cy="0"/>
              </a:xfrm>
              <a:prstGeom prst="line">
                <a:avLst/>
              </a:prstGeom>
              <a:ln w="28575" cap="flat" cmpd="sng">
                <a:solidFill>
                  <a:schemeClr val="tx1"/>
                </a:solidFill>
                <a:prstDash val="solid"/>
                <a:headEnd type="none" w="med" len="med"/>
                <a:tailEnd type="none" w="med" len="med"/>
              </a:ln>
            </p:spPr>
          </p:sp>
        </p:grpSp>
        <p:sp>
          <p:nvSpPr>
            <p:cNvPr id="134157" name="直接连接符 134156"/>
            <p:cNvSpPr/>
            <p:nvPr/>
          </p:nvSpPr>
          <p:spPr>
            <a:xfrm>
              <a:off x="820" y="912"/>
              <a:ext cx="0" cy="384"/>
            </a:xfrm>
            <a:prstGeom prst="line">
              <a:avLst/>
            </a:prstGeom>
            <a:ln w="12700" cap="flat" cmpd="sng">
              <a:solidFill>
                <a:schemeClr val="tx1"/>
              </a:solidFill>
              <a:prstDash val="solid"/>
              <a:headEnd type="none" w="med" len="med"/>
              <a:tailEnd type="none" w="med" len="med"/>
            </a:ln>
          </p:spPr>
        </p:sp>
        <p:sp>
          <p:nvSpPr>
            <p:cNvPr id="134158" name="直接连接符 134157"/>
            <p:cNvSpPr/>
            <p:nvPr/>
          </p:nvSpPr>
          <p:spPr>
            <a:xfrm>
              <a:off x="820" y="1440"/>
              <a:ext cx="0" cy="432"/>
            </a:xfrm>
            <a:prstGeom prst="line">
              <a:avLst/>
            </a:prstGeom>
            <a:ln w="12700" cap="flat" cmpd="sng">
              <a:solidFill>
                <a:schemeClr val="tx1"/>
              </a:solidFill>
              <a:prstDash val="solid"/>
              <a:headEnd type="none" w="med" len="med"/>
              <a:tailEnd type="none" w="med" len="med"/>
            </a:ln>
          </p:spPr>
        </p:sp>
        <p:sp>
          <p:nvSpPr>
            <p:cNvPr id="134159" name="直接连接符 134158"/>
            <p:cNvSpPr/>
            <p:nvPr/>
          </p:nvSpPr>
          <p:spPr>
            <a:xfrm>
              <a:off x="820" y="2016"/>
              <a:ext cx="0" cy="480"/>
            </a:xfrm>
            <a:prstGeom prst="line">
              <a:avLst/>
            </a:prstGeom>
            <a:ln w="12700" cap="flat" cmpd="sng">
              <a:solidFill>
                <a:schemeClr val="tx1"/>
              </a:solidFill>
              <a:prstDash val="solid"/>
              <a:headEnd type="none" w="med" len="med"/>
              <a:tailEnd type="none" w="med" len="med"/>
            </a:ln>
          </p:spPr>
        </p:sp>
        <p:sp>
          <p:nvSpPr>
            <p:cNvPr id="134160" name="椭圆 134159"/>
            <p:cNvSpPr/>
            <p:nvPr/>
          </p:nvSpPr>
          <p:spPr>
            <a:xfrm>
              <a:off x="786" y="2496"/>
              <a:ext cx="68" cy="6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134161" name="椭圆 134160"/>
            <p:cNvSpPr/>
            <p:nvPr/>
          </p:nvSpPr>
          <p:spPr>
            <a:xfrm>
              <a:off x="786" y="844"/>
              <a:ext cx="68" cy="6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134162" name="椭圆 134161"/>
            <p:cNvSpPr/>
            <p:nvPr/>
          </p:nvSpPr>
          <p:spPr>
            <a:xfrm>
              <a:off x="786" y="1632"/>
              <a:ext cx="68" cy="68"/>
            </a:xfrm>
            <a:prstGeom prst="ellipse">
              <a:avLst/>
            </a:prstGeom>
            <a:solidFill>
              <a:schemeClr val="tx1"/>
            </a:solidFill>
            <a:ln w="12700" cap="flat" cmpd="sng">
              <a:solidFill>
                <a:schemeClr val="tx1"/>
              </a:solidFill>
              <a:prstDash val="solid"/>
              <a:headEnd type="none" w="med" len="med"/>
              <a:tailEnd type="none" w="med" len="med"/>
            </a:ln>
          </p:spPr>
          <p:txBody>
            <a:bodyPr/>
            <a:lstStyle/>
            <a:p>
              <a:endParaRPr lang="zh-CN" altLang="en-US"/>
            </a:p>
          </p:txBody>
        </p:sp>
        <p:sp>
          <p:nvSpPr>
            <p:cNvPr id="134163" name="文本框 134162"/>
            <p:cNvSpPr txBox="1"/>
            <p:nvPr/>
          </p:nvSpPr>
          <p:spPr>
            <a:xfrm>
              <a:off x="484" y="707"/>
              <a:ext cx="336"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a</a:t>
              </a:r>
            </a:p>
          </p:txBody>
        </p:sp>
        <p:sp>
          <p:nvSpPr>
            <p:cNvPr id="134164" name="文本框 134163"/>
            <p:cNvSpPr txBox="1"/>
            <p:nvPr/>
          </p:nvSpPr>
          <p:spPr>
            <a:xfrm>
              <a:off x="450" y="1443"/>
              <a:ext cx="336" cy="28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b</a:t>
              </a:r>
            </a:p>
          </p:txBody>
        </p:sp>
        <p:sp>
          <p:nvSpPr>
            <p:cNvPr id="134165" name="文本框 134164"/>
            <p:cNvSpPr txBox="1"/>
            <p:nvPr/>
          </p:nvSpPr>
          <p:spPr>
            <a:xfrm>
              <a:off x="450" y="2279"/>
              <a:ext cx="336"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c</a:t>
              </a:r>
            </a:p>
          </p:txBody>
        </p:sp>
      </p:grpSp>
      <p:sp>
        <p:nvSpPr>
          <p:cNvPr id="134166" name="文本框 134165"/>
          <p:cNvSpPr txBox="1"/>
          <p:nvPr/>
        </p:nvSpPr>
        <p:spPr>
          <a:xfrm>
            <a:off x="1566863" y="1985963"/>
            <a:ext cx="992187"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en-US" sz="2400">
                <a:latin typeface="Times New Roman" panose="02020603050405020304" pitchFamily="18" charset="0"/>
              </a:rPr>
              <a:t>1.5 </a:t>
            </a:r>
            <a:r>
              <a:rPr lang="en-US" altLang="zh-CN" sz="2400">
                <a:latin typeface="Times New Roman" panose="02020603050405020304" pitchFamily="18" charset="0"/>
              </a:rPr>
              <a:t>V</a:t>
            </a:r>
          </a:p>
        </p:txBody>
      </p:sp>
      <p:sp>
        <p:nvSpPr>
          <p:cNvPr id="134167" name="文本框 134166"/>
          <p:cNvSpPr txBox="1"/>
          <p:nvPr/>
        </p:nvSpPr>
        <p:spPr>
          <a:xfrm>
            <a:off x="1566863" y="2900363"/>
            <a:ext cx="992187"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en-US" sz="2400">
                <a:latin typeface="Times New Roman" panose="02020603050405020304" pitchFamily="18" charset="0"/>
              </a:rPr>
              <a:t>1.5 </a:t>
            </a:r>
            <a:r>
              <a:rPr lang="en-US" altLang="zh-CN" sz="2400">
                <a:latin typeface="Times New Roman" panose="02020603050405020304" pitchFamily="18" charset="0"/>
              </a:rPr>
              <a:t>V</a:t>
            </a:r>
          </a:p>
        </p:txBody>
      </p:sp>
      <p:sp>
        <p:nvSpPr>
          <p:cNvPr id="134168" name="文本框 134167"/>
          <p:cNvSpPr txBox="1"/>
          <p:nvPr/>
        </p:nvSpPr>
        <p:spPr>
          <a:xfrm>
            <a:off x="2911475" y="234551"/>
            <a:ext cx="42672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已知 </a:t>
            </a: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ab</a:t>
            </a:r>
            <a:r>
              <a:rPr lang="en-US" altLang="zh-CN" sz="2400" dirty="0">
                <a:latin typeface="Times New Roman" panose="02020603050405020304" pitchFamily="18" charset="0"/>
              </a:rPr>
              <a:t>=1.5 V</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bc</a:t>
            </a:r>
            <a:r>
              <a:rPr lang="en-US" altLang="zh-CN" sz="2400" dirty="0">
                <a:latin typeface="Times New Roman" panose="02020603050405020304" pitchFamily="18" charset="0"/>
              </a:rPr>
              <a:t>=1.5 V</a:t>
            </a:r>
          </a:p>
        </p:txBody>
      </p:sp>
      <p:sp>
        <p:nvSpPr>
          <p:cNvPr id="134169" name="文本框 134168"/>
          <p:cNvSpPr txBox="1"/>
          <p:nvPr/>
        </p:nvSpPr>
        <p:spPr>
          <a:xfrm>
            <a:off x="2286000" y="901700"/>
            <a:ext cx="4267200"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(1) </a:t>
            </a:r>
            <a:r>
              <a:rPr lang="zh-CN" altLang="en-US" sz="2400" dirty="0">
                <a:solidFill>
                  <a:srgbClr val="FF0000"/>
                </a:solidFill>
                <a:latin typeface="Times New Roman" panose="02020603050405020304" pitchFamily="18" charset="0"/>
              </a:rPr>
              <a:t>以</a:t>
            </a:r>
            <a:r>
              <a:rPr lang="en-US" altLang="zh-CN" sz="2400" dirty="0">
                <a:solidFill>
                  <a:srgbClr val="FF0000"/>
                </a:solidFill>
                <a:latin typeface="Times New Roman" panose="02020603050405020304" pitchFamily="18" charset="0"/>
              </a:rPr>
              <a:t>a</a:t>
            </a:r>
            <a:r>
              <a:rPr lang="zh-CN" altLang="en-US" sz="2400" dirty="0">
                <a:solidFill>
                  <a:srgbClr val="FF0000"/>
                </a:solidFill>
                <a:latin typeface="Times New Roman" panose="02020603050405020304" pitchFamily="18" charset="0"/>
              </a:rPr>
              <a:t>点为参考点</a:t>
            </a:r>
            <a:r>
              <a:rPr lang="zh-CN" altLang="en-US" sz="2400" dirty="0">
                <a:latin typeface="Times New Roman" panose="02020603050405020304" pitchFamily="18" charset="0"/>
              </a:rPr>
              <a:t>，</a:t>
            </a:r>
            <a:r>
              <a:rPr lang="en-US" altLang="zh-CN" sz="2400" i="1" dirty="0">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a</a:t>
            </a:r>
            <a:r>
              <a:rPr lang="en-US" altLang="zh-CN" sz="2400">
                <a:latin typeface="Times New Roman" panose="02020603050405020304" pitchFamily="18" charset="0"/>
                <a:sym typeface="Symbol" panose="05050102010706020507" pitchFamily="18" charset="2"/>
              </a:rPr>
              <a:t>=0</a:t>
            </a:r>
            <a:endParaRPr lang="en-US" altLang="zh-CN" sz="2400">
              <a:latin typeface="Times New Roman" panose="02020603050405020304" pitchFamily="18" charset="0"/>
            </a:endParaRPr>
          </a:p>
        </p:txBody>
      </p:sp>
      <p:sp>
        <p:nvSpPr>
          <p:cNvPr id="134170" name="文本框 134169"/>
          <p:cNvSpPr txBox="1"/>
          <p:nvPr/>
        </p:nvSpPr>
        <p:spPr>
          <a:xfrm>
            <a:off x="2851150" y="1425176"/>
            <a:ext cx="53340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ab</a:t>
            </a:r>
            <a:r>
              <a:rPr lang="en-US" altLang="zh-CN" sz="2400"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a</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b      </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b </a:t>
            </a:r>
            <a:r>
              <a:rPr lang="en-US" altLang="zh-CN" sz="2400" dirty="0">
                <a:latin typeface="Times New Roman" panose="02020603050405020304" pitchFamily="18" charset="0"/>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a </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ab</a:t>
            </a:r>
            <a:r>
              <a:rPr lang="en-US" altLang="zh-CN" sz="2400" dirty="0">
                <a:latin typeface="Times New Roman" panose="02020603050405020304" pitchFamily="18" charset="0"/>
              </a:rPr>
              <a:t>= –1.5 V</a:t>
            </a:r>
            <a:endParaRPr lang="en-US" altLang="zh-CN" sz="2400" baseline="-25000" dirty="0">
              <a:latin typeface="Times New Roman" panose="02020603050405020304" pitchFamily="18" charset="0"/>
            </a:endParaRPr>
          </a:p>
        </p:txBody>
      </p:sp>
      <p:sp>
        <p:nvSpPr>
          <p:cNvPr id="134171" name="文本框 134170"/>
          <p:cNvSpPr txBox="1"/>
          <p:nvPr/>
        </p:nvSpPr>
        <p:spPr>
          <a:xfrm>
            <a:off x="2774950" y="1955401"/>
            <a:ext cx="629285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bc</a:t>
            </a:r>
            <a:r>
              <a:rPr lang="en-US" altLang="zh-CN" sz="2400"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b</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c    </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 </a:t>
            </a:r>
            <a:r>
              <a:rPr lang="en-US" altLang="zh-CN" sz="2400" baseline="-25000" dirty="0">
                <a:latin typeface="Times New Roman" panose="02020603050405020304" pitchFamily="18" charset="0"/>
                <a:sym typeface="Symbol" panose="05050102010706020507" pitchFamily="18" charset="2"/>
              </a:rPr>
              <a:t>c </a:t>
            </a:r>
            <a:r>
              <a:rPr lang="en-US" altLang="zh-CN" sz="2400"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b </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bc</a:t>
            </a:r>
            <a:r>
              <a:rPr lang="en-US" altLang="zh-CN" sz="2400" dirty="0">
                <a:latin typeface="Times New Roman" panose="02020603050405020304" pitchFamily="18" charset="0"/>
              </a:rPr>
              <a:t>= –1.5–1.5= –3 V</a:t>
            </a:r>
            <a:endParaRPr lang="en-US" altLang="zh-CN" sz="2400" baseline="-25000" dirty="0">
              <a:latin typeface="Times New Roman" panose="02020603050405020304" pitchFamily="18" charset="0"/>
            </a:endParaRPr>
          </a:p>
        </p:txBody>
      </p:sp>
      <p:sp>
        <p:nvSpPr>
          <p:cNvPr id="134172" name="文本框 134171"/>
          <p:cNvSpPr txBox="1"/>
          <p:nvPr/>
        </p:nvSpPr>
        <p:spPr>
          <a:xfrm>
            <a:off x="2787650" y="2483244"/>
            <a:ext cx="376555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ac</a:t>
            </a:r>
            <a:r>
              <a:rPr lang="en-US" altLang="zh-CN" sz="2400"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a</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c  </a:t>
            </a:r>
            <a:r>
              <a:rPr lang="en-US" altLang="zh-CN" sz="2400"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0</a:t>
            </a:r>
            <a:r>
              <a:rPr lang="en-US" altLang="zh-CN" sz="2400" baseline="-250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–(–3)=3 V</a:t>
            </a:r>
            <a:endParaRPr lang="en-US" altLang="zh-CN" sz="2400" dirty="0">
              <a:latin typeface="Times New Roman" panose="02020603050405020304" pitchFamily="18" charset="0"/>
            </a:endParaRPr>
          </a:p>
        </p:txBody>
      </p:sp>
      <p:sp>
        <p:nvSpPr>
          <p:cNvPr id="134173" name="文本框 134172"/>
          <p:cNvSpPr txBox="1"/>
          <p:nvPr/>
        </p:nvSpPr>
        <p:spPr>
          <a:xfrm>
            <a:off x="2286000" y="3016250"/>
            <a:ext cx="4267200"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(2) </a:t>
            </a:r>
            <a:r>
              <a:rPr lang="zh-CN" altLang="en-US" sz="2400" dirty="0">
                <a:solidFill>
                  <a:srgbClr val="FF0000"/>
                </a:solidFill>
                <a:latin typeface="Times New Roman" panose="02020603050405020304" pitchFamily="18" charset="0"/>
              </a:rPr>
              <a:t>以</a:t>
            </a:r>
            <a:r>
              <a:rPr lang="en-US" altLang="zh-CN" sz="2400" dirty="0">
                <a:solidFill>
                  <a:srgbClr val="FF0000"/>
                </a:solidFill>
                <a:latin typeface="Times New Roman" panose="02020603050405020304" pitchFamily="18" charset="0"/>
              </a:rPr>
              <a:t>b</a:t>
            </a:r>
            <a:r>
              <a:rPr lang="zh-CN" altLang="en-US" sz="2400" dirty="0">
                <a:solidFill>
                  <a:srgbClr val="FF0000"/>
                </a:solidFill>
                <a:latin typeface="Times New Roman" panose="02020603050405020304" pitchFamily="18" charset="0"/>
              </a:rPr>
              <a:t>点为参考点</a:t>
            </a:r>
            <a:r>
              <a:rPr lang="zh-CN" altLang="en-US" sz="2400" dirty="0">
                <a:latin typeface="Times New Roman" panose="02020603050405020304" pitchFamily="18" charset="0"/>
              </a:rPr>
              <a:t>，</a:t>
            </a:r>
            <a:r>
              <a:rPr lang="en-US" altLang="zh-CN" sz="2400" i="1" dirty="0">
                <a:latin typeface="Times New Roman" panose="02020603050405020304" pitchFamily="18" charset="0"/>
                <a:sym typeface="Symbol" panose="05050102010706020507" pitchFamily="18" charset="2"/>
              </a:rPr>
              <a:t></a:t>
            </a:r>
            <a:r>
              <a:rPr lang="en-US" altLang="zh-CN" sz="2400" baseline="-25000">
                <a:latin typeface="Times New Roman" panose="02020603050405020304" pitchFamily="18" charset="0"/>
                <a:sym typeface="Symbol" panose="05050102010706020507" pitchFamily="18" charset="2"/>
              </a:rPr>
              <a:t>b</a:t>
            </a:r>
            <a:r>
              <a:rPr lang="en-US" altLang="zh-CN" sz="2400">
                <a:latin typeface="Times New Roman" panose="02020603050405020304" pitchFamily="18" charset="0"/>
                <a:sym typeface="Symbol" panose="05050102010706020507" pitchFamily="18" charset="2"/>
              </a:rPr>
              <a:t>=0</a:t>
            </a:r>
            <a:endParaRPr lang="en-US" altLang="zh-CN" sz="2400">
              <a:latin typeface="Times New Roman" panose="02020603050405020304" pitchFamily="18" charset="0"/>
            </a:endParaRPr>
          </a:p>
        </p:txBody>
      </p:sp>
      <p:sp>
        <p:nvSpPr>
          <p:cNvPr id="134174" name="文本框 134173"/>
          <p:cNvSpPr txBox="1"/>
          <p:nvPr/>
        </p:nvSpPr>
        <p:spPr>
          <a:xfrm>
            <a:off x="2787650" y="3539726"/>
            <a:ext cx="53340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ab</a:t>
            </a:r>
            <a:r>
              <a:rPr lang="en-US" altLang="zh-CN" sz="2400" dirty="0">
                <a:latin typeface="Times New Roman" panose="02020603050405020304" pitchFamily="18" charset="0"/>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a</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b      </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  </a:t>
            </a:r>
            <a:r>
              <a:rPr lang="en-US" altLang="zh-CN" sz="2400" baseline="-25000" dirty="0">
                <a:latin typeface="Times New Roman" panose="02020603050405020304" pitchFamily="18" charset="0"/>
                <a:sym typeface="Symbol" panose="05050102010706020507" pitchFamily="18" charset="2"/>
              </a:rPr>
              <a:t>a </a:t>
            </a:r>
            <a:r>
              <a:rPr lang="en-US" altLang="zh-CN" sz="2400" dirty="0">
                <a:latin typeface="Times New Roman" panose="02020603050405020304" pitchFamily="18" charset="0"/>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a </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ab</a:t>
            </a:r>
            <a:r>
              <a:rPr lang="en-US" altLang="zh-CN" sz="2400" dirty="0">
                <a:latin typeface="Times New Roman" panose="02020603050405020304" pitchFamily="18" charset="0"/>
              </a:rPr>
              <a:t>= 1.5 V</a:t>
            </a:r>
            <a:endParaRPr lang="en-US" altLang="zh-CN" sz="2400" baseline="-25000" dirty="0">
              <a:latin typeface="Times New Roman" panose="02020603050405020304" pitchFamily="18" charset="0"/>
            </a:endParaRPr>
          </a:p>
        </p:txBody>
      </p:sp>
      <p:sp>
        <p:nvSpPr>
          <p:cNvPr id="134175" name="文本框 134174"/>
          <p:cNvSpPr txBox="1"/>
          <p:nvPr/>
        </p:nvSpPr>
        <p:spPr>
          <a:xfrm>
            <a:off x="2559050" y="4069951"/>
            <a:ext cx="5865813"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bc</a:t>
            </a:r>
            <a:r>
              <a:rPr lang="en-US" altLang="zh-CN" sz="2400"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b</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c      </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c </a:t>
            </a:r>
            <a:r>
              <a:rPr lang="en-US" altLang="zh-CN" sz="2400"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b </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bc</a:t>
            </a:r>
            <a:r>
              <a:rPr lang="en-US" altLang="zh-CN" sz="2400" dirty="0">
                <a:latin typeface="Times New Roman" panose="02020603050405020304" pitchFamily="18" charset="0"/>
              </a:rPr>
              <a:t>= –1.5 V</a:t>
            </a:r>
            <a:endParaRPr lang="en-US" altLang="zh-CN" sz="2400" baseline="-25000" dirty="0">
              <a:latin typeface="Times New Roman" panose="02020603050405020304" pitchFamily="18" charset="0"/>
            </a:endParaRPr>
          </a:p>
        </p:txBody>
      </p:sp>
      <p:sp>
        <p:nvSpPr>
          <p:cNvPr id="134176" name="文本框 134175"/>
          <p:cNvSpPr txBox="1"/>
          <p:nvPr/>
        </p:nvSpPr>
        <p:spPr>
          <a:xfrm>
            <a:off x="2819400" y="4598588"/>
            <a:ext cx="4327525"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ac</a:t>
            </a:r>
            <a:r>
              <a:rPr lang="en-US" altLang="zh-CN" sz="2400"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a</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baseline="-25000" dirty="0">
                <a:latin typeface="Times New Roman" panose="02020603050405020304" pitchFamily="18" charset="0"/>
                <a:sym typeface="Symbol" panose="05050102010706020507" pitchFamily="18" charset="2"/>
              </a:rPr>
              <a:t>c  </a:t>
            </a:r>
            <a:r>
              <a:rPr lang="en-US" altLang="zh-CN" sz="2400" dirty="0">
                <a:latin typeface="Times New Roman" panose="02020603050405020304" pitchFamily="18" charset="0"/>
                <a:sym typeface="Symbol" panose="05050102010706020507" pitchFamily="18" charset="2"/>
              </a:rPr>
              <a:t>= 1.5</a:t>
            </a:r>
            <a:r>
              <a:rPr lang="en-US" altLang="zh-CN" sz="2400" baseline="-250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–(–1.5) = 3 V</a:t>
            </a:r>
            <a:endParaRPr lang="en-US" altLang="zh-CN" sz="2400" dirty="0">
              <a:latin typeface="Times New Roman" panose="02020603050405020304" pitchFamily="18" charset="0"/>
            </a:endParaRPr>
          </a:p>
        </p:txBody>
      </p:sp>
      <p:sp>
        <p:nvSpPr>
          <p:cNvPr id="134177" name="文本框 134176"/>
          <p:cNvSpPr txBox="1"/>
          <p:nvPr/>
        </p:nvSpPr>
        <p:spPr>
          <a:xfrm>
            <a:off x="715963" y="5211763"/>
            <a:ext cx="7802562" cy="1387475"/>
          </a:xfrm>
          <a:prstGeom prst="rect">
            <a:avLst/>
          </a:prstGeom>
          <a:noFill/>
          <a:ln w="12700">
            <a:noFill/>
          </a:ln>
        </p:spPr>
        <p:txBody>
          <a:bodyPr lIns="89381" tIns="44691" rIns="89381" bIns="44691" anchor="ctr">
            <a:spAutoFit/>
          </a:bodyPr>
          <a:lstStyle/>
          <a:p>
            <a:pPr marL="836930" indent="-836930" algn="just" defTabSz="892175" eaLnBrk="0" hangingPunct="0">
              <a:lnSpc>
                <a:spcPct val="120000"/>
              </a:lnSpc>
              <a:spcBef>
                <a:spcPct val="50000"/>
              </a:spcBef>
            </a:pPr>
            <a:r>
              <a:rPr lang="zh-CN" altLang="en-US" sz="2400" i="1" dirty="0">
                <a:solidFill>
                  <a:srgbClr val="FF0000"/>
                </a:solidFill>
                <a:latin typeface="Times New Roman" panose="02020603050405020304" pitchFamily="18" charset="0"/>
              </a:rPr>
              <a:t>结论</a:t>
            </a:r>
            <a:r>
              <a:rPr lang="zh-CN" altLang="en-US" sz="2400" dirty="0">
                <a:latin typeface="Times New Roman" panose="02020603050405020304" pitchFamily="18" charset="0"/>
              </a:rPr>
              <a:t>：电路中电位参考点可任意选择；当选择不同的电位参考时，电路中各点电位均不同，但任意两点间电压保持不变。</a:t>
            </a:r>
            <a:endParaRPr lang="zh-CN" altLang="en-US" sz="2400">
              <a:latin typeface="Times New Roman" panose="02020603050405020304" pitchFamily="18" charset="0"/>
            </a:endParaRPr>
          </a:p>
        </p:txBody>
      </p:sp>
      <p:sp>
        <p:nvSpPr>
          <p:cNvPr id="134183" name="动作按钮: 后退或前一项 134182"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34184" name="动作按钮: 后退或前一项 134183"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p:cTn id="7" dur="1000" fill="hold"/>
                                        <p:tgtEl>
                                          <p:spTgt spid="134146"/>
                                        </p:tgtEl>
                                        <p:attrNameLst>
                                          <p:attrName>ppt_w</p:attrName>
                                        </p:attrNameLst>
                                      </p:cBhvr>
                                      <p:tavLst>
                                        <p:tav tm="0">
                                          <p:val>
                                            <p:fltVal val="0"/>
                                          </p:val>
                                        </p:tav>
                                        <p:tav tm="100000">
                                          <p:val>
                                            <p:strVal val="#ppt_w"/>
                                          </p:val>
                                        </p:tav>
                                      </p:tavLst>
                                    </p:anim>
                                    <p:anim calcmode="lin" valueType="num">
                                      <p:cBhvr>
                                        <p:cTn id="8" dur="1000" fill="hold"/>
                                        <p:tgtEl>
                                          <p:spTgt spid="134146"/>
                                        </p:tgtEl>
                                        <p:attrNameLst>
                                          <p:attrName>ppt_h</p:attrName>
                                        </p:attrNameLst>
                                      </p:cBhvr>
                                      <p:tavLst>
                                        <p:tav tm="0">
                                          <p:val>
                                            <p:fltVal val="0"/>
                                          </p:val>
                                        </p:tav>
                                        <p:tav tm="100000">
                                          <p:val>
                                            <p:strVal val="#ppt_h"/>
                                          </p:val>
                                        </p:tav>
                                      </p:tavLst>
                                    </p:anim>
                                    <p:anim calcmode="lin" valueType="num">
                                      <p:cBhvr>
                                        <p:cTn id="9" dur="1000" fill="hold"/>
                                        <p:tgtEl>
                                          <p:spTgt spid="13414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34146"/>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32" fill="hold" nodeType="afterEffect">
                                  <p:stCondLst>
                                    <p:cond delay="0"/>
                                  </p:stCondLst>
                                  <p:childTnLst>
                                    <p:set>
                                      <p:cBhvr>
                                        <p:cTn id="13" dur="1" fill="hold">
                                          <p:stCondLst>
                                            <p:cond delay="0"/>
                                          </p:stCondLst>
                                        </p:cTn>
                                        <p:tgtEl>
                                          <p:spTgt spid="134185"/>
                                        </p:tgtEl>
                                        <p:attrNameLst>
                                          <p:attrName>style.visibility</p:attrName>
                                        </p:attrNameLst>
                                      </p:cBhvr>
                                      <p:to>
                                        <p:strVal val="visible"/>
                                      </p:to>
                                    </p:set>
                                    <p:anim calcmode="lin" valueType="num">
                                      <p:cBhvr>
                                        <p:cTn id="14" dur="500" fill="hold"/>
                                        <p:tgtEl>
                                          <p:spTgt spid="134185"/>
                                        </p:tgtEl>
                                        <p:attrNameLst>
                                          <p:attrName>ppt_w</p:attrName>
                                        </p:attrNameLst>
                                      </p:cBhvr>
                                      <p:tavLst>
                                        <p:tav tm="0">
                                          <p:val>
                                            <p:strVal val="4*#ppt_w"/>
                                          </p:val>
                                        </p:tav>
                                        <p:tav tm="100000">
                                          <p:val>
                                            <p:strVal val="#ppt_w"/>
                                          </p:val>
                                        </p:tav>
                                      </p:tavLst>
                                    </p:anim>
                                    <p:anim calcmode="lin" valueType="num">
                                      <p:cBhvr>
                                        <p:cTn id="15" dur="500" fill="hold"/>
                                        <p:tgtEl>
                                          <p:spTgt spid="134185"/>
                                        </p:tgtEl>
                                        <p:attrNameLst>
                                          <p:attrName>ppt_h</p:attrName>
                                        </p:attrNameLst>
                                      </p:cBhvr>
                                      <p:tavLst>
                                        <p:tav tm="0">
                                          <p:val>
                                            <p:strVal val="4*#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grpId="0" nodeType="clickEffect">
                                  <p:stCondLst>
                                    <p:cond delay="0"/>
                                  </p:stCondLst>
                                  <p:childTnLst>
                                    <p:set>
                                      <p:cBhvr>
                                        <p:cTn id="19" dur="1" fill="hold">
                                          <p:stCondLst>
                                            <p:cond delay="0"/>
                                          </p:stCondLst>
                                        </p:cTn>
                                        <p:tgtEl>
                                          <p:spTgt spid="134168"/>
                                        </p:tgtEl>
                                        <p:attrNameLst>
                                          <p:attrName>style.visibility</p:attrName>
                                        </p:attrNameLst>
                                      </p:cBhvr>
                                      <p:to>
                                        <p:strVal val="visible"/>
                                      </p:to>
                                    </p:set>
                                    <p:anim calcmode="lin" valueType="num">
                                      <p:cBhvr additive="base">
                                        <p:cTn id="20" dur="500" fill="hold"/>
                                        <p:tgtEl>
                                          <p:spTgt spid="134168"/>
                                        </p:tgtEl>
                                        <p:attrNameLst>
                                          <p:attrName>ppt_x</p:attrName>
                                        </p:attrNameLst>
                                      </p:cBhvr>
                                      <p:tavLst>
                                        <p:tav tm="0">
                                          <p:val>
                                            <p:strVal val="1+#ppt_w/2"/>
                                          </p:val>
                                        </p:tav>
                                        <p:tav tm="100000">
                                          <p:val>
                                            <p:strVal val="#ppt_x"/>
                                          </p:val>
                                        </p:tav>
                                      </p:tavLst>
                                    </p:anim>
                                    <p:anim calcmode="lin" valueType="num">
                                      <p:cBhvr additive="base">
                                        <p:cTn id="21" dur="500" fill="hold"/>
                                        <p:tgtEl>
                                          <p:spTgt spid="134168"/>
                                        </p:tgtEl>
                                        <p:attrNameLst>
                                          <p:attrName>ppt_y</p:attrName>
                                        </p:attrNameLst>
                                      </p:cBhvr>
                                      <p:tavLst>
                                        <p:tav tm="0">
                                          <p:val>
                                            <p:strVal val="0-#ppt_h/2"/>
                                          </p:val>
                                        </p:tav>
                                        <p:tav tm="100000">
                                          <p:val>
                                            <p:strVal val="#ppt_y"/>
                                          </p:val>
                                        </p:tav>
                                      </p:tavLst>
                                    </p:anim>
                                  </p:childTnLst>
                                </p:cTn>
                              </p:par>
                            </p:childTnLst>
                          </p:cTn>
                        </p:par>
                        <p:par>
                          <p:cTn id="22" fill="hold">
                            <p:stCondLst>
                              <p:cond delay="500"/>
                            </p:stCondLst>
                            <p:childTnLst>
                              <p:par>
                                <p:cTn id="23" presetID="2" presetClass="entr" presetSubtype="3" fill="hold" grpId="0" nodeType="afterEffect">
                                  <p:stCondLst>
                                    <p:cond delay="0"/>
                                  </p:stCondLst>
                                  <p:childTnLst>
                                    <p:set>
                                      <p:cBhvr>
                                        <p:cTn id="24" dur="1" fill="hold">
                                          <p:stCondLst>
                                            <p:cond delay="0"/>
                                          </p:stCondLst>
                                        </p:cTn>
                                        <p:tgtEl>
                                          <p:spTgt spid="134166"/>
                                        </p:tgtEl>
                                        <p:attrNameLst>
                                          <p:attrName>style.visibility</p:attrName>
                                        </p:attrNameLst>
                                      </p:cBhvr>
                                      <p:to>
                                        <p:strVal val="visible"/>
                                      </p:to>
                                    </p:set>
                                    <p:anim calcmode="lin" valueType="num">
                                      <p:cBhvr additive="base">
                                        <p:cTn id="25" dur="500" fill="hold"/>
                                        <p:tgtEl>
                                          <p:spTgt spid="134166"/>
                                        </p:tgtEl>
                                        <p:attrNameLst>
                                          <p:attrName>ppt_x</p:attrName>
                                        </p:attrNameLst>
                                      </p:cBhvr>
                                      <p:tavLst>
                                        <p:tav tm="0">
                                          <p:val>
                                            <p:strVal val="1+#ppt_w/2"/>
                                          </p:val>
                                        </p:tav>
                                        <p:tav tm="100000">
                                          <p:val>
                                            <p:strVal val="#ppt_x"/>
                                          </p:val>
                                        </p:tav>
                                      </p:tavLst>
                                    </p:anim>
                                    <p:anim calcmode="lin" valueType="num">
                                      <p:cBhvr additive="base">
                                        <p:cTn id="26" dur="500" fill="hold"/>
                                        <p:tgtEl>
                                          <p:spTgt spid="134166"/>
                                        </p:tgtEl>
                                        <p:attrNameLst>
                                          <p:attrName>ppt_y</p:attrName>
                                        </p:attrNameLst>
                                      </p:cBhvr>
                                      <p:tavLst>
                                        <p:tav tm="0">
                                          <p:val>
                                            <p:strVal val="0-#ppt_h/2"/>
                                          </p:val>
                                        </p:tav>
                                        <p:tav tm="100000">
                                          <p:val>
                                            <p:strVal val="#ppt_y"/>
                                          </p:val>
                                        </p:tav>
                                      </p:tavLst>
                                    </p:anim>
                                  </p:childTnLst>
                                </p:cTn>
                              </p:par>
                            </p:childTnLst>
                          </p:cTn>
                        </p:par>
                        <p:par>
                          <p:cTn id="27" fill="hold">
                            <p:stCondLst>
                              <p:cond delay="1000"/>
                            </p:stCondLst>
                            <p:childTnLst>
                              <p:par>
                                <p:cTn id="28" presetID="2" presetClass="entr" presetSubtype="3" fill="hold" grpId="0" nodeType="afterEffect">
                                  <p:stCondLst>
                                    <p:cond delay="0"/>
                                  </p:stCondLst>
                                  <p:childTnLst>
                                    <p:set>
                                      <p:cBhvr>
                                        <p:cTn id="29" dur="1" fill="hold">
                                          <p:stCondLst>
                                            <p:cond delay="0"/>
                                          </p:stCondLst>
                                        </p:cTn>
                                        <p:tgtEl>
                                          <p:spTgt spid="134167"/>
                                        </p:tgtEl>
                                        <p:attrNameLst>
                                          <p:attrName>style.visibility</p:attrName>
                                        </p:attrNameLst>
                                      </p:cBhvr>
                                      <p:to>
                                        <p:strVal val="visible"/>
                                      </p:to>
                                    </p:set>
                                    <p:anim calcmode="lin" valueType="num">
                                      <p:cBhvr additive="base">
                                        <p:cTn id="30" dur="500" fill="hold"/>
                                        <p:tgtEl>
                                          <p:spTgt spid="134167"/>
                                        </p:tgtEl>
                                        <p:attrNameLst>
                                          <p:attrName>ppt_x</p:attrName>
                                        </p:attrNameLst>
                                      </p:cBhvr>
                                      <p:tavLst>
                                        <p:tav tm="0">
                                          <p:val>
                                            <p:strVal val="1+#ppt_w/2"/>
                                          </p:val>
                                        </p:tav>
                                        <p:tav tm="100000">
                                          <p:val>
                                            <p:strVal val="#ppt_x"/>
                                          </p:val>
                                        </p:tav>
                                      </p:tavLst>
                                    </p:anim>
                                    <p:anim calcmode="lin" valueType="num">
                                      <p:cBhvr additive="base">
                                        <p:cTn id="31" dur="500" fill="hold"/>
                                        <p:tgtEl>
                                          <p:spTgt spid="134167"/>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34169"/>
                                        </p:tgtEl>
                                        <p:attrNameLst>
                                          <p:attrName>style.visibility</p:attrName>
                                        </p:attrNameLst>
                                      </p:cBhvr>
                                      <p:to>
                                        <p:strVal val="visible"/>
                                      </p:to>
                                    </p:set>
                                    <p:anim calcmode="lin" valueType="num">
                                      <p:cBhvr additive="base">
                                        <p:cTn id="36" dur="500" fill="hold"/>
                                        <p:tgtEl>
                                          <p:spTgt spid="134169"/>
                                        </p:tgtEl>
                                        <p:attrNameLst>
                                          <p:attrName>ppt_x</p:attrName>
                                        </p:attrNameLst>
                                      </p:cBhvr>
                                      <p:tavLst>
                                        <p:tav tm="0">
                                          <p:val>
                                            <p:strVal val="1+#ppt_w/2"/>
                                          </p:val>
                                        </p:tav>
                                        <p:tav tm="100000">
                                          <p:val>
                                            <p:strVal val="#ppt_x"/>
                                          </p:val>
                                        </p:tav>
                                      </p:tavLst>
                                    </p:anim>
                                    <p:anim calcmode="lin" valueType="num">
                                      <p:cBhvr additive="base">
                                        <p:cTn id="37" dur="500" fill="hold"/>
                                        <p:tgtEl>
                                          <p:spTgt spid="134169"/>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34170"/>
                                        </p:tgtEl>
                                        <p:attrNameLst>
                                          <p:attrName>style.visibility</p:attrName>
                                        </p:attrNameLst>
                                      </p:cBhvr>
                                      <p:to>
                                        <p:strVal val="visible"/>
                                      </p:to>
                                    </p:set>
                                    <p:anim calcmode="lin" valueType="num">
                                      <p:cBhvr additive="base">
                                        <p:cTn id="42" dur="500" fill="hold"/>
                                        <p:tgtEl>
                                          <p:spTgt spid="134170"/>
                                        </p:tgtEl>
                                        <p:attrNameLst>
                                          <p:attrName>ppt_x</p:attrName>
                                        </p:attrNameLst>
                                      </p:cBhvr>
                                      <p:tavLst>
                                        <p:tav tm="0">
                                          <p:val>
                                            <p:strVal val="1+#ppt_w/2"/>
                                          </p:val>
                                        </p:tav>
                                        <p:tav tm="100000">
                                          <p:val>
                                            <p:strVal val="#ppt_x"/>
                                          </p:val>
                                        </p:tav>
                                      </p:tavLst>
                                    </p:anim>
                                    <p:anim calcmode="lin" valueType="num">
                                      <p:cBhvr additive="base">
                                        <p:cTn id="43" dur="500" fill="hold"/>
                                        <p:tgtEl>
                                          <p:spTgt spid="13417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34171"/>
                                        </p:tgtEl>
                                        <p:attrNameLst>
                                          <p:attrName>style.visibility</p:attrName>
                                        </p:attrNameLst>
                                      </p:cBhvr>
                                      <p:to>
                                        <p:strVal val="visible"/>
                                      </p:to>
                                    </p:set>
                                    <p:anim calcmode="lin" valueType="num">
                                      <p:cBhvr additive="base">
                                        <p:cTn id="48" dur="500" fill="hold"/>
                                        <p:tgtEl>
                                          <p:spTgt spid="134171"/>
                                        </p:tgtEl>
                                        <p:attrNameLst>
                                          <p:attrName>ppt_x</p:attrName>
                                        </p:attrNameLst>
                                      </p:cBhvr>
                                      <p:tavLst>
                                        <p:tav tm="0">
                                          <p:val>
                                            <p:strVal val="1+#ppt_w/2"/>
                                          </p:val>
                                        </p:tav>
                                        <p:tav tm="100000">
                                          <p:val>
                                            <p:strVal val="#ppt_x"/>
                                          </p:val>
                                        </p:tav>
                                      </p:tavLst>
                                    </p:anim>
                                    <p:anim calcmode="lin" valueType="num">
                                      <p:cBhvr additive="base">
                                        <p:cTn id="49" dur="500" fill="hold"/>
                                        <p:tgtEl>
                                          <p:spTgt spid="134171"/>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134172"/>
                                        </p:tgtEl>
                                        <p:attrNameLst>
                                          <p:attrName>style.visibility</p:attrName>
                                        </p:attrNameLst>
                                      </p:cBhvr>
                                      <p:to>
                                        <p:strVal val="visible"/>
                                      </p:to>
                                    </p:set>
                                    <p:anim calcmode="lin" valueType="num">
                                      <p:cBhvr additive="base">
                                        <p:cTn id="54" dur="500" fill="hold"/>
                                        <p:tgtEl>
                                          <p:spTgt spid="134172"/>
                                        </p:tgtEl>
                                        <p:attrNameLst>
                                          <p:attrName>ppt_x</p:attrName>
                                        </p:attrNameLst>
                                      </p:cBhvr>
                                      <p:tavLst>
                                        <p:tav tm="0">
                                          <p:val>
                                            <p:strVal val="1+#ppt_w/2"/>
                                          </p:val>
                                        </p:tav>
                                        <p:tav tm="100000">
                                          <p:val>
                                            <p:strVal val="#ppt_x"/>
                                          </p:val>
                                        </p:tav>
                                      </p:tavLst>
                                    </p:anim>
                                    <p:anim calcmode="lin" valueType="num">
                                      <p:cBhvr additive="base">
                                        <p:cTn id="55" dur="500" fill="hold"/>
                                        <p:tgtEl>
                                          <p:spTgt spid="134172"/>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134173"/>
                                        </p:tgtEl>
                                        <p:attrNameLst>
                                          <p:attrName>style.visibility</p:attrName>
                                        </p:attrNameLst>
                                      </p:cBhvr>
                                      <p:to>
                                        <p:strVal val="visible"/>
                                      </p:to>
                                    </p:set>
                                    <p:anim calcmode="lin" valueType="num">
                                      <p:cBhvr additive="base">
                                        <p:cTn id="60" dur="500" fill="hold"/>
                                        <p:tgtEl>
                                          <p:spTgt spid="134173"/>
                                        </p:tgtEl>
                                        <p:attrNameLst>
                                          <p:attrName>ppt_x</p:attrName>
                                        </p:attrNameLst>
                                      </p:cBhvr>
                                      <p:tavLst>
                                        <p:tav tm="0">
                                          <p:val>
                                            <p:strVal val="1+#ppt_w/2"/>
                                          </p:val>
                                        </p:tav>
                                        <p:tav tm="100000">
                                          <p:val>
                                            <p:strVal val="#ppt_x"/>
                                          </p:val>
                                        </p:tav>
                                      </p:tavLst>
                                    </p:anim>
                                    <p:anim calcmode="lin" valueType="num">
                                      <p:cBhvr additive="base">
                                        <p:cTn id="61" dur="500" fill="hold"/>
                                        <p:tgtEl>
                                          <p:spTgt spid="134173"/>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134174"/>
                                        </p:tgtEl>
                                        <p:attrNameLst>
                                          <p:attrName>style.visibility</p:attrName>
                                        </p:attrNameLst>
                                      </p:cBhvr>
                                      <p:to>
                                        <p:strVal val="visible"/>
                                      </p:to>
                                    </p:set>
                                    <p:anim calcmode="lin" valueType="num">
                                      <p:cBhvr additive="base">
                                        <p:cTn id="66" dur="500" fill="hold"/>
                                        <p:tgtEl>
                                          <p:spTgt spid="134174"/>
                                        </p:tgtEl>
                                        <p:attrNameLst>
                                          <p:attrName>ppt_x</p:attrName>
                                        </p:attrNameLst>
                                      </p:cBhvr>
                                      <p:tavLst>
                                        <p:tav tm="0">
                                          <p:val>
                                            <p:strVal val="1+#ppt_w/2"/>
                                          </p:val>
                                        </p:tav>
                                        <p:tav tm="100000">
                                          <p:val>
                                            <p:strVal val="#ppt_x"/>
                                          </p:val>
                                        </p:tav>
                                      </p:tavLst>
                                    </p:anim>
                                    <p:anim calcmode="lin" valueType="num">
                                      <p:cBhvr additive="base">
                                        <p:cTn id="67" dur="500" fill="hold"/>
                                        <p:tgtEl>
                                          <p:spTgt spid="134174"/>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2" fill="hold" grpId="0" nodeType="clickEffect">
                                  <p:stCondLst>
                                    <p:cond delay="0"/>
                                  </p:stCondLst>
                                  <p:childTnLst>
                                    <p:set>
                                      <p:cBhvr>
                                        <p:cTn id="71" dur="1" fill="hold">
                                          <p:stCondLst>
                                            <p:cond delay="0"/>
                                          </p:stCondLst>
                                        </p:cTn>
                                        <p:tgtEl>
                                          <p:spTgt spid="134175"/>
                                        </p:tgtEl>
                                        <p:attrNameLst>
                                          <p:attrName>style.visibility</p:attrName>
                                        </p:attrNameLst>
                                      </p:cBhvr>
                                      <p:to>
                                        <p:strVal val="visible"/>
                                      </p:to>
                                    </p:set>
                                    <p:anim calcmode="lin" valueType="num">
                                      <p:cBhvr additive="base">
                                        <p:cTn id="72" dur="500" fill="hold"/>
                                        <p:tgtEl>
                                          <p:spTgt spid="134175"/>
                                        </p:tgtEl>
                                        <p:attrNameLst>
                                          <p:attrName>ppt_x</p:attrName>
                                        </p:attrNameLst>
                                      </p:cBhvr>
                                      <p:tavLst>
                                        <p:tav tm="0">
                                          <p:val>
                                            <p:strVal val="1+#ppt_w/2"/>
                                          </p:val>
                                        </p:tav>
                                        <p:tav tm="100000">
                                          <p:val>
                                            <p:strVal val="#ppt_x"/>
                                          </p:val>
                                        </p:tav>
                                      </p:tavLst>
                                    </p:anim>
                                    <p:anim calcmode="lin" valueType="num">
                                      <p:cBhvr additive="base">
                                        <p:cTn id="73" dur="500" fill="hold"/>
                                        <p:tgtEl>
                                          <p:spTgt spid="134175"/>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2" fill="hold" grpId="0" nodeType="clickEffect">
                                  <p:stCondLst>
                                    <p:cond delay="0"/>
                                  </p:stCondLst>
                                  <p:childTnLst>
                                    <p:set>
                                      <p:cBhvr>
                                        <p:cTn id="77" dur="1" fill="hold">
                                          <p:stCondLst>
                                            <p:cond delay="0"/>
                                          </p:stCondLst>
                                        </p:cTn>
                                        <p:tgtEl>
                                          <p:spTgt spid="134176"/>
                                        </p:tgtEl>
                                        <p:attrNameLst>
                                          <p:attrName>style.visibility</p:attrName>
                                        </p:attrNameLst>
                                      </p:cBhvr>
                                      <p:to>
                                        <p:strVal val="visible"/>
                                      </p:to>
                                    </p:set>
                                    <p:anim calcmode="lin" valueType="num">
                                      <p:cBhvr additive="base">
                                        <p:cTn id="78" dur="500" fill="hold"/>
                                        <p:tgtEl>
                                          <p:spTgt spid="134176"/>
                                        </p:tgtEl>
                                        <p:attrNameLst>
                                          <p:attrName>ppt_x</p:attrName>
                                        </p:attrNameLst>
                                      </p:cBhvr>
                                      <p:tavLst>
                                        <p:tav tm="0">
                                          <p:val>
                                            <p:strVal val="1+#ppt_w/2"/>
                                          </p:val>
                                        </p:tav>
                                        <p:tav tm="100000">
                                          <p:val>
                                            <p:strVal val="#ppt_x"/>
                                          </p:val>
                                        </p:tav>
                                      </p:tavLst>
                                    </p:anim>
                                    <p:anim calcmode="lin" valueType="num">
                                      <p:cBhvr additive="base">
                                        <p:cTn id="79" dur="500" fill="hold"/>
                                        <p:tgtEl>
                                          <p:spTgt spid="134176"/>
                                        </p:tgtEl>
                                        <p:attrNameLst>
                                          <p:attrName>ppt_y</p:attrName>
                                        </p:attrNameLst>
                                      </p:cBhvr>
                                      <p:tavLst>
                                        <p:tav tm="0">
                                          <p:val>
                                            <p:strVal val="#ppt_y"/>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34177"/>
                                        </p:tgtEl>
                                        <p:attrNameLst>
                                          <p:attrName>style.visibility</p:attrName>
                                        </p:attrNameLst>
                                      </p:cBhvr>
                                      <p:to>
                                        <p:strVal val="visible"/>
                                      </p:to>
                                    </p:set>
                                    <p:anim calcmode="lin" valueType="num">
                                      <p:cBhvr additive="base">
                                        <p:cTn id="84" dur="500" fill="hold"/>
                                        <p:tgtEl>
                                          <p:spTgt spid="134177"/>
                                        </p:tgtEl>
                                        <p:attrNameLst>
                                          <p:attrName>ppt_x</p:attrName>
                                        </p:attrNameLst>
                                      </p:cBhvr>
                                      <p:tavLst>
                                        <p:tav tm="0">
                                          <p:val>
                                            <p:strVal val="#ppt_x"/>
                                          </p:val>
                                        </p:tav>
                                        <p:tav tm="100000">
                                          <p:val>
                                            <p:strVal val="#ppt_x"/>
                                          </p:val>
                                        </p:tav>
                                      </p:tavLst>
                                    </p:anim>
                                    <p:anim calcmode="lin" valueType="num">
                                      <p:cBhvr additive="base">
                                        <p:cTn id="85" dur="500" fill="hold"/>
                                        <p:tgtEl>
                                          <p:spTgt spid="1341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66" grpId="0"/>
      <p:bldP spid="134167" grpId="0"/>
      <p:bldP spid="134168" grpId="0"/>
      <p:bldP spid="134169" grpId="0"/>
      <p:bldP spid="134170" grpId="0"/>
      <p:bldP spid="134171" grpId="0"/>
      <p:bldP spid="134172" grpId="0"/>
      <p:bldP spid="134173" grpId="0"/>
      <p:bldP spid="134174" grpId="0"/>
      <p:bldP spid="134175" grpId="0"/>
      <p:bldP spid="134176" grpId="0"/>
      <p:bldP spid="134177"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9" name="文本框 16388"/>
          <p:cNvSpPr txBox="1"/>
          <p:nvPr/>
        </p:nvSpPr>
        <p:spPr>
          <a:xfrm>
            <a:off x="530225" y="376238"/>
            <a:ext cx="3679825" cy="500062"/>
          </a:xfrm>
          <a:prstGeom prst="rect">
            <a:avLst/>
          </a:prstGeom>
          <a:noFill/>
          <a:ln w="12700">
            <a:noFill/>
          </a:ln>
        </p:spPr>
        <p:txBody>
          <a:bodyPr wrap="none" lIns="89381" tIns="44691" rIns="89381" bIns="44691" anchor="ctr">
            <a:spAutoFit/>
          </a:bodyPr>
          <a:lstStyle/>
          <a:p>
            <a:pPr algn="ctr" defTabSz="892175" eaLnBrk="0" hangingPunct="0"/>
            <a:r>
              <a:rPr lang="en-US" altLang="zh-CN" sz="2700" dirty="0">
                <a:solidFill>
                  <a:schemeClr val="tx1"/>
                </a:solidFill>
                <a:latin typeface="Times New Roman" panose="02020603050405020304" pitchFamily="18" charset="0"/>
              </a:rPr>
              <a:t>4</a:t>
            </a:r>
            <a:r>
              <a:rPr lang="zh-CN" altLang="en-US" sz="2700" dirty="0">
                <a:solidFill>
                  <a:schemeClr val="tx1"/>
                </a:solidFill>
                <a:latin typeface="Times New Roman" panose="02020603050405020304" pitchFamily="18" charset="0"/>
              </a:rPr>
              <a:t>、电压</a:t>
            </a:r>
            <a:r>
              <a:rPr lang="en-US" altLang="zh-CN" sz="2700" dirty="0">
                <a:solidFill>
                  <a:schemeClr val="tx1"/>
                </a:solidFill>
                <a:latin typeface="Times New Roman" panose="02020603050405020304" pitchFamily="18" charset="0"/>
              </a:rPr>
              <a:t>(</a:t>
            </a:r>
            <a:r>
              <a:rPr lang="zh-CN" altLang="en-US" sz="2700" dirty="0">
                <a:solidFill>
                  <a:schemeClr val="tx1"/>
                </a:solidFill>
                <a:latin typeface="Times New Roman" panose="02020603050405020304" pitchFamily="18" charset="0"/>
              </a:rPr>
              <a:t>降</a:t>
            </a:r>
            <a:r>
              <a:rPr lang="en-US" altLang="zh-CN" sz="2700" dirty="0">
                <a:solidFill>
                  <a:schemeClr val="tx1"/>
                </a:solidFill>
                <a:latin typeface="Times New Roman" panose="02020603050405020304" pitchFamily="18" charset="0"/>
              </a:rPr>
              <a:t>)</a:t>
            </a:r>
            <a:r>
              <a:rPr lang="zh-CN" altLang="en-US" sz="2700" dirty="0">
                <a:solidFill>
                  <a:schemeClr val="tx1"/>
                </a:solidFill>
                <a:latin typeface="Times New Roman" panose="02020603050405020304" pitchFamily="18" charset="0"/>
              </a:rPr>
              <a:t>的</a:t>
            </a:r>
            <a:r>
              <a:rPr lang="zh-CN" altLang="en-US" sz="2700" dirty="0">
                <a:solidFill>
                  <a:srgbClr val="0000FF"/>
                </a:solidFill>
                <a:latin typeface="Times New Roman" panose="02020603050405020304" pitchFamily="18" charset="0"/>
              </a:rPr>
              <a:t>参考方向</a:t>
            </a:r>
            <a:endParaRPr lang="zh-CN" altLang="en-US" sz="3200">
              <a:solidFill>
                <a:srgbClr val="0000FF"/>
              </a:solidFill>
              <a:latin typeface="Times New Roman" panose="02020603050405020304" pitchFamily="18" charset="0"/>
            </a:endParaRPr>
          </a:p>
        </p:txBody>
      </p:sp>
      <p:sp>
        <p:nvSpPr>
          <p:cNvPr id="16428" name="文本框 16427"/>
          <p:cNvSpPr txBox="1"/>
          <p:nvPr/>
        </p:nvSpPr>
        <p:spPr>
          <a:xfrm>
            <a:off x="6747314" y="5018811"/>
            <a:ext cx="1052541" cy="582697"/>
          </a:xfrm>
          <a:prstGeom prst="rect">
            <a:avLst/>
          </a:prstGeom>
          <a:noFill/>
          <a:ln w="12700">
            <a:noFill/>
          </a:ln>
        </p:spPr>
        <p:txBody>
          <a:bodyPr wrap="none" lIns="89381" tIns="44691" rIns="89381" bIns="44691" anchor="ctr">
            <a:spAutoFit/>
          </a:bodyPr>
          <a:lstStyle/>
          <a:p>
            <a:pPr algn="ctr" defTabSz="892175" eaLnBrk="0" hangingPunct="0"/>
            <a:r>
              <a:rPr lang="en-US" altLang="zh-CN" sz="3200" dirty="0">
                <a:latin typeface="Times New Roman" panose="02020603050405020304" pitchFamily="18" charset="0"/>
              </a:rPr>
              <a:t>u &lt; 0</a:t>
            </a:r>
            <a:endParaRPr lang="en-US" altLang="zh-CN" sz="4300" dirty="0">
              <a:latin typeface="Times New Roman" panose="02020603050405020304" pitchFamily="18" charset="0"/>
            </a:endParaRPr>
          </a:p>
        </p:txBody>
      </p:sp>
      <p:grpSp>
        <p:nvGrpSpPr>
          <p:cNvPr id="16485" name="组合 16484"/>
          <p:cNvGrpSpPr/>
          <p:nvPr/>
        </p:nvGrpSpPr>
        <p:grpSpPr>
          <a:xfrm>
            <a:off x="457200" y="1735138"/>
            <a:ext cx="3251200" cy="1217612"/>
            <a:chOff x="288" y="721"/>
            <a:chExt cx="2496" cy="767"/>
          </a:xfrm>
        </p:grpSpPr>
        <p:grpSp>
          <p:nvGrpSpPr>
            <p:cNvPr id="16472" name="组合 16471"/>
            <p:cNvGrpSpPr/>
            <p:nvPr/>
          </p:nvGrpSpPr>
          <p:grpSpPr>
            <a:xfrm>
              <a:off x="561" y="1104"/>
              <a:ext cx="2223" cy="384"/>
              <a:chOff x="561" y="1104"/>
              <a:chExt cx="2223" cy="384"/>
            </a:xfrm>
          </p:grpSpPr>
          <p:sp>
            <p:nvSpPr>
              <p:cNvPr id="16392" name="矩形 16391"/>
              <p:cNvSpPr/>
              <p:nvPr/>
            </p:nvSpPr>
            <p:spPr>
              <a:xfrm>
                <a:off x="1411" y="1104"/>
                <a:ext cx="460" cy="384"/>
              </a:xfrm>
              <a:prstGeom prst="rect">
                <a:avLst/>
              </a:prstGeom>
              <a:solidFill>
                <a:srgbClr val="00FF00"/>
              </a:solidFill>
              <a:ln w="28575" cap="sq" cmpd="sng">
                <a:solidFill>
                  <a:schemeClr val="tx1"/>
                </a:solidFill>
                <a:prstDash val="solid"/>
                <a:miter/>
                <a:headEnd type="none" w="med" len="med"/>
                <a:tailEnd type="none" w="med" len="med"/>
              </a:ln>
            </p:spPr>
            <p:txBody>
              <a:bodyPr/>
              <a:lstStyle/>
              <a:p>
                <a:endParaRPr lang="zh-CN" altLang="en-US"/>
              </a:p>
            </p:txBody>
          </p:sp>
          <p:sp>
            <p:nvSpPr>
              <p:cNvPr id="16393" name="直接连接符 16392"/>
              <p:cNvSpPr/>
              <p:nvPr/>
            </p:nvSpPr>
            <p:spPr>
              <a:xfrm flipH="1">
                <a:off x="561" y="1294"/>
                <a:ext cx="844" cy="0"/>
              </a:xfrm>
              <a:prstGeom prst="line">
                <a:avLst/>
              </a:prstGeom>
              <a:ln w="19050" cap="sq" cmpd="sng">
                <a:solidFill>
                  <a:schemeClr val="tx1"/>
                </a:solidFill>
                <a:prstDash val="solid"/>
                <a:headEnd type="none" w="med" len="med"/>
                <a:tailEnd type="none" w="med" len="med"/>
              </a:ln>
            </p:spPr>
          </p:sp>
          <p:sp>
            <p:nvSpPr>
              <p:cNvPr id="16394" name="直接连接符 16393"/>
              <p:cNvSpPr/>
              <p:nvPr/>
            </p:nvSpPr>
            <p:spPr>
              <a:xfrm>
                <a:off x="1871" y="1294"/>
                <a:ext cx="913" cy="0"/>
              </a:xfrm>
              <a:prstGeom prst="line">
                <a:avLst/>
              </a:prstGeom>
              <a:ln w="19050" cap="sq" cmpd="sng">
                <a:solidFill>
                  <a:schemeClr val="tx1"/>
                </a:solidFill>
                <a:prstDash val="solid"/>
                <a:headEnd type="none" w="med" len="med"/>
                <a:tailEnd type="none" w="med" len="med"/>
              </a:ln>
            </p:spPr>
          </p:sp>
        </p:grpSp>
        <p:sp>
          <p:nvSpPr>
            <p:cNvPr id="16402" name="文本框 16401"/>
            <p:cNvSpPr txBox="1"/>
            <p:nvPr/>
          </p:nvSpPr>
          <p:spPr>
            <a:xfrm>
              <a:off x="288" y="725"/>
              <a:ext cx="657" cy="470"/>
            </a:xfrm>
            <a:prstGeom prst="rect">
              <a:avLst/>
            </a:prstGeom>
            <a:noFill/>
            <a:ln w="12700">
              <a:noFill/>
            </a:ln>
          </p:spPr>
          <p:txBody>
            <a:bodyPr lIns="89381" tIns="44691" rIns="89381" bIns="44691" anchor="ctr">
              <a:spAutoFit/>
            </a:bodyPr>
            <a:lstStyle/>
            <a:p>
              <a:pPr algn="ctr" defTabSz="892175" eaLnBrk="0" hangingPunct="0"/>
              <a:r>
                <a:rPr lang="en-US" altLang="zh-CN" sz="4300">
                  <a:solidFill>
                    <a:schemeClr val="hlink"/>
                  </a:solidFill>
                  <a:latin typeface="Times New Roman" panose="02020603050405020304" pitchFamily="18" charset="0"/>
                  <a:sym typeface="CommonBullets" pitchFamily="34" charset="2"/>
                </a:rPr>
                <a:t>+</a:t>
              </a:r>
              <a:endParaRPr lang="en-US" altLang="zh-CN" sz="3200">
                <a:latin typeface="Times New Roman" panose="02020603050405020304" pitchFamily="18" charset="0"/>
              </a:endParaRPr>
            </a:p>
          </p:txBody>
        </p:sp>
        <p:sp>
          <p:nvSpPr>
            <p:cNvPr id="16409" name="直接连接符 16408"/>
            <p:cNvSpPr/>
            <p:nvPr/>
          </p:nvSpPr>
          <p:spPr>
            <a:xfrm>
              <a:off x="2496" y="1008"/>
              <a:ext cx="192" cy="0"/>
            </a:xfrm>
            <a:prstGeom prst="line">
              <a:avLst/>
            </a:prstGeom>
            <a:ln w="28575" cap="sq" cmpd="sng">
              <a:solidFill>
                <a:schemeClr val="hlink"/>
              </a:solidFill>
              <a:prstDash val="solid"/>
              <a:headEnd type="none" w="med" len="med"/>
              <a:tailEnd type="none" w="med" len="med"/>
            </a:ln>
          </p:spPr>
        </p:sp>
        <p:sp>
          <p:nvSpPr>
            <p:cNvPr id="16429" name="文本框 16428"/>
            <p:cNvSpPr txBox="1"/>
            <p:nvPr/>
          </p:nvSpPr>
          <p:spPr>
            <a:xfrm>
              <a:off x="1061" y="721"/>
              <a:ext cx="1144" cy="364"/>
            </a:xfrm>
            <a:prstGeom prst="rect">
              <a:avLst/>
            </a:prstGeom>
            <a:noFill/>
            <a:ln w="12700">
              <a:noFill/>
            </a:ln>
          </p:spPr>
          <p:txBody>
            <a:bodyPr wrap="none" lIns="89381" tIns="44691" rIns="89381" bIns="44691" anchor="ctr">
              <a:spAutoFit/>
            </a:bodyPr>
            <a:lstStyle/>
            <a:p>
              <a:pPr algn="ctr" defTabSz="892175" eaLnBrk="0" hangingPunct="0"/>
              <a:r>
                <a:rPr lang="zh-CN" altLang="en-US" sz="3200" dirty="0">
                  <a:latin typeface="Times New Roman" panose="02020603050405020304" pitchFamily="18" charset="0"/>
                </a:rPr>
                <a:t>实际方向</a:t>
              </a:r>
              <a:endParaRPr lang="zh-CN" altLang="en-US" sz="3200">
                <a:latin typeface="Times New Roman" panose="02020603050405020304" pitchFamily="18" charset="0"/>
              </a:endParaRPr>
            </a:p>
          </p:txBody>
        </p:sp>
      </p:grpSp>
      <p:sp>
        <p:nvSpPr>
          <p:cNvPr id="16449" name="文本框 16448"/>
          <p:cNvSpPr txBox="1"/>
          <p:nvPr/>
        </p:nvSpPr>
        <p:spPr>
          <a:xfrm>
            <a:off x="1446090" y="4995903"/>
            <a:ext cx="1508125" cy="577850"/>
          </a:xfrm>
          <a:prstGeom prst="rect">
            <a:avLst/>
          </a:prstGeom>
          <a:noFill/>
          <a:ln w="12700">
            <a:noFill/>
          </a:ln>
        </p:spPr>
        <p:txBody>
          <a:bodyPr lIns="89381" tIns="44691" rIns="89381" bIns="44691" anchor="ctr">
            <a:spAutoFit/>
          </a:bodyPr>
          <a:lstStyle/>
          <a:p>
            <a:pPr algn="ctr" defTabSz="892175" eaLnBrk="0" hangingPunct="0"/>
            <a:r>
              <a:rPr lang="en-US" altLang="zh-CN" sz="3200" dirty="0">
                <a:latin typeface="Times New Roman" panose="02020603050405020304" pitchFamily="18" charset="0"/>
              </a:rPr>
              <a:t>u &gt; 0</a:t>
            </a:r>
          </a:p>
        </p:txBody>
      </p:sp>
      <p:sp>
        <p:nvSpPr>
          <p:cNvPr id="16470" name="动作按钮: 后退或前一项 16469"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6471" name="动作按钮: 后退或前一项 16470"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grpSp>
        <p:nvGrpSpPr>
          <p:cNvPr id="16486" name="组合 16485"/>
          <p:cNvGrpSpPr/>
          <p:nvPr/>
        </p:nvGrpSpPr>
        <p:grpSpPr>
          <a:xfrm>
            <a:off x="5659655" y="1658938"/>
            <a:ext cx="3203592" cy="1293812"/>
            <a:chOff x="3249" y="673"/>
            <a:chExt cx="2352" cy="827"/>
          </a:xfrm>
        </p:grpSpPr>
        <p:sp>
          <p:nvSpPr>
            <p:cNvPr id="16403" name="文本框 16402"/>
            <p:cNvSpPr txBox="1"/>
            <p:nvPr/>
          </p:nvSpPr>
          <p:spPr>
            <a:xfrm>
              <a:off x="4944" y="677"/>
              <a:ext cx="657" cy="469"/>
            </a:xfrm>
            <a:prstGeom prst="rect">
              <a:avLst/>
            </a:prstGeom>
            <a:noFill/>
            <a:ln w="12700">
              <a:noFill/>
            </a:ln>
          </p:spPr>
          <p:txBody>
            <a:bodyPr lIns="89381" tIns="44691" rIns="89381" bIns="44691" anchor="ctr">
              <a:spAutoFit/>
            </a:bodyPr>
            <a:lstStyle/>
            <a:p>
              <a:pPr algn="ctr" defTabSz="892175" eaLnBrk="0" hangingPunct="0"/>
              <a:r>
                <a:rPr lang="en-US" altLang="zh-CN" sz="4300">
                  <a:solidFill>
                    <a:schemeClr val="hlink"/>
                  </a:solidFill>
                  <a:latin typeface="Times New Roman" panose="02020603050405020304" pitchFamily="18" charset="0"/>
                  <a:sym typeface="CommonBullets" pitchFamily="34" charset="2"/>
                </a:rPr>
                <a:t>+</a:t>
              </a:r>
              <a:endParaRPr lang="en-US" altLang="zh-CN" sz="3200">
                <a:latin typeface="Times New Roman" panose="02020603050405020304" pitchFamily="18" charset="0"/>
              </a:endParaRPr>
            </a:p>
          </p:txBody>
        </p:sp>
        <p:sp>
          <p:nvSpPr>
            <p:cNvPr id="16410" name="直接连接符 16409"/>
            <p:cNvSpPr/>
            <p:nvPr/>
          </p:nvSpPr>
          <p:spPr>
            <a:xfrm>
              <a:off x="3264" y="1008"/>
              <a:ext cx="192" cy="0"/>
            </a:xfrm>
            <a:prstGeom prst="line">
              <a:avLst/>
            </a:prstGeom>
            <a:ln w="28575" cap="sq" cmpd="sng">
              <a:solidFill>
                <a:schemeClr val="hlink"/>
              </a:solidFill>
              <a:prstDash val="solid"/>
              <a:headEnd type="none" w="med" len="med"/>
              <a:tailEnd type="none" w="med" len="med"/>
            </a:ln>
          </p:spPr>
        </p:sp>
        <p:sp>
          <p:nvSpPr>
            <p:cNvPr id="16430" name="文本框 16429"/>
            <p:cNvSpPr txBox="1"/>
            <p:nvPr/>
          </p:nvSpPr>
          <p:spPr>
            <a:xfrm>
              <a:off x="3699" y="673"/>
              <a:ext cx="1144" cy="364"/>
            </a:xfrm>
            <a:prstGeom prst="rect">
              <a:avLst/>
            </a:prstGeom>
            <a:noFill/>
            <a:ln w="12700">
              <a:noFill/>
            </a:ln>
          </p:spPr>
          <p:txBody>
            <a:bodyPr wrap="none" lIns="89381" tIns="44691" rIns="89381" bIns="44691" anchor="ctr">
              <a:spAutoFit/>
            </a:bodyPr>
            <a:lstStyle/>
            <a:p>
              <a:pPr algn="ctr" defTabSz="892175" eaLnBrk="0" hangingPunct="0"/>
              <a:r>
                <a:rPr lang="zh-CN" altLang="en-US" sz="3200" dirty="0">
                  <a:latin typeface="Times New Roman" panose="02020603050405020304" pitchFamily="18" charset="0"/>
                </a:rPr>
                <a:t>实际方向</a:t>
              </a:r>
              <a:endParaRPr lang="zh-CN" altLang="en-US" sz="3200">
                <a:latin typeface="Times New Roman" panose="02020603050405020304" pitchFamily="18" charset="0"/>
              </a:endParaRPr>
            </a:p>
          </p:txBody>
        </p:sp>
        <p:grpSp>
          <p:nvGrpSpPr>
            <p:cNvPr id="16473" name="组合 16472"/>
            <p:cNvGrpSpPr/>
            <p:nvPr/>
          </p:nvGrpSpPr>
          <p:grpSpPr>
            <a:xfrm>
              <a:off x="3249" y="1116"/>
              <a:ext cx="2223" cy="384"/>
              <a:chOff x="561" y="1104"/>
              <a:chExt cx="2223" cy="384"/>
            </a:xfrm>
          </p:grpSpPr>
          <p:sp>
            <p:nvSpPr>
              <p:cNvPr id="16474" name="矩形 16473"/>
              <p:cNvSpPr/>
              <p:nvPr/>
            </p:nvSpPr>
            <p:spPr>
              <a:xfrm>
                <a:off x="1411" y="1104"/>
                <a:ext cx="460" cy="384"/>
              </a:xfrm>
              <a:prstGeom prst="rect">
                <a:avLst/>
              </a:prstGeom>
              <a:solidFill>
                <a:srgbClr val="00FF00"/>
              </a:solidFill>
              <a:ln w="28575" cap="sq" cmpd="sng">
                <a:solidFill>
                  <a:schemeClr val="tx1"/>
                </a:solidFill>
                <a:prstDash val="solid"/>
                <a:miter/>
                <a:headEnd type="none" w="med" len="med"/>
                <a:tailEnd type="none" w="med" len="med"/>
              </a:ln>
            </p:spPr>
            <p:txBody>
              <a:bodyPr/>
              <a:lstStyle/>
              <a:p>
                <a:endParaRPr lang="zh-CN" altLang="en-US"/>
              </a:p>
            </p:txBody>
          </p:sp>
          <p:sp>
            <p:nvSpPr>
              <p:cNvPr id="16475" name="直接连接符 16474"/>
              <p:cNvSpPr/>
              <p:nvPr/>
            </p:nvSpPr>
            <p:spPr>
              <a:xfrm flipH="1">
                <a:off x="561" y="1294"/>
                <a:ext cx="844" cy="0"/>
              </a:xfrm>
              <a:prstGeom prst="line">
                <a:avLst/>
              </a:prstGeom>
              <a:ln w="19050" cap="sq" cmpd="sng">
                <a:solidFill>
                  <a:schemeClr val="tx1"/>
                </a:solidFill>
                <a:prstDash val="solid"/>
                <a:headEnd type="none" w="med" len="med"/>
                <a:tailEnd type="none" w="med" len="med"/>
              </a:ln>
            </p:spPr>
          </p:sp>
          <p:sp>
            <p:nvSpPr>
              <p:cNvPr id="16476" name="直接连接符 16475"/>
              <p:cNvSpPr/>
              <p:nvPr/>
            </p:nvSpPr>
            <p:spPr>
              <a:xfrm>
                <a:off x="1871" y="1294"/>
                <a:ext cx="913" cy="0"/>
              </a:xfrm>
              <a:prstGeom prst="line">
                <a:avLst/>
              </a:prstGeom>
              <a:ln w="19050" cap="sq" cmpd="sng">
                <a:solidFill>
                  <a:schemeClr val="tx1"/>
                </a:solidFill>
                <a:prstDash val="solid"/>
                <a:headEnd type="none" w="med" len="med"/>
                <a:tailEnd type="none" w="med" len="med"/>
              </a:ln>
            </p:spPr>
          </p:sp>
        </p:grpSp>
      </p:grpSp>
      <p:grpSp>
        <p:nvGrpSpPr>
          <p:cNvPr id="16487" name="组合 16486"/>
          <p:cNvGrpSpPr/>
          <p:nvPr/>
        </p:nvGrpSpPr>
        <p:grpSpPr>
          <a:xfrm>
            <a:off x="738188" y="3233160"/>
            <a:ext cx="2970212" cy="1516641"/>
            <a:chOff x="465" y="1776"/>
            <a:chExt cx="2415" cy="1116"/>
          </a:xfrm>
        </p:grpSpPr>
        <p:grpSp>
          <p:nvGrpSpPr>
            <p:cNvPr id="16461" name="组合 16460"/>
            <p:cNvGrpSpPr/>
            <p:nvPr/>
          </p:nvGrpSpPr>
          <p:grpSpPr>
            <a:xfrm>
              <a:off x="465" y="1776"/>
              <a:ext cx="2415" cy="816"/>
              <a:chOff x="465" y="1632"/>
              <a:chExt cx="2415" cy="816"/>
            </a:xfrm>
          </p:grpSpPr>
          <p:sp>
            <p:nvSpPr>
              <p:cNvPr id="16440" name="文本框 16439"/>
              <p:cNvSpPr txBox="1"/>
              <p:nvPr/>
            </p:nvSpPr>
            <p:spPr>
              <a:xfrm>
                <a:off x="890" y="1632"/>
                <a:ext cx="1487" cy="791"/>
              </a:xfrm>
              <a:prstGeom prst="rect">
                <a:avLst/>
              </a:prstGeom>
              <a:noFill/>
              <a:ln w="28575">
                <a:noFill/>
              </a:ln>
            </p:spPr>
            <p:txBody>
              <a:bodyPr wrap="none" lIns="89381" tIns="44691" rIns="89381" bIns="44691" anchor="ctr">
                <a:spAutoFit/>
              </a:bodyPr>
              <a:lstStyle/>
              <a:p>
                <a:pPr algn="ctr" defTabSz="892175" eaLnBrk="0" hangingPunct="0"/>
                <a:r>
                  <a:rPr lang="zh-CN" altLang="en-US" sz="3200" dirty="0">
                    <a:latin typeface="Times New Roman" panose="02020603050405020304" pitchFamily="18" charset="0"/>
                    <a:ea typeface="楷体_GB2312" pitchFamily="49" charset="-122"/>
                  </a:rPr>
                  <a:t>参考方向</a:t>
                </a:r>
              </a:p>
              <a:p>
                <a:pPr algn="ctr" defTabSz="892175" eaLnBrk="0" hangingPunct="0"/>
                <a:r>
                  <a:rPr lang="en-US" altLang="zh-CN" sz="3200" i="1" dirty="0">
                    <a:latin typeface="Times New Roman" panose="02020603050405020304" pitchFamily="18" charset="0"/>
                    <a:ea typeface="楷体_GB2312" pitchFamily="49" charset="-122"/>
                  </a:rPr>
                  <a:t>u</a:t>
                </a:r>
              </a:p>
            </p:txBody>
          </p:sp>
          <p:sp>
            <p:nvSpPr>
              <p:cNvPr id="16450" name="文本框 16449"/>
              <p:cNvSpPr txBox="1"/>
              <p:nvPr/>
            </p:nvSpPr>
            <p:spPr>
              <a:xfrm>
                <a:off x="465" y="2084"/>
                <a:ext cx="480" cy="364"/>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3200">
                    <a:latin typeface="Times New Roman" panose="02020603050405020304" pitchFamily="18" charset="0"/>
                  </a:rPr>
                  <a:t>+</a:t>
                </a:r>
                <a:endParaRPr lang="en-US" altLang="zh-CN" sz="2400">
                  <a:solidFill>
                    <a:srgbClr val="000000"/>
                  </a:solidFill>
                  <a:latin typeface="Times New Roman" panose="02020603050405020304" pitchFamily="18" charset="0"/>
                </a:endParaRPr>
              </a:p>
            </p:txBody>
          </p:sp>
          <p:sp>
            <p:nvSpPr>
              <p:cNvPr id="16451" name="文本框 16450"/>
              <p:cNvSpPr txBox="1"/>
              <p:nvPr/>
            </p:nvSpPr>
            <p:spPr>
              <a:xfrm>
                <a:off x="2400" y="2065"/>
                <a:ext cx="480" cy="364"/>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3200">
                    <a:latin typeface="Times New Roman" panose="02020603050405020304" pitchFamily="18" charset="0"/>
                  </a:rPr>
                  <a:t>–</a:t>
                </a:r>
                <a:endParaRPr lang="en-US" altLang="zh-CN" sz="2400">
                  <a:solidFill>
                    <a:srgbClr val="000000"/>
                  </a:solidFill>
                  <a:latin typeface="Times New Roman" panose="02020603050405020304" pitchFamily="18" charset="0"/>
                </a:endParaRPr>
              </a:p>
            </p:txBody>
          </p:sp>
        </p:grpSp>
        <p:grpSp>
          <p:nvGrpSpPr>
            <p:cNvPr id="16477" name="组合 16476"/>
            <p:cNvGrpSpPr/>
            <p:nvPr/>
          </p:nvGrpSpPr>
          <p:grpSpPr>
            <a:xfrm>
              <a:off x="561" y="2508"/>
              <a:ext cx="2223" cy="384"/>
              <a:chOff x="561" y="1104"/>
              <a:chExt cx="2223" cy="384"/>
            </a:xfrm>
          </p:grpSpPr>
          <p:sp>
            <p:nvSpPr>
              <p:cNvPr id="16478" name="矩形 16477"/>
              <p:cNvSpPr/>
              <p:nvPr/>
            </p:nvSpPr>
            <p:spPr>
              <a:xfrm>
                <a:off x="1411" y="1104"/>
                <a:ext cx="460" cy="384"/>
              </a:xfrm>
              <a:prstGeom prst="rect">
                <a:avLst/>
              </a:prstGeom>
              <a:solidFill>
                <a:srgbClr val="00FF00"/>
              </a:solidFill>
              <a:ln w="28575" cap="sq" cmpd="sng">
                <a:solidFill>
                  <a:schemeClr val="tx1"/>
                </a:solidFill>
                <a:prstDash val="solid"/>
                <a:miter/>
                <a:headEnd type="none" w="med" len="med"/>
                <a:tailEnd type="none" w="med" len="med"/>
              </a:ln>
            </p:spPr>
            <p:txBody>
              <a:bodyPr/>
              <a:lstStyle/>
              <a:p>
                <a:endParaRPr lang="zh-CN" altLang="en-US"/>
              </a:p>
            </p:txBody>
          </p:sp>
          <p:sp>
            <p:nvSpPr>
              <p:cNvPr id="16479" name="直接连接符 16478"/>
              <p:cNvSpPr/>
              <p:nvPr/>
            </p:nvSpPr>
            <p:spPr>
              <a:xfrm flipH="1">
                <a:off x="561" y="1294"/>
                <a:ext cx="844" cy="0"/>
              </a:xfrm>
              <a:prstGeom prst="line">
                <a:avLst/>
              </a:prstGeom>
              <a:ln w="19050" cap="sq" cmpd="sng">
                <a:solidFill>
                  <a:schemeClr val="tx1"/>
                </a:solidFill>
                <a:prstDash val="solid"/>
                <a:headEnd type="none" w="med" len="med"/>
                <a:tailEnd type="none" w="med" len="med"/>
              </a:ln>
            </p:spPr>
          </p:sp>
          <p:sp>
            <p:nvSpPr>
              <p:cNvPr id="16480" name="直接连接符 16479"/>
              <p:cNvSpPr/>
              <p:nvPr/>
            </p:nvSpPr>
            <p:spPr>
              <a:xfrm>
                <a:off x="1871" y="1294"/>
                <a:ext cx="913" cy="0"/>
              </a:xfrm>
              <a:prstGeom prst="line">
                <a:avLst/>
              </a:prstGeom>
              <a:ln w="19050" cap="sq" cmpd="sng">
                <a:solidFill>
                  <a:schemeClr val="tx1"/>
                </a:solidFill>
                <a:prstDash val="solid"/>
                <a:headEnd type="none" w="med" len="med"/>
                <a:tailEnd type="none" w="med" len="med"/>
              </a:ln>
            </p:spPr>
          </p:sp>
        </p:grpSp>
      </p:grpSp>
      <p:grpSp>
        <p:nvGrpSpPr>
          <p:cNvPr id="16488" name="组合 16487"/>
          <p:cNvGrpSpPr/>
          <p:nvPr/>
        </p:nvGrpSpPr>
        <p:grpSpPr>
          <a:xfrm>
            <a:off x="5659654" y="3228702"/>
            <a:ext cx="3179545" cy="1521100"/>
            <a:chOff x="3153" y="1772"/>
            <a:chExt cx="2415" cy="1132"/>
          </a:xfrm>
        </p:grpSpPr>
        <p:grpSp>
          <p:nvGrpSpPr>
            <p:cNvPr id="16462" name="组合 16461"/>
            <p:cNvGrpSpPr/>
            <p:nvPr/>
          </p:nvGrpSpPr>
          <p:grpSpPr>
            <a:xfrm>
              <a:off x="3153" y="1772"/>
              <a:ext cx="2415" cy="820"/>
              <a:chOff x="3153" y="1628"/>
              <a:chExt cx="2415" cy="820"/>
            </a:xfrm>
          </p:grpSpPr>
          <p:sp>
            <p:nvSpPr>
              <p:cNvPr id="16458" name="文本框 16457"/>
              <p:cNvSpPr txBox="1"/>
              <p:nvPr/>
            </p:nvSpPr>
            <p:spPr>
              <a:xfrm>
                <a:off x="3627" y="1628"/>
                <a:ext cx="1389" cy="800"/>
              </a:xfrm>
              <a:prstGeom prst="rect">
                <a:avLst/>
              </a:prstGeom>
              <a:noFill/>
              <a:ln w="28575">
                <a:noFill/>
              </a:ln>
            </p:spPr>
            <p:txBody>
              <a:bodyPr wrap="none" lIns="89381" tIns="44691" rIns="89381" bIns="44691" anchor="ctr">
                <a:spAutoFit/>
              </a:bodyPr>
              <a:lstStyle/>
              <a:p>
                <a:pPr algn="ctr" defTabSz="892175" eaLnBrk="0" hangingPunct="0"/>
                <a:r>
                  <a:rPr lang="zh-CN" altLang="en-US" sz="3200" dirty="0">
                    <a:latin typeface="Times New Roman" panose="02020603050405020304" pitchFamily="18" charset="0"/>
                    <a:ea typeface="楷体_GB2312" pitchFamily="49" charset="-122"/>
                  </a:rPr>
                  <a:t>参考方向</a:t>
                </a:r>
              </a:p>
              <a:p>
                <a:pPr algn="ctr" defTabSz="892175" eaLnBrk="0" hangingPunct="0"/>
                <a:r>
                  <a:rPr lang="en-US" altLang="zh-CN" sz="3200" i="1" dirty="0">
                    <a:latin typeface="Times New Roman" panose="02020603050405020304" pitchFamily="18" charset="0"/>
                    <a:ea typeface="楷体_GB2312" pitchFamily="49" charset="-122"/>
                  </a:rPr>
                  <a:t>u</a:t>
                </a:r>
              </a:p>
            </p:txBody>
          </p:sp>
          <p:sp>
            <p:nvSpPr>
              <p:cNvPr id="16459" name="文本框 16458"/>
              <p:cNvSpPr txBox="1"/>
              <p:nvPr/>
            </p:nvSpPr>
            <p:spPr>
              <a:xfrm>
                <a:off x="3153" y="2084"/>
                <a:ext cx="480" cy="364"/>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3200">
                    <a:latin typeface="Times New Roman" panose="02020603050405020304" pitchFamily="18" charset="0"/>
                  </a:rPr>
                  <a:t>+</a:t>
                </a:r>
                <a:endParaRPr lang="en-US" altLang="zh-CN" sz="2400">
                  <a:solidFill>
                    <a:srgbClr val="000000"/>
                  </a:solidFill>
                  <a:latin typeface="Times New Roman" panose="02020603050405020304" pitchFamily="18" charset="0"/>
                </a:endParaRPr>
              </a:p>
            </p:txBody>
          </p:sp>
          <p:sp>
            <p:nvSpPr>
              <p:cNvPr id="16460" name="文本框 16459"/>
              <p:cNvSpPr txBox="1"/>
              <p:nvPr/>
            </p:nvSpPr>
            <p:spPr>
              <a:xfrm>
                <a:off x="5088" y="2065"/>
                <a:ext cx="480" cy="364"/>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3200">
                    <a:latin typeface="Times New Roman" panose="02020603050405020304" pitchFamily="18" charset="0"/>
                  </a:rPr>
                  <a:t>–</a:t>
                </a:r>
                <a:endParaRPr lang="en-US" altLang="zh-CN" sz="2400">
                  <a:solidFill>
                    <a:srgbClr val="000000"/>
                  </a:solidFill>
                  <a:latin typeface="Times New Roman" panose="02020603050405020304" pitchFamily="18" charset="0"/>
                </a:endParaRPr>
              </a:p>
            </p:txBody>
          </p:sp>
        </p:grpSp>
        <p:grpSp>
          <p:nvGrpSpPr>
            <p:cNvPr id="16481" name="组合 16480"/>
            <p:cNvGrpSpPr/>
            <p:nvPr/>
          </p:nvGrpSpPr>
          <p:grpSpPr>
            <a:xfrm>
              <a:off x="3237" y="2520"/>
              <a:ext cx="2223" cy="384"/>
              <a:chOff x="561" y="1104"/>
              <a:chExt cx="2223" cy="384"/>
            </a:xfrm>
          </p:grpSpPr>
          <p:sp>
            <p:nvSpPr>
              <p:cNvPr id="16482" name="矩形 16481"/>
              <p:cNvSpPr/>
              <p:nvPr/>
            </p:nvSpPr>
            <p:spPr>
              <a:xfrm>
                <a:off x="1411" y="1104"/>
                <a:ext cx="460" cy="384"/>
              </a:xfrm>
              <a:prstGeom prst="rect">
                <a:avLst/>
              </a:prstGeom>
              <a:solidFill>
                <a:srgbClr val="00FF00"/>
              </a:solidFill>
              <a:ln w="28575" cap="sq" cmpd="sng">
                <a:solidFill>
                  <a:schemeClr val="tx1"/>
                </a:solidFill>
                <a:prstDash val="solid"/>
                <a:miter/>
                <a:headEnd type="none" w="med" len="med"/>
                <a:tailEnd type="none" w="med" len="med"/>
              </a:ln>
            </p:spPr>
            <p:txBody>
              <a:bodyPr/>
              <a:lstStyle/>
              <a:p>
                <a:endParaRPr lang="zh-CN" altLang="en-US"/>
              </a:p>
            </p:txBody>
          </p:sp>
          <p:sp>
            <p:nvSpPr>
              <p:cNvPr id="16483" name="直接连接符 16482"/>
              <p:cNvSpPr/>
              <p:nvPr/>
            </p:nvSpPr>
            <p:spPr>
              <a:xfrm flipH="1">
                <a:off x="561" y="1294"/>
                <a:ext cx="844" cy="0"/>
              </a:xfrm>
              <a:prstGeom prst="line">
                <a:avLst/>
              </a:prstGeom>
              <a:ln w="19050" cap="sq" cmpd="sng">
                <a:solidFill>
                  <a:schemeClr val="tx1"/>
                </a:solidFill>
                <a:prstDash val="solid"/>
                <a:headEnd type="none" w="med" len="med"/>
                <a:tailEnd type="none" w="med" len="med"/>
              </a:ln>
            </p:spPr>
          </p:sp>
          <p:sp>
            <p:nvSpPr>
              <p:cNvPr id="16484" name="直接连接符 16483"/>
              <p:cNvSpPr/>
              <p:nvPr/>
            </p:nvSpPr>
            <p:spPr>
              <a:xfrm>
                <a:off x="1871" y="1294"/>
                <a:ext cx="913" cy="0"/>
              </a:xfrm>
              <a:prstGeom prst="line">
                <a:avLst/>
              </a:prstGeom>
              <a:ln w="19050" cap="sq" cmpd="sng">
                <a:solidFill>
                  <a:schemeClr val="tx1"/>
                </a:solidFill>
                <a:prstDash val="solid"/>
                <a:headEnd type="none" w="med" len="med"/>
                <a:tailEnd type="none" w="med" len="med"/>
              </a:ln>
            </p:spPr>
          </p:sp>
        </p:grpSp>
      </p:grpSp>
      <p:sp>
        <p:nvSpPr>
          <p:cNvPr id="16489" name="文本框 16488"/>
          <p:cNvSpPr txBox="1"/>
          <p:nvPr/>
        </p:nvSpPr>
        <p:spPr>
          <a:xfrm>
            <a:off x="1022350" y="1006475"/>
            <a:ext cx="7072313" cy="500063"/>
          </a:xfrm>
          <a:prstGeom prst="rect">
            <a:avLst/>
          </a:prstGeom>
          <a:noFill/>
          <a:ln w="12700">
            <a:noFill/>
          </a:ln>
        </p:spPr>
        <p:txBody>
          <a:bodyPr wrap="none" lIns="89381" tIns="44691" rIns="89381" bIns="44691" anchor="ctr">
            <a:spAutoFit/>
          </a:bodyPr>
          <a:lstStyle/>
          <a:p>
            <a:pPr algn="ctr" defTabSz="892175" eaLnBrk="0" hangingPunct="0"/>
            <a:r>
              <a:rPr lang="zh-CN" altLang="en-US" sz="2700" dirty="0">
                <a:latin typeface="Times New Roman" panose="02020603050405020304" pitchFamily="18" charset="0"/>
              </a:rPr>
              <a:t>可以任意选定一个方向作为电压的</a:t>
            </a:r>
            <a:r>
              <a:rPr lang="zh-CN" altLang="en-US" sz="2700" dirty="0">
                <a:solidFill>
                  <a:srgbClr val="FF0000"/>
                </a:solidFill>
                <a:latin typeface="Times New Roman" panose="02020603050405020304" pitchFamily="18" charset="0"/>
              </a:rPr>
              <a:t>参考方向</a:t>
            </a:r>
            <a:r>
              <a:rPr lang="zh-CN" altLang="en-US" sz="2700" dirty="0">
                <a:latin typeface="Times New Roman" panose="02020603050405020304" pitchFamily="18" charset="0"/>
              </a:rPr>
              <a:t>。</a:t>
            </a:r>
            <a:endParaRPr lang="zh-CN" altLang="en-US" sz="2700">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6489"/>
                                        </p:tgtEl>
                                        <p:attrNameLst>
                                          <p:attrName>style.visibility</p:attrName>
                                        </p:attrNameLst>
                                      </p:cBhvr>
                                      <p:to>
                                        <p:strVal val="visible"/>
                                      </p:to>
                                    </p:set>
                                    <p:animEffect transition="in" filter="box(out)">
                                      <p:cBhvr>
                                        <p:cTn id="7" dur="500"/>
                                        <p:tgtEl>
                                          <p:spTgt spid="164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485"/>
                                        </p:tgtEl>
                                        <p:attrNameLst>
                                          <p:attrName>style.visibility</p:attrName>
                                        </p:attrNameLst>
                                      </p:cBhvr>
                                      <p:to>
                                        <p:strVal val="visible"/>
                                      </p:to>
                                    </p:set>
                                    <p:anim calcmode="lin" valueType="num">
                                      <p:cBhvr additive="base">
                                        <p:cTn id="12" dur="500" fill="hold"/>
                                        <p:tgtEl>
                                          <p:spTgt spid="16485"/>
                                        </p:tgtEl>
                                        <p:attrNameLst>
                                          <p:attrName>ppt_x</p:attrName>
                                        </p:attrNameLst>
                                      </p:cBhvr>
                                      <p:tavLst>
                                        <p:tav tm="0">
                                          <p:val>
                                            <p:strVal val="0-#ppt_w/2"/>
                                          </p:val>
                                        </p:tav>
                                        <p:tav tm="100000">
                                          <p:val>
                                            <p:strVal val="#ppt_x"/>
                                          </p:val>
                                        </p:tav>
                                      </p:tavLst>
                                    </p:anim>
                                    <p:anim calcmode="lin" valueType="num">
                                      <p:cBhvr additive="base">
                                        <p:cTn id="13" dur="500" fill="hold"/>
                                        <p:tgtEl>
                                          <p:spTgt spid="1648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16487"/>
                                        </p:tgtEl>
                                        <p:attrNameLst>
                                          <p:attrName>style.visibility</p:attrName>
                                        </p:attrNameLst>
                                      </p:cBhvr>
                                      <p:to>
                                        <p:strVal val="visible"/>
                                      </p:to>
                                    </p:set>
                                    <p:anim calcmode="lin" valueType="num">
                                      <p:cBhvr additive="base">
                                        <p:cTn id="17" dur="500" fill="hold"/>
                                        <p:tgtEl>
                                          <p:spTgt spid="16487"/>
                                        </p:tgtEl>
                                        <p:attrNameLst>
                                          <p:attrName>ppt_x</p:attrName>
                                        </p:attrNameLst>
                                      </p:cBhvr>
                                      <p:tavLst>
                                        <p:tav tm="0">
                                          <p:val>
                                            <p:strVal val="0-#ppt_w/2"/>
                                          </p:val>
                                        </p:tav>
                                        <p:tav tm="100000">
                                          <p:val>
                                            <p:strVal val="#ppt_x"/>
                                          </p:val>
                                        </p:tav>
                                      </p:tavLst>
                                    </p:anim>
                                    <p:anim calcmode="lin" valueType="num">
                                      <p:cBhvr additive="base">
                                        <p:cTn id="18" dur="500" fill="hold"/>
                                        <p:tgtEl>
                                          <p:spTgt spid="1648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6449"/>
                                        </p:tgtEl>
                                        <p:attrNameLst>
                                          <p:attrName>style.visibility</p:attrName>
                                        </p:attrNameLst>
                                      </p:cBhvr>
                                      <p:to>
                                        <p:strVal val="visible"/>
                                      </p:to>
                                    </p:set>
                                    <p:anim calcmode="lin" valueType="num">
                                      <p:cBhvr>
                                        <p:cTn id="23" dur="1000" fill="hold"/>
                                        <p:tgtEl>
                                          <p:spTgt spid="16449"/>
                                        </p:tgtEl>
                                        <p:attrNameLst>
                                          <p:attrName>ppt_w</p:attrName>
                                        </p:attrNameLst>
                                      </p:cBhvr>
                                      <p:tavLst>
                                        <p:tav tm="0">
                                          <p:val>
                                            <p:fltVal val="0"/>
                                          </p:val>
                                        </p:tav>
                                        <p:tav tm="100000">
                                          <p:val>
                                            <p:strVal val="#ppt_w"/>
                                          </p:val>
                                        </p:tav>
                                      </p:tavLst>
                                    </p:anim>
                                    <p:anim calcmode="lin" valueType="num">
                                      <p:cBhvr>
                                        <p:cTn id="24" dur="1000" fill="hold"/>
                                        <p:tgtEl>
                                          <p:spTgt spid="16449"/>
                                        </p:tgtEl>
                                        <p:attrNameLst>
                                          <p:attrName>ppt_h</p:attrName>
                                        </p:attrNameLst>
                                      </p:cBhvr>
                                      <p:tavLst>
                                        <p:tav tm="0">
                                          <p:val>
                                            <p:fltVal val="0"/>
                                          </p:val>
                                        </p:tav>
                                        <p:tav tm="100000">
                                          <p:val>
                                            <p:strVal val="#ppt_h"/>
                                          </p:val>
                                        </p:tav>
                                      </p:tavLst>
                                    </p:anim>
                                    <p:anim calcmode="lin" valueType="num">
                                      <p:cBhvr>
                                        <p:cTn id="25" dur="1000" fill="hold"/>
                                        <p:tgtEl>
                                          <p:spTgt spid="16449"/>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644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6486"/>
                                        </p:tgtEl>
                                        <p:attrNameLst>
                                          <p:attrName>style.visibility</p:attrName>
                                        </p:attrNameLst>
                                      </p:cBhvr>
                                      <p:to>
                                        <p:strVal val="visible"/>
                                      </p:to>
                                    </p:set>
                                    <p:anim calcmode="lin" valueType="num">
                                      <p:cBhvr additive="base">
                                        <p:cTn id="31" dur="500" fill="hold"/>
                                        <p:tgtEl>
                                          <p:spTgt spid="16486"/>
                                        </p:tgtEl>
                                        <p:attrNameLst>
                                          <p:attrName>ppt_x</p:attrName>
                                        </p:attrNameLst>
                                      </p:cBhvr>
                                      <p:tavLst>
                                        <p:tav tm="0">
                                          <p:val>
                                            <p:strVal val="0-#ppt_w/2"/>
                                          </p:val>
                                        </p:tav>
                                        <p:tav tm="100000">
                                          <p:val>
                                            <p:strVal val="#ppt_x"/>
                                          </p:val>
                                        </p:tav>
                                      </p:tavLst>
                                    </p:anim>
                                    <p:anim calcmode="lin" valueType="num">
                                      <p:cBhvr additive="base">
                                        <p:cTn id="32" dur="500" fill="hold"/>
                                        <p:tgtEl>
                                          <p:spTgt spid="16486"/>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8" fill="hold" nodeType="afterEffect">
                                  <p:stCondLst>
                                    <p:cond delay="0"/>
                                  </p:stCondLst>
                                  <p:childTnLst>
                                    <p:set>
                                      <p:cBhvr>
                                        <p:cTn id="35" dur="1" fill="hold">
                                          <p:stCondLst>
                                            <p:cond delay="0"/>
                                          </p:stCondLst>
                                        </p:cTn>
                                        <p:tgtEl>
                                          <p:spTgt spid="16488"/>
                                        </p:tgtEl>
                                        <p:attrNameLst>
                                          <p:attrName>style.visibility</p:attrName>
                                        </p:attrNameLst>
                                      </p:cBhvr>
                                      <p:to>
                                        <p:strVal val="visible"/>
                                      </p:to>
                                    </p:set>
                                    <p:anim calcmode="lin" valueType="num">
                                      <p:cBhvr additive="base">
                                        <p:cTn id="36" dur="500" fill="hold"/>
                                        <p:tgtEl>
                                          <p:spTgt spid="16488"/>
                                        </p:tgtEl>
                                        <p:attrNameLst>
                                          <p:attrName>ppt_x</p:attrName>
                                        </p:attrNameLst>
                                      </p:cBhvr>
                                      <p:tavLst>
                                        <p:tav tm="0">
                                          <p:val>
                                            <p:strVal val="0-#ppt_w/2"/>
                                          </p:val>
                                        </p:tav>
                                        <p:tav tm="100000">
                                          <p:val>
                                            <p:strVal val="#ppt_x"/>
                                          </p:val>
                                        </p:tav>
                                      </p:tavLst>
                                    </p:anim>
                                    <p:anim calcmode="lin" valueType="num">
                                      <p:cBhvr additive="base">
                                        <p:cTn id="37" dur="500" fill="hold"/>
                                        <p:tgtEl>
                                          <p:spTgt spid="16488"/>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6428"/>
                                        </p:tgtEl>
                                        <p:attrNameLst>
                                          <p:attrName>style.visibility</p:attrName>
                                        </p:attrNameLst>
                                      </p:cBhvr>
                                      <p:to>
                                        <p:strVal val="visible"/>
                                      </p:to>
                                    </p:set>
                                    <p:anim calcmode="lin" valueType="num">
                                      <p:cBhvr additive="base">
                                        <p:cTn id="42" dur="500" fill="hold"/>
                                        <p:tgtEl>
                                          <p:spTgt spid="16428"/>
                                        </p:tgtEl>
                                        <p:attrNameLst>
                                          <p:attrName>ppt_x</p:attrName>
                                        </p:attrNameLst>
                                      </p:cBhvr>
                                      <p:tavLst>
                                        <p:tav tm="0">
                                          <p:val>
                                            <p:strVal val="1+#ppt_w/2"/>
                                          </p:val>
                                        </p:tav>
                                        <p:tav tm="100000">
                                          <p:val>
                                            <p:strVal val="#ppt_x"/>
                                          </p:val>
                                        </p:tav>
                                      </p:tavLst>
                                    </p:anim>
                                    <p:anim calcmode="lin" valueType="num">
                                      <p:cBhvr additive="base">
                                        <p:cTn id="43" dur="500" fill="hold"/>
                                        <p:tgtEl>
                                          <p:spTgt spid="164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28" grpId="0"/>
      <p:bldP spid="16449" grpId="0"/>
      <p:bldP spid="16489"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6" name="文本框 20485"/>
          <p:cNvSpPr txBox="1"/>
          <p:nvPr/>
        </p:nvSpPr>
        <p:spPr>
          <a:xfrm>
            <a:off x="390525" y="349250"/>
            <a:ext cx="4552950" cy="630238"/>
          </a:xfrm>
          <a:prstGeom prst="rect">
            <a:avLst/>
          </a:prstGeom>
          <a:noFill/>
          <a:ln w="12700">
            <a:noFill/>
          </a:ln>
        </p:spPr>
        <p:txBody>
          <a:bodyPr wrap="none" lIns="89381" tIns="44691" rIns="89381" bIns="44691" anchor="ctr">
            <a:spAutoFit/>
          </a:bodyPr>
          <a:lstStyle/>
          <a:p>
            <a:pPr algn="ctr" defTabSz="892175" eaLnBrk="0" hangingPunct="0"/>
            <a:r>
              <a:rPr lang="zh-CN" altLang="en-US" sz="2400" dirty="0">
                <a:solidFill>
                  <a:srgbClr val="FF0000"/>
                </a:solidFill>
                <a:latin typeface="Times New Roman" panose="02020603050405020304" pitchFamily="18" charset="0"/>
                <a:sym typeface="Wingdings 2" panose="05020102010507070707" pitchFamily="18" charset="2"/>
              </a:rPr>
              <a:t>电压参考方向的三种表示方式</a:t>
            </a:r>
            <a:r>
              <a:rPr lang="zh-CN" altLang="en-US" sz="3500" dirty="0">
                <a:solidFill>
                  <a:srgbClr val="FF0000"/>
                </a:solidFill>
                <a:latin typeface="Times New Roman" panose="02020603050405020304" pitchFamily="18" charset="0"/>
                <a:sym typeface="Wingdings 2" panose="05020102010507070707" pitchFamily="18" charset="2"/>
              </a:rPr>
              <a:t>：</a:t>
            </a:r>
            <a:endParaRPr lang="zh-CN" altLang="en-US" sz="3500">
              <a:solidFill>
                <a:srgbClr val="FF0000"/>
              </a:solidFill>
              <a:latin typeface="Times New Roman" panose="02020603050405020304" pitchFamily="18" charset="0"/>
              <a:sym typeface="Wingdings 2" panose="05020102010507070707" pitchFamily="18" charset="2"/>
            </a:endParaRPr>
          </a:p>
        </p:txBody>
      </p:sp>
      <p:sp>
        <p:nvSpPr>
          <p:cNvPr id="20488" name="文本框 20487"/>
          <p:cNvSpPr txBox="1"/>
          <p:nvPr/>
        </p:nvSpPr>
        <p:spPr>
          <a:xfrm>
            <a:off x="460375" y="1282700"/>
            <a:ext cx="7015163" cy="449263"/>
          </a:xfrm>
          <a:prstGeom prst="rect">
            <a:avLst/>
          </a:prstGeom>
          <a:noFill/>
          <a:ln w="12700">
            <a:noFill/>
          </a:ln>
        </p:spPr>
        <p:txBody>
          <a:bodyPr wrap="none" lIns="89381" tIns="44691" rIns="89381" bIns="44691" anchor="ctr">
            <a:spAutoFit/>
          </a:bodyPr>
          <a:lstStyle/>
          <a:p>
            <a:pPr algn="ctr" defTabSz="892175" eaLnBrk="0" hangingPunct="0"/>
            <a:r>
              <a:rPr lang="en-US" altLang="zh-CN" sz="2400" dirty="0">
                <a:latin typeface="Times New Roman" panose="02020603050405020304" pitchFamily="18" charset="0"/>
                <a:sym typeface="Monotype Sorts" pitchFamily="2" charset="2"/>
              </a:rPr>
              <a:t>(1)  </a:t>
            </a:r>
            <a:r>
              <a:rPr lang="zh-CN" altLang="en-US" sz="2400" dirty="0">
                <a:latin typeface="Times New Roman" panose="02020603050405020304" pitchFamily="18" charset="0"/>
                <a:sym typeface="Monotype Sorts" pitchFamily="2" charset="2"/>
              </a:rPr>
              <a:t>用箭头表示：箭头指向为电压（降）的参考方向</a:t>
            </a:r>
            <a:endParaRPr lang="zh-CN" altLang="en-US" sz="3200">
              <a:latin typeface="Times New Roman" panose="02020603050405020304" pitchFamily="18" charset="0"/>
              <a:sym typeface="Monotype Sorts" pitchFamily="2" charset="2"/>
            </a:endParaRPr>
          </a:p>
        </p:txBody>
      </p:sp>
      <p:sp>
        <p:nvSpPr>
          <p:cNvPr id="20489" name="文本框 20488"/>
          <p:cNvSpPr txBox="1"/>
          <p:nvPr/>
        </p:nvSpPr>
        <p:spPr>
          <a:xfrm>
            <a:off x="370355" y="3014541"/>
            <a:ext cx="7190440" cy="828919"/>
          </a:xfrm>
          <a:prstGeom prst="rect">
            <a:avLst/>
          </a:prstGeom>
          <a:noFill/>
          <a:ln w="12700">
            <a:noFill/>
          </a:ln>
        </p:spPr>
        <p:txBody>
          <a:bodyPr wrap="none" lIns="89381" tIns="44691" rIns="89381" bIns="44691" anchor="ctr">
            <a:spAutoFit/>
          </a:bodyPr>
          <a:lstStyle/>
          <a:p>
            <a:pPr marL="465455" indent="-465455" algn="just" defTabSz="892175" eaLnBrk="0" hangingPunct="0"/>
            <a:r>
              <a:rPr lang="en-US" altLang="zh-CN" sz="2400" dirty="0">
                <a:solidFill>
                  <a:srgbClr val="FF0000"/>
                </a:solidFill>
                <a:latin typeface="Times New Roman" panose="02020603050405020304" pitchFamily="18" charset="0"/>
                <a:sym typeface="Monotype Sorts" pitchFamily="2" charset="2"/>
              </a:rPr>
              <a:t>(2)  </a:t>
            </a:r>
            <a:r>
              <a:rPr lang="zh-CN" altLang="en-US" sz="2400" dirty="0">
                <a:solidFill>
                  <a:srgbClr val="FF0000"/>
                </a:solidFill>
                <a:latin typeface="Times New Roman" panose="02020603050405020304" pitchFamily="18" charset="0"/>
                <a:sym typeface="Monotype Sorts" pitchFamily="2" charset="2"/>
              </a:rPr>
              <a:t>用正负极性表示：由正极指向负极的方向为电压</a:t>
            </a:r>
            <a:br>
              <a:rPr lang="zh-CN" altLang="en-US" sz="2400" dirty="0">
                <a:solidFill>
                  <a:srgbClr val="FF0000"/>
                </a:solidFill>
                <a:latin typeface="Times New Roman" panose="02020603050405020304" pitchFamily="18" charset="0"/>
                <a:sym typeface="Monotype Sorts" pitchFamily="2" charset="2"/>
              </a:rPr>
            </a:br>
            <a:r>
              <a:rPr lang="zh-CN" altLang="en-US" sz="2400" dirty="0">
                <a:solidFill>
                  <a:srgbClr val="FF0000"/>
                </a:solidFill>
                <a:latin typeface="Times New Roman" panose="02020603050405020304" pitchFamily="18" charset="0"/>
                <a:sym typeface="Monotype Sorts" pitchFamily="2" charset="2"/>
              </a:rPr>
              <a:t> </a:t>
            </a:r>
            <a:r>
              <a:rPr lang="en-US" altLang="zh-CN" sz="2400" dirty="0">
                <a:solidFill>
                  <a:srgbClr val="FF0000"/>
                </a:solidFill>
                <a:latin typeface="Times New Roman" panose="02020603050405020304" pitchFamily="18" charset="0"/>
                <a:sym typeface="Monotype Sorts" pitchFamily="2" charset="2"/>
              </a:rPr>
              <a:t>(</a:t>
            </a:r>
            <a:r>
              <a:rPr lang="zh-CN" altLang="en-US" sz="2400" dirty="0">
                <a:solidFill>
                  <a:srgbClr val="FF0000"/>
                </a:solidFill>
                <a:latin typeface="Times New Roman" panose="02020603050405020304" pitchFamily="18" charset="0"/>
                <a:sym typeface="Monotype Sorts" pitchFamily="2" charset="2"/>
              </a:rPr>
              <a:t>降低</a:t>
            </a:r>
            <a:r>
              <a:rPr lang="en-US" altLang="zh-CN" sz="2400" dirty="0">
                <a:solidFill>
                  <a:srgbClr val="FF0000"/>
                </a:solidFill>
                <a:latin typeface="Times New Roman" panose="02020603050405020304" pitchFamily="18" charset="0"/>
                <a:sym typeface="Monotype Sorts" pitchFamily="2" charset="2"/>
              </a:rPr>
              <a:t>)</a:t>
            </a:r>
            <a:r>
              <a:rPr lang="zh-CN" altLang="en-US" sz="2400" dirty="0">
                <a:solidFill>
                  <a:srgbClr val="FF0000"/>
                </a:solidFill>
                <a:latin typeface="Times New Roman" panose="02020603050405020304" pitchFamily="18" charset="0"/>
                <a:sym typeface="Monotype Sorts" pitchFamily="2" charset="2"/>
              </a:rPr>
              <a:t>的参考方向（本课采用）</a:t>
            </a:r>
          </a:p>
        </p:txBody>
      </p:sp>
      <p:sp>
        <p:nvSpPr>
          <p:cNvPr id="20490" name="文本框 20489"/>
          <p:cNvSpPr txBox="1"/>
          <p:nvPr/>
        </p:nvSpPr>
        <p:spPr>
          <a:xfrm>
            <a:off x="399528" y="4690941"/>
            <a:ext cx="7067008" cy="828919"/>
          </a:xfrm>
          <a:prstGeom prst="rect">
            <a:avLst/>
          </a:prstGeom>
          <a:noFill/>
          <a:ln w="12700">
            <a:noFill/>
          </a:ln>
        </p:spPr>
        <p:txBody>
          <a:bodyPr wrap="none" lIns="89381" tIns="44691" rIns="89381" bIns="44691" anchor="ctr">
            <a:spAutoFit/>
          </a:bodyPr>
          <a:lstStyle/>
          <a:p>
            <a:pPr marL="371475" indent="-371475" algn="just" defTabSz="892175" eaLnBrk="0" hangingPunct="0"/>
            <a:r>
              <a:rPr lang="en-US" altLang="zh-CN" sz="2400" dirty="0">
                <a:latin typeface="Times New Roman" panose="02020603050405020304" pitchFamily="18" charset="0"/>
                <a:sym typeface="Monotype Sorts" pitchFamily="2" charset="2"/>
              </a:rPr>
              <a:t>(3) </a:t>
            </a:r>
            <a:r>
              <a:rPr lang="zh-CN" altLang="en-US" sz="2400" dirty="0">
                <a:latin typeface="Times New Roman" panose="02020603050405020304" pitchFamily="18" charset="0"/>
                <a:sym typeface="Monotype Sorts" pitchFamily="2" charset="2"/>
              </a:rPr>
              <a:t>用双下标表示：如 </a:t>
            </a:r>
            <a:r>
              <a:rPr lang="en-US" altLang="zh-CN" sz="2400" i="1" dirty="0" err="1">
                <a:latin typeface="Times New Roman" panose="02020603050405020304" pitchFamily="18" charset="0"/>
                <a:sym typeface="Monotype Sorts" pitchFamily="2" charset="2"/>
              </a:rPr>
              <a:t>u</a:t>
            </a:r>
            <a:r>
              <a:rPr lang="en-US" altLang="zh-CN" sz="2400" baseline="-25000" dirty="0" err="1">
                <a:latin typeface="Times New Roman" panose="02020603050405020304" pitchFamily="18" charset="0"/>
                <a:sym typeface="Monotype Sorts" pitchFamily="2" charset="2"/>
              </a:rPr>
              <a:t>AB</a:t>
            </a:r>
            <a:r>
              <a:rPr lang="en-US" altLang="zh-CN" sz="2400" dirty="0">
                <a:latin typeface="Times New Roman" panose="02020603050405020304" pitchFamily="18" charset="0"/>
                <a:sym typeface="Monotype Sorts" pitchFamily="2" charset="2"/>
              </a:rPr>
              <a:t> , </a:t>
            </a:r>
            <a:r>
              <a:rPr lang="zh-CN" altLang="en-US" sz="2400" dirty="0">
                <a:latin typeface="Times New Roman" panose="02020603050405020304" pitchFamily="18" charset="0"/>
              </a:rPr>
              <a:t>由</a:t>
            </a:r>
            <a:r>
              <a:rPr lang="en-US" altLang="zh-CN" sz="2400" dirty="0">
                <a:latin typeface="Times New Roman" panose="02020603050405020304" pitchFamily="18" charset="0"/>
              </a:rPr>
              <a:t>A</a:t>
            </a:r>
            <a:r>
              <a:rPr lang="zh-CN" altLang="en-US" sz="2400" dirty="0">
                <a:latin typeface="Times New Roman" panose="02020603050405020304" pitchFamily="18" charset="0"/>
              </a:rPr>
              <a:t>指向</a:t>
            </a:r>
            <a:r>
              <a:rPr lang="en-US" altLang="zh-CN" sz="2400" dirty="0">
                <a:latin typeface="Times New Roman" panose="02020603050405020304" pitchFamily="18" charset="0"/>
              </a:rPr>
              <a:t>B</a:t>
            </a:r>
            <a:r>
              <a:rPr lang="zh-CN" altLang="en-US" sz="2400" dirty="0">
                <a:latin typeface="Times New Roman" panose="02020603050405020304" pitchFamily="18" charset="0"/>
              </a:rPr>
              <a:t>的方向为电压</a:t>
            </a:r>
            <a:br>
              <a:rPr lang="zh-CN" altLang="en-US" sz="2400" dirty="0">
                <a:latin typeface="Times New Roman" panose="02020603050405020304" pitchFamily="18" charset="0"/>
              </a:rPr>
            </a:b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zh-CN" altLang="en-US" sz="2400" dirty="0">
                <a:latin typeface="Times New Roman" panose="02020603050405020304" pitchFamily="18" charset="0"/>
              </a:rPr>
              <a:t>降</a:t>
            </a:r>
            <a:r>
              <a:rPr lang="en-US" altLang="zh-CN" sz="2400" dirty="0">
                <a:latin typeface="Times New Roman" panose="02020603050405020304" pitchFamily="18" charset="0"/>
              </a:rPr>
              <a:t>)</a:t>
            </a:r>
            <a:r>
              <a:rPr lang="zh-CN" altLang="en-US" sz="2400" dirty="0">
                <a:latin typeface="Times New Roman" panose="02020603050405020304" pitchFamily="18" charset="0"/>
              </a:rPr>
              <a:t>的参考方向</a:t>
            </a:r>
          </a:p>
        </p:txBody>
      </p:sp>
      <p:grpSp>
        <p:nvGrpSpPr>
          <p:cNvPr id="20503" name="组合 20502"/>
          <p:cNvGrpSpPr/>
          <p:nvPr/>
        </p:nvGrpSpPr>
        <p:grpSpPr>
          <a:xfrm>
            <a:off x="2590800" y="2362200"/>
            <a:ext cx="3962400" cy="457200"/>
            <a:chOff x="3072" y="1488"/>
            <a:chExt cx="2496" cy="288"/>
          </a:xfrm>
        </p:grpSpPr>
        <p:sp>
          <p:nvSpPr>
            <p:cNvPr id="20493" name="矩形 20492"/>
            <p:cNvSpPr/>
            <p:nvPr/>
          </p:nvSpPr>
          <p:spPr>
            <a:xfrm>
              <a:off x="4099" y="1584"/>
              <a:ext cx="433" cy="192"/>
            </a:xfrm>
            <a:prstGeom prst="rect">
              <a:avLst/>
            </a:prstGeom>
            <a:solidFill>
              <a:srgbClr val="00FF00"/>
            </a:solidFill>
            <a:ln w="12700" cap="sq" cmpd="sng">
              <a:solidFill>
                <a:schemeClr val="tx1"/>
              </a:solidFill>
              <a:prstDash val="solid"/>
              <a:miter/>
              <a:headEnd type="none" w="med" len="med"/>
              <a:tailEnd type="none" w="med" len="med"/>
            </a:ln>
          </p:spPr>
          <p:txBody>
            <a:bodyPr/>
            <a:lstStyle/>
            <a:p>
              <a:endParaRPr lang="zh-CN" altLang="en-US"/>
            </a:p>
          </p:txBody>
        </p:sp>
        <p:sp>
          <p:nvSpPr>
            <p:cNvPr id="20494" name="直接连接符 20493"/>
            <p:cNvSpPr/>
            <p:nvPr/>
          </p:nvSpPr>
          <p:spPr>
            <a:xfrm flipH="1">
              <a:off x="3072" y="1681"/>
              <a:ext cx="1009" cy="1"/>
            </a:xfrm>
            <a:prstGeom prst="line">
              <a:avLst/>
            </a:prstGeom>
            <a:ln w="28575" cap="sq" cmpd="sng">
              <a:solidFill>
                <a:schemeClr val="tx1"/>
              </a:solidFill>
              <a:prstDash val="solid"/>
              <a:headEnd type="none" w="med" len="med"/>
              <a:tailEnd type="oval" w="med" len="med"/>
            </a:ln>
          </p:spPr>
        </p:sp>
        <p:sp>
          <p:nvSpPr>
            <p:cNvPr id="20495" name="直接连接符 20494"/>
            <p:cNvSpPr/>
            <p:nvPr/>
          </p:nvSpPr>
          <p:spPr>
            <a:xfrm>
              <a:off x="4559" y="1690"/>
              <a:ext cx="1009" cy="1"/>
            </a:xfrm>
            <a:prstGeom prst="line">
              <a:avLst/>
            </a:prstGeom>
            <a:ln w="28575" cap="sq" cmpd="sng">
              <a:solidFill>
                <a:schemeClr val="tx1"/>
              </a:solidFill>
              <a:prstDash val="solid"/>
              <a:headEnd type="none" w="med" len="med"/>
              <a:tailEnd type="oval" w="med" len="med"/>
            </a:ln>
          </p:spPr>
        </p:sp>
        <p:sp>
          <p:nvSpPr>
            <p:cNvPr id="20499" name="直接连接符 20498"/>
            <p:cNvSpPr/>
            <p:nvPr/>
          </p:nvSpPr>
          <p:spPr>
            <a:xfrm>
              <a:off x="3648" y="1488"/>
              <a:ext cx="1248" cy="0"/>
            </a:xfrm>
            <a:prstGeom prst="line">
              <a:avLst/>
            </a:prstGeom>
            <a:ln w="28575" cap="sq" cmpd="sng">
              <a:solidFill>
                <a:schemeClr val="hlink"/>
              </a:solidFill>
              <a:prstDash val="solid"/>
              <a:headEnd type="none" w="med" len="med"/>
              <a:tailEnd type="arrow" w="med" len="med"/>
            </a:ln>
          </p:spPr>
        </p:sp>
      </p:grpSp>
      <p:sp>
        <p:nvSpPr>
          <p:cNvPr id="20502" name="文本框 20501"/>
          <p:cNvSpPr txBox="1"/>
          <p:nvPr/>
        </p:nvSpPr>
        <p:spPr>
          <a:xfrm>
            <a:off x="4375077" y="1735890"/>
            <a:ext cx="408134" cy="582697"/>
          </a:xfrm>
          <a:prstGeom prst="rect">
            <a:avLst/>
          </a:prstGeom>
          <a:noFill/>
          <a:ln w="12700">
            <a:noFill/>
          </a:ln>
        </p:spPr>
        <p:txBody>
          <a:bodyPr wrap="none" lIns="89381" tIns="44691" rIns="89381" bIns="44691" anchor="ctr">
            <a:spAutoFit/>
          </a:bodyPr>
          <a:lstStyle/>
          <a:p>
            <a:pPr algn="ctr" defTabSz="892175" eaLnBrk="0" hangingPunct="0"/>
            <a:r>
              <a:rPr lang="en-US" altLang="zh-CN" sz="3200" i="1" dirty="0">
                <a:latin typeface="Times New Roman" panose="02020603050405020304" pitchFamily="18" charset="0"/>
              </a:rPr>
              <a:t>u</a:t>
            </a:r>
            <a:endParaRPr lang="en-US" altLang="zh-CN" sz="3200" dirty="0">
              <a:latin typeface="Times New Roman" panose="02020603050405020304" pitchFamily="18" charset="0"/>
            </a:endParaRPr>
          </a:p>
        </p:txBody>
      </p:sp>
      <p:grpSp>
        <p:nvGrpSpPr>
          <p:cNvPr id="20514" name="组合 20513"/>
          <p:cNvGrpSpPr/>
          <p:nvPr/>
        </p:nvGrpSpPr>
        <p:grpSpPr>
          <a:xfrm>
            <a:off x="2682875" y="4268788"/>
            <a:ext cx="3962400" cy="304800"/>
            <a:chOff x="3024" y="2592"/>
            <a:chExt cx="2496" cy="192"/>
          </a:xfrm>
        </p:grpSpPr>
        <p:sp>
          <p:nvSpPr>
            <p:cNvPr id="20505" name="矩形 20504"/>
            <p:cNvSpPr/>
            <p:nvPr/>
          </p:nvSpPr>
          <p:spPr>
            <a:xfrm>
              <a:off x="4051" y="2592"/>
              <a:ext cx="433" cy="192"/>
            </a:xfrm>
            <a:prstGeom prst="rect">
              <a:avLst/>
            </a:prstGeom>
            <a:solidFill>
              <a:srgbClr val="00FF00"/>
            </a:solidFill>
            <a:ln w="12700" cap="sq" cmpd="sng">
              <a:solidFill>
                <a:schemeClr val="tx1"/>
              </a:solidFill>
              <a:prstDash val="solid"/>
              <a:miter/>
              <a:headEnd type="none" w="med" len="med"/>
              <a:tailEnd type="none" w="med" len="med"/>
            </a:ln>
          </p:spPr>
          <p:txBody>
            <a:bodyPr/>
            <a:lstStyle/>
            <a:p>
              <a:endParaRPr lang="zh-CN" altLang="en-US"/>
            </a:p>
          </p:txBody>
        </p:sp>
        <p:sp>
          <p:nvSpPr>
            <p:cNvPr id="20506" name="直接连接符 20505"/>
            <p:cNvSpPr/>
            <p:nvPr/>
          </p:nvSpPr>
          <p:spPr>
            <a:xfrm flipH="1">
              <a:off x="3024" y="2689"/>
              <a:ext cx="1009" cy="1"/>
            </a:xfrm>
            <a:prstGeom prst="line">
              <a:avLst/>
            </a:prstGeom>
            <a:ln w="28575" cap="sq" cmpd="sng">
              <a:solidFill>
                <a:schemeClr val="tx1"/>
              </a:solidFill>
              <a:prstDash val="solid"/>
              <a:headEnd type="none" w="med" len="med"/>
              <a:tailEnd type="oval" w="med" len="med"/>
            </a:ln>
          </p:spPr>
        </p:sp>
        <p:sp>
          <p:nvSpPr>
            <p:cNvPr id="20507" name="直接连接符 20506"/>
            <p:cNvSpPr/>
            <p:nvPr/>
          </p:nvSpPr>
          <p:spPr>
            <a:xfrm>
              <a:off x="4511" y="2698"/>
              <a:ext cx="1009" cy="1"/>
            </a:xfrm>
            <a:prstGeom prst="line">
              <a:avLst/>
            </a:prstGeom>
            <a:ln w="28575" cap="sq" cmpd="sng">
              <a:solidFill>
                <a:schemeClr val="tx1"/>
              </a:solidFill>
              <a:prstDash val="solid"/>
              <a:headEnd type="none" w="med" len="med"/>
              <a:tailEnd type="oval" w="med" len="med"/>
            </a:ln>
          </p:spPr>
        </p:sp>
      </p:grpSp>
      <p:grpSp>
        <p:nvGrpSpPr>
          <p:cNvPr id="20515" name="组合 20514"/>
          <p:cNvGrpSpPr/>
          <p:nvPr/>
        </p:nvGrpSpPr>
        <p:grpSpPr>
          <a:xfrm>
            <a:off x="2640013" y="5991225"/>
            <a:ext cx="3963987" cy="304800"/>
            <a:chOff x="3024" y="3648"/>
            <a:chExt cx="2496" cy="192"/>
          </a:xfrm>
        </p:grpSpPr>
        <p:sp>
          <p:nvSpPr>
            <p:cNvPr id="20510" name="矩形 20509"/>
            <p:cNvSpPr/>
            <p:nvPr/>
          </p:nvSpPr>
          <p:spPr>
            <a:xfrm>
              <a:off x="4051" y="3648"/>
              <a:ext cx="433" cy="192"/>
            </a:xfrm>
            <a:prstGeom prst="rect">
              <a:avLst/>
            </a:prstGeom>
            <a:solidFill>
              <a:srgbClr val="00FF00"/>
            </a:solidFill>
            <a:ln w="12700" cap="sq" cmpd="sng">
              <a:solidFill>
                <a:schemeClr val="tx1"/>
              </a:solidFill>
              <a:prstDash val="solid"/>
              <a:miter/>
              <a:headEnd type="none" w="med" len="med"/>
              <a:tailEnd type="none" w="med" len="med"/>
            </a:ln>
          </p:spPr>
          <p:txBody>
            <a:bodyPr/>
            <a:lstStyle/>
            <a:p>
              <a:endParaRPr lang="zh-CN" altLang="en-US"/>
            </a:p>
          </p:txBody>
        </p:sp>
        <p:sp>
          <p:nvSpPr>
            <p:cNvPr id="20511" name="直接连接符 20510"/>
            <p:cNvSpPr/>
            <p:nvPr/>
          </p:nvSpPr>
          <p:spPr>
            <a:xfrm flipH="1">
              <a:off x="3024" y="3745"/>
              <a:ext cx="1009" cy="1"/>
            </a:xfrm>
            <a:prstGeom prst="line">
              <a:avLst/>
            </a:prstGeom>
            <a:ln w="28575" cap="sq" cmpd="sng">
              <a:solidFill>
                <a:schemeClr val="tx1"/>
              </a:solidFill>
              <a:prstDash val="solid"/>
              <a:headEnd type="none" w="med" len="med"/>
              <a:tailEnd type="oval" w="med" len="med"/>
            </a:ln>
          </p:spPr>
        </p:sp>
        <p:sp>
          <p:nvSpPr>
            <p:cNvPr id="20512" name="直接连接符 20511"/>
            <p:cNvSpPr/>
            <p:nvPr/>
          </p:nvSpPr>
          <p:spPr>
            <a:xfrm>
              <a:off x="4511" y="3754"/>
              <a:ext cx="1009" cy="1"/>
            </a:xfrm>
            <a:prstGeom prst="line">
              <a:avLst/>
            </a:prstGeom>
            <a:ln w="28575" cap="sq" cmpd="sng">
              <a:solidFill>
                <a:schemeClr val="tx1"/>
              </a:solidFill>
              <a:prstDash val="solid"/>
              <a:headEnd type="none" w="med" len="med"/>
              <a:tailEnd type="oval" w="med" len="med"/>
            </a:ln>
          </p:spPr>
        </p:sp>
      </p:grpSp>
      <p:sp>
        <p:nvSpPr>
          <p:cNvPr id="20516" name="文本框 20515"/>
          <p:cNvSpPr txBox="1"/>
          <p:nvPr/>
        </p:nvSpPr>
        <p:spPr>
          <a:xfrm>
            <a:off x="4471914" y="3734552"/>
            <a:ext cx="408134" cy="582697"/>
          </a:xfrm>
          <a:prstGeom prst="rect">
            <a:avLst/>
          </a:prstGeom>
          <a:noFill/>
          <a:ln w="12700">
            <a:noFill/>
          </a:ln>
        </p:spPr>
        <p:txBody>
          <a:bodyPr wrap="none" lIns="89381" tIns="44691" rIns="89381" bIns="44691" anchor="ctr">
            <a:spAutoFit/>
          </a:bodyPr>
          <a:lstStyle/>
          <a:p>
            <a:pPr algn="ctr" defTabSz="892175" eaLnBrk="0" hangingPunct="0"/>
            <a:r>
              <a:rPr lang="en-US" altLang="zh-CN" sz="3200" i="1" dirty="0">
                <a:latin typeface="Times New Roman" panose="02020603050405020304" pitchFamily="18" charset="0"/>
              </a:rPr>
              <a:t>u</a:t>
            </a:r>
            <a:endParaRPr lang="en-US" altLang="zh-CN" sz="3200" dirty="0">
              <a:latin typeface="Times New Roman" panose="02020603050405020304" pitchFamily="18" charset="0"/>
            </a:endParaRPr>
          </a:p>
        </p:txBody>
      </p:sp>
      <p:sp>
        <p:nvSpPr>
          <p:cNvPr id="20517" name="文本框 20516"/>
          <p:cNvSpPr txBox="1"/>
          <p:nvPr/>
        </p:nvSpPr>
        <p:spPr>
          <a:xfrm>
            <a:off x="2817813" y="3743325"/>
            <a:ext cx="490537" cy="746125"/>
          </a:xfrm>
          <a:prstGeom prst="rect">
            <a:avLst/>
          </a:prstGeom>
          <a:noFill/>
          <a:ln w="12700">
            <a:noFill/>
          </a:ln>
        </p:spPr>
        <p:txBody>
          <a:bodyPr wrap="none" lIns="89381" tIns="44691" rIns="89381" bIns="44691" anchor="ctr">
            <a:spAutoFit/>
          </a:bodyPr>
          <a:lstStyle/>
          <a:p>
            <a:pPr algn="ctr" defTabSz="892175" eaLnBrk="0" hangingPunct="0"/>
            <a:r>
              <a:rPr lang="en-US" altLang="zh-CN" sz="4300">
                <a:solidFill>
                  <a:srgbClr val="FF0000"/>
                </a:solidFill>
                <a:latin typeface="Times New Roman" panose="02020603050405020304" pitchFamily="18" charset="0"/>
                <a:sym typeface="CommonBullets" pitchFamily="34" charset="2"/>
              </a:rPr>
              <a:t>+</a:t>
            </a:r>
            <a:endParaRPr lang="en-US" altLang="zh-CN" sz="4300">
              <a:solidFill>
                <a:schemeClr val="hlink"/>
              </a:solidFill>
              <a:latin typeface="Times New Roman" panose="02020603050405020304" pitchFamily="18" charset="0"/>
              <a:sym typeface="CommonBullets" pitchFamily="34" charset="2"/>
            </a:endParaRPr>
          </a:p>
        </p:txBody>
      </p:sp>
      <p:sp>
        <p:nvSpPr>
          <p:cNvPr id="20518" name="直接连接符 20517"/>
          <p:cNvSpPr/>
          <p:nvPr/>
        </p:nvSpPr>
        <p:spPr>
          <a:xfrm>
            <a:off x="6034088" y="4116388"/>
            <a:ext cx="306387" cy="0"/>
          </a:xfrm>
          <a:prstGeom prst="line">
            <a:avLst/>
          </a:prstGeom>
          <a:ln w="28575" cap="sq" cmpd="sng">
            <a:solidFill>
              <a:srgbClr val="FF0000"/>
            </a:solidFill>
            <a:prstDash val="solid"/>
            <a:headEnd type="none" w="med" len="med"/>
            <a:tailEnd type="none" w="med" len="med"/>
          </a:ln>
        </p:spPr>
      </p:sp>
      <p:sp>
        <p:nvSpPr>
          <p:cNvPr id="20519" name="文本框 20518"/>
          <p:cNvSpPr txBox="1"/>
          <p:nvPr/>
        </p:nvSpPr>
        <p:spPr>
          <a:xfrm>
            <a:off x="2414588" y="5535613"/>
            <a:ext cx="474662" cy="577850"/>
          </a:xfrm>
          <a:prstGeom prst="rect">
            <a:avLst/>
          </a:prstGeom>
          <a:noFill/>
          <a:ln w="12700">
            <a:noFill/>
          </a:ln>
        </p:spPr>
        <p:txBody>
          <a:bodyPr wrap="none" lIns="89381" tIns="44691" rIns="89381" bIns="44691" anchor="ctr">
            <a:spAutoFit/>
          </a:bodyPr>
          <a:lstStyle/>
          <a:p>
            <a:pPr algn="ctr" defTabSz="892175" eaLnBrk="0" hangingPunct="0"/>
            <a:r>
              <a:rPr lang="en-US" altLang="zh-CN" sz="3200">
                <a:latin typeface="Times New Roman" panose="02020603050405020304" pitchFamily="18" charset="0"/>
              </a:rPr>
              <a:t>A</a:t>
            </a:r>
          </a:p>
        </p:txBody>
      </p:sp>
      <p:sp>
        <p:nvSpPr>
          <p:cNvPr id="20520" name="文本框 20519"/>
          <p:cNvSpPr txBox="1"/>
          <p:nvPr/>
        </p:nvSpPr>
        <p:spPr>
          <a:xfrm>
            <a:off x="6321425" y="5489575"/>
            <a:ext cx="452438" cy="577850"/>
          </a:xfrm>
          <a:prstGeom prst="rect">
            <a:avLst/>
          </a:prstGeom>
          <a:noFill/>
          <a:ln w="12700">
            <a:noFill/>
          </a:ln>
        </p:spPr>
        <p:txBody>
          <a:bodyPr wrap="none" lIns="89381" tIns="44691" rIns="89381" bIns="44691" anchor="ctr">
            <a:spAutoFit/>
          </a:bodyPr>
          <a:lstStyle/>
          <a:p>
            <a:pPr algn="ctr" defTabSz="892175" eaLnBrk="0" hangingPunct="0"/>
            <a:r>
              <a:rPr lang="en-US" altLang="zh-CN" sz="3200">
                <a:latin typeface="Times New Roman" panose="02020603050405020304" pitchFamily="18" charset="0"/>
              </a:rPr>
              <a:t>B</a:t>
            </a:r>
          </a:p>
        </p:txBody>
      </p:sp>
      <p:sp>
        <p:nvSpPr>
          <p:cNvPr id="20523" name="文本框 20522"/>
          <p:cNvSpPr txBox="1"/>
          <p:nvPr/>
        </p:nvSpPr>
        <p:spPr>
          <a:xfrm>
            <a:off x="4262908" y="5409365"/>
            <a:ext cx="788046" cy="582697"/>
          </a:xfrm>
          <a:prstGeom prst="rect">
            <a:avLst/>
          </a:prstGeom>
          <a:noFill/>
          <a:ln w="12700">
            <a:noFill/>
          </a:ln>
        </p:spPr>
        <p:txBody>
          <a:bodyPr wrap="none" lIns="89381" tIns="44691" rIns="89381" bIns="44691" anchor="ctr">
            <a:spAutoFit/>
          </a:bodyPr>
          <a:lstStyle/>
          <a:p>
            <a:pPr algn="ctr" defTabSz="892175" eaLnBrk="0" hangingPunct="0"/>
            <a:r>
              <a:rPr lang="en-US" altLang="zh-CN" sz="3200" i="1" dirty="0" err="1">
                <a:latin typeface="Times New Roman" panose="02020603050405020304" pitchFamily="18" charset="0"/>
              </a:rPr>
              <a:t>u</a:t>
            </a:r>
            <a:r>
              <a:rPr lang="en-US" altLang="zh-CN" sz="3200" baseline="-25000" dirty="0" err="1">
                <a:latin typeface="Times New Roman" panose="02020603050405020304" pitchFamily="18" charset="0"/>
              </a:rPr>
              <a:t>AB</a:t>
            </a:r>
            <a:endParaRPr lang="en-US" altLang="zh-CN" sz="3200" dirty="0">
              <a:latin typeface="Times New Roman" panose="02020603050405020304" pitchFamily="18" charset="0"/>
            </a:endParaRPr>
          </a:p>
        </p:txBody>
      </p:sp>
      <p:sp>
        <p:nvSpPr>
          <p:cNvPr id="20529" name="动作按钮: 后退或前一项 20528"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0530" name="动作按钮: 后退或前一项 20529"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8"/>
                                        </p:tgtEl>
                                        <p:attrNameLst>
                                          <p:attrName>style.visibility</p:attrName>
                                        </p:attrNameLst>
                                      </p:cBhvr>
                                      <p:to>
                                        <p:strVal val="visible"/>
                                      </p:to>
                                    </p:set>
                                    <p:anim calcmode="lin" valueType="num">
                                      <p:cBhvr additive="base">
                                        <p:cTn id="7" dur="500" fill="hold"/>
                                        <p:tgtEl>
                                          <p:spTgt spid="20488"/>
                                        </p:tgtEl>
                                        <p:attrNameLst>
                                          <p:attrName>ppt_x</p:attrName>
                                        </p:attrNameLst>
                                      </p:cBhvr>
                                      <p:tavLst>
                                        <p:tav tm="0">
                                          <p:val>
                                            <p:strVal val="#ppt_x"/>
                                          </p:val>
                                        </p:tav>
                                        <p:tav tm="100000">
                                          <p:val>
                                            <p:strVal val="#ppt_x"/>
                                          </p:val>
                                        </p:tav>
                                      </p:tavLst>
                                    </p:anim>
                                    <p:anim calcmode="lin" valueType="num">
                                      <p:cBhvr additive="base">
                                        <p:cTn id="8" dur="500" fill="hold"/>
                                        <p:tgtEl>
                                          <p:spTgt spid="204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0503"/>
                                        </p:tgtEl>
                                        <p:attrNameLst>
                                          <p:attrName>style.visibility</p:attrName>
                                        </p:attrNameLst>
                                      </p:cBhvr>
                                      <p:to>
                                        <p:strVal val="visible"/>
                                      </p:to>
                                    </p:set>
                                    <p:anim calcmode="lin" valueType="num">
                                      <p:cBhvr additive="base">
                                        <p:cTn id="12" dur="500" fill="hold"/>
                                        <p:tgtEl>
                                          <p:spTgt spid="20503"/>
                                        </p:tgtEl>
                                        <p:attrNameLst>
                                          <p:attrName>ppt_x</p:attrName>
                                        </p:attrNameLst>
                                      </p:cBhvr>
                                      <p:tavLst>
                                        <p:tav tm="0">
                                          <p:val>
                                            <p:strVal val="0-#ppt_w/2"/>
                                          </p:val>
                                        </p:tav>
                                        <p:tav tm="100000">
                                          <p:val>
                                            <p:strVal val="#ppt_x"/>
                                          </p:val>
                                        </p:tav>
                                      </p:tavLst>
                                    </p:anim>
                                    <p:anim calcmode="lin" valueType="num">
                                      <p:cBhvr additive="base">
                                        <p:cTn id="13" dur="500" fill="hold"/>
                                        <p:tgtEl>
                                          <p:spTgt spid="2050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20502"/>
                                        </p:tgtEl>
                                        <p:attrNameLst>
                                          <p:attrName>style.visibility</p:attrName>
                                        </p:attrNameLst>
                                      </p:cBhvr>
                                      <p:to>
                                        <p:strVal val="visible"/>
                                      </p:to>
                                    </p:set>
                                    <p:anim calcmode="lin" valueType="num">
                                      <p:cBhvr additive="base">
                                        <p:cTn id="17" dur="500" fill="hold"/>
                                        <p:tgtEl>
                                          <p:spTgt spid="20502"/>
                                        </p:tgtEl>
                                        <p:attrNameLst>
                                          <p:attrName>ppt_x</p:attrName>
                                        </p:attrNameLst>
                                      </p:cBhvr>
                                      <p:tavLst>
                                        <p:tav tm="0">
                                          <p:val>
                                            <p:strVal val="1+#ppt_w/2"/>
                                          </p:val>
                                        </p:tav>
                                        <p:tav tm="100000">
                                          <p:val>
                                            <p:strVal val="#ppt_x"/>
                                          </p:val>
                                        </p:tav>
                                      </p:tavLst>
                                    </p:anim>
                                    <p:anim calcmode="lin" valueType="num">
                                      <p:cBhvr additive="base">
                                        <p:cTn id="18" dur="500" fill="hold"/>
                                        <p:tgtEl>
                                          <p:spTgt spid="2050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0489"/>
                                        </p:tgtEl>
                                        <p:attrNameLst>
                                          <p:attrName>style.visibility</p:attrName>
                                        </p:attrNameLst>
                                      </p:cBhvr>
                                      <p:to>
                                        <p:strVal val="visible"/>
                                      </p:to>
                                    </p:set>
                                    <p:anim calcmode="lin" valueType="num">
                                      <p:cBhvr additive="base">
                                        <p:cTn id="23" dur="500" fill="hold"/>
                                        <p:tgtEl>
                                          <p:spTgt spid="20489"/>
                                        </p:tgtEl>
                                        <p:attrNameLst>
                                          <p:attrName>ppt_x</p:attrName>
                                        </p:attrNameLst>
                                      </p:cBhvr>
                                      <p:tavLst>
                                        <p:tav tm="0">
                                          <p:val>
                                            <p:strVal val="#ppt_x"/>
                                          </p:val>
                                        </p:tav>
                                        <p:tav tm="100000">
                                          <p:val>
                                            <p:strVal val="#ppt_x"/>
                                          </p:val>
                                        </p:tav>
                                      </p:tavLst>
                                    </p:anim>
                                    <p:anim calcmode="lin" valueType="num">
                                      <p:cBhvr additive="base">
                                        <p:cTn id="24" dur="500" fill="hold"/>
                                        <p:tgtEl>
                                          <p:spTgt spid="20489"/>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2" presetClass="entr" presetSubtype="8" fill="hold" nodeType="afterEffect">
                                  <p:stCondLst>
                                    <p:cond delay="0"/>
                                  </p:stCondLst>
                                  <p:childTnLst>
                                    <p:set>
                                      <p:cBhvr>
                                        <p:cTn id="27" dur="1" fill="hold">
                                          <p:stCondLst>
                                            <p:cond delay="0"/>
                                          </p:stCondLst>
                                        </p:cTn>
                                        <p:tgtEl>
                                          <p:spTgt spid="20514"/>
                                        </p:tgtEl>
                                        <p:attrNameLst>
                                          <p:attrName>style.visibility</p:attrName>
                                        </p:attrNameLst>
                                      </p:cBhvr>
                                      <p:to>
                                        <p:strVal val="visible"/>
                                      </p:to>
                                    </p:set>
                                    <p:anim calcmode="lin" valueType="num">
                                      <p:cBhvr additive="base">
                                        <p:cTn id="28" dur="500" fill="hold"/>
                                        <p:tgtEl>
                                          <p:spTgt spid="20514"/>
                                        </p:tgtEl>
                                        <p:attrNameLst>
                                          <p:attrName>ppt_x</p:attrName>
                                        </p:attrNameLst>
                                      </p:cBhvr>
                                      <p:tavLst>
                                        <p:tav tm="0">
                                          <p:val>
                                            <p:strVal val="0-#ppt_w/2"/>
                                          </p:val>
                                        </p:tav>
                                        <p:tav tm="100000">
                                          <p:val>
                                            <p:strVal val="#ppt_x"/>
                                          </p:val>
                                        </p:tav>
                                      </p:tavLst>
                                    </p:anim>
                                    <p:anim calcmode="lin" valueType="num">
                                      <p:cBhvr additive="base">
                                        <p:cTn id="29" dur="500" fill="hold"/>
                                        <p:tgtEl>
                                          <p:spTgt spid="20514"/>
                                        </p:tgtEl>
                                        <p:attrNameLst>
                                          <p:attrName>ppt_y</p:attrName>
                                        </p:attrNameLst>
                                      </p:cBhvr>
                                      <p:tavLst>
                                        <p:tav tm="0">
                                          <p:val>
                                            <p:strVal val="#ppt_y"/>
                                          </p:val>
                                        </p:tav>
                                        <p:tav tm="100000">
                                          <p:val>
                                            <p:strVal val="#ppt_y"/>
                                          </p:val>
                                        </p:tav>
                                      </p:tavLst>
                                    </p:anim>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499"/>
                                          </p:stCondLst>
                                        </p:cTn>
                                        <p:tgtEl>
                                          <p:spTgt spid="20516"/>
                                        </p:tgtEl>
                                        <p:attrNameLst>
                                          <p:attrName>style.visibility</p:attrName>
                                        </p:attrNameLst>
                                      </p:cBhvr>
                                      <p:to>
                                        <p:strVal val="visible"/>
                                      </p:to>
                                    </p:set>
                                  </p:childTnLst>
                                </p:cTn>
                              </p:par>
                            </p:childTnLst>
                          </p:cTn>
                        </p:par>
                        <p:par>
                          <p:cTn id="33" fill="hold">
                            <p:stCondLst>
                              <p:cond delay="1500"/>
                            </p:stCondLst>
                            <p:childTnLst>
                              <p:par>
                                <p:cTn id="34" presetID="2" presetClass="entr" presetSubtype="8" fill="hold" grpId="0" nodeType="afterEffect">
                                  <p:stCondLst>
                                    <p:cond delay="0"/>
                                  </p:stCondLst>
                                  <p:childTnLst>
                                    <p:set>
                                      <p:cBhvr>
                                        <p:cTn id="35" dur="1" fill="hold">
                                          <p:stCondLst>
                                            <p:cond delay="0"/>
                                          </p:stCondLst>
                                        </p:cTn>
                                        <p:tgtEl>
                                          <p:spTgt spid="20517"/>
                                        </p:tgtEl>
                                        <p:attrNameLst>
                                          <p:attrName>style.visibility</p:attrName>
                                        </p:attrNameLst>
                                      </p:cBhvr>
                                      <p:to>
                                        <p:strVal val="visible"/>
                                      </p:to>
                                    </p:set>
                                    <p:anim calcmode="lin" valueType="num">
                                      <p:cBhvr additive="base">
                                        <p:cTn id="36" dur="500" fill="hold"/>
                                        <p:tgtEl>
                                          <p:spTgt spid="20517"/>
                                        </p:tgtEl>
                                        <p:attrNameLst>
                                          <p:attrName>ppt_x</p:attrName>
                                        </p:attrNameLst>
                                      </p:cBhvr>
                                      <p:tavLst>
                                        <p:tav tm="0">
                                          <p:val>
                                            <p:strVal val="0-#ppt_w/2"/>
                                          </p:val>
                                        </p:tav>
                                        <p:tav tm="100000">
                                          <p:val>
                                            <p:strVal val="#ppt_x"/>
                                          </p:val>
                                        </p:tav>
                                      </p:tavLst>
                                    </p:anim>
                                    <p:anim calcmode="lin" valueType="num">
                                      <p:cBhvr additive="base">
                                        <p:cTn id="37" dur="500" fill="hold"/>
                                        <p:tgtEl>
                                          <p:spTgt spid="20517"/>
                                        </p:tgtEl>
                                        <p:attrNameLst>
                                          <p:attrName>ppt_y</p:attrName>
                                        </p:attrNameLst>
                                      </p:cBhvr>
                                      <p:tavLst>
                                        <p:tav tm="0">
                                          <p:val>
                                            <p:strVal val="#ppt_y"/>
                                          </p:val>
                                        </p:tav>
                                        <p:tav tm="100000">
                                          <p:val>
                                            <p:strVal val="#ppt_y"/>
                                          </p:val>
                                        </p:tav>
                                      </p:tavLst>
                                    </p:anim>
                                  </p:childTnLst>
                                </p:cTn>
                              </p:par>
                            </p:childTnLst>
                          </p:cTn>
                        </p:par>
                        <p:par>
                          <p:cTn id="38" fill="hold">
                            <p:stCondLst>
                              <p:cond delay="2000"/>
                            </p:stCondLst>
                            <p:childTnLst>
                              <p:par>
                                <p:cTn id="39" presetID="2" presetClass="entr" presetSubtype="2" fill="hold" nodeType="afterEffect">
                                  <p:stCondLst>
                                    <p:cond delay="0"/>
                                  </p:stCondLst>
                                  <p:childTnLst>
                                    <p:set>
                                      <p:cBhvr>
                                        <p:cTn id="40" dur="1" fill="hold">
                                          <p:stCondLst>
                                            <p:cond delay="0"/>
                                          </p:stCondLst>
                                        </p:cTn>
                                        <p:tgtEl>
                                          <p:spTgt spid="20518"/>
                                        </p:tgtEl>
                                        <p:attrNameLst>
                                          <p:attrName>style.visibility</p:attrName>
                                        </p:attrNameLst>
                                      </p:cBhvr>
                                      <p:to>
                                        <p:strVal val="visible"/>
                                      </p:to>
                                    </p:set>
                                    <p:anim calcmode="lin" valueType="num">
                                      <p:cBhvr additive="base">
                                        <p:cTn id="41" dur="500" fill="hold"/>
                                        <p:tgtEl>
                                          <p:spTgt spid="20518"/>
                                        </p:tgtEl>
                                        <p:attrNameLst>
                                          <p:attrName>ppt_x</p:attrName>
                                        </p:attrNameLst>
                                      </p:cBhvr>
                                      <p:tavLst>
                                        <p:tav tm="0">
                                          <p:val>
                                            <p:strVal val="1+#ppt_w/2"/>
                                          </p:val>
                                        </p:tav>
                                        <p:tav tm="100000">
                                          <p:val>
                                            <p:strVal val="#ppt_x"/>
                                          </p:val>
                                        </p:tav>
                                      </p:tavLst>
                                    </p:anim>
                                    <p:anim calcmode="lin" valueType="num">
                                      <p:cBhvr additive="base">
                                        <p:cTn id="42" dur="500" fill="hold"/>
                                        <p:tgtEl>
                                          <p:spTgt spid="20518"/>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490"/>
                                        </p:tgtEl>
                                        <p:attrNameLst>
                                          <p:attrName>style.visibility</p:attrName>
                                        </p:attrNameLst>
                                      </p:cBhvr>
                                      <p:to>
                                        <p:strVal val="visible"/>
                                      </p:to>
                                    </p:set>
                                    <p:anim calcmode="lin" valueType="num">
                                      <p:cBhvr additive="base">
                                        <p:cTn id="47" dur="500" fill="hold"/>
                                        <p:tgtEl>
                                          <p:spTgt spid="20490"/>
                                        </p:tgtEl>
                                        <p:attrNameLst>
                                          <p:attrName>ppt_x</p:attrName>
                                        </p:attrNameLst>
                                      </p:cBhvr>
                                      <p:tavLst>
                                        <p:tav tm="0">
                                          <p:val>
                                            <p:strVal val="#ppt_x"/>
                                          </p:val>
                                        </p:tav>
                                        <p:tav tm="100000">
                                          <p:val>
                                            <p:strVal val="#ppt_x"/>
                                          </p:val>
                                        </p:tav>
                                      </p:tavLst>
                                    </p:anim>
                                    <p:anim calcmode="lin" valueType="num">
                                      <p:cBhvr additive="base">
                                        <p:cTn id="48" dur="500" fill="hold"/>
                                        <p:tgtEl>
                                          <p:spTgt spid="20490"/>
                                        </p:tgtEl>
                                        <p:attrNameLst>
                                          <p:attrName>ppt_y</p:attrName>
                                        </p:attrNameLst>
                                      </p:cBhvr>
                                      <p:tavLst>
                                        <p:tav tm="0">
                                          <p:val>
                                            <p:strVal val="1+#ppt_h/2"/>
                                          </p:val>
                                        </p:tav>
                                        <p:tav tm="100000">
                                          <p:val>
                                            <p:strVal val="#ppt_y"/>
                                          </p:val>
                                        </p:tav>
                                      </p:tavLst>
                                    </p:anim>
                                  </p:childTnLst>
                                </p:cTn>
                              </p:par>
                            </p:childTnLst>
                          </p:cTn>
                        </p:par>
                        <p:par>
                          <p:cTn id="49" fill="hold">
                            <p:stCondLst>
                              <p:cond delay="500"/>
                            </p:stCondLst>
                            <p:childTnLst>
                              <p:par>
                                <p:cTn id="50" presetID="2" presetClass="entr" presetSubtype="8" fill="hold" nodeType="afterEffect">
                                  <p:stCondLst>
                                    <p:cond delay="0"/>
                                  </p:stCondLst>
                                  <p:childTnLst>
                                    <p:set>
                                      <p:cBhvr>
                                        <p:cTn id="51" dur="1" fill="hold">
                                          <p:stCondLst>
                                            <p:cond delay="0"/>
                                          </p:stCondLst>
                                        </p:cTn>
                                        <p:tgtEl>
                                          <p:spTgt spid="20515"/>
                                        </p:tgtEl>
                                        <p:attrNameLst>
                                          <p:attrName>style.visibility</p:attrName>
                                        </p:attrNameLst>
                                      </p:cBhvr>
                                      <p:to>
                                        <p:strVal val="visible"/>
                                      </p:to>
                                    </p:set>
                                    <p:anim calcmode="lin" valueType="num">
                                      <p:cBhvr additive="base">
                                        <p:cTn id="52" dur="500" fill="hold"/>
                                        <p:tgtEl>
                                          <p:spTgt spid="20515"/>
                                        </p:tgtEl>
                                        <p:attrNameLst>
                                          <p:attrName>ppt_x</p:attrName>
                                        </p:attrNameLst>
                                      </p:cBhvr>
                                      <p:tavLst>
                                        <p:tav tm="0">
                                          <p:val>
                                            <p:strVal val="0-#ppt_w/2"/>
                                          </p:val>
                                        </p:tav>
                                        <p:tav tm="100000">
                                          <p:val>
                                            <p:strVal val="#ppt_x"/>
                                          </p:val>
                                        </p:tav>
                                      </p:tavLst>
                                    </p:anim>
                                    <p:anim calcmode="lin" valueType="num">
                                      <p:cBhvr additive="base">
                                        <p:cTn id="53" dur="500" fill="hold"/>
                                        <p:tgtEl>
                                          <p:spTgt spid="20515"/>
                                        </p:tgtEl>
                                        <p:attrNameLst>
                                          <p:attrName>ppt_y</p:attrName>
                                        </p:attrNameLst>
                                      </p:cBhvr>
                                      <p:tavLst>
                                        <p:tav tm="0">
                                          <p:val>
                                            <p:strVal val="#ppt_y"/>
                                          </p:val>
                                        </p:tav>
                                        <p:tav tm="100000">
                                          <p:val>
                                            <p:strVal val="#ppt_y"/>
                                          </p:val>
                                        </p:tav>
                                      </p:tavLst>
                                    </p:anim>
                                  </p:childTnLst>
                                </p:cTn>
                              </p:par>
                            </p:childTnLst>
                          </p:cTn>
                        </p:par>
                        <p:par>
                          <p:cTn id="54" fill="hold">
                            <p:stCondLst>
                              <p:cond delay="1000"/>
                            </p:stCondLst>
                            <p:childTnLst>
                              <p:par>
                                <p:cTn id="55" presetID="1" presetClass="entr" presetSubtype="0" fill="hold" grpId="0" nodeType="afterEffect">
                                  <p:stCondLst>
                                    <p:cond delay="0"/>
                                  </p:stCondLst>
                                  <p:childTnLst>
                                    <p:set>
                                      <p:cBhvr>
                                        <p:cTn id="56" dur="1" fill="hold">
                                          <p:stCondLst>
                                            <p:cond delay="499"/>
                                          </p:stCondLst>
                                        </p:cTn>
                                        <p:tgtEl>
                                          <p:spTgt spid="20523"/>
                                        </p:tgtEl>
                                        <p:attrNameLst>
                                          <p:attrName>style.visibility</p:attrName>
                                        </p:attrNameLst>
                                      </p:cBhvr>
                                      <p:to>
                                        <p:strVal val="visible"/>
                                      </p:to>
                                    </p:set>
                                  </p:childTnLst>
                                </p:cTn>
                              </p:par>
                            </p:childTnLst>
                          </p:cTn>
                        </p:par>
                        <p:par>
                          <p:cTn id="57" fill="hold">
                            <p:stCondLst>
                              <p:cond delay="1500"/>
                            </p:stCondLst>
                            <p:childTnLst>
                              <p:par>
                                <p:cTn id="58" presetID="2" presetClass="entr" presetSubtype="8" fill="hold" grpId="0" nodeType="afterEffect">
                                  <p:stCondLst>
                                    <p:cond delay="0"/>
                                  </p:stCondLst>
                                  <p:childTnLst>
                                    <p:set>
                                      <p:cBhvr>
                                        <p:cTn id="59" dur="1" fill="hold">
                                          <p:stCondLst>
                                            <p:cond delay="0"/>
                                          </p:stCondLst>
                                        </p:cTn>
                                        <p:tgtEl>
                                          <p:spTgt spid="20519"/>
                                        </p:tgtEl>
                                        <p:attrNameLst>
                                          <p:attrName>style.visibility</p:attrName>
                                        </p:attrNameLst>
                                      </p:cBhvr>
                                      <p:to>
                                        <p:strVal val="visible"/>
                                      </p:to>
                                    </p:set>
                                    <p:anim calcmode="lin" valueType="num">
                                      <p:cBhvr additive="base">
                                        <p:cTn id="60" dur="500" fill="hold"/>
                                        <p:tgtEl>
                                          <p:spTgt spid="20519"/>
                                        </p:tgtEl>
                                        <p:attrNameLst>
                                          <p:attrName>ppt_x</p:attrName>
                                        </p:attrNameLst>
                                      </p:cBhvr>
                                      <p:tavLst>
                                        <p:tav tm="0">
                                          <p:val>
                                            <p:strVal val="0-#ppt_w/2"/>
                                          </p:val>
                                        </p:tav>
                                        <p:tav tm="100000">
                                          <p:val>
                                            <p:strVal val="#ppt_x"/>
                                          </p:val>
                                        </p:tav>
                                      </p:tavLst>
                                    </p:anim>
                                    <p:anim calcmode="lin" valueType="num">
                                      <p:cBhvr additive="base">
                                        <p:cTn id="61" dur="500" fill="hold"/>
                                        <p:tgtEl>
                                          <p:spTgt spid="20519"/>
                                        </p:tgtEl>
                                        <p:attrNameLst>
                                          <p:attrName>ppt_y</p:attrName>
                                        </p:attrNameLst>
                                      </p:cBhvr>
                                      <p:tavLst>
                                        <p:tav tm="0">
                                          <p:val>
                                            <p:strVal val="#ppt_y"/>
                                          </p:val>
                                        </p:tav>
                                        <p:tav tm="100000">
                                          <p:val>
                                            <p:strVal val="#ppt_y"/>
                                          </p:val>
                                        </p:tav>
                                      </p:tavLst>
                                    </p:anim>
                                  </p:childTnLst>
                                </p:cTn>
                              </p:par>
                            </p:childTnLst>
                          </p:cTn>
                        </p:par>
                        <p:par>
                          <p:cTn id="62" fill="hold">
                            <p:stCondLst>
                              <p:cond delay="2000"/>
                            </p:stCondLst>
                            <p:childTnLst>
                              <p:par>
                                <p:cTn id="63" presetID="2" presetClass="entr" presetSubtype="2" fill="hold" grpId="0" nodeType="afterEffect">
                                  <p:stCondLst>
                                    <p:cond delay="0"/>
                                  </p:stCondLst>
                                  <p:childTnLst>
                                    <p:set>
                                      <p:cBhvr>
                                        <p:cTn id="64" dur="1" fill="hold">
                                          <p:stCondLst>
                                            <p:cond delay="0"/>
                                          </p:stCondLst>
                                        </p:cTn>
                                        <p:tgtEl>
                                          <p:spTgt spid="20520"/>
                                        </p:tgtEl>
                                        <p:attrNameLst>
                                          <p:attrName>style.visibility</p:attrName>
                                        </p:attrNameLst>
                                      </p:cBhvr>
                                      <p:to>
                                        <p:strVal val="visible"/>
                                      </p:to>
                                    </p:set>
                                    <p:anim calcmode="lin" valueType="num">
                                      <p:cBhvr additive="base">
                                        <p:cTn id="65" dur="500" fill="hold"/>
                                        <p:tgtEl>
                                          <p:spTgt spid="20520"/>
                                        </p:tgtEl>
                                        <p:attrNameLst>
                                          <p:attrName>ppt_x</p:attrName>
                                        </p:attrNameLst>
                                      </p:cBhvr>
                                      <p:tavLst>
                                        <p:tav tm="0">
                                          <p:val>
                                            <p:strVal val="1+#ppt_w/2"/>
                                          </p:val>
                                        </p:tav>
                                        <p:tav tm="100000">
                                          <p:val>
                                            <p:strVal val="#ppt_x"/>
                                          </p:val>
                                        </p:tav>
                                      </p:tavLst>
                                    </p:anim>
                                    <p:anim calcmode="lin" valueType="num">
                                      <p:cBhvr additive="base">
                                        <p:cTn id="66" dur="500" fill="hold"/>
                                        <p:tgtEl>
                                          <p:spTgt spid="205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8" grpId="0"/>
      <p:bldP spid="20489" grpId="0"/>
      <p:bldP spid="20490" grpId="0"/>
      <p:bldP spid="20502" grpId="0"/>
      <p:bldP spid="20516" grpId="0"/>
      <p:bldP spid="20517" grpId="0"/>
      <p:bldP spid="20519" grpId="0"/>
      <p:bldP spid="20520" grpId="0"/>
      <p:bldP spid="2052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7" name="文本框 18436"/>
          <p:cNvSpPr txBox="1"/>
          <p:nvPr/>
        </p:nvSpPr>
        <p:spPr>
          <a:xfrm>
            <a:off x="193675" y="508000"/>
            <a:ext cx="1535113" cy="628650"/>
          </a:xfrm>
          <a:prstGeom prst="rect">
            <a:avLst/>
          </a:prstGeom>
          <a:noFill/>
          <a:ln w="12700">
            <a:noFill/>
          </a:ln>
        </p:spPr>
        <p:txBody>
          <a:bodyPr wrap="none" lIns="89381" tIns="44691" rIns="89381" bIns="44691" anchor="ctr">
            <a:spAutoFit/>
          </a:bodyPr>
          <a:lstStyle/>
          <a:p>
            <a:pPr algn="ctr" defTabSz="892175" eaLnBrk="0" hangingPunct="0"/>
            <a:r>
              <a:rPr lang="zh-CN" altLang="en-US" sz="3500" dirty="0">
                <a:latin typeface="Times New Roman" panose="02020603050405020304" pitchFamily="18" charset="0"/>
              </a:rPr>
              <a:t>小结：</a:t>
            </a:r>
            <a:endParaRPr lang="zh-CN" altLang="en-US" sz="3200">
              <a:latin typeface="Times New Roman" panose="02020603050405020304" pitchFamily="18" charset="0"/>
            </a:endParaRPr>
          </a:p>
        </p:txBody>
      </p:sp>
      <p:sp>
        <p:nvSpPr>
          <p:cNvPr id="18438" name="文本框 18437"/>
          <p:cNvSpPr txBox="1"/>
          <p:nvPr/>
        </p:nvSpPr>
        <p:spPr>
          <a:xfrm>
            <a:off x="179388" y="1428750"/>
            <a:ext cx="8888412" cy="641350"/>
          </a:xfrm>
          <a:prstGeom prst="rect">
            <a:avLst/>
          </a:prstGeom>
          <a:noFill/>
          <a:ln w="12700">
            <a:noFill/>
          </a:ln>
        </p:spPr>
        <p:txBody>
          <a:bodyPr lIns="89381" tIns="44691" rIns="89381" bIns="44691" anchor="ctr"/>
          <a:lstStyle/>
          <a:p>
            <a:pPr marL="465455" indent="-465455" algn="just" defTabSz="892175" eaLnBrk="0" hangingPunct="0"/>
            <a:r>
              <a:rPr lang="en-US" altLang="zh-CN" sz="2400" b="0" dirty="0">
                <a:latin typeface="Times New Roman" panose="02020603050405020304" pitchFamily="18" charset="0"/>
              </a:rPr>
              <a:t>(1) </a:t>
            </a:r>
            <a:r>
              <a:rPr lang="zh-CN" altLang="en-US" sz="2400" dirty="0">
                <a:latin typeface="Times New Roman" panose="02020603050405020304" pitchFamily="18" charset="0"/>
              </a:rPr>
              <a:t>电压和电流的参考方向是任意假定的。分析电路前必须</a:t>
            </a:r>
            <a:r>
              <a:rPr lang="zh-CN" altLang="en-US" sz="2400" dirty="0">
                <a:solidFill>
                  <a:srgbClr val="FF0000"/>
                </a:solidFill>
                <a:latin typeface="Times New Roman" panose="02020603050405020304" pitchFamily="18" charset="0"/>
              </a:rPr>
              <a:t>标明</a:t>
            </a:r>
            <a:r>
              <a:rPr lang="zh-CN" altLang="en-US" sz="2400" dirty="0">
                <a:latin typeface="Times New Roman" panose="02020603050405020304" pitchFamily="18" charset="0"/>
              </a:rPr>
              <a:t>。</a:t>
            </a:r>
          </a:p>
        </p:txBody>
      </p:sp>
      <p:sp>
        <p:nvSpPr>
          <p:cNvPr id="18440" name="文本框 18439"/>
          <p:cNvSpPr txBox="1"/>
          <p:nvPr/>
        </p:nvSpPr>
        <p:spPr>
          <a:xfrm>
            <a:off x="179388" y="2176179"/>
            <a:ext cx="8659812" cy="1358900"/>
          </a:xfrm>
          <a:prstGeom prst="rect">
            <a:avLst/>
          </a:prstGeom>
          <a:noFill/>
          <a:ln w="12700">
            <a:noFill/>
          </a:ln>
        </p:spPr>
        <p:txBody>
          <a:bodyPr lIns="89381" tIns="44691" rIns="89381" bIns="44691" anchor="ctr"/>
          <a:lstStyle/>
          <a:p>
            <a:pPr marL="465455" indent="-465455" defTabSz="892175" eaLnBrk="0" hangingPunct="0">
              <a:buAutoNum type="arabicParenBoth" startAt="2"/>
            </a:pPr>
            <a:r>
              <a:rPr lang="zh-CN" altLang="en-US" sz="2400" dirty="0">
                <a:latin typeface="Times New Roman" panose="02020603050405020304" pitchFamily="18" charset="0"/>
              </a:rPr>
              <a:t>参考方向一经假定，必须在图中相应位置标注 </a:t>
            </a:r>
            <a:r>
              <a:rPr lang="en-US" altLang="zh-CN" sz="2400" dirty="0">
                <a:latin typeface="Times New Roman" panose="02020603050405020304" pitchFamily="18" charset="0"/>
              </a:rPr>
              <a:t>(</a:t>
            </a:r>
            <a:r>
              <a:rPr lang="zh-CN" altLang="en-US" sz="2400" dirty="0">
                <a:latin typeface="Times New Roman" panose="02020603050405020304" pitchFamily="18" charset="0"/>
              </a:rPr>
              <a:t>包括方向和</a:t>
            </a:r>
            <a:r>
              <a:rPr lang="zh-CN" altLang="zh-CN" sz="2400" dirty="0">
                <a:latin typeface="Times New Roman" panose="02020603050405020304" pitchFamily="18" charset="0"/>
              </a:rPr>
              <a:t>符号</a:t>
            </a:r>
            <a:r>
              <a:rPr lang="zh-CN" altLang="en-US" sz="2400" dirty="0">
                <a:latin typeface="Times New Roman" panose="02020603050405020304" pitchFamily="18" charset="0"/>
              </a:rPr>
              <a:t>），在计算过程中</a:t>
            </a:r>
            <a:r>
              <a:rPr lang="zh-CN" altLang="en-US" sz="2400" dirty="0">
                <a:solidFill>
                  <a:srgbClr val="FF0000"/>
                </a:solidFill>
                <a:latin typeface="Times New Roman" panose="02020603050405020304" pitchFamily="18" charset="0"/>
              </a:rPr>
              <a:t>不得任意改变</a:t>
            </a:r>
            <a:r>
              <a:rPr lang="zh-CN" altLang="en-US" sz="2400" dirty="0">
                <a:latin typeface="Times New Roman" panose="02020603050405020304" pitchFamily="18" charset="0"/>
              </a:rPr>
              <a:t>。参考方向不同时，其表达式符号也不同，但实际方向不变。</a:t>
            </a:r>
            <a:endParaRPr lang="en-US" altLang="zh-CN" sz="2400" dirty="0">
              <a:latin typeface="Times New Roman" panose="02020603050405020304" pitchFamily="18" charset="0"/>
            </a:endParaRPr>
          </a:p>
          <a:p>
            <a:pPr defTabSz="892175" eaLnBrk="0" hangingPunct="0"/>
            <a:r>
              <a:rPr lang="en-US" altLang="zh-CN" sz="2400" dirty="0">
                <a:latin typeface="Times New Roman" panose="02020603050405020304" pitchFamily="18" charset="0"/>
              </a:rPr>
              <a:t>      </a:t>
            </a:r>
            <a:r>
              <a:rPr lang="zh-CN" altLang="en-US" sz="2400" dirty="0">
                <a:solidFill>
                  <a:srgbClr val="FF0000"/>
                </a:solidFill>
                <a:latin typeface="Times New Roman" panose="02020603050405020304" pitchFamily="18" charset="0"/>
              </a:rPr>
              <a:t>参考方向不影响实际方向，解题之后也不必改为实际方向。</a:t>
            </a:r>
          </a:p>
        </p:txBody>
      </p:sp>
      <p:grpSp>
        <p:nvGrpSpPr>
          <p:cNvPr id="18459" name="组合 18458"/>
          <p:cNvGrpSpPr/>
          <p:nvPr/>
        </p:nvGrpSpPr>
        <p:grpSpPr>
          <a:xfrm>
            <a:off x="457200" y="4284663"/>
            <a:ext cx="3429000" cy="1485900"/>
            <a:chOff x="288" y="2699"/>
            <a:chExt cx="2160" cy="936"/>
          </a:xfrm>
        </p:grpSpPr>
        <p:sp>
          <p:nvSpPr>
            <p:cNvPr id="18446" name="矩形 18445"/>
            <p:cNvSpPr/>
            <p:nvPr/>
          </p:nvSpPr>
          <p:spPr>
            <a:xfrm>
              <a:off x="1098" y="3024"/>
              <a:ext cx="576" cy="240"/>
            </a:xfrm>
            <a:prstGeom prst="rect">
              <a:avLst/>
            </a:prstGeom>
            <a:solidFill>
              <a:schemeClr val="accent2"/>
            </a:solidFill>
            <a:ln w="12700" cap="flat" cmpd="sng">
              <a:solidFill>
                <a:srgbClr val="000000"/>
              </a:solidFill>
              <a:prstDash val="solid"/>
              <a:miter/>
              <a:headEnd type="none" w="med" len="med"/>
              <a:tailEnd type="none" w="med" len="med"/>
            </a:ln>
          </p:spPr>
          <p:txBody>
            <a:bodyPr/>
            <a:lstStyle/>
            <a:p>
              <a:endParaRPr lang="zh-CN" altLang="en-US"/>
            </a:p>
          </p:txBody>
        </p:sp>
        <p:sp>
          <p:nvSpPr>
            <p:cNvPr id="18447" name="直接连接符 18446"/>
            <p:cNvSpPr/>
            <p:nvPr/>
          </p:nvSpPr>
          <p:spPr>
            <a:xfrm>
              <a:off x="480" y="3144"/>
              <a:ext cx="618" cy="0"/>
            </a:xfrm>
            <a:prstGeom prst="line">
              <a:avLst/>
            </a:prstGeom>
            <a:ln w="12700" cap="flat" cmpd="sng">
              <a:solidFill>
                <a:schemeClr val="tx1"/>
              </a:solidFill>
              <a:prstDash val="solid"/>
              <a:headEnd type="none" w="med" len="med"/>
              <a:tailEnd type="none" w="med" len="med"/>
            </a:ln>
          </p:spPr>
        </p:sp>
        <p:sp>
          <p:nvSpPr>
            <p:cNvPr id="18448" name="直接连接符 18447"/>
            <p:cNvSpPr/>
            <p:nvPr/>
          </p:nvSpPr>
          <p:spPr>
            <a:xfrm>
              <a:off x="1680" y="3144"/>
              <a:ext cx="576" cy="0"/>
            </a:xfrm>
            <a:prstGeom prst="line">
              <a:avLst/>
            </a:prstGeom>
            <a:ln w="12700" cap="flat" cmpd="sng">
              <a:solidFill>
                <a:schemeClr val="tx1"/>
              </a:solidFill>
              <a:prstDash val="solid"/>
              <a:headEnd type="none" w="med" len="med"/>
              <a:tailEnd type="none" w="med" len="med"/>
            </a:ln>
          </p:spPr>
        </p:sp>
        <p:sp>
          <p:nvSpPr>
            <p:cNvPr id="18449" name="文本框 18448"/>
            <p:cNvSpPr txBox="1"/>
            <p:nvPr/>
          </p:nvSpPr>
          <p:spPr>
            <a:xfrm>
              <a:off x="288" y="3270"/>
              <a:ext cx="384"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endParaRPr lang="en-US" altLang="zh-CN" sz="2400">
                <a:latin typeface="Times New Roman" panose="02020603050405020304" pitchFamily="18" charset="0"/>
              </a:endParaRPr>
            </a:p>
          </p:txBody>
        </p:sp>
        <p:sp>
          <p:nvSpPr>
            <p:cNvPr id="18450" name="文本框 18449"/>
            <p:cNvSpPr txBox="1"/>
            <p:nvPr/>
          </p:nvSpPr>
          <p:spPr>
            <a:xfrm>
              <a:off x="1920" y="3251"/>
              <a:ext cx="528"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p>
          </p:txBody>
        </p:sp>
        <p:sp>
          <p:nvSpPr>
            <p:cNvPr id="18451" name="文本框 18450"/>
            <p:cNvSpPr txBox="1"/>
            <p:nvPr/>
          </p:nvSpPr>
          <p:spPr>
            <a:xfrm>
              <a:off x="1104" y="2699"/>
              <a:ext cx="576"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a:latin typeface="Times New Roman" panose="02020603050405020304" pitchFamily="18" charset="0"/>
                </a:rPr>
                <a:t>R</a:t>
              </a:r>
              <a:endParaRPr lang="en-US" altLang="zh-CN" sz="2400">
                <a:latin typeface="Times New Roman" panose="02020603050405020304" pitchFamily="18" charset="0"/>
              </a:endParaRPr>
            </a:p>
          </p:txBody>
        </p:sp>
        <p:sp>
          <p:nvSpPr>
            <p:cNvPr id="18452" name="椭圆 18451"/>
            <p:cNvSpPr/>
            <p:nvPr/>
          </p:nvSpPr>
          <p:spPr>
            <a:xfrm>
              <a:off x="412" y="3110"/>
              <a:ext cx="68" cy="6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8454" name="椭圆 18453"/>
            <p:cNvSpPr/>
            <p:nvPr/>
          </p:nvSpPr>
          <p:spPr>
            <a:xfrm>
              <a:off x="2208" y="3110"/>
              <a:ext cx="68" cy="6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8455" name="直接连接符 18454"/>
            <p:cNvSpPr/>
            <p:nvPr/>
          </p:nvSpPr>
          <p:spPr>
            <a:xfrm>
              <a:off x="454" y="3153"/>
              <a:ext cx="480" cy="0"/>
            </a:xfrm>
            <a:prstGeom prst="line">
              <a:avLst/>
            </a:prstGeom>
            <a:ln w="19050" cap="flat" cmpd="sng">
              <a:solidFill>
                <a:schemeClr val="tx2"/>
              </a:solidFill>
              <a:prstDash val="solid"/>
              <a:headEnd type="none" w="med" len="med"/>
              <a:tailEnd type="stealth" w="sm" len="med"/>
            </a:ln>
          </p:spPr>
        </p:sp>
        <p:sp>
          <p:nvSpPr>
            <p:cNvPr id="18456" name="文本框 18455"/>
            <p:cNvSpPr txBox="1"/>
            <p:nvPr/>
          </p:nvSpPr>
          <p:spPr>
            <a:xfrm>
              <a:off x="546" y="2852"/>
              <a:ext cx="576" cy="31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err="1">
                  <a:latin typeface="Times New Roman" panose="02020603050405020304" pitchFamily="18" charset="0"/>
                </a:rPr>
                <a:t>i</a:t>
              </a:r>
              <a:endParaRPr lang="en-US" altLang="zh-CN" sz="2400" dirty="0">
                <a:latin typeface="Times New Roman" panose="02020603050405020304" pitchFamily="18" charset="0"/>
              </a:endParaRPr>
            </a:p>
          </p:txBody>
        </p:sp>
        <p:sp>
          <p:nvSpPr>
            <p:cNvPr id="18457" name="文本框 18456"/>
            <p:cNvSpPr txBox="1"/>
            <p:nvPr/>
          </p:nvSpPr>
          <p:spPr>
            <a:xfrm>
              <a:off x="1056" y="3316"/>
              <a:ext cx="576" cy="31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a:latin typeface="Times New Roman" panose="02020603050405020304" pitchFamily="18" charset="0"/>
                </a:rPr>
                <a:t>u</a:t>
              </a:r>
              <a:endParaRPr lang="en-US" altLang="zh-CN" sz="2400" dirty="0">
                <a:latin typeface="Times New Roman" panose="02020603050405020304" pitchFamily="18" charset="0"/>
              </a:endParaRPr>
            </a:p>
          </p:txBody>
        </p:sp>
      </p:grpSp>
      <p:sp>
        <p:nvSpPr>
          <p:cNvPr id="18458" name="文本框 18457"/>
          <p:cNvSpPr txBox="1"/>
          <p:nvPr/>
        </p:nvSpPr>
        <p:spPr>
          <a:xfrm>
            <a:off x="1468438" y="5893130"/>
            <a:ext cx="1522412" cy="50575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a:latin typeface="Times New Roman" panose="02020603050405020304" pitchFamily="18" charset="0"/>
              </a:rPr>
              <a:t>u = </a:t>
            </a:r>
            <a:r>
              <a:rPr lang="en-US" altLang="zh-CN" sz="2700" i="1" dirty="0" err="1">
                <a:latin typeface="Times New Roman" panose="02020603050405020304" pitchFamily="18" charset="0"/>
              </a:rPr>
              <a:t>Ri</a:t>
            </a:r>
            <a:endParaRPr lang="en-US" altLang="zh-CN" sz="2400" dirty="0">
              <a:latin typeface="Times New Roman" panose="02020603050405020304" pitchFamily="18" charset="0"/>
            </a:endParaRPr>
          </a:p>
        </p:txBody>
      </p:sp>
      <p:grpSp>
        <p:nvGrpSpPr>
          <p:cNvPr id="18473" name="组合 18472"/>
          <p:cNvGrpSpPr/>
          <p:nvPr/>
        </p:nvGrpSpPr>
        <p:grpSpPr>
          <a:xfrm>
            <a:off x="5029200" y="4324350"/>
            <a:ext cx="3429000" cy="1485900"/>
            <a:chOff x="3168" y="2724"/>
            <a:chExt cx="2160" cy="936"/>
          </a:xfrm>
        </p:grpSpPr>
        <p:sp>
          <p:nvSpPr>
            <p:cNvPr id="18461" name="矩形 18460"/>
            <p:cNvSpPr/>
            <p:nvPr/>
          </p:nvSpPr>
          <p:spPr>
            <a:xfrm>
              <a:off x="3978" y="3049"/>
              <a:ext cx="576" cy="240"/>
            </a:xfrm>
            <a:prstGeom prst="rect">
              <a:avLst/>
            </a:prstGeom>
            <a:solidFill>
              <a:schemeClr val="accent2"/>
            </a:solidFill>
            <a:ln w="12700" cap="flat" cmpd="sng">
              <a:solidFill>
                <a:srgbClr val="000000"/>
              </a:solidFill>
              <a:prstDash val="solid"/>
              <a:miter/>
              <a:headEnd type="none" w="med" len="med"/>
              <a:tailEnd type="none" w="med" len="med"/>
            </a:ln>
          </p:spPr>
          <p:txBody>
            <a:bodyPr/>
            <a:lstStyle/>
            <a:p>
              <a:endParaRPr lang="zh-CN" altLang="en-US"/>
            </a:p>
          </p:txBody>
        </p:sp>
        <p:sp>
          <p:nvSpPr>
            <p:cNvPr id="18462" name="直接连接符 18461"/>
            <p:cNvSpPr/>
            <p:nvPr/>
          </p:nvSpPr>
          <p:spPr>
            <a:xfrm>
              <a:off x="3360" y="3169"/>
              <a:ext cx="618" cy="0"/>
            </a:xfrm>
            <a:prstGeom prst="line">
              <a:avLst/>
            </a:prstGeom>
            <a:ln w="12700" cap="flat" cmpd="sng">
              <a:solidFill>
                <a:schemeClr val="tx1"/>
              </a:solidFill>
              <a:prstDash val="solid"/>
              <a:headEnd type="none" w="med" len="med"/>
              <a:tailEnd type="none" w="med" len="med"/>
            </a:ln>
          </p:spPr>
        </p:sp>
        <p:sp>
          <p:nvSpPr>
            <p:cNvPr id="18463" name="直接连接符 18462"/>
            <p:cNvSpPr/>
            <p:nvPr/>
          </p:nvSpPr>
          <p:spPr>
            <a:xfrm>
              <a:off x="4560" y="3169"/>
              <a:ext cx="576" cy="0"/>
            </a:xfrm>
            <a:prstGeom prst="line">
              <a:avLst/>
            </a:prstGeom>
            <a:ln w="12700" cap="flat" cmpd="sng">
              <a:solidFill>
                <a:schemeClr val="tx1"/>
              </a:solidFill>
              <a:prstDash val="solid"/>
              <a:headEnd type="none" w="med" len="med"/>
              <a:tailEnd type="none" w="med" len="med"/>
            </a:ln>
          </p:spPr>
        </p:sp>
        <p:sp>
          <p:nvSpPr>
            <p:cNvPr id="18464" name="文本框 18463"/>
            <p:cNvSpPr txBox="1"/>
            <p:nvPr/>
          </p:nvSpPr>
          <p:spPr>
            <a:xfrm>
              <a:off x="3168" y="3295"/>
              <a:ext cx="384"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endParaRPr lang="en-US" altLang="zh-CN" sz="2400">
                <a:latin typeface="Times New Roman" panose="02020603050405020304" pitchFamily="18" charset="0"/>
              </a:endParaRPr>
            </a:p>
          </p:txBody>
        </p:sp>
        <p:sp>
          <p:nvSpPr>
            <p:cNvPr id="18465" name="文本框 18464"/>
            <p:cNvSpPr txBox="1"/>
            <p:nvPr/>
          </p:nvSpPr>
          <p:spPr>
            <a:xfrm>
              <a:off x="4800" y="3276"/>
              <a:ext cx="528"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p>
          </p:txBody>
        </p:sp>
        <p:sp>
          <p:nvSpPr>
            <p:cNvPr id="18466" name="文本框 18465"/>
            <p:cNvSpPr txBox="1"/>
            <p:nvPr/>
          </p:nvSpPr>
          <p:spPr>
            <a:xfrm>
              <a:off x="3984" y="2724"/>
              <a:ext cx="576"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a:latin typeface="Times New Roman" panose="02020603050405020304" pitchFamily="18" charset="0"/>
                </a:rPr>
                <a:t>R</a:t>
              </a:r>
              <a:endParaRPr lang="en-US" altLang="zh-CN" sz="2400">
                <a:latin typeface="Times New Roman" panose="02020603050405020304" pitchFamily="18" charset="0"/>
              </a:endParaRPr>
            </a:p>
          </p:txBody>
        </p:sp>
        <p:sp>
          <p:nvSpPr>
            <p:cNvPr id="18467" name="椭圆 18466"/>
            <p:cNvSpPr/>
            <p:nvPr/>
          </p:nvSpPr>
          <p:spPr>
            <a:xfrm>
              <a:off x="3292" y="3135"/>
              <a:ext cx="68" cy="6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8468" name="椭圆 18467"/>
            <p:cNvSpPr/>
            <p:nvPr/>
          </p:nvSpPr>
          <p:spPr>
            <a:xfrm>
              <a:off x="5088" y="3135"/>
              <a:ext cx="68" cy="6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8469" name="直接连接符 18468"/>
            <p:cNvSpPr/>
            <p:nvPr/>
          </p:nvSpPr>
          <p:spPr>
            <a:xfrm flipH="1">
              <a:off x="3504" y="3178"/>
              <a:ext cx="480" cy="0"/>
            </a:xfrm>
            <a:prstGeom prst="line">
              <a:avLst/>
            </a:prstGeom>
            <a:ln w="19050" cap="flat" cmpd="sng">
              <a:solidFill>
                <a:schemeClr val="tx2"/>
              </a:solidFill>
              <a:prstDash val="solid"/>
              <a:headEnd type="none" w="med" len="med"/>
              <a:tailEnd type="stealth" w="sm" len="med"/>
            </a:ln>
          </p:spPr>
        </p:sp>
        <p:sp>
          <p:nvSpPr>
            <p:cNvPr id="18470" name="文本框 18469"/>
            <p:cNvSpPr txBox="1"/>
            <p:nvPr/>
          </p:nvSpPr>
          <p:spPr>
            <a:xfrm>
              <a:off x="3292" y="2827"/>
              <a:ext cx="576" cy="31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err="1">
                  <a:latin typeface="Times New Roman" panose="02020603050405020304" pitchFamily="18" charset="0"/>
                </a:rPr>
                <a:t>i</a:t>
              </a:r>
              <a:endParaRPr lang="en-US" altLang="zh-CN" sz="2400" dirty="0">
                <a:latin typeface="Times New Roman" panose="02020603050405020304" pitchFamily="18" charset="0"/>
              </a:endParaRPr>
            </a:p>
          </p:txBody>
        </p:sp>
        <p:sp>
          <p:nvSpPr>
            <p:cNvPr id="18471" name="文本框 18470"/>
            <p:cNvSpPr txBox="1"/>
            <p:nvPr/>
          </p:nvSpPr>
          <p:spPr>
            <a:xfrm>
              <a:off x="3936" y="3341"/>
              <a:ext cx="576" cy="31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a:latin typeface="Times New Roman" panose="02020603050405020304" pitchFamily="18" charset="0"/>
                </a:rPr>
                <a:t>u</a:t>
              </a:r>
              <a:endParaRPr lang="en-US" altLang="zh-CN" sz="2400" dirty="0">
                <a:latin typeface="Times New Roman" panose="02020603050405020304" pitchFamily="18" charset="0"/>
              </a:endParaRPr>
            </a:p>
          </p:txBody>
        </p:sp>
      </p:grpSp>
      <p:sp>
        <p:nvSpPr>
          <p:cNvPr id="18472" name="文本框 18471"/>
          <p:cNvSpPr txBox="1"/>
          <p:nvPr/>
        </p:nvSpPr>
        <p:spPr>
          <a:xfrm>
            <a:off x="5905500" y="5951868"/>
            <a:ext cx="1752600" cy="50575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a:latin typeface="Times New Roman" panose="02020603050405020304" pitchFamily="18" charset="0"/>
              </a:rPr>
              <a:t>u = –</a:t>
            </a:r>
            <a:r>
              <a:rPr lang="en-US" altLang="zh-CN" sz="2700" i="1" dirty="0" err="1">
                <a:latin typeface="Times New Roman" panose="02020603050405020304" pitchFamily="18" charset="0"/>
              </a:rPr>
              <a:t>Ri</a:t>
            </a:r>
            <a:endParaRPr lang="en-US" altLang="zh-CN" sz="2400" dirty="0">
              <a:latin typeface="Times New Roman" panose="02020603050405020304" pitchFamily="18" charset="0"/>
            </a:endParaRPr>
          </a:p>
        </p:txBody>
      </p:sp>
      <p:sp>
        <p:nvSpPr>
          <p:cNvPr id="18478" name="动作按钮: 后退或前一项 18477"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8479" name="动作按钮: 后退或前一项 18478"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18438"/>
                                        </p:tgtEl>
                                        <p:attrNameLst>
                                          <p:attrName>style.visibility</p:attrName>
                                        </p:attrNameLst>
                                      </p:cBhvr>
                                      <p:to>
                                        <p:strVal val="visible"/>
                                      </p:to>
                                    </p:set>
                                    <p:anim calcmode="lin" valueType="num">
                                      <p:cBhvr>
                                        <p:cTn id="7" dur="75" fill="hold"/>
                                        <p:tgtEl>
                                          <p:spTgt spid="18438"/>
                                        </p:tgtEl>
                                        <p:attrNameLst>
                                          <p:attrName>ppt_x</p:attrName>
                                        </p:attrNameLst>
                                      </p:cBhvr>
                                      <p:tavLst>
                                        <p:tav tm="0">
                                          <p:val>
                                            <p:strVal val="#ppt_x-#ppt_w/2"/>
                                          </p:val>
                                        </p:tav>
                                        <p:tav tm="100000">
                                          <p:val>
                                            <p:strVal val="#ppt_x"/>
                                          </p:val>
                                        </p:tav>
                                      </p:tavLst>
                                    </p:anim>
                                    <p:anim calcmode="lin" valueType="num">
                                      <p:cBhvr>
                                        <p:cTn id="8" dur="75" fill="hold"/>
                                        <p:tgtEl>
                                          <p:spTgt spid="18438"/>
                                        </p:tgtEl>
                                        <p:attrNameLst>
                                          <p:attrName>ppt_y</p:attrName>
                                        </p:attrNameLst>
                                      </p:cBhvr>
                                      <p:tavLst>
                                        <p:tav tm="0">
                                          <p:val>
                                            <p:strVal val="#ppt_y"/>
                                          </p:val>
                                        </p:tav>
                                        <p:tav tm="100000">
                                          <p:val>
                                            <p:strVal val="#ppt_y"/>
                                          </p:val>
                                        </p:tav>
                                      </p:tavLst>
                                    </p:anim>
                                    <p:anim calcmode="lin" valueType="num">
                                      <p:cBhvr>
                                        <p:cTn id="9" dur="75" fill="hold"/>
                                        <p:tgtEl>
                                          <p:spTgt spid="18438"/>
                                        </p:tgtEl>
                                        <p:attrNameLst>
                                          <p:attrName>ppt_w</p:attrName>
                                        </p:attrNameLst>
                                      </p:cBhvr>
                                      <p:tavLst>
                                        <p:tav tm="0">
                                          <p:val>
                                            <p:fltVal val="0"/>
                                          </p:val>
                                        </p:tav>
                                        <p:tav tm="100000">
                                          <p:val>
                                            <p:strVal val="#ppt_w"/>
                                          </p:val>
                                        </p:tav>
                                      </p:tavLst>
                                    </p:anim>
                                    <p:anim calcmode="lin" valueType="num">
                                      <p:cBhvr>
                                        <p:cTn id="10" dur="75" fill="hold"/>
                                        <p:tgtEl>
                                          <p:spTgt spid="18438"/>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8440"/>
                                        </p:tgtEl>
                                        <p:attrNameLst>
                                          <p:attrName>style.visibility</p:attrName>
                                        </p:attrNameLst>
                                      </p:cBhvr>
                                      <p:to>
                                        <p:strVal val="visible"/>
                                      </p:to>
                                    </p:set>
                                    <p:anim calcmode="lin" valueType="num">
                                      <p:cBhvr>
                                        <p:cTn id="15" dur="500" fill="hold"/>
                                        <p:tgtEl>
                                          <p:spTgt spid="18440"/>
                                        </p:tgtEl>
                                        <p:attrNameLst>
                                          <p:attrName>ppt_w</p:attrName>
                                        </p:attrNameLst>
                                      </p:cBhvr>
                                      <p:tavLst>
                                        <p:tav tm="0">
                                          <p:val>
                                            <p:fltVal val="0"/>
                                          </p:val>
                                        </p:tav>
                                        <p:tav tm="100000">
                                          <p:val>
                                            <p:strVal val="#ppt_w"/>
                                          </p:val>
                                        </p:tav>
                                      </p:tavLst>
                                    </p:anim>
                                    <p:anim calcmode="lin" valueType="num">
                                      <p:cBhvr>
                                        <p:cTn id="16" dur="500" fill="hold"/>
                                        <p:tgtEl>
                                          <p:spTgt spid="18440"/>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84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5" fill="hold" grpId="0" nodeType="clickEffect">
                                  <p:stCondLst>
                                    <p:cond delay="0"/>
                                  </p:stCondLst>
                                  <p:childTnLst>
                                    <p:set>
                                      <p:cBhvr>
                                        <p:cTn id="24" dur="1" fill="hold">
                                          <p:stCondLst>
                                            <p:cond delay="0"/>
                                          </p:stCondLst>
                                        </p:cTn>
                                        <p:tgtEl>
                                          <p:spTgt spid="18458"/>
                                        </p:tgtEl>
                                        <p:attrNameLst>
                                          <p:attrName>style.visibility</p:attrName>
                                        </p:attrNameLst>
                                      </p:cBhvr>
                                      <p:to>
                                        <p:strVal val="visible"/>
                                      </p:to>
                                    </p:set>
                                    <p:animEffect transition="in" filter="checkerboard(down)">
                                      <p:cBhvr>
                                        <p:cTn id="25" dur="500"/>
                                        <p:tgtEl>
                                          <p:spTgt spid="1845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847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8472"/>
                                        </p:tgtEl>
                                        <p:attrNameLst>
                                          <p:attrName>style.visibility</p:attrName>
                                        </p:attrNameLst>
                                      </p:cBhvr>
                                      <p:to>
                                        <p:strVal val="visible"/>
                                      </p:to>
                                    </p:set>
                                    <p:animEffect transition="in" filter="checkerboard(across)">
                                      <p:cBhvr>
                                        <p:cTn id="34" dur="500"/>
                                        <p:tgtEl>
                                          <p:spTgt spid="18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p:bldP spid="18440" grpId="0"/>
      <p:bldP spid="18458" grpId="0"/>
      <p:bldP spid="18472"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2" name="文本框 138241"/>
          <p:cNvSpPr txBox="1"/>
          <p:nvPr/>
        </p:nvSpPr>
        <p:spPr>
          <a:xfrm>
            <a:off x="374650" y="4187825"/>
            <a:ext cx="8007350" cy="1323975"/>
          </a:xfrm>
          <a:prstGeom prst="rect">
            <a:avLst/>
          </a:prstGeom>
          <a:noFill/>
          <a:ln w="12700">
            <a:noFill/>
          </a:ln>
        </p:spPr>
        <p:txBody>
          <a:bodyPr lIns="89381" tIns="44691" rIns="89381" bIns="44691" anchor="ctr">
            <a:spAutoFit/>
          </a:bodyPr>
          <a:lstStyle/>
          <a:p>
            <a:pPr marL="558800" indent="-558800" defTabSz="892175" eaLnBrk="0" hangingPunct="0">
              <a:lnSpc>
                <a:spcPct val="150000"/>
              </a:lnSpc>
            </a:pPr>
            <a:r>
              <a:rPr lang="en-US" altLang="zh-CN" sz="2700" b="0" dirty="0">
                <a:latin typeface="Times New Roman" panose="02020603050405020304" pitchFamily="18" charset="0"/>
              </a:rPr>
              <a:t>(4)</a:t>
            </a:r>
            <a:r>
              <a:rPr lang="en-US" altLang="zh-CN" sz="2700" dirty="0">
                <a:latin typeface="Times New Roman" panose="02020603050405020304" pitchFamily="18" charset="0"/>
              </a:rPr>
              <a:t> </a:t>
            </a:r>
            <a:r>
              <a:rPr lang="zh-CN" altLang="en-US" sz="2700" dirty="0">
                <a:latin typeface="Times New Roman" panose="02020603050405020304" pitchFamily="18" charset="0"/>
              </a:rPr>
              <a:t>参考方向也称为假定方向、正方向，以后讨论均在参考方向下进行</a:t>
            </a:r>
            <a:r>
              <a:rPr lang="zh-CN" altLang="en-US" sz="2700" b="0" dirty="0">
                <a:latin typeface="Times New Roman" panose="02020603050405020304" pitchFamily="18" charset="0"/>
              </a:rPr>
              <a:t>。</a:t>
            </a:r>
          </a:p>
        </p:txBody>
      </p:sp>
      <p:sp>
        <p:nvSpPr>
          <p:cNvPr id="138244" name="文本框 138243"/>
          <p:cNvSpPr txBox="1"/>
          <p:nvPr/>
        </p:nvSpPr>
        <p:spPr>
          <a:xfrm>
            <a:off x="374650" y="704850"/>
            <a:ext cx="8007350" cy="1943100"/>
          </a:xfrm>
          <a:prstGeom prst="rect">
            <a:avLst/>
          </a:prstGeom>
          <a:noFill/>
          <a:ln w="12700">
            <a:noFill/>
          </a:ln>
        </p:spPr>
        <p:txBody>
          <a:bodyPr lIns="89381" tIns="44691" rIns="89381" bIns="44691" anchor="ctr">
            <a:spAutoFit/>
          </a:bodyPr>
          <a:lstStyle/>
          <a:p>
            <a:pPr marL="558800" indent="-558800" algn="just" defTabSz="892175" eaLnBrk="0" hangingPunct="0">
              <a:lnSpc>
                <a:spcPct val="150000"/>
              </a:lnSpc>
              <a:spcBef>
                <a:spcPct val="50000"/>
              </a:spcBef>
            </a:pPr>
            <a:r>
              <a:rPr lang="en-US" altLang="zh-CN" sz="2700" dirty="0">
                <a:latin typeface="Times New Roman" panose="02020603050405020304" pitchFamily="18" charset="0"/>
              </a:rPr>
              <a:t>(3) </a:t>
            </a:r>
            <a:r>
              <a:rPr lang="zh-CN" altLang="en-US" sz="2700" dirty="0">
                <a:latin typeface="Times New Roman" panose="02020603050405020304" pitchFamily="18" charset="0"/>
              </a:rPr>
              <a:t>元件或支路的</a:t>
            </a:r>
            <a:r>
              <a:rPr lang="en-US" altLang="zh-CN" sz="2700" i="1" dirty="0">
                <a:latin typeface="Times New Roman" panose="02020603050405020304" pitchFamily="18" charset="0"/>
              </a:rPr>
              <a:t>u</a:t>
            </a:r>
            <a:r>
              <a:rPr lang="zh-CN" altLang="en-US" sz="2700" dirty="0">
                <a:latin typeface="Times New Roman" panose="02020603050405020304" pitchFamily="18" charset="0"/>
              </a:rPr>
              <a:t>，</a:t>
            </a:r>
            <a:r>
              <a:rPr lang="en-US" altLang="zh-CN" sz="2700" i="1" dirty="0" err="1">
                <a:latin typeface="Times New Roman" panose="02020603050405020304" pitchFamily="18" charset="0"/>
              </a:rPr>
              <a:t>i</a:t>
            </a:r>
            <a:r>
              <a:rPr lang="zh-CN" altLang="zh-CN" sz="2700" dirty="0">
                <a:latin typeface="Times New Roman" panose="02020603050405020304" pitchFamily="18" charset="0"/>
              </a:rPr>
              <a:t>通常采用相同的参考方向，以减少公式中负号，称之为</a:t>
            </a:r>
            <a:r>
              <a:rPr lang="zh-CN" altLang="zh-CN" sz="2700" dirty="0">
                <a:solidFill>
                  <a:srgbClr val="FF0000"/>
                </a:solidFill>
                <a:latin typeface="Times New Roman" panose="02020603050405020304" pitchFamily="18" charset="0"/>
              </a:rPr>
              <a:t>关联参考方向</a:t>
            </a:r>
            <a:r>
              <a:rPr lang="zh-CN" altLang="zh-CN" sz="2700" dirty="0">
                <a:latin typeface="Times New Roman" panose="02020603050405020304" pitchFamily="18" charset="0"/>
              </a:rPr>
              <a:t>。反之，称为</a:t>
            </a:r>
            <a:r>
              <a:rPr lang="zh-CN" altLang="zh-CN" sz="2700" dirty="0">
                <a:solidFill>
                  <a:srgbClr val="FF0000"/>
                </a:solidFill>
                <a:latin typeface="Times New Roman" panose="02020603050405020304" pitchFamily="18" charset="0"/>
              </a:rPr>
              <a:t>非关联参考方向</a:t>
            </a:r>
            <a:r>
              <a:rPr lang="zh-CN" altLang="zh-CN" sz="2700" dirty="0">
                <a:latin typeface="Times New Roman" panose="02020603050405020304" pitchFamily="18" charset="0"/>
              </a:rPr>
              <a:t>。</a:t>
            </a:r>
            <a:endParaRPr lang="en-US" altLang="zh-CN" sz="2700" dirty="0">
              <a:latin typeface="Times New Roman" panose="02020603050405020304" pitchFamily="18" charset="0"/>
            </a:endParaRPr>
          </a:p>
        </p:txBody>
      </p:sp>
      <p:sp>
        <p:nvSpPr>
          <p:cNvPr id="138249" name="动作按钮: 后退或前一项 138248"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38250" name="动作按钮: 后退或前一项 138249"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grpSp>
        <p:nvGrpSpPr>
          <p:cNvPr id="138251" name="组合 138250"/>
          <p:cNvGrpSpPr/>
          <p:nvPr/>
        </p:nvGrpSpPr>
        <p:grpSpPr>
          <a:xfrm>
            <a:off x="1225550" y="2755902"/>
            <a:ext cx="3429000" cy="1462088"/>
            <a:chOff x="288" y="2714"/>
            <a:chExt cx="2160" cy="921"/>
          </a:xfrm>
        </p:grpSpPr>
        <p:sp>
          <p:nvSpPr>
            <p:cNvPr id="138252" name="矩形 138251"/>
            <p:cNvSpPr/>
            <p:nvPr/>
          </p:nvSpPr>
          <p:spPr>
            <a:xfrm>
              <a:off x="1098" y="3024"/>
              <a:ext cx="576" cy="240"/>
            </a:xfrm>
            <a:prstGeom prst="rect">
              <a:avLst/>
            </a:prstGeom>
            <a:solidFill>
              <a:schemeClr val="accent2"/>
            </a:solidFill>
            <a:ln w="12700" cap="flat" cmpd="sng">
              <a:solidFill>
                <a:srgbClr val="000000"/>
              </a:solidFill>
              <a:prstDash val="solid"/>
              <a:miter/>
              <a:headEnd type="none" w="med" len="med"/>
              <a:tailEnd type="none" w="med" len="med"/>
            </a:ln>
          </p:spPr>
          <p:txBody>
            <a:bodyPr/>
            <a:lstStyle/>
            <a:p>
              <a:endParaRPr lang="zh-CN" altLang="en-US"/>
            </a:p>
          </p:txBody>
        </p:sp>
        <p:sp>
          <p:nvSpPr>
            <p:cNvPr id="138253" name="直接连接符 138252"/>
            <p:cNvSpPr/>
            <p:nvPr/>
          </p:nvSpPr>
          <p:spPr>
            <a:xfrm>
              <a:off x="480" y="3144"/>
              <a:ext cx="618" cy="0"/>
            </a:xfrm>
            <a:prstGeom prst="line">
              <a:avLst/>
            </a:prstGeom>
            <a:ln w="12700" cap="flat" cmpd="sng">
              <a:solidFill>
                <a:schemeClr val="tx1"/>
              </a:solidFill>
              <a:prstDash val="solid"/>
              <a:headEnd type="none" w="med" len="med"/>
              <a:tailEnd type="none" w="med" len="med"/>
            </a:ln>
          </p:spPr>
        </p:sp>
        <p:sp>
          <p:nvSpPr>
            <p:cNvPr id="138254" name="直接连接符 138253"/>
            <p:cNvSpPr/>
            <p:nvPr/>
          </p:nvSpPr>
          <p:spPr>
            <a:xfrm>
              <a:off x="1680" y="3144"/>
              <a:ext cx="576" cy="0"/>
            </a:xfrm>
            <a:prstGeom prst="line">
              <a:avLst/>
            </a:prstGeom>
            <a:ln w="12700" cap="flat" cmpd="sng">
              <a:solidFill>
                <a:schemeClr val="tx1"/>
              </a:solidFill>
              <a:prstDash val="solid"/>
              <a:headEnd type="none" w="med" len="med"/>
              <a:tailEnd type="none" w="med" len="med"/>
            </a:ln>
          </p:spPr>
        </p:sp>
        <p:sp>
          <p:nvSpPr>
            <p:cNvPr id="138255" name="文本框 138254"/>
            <p:cNvSpPr txBox="1"/>
            <p:nvPr/>
          </p:nvSpPr>
          <p:spPr>
            <a:xfrm>
              <a:off x="288" y="3270"/>
              <a:ext cx="384"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endParaRPr lang="en-US" altLang="zh-CN" sz="2400">
                <a:latin typeface="Times New Roman" panose="02020603050405020304" pitchFamily="18" charset="0"/>
              </a:endParaRPr>
            </a:p>
          </p:txBody>
        </p:sp>
        <p:sp>
          <p:nvSpPr>
            <p:cNvPr id="138256" name="文本框 138255"/>
            <p:cNvSpPr txBox="1"/>
            <p:nvPr/>
          </p:nvSpPr>
          <p:spPr>
            <a:xfrm>
              <a:off x="1920" y="3251"/>
              <a:ext cx="528"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p>
          </p:txBody>
        </p:sp>
        <p:sp>
          <p:nvSpPr>
            <p:cNvPr id="138257" name="文本框 138256"/>
            <p:cNvSpPr txBox="1"/>
            <p:nvPr/>
          </p:nvSpPr>
          <p:spPr>
            <a:xfrm>
              <a:off x="1104" y="2714"/>
              <a:ext cx="576" cy="283"/>
            </a:xfrm>
            <a:prstGeom prst="rect">
              <a:avLst/>
            </a:prstGeom>
            <a:noFill/>
            <a:ln w="12700">
              <a:noFill/>
            </a:ln>
          </p:spPr>
          <p:txBody>
            <a:bodyPr lIns="89381" tIns="44691" rIns="89381" bIns="44691" anchor="ctr">
              <a:spAutoFit/>
            </a:bodyPr>
            <a:lstStyle/>
            <a:p>
              <a:pPr algn="ctr" defTabSz="892175" eaLnBrk="0" hangingPunct="0">
                <a:spcBef>
                  <a:spcPct val="50000"/>
                </a:spcBef>
              </a:pPr>
              <a:endParaRPr sz="2400" dirty="0">
                <a:latin typeface="Times New Roman" panose="02020603050405020304" pitchFamily="18" charset="0"/>
              </a:endParaRPr>
            </a:p>
          </p:txBody>
        </p:sp>
        <p:sp>
          <p:nvSpPr>
            <p:cNvPr id="138258" name="椭圆 138257"/>
            <p:cNvSpPr/>
            <p:nvPr/>
          </p:nvSpPr>
          <p:spPr>
            <a:xfrm>
              <a:off x="412" y="3110"/>
              <a:ext cx="68" cy="6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38259" name="椭圆 138258"/>
            <p:cNvSpPr/>
            <p:nvPr/>
          </p:nvSpPr>
          <p:spPr>
            <a:xfrm>
              <a:off x="2208" y="3110"/>
              <a:ext cx="68" cy="6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38260" name="直接连接符 138259"/>
            <p:cNvSpPr/>
            <p:nvPr/>
          </p:nvSpPr>
          <p:spPr>
            <a:xfrm>
              <a:off x="446" y="3144"/>
              <a:ext cx="480" cy="0"/>
            </a:xfrm>
            <a:prstGeom prst="line">
              <a:avLst/>
            </a:prstGeom>
            <a:ln w="19050" cap="flat" cmpd="sng">
              <a:solidFill>
                <a:schemeClr val="tx2"/>
              </a:solidFill>
              <a:prstDash val="solid"/>
              <a:headEnd type="none" w="med" len="med"/>
              <a:tailEnd type="stealth" w="sm" len="med"/>
            </a:ln>
          </p:spPr>
        </p:sp>
        <p:sp>
          <p:nvSpPr>
            <p:cNvPr id="138261" name="文本框 138260"/>
            <p:cNvSpPr txBox="1"/>
            <p:nvPr/>
          </p:nvSpPr>
          <p:spPr>
            <a:xfrm>
              <a:off x="525" y="2852"/>
              <a:ext cx="576" cy="31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err="1">
                  <a:latin typeface="Times New Roman" panose="02020603050405020304" pitchFamily="18" charset="0"/>
                </a:rPr>
                <a:t>i</a:t>
              </a:r>
              <a:endParaRPr lang="en-US" altLang="zh-CN" sz="2400" dirty="0">
                <a:latin typeface="Times New Roman" panose="02020603050405020304" pitchFamily="18" charset="0"/>
              </a:endParaRPr>
            </a:p>
          </p:txBody>
        </p:sp>
        <p:sp>
          <p:nvSpPr>
            <p:cNvPr id="138262" name="文本框 138261"/>
            <p:cNvSpPr txBox="1"/>
            <p:nvPr/>
          </p:nvSpPr>
          <p:spPr>
            <a:xfrm>
              <a:off x="1056" y="3316"/>
              <a:ext cx="576" cy="31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a:latin typeface="Times New Roman" panose="02020603050405020304" pitchFamily="18" charset="0"/>
                </a:rPr>
                <a:t>u</a:t>
              </a:r>
              <a:endParaRPr lang="en-US" altLang="zh-CN" sz="2400" dirty="0">
                <a:latin typeface="Times New Roman" panose="02020603050405020304" pitchFamily="18" charset="0"/>
              </a:endParaRPr>
            </a:p>
          </p:txBody>
        </p:sp>
      </p:grpSp>
      <p:grpSp>
        <p:nvGrpSpPr>
          <p:cNvPr id="138263" name="组合 138262"/>
          <p:cNvGrpSpPr/>
          <p:nvPr/>
        </p:nvGrpSpPr>
        <p:grpSpPr>
          <a:xfrm>
            <a:off x="5180013" y="2728914"/>
            <a:ext cx="3430587" cy="1462088"/>
            <a:chOff x="3168" y="2739"/>
            <a:chExt cx="2160" cy="921"/>
          </a:xfrm>
        </p:grpSpPr>
        <p:sp>
          <p:nvSpPr>
            <p:cNvPr id="138264" name="矩形 138263"/>
            <p:cNvSpPr/>
            <p:nvPr/>
          </p:nvSpPr>
          <p:spPr>
            <a:xfrm>
              <a:off x="3978" y="3049"/>
              <a:ext cx="576" cy="240"/>
            </a:xfrm>
            <a:prstGeom prst="rect">
              <a:avLst/>
            </a:prstGeom>
            <a:solidFill>
              <a:schemeClr val="accent2"/>
            </a:solidFill>
            <a:ln w="12700" cap="flat" cmpd="sng">
              <a:solidFill>
                <a:srgbClr val="000000"/>
              </a:solidFill>
              <a:prstDash val="solid"/>
              <a:miter/>
              <a:headEnd type="none" w="med" len="med"/>
              <a:tailEnd type="none" w="med" len="med"/>
            </a:ln>
          </p:spPr>
          <p:txBody>
            <a:bodyPr/>
            <a:lstStyle/>
            <a:p>
              <a:endParaRPr lang="zh-CN" altLang="en-US"/>
            </a:p>
          </p:txBody>
        </p:sp>
        <p:sp>
          <p:nvSpPr>
            <p:cNvPr id="138265" name="直接连接符 138264"/>
            <p:cNvSpPr/>
            <p:nvPr/>
          </p:nvSpPr>
          <p:spPr>
            <a:xfrm>
              <a:off x="3360" y="3169"/>
              <a:ext cx="618" cy="0"/>
            </a:xfrm>
            <a:prstGeom prst="line">
              <a:avLst/>
            </a:prstGeom>
            <a:ln w="12700" cap="flat" cmpd="sng">
              <a:solidFill>
                <a:schemeClr val="tx1"/>
              </a:solidFill>
              <a:prstDash val="solid"/>
              <a:headEnd type="none" w="med" len="med"/>
              <a:tailEnd type="none" w="med" len="med"/>
            </a:ln>
          </p:spPr>
        </p:sp>
        <p:sp>
          <p:nvSpPr>
            <p:cNvPr id="138266" name="直接连接符 138265"/>
            <p:cNvSpPr/>
            <p:nvPr/>
          </p:nvSpPr>
          <p:spPr>
            <a:xfrm>
              <a:off x="4560" y="3169"/>
              <a:ext cx="576" cy="0"/>
            </a:xfrm>
            <a:prstGeom prst="line">
              <a:avLst/>
            </a:prstGeom>
            <a:ln w="12700" cap="flat" cmpd="sng">
              <a:solidFill>
                <a:schemeClr val="tx1"/>
              </a:solidFill>
              <a:prstDash val="solid"/>
              <a:headEnd type="none" w="med" len="med"/>
              <a:tailEnd type="none" w="med" len="med"/>
            </a:ln>
          </p:spPr>
        </p:sp>
        <p:sp>
          <p:nvSpPr>
            <p:cNvPr id="138267" name="文本框 138266"/>
            <p:cNvSpPr txBox="1"/>
            <p:nvPr/>
          </p:nvSpPr>
          <p:spPr>
            <a:xfrm>
              <a:off x="3168" y="3295"/>
              <a:ext cx="384"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endParaRPr lang="en-US" altLang="zh-CN" sz="2400">
                <a:latin typeface="Times New Roman" panose="02020603050405020304" pitchFamily="18" charset="0"/>
              </a:endParaRPr>
            </a:p>
          </p:txBody>
        </p:sp>
        <p:sp>
          <p:nvSpPr>
            <p:cNvPr id="138268" name="文本框 138267"/>
            <p:cNvSpPr txBox="1"/>
            <p:nvPr/>
          </p:nvSpPr>
          <p:spPr>
            <a:xfrm>
              <a:off x="4800" y="3276"/>
              <a:ext cx="528"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p>
          </p:txBody>
        </p:sp>
        <p:sp>
          <p:nvSpPr>
            <p:cNvPr id="138269" name="文本框 138268"/>
            <p:cNvSpPr txBox="1"/>
            <p:nvPr/>
          </p:nvSpPr>
          <p:spPr>
            <a:xfrm>
              <a:off x="3984" y="2739"/>
              <a:ext cx="576" cy="283"/>
            </a:xfrm>
            <a:prstGeom prst="rect">
              <a:avLst/>
            </a:prstGeom>
            <a:noFill/>
            <a:ln w="12700">
              <a:noFill/>
            </a:ln>
          </p:spPr>
          <p:txBody>
            <a:bodyPr lIns="89381" tIns="44691" rIns="89381" bIns="44691" anchor="ctr">
              <a:spAutoFit/>
            </a:bodyPr>
            <a:lstStyle/>
            <a:p>
              <a:pPr algn="ctr" defTabSz="892175" eaLnBrk="0" hangingPunct="0">
                <a:spcBef>
                  <a:spcPct val="50000"/>
                </a:spcBef>
              </a:pPr>
              <a:endParaRPr sz="2400" dirty="0">
                <a:latin typeface="Times New Roman" panose="02020603050405020304" pitchFamily="18" charset="0"/>
              </a:endParaRPr>
            </a:p>
          </p:txBody>
        </p:sp>
        <p:sp>
          <p:nvSpPr>
            <p:cNvPr id="138270" name="椭圆 138269"/>
            <p:cNvSpPr/>
            <p:nvPr/>
          </p:nvSpPr>
          <p:spPr>
            <a:xfrm>
              <a:off x="3292" y="3135"/>
              <a:ext cx="68" cy="6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38271" name="椭圆 138270"/>
            <p:cNvSpPr/>
            <p:nvPr/>
          </p:nvSpPr>
          <p:spPr>
            <a:xfrm>
              <a:off x="5088" y="3135"/>
              <a:ext cx="68" cy="6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38272" name="直接连接符 138271"/>
            <p:cNvSpPr/>
            <p:nvPr/>
          </p:nvSpPr>
          <p:spPr>
            <a:xfrm flipH="1">
              <a:off x="3498" y="3169"/>
              <a:ext cx="480" cy="0"/>
            </a:xfrm>
            <a:prstGeom prst="line">
              <a:avLst/>
            </a:prstGeom>
            <a:ln w="19050" cap="flat" cmpd="sng">
              <a:solidFill>
                <a:schemeClr val="tx2"/>
              </a:solidFill>
              <a:prstDash val="solid"/>
              <a:headEnd type="none" w="med" len="med"/>
              <a:tailEnd type="stealth" w="sm" len="med"/>
            </a:ln>
          </p:spPr>
        </p:sp>
        <p:sp>
          <p:nvSpPr>
            <p:cNvPr id="138273" name="文本框 138272"/>
            <p:cNvSpPr txBox="1"/>
            <p:nvPr/>
          </p:nvSpPr>
          <p:spPr>
            <a:xfrm>
              <a:off x="3283" y="2843"/>
              <a:ext cx="576" cy="31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err="1">
                  <a:latin typeface="Times New Roman" panose="02020603050405020304" pitchFamily="18" charset="0"/>
                </a:rPr>
                <a:t>i</a:t>
              </a:r>
              <a:endParaRPr lang="en-US" altLang="zh-CN" sz="2400" dirty="0">
                <a:latin typeface="Times New Roman" panose="02020603050405020304" pitchFamily="18" charset="0"/>
              </a:endParaRPr>
            </a:p>
          </p:txBody>
        </p:sp>
        <p:sp>
          <p:nvSpPr>
            <p:cNvPr id="138274" name="文本框 138273"/>
            <p:cNvSpPr txBox="1"/>
            <p:nvPr/>
          </p:nvSpPr>
          <p:spPr>
            <a:xfrm>
              <a:off x="3936" y="3341"/>
              <a:ext cx="576" cy="31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a:latin typeface="Times New Roman" panose="02020603050405020304" pitchFamily="18" charset="0"/>
                </a:rPr>
                <a:t>u</a:t>
              </a:r>
              <a:endParaRPr lang="en-US" altLang="zh-CN" sz="2400" dirty="0">
                <a:latin typeface="Times New Roman" panose="02020603050405020304" pitchFamily="18" charset="0"/>
              </a:endParaRP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8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82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iterate type="lt">
                                    <p:tmPct val="100000"/>
                                  </p:iterate>
                                  <p:childTnLst>
                                    <p:set>
                                      <p:cBhvr>
                                        <p:cTn id="14" dur="1" fill="hold">
                                          <p:stCondLst>
                                            <p:cond delay="0"/>
                                          </p:stCondLst>
                                        </p:cTn>
                                        <p:tgtEl>
                                          <p:spTgt spid="138242"/>
                                        </p:tgtEl>
                                        <p:attrNameLst>
                                          <p:attrName>style.visibility</p:attrName>
                                        </p:attrNameLst>
                                      </p:cBhvr>
                                      <p:to>
                                        <p:strVal val="visible"/>
                                      </p:to>
                                    </p:set>
                                    <p:anim calcmode="lin" valueType="num">
                                      <p:cBhvr>
                                        <p:cTn id="15" dur="75" fill="hold"/>
                                        <p:tgtEl>
                                          <p:spTgt spid="138242"/>
                                        </p:tgtEl>
                                        <p:attrNameLst>
                                          <p:attrName>ppt_w</p:attrName>
                                        </p:attrNameLst>
                                      </p:cBhvr>
                                      <p:tavLst>
                                        <p:tav tm="0">
                                          <p:val>
                                            <p:fltVal val="0"/>
                                          </p:val>
                                        </p:tav>
                                        <p:tav tm="100000">
                                          <p:val>
                                            <p:strVal val="#ppt_w"/>
                                          </p:val>
                                        </p:tav>
                                      </p:tavLst>
                                    </p:anim>
                                    <p:anim calcmode="lin" valueType="num">
                                      <p:cBhvr>
                                        <p:cTn id="16" dur="75" fill="hold"/>
                                        <p:tgtEl>
                                          <p:spTgt spid="1382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7" name="文本框 139266"/>
          <p:cNvSpPr txBox="1"/>
          <p:nvPr/>
        </p:nvSpPr>
        <p:spPr>
          <a:xfrm>
            <a:off x="796925" y="1298575"/>
            <a:ext cx="6627813"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1</a:t>
            </a:r>
            <a:r>
              <a:rPr lang="zh-CN" altLang="en-US" sz="2400" dirty="0">
                <a:latin typeface="Times New Roman" panose="02020603050405020304" pitchFamily="18" charset="0"/>
              </a:rPr>
              <a:t>、 电功率：单位时间内电场力所做的功，即</a:t>
            </a:r>
            <a:endParaRPr lang="zh-CN" altLang="en-US" sz="2400">
              <a:latin typeface="Times New Roman" panose="02020603050405020304" pitchFamily="18" charset="0"/>
            </a:endParaRPr>
          </a:p>
        </p:txBody>
      </p:sp>
      <p:graphicFrame>
        <p:nvGraphicFramePr>
          <p:cNvPr id="139270" name="对象 139269" descr="羊皮纸"/>
          <p:cNvGraphicFramePr/>
          <p:nvPr/>
        </p:nvGraphicFramePr>
        <p:xfrm>
          <a:off x="3192463" y="1862138"/>
          <a:ext cx="1235075" cy="957262"/>
        </p:xfrm>
        <a:graphic>
          <a:graphicData uri="http://schemas.openxmlformats.org/presentationml/2006/ole">
            <mc:AlternateContent xmlns:mc="http://schemas.openxmlformats.org/markup-compatibility/2006">
              <mc:Choice xmlns:v="urn:schemas-microsoft-com:vml" Requires="v">
                <p:oleObj spid="_x0000_s6203" r:id="rId3" imgW="508000" imgH="393700" progId="Equation.DSMT4">
                  <p:embed/>
                </p:oleObj>
              </mc:Choice>
              <mc:Fallback>
                <p:oleObj r:id="rId3" imgW="508000" imgH="393700" progId="Equation.DSMT4">
                  <p:embed/>
                  <p:pic>
                    <p:nvPicPr>
                      <p:cNvPr id="0" name="图片 3076"/>
                      <p:cNvPicPr/>
                      <p:nvPr/>
                    </p:nvPicPr>
                    <p:blipFill>
                      <a:blip r:embed="rId4"/>
                      <a:stretch>
                        <a:fillRect/>
                      </a:stretch>
                    </p:blipFill>
                    <p:spPr>
                      <a:xfrm>
                        <a:off x="3192463" y="1862138"/>
                        <a:ext cx="1235075" cy="957262"/>
                      </a:xfrm>
                      <a:prstGeom prst="rect">
                        <a:avLst/>
                      </a:prstGeom>
                      <a:blipFill rotWithShape="0">
                        <a:blip r:embed="rId5"/>
                      </a:blipFill>
                      <a:ln w="38100">
                        <a:noFill/>
                        <a:miter/>
                      </a:ln>
                      <a:effectLst>
                        <a:prstShdw prst="shdw17" dist="17961" dir="2699999">
                          <a:srgbClr val="FFFFCC">
                            <a:gamma/>
                            <a:shade val="60000"/>
                            <a:invGamma/>
                          </a:srgbClr>
                        </a:prstShdw>
                      </a:effectLst>
                    </p:spPr>
                  </p:pic>
                </p:oleObj>
              </mc:Fallback>
            </mc:AlternateContent>
          </a:graphicData>
        </a:graphic>
      </p:graphicFrame>
      <p:graphicFrame>
        <p:nvGraphicFramePr>
          <p:cNvPr id="139271" name="对象 139270" descr="羊皮纸"/>
          <p:cNvGraphicFramePr/>
          <p:nvPr/>
        </p:nvGraphicFramePr>
        <p:xfrm>
          <a:off x="985838" y="2973388"/>
          <a:ext cx="7540625" cy="1019175"/>
        </p:xfrm>
        <a:graphic>
          <a:graphicData uri="http://schemas.openxmlformats.org/presentationml/2006/ole">
            <mc:AlternateContent xmlns:mc="http://schemas.openxmlformats.org/markup-compatibility/2006">
              <mc:Choice xmlns:v="urn:schemas-microsoft-com:vml" Requires="v">
                <p:oleObj spid="_x0000_s6204" r:id="rId6" imgW="3086100" imgH="419100" progId="Equation.DSMT4">
                  <p:embed/>
                </p:oleObj>
              </mc:Choice>
              <mc:Fallback>
                <p:oleObj r:id="rId6" imgW="3086100" imgH="419100" progId="Equation.DSMT4">
                  <p:embed/>
                  <p:pic>
                    <p:nvPicPr>
                      <p:cNvPr id="0" name="图片 3075"/>
                      <p:cNvPicPr/>
                      <p:nvPr/>
                    </p:nvPicPr>
                    <p:blipFill>
                      <a:blip r:embed="rId7"/>
                      <a:stretch>
                        <a:fillRect/>
                      </a:stretch>
                    </p:blipFill>
                    <p:spPr>
                      <a:xfrm>
                        <a:off x="985838" y="2973388"/>
                        <a:ext cx="7540625" cy="1019175"/>
                      </a:xfrm>
                      <a:prstGeom prst="rect">
                        <a:avLst/>
                      </a:prstGeom>
                      <a:blipFill rotWithShape="0">
                        <a:blip r:embed="rId5"/>
                      </a:blipFill>
                      <a:ln w="38100">
                        <a:noFill/>
                        <a:miter/>
                      </a:ln>
                      <a:effectLst>
                        <a:prstShdw prst="shdw17" dist="17961" dir="2699999">
                          <a:srgbClr val="FFFFCC">
                            <a:gamma/>
                            <a:shade val="60000"/>
                            <a:invGamma/>
                          </a:srgbClr>
                        </a:prstShdw>
                      </a:effectLst>
                    </p:spPr>
                  </p:pic>
                </p:oleObj>
              </mc:Fallback>
            </mc:AlternateContent>
          </a:graphicData>
        </a:graphic>
      </p:graphicFrame>
      <p:sp>
        <p:nvSpPr>
          <p:cNvPr id="139272" name="文本框 139271"/>
          <p:cNvSpPr txBox="1"/>
          <p:nvPr/>
        </p:nvSpPr>
        <p:spPr>
          <a:xfrm>
            <a:off x="1282700" y="4111625"/>
            <a:ext cx="5575300"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功率的单位：</a:t>
            </a:r>
            <a:r>
              <a:rPr lang="en-US" altLang="zh-CN" sz="2400" dirty="0">
                <a:latin typeface="Times New Roman" panose="02020603050405020304" pitchFamily="18" charset="0"/>
              </a:rPr>
              <a:t>W (</a:t>
            </a:r>
            <a:r>
              <a:rPr lang="zh-CN" altLang="en-US" sz="2400" dirty="0">
                <a:latin typeface="Times New Roman" panose="02020603050405020304" pitchFamily="18" charset="0"/>
              </a:rPr>
              <a:t>瓦</a:t>
            </a:r>
            <a:r>
              <a:rPr lang="en-US" altLang="zh-CN" sz="2400" dirty="0">
                <a:latin typeface="Times New Roman" panose="02020603050405020304" pitchFamily="18" charset="0"/>
              </a:rPr>
              <a:t>)        (Watt</a:t>
            </a:r>
            <a:r>
              <a:rPr lang="zh-CN" altLang="en-US" sz="2400" dirty="0">
                <a:latin typeface="Times New Roman" panose="02020603050405020304" pitchFamily="18" charset="0"/>
              </a:rPr>
              <a:t>，瓦特</a:t>
            </a:r>
            <a:r>
              <a:rPr lang="en-US" altLang="zh-CN" sz="2400">
                <a:latin typeface="Times New Roman" panose="02020603050405020304" pitchFamily="18" charset="0"/>
              </a:rPr>
              <a:t>)</a:t>
            </a:r>
          </a:p>
        </p:txBody>
      </p:sp>
      <p:sp>
        <p:nvSpPr>
          <p:cNvPr id="139273" name="文本框 139272"/>
          <p:cNvSpPr txBox="1"/>
          <p:nvPr/>
        </p:nvSpPr>
        <p:spPr>
          <a:xfrm>
            <a:off x="84137" y="5201418"/>
            <a:ext cx="8886608" cy="533453"/>
          </a:xfrm>
          <a:prstGeom prst="rect">
            <a:avLst/>
          </a:prstGeom>
          <a:noFill/>
          <a:ln w="12700">
            <a:noFill/>
          </a:ln>
        </p:spPr>
        <p:txBody>
          <a:bodyPr wrap="square" lIns="89381" tIns="44691" rIns="89381" bIns="44691" anchor="ctr">
            <a:spAutoFit/>
          </a:bodyPr>
          <a:lstStyle/>
          <a:p>
            <a:pPr algn="just" defTabSz="892175" eaLnBrk="0" hangingPunct="0">
              <a:lnSpc>
                <a:spcPct val="120000"/>
              </a:lnSpc>
              <a:spcBef>
                <a:spcPct val="50000"/>
              </a:spcBef>
            </a:pPr>
            <a:r>
              <a:rPr lang="zh-CN" altLang="en-US" sz="2400" dirty="0">
                <a:latin typeface="Times New Roman" panose="02020603050405020304" pitchFamily="18" charset="0"/>
              </a:rPr>
              <a:t>当 </a:t>
            </a:r>
            <a:r>
              <a:rPr lang="en-US" altLang="zh-CN" sz="2400" i="1" dirty="0" err="1">
                <a:latin typeface="Times New Roman" panose="02020603050405020304" pitchFamily="18" charset="0"/>
              </a:rPr>
              <a:t>u</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a:t>
            </a:r>
            <a:r>
              <a:rPr lang="zh-CN" altLang="en-US" sz="2400" dirty="0">
                <a:latin typeface="Times New Roman" panose="02020603050405020304" pitchFamily="18" charset="0"/>
              </a:rPr>
              <a:t>的</a:t>
            </a:r>
            <a:r>
              <a:rPr lang="zh-CN" altLang="en-US" sz="2400" dirty="0">
                <a:solidFill>
                  <a:srgbClr val="FF0000"/>
                </a:solidFill>
                <a:latin typeface="Times New Roman" panose="02020603050405020304" pitchFamily="18" charset="0"/>
              </a:rPr>
              <a:t>参考方向一致（关联方向）</a:t>
            </a:r>
            <a:r>
              <a:rPr lang="zh-CN" altLang="en-US" sz="2400" dirty="0">
                <a:latin typeface="Times New Roman" panose="02020603050405020304" pitchFamily="18" charset="0"/>
              </a:rPr>
              <a:t>时，</a:t>
            </a:r>
            <a:r>
              <a:rPr lang="en-US" altLang="zh-CN" sz="2400" i="1" dirty="0">
                <a:latin typeface="Times New Roman" panose="02020603050405020304" pitchFamily="18" charset="0"/>
              </a:rPr>
              <a:t>p</a:t>
            </a:r>
            <a:r>
              <a:rPr lang="zh-CN" altLang="en-US" sz="2400" dirty="0">
                <a:latin typeface="Times New Roman" panose="02020603050405020304" pitchFamily="18" charset="0"/>
              </a:rPr>
              <a:t>表示元件</a:t>
            </a:r>
            <a:r>
              <a:rPr lang="zh-CN" altLang="en-US" sz="2400" dirty="0">
                <a:solidFill>
                  <a:srgbClr val="FF0000"/>
                </a:solidFill>
                <a:latin typeface="Times New Roman" panose="02020603050405020304" pitchFamily="18" charset="0"/>
              </a:rPr>
              <a:t>吸收</a:t>
            </a:r>
            <a:r>
              <a:rPr lang="zh-CN" altLang="en-US" sz="2400" dirty="0">
                <a:latin typeface="Times New Roman" panose="02020603050405020304" pitchFamily="18" charset="0"/>
              </a:rPr>
              <a:t>的功率；</a:t>
            </a:r>
          </a:p>
        </p:txBody>
      </p:sp>
      <p:sp>
        <p:nvSpPr>
          <p:cNvPr id="139278" name="文本框 139277"/>
          <p:cNvSpPr txBox="1"/>
          <p:nvPr/>
        </p:nvSpPr>
        <p:spPr>
          <a:xfrm>
            <a:off x="1295400" y="4608113"/>
            <a:ext cx="5576888"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能量的单位： </a:t>
            </a:r>
            <a:r>
              <a:rPr lang="en-US" altLang="zh-CN" sz="2400" dirty="0">
                <a:latin typeface="Times New Roman" panose="02020603050405020304" pitchFamily="18" charset="0"/>
              </a:rPr>
              <a:t>J  (</a:t>
            </a:r>
            <a:r>
              <a:rPr lang="zh-CN" altLang="en-US" sz="2400" dirty="0">
                <a:latin typeface="Times New Roman" panose="02020603050405020304" pitchFamily="18" charset="0"/>
              </a:rPr>
              <a:t>焦</a:t>
            </a:r>
            <a:r>
              <a:rPr lang="en-US" altLang="zh-CN" sz="2400" dirty="0">
                <a:latin typeface="Times New Roman" panose="02020603050405020304" pitchFamily="18" charset="0"/>
              </a:rPr>
              <a:t>)        (Joule</a:t>
            </a:r>
            <a:r>
              <a:rPr lang="zh-CN" altLang="en-US" sz="2400" dirty="0">
                <a:latin typeface="Times New Roman" panose="02020603050405020304" pitchFamily="18" charset="0"/>
              </a:rPr>
              <a:t>，焦耳</a:t>
            </a:r>
            <a:r>
              <a:rPr lang="en-US" altLang="zh-CN" sz="2400" dirty="0">
                <a:latin typeface="Times New Roman" panose="02020603050405020304" pitchFamily="18" charset="0"/>
              </a:rPr>
              <a:t>)</a:t>
            </a:r>
          </a:p>
        </p:txBody>
      </p:sp>
      <p:sp>
        <p:nvSpPr>
          <p:cNvPr id="139279" name="动作按钮: 后退或前一项 139278" descr="水滴">
            <a:hlinkClick r:id="" action="ppaction://hlinkshowjump?jump=previousslide">
              <a:snd r:embed="rId8" name="PROJCTOR.WAV"/>
            </a:hlinkClick>
          </p:cNvPr>
          <p:cNvSpPr/>
          <p:nvPr/>
        </p:nvSpPr>
        <p:spPr>
          <a:xfrm>
            <a:off x="8074025" y="6324600"/>
            <a:ext cx="460375" cy="457200"/>
          </a:xfrm>
          <a:prstGeom prst="actionButtonBackPrevious">
            <a:avLst/>
          </a:prstGeom>
          <a:blipFill rotWithShape="0">
            <a:blip r:embed="rId9"/>
          </a:blipFill>
          <a:ln w="28575">
            <a:noFill/>
          </a:ln>
          <a:effectLst>
            <a:prstShdw prst="shdw17" dist="17961" dir="2699999">
              <a:srgbClr val="CCFFFF">
                <a:gamma/>
                <a:shade val="60000"/>
                <a:invGamma/>
              </a:srgbClr>
            </a:prstShdw>
          </a:effectLst>
        </p:spPr>
        <p:txBody>
          <a:bodyPr/>
          <a:lstStyle/>
          <a:p>
            <a:endParaRPr lang="zh-CN" altLang="en-US"/>
          </a:p>
        </p:txBody>
      </p:sp>
      <p:sp>
        <p:nvSpPr>
          <p:cNvPr id="139280" name="动作按钮: 后退或前一项 139279" descr="水滴">
            <a:hlinkClick r:id="" action="ppaction://hlinkshowjump?jump=nextslide">
              <a:snd r:embed="rId8" name="PROJCTOR.WAV"/>
            </a:hlinkClick>
          </p:cNvPr>
          <p:cNvSpPr/>
          <p:nvPr/>
        </p:nvSpPr>
        <p:spPr>
          <a:xfrm flipH="1">
            <a:off x="8610600" y="6324600"/>
            <a:ext cx="457200" cy="457200"/>
          </a:xfrm>
          <a:prstGeom prst="actionButtonBackPrevious">
            <a:avLst/>
          </a:prstGeom>
          <a:blipFill rotWithShape="0">
            <a:blip r:embed="rId9"/>
          </a:blipFill>
          <a:ln w="28575">
            <a:noFill/>
          </a:ln>
          <a:effectLst>
            <a:prstShdw prst="shdw17" dist="17961" dir="2699999">
              <a:srgbClr val="CCFFFF">
                <a:gamma/>
                <a:shade val="60000"/>
                <a:invGamma/>
              </a:srgbClr>
            </a:prstShdw>
          </a:effectLst>
        </p:spPr>
        <p:txBody>
          <a:bodyPr/>
          <a:lstStyle/>
          <a:p>
            <a:endParaRPr lang="zh-CN" altLang="en-US"/>
          </a:p>
        </p:txBody>
      </p:sp>
      <p:sp>
        <p:nvSpPr>
          <p:cNvPr id="139281" name="矩形 139280"/>
          <p:cNvSpPr/>
          <p:nvPr/>
        </p:nvSpPr>
        <p:spPr>
          <a:xfrm>
            <a:off x="-35690" y="5607023"/>
            <a:ext cx="9251902" cy="533453"/>
          </a:xfrm>
          <a:prstGeom prst="rect">
            <a:avLst/>
          </a:prstGeom>
          <a:noFill/>
          <a:ln w="9525">
            <a:noFill/>
          </a:ln>
        </p:spPr>
        <p:txBody>
          <a:bodyPr wrap="none" lIns="89381" tIns="44691" rIns="89381" bIns="44691" anchor="ctr">
            <a:spAutoFit/>
          </a:bodyPr>
          <a:lstStyle/>
          <a:p>
            <a:pPr algn="ctr" defTabSz="892175" eaLnBrk="0" hangingPunct="0">
              <a:lnSpc>
                <a:spcPct val="120000"/>
              </a:lnSpc>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当 </a:t>
            </a:r>
            <a:r>
              <a:rPr lang="en-US" altLang="zh-CN" sz="2400" i="1" dirty="0" err="1">
                <a:latin typeface="Times New Roman" panose="02020603050405020304" pitchFamily="18" charset="0"/>
              </a:rPr>
              <a:t>u</a:t>
            </a:r>
            <a:r>
              <a:rPr lang="en-US" altLang="zh-CN" sz="2400" dirty="0" err="1">
                <a:latin typeface="Times New Roman" panose="02020603050405020304" pitchFamily="18" charset="0"/>
              </a:rPr>
              <a:t>,</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a:t>
            </a:r>
            <a:r>
              <a:rPr lang="zh-CN" altLang="en-US" sz="2400" dirty="0">
                <a:latin typeface="Times New Roman" panose="02020603050405020304" pitchFamily="18" charset="0"/>
              </a:rPr>
              <a:t>的</a:t>
            </a:r>
            <a:r>
              <a:rPr lang="zh-CN" altLang="en-US" sz="2400" dirty="0">
                <a:solidFill>
                  <a:srgbClr val="FF0000"/>
                </a:solidFill>
                <a:latin typeface="Times New Roman" panose="02020603050405020304" pitchFamily="18" charset="0"/>
              </a:rPr>
              <a:t>参考方向相反（非关联方向）</a:t>
            </a:r>
            <a:r>
              <a:rPr lang="zh-CN" altLang="en-US" sz="2400" dirty="0">
                <a:latin typeface="Times New Roman" panose="02020603050405020304" pitchFamily="18" charset="0"/>
              </a:rPr>
              <a:t>时，</a:t>
            </a:r>
            <a:r>
              <a:rPr lang="en-US" altLang="zh-CN" sz="2400" i="1" dirty="0">
                <a:latin typeface="Times New Roman" panose="02020603050405020304" pitchFamily="18" charset="0"/>
              </a:rPr>
              <a:t>p</a:t>
            </a:r>
            <a:r>
              <a:rPr lang="zh-CN" altLang="en-US" sz="2400" dirty="0">
                <a:latin typeface="Times New Roman" panose="02020603050405020304" pitchFamily="18" charset="0"/>
              </a:rPr>
              <a:t>表示元件</a:t>
            </a:r>
            <a:r>
              <a:rPr lang="zh-CN" altLang="en-US" sz="2400" dirty="0">
                <a:solidFill>
                  <a:srgbClr val="FF0000"/>
                </a:solidFill>
                <a:latin typeface="Times New Roman" panose="02020603050405020304" pitchFamily="18" charset="0"/>
              </a:rPr>
              <a:t>发出</a:t>
            </a:r>
            <a:r>
              <a:rPr lang="zh-CN" altLang="en-US" sz="2400" dirty="0">
                <a:latin typeface="Times New Roman" panose="02020603050405020304" pitchFamily="18" charset="0"/>
              </a:rPr>
              <a:t>的功率。</a:t>
            </a:r>
          </a:p>
        </p:txBody>
      </p:sp>
      <p:sp>
        <p:nvSpPr>
          <p:cNvPr id="139282" name="标题 139281"/>
          <p:cNvSpPr>
            <a:spLocks noGrp="1"/>
          </p:cNvSpPr>
          <p:nvPr>
            <p:ph type="title" idx="4294967295"/>
          </p:nvPr>
        </p:nvSpPr>
        <p:spPr>
          <a:xfrm>
            <a:off x="1295400" y="390525"/>
            <a:ext cx="6378575" cy="642938"/>
          </a:xfrm>
          <a:solidFill>
            <a:srgbClr val="00FF00">
              <a:alpha val="100000"/>
            </a:srgbClr>
          </a:solidFill>
          <a:ln/>
        </p:spPr>
        <p:txBody>
          <a:bodyPr lIns="89381" tIns="44691" rIns="89381" bIns="44691" anchor="ctr"/>
          <a:lstStyle/>
          <a:p>
            <a:pPr algn="ctr"/>
            <a:r>
              <a:rPr lang="en-US" altLang="zh-CN" sz="2800" b="1">
                <a:latin typeface="Times New Roman" panose="02020603050405020304" pitchFamily="18" charset="0"/>
              </a:rPr>
              <a:t> 1.2.3</a:t>
            </a:r>
            <a:r>
              <a:rPr lang="en-US" altLang="zh-CN" sz="2800" b="1" dirty="0">
                <a:latin typeface="宋体" panose="02010600030101010101" pitchFamily="2" charset="-122"/>
              </a:rPr>
              <a:t> </a:t>
            </a:r>
            <a:r>
              <a:rPr lang="zh-CN" altLang="en-US" sz="2800" b="1" dirty="0">
                <a:latin typeface="宋体" panose="02010600030101010101" pitchFamily="2" charset="-122"/>
              </a:rPr>
              <a:t>电功率</a:t>
            </a:r>
            <a:r>
              <a:rPr lang="en-US" altLang="zh-CN" sz="2800" b="1" dirty="0">
                <a:latin typeface="宋体" panose="02010600030101010101" pitchFamily="2" charset="-122"/>
              </a:rPr>
              <a:t>(Power)</a:t>
            </a:r>
            <a:r>
              <a:rPr lang="zh-CN" altLang="en-US" sz="2800" b="1" dirty="0">
                <a:latin typeface="宋体" panose="02010600030101010101" pitchFamily="2" charset="-122"/>
              </a:rPr>
              <a:t>与电能</a:t>
            </a:r>
            <a:r>
              <a:rPr lang="en-US" altLang="zh-CN" sz="2800" b="1">
                <a:latin typeface="宋体" panose="02010600030101010101" pitchFamily="2" charset="-122"/>
              </a:rPr>
              <a:t>(Energy)</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9267"/>
                                        </p:tgtEl>
                                        <p:attrNameLst>
                                          <p:attrName>style.visibility</p:attrName>
                                        </p:attrNameLst>
                                      </p:cBhvr>
                                      <p:to>
                                        <p:strVal val="visible"/>
                                      </p:to>
                                    </p:set>
                                    <p:animEffect transition="in" filter="wipe(left)">
                                      <p:cBhvr>
                                        <p:cTn id="7" dur="500"/>
                                        <p:tgtEl>
                                          <p:spTgt spid="13926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9270"/>
                                        </p:tgtEl>
                                        <p:attrNameLst>
                                          <p:attrName>style.visibility</p:attrName>
                                        </p:attrNameLst>
                                      </p:cBhvr>
                                      <p:to>
                                        <p:strVal val="visible"/>
                                      </p:to>
                                    </p:set>
                                    <p:animEffect transition="in" filter="dissolve">
                                      <p:cBhvr>
                                        <p:cTn id="12" dur="500"/>
                                        <p:tgtEl>
                                          <p:spTgt spid="13927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9271"/>
                                        </p:tgtEl>
                                        <p:attrNameLst>
                                          <p:attrName>style.visibility</p:attrName>
                                        </p:attrNameLst>
                                      </p:cBhvr>
                                      <p:to>
                                        <p:strVal val="visible"/>
                                      </p:to>
                                    </p:set>
                                    <p:animEffect transition="in" filter="dissolve">
                                      <p:cBhvr>
                                        <p:cTn id="17" dur="500"/>
                                        <p:tgtEl>
                                          <p:spTgt spid="139271"/>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139272"/>
                                        </p:tgtEl>
                                        <p:attrNameLst>
                                          <p:attrName>style.visibility</p:attrName>
                                        </p:attrNameLst>
                                      </p:cBhvr>
                                      <p:to>
                                        <p:strVal val="visible"/>
                                      </p:to>
                                    </p:set>
                                    <p:anim calcmode="lin" valueType="num">
                                      <p:cBhvr>
                                        <p:cTn id="22" dur="500" fill="hold"/>
                                        <p:tgtEl>
                                          <p:spTgt spid="139272"/>
                                        </p:tgtEl>
                                        <p:attrNameLst>
                                          <p:attrName>ppt_w</p:attrName>
                                        </p:attrNameLst>
                                      </p:cBhvr>
                                      <p:tavLst>
                                        <p:tav tm="0">
                                          <p:val>
                                            <p:fltVal val="0"/>
                                          </p:val>
                                        </p:tav>
                                        <p:tav tm="100000">
                                          <p:val>
                                            <p:strVal val="#ppt_w"/>
                                          </p:val>
                                        </p:tav>
                                      </p:tavLst>
                                    </p:anim>
                                    <p:anim calcmode="lin" valueType="num">
                                      <p:cBhvr>
                                        <p:cTn id="23" dur="500" fill="hold"/>
                                        <p:tgtEl>
                                          <p:spTgt spid="139272"/>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17" presetClass="entr" presetSubtype="10" fill="hold" grpId="0" nodeType="afterEffect">
                                  <p:stCondLst>
                                    <p:cond delay="0"/>
                                  </p:stCondLst>
                                  <p:childTnLst>
                                    <p:set>
                                      <p:cBhvr>
                                        <p:cTn id="26" dur="1" fill="hold">
                                          <p:stCondLst>
                                            <p:cond delay="0"/>
                                          </p:stCondLst>
                                        </p:cTn>
                                        <p:tgtEl>
                                          <p:spTgt spid="139278"/>
                                        </p:tgtEl>
                                        <p:attrNameLst>
                                          <p:attrName>style.visibility</p:attrName>
                                        </p:attrNameLst>
                                      </p:cBhvr>
                                      <p:to>
                                        <p:strVal val="visible"/>
                                      </p:to>
                                    </p:set>
                                    <p:anim calcmode="lin" valueType="num">
                                      <p:cBhvr>
                                        <p:cTn id="27" dur="500" fill="hold"/>
                                        <p:tgtEl>
                                          <p:spTgt spid="139278"/>
                                        </p:tgtEl>
                                        <p:attrNameLst>
                                          <p:attrName>ppt_w</p:attrName>
                                        </p:attrNameLst>
                                      </p:cBhvr>
                                      <p:tavLst>
                                        <p:tav tm="0">
                                          <p:val>
                                            <p:fltVal val="0"/>
                                          </p:val>
                                        </p:tav>
                                        <p:tav tm="100000">
                                          <p:val>
                                            <p:strVal val="#ppt_w"/>
                                          </p:val>
                                        </p:tav>
                                      </p:tavLst>
                                    </p:anim>
                                    <p:anim calcmode="lin" valueType="num">
                                      <p:cBhvr>
                                        <p:cTn id="28" dur="500" fill="hold"/>
                                        <p:tgtEl>
                                          <p:spTgt spid="13927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39273"/>
                                        </p:tgtEl>
                                        <p:attrNameLst>
                                          <p:attrName>style.visibility</p:attrName>
                                        </p:attrNameLst>
                                      </p:cBhvr>
                                      <p:to>
                                        <p:strVal val="visible"/>
                                      </p:to>
                                    </p:set>
                                    <p:animEffect transition="in" filter="wipe(left)">
                                      <p:cBhvr>
                                        <p:cTn id="33" dur="500"/>
                                        <p:tgtEl>
                                          <p:spTgt spid="13927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6" fill="hold" grpId="0" nodeType="clickEffect">
                                  <p:stCondLst>
                                    <p:cond delay="0"/>
                                  </p:stCondLst>
                                  <p:childTnLst>
                                    <p:set>
                                      <p:cBhvr>
                                        <p:cTn id="37" dur="1" fill="hold">
                                          <p:stCondLst>
                                            <p:cond delay="0"/>
                                          </p:stCondLst>
                                        </p:cTn>
                                        <p:tgtEl>
                                          <p:spTgt spid="139281"/>
                                        </p:tgtEl>
                                        <p:attrNameLst>
                                          <p:attrName>style.visibility</p:attrName>
                                        </p:attrNameLst>
                                      </p:cBhvr>
                                      <p:to>
                                        <p:strVal val="visible"/>
                                      </p:to>
                                    </p:set>
                                    <p:anim calcmode="lin" valueType="num">
                                      <p:cBhvr additive="base">
                                        <p:cTn id="38" dur="500" fill="hold"/>
                                        <p:tgtEl>
                                          <p:spTgt spid="139281"/>
                                        </p:tgtEl>
                                        <p:attrNameLst>
                                          <p:attrName>ppt_x</p:attrName>
                                        </p:attrNameLst>
                                      </p:cBhvr>
                                      <p:tavLst>
                                        <p:tav tm="0">
                                          <p:val>
                                            <p:strVal val="1+#ppt_w/2"/>
                                          </p:val>
                                        </p:tav>
                                        <p:tav tm="100000">
                                          <p:val>
                                            <p:strVal val="#ppt_x"/>
                                          </p:val>
                                        </p:tav>
                                      </p:tavLst>
                                    </p:anim>
                                    <p:anim calcmode="lin" valueType="num">
                                      <p:cBhvr additive="base">
                                        <p:cTn id="39" dur="500" fill="hold"/>
                                        <p:tgtEl>
                                          <p:spTgt spid="1392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p:bldP spid="139272" grpId="0"/>
      <p:bldP spid="139273" grpId="0"/>
      <p:bldP spid="139278" grpId="0"/>
      <p:bldP spid="139281"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文本框 140289"/>
          <p:cNvSpPr txBox="1"/>
          <p:nvPr/>
        </p:nvSpPr>
        <p:spPr>
          <a:xfrm>
            <a:off x="723900" y="349250"/>
            <a:ext cx="3276600"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2</a:t>
            </a:r>
            <a:r>
              <a:rPr lang="zh-CN" altLang="en-US" sz="2400" dirty="0">
                <a:latin typeface="Times New Roman" panose="02020603050405020304" pitchFamily="18" charset="0"/>
              </a:rPr>
              <a:t>、功率的计算和判断</a:t>
            </a:r>
            <a:endParaRPr lang="zh-CN" altLang="en-US" sz="2400">
              <a:latin typeface="Times New Roman" panose="02020603050405020304" pitchFamily="18" charset="0"/>
            </a:endParaRPr>
          </a:p>
        </p:txBody>
      </p:sp>
      <p:sp>
        <p:nvSpPr>
          <p:cNvPr id="140291" name="文本框 140290"/>
          <p:cNvSpPr txBox="1"/>
          <p:nvPr/>
        </p:nvSpPr>
        <p:spPr>
          <a:xfrm>
            <a:off x="609600" y="1026713"/>
            <a:ext cx="38100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1</a:t>
            </a:r>
            <a:r>
              <a:rPr lang="zh-CN" altLang="en-US" sz="2400"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i</a:t>
            </a:r>
            <a:r>
              <a:rPr lang="zh-CN" altLang="zh-CN" sz="2400" dirty="0">
                <a:latin typeface="Times New Roman" panose="02020603050405020304" pitchFamily="18" charset="0"/>
              </a:rPr>
              <a:t> </a:t>
            </a:r>
            <a:r>
              <a:rPr lang="zh-CN" altLang="zh-CN" sz="2400" dirty="0">
                <a:solidFill>
                  <a:srgbClr val="FF0000"/>
                </a:solidFill>
                <a:latin typeface="Times New Roman" panose="02020603050405020304" pitchFamily="18" charset="0"/>
              </a:rPr>
              <a:t>关联</a:t>
            </a:r>
            <a:r>
              <a:rPr lang="zh-CN" altLang="zh-CN" sz="2400" dirty="0">
                <a:latin typeface="Times New Roman" panose="02020603050405020304" pitchFamily="18" charset="0"/>
              </a:rPr>
              <a:t>参考方向</a:t>
            </a:r>
            <a:endParaRPr lang="en-US" altLang="zh-CN" sz="2400" dirty="0">
              <a:latin typeface="Times New Roman" panose="02020603050405020304" pitchFamily="18" charset="0"/>
            </a:endParaRPr>
          </a:p>
        </p:txBody>
      </p:sp>
      <p:sp>
        <p:nvSpPr>
          <p:cNvPr id="140292" name="文本框 140291"/>
          <p:cNvSpPr txBox="1"/>
          <p:nvPr/>
        </p:nvSpPr>
        <p:spPr>
          <a:xfrm>
            <a:off x="2770188" y="1666476"/>
            <a:ext cx="46482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p </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ui</a:t>
            </a:r>
            <a:r>
              <a:rPr lang="zh-CN" altLang="zh-CN" sz="2400" dirty="0">
                <a:latin typeface="Times New Roman" panose="02020603050405020304" pitchFamily="18" charset="0"/>
              </a:rPr>
              <a:t>   表示元件吸收的功率</a:t>
            </a:r>
            <a:endParaRPr lang="en-US" altLang="zh-CN" sz="2400" dirty="0">
              <a:latin typeface="Times New Roman" panose="02020603050405020304" pitchFamily="18" charset="0"/>
            </a:endParaRPr>
          </a:p>
        </p:txBody>
      </p:sp>
      <p:sp>
        <p:nvSpPr>
          <p:cNvPr id="140293" name="文本框 140292"/>
          <p:cNvSpPr txBox="1"/>
          <p:nvPr/>
        </p:nvSpPr>
        <p:spPr>
          <a:xfrm>
            <a:off x="2770188" y="2339975"/>
            <a:ext cx="4419600"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rPr>
              <a:t>P</a:t>
            </a:r>
            <a:r>
              <a:rPr lang="en-US" altLang="zh-CN" sz="2400" dirty="0">
                <a:latin typeface="Times New Roman" panose="02020603050405020304" pitchFamily="18" charset="0"/>
              </a:rPr>
              <a:t>&gt;0   </a:t>
            </a:r>
            <a:r>
              <a:rPr lang="zh-CN" altLang="en-US" sz="2400" dirty="0">
                <a:latin typeface="Times New Roman" panose="02020603050405020304" pitchFamily="18" charset="0"/>
              </a:rPr>
              <a:t>吸收正功率    </a:t>
            </a:r>
            <a:r>
              <a:rPr lang="en-US" altLang="zh-CN" sz="2400" dirty="0">
                <a:latin typeface="Times New Roman" panose="02020603050405020304" pitchFamily="18" charset="0"/>
              </a:rPr>
              <a:t>(</a:t>
            </a:r>
            <a:r>
              <a:rPr lang="zh-CN" altLang="en-US" sz="2400" dirty="0">
                <a:latin typeface="Times New Roman" panose="02020603050405020304" pitchFamily="18" charset="0"/>
              </a:rPr>
              <a:t>吸收</a:t>
            </a:r>
            <a:r>
              <a:rPr lang="en-US" altLang="zh-CN" sz="2400">
                <a:latin typeface="Times New Roman" panose="02020603050405020304" pitchFamily="18" charset="0"/>
              </a:rPr>
              <a:t>)</a:t>
            </a:r>
          </a:p>
        </p:txBody>
      </p:sp>
      <p:sp>
        <p:nvSpPr>
          <p:cNvPr id="140294" name="文本框 140293"/>
          <p:cNvSpPr txBox="1"/>
          <p:nvPr/>
        </p:nvSpPr>
        <p:spPr>
          <a:xfrm>
            <a:off x="2770188" y="2947988"/>
            <a:ext cx="44196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rPr>
              <a:t>P</a:t>
            </a:r>
            <a:r>
              <a:rPr lang="en-US" altLang="zh-CN" sz="2400" dirty="0">
                <a:latin typeface="Times New Roman" panose="02020603050405020304" pitchFamily="18" charset="0"/>
              </a:rPr>
              <a:t>&lt;0   </a:t>
            </a:r>
            <a:r>
              <a:rPr lang="zh-CN" altLang="en-US" sz="2400" dirty="0">
                <a:latin typeface="Times New Roman" panose="02020603050405020304" pitchFamily="18" charset="0"/>
              </a:rPr>
              <a:t>吸收负功率    </a:t>
            </a:r>
            <a:r>
              <a:rPr lang="en-US" altLang="zh-CN" sz="2400" dirty="0">
                <a:latin typeface="Times New Roman" panose="02020603050405020304" pitchFamily="18" charset="0"/>
              </a:rPr>
              <a:t>(</a:t>
            </a:r>
            <a:r>
              <a:rPr lang="zh-CN" altLang="en-US" sz="2400" dirty="0">
                <a:latin typeface="Times New Roman" panose="02020603050405020304" pitchFamily="18" charset="0"/>
              </a:rPr>
              <a:t>发出</a:t>
            </a:r>
            <a:r>
              <a:rPr lang="en-US" altLang="zh-CN" sz="2400">
                <a:latin typeface="Times New Roman" panose="02020603050405020304" pitchFamily="18" charset="0"/>
              </a:rPr>
              <a:t>)</a:t>
            </a:r>
          </a:p>
        </p:txBody>
      </p:sp>
      <p:grpSp>
        <p:nvGrpSpPr>
          <p:cNvPr id="140307" name="组合 140306"/>
          <p:cNvGrpSpPr/>
          <p:nvPr/>
        </p:nvGrpSpPr>
        <p:grpSpPr>
          <a:xfrm>
            <a:off x="1417638" y="1489075"/>
            <a:ext cx="1139022" cy="2168525"/>
            <a:chOff x="723" y="2233"/>
            <a:chExt cx="1032" cy="1839"/>
          </a:xfrm>
        </p:grpSpPr>
        <p:sp>
          <p:nvSpPr>
            <p:cNvPr id="140296" name="矩形 140295"/>
            <p:cNvSpPr/>
            <p:nvPr/>
          </p:nvSpPr>
          <p:spPr>
            <a:xfrm rot="5400000">
              <a:off x="1055" y="3017"/>
              <a:ext cx="576" cy="240"/>
            </a:xfrm>
            <a:prstGeom prst="rect">
              <a:avLst/>
            </a:prstGeom>
            <a:solidFill>
              <a:schemeClr val="accent2"/>
            </a:solidFill>
            <a:ln w="12700" cap="flat" cmpd="sng">
              <a:solidFill>
                <a:srgbClr val="000000"/>
              </a:solidFill>
              <a:prstDash val="solid"/>
              <a:miter/>
              <a:headEnd type="none" w="med" len="med"/>
              <a:tailEnd type="none" w="med" len="med"/>
            </a:ln>
          </p:spPr>
          <p:txBody>
            <a:bodyPr/>
            <a:lstStyle/>
            <a:p>
              <a:endParaRPr lang="zh-CN" altLang="en-US"/>
            </a:p>
          </p:txBody>
        </p:sp>
        <p:sp>
          <p:nvSpPr>
            <p:cNvPr id="140297" name="直接连接符 140296"/>
            <p:cNvSpPr/>
            <p:nvPr/>
          </p:nvSpPr>
          <p:spPr>
            <a:xfrm rot="5400000">
              <a:off x="1130" y="2636"/>
              <a:ext cx="425" cy="0"/>
            </a:xfrm>
            <a:prstGeom prst="line">
              <a:avLst/>
            </a:prstGeom>
            <a:ln w="12700" cap="flat" cmpd="sng">
              <a:solidFill>
                <a:schemeClr val="tx1"/>
              </a:solidFill>
              <a:prstDash val="solid"/>
              <a:headEnd type="none" w="med" len="med"/>
              <a:tailEnd type="none" w="med" len="med"/>
            </a:ln>
          </p:spPr>
        </p:sp>
        <p:sp>
          <p:nvSpPr>
            <p:cNvPr id="140298" name="直接连接符 140297"/>
            <p:cNvSpPr/>
            <p:nvPr/>
          </p:nvSpPr>
          <p:spPr>
            <a:xfrm rot="5400000">
              <a:off x="1138" y="3635"/>
              <a:ext cx="409" cy="0"/>
            </a:xfrm>
            <a:prstGeom prst="line">
              <a:avLst/>
            </a:prstGeom>
            <a:ln w="12700" cap="flat" cmpd="sng">
              <a:solidFill>
                <a:schemeClr val="tx1"/>
              </a:solidFill>
              <a:prstDash val="solid"/>
              <a:headEnd type="none" w="med" len="med"/>
              <a:tailEnd type="none" w="med" len="med"/>
            </a:ln>
          </p:spPr>
        </p:sp>
        <p:sp>
          <p:nvSpPr>
            <p:cNvPr id="140299" name="文本框 140298"/>
            <p:cNvSpPr txBox="1"/>
            <p:nvPr/>
          </p:nvSpPr>
          <p:spPr>
            <a:xfrm rot="5400000">
              <a:off x="864" y="2198"/>
              <a:ext cx="384" cy="45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endParaRPr lang="en-US" altLang="zh-CN" sz="2400">
                <a:latin typeface="Times New Roman" panose="02020603050405020304" pitchFamily="18" charset="0"/>
              </a:endParaRPr>
            </a:p>
          </p:txBody>
        </p:sp>
        <p:sp>
          <p:nvSpPr>
            <p:cNvPr id="140300" name="文本框 140299"/>
            <p:cNvSpPr txBox="1"/>
            <p:nvPr/>
          </p:nvSpPr>
          <p:spPr>
            <a:xfrm>
              <a:off x="800" y="3648"/>
              <a:ext cx="497" cy="424"/>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p>
          </p:txBody>
        </p:sp>
        <p:sp>
          <p:nvSpPr>
            <p:cNvPr id="140302" name="椭圆 140301"/>
            <p:cNvSpPr/>
            <p:nvPr/>
          </p:nvSpPr>
          <p:spPr>
            <a:xfrm rot="5400000">
              <a:off x="1309" y="2355"/>
              <a:ext cx="68" cy="6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40303" name="椭圆 140302"/>
            <p:cNvSpPr/>
            <p:nvPr/>
          </p:nvSpPr>
          <p:spPr>
            <a:xfrm rot="5400000">
              <a:off x="1309" y="3840"/>
              <a:ext cx="68" cy="6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40304" name="直接连接符 140303"/>
            <p:cNvSpPr/>
            <p:nvPr/>
          </p:nvSpPr>
          <p:spPr>
            <a:xfrm rot="5400000">
              <a:off x="1199" y="2568"/>
              <a:ext cx="288" cy="0"/>
            </a:xfrm>
            <a:prstGeom prst="line">
              <a:avLst/>
            </a:prstGeom>
            <a:ln w="19050" cap="flat" cmpd="sng">
              <a:solidFill>
                <a:schemeClr val="tx2"/>
              </a:solidFill>
              <a:prstDash val="solid"/>
              <a:headEnd type="none" w="med" len="med"/>
              <a:tailEnd type="stealth" w="sm" len="med"/>
            </a:ln>
          </p:spPr>
        </p:sp>
        <p:sp>
          <p:nvSpPr>
            <p:cNvPr id="140305" name="文本框 140304"/>
            <p:cNvSpPr txBox="1"/>
            <p:nvPr/>
          </p:nvSpPr>
          <p:spPr>
            <a:xfrm>
              <a:off x="1317" y="2373"/>
              <a:ext cx="438" cy="42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err="1">
                  <a:latin typeface="Times New Roman" panose="02020603050405020304" pitchFamily="18" charset="0"/>
                </a:rPr>
                <a:t>i</a:t>
              </a:r>
              <a:endParaRPr lang="en-US" altLang="zh-CN" sz="2400" dirty="0">
                <a:latin typeface="Times New Roman" panose="02020603050405020304" pitchFamily="18" charset="0"/>
              </a:endParaRPr>
            </a:p>
          </p:txBody>
        </p:sp>
        <p:sp>
          <p:nvSpPr>
            <p:cNvPr id="140306" name="文本框 140305"/>
            <p:cNvSpPr txBox="1"/>
            <p:nvPr/>
          </p:nvSpPr>
          <p:spPr>
            <a:xfrm>
              <a:off x="723" y="2882"/>
              <a:ext cx="574" cy="42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a:latin typeface="Times New Roman" panose="02020603050405020304" pitchFamily="18" charset="0"/>
                </a:rPr>
                <a:t>u</a:t>
              </a:r>
              <a:endParaRPr lang="en-US" altLang="zh-CN" sz="2400" dirty="0">
                <a:latin typeface="Times New Roman" panose="02020603050405020304" pitchFamily="18" charset="0"/>
              </a:endParaRPr>
            </a:p>
          </p:txBody>
        </p:sp>
      </p:grpSp>
      <p:sp>
        <p:nvSpPr>
          <p:cNvPr id="140308" name="文本框 140307"/>
          <p:cNvSpPr txBox="1"/>
          <p:nvPr/>
        </p:nvSpPr>
        <p:spPr>
          <a:xfrm>
            <a:off x="2770188" y="4057251"/>
            <a:ext cx="46482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p </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ui</a:t>
            </a:r>
            <a:r>
              <a:rPr lang="zh-CN" altLang="zh-CN" sz="2400" dirty="0">
                <a:latin typeface="Times New Roman" panose="02020603050405020304" pitchFamily="18" charset="0"/>
              </a:rPr>
              <a:t>   表示元件发出的功率</a:t>
            </a:r>
            <a:endParaRPr lang="en-US" altLang="zh-CN" sz="2400" dirty="0">
              <a:latin typeface="Times New Roman" panose="02020603050405020304" pitchFamily="18" charset="0"/>
            </a:endParaRPr>
          </a:p>
        </p:txBody>
      </p:sp>
      <p:sp>
        <p:nvSpPr>
          <p:cNvPr id="140309" name="文本框 140308"/>
          <p:cNvSpPr txBox="1"/>
          <p:nvPr/>
        </p:nvSpPr>
        <p:spPr>
          <a:xfrm>
            <a:off x="2770188" y="4730750"/>
            <a:ext cx="4419600"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rPr>
              <a:t>P</a:t>
            </a:r>
            <a:r>
              <a:rPr lang="en-US" altLang="zh-CN" sz="2400" dirty="0">
                <a:latin typeface="Times New Roman" panose="02020603050405020304" pitchFamily="18" charset="0"/>
              </a:rPr>
              <a:t>&gt;0   </a:t>
            </a:r>
            <a:r>
              <a:rPr lang="zh-CN" altLang="en-US" sz="2400" dirty="0">
                <a:latin typeface="Times New Roman" panose="02020603050405020304" pitchFamily="18" charset="0"/>
              </a:rPr>
              <a:t>发出正功率    </a:t>
            </a:r>
            <a:r>
              <a:rPr lang="en-US" altLang="zh-CN" sz="2400" dirty="0">
                <a:latin typeface="Times New Roman" panose="02020603050405020304" pitchFamily="18" charset="0"/>
              </a:rPr>
              <a:t>(</a:t>
            </a:r>
            <a:r>
              <a:rPr lang="zh-CN" altLang="en-US" sz="2400" dirty="0">
                <a:latin typeface="Times New Roman" panose="02020603050405020304" pitchFamily="18" charset="0"/>
              </a:rPr>
              <a:t>发出</a:t>
            </a:r>
            <a:r>
              <a:rPr lang="en-US" altLang="zh-CN" sz="2400">
                <a:latin typeface="Times New Roman" panose="02020603050405020304" pitchFamily="18" charset="0"/>
              </a:rPr>
              <a:t>)</a:t>
            </a:r>
          </a:p>
        </p:txBody>
      </p:sp>
      <p:sp>
        <p:nvSpPr>
          <p:cNvPr id="140310" name="文本框 140309"/>
          <p:cNvSpPr txBox="1"/>
          <p:nvPr/>
        </p:nvSpPr>
        <p:spPr>
          <a:xfrm>
            <a:off x="2770188" y="5338763"/>
            <a:ext cx="44196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rPr>
              <a:t>P</a:t>
            </a:r>
            <a:r>
              <a:rPr lang="en-US" altLang="zh-CN" sz="2400" dirty="0">
                <a:latin typeface="Times New Roman" panose="02020603050405020304" pitchFamily="18" charset="0"/>
              </a:rPr>
              <a:t>&lt;0   </a:t>
            </a:r>
            <a:r>
              <a:rPr lang="zh-CN" altLang="en-US" sz="2400" dirty="0">
                <a:latin typeface="Times New Roman" panose="02020603050405020304" pitchFamily="18" charset="0"/>
              </a:rPr>
              <a:t>发出负功率    </a:t>
            </a:r>
            <a:r>
              <a:rPr lang="en-US" altLang="zh-CN" sz="2400" dirty="0">
                <a:latin typeface="Times New Roman" panose="02020603050405020304" pitchFamily="18" charset="0"/>
              </a:rPr>
              <a:t>(</a:t>
            </a:r>
            <a:r>
              <a:rPr lang="zh-CN" altLang="en-US" sz="2400" dirty="0">
                <a:latin typeface="Times New Roman" panose="02020603050405020304" pitchFamily="18" charset="0"/>
              </a:rPr>
              <a:t>吸收</a:t>
            </a:r>
            <a:r>
              <a:rPr lang="en-US" altLang="zh-CN" sz="2400">
                <a:latin typeface="Times New Roman" panose="02020603050405020304" pitchFamily="18" charset="0"/>
              </a:rPr>
              <a:t>)</a:t>
            </a:r>
          </a:p>
        </p:txBody>
      </p:sp>
      <p:grpSp>
        <p:nvGrpSpPr>
          <p:cNvPr id="140340" name="组合 140339"/>
          <p:cNvGrpSpPr/>
          <p:nvPr/>
        </p:nvGrpSpPr>
        <p:grpSpPr>
          <a:xfrm>
            <a:off x="1417638" y="4062413"/>
            <a:ext cx="1154112" cy="2170112"/>
            <a:chOff x="893" y="2559"/>
            <a:chExt cx="727" cy="1366"/>
          </a:xfrm>
        </p:grpSpPr>
        <p:sp>
          <p:nvSpPr>
            <p:cNvPr id="140323" name="矩形 140322"/>
            <p:cNvSpPr/>
            <p:nvPr/>
          </p:nvSpPr>
          <p:spPr>
            <a:xfrm rot="5400000">
              <a:off x="1110" y="3147"/>
              <a:ext cx="428" cy="166"/>
            </a:xfrm>
            <a:prstGeom prst="rect">
              <a:avLst/>
            </a:prstGeom>
            <a:solidFill>
              <a:schemeClr val="accent2"/>
            </a:solidFill>
            <a:ln w="12700" cap="flat" cmpd="sng">
              <a:solidFill>
                <a:srgbClr val="000000"/>
              </a:solidFill>
              <a:prstDash val="solid"/>
              <a:miter/>
              <a:headEnd type="none" w="med" len="med"/>
              <a:tailEnd type="none" w="med" len="med"/>
            </a:ln>
          </p:spPr>
          <p:txBody>
            <a:bodyPr/>
            <a:lstStyle/>
            <a:p>
              <a:endParaRPr lang="zh-CN" altLang="en-US"/>
            </a:p>
          </p:txBody>
        </p:sp>
        <p:sp>
          <p:nvSpPr>
            <p:cNvPr id="140324" name="直接连接符 140323"/>
            <p:cNvSpPr/>
            <p:nvPr/>
          </p:nvSpPr>
          <p:spPr>
            <a:xfrm rot="5400000">
              <a:off x="1166" y="2858"/>
              <a:ext cx="316" cy="0"/>
            </a:xfrm>
            <a:prstGeom prst="line">
              <a:avLst/>
            </a:prstGeom>
            <a:ln w="12700" cap="flat" cmpd="sng">
              <a:solidFill>
                <a:schemeClr val="tx1"/>
              </a:solidFill>
              <a:prstDash val="solid"/>
              <a:headEnd type="none" w="med" len="med"/>
              <a:tailEnd type="none" w="med" len="med"/>
            </a:ln>
          </p:spPr>
        </p:sp>
        <p:sp>
          <p:nvSpPr>
            <p:cNvPr id="140325" name="直接连接符 140324"/>
            <p:cNvSpPr/>
            <p:nvPr/>
          </p:nvSpPr>
          <p:spPr>
            <a:xfrm rot="5400000">
              <a:off x="1172" y="3601"/>
              <a:ext cx="304" cy="0"/>
            </a:xfrm>
            <a:prstGeom prst="line">
              <a:avLst/>
            </a:prstGeom>
            <a:ln w="12700" cap="flat" cmpd="sng">
              <a:solidFill>
                <a:schemeClr val="tx1"/>
              </a:solidFill>
              <a:prstDash val="solid"/>
              <a:headEnd type="none" w="med" len="med"/>
              <a:tailEnd type="none" w="med" len="med"/>
            </a:ln>
          </p:spPr>
        </p:sp>
        <p:sp>
          <p:nvSpPr>
            <p:cNvPr id="140326" name="文本框 140325"/>
            <p:cNvSpPr txBox="1"/>
            <p:nvPr/>
          </p:nvSpPr>
          <p:spPr>
            <a:xfrm rot="5400000">
              <a:off x="982" y="2544"/>
              <a:ext cx="285"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endParaRPr lang="en-US" altLang="zh-CN" sz="2400">
                <a:latin typeface="Times New Roman" panose="02020603050405020304" pitchFamily="18" charset="0"/>
              </a:endParaRPr>
            </a:p>
          </p:txBody>
        </p:sp>
        <p:sp>
          <p:nvSpPr>
            <p:cNvPr id="140327" name="文本框 140326"/>
            <p:cNvSpPr txBox="1"/>
            <p:nvPr/>
          </p:nvSpPr>
          <p:spPr>
            <a:xfrm>
              <a:off x="946" y="3610"/>
              <a:ext cx="347"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p>
          </p:txBody>
        </p:sp>
        <p:sp>
          <p:nvSpPr>
            <p:cNvPr id="140328" name="椭圆 140327"/>
            <p:cNvSpPr/>
            <p:nvPr/>
          </p:nvSpPr>
          <p:spPr>
            <a:xfrm rot="5400000">
              <a:off x="1298" y="2650"/>
              <a:ext cx="51" cy="4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40329" name="椭圆 140328"/>
            <p:cNvSpPr/>
            <p:nvPr/>
          </p:nvSpPr>
          <p:spPr>
            <a:xfrm rot="5400000">
              <a:off x="1299" y="3754"/>
              <a:ext cx="50" cy="48"/>
            </a:xfrm>
            <a:prstGeom prst="ellipse">
              <a:avLst/>
            </a:prstGeom>
            <a:solidFill>
              <a:srgbClr val="FFFFFF"/>
            </a:solidFill>
            <a:ln w="12700" cap="flat" cmpd="sng">
              <a:solidFill>
                <a:srgbClr val="000000"/>
              </a:solidFill>
              <a:prstDash val="solid"/>
              <a:headEnd type="none" w="med" len="med"/>
              <a:tailEnd type="none" w="med" len="med"/>
            </a:ln>
          </p:spPr>
          <p:txBody>
            <a:bodyPr/>
            <a:lstStyle/>
            <a:p>
              <a:endParaRPr lang="zh-CN" altLang="en-US"/>
            </a:p>
          </p:txBody>
        </p:sp>
        <p:sp>
          <p:nvSpPr>
            <p:cNvPr id="140330" name="直接连接符 140329"/>
            <p:cNvSpPr/>
            <p:nvPr/>
          </p:nvSpPr>
          <p:spPr>
            <a:xfrm rot="16200000" flipV="1">
              <a:off x="1220" y="2896"/>
              <a:ext cx="214" cy="0"/>
            </a:xfrm>
            <a:prstGeom prst="line">
              <a:avLst/>
            </a:prstGeom>
            <a:ln w="19050" cap="flat" cmpd="sng">
              <a:solidFill>
                <a:schemeClr val="tx2"/>
              </a:solidFill>
              <a:prstDash val="solid"/>
              <a:headEnd type="none" w="med" len="med"/>
              <a:tailEnd type="stealth" w="sm" len="med"/>
            </a:ln>
          </p:spPr>
        </p:sp>
        <p:sp>
          <p:nvSpPr>
            <p:cNvPr id="140331" name="文本框 140330"/>
            <p:cNvSpPr txBox="1"/>
            <p:nvPr/>
          </p:nvSpPr>
          <p:spPr>
            <a:xfrm>
              <a:off x="1315" y="2660"/>
              <a:ext cx="305" cy="31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err="1">
                  <a:latin typeface="Times New Roman" panose="02020603050405020304" pitchFamily="18" charset="0"/>
                </a:rPr>
                <a:t>i</a:t>
              </a:r>
              <a:endParaRPr lang="en-US" altLang="zh-CN" sz="2400" dirty="0">
                <a:latin typeface="Times New Roman" panose="02020603050405020304" pitchFamily="18" charset="0"/>
              </a:endParaRPr>
            </a:p>
          </p:txBody>
        </p:sp>
        <p:sp>
          <p:nvSpPr>
            <p:cNvPr id="140332" name="文本框 140331"/>
            <p:cNvSpPr txBox="1"/>
            <p:nvPr/>
          </p:nvSpPr>
          <p:spPr>
            <a:xfrm>
              <a:off x="893" y="3039"/>
              <a:ext cx="400" cy="31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a:latin typeface="Times New Roman" panose="02020603050405020304" pitchFamily="18" charset="0"/>
                </a:rPr>
                <a:t>u</a:t>
              </a:r>
              <a:endParaRPr lang="en-US" altLang="zh-CN" sz="2400" dirty="0">
                <a:latin typeface="Times New Roman" panose="02020603050405020304" pitchFamily="18" charset="0"/>
              </a:endParaRPr>
            </a:p>
          </p:txBody>
        </p:sp>
      </p:grpSp>
      <p:sp>
        <p:nvSpPr>
          <p:cNvPr id="140333" name="文本框 140332"/>
          <p:cNvSpPr txBox="1"/>
          <p:nvPr/>
        </p:nvSpPr>
        <p:spPr>
          <a:xfrm>
            <a:off x="762000" y="3603226"/>
            <a:ext cx="38100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a:t>
            </a:r>
            <a:r>
              <a:rPr lang="en-US" altLang="zh-CN" sz="2400" dirty="0">
                <a:latin typeface="Times New Roman" panose="02020603050405020304" pitchFamily="18" charset="0"/>
              </a:rPr>
              <a:t>2</a:t>
            </a:r>
            <a:r>
              <a:rPr lang="zh-CN" altLang="en-US"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i</a:t>
            </a:r>
            <a:r>
              <a:rPr lang="zh-CN" altLang="zh-CN" sz="2400" dirty="0">
                <a:latin typeface="Times New Roman" panose="02020603050405020304" pitchFamily="18" charset="0"/>
              </a:rPr>
              <a:t> </a:t>
            </a:r>
            <a:r>
              <a:rPr lang="zh-CN" altLang="zh-CN" sz="2400" dirty="0">
                <a:solidFill>
                  <a:srgbClr val="FF0000"/>
                </a:solidFill>
                <a:latin typeface="Times New Roman" panose="02020603050405020304" pitchFamily="18" charset="0"/>
              </a:rPr>
              <a:t>非关联</a:t>
            </a:r>
            <a:r>
              <a:rPr lang="zh-CN" altLang="zh-CN" sz="2400" dirty="0">
                <a:latin typeface="Times New Roman" panose="02020603050405020304" pitchFamily="18" charset="0"/>
              </a:rPr>
              <a:t>参考方向</a:t>
            </a:r>
            <a:endParaRPr lang="en-US" altLang="zh-CN" sz="2400" dirty="0">
              <a:latin typeface="Times New Roman" panose="02020603050405020304" pitchFamily="18" charset="0"/>
            </a:endParaRPr>
          </a:p>
        </p:txBody>
      </p:sp>
      <p:sp>
        <p:nvSpPr>
          <p:cNvPr id="140338" name="动作按钮: 后退或前一项 140337"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40339" name="动作按钮: 后退或前一项 140338"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slide(fromLeft)">
                                      <p:cBhvr>
                                        <p:cTn id="7" dur="500"/>
                                        <p:tgtEl>
                                          <p:spTgt spid="14029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403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40292"/>
                                        </p:tgtEl>
                                        <p:attrNameLst>
                                          <p:attrName>style.visibility</p:attrName>
                                        </p:attrNameLst>
                                      </p:cBhvr>
                                      <p:to>
                                        <p:strVal val="visible"/>
                                      </p:to>
                                    </p:set>
                                    <p:anim calcmode="lin" valueType="num">
                                      <p:cBhvr additive="base">
                                        <p:cTn id="15" dur="500" fill="hold"/>
                                        <p:tgtEl>
                                          <p:spTgt spid="140292"/>
                                        </p:tgtEl>
                                        <p:attrNameLst>
                                          <p:attrName>ppt_x</p:attrName>
                                        </p:attrNameLst>
                                      </p:cBhvr>
                                      <p:tavLst>
                                        <p:tav tm="0">
                                          <p:val>
                                            <p:strVal val="1+#ppt_w/2"/>
                                          </p:val>
                                        </p:tav>
                                        <p:tav tm="100000">
                                          <p:val>
                                            <p:strVal val="#ppt_x"/>
                                          </p:val>
                                        </p:tav>
                                      </p:tavLst>
                                    </p:anim>
                                    <p:anim calcmode="lin" valueType="num">
                                      <p:cBhvr additive="base">
                                        <p:cTn id="16" dur="500" fill="hold"/>
                                        <p:tgtEl>
                                          <p:spTgt spid="14029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40293"/>
                                        </p:tgtEl>
                                        <p:attrNameLst>
                                          <p:attrName>style.visibility</p:attrName>
                                        </p:attrNameLst>
                                      </p:cBhvr>
                                      <p:to>
                                        <p:strVal val="visible"/>
                                      </p:to>
                                    </p:set>
                                    <p:anim calcmode="lin" valueType="num">
                                      <p:cBhvr additive="base">
                                        <p:cTn id="21" dur="500" fill="hold"/>
                                        <p:tgtEl>
                                          <p:spTgt spid="140293"/>
                                        </p:tgtEl>
                                        <p:attrNameLst>
                                          <p:attrName>ppt_x</p:attrName>
                                        </p:attrNameLst>
                                      </p:cBhvr>
                                      <p:tavLst>
                                        <p:tav tm="0">
                                          <p:val>
                                            <p:strVal val="1+#ppt_w/2"/>
                                          </p:val>
                                        </p:tav>
                                        <p:tav tm="100000">
                                          <p:val>
                                            <p:strVal val="#ppt_x"/>
                                          </p:val>
                                        </p:tav>
                                      </p:tavLst>
                                    </p:anim>
                                    <p:anim calcmode="lin" valueType="num">
                                      <p:cBhvr additive="base">
                                        <p:cTn id="22" dur="500" fill="hold"/>
                                        <p:tgtEl>
                                          <p:spTgt spid="140293"/>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499"/>
                                          </p:stCondLst>
                                        </p:cTn>
                                        <p:tgtEl>
                                          <p:spTgt spid="14029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40333"/>
                                        </p:tgtEl>
                                        <p:attrNameLst>
                                          <p:attrName>style.visibility</p:attrName>
                                        </p:attrNameLst>
                                      </p:cBhvr>
                                      <p:to>
                                        <p:strVal val="visible"/>
                                      </p:to>
                                    </p:set>
                                    <p:anim calcmode="lin" valueType="num">
                                      <p:cBhvr additive="base">
                                        <p:cTn id="30" dur="500" fill="hold"/>
                                        <p:tgtEl>
                                          <p:spTgt spid="140333"/>
                                        </p:tgtEl>
                                        <p:attrNameLst>
                                          <p:attrName>ppt_x</p:attrName>
                                        </p:attrNameLst>
                                      </p:cBhvr>
                                      <p:tavLst>
                                        <p:tav tm="0">
                                          <p:val>
                                            <p:strVal val="1+#ppt_w/2"/>
                                          </p:val>
                                        </p:tav>
                                        <p:tav tm="100000">
                                          <p:val>
                                            <p:strVal val="#ppt_x"/>
                                          </p:val>
                                        </p:tav>
                                      </p:tavLst>
                                    </p:anim>
                                    <p:anim calcmode="lin" valueType="num">
                                      <p:cBhvr additive="base">
                                        <p:cTn id="31" dur="500" fill="hold"/>
                                        <p:tgtEl>
                                          <p:spTgt spid="140333"/>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499"/>
                                          </p:stCondLst>
                                        </p:cTn>
                                        <p:tgtEl>
                                          <p:spTgt spid="14034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40308"/>
                                        </p:tgtEl>
                                        <p:attrNameLst>
                                          <p:attrName>style.visibility</p:attrName>
                                        </p:attrNameLst>
                                      </p:cBhvr>
                                      <p:to>
                                        <p:strVal val="visible"/>
                                      </p:to>
                                    </p:set>
                                    <p:anim calcmode="lin" valueType="num">
                                      <p:cBhvr additive="base">
                                        <p:cTn id="39" dur="500" fill="hold"/>
                                        <p:tgtEl>
                                          <p:spTgt spid="140308"/>
                                        </p:tgtEl>
                                        <p:attrNameLst>
                                          <p:attrName>ppt_x</p:attrName>
                                        </p:attrNameLst>
                                      </p:cBhvr>
                                      <p:tavLst>
                                        <p:tav tm="0">
                                          <p:val>
                                            <p:strVal val="1+#ppt_w/2"/>
                                          </p:val>
                                        </p:tav>
                                        <p:tav tm="100000">
                                          <p:val>
                                            <p:strVal val="#ppt_x"/>
                                          </p:val>
                                        </p:tav>
                                      </p:tavLst>
                                    </p:anim>
                                    <p:anim calcmode="lin" valueType="num">
                                      <p:cBhvr additive="base">
                                        <p:cTn id="40" dur="500" fill="hold"/>
                                        <p:tgtEl>
                                          <p:spTgt spid="140308"/>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40309"/>
                                        </p:tgtEl>
                                        <p:attrNameLst>
                                          <p:attrName>style.visibility</p:attrName>
                                        </p:attrNameLst>
                                      </p:cBhvr>
                                      <p:to>
                                        <p:strVal val="visible"/>
                                      </p:to>
                                    </p:set>
                                    <p:anim calcmode="lin" valueType="num">
                                      <p:cBhvr additive="base">
                                        <p:cTn id="45" dur="500" fill="hold"/>
                                        <p:tgtEl>
                                          <p:spTgt spid="140309"/>
                                        </p:tgtEl>
                                        <p:attrNameLst>
                                          <p:attrName>ppt_x</p:attrName>
                                        </p:attrNameLst>
                                      </p:cBhvr>
                                      <p:tavLst>
                                        <p:tav tm="0">
                                          <p:val>
                                            <p:strVal val="1+#ppt_w/2"/>
                                          </p:val>
                                        </p:tav>
                                        <p:tav tm="100000">
                                          <p:val>
                                            <p:strVal val="#ppt_x"/>
                                          </p:val>
                                        </p:tav>
                                      </p:tavLst>
                                    </p:anim>
                                    <p:anim calcmode="lin" valueType="num">
                                      <p:cBhvr additive="base">
                                        <p:cTn id="46" dur="500" fill="hold"/>
                                        <p:tgtEl>
                                          <p:spTgt spid="140309"/>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499"/>
                                          </p:stCondLst>
                                        </p:cTn>
                                        <p:tgtEl>
                                          <p:spTgt spid="1403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p:bldP spid="140292" grpId="0"/>
      <p:bldP spid="140293" grpId="0"/>
      <p:bldP spid="140294" grpId="0"/>
      <p:bldP spid="140308" grpId="0"/>
      <p:bldP spid="140309" grpId="0"/>
      <p:bldP spid="140310" grpId="0"/>
      <p:bldP spid="140333"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文本框 141313"/>
          <p:cNvSpPr txBox="1"/>
          <p:nvPr/>
        </p:nvSpPr>
        <p:spPr>
          <a:xfrm>
            <a:off x="1066800" y="314325"/>
            <a:ext cx="6553200" cy="954088"/>
          </a:xfrm>
          <a:prstGeom prst="rect">
            <a:avLst/>
          </a:prstGeom>
          <a:noFill/>
          <a:ln w="12700">
            <a:noFill/>
          </a:ln>
        </p:spPr>
        <p:txBody>
          <a:bodyPr lIns="89381" tIns="44691" rIns="89381" bIns="44691" anchor="ctr">
            <a:spAutoFit/>
          </a:bodyPr>
          <a:lstStyle/>
          <a:p>
            <a:pPr marL="465455" indent="-465455" algn="just" defTabSz="892175" eaLnBrk="0" hangingPunct="0">
              <a:lnSpc>
                <a:spcPct val="120000"/>
              </a:lnSpc>
              <a:spcBef>
                <a:spcPct val="50000"/>
              </a:spcBef>
            </a:pP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上述功率计算不仅适用于元件，也适用于</a:t>
            </a:r>
            <a:r>
              <a:rPr lang="zh-CN" altLang="en-US" sz="2400" dirty="0">
                <a:solidFill>
                  <a:srgbClr val="FF0000"/>
                </a:solidFill>
                <a:latin typeface="Times New Roman" panose="02020603050405020304" pitchFamily="18" charset="0"/>
                <a:sym typeface="Symbol" panose="05050102010706020507" pitchFamily="18" charset="2"/>
              </a:rPr>
              <a:t>任意二端网络。</a:t>
            </a:r>
            <a:endParaRPr lang="zh-CN" altLang="en-US" sz="2400" dirty="0">
              <a:solidFill>
                <a:srgbClr val="FF0000"/>
              </a:solidFill>
              <a:latin typeface="Times New Roman" panose="02020603050405020304" pitchFamily="18" charset="0"/>
            </a:endParaRPr>
          </a:p>
        </p:txBody>
      </p:sp>
      <p:sp>
        <p:nvSpPr>
          <p:cNvPr id="141315" name="文本框 141314"/>
          <p:cNvSpPr txBox="1"/>
          <p:nvPr/>
        </p:nvSpPr>
        <p:spPr>
          <a:xfrm>
            <a:off x="1066800" y="1209506"/>
            <a:ext cx="6858000" cy="976651"/>
          </a:xfrm>
          <a:prstGeom prst="rect">
            <a:avLst/>
          </a:prstGeom>
          <a:noFill/>
          <a:ln w="12700">
            <a:noFill/>
          </a:ln>
        </p:spPr>
        <p:txBody>
          <a:bodyPr wrap="square" lIns="89381" tIns="44691" rIns="89381" bIns="44691" anchor="ctr">
            <a:spAutoFit/>
          </a:bodyPr>
          <a:lstStyle/>
          <a:p>
            <a:pPr marL="465455" indent="-465455" algn="just" defTabSz="892175" eaLnBrk="0" hangingPunct="0">
              <a:lnSpc>
                <a:spcPct val="120000"/>
              </a:lnSpc>
              <a:spcBef>
                <a:spcPct val="50000"/>
              </a:spcBef>
            </a:pP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电阻元件在电路中总是消耗</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吸收</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功率，而</a:t>
            </a:r>
            <a:r>
              <a:rPr lang="zh-CN" altLang="en-US" sz="2400" dirty="0">
                <a:solidFill>
                  <a:srgbClr val="FF0000"/>
                </a:solidFill>
                <a:latin typeface="Times New Roman" panose="02020603050405020304" pitchFamily="18" charset="0"/>
                <a:sym typeface="Symbol" panose="05050102010706020507" pitchFamily="18" charset="2"/>
              </a:rPr>
              <a:t>电源在电路中可能吸收，也可能发出功率</a:t>
            </a:r>
            <a:r>
              <a:rPr lang="zh-CN" altLang="en-US" sz="2400" dirty="0">
                <a:latin typeface="Times New Roman" panose="02020603050405020304" pitchFamily="18" charset="0"/>
                <a:sym typeface="Symbol" panose="05050102010706020507" pitchFamily="18" charset="2"/>
              </a:rPr>
              <a:t>。</a:t>
            </a:r>
            <a:endParaRPr lang="zh-CN" altLang="en-US" sz="2400" dirty="0">
              <a:solidFill>
                <a:srgbClr val="000000"/>
              </a:solidFill>
              <a:latin typeface="Times New Roman" panose="02020603050405020304" pitchFamily="18" charset="0"/>
            </a:endParaRPr>
          </a:p>
        </p:txBody>
      </p:sp>
      <p:grpSp>
        <p:nvGrpSpPr>
          <p:cNvPr id="141353" name="组合 141352"/>
          <p:cNvGrpSpPr/>
          <p:nvPr/>
        </p:nvGrpSpPr>
        <p:grpSpPr>
          <a:xfrm>
            <a:off x="304800" y="2901950"/>
            <a:ext cx="3200400" cy="2203450"/>
            <a:chOff x="192" y="1828"/>
            <a:chExt cx="2016" cy="1388"/>
          </a:xfrm>
        </p:grpSpPr>
        <p:sp>
          <p:nvSpPr>
            <p:cNvPr id="141317" name="矩形 141316"/>
            <p:cNvSpPr/>
            <p:nvPr/>
          </p:nvSpPr>
          <p:spPr>
            <a:xfrm>
              <a:off x="1200" y="2184"/>
              <a:ext cx="329" cy="145"/>
            </a:xfrm>
            <a:prstGeom prst="rect">
              <a:avLst/>
            </a:prstGeom>
            <a:solidFill>
              <a:schemeClr val="accent2"/>
            </a:solidFill>
            <a:ln w="12700" cap="flat" cmpd="sng">
              <a:solidFill>
                <a:srgbClr val="000000"/>
              </a:solidFill>
              <a:prstDash val="solid"/>
              <a:miter/>
              <a:headEnd type="none" w="med" len="med"/>
              <a:tailEnd type="none" w="med" len="med"/>
            </a:ln>
          </p:spPr>
          <p:txBody>
            <a:bodyPr/>
            <a:lstStyle/>
            <a:p>
              <a:endParaRPr lang="zh-CN" altLang="en-US"/>
            </a:p>
          </p:txBody>
        </p:sp>
        <p:sp>
          <p:nvSpPr>
            <p:cNvPr id="141318" name="直接连接符 141317"/>
            <p:cNvSpPr/>
            <p:nvPr/>
          </p:nvSpPr>
          <p:spPr>
            <a:xfrm flipV="1">
              <a:off x="720" y="2257"/>
              <a:ext cx="480" cy="0"/>
            </a:xfrm>
            <a:prstGeom prst="line">
              <a:avLst/>
            </a:prstGeom>
            <a:ln w="12700" cap="flat" cmpd="sng">
              <a:solidFill>
                <a:schemeClr val="tx1"/>
              </a:solidFill>
              <a:prstDash val="solid"/>
              <a:headEnd type="none" w="med" len="med"/>
              <a:tailEnd type="none" w="med" len="med"/>
            </a:ln>
          </p:spPr>
        </p:sp>
        <p:sp>
          <p:nvSpPr>
            <p:cNvPr id="141319" name="直接连接符 141318"/>
            <p:cNvSpPr/>
            <p:nvPr/>
          </p:nvSpPr>
          <p:spPr>
            <a:xfrm>
              <a:off x="1536" y="2257"/>
              <a:ext cx="528" cy="0"/>
            </a:xfrm>
            <a:prstGeom prst="line">
              <a:avLst/>
            </a:prstGeom>
            <a:ln w="12700" cap="flat" cmpd="sng">
              <a:solidFill>
                <a:schemeClr val="tx1"/>
              </a:solidFill>
              <a:prstDash val="solid"/>
              <a:headEnd type="none" w="med" len="med"/>
              <a:tailEnd type="none" w="med" len="med"/>
            </a:ln>
          </p:spPr>
        </p:sp>
        <p:sp>
          <p:nvSpPr>
            <p:cNvPr id="141320" name="文本框 141319"/>
            <p:cNvSpPr txBox="1"/>
            <p:nvPr/>
          </p:nvSpPr>
          <p:spPr>
            <a:xfrm>
              <a:off x="989" y="2333"/>
              <a:ext cx="219"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endParaRPr lang="en-US" altLang="zh-CN" sz="2400">
                <a:latin typeface="Times New Roman" panose="02020603050405020304" pitchFamily="18" charset="0"/>
              </a:endParaRPr>
            </a:p>
          </p:txBody>
        </p:sp>
        <p:sp>
          <p:nvSpPr>
            <p:cNvPr id="141321" name="文本框 141320"/>
            <p:cNvSpPr txBox="1"/>
            <p:nvPr/>
          </p:nvSpPr>
          <p:spPr>
            <a:xfrm>
              <a:off x="1658" y="2325"/>
              <a:ext cx="301"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a:t>
              </a:r>
            </a:p>
          </p:txBody>
        </p:sp>
        <p:sp>
          <p:nvSpPr>
            <p:cNvPr id="141322" name="文本框 141321"/>
            <p:cNvSpPr txBox="1"/>
            <p:nvPr/>
          </p:nvSpPr>
          <p:spPr>
            <a:xfrm>
              <a:off x="1008" y="1878"/>
              <a:ext cx="672" cy="31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a:latin typeface="Times New Roman" panose="02020603050405020304" pitchFamily="18" charset="0"/>
                </a:rPr>
                <a:t>5</a:t>
              </a:r>
              <a:r>
                <a:rPr lang="en-US" altLang="zh-CN" sz="2700">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endParaRPr>
            </a:p>
          </p:txBody>
        </p:sp>
        <p:sp>
          <p:nvSpPr>
            <p:cNvPr id="141325" name="直接连接符 141324"/>
            <p:cNvSpPr/>
            <p:nvPr/>
          </p:nvSpPr>
          <p:spPr>
            <a:xfrm>
              <a:off x="816" y="2160"/>
              <a:ext cx="274" cy="0"/>
            </a:xfrm>
            <a:prstGeom prst="line">
              <a:avLst/>
            </a:prstGeom>
            <a:ln w="19050" cap="flat" cmpd="sng">
              <a:solidFill>
                <a:schemeClr val="tx2"/>
              </a:solidFill>
              <a:prstDash val="solid"/>
              <a:headEnd type="none" w="med" len="med"/>
              <a:tailEnd type="stealth" w="sm" len="med"/>
            </a:ln>
          </p:spPr>
        </p:sp>
        <p:sp>
          <p:nvSpPr>
            <p:cNvPr id="141326" name="文本框 141325"/>
            <p:cNvSpPr txBox="1"/>
            <p:nvPr/>
          </p:nvSpPr>
          <p:spPr>
            <a:xfrm>
              <a:off x="816" y="1828"/>
              <a:ext cx="328" cy="31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err="1">
                  <a:latin typeface="Times New Roman" panose="02020603050405020304" pitchFamily="18" charset="0"/>
                </a:rPr>
                <a:t>i</a:t>
              </a:r>
              <a:endParaRPr lang="en-US" altLang="zh-CN" sz="2400" dirty="0">
                <a:latin typeface="Times New Roman" panose="02020603050405020304" pitchFamily="18" charset="0"/>
              </a:endParaRPr>
            </a:p>
          </p:txBody>
        </p:sp>
        <p:sp>
          <p:nvSpPr>
            <p:cNvPr id="141327" name="文本框 141326"/>
            <p:cNvSpPr txBox="1"/>
            <p:nvPr/>
          </p:nvSpPr>
          <p:spPr>
            <a:xfrm>
              <a:off x="1248" y="2356"/>
              <a:ext cx="432" cy="31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err="1">
                  <a:latin typeface="Times New Roman" panose="02020603050405020304" pitchFamily="18" charset="0"/>
                </a:rPr>
                <a:t>u</a:t>
              </a:r>
              <a:r>
                <a:rPr lang="en-US" altLang="zh-CN" sz="2700" i="1" baseline="-25000" dirty="0" err="1">
                  <a:latin typeface="Times New Roman" panose="02020603050405020304" pitchFamily="18" charset="0"/>
                </a:rPr>
                <a:t>R</a:t>
              </a:r>
              <a:endParaRPr lang="en-US" altLang="zh-CN" sz="2400" dirty="0">
                <a:latin typeface="Times New Roman" panose="02020603050405020304" pitchFamily="18" charset="0"/>
              </a:endParaRPr>
            </a:p>
          </p:txBody>
        </p:sp>
        <p:grpSp>
          <p:nvGrpSpPr>
            <p:cNvPr id="141330" name="组合 141329"/>
            <p:cNvGrpSpPr/>
            <p:nvPr/>
          </p:nvGrpSpPr>
          <p:grpSpPr>
            <a:xfrm>
              <a:off x="576" y="2736"/>
              <a:ext cx="288" cy="93"/>
              <a:chOff x="672" y="2211"/>
              <a:chExt cx="248" cy="93"/>
            </a:xfrm>
          </p:grpSpPr>
          <p:sp>
            <p:nvSpPr>
              <p:cNvPr id="141328" name="直接连接符 141327"/>
              <p:cNvSpPr/>
              <p:nvPr/>
            </p:nvSpPr>
            <p:spPr>
              <a:xfrm>
                <a:off x="672" y="2211"/>
                <a:ext cx="248" cy="0"/>
              </a:xfrm>
              <a:prstGeom prst="line">
                <a:avLst/>
              </a:prstGeom>
              <a:ln w="12700" cap="flat" cmpd="sng">
                <a:solidFill>
                  <a:schemeClr val="tx1"/>
                </a:solidFill>
                <a:prstDash val="solid"/>
                <a:headEnd type="none" w="med" len="med"/>
                <a:tailEnd type="none" w="med" len="med"/>
              </a:ln>
            </p:spPr>
          </p:sp>
          <p:sp>
            <p:nvSpPr>
              <p:cNvPr id="141329" name="直接连接符 141328"/>
              <p:cNvSpPr/>
              <p:nvPr/>
            </p:nvSpPr>
            <p:spPr>
              <a:xfrm>
                <a:off x="724" y="2304"/>
                <a:ext cx="144" cy="0"/>
              </a:xfrm>
              <a:prstGeom prst="line">
                <a:avLst/>
              </a:prstGeom>
              <a:ln w="25400" cap="flat" cmpd="sng">
                <a:solidFill>
                  <a:schemeClr val="tx1"/>
                </a:solidFill>
                <a:prstDash val="solid"/>
                <a:headEnd type="none" w="med" len="med"/>
                <a:tailEnd type="none" w="med" len="med"/>
              </a:ln>
            </p:spPr>
          </p:sp>
        </p:grpSp>
        <p:sp>
          <p:nvSpPr>
            <p:cNvPr id="141331" name="直接连接符 141330"/>
            <p:cNvSpPr/>
            <p:nvPr/>
          </p:nvSpPr>
          <p:spPr>
            <a:xfrm flipH="1">
              <a:off x="720" y="2256"/>
              <a:ext cx="0" cy="480"/>
            </a:xfrm>
            <a:prstGeom prst="line">
              <a:avLst/>
            </a:prstGeom>
            <a:ln w="12700" cap="flat" cmpd="sng">
              <a:solidFill>
                <a:schemeClr val="tx1"/>
              </a:solidFill>
              <a:prstDash val="solid"/>
              <a:headEnd type="none" w="med" len="med"/>
              <a:tailEnd type="none" w="med" len="med"/>
            </a:ln>
          </p:spPr>
        </p:sp>
        <p:grpSp>
          <p:nvGrpSpPr>
            <p:cNvPr id="141332" name="组合 141331"/>
            <p:cNvGrpSpPr/>
            <p:nvPr/>
          </p:nvGrpSpPr>
          <p:grpSpPr>
            <a:xfrm>
              <a:off x="1920" y="2736"/>
              <a:ext cx="288" cy="93"/>
              <a:chOff x="672" y="2211"/>
              <a:chExt cx="248" cy="93"/>
            </a:xfrm>
          </p:grpSpPr>
          <p:sp>
            <p:nvSpPr>
              <p:cNvPr id="141333" name="直接连接符 141332"/>
              <p:cNvSpPr/>
              <p:nvPr/>
            </p:nvSpPr>
            <p:spPr>
              <a:xfrm>
                <a:off x="672" y="2211"/>
                <a:ext cx="248" cy="0"/>
              </a:xfrm>
              <a:prstGeom prst="line">
                <a:avLst/>
              </a:prstGeom>
              <a:ln w="12700" cap="flat" cmpd="sng">
                <a:solidFill>
                  <a:schemeClr val="tx1"/>
                </a:solidFill>
                <a:prstDash val="solid"/>
                <a:headEnd type="none" w="med" len="med"/>
                <a:tailEnd type="none" w="med" len="med"/>
              </a:ln>
            </p:spPr>
          </p:sp>
          <p:sp>
            <p:nvSpPr>
              <p:cNvPr id="141334" name="直接连接符 141333"/>
              <p:cNvSpPr/>
              <p:nvPr/>
            </p:nvSpPr>
            <p:spPr>
              <a:xfrm>
                <a:off x="724" y="2304"/>
                <a:ext cx="144" cy="0"/>
              </a:xfrm>
              <a:prstGeom prst="line">
                <a:avLst/>
              </a:prstGeom>
              <a:ln w="25400" cap="flat" cmpd="sng">
                <a:solidFill>
                  <a:schemeClr val="tx1"/>
                </a:solidFill>
                <a:prstDash val="solid"/>
                <a:headEnd type="none" w="med" len="med"/>
                <a:tailEnd type="none" w="med" len="med"/>
              </a:ln>
            </p:spPr>
          </p:sp>
        </p:grpSp>
        <p:sp>
          <p:nvSpPr>
            <p:cNvPr id="141335" name="直接连接符 141334"/>
            <p:cNvSpPr/>
            <p:nvPr/>
          </p:nvSpPr>
          <p:spPr>
            <a:xfrm>
              <a:off x="2064" y="2256"/>
              <a:ext cx="0" cy="480"/>
            </a:xfrm>
            <a:prstGeom prst="line">
              <a:avLst/>
            </a:prstGeom>
            <a:ln w="12700" cap="flat" cmpd="sng">
              <a:solidFill>
                <a:schemeClr val="tx1"/>
              </a:solidFill>
              <a:prstDash val="solid"/>
              <a:headEnd type="none" w="med" len="med"/>
              <a:tailEnd type="none" w="med" len="med"/>
            </a:ln>
          </p:spPr>
        </p:sp>
        <p:sp>
          <p:nvSpPr>
            <p:cNvPr id="141336" name="任意多边形 141335"/>
            <p:cNvSpPr/>
            <p:nvPr/>
          </p:nvSpPr>
          <p:spPr>
            <a:xfrm>
              <a:off x="720" y="2832"/>
              <a:ext cx="1344" cy="384"/>
            </a:xfrm>
            <a:custGeom>
              <a:avLst/>
              <a:gdLst/>
              <a:ahLst/>
              <a:cxnLst/>
              <a:rect l="0" t="0" r="0" b="0"/>
              <a:pathLst>
                <a:path w="1392" h="384">
                  <a:moveTo>
                    <a:pt x="0" y="0"/>
                  </a:moveTo>
                  <a:lnTo>
                    <a:pt x="0" y="384"/>
                  </a:lnTo>
                  <a:lnTo>
                    <a:pt x="1392" y="384"/>
                  </a:lnTo>
                  <a:lnTo>
                    <a:pt x="1392" y="0"/>
                  </a:lnTo>
                </a:path>
              </a:pathLst>
            </a:custGeom>
            <a:noFill/>
            <a:ln w="12700" cap="flat" cmpd="sng">
              <a:solidFill>
                <a:schemeClr val="tx1">
                  <a:alpha val="100000"/>
                </a:schemeClr>
              </a:solidFill>
              <a:prstDash val="solid"/>
              <a:headEnd type="none" w="med" len="med"/>
              <a:tailEnd type="none" w="med" len="med"/>
            </a:ln>
          </p:spPr>
          <p:txBody>
            <a:bodyPr/>
            <a:lstStyle/>
            <a:p>
              <a:endParaRPr lang="zh-CN" altLang="en-US"/>
            </a:p>
          </p:txBody>
        </p:sp>
        <p:sp>
          <p:nvSpPr>
            <p:cNvPr id="141337" name="文本框 141336"/>
            <p:cNvSpPr txBox="1"/>
            <p:nvPr/>
          </p:nvSpPr>
          <p:spPr>
            <a:xfrm>
              <a:off x="192" y="2626"/>
              <a:ext cx="432" cy="316"/>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a:latin typeface="Times New Roman" panose="02020603050405020304" pitchFamily="18" charset="0"/>
                </a:rPr>
                <a:t>u</a:t>
              </a:r>
              <a:r>
                <a:rPr lang="en-US" altLang="zh-CN" sz="2700" baseline="-250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41338" name="文本框 141337"/>
            <p:cNvSpPr txBox="1"/>
            <p:nvPr/>
          </p:nvSpPr>
          <p:spPr>
            <a:xfrm>
              <a:off x="1584" y="2672"/>
              <a:ext cx="432" cy="319"/>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i="1" dirty="0">
                  <a:latin typeface="Times New Roman" panose="02020603050405020304" pitchFamily="18" charset="0"/>
                </a:rPr>
                <a:t>u</a:t>
              </a:r>
              <a:r>
                <a:rPr lang="en-US" altLang="zh-CN" sz="2700" baseline="-25000" dirty="0">
                  <a:latin typeface="Times New Roman" panose="02020603050405020304" pitchFamily="18" charset="0"/>
                </a:rPr>
                <a:t>2</a:t>
              </a:r>
              <a:endParaRPr lang="en-US" altLang="zh-CN" sz="2400" dirty="0">
                <a:latin typeface="Times New Roman" panose="02020603050405020304" pitchFamily="18" charset="0"/>
              </a:endParaRPr>
            </a:p>
          </p:txBody>
        </p:sp>
      </p:grpSp>
      <p:sp>
        <p:nvSpPr>
          <p:cNvPr id="141339" name="文本框 141338"/>
          <p:cNvSpPr txBox="1"/>
          <p:nvPr/>
        </p:nvSpPr>
        <p:spPr>
          <a:xfrm>
            <a:off x="628650" y="2303063"/>
            <a:ext cx="7164388"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i="1" dirty="0">
                <a:solidFill>
                  <a:srgbClr val="FF0000"/>
                </a:solidFill>
                <a:latin typeface="Times New Roman" panose="02020603050405020304" pitchFamily="18" charset="0"/>
              </a:rPr>
              <a:t>例</a:t>
            </a:r>
            <a:r>
              <a:rPr lang="zh-CN" altLang="en-US" sz="2400" dirty="0">
                <a:solidFill>
                  <a:schemeClr val="hlink"/>
                </a:solidFill>
                <a:latin typeface="Times New Roman" panose="02020603050405020304" pitchFamily="18" charset="0"/>
              </a:rPr>
              <a:t> </a:t>
            </a:r>
            <a:r>
              <a:rPr lang="zh-CN" altLang="en-US" sz="2400"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=10V</a:t>
            </a:r>
            <a:r>
              <a:rPr lang="zh-CN" altLang="en-US" sz="2400"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=5V</a:t>
            </a:r>
            <a:r>
              <a:rPr lang="zh-CN" altLang="en-US" sz="2400" dirty="0">
                <a:latin typeface="Times New Roman" panose="02020603050405020304" pitchFamily="18" charset="0"/>
              </a:rPr>
              <a:t>。 分别求电源、电阻的功率。</a:t>
            </a:r>
          </a:p>
        </p:txBody>
      </p:sp>
      <p:sp>
        <p:nvSpPr>
          <p:cNvPr id="141341" name="文本框 141340"/>
          <p:cNvSpPr txBox="1"/>
          <p:nvPr/>
        </p:nvSpPr>
        <p:spPr>
          <a:xfrm>
            <a:off x="3810000" y="2819001"/>
            <a:ext cx="48006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R</a:t>
            </a:r>
            <a:r>
              <a:rPr lang="en-US" altLang="zh-CN" sz="2400" dirty="0">
                <a:latin typeface="Times New Roman" panose="02020603050405020304" pitchFamily="18" charset="0"/>
              </a:rPr>
              <a:t>/5=(</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1</a:t>
            </a:r>
            <a:r>
              <a:rPr lang="en-US" altLang="zh-CN" sz="2400" dirty="0">
                <a:latin typeface="Times New Roman" panose="02020603050405020304" pitchFamily="18" charset="0"/>
              </a:rPr>
              <a:t>–</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2</a:t>
            </a:r>
            <a:r>
              <a:rPr lang="en-US" altLang="zh-CN" sz="2400" dirty="0">
                <a:latin typeface="Times New Roman" panose="02020603050405020304" pitchFamily="18" charset="0"/>
              </a:rPr>
              <a:t>)/5=(10–5)/5=1 A</a:t>
            </a:r>
            <a:endParaRPr lang="en-US" altLang="zh-CN" sz="2400" dirty="0">
              <a:solidFill>
                <a:srgbClr val="000000"/>
              </a:solidFill>
              <a:latin typeface="Times New Roman" panose="02020603050405020304" pitchFamily="18" charset="0"/>
            </a:endParaRPr>
          </a:p>
        </p:txBody>
      </p:sp>
      <p:sp>
        <p:nvSpPr>
          <p:cNvPr id="141342" name="文本框 141341"/>
          <p:cNvSpPr txBox="1"/>
          <p:nvPr/>
        </p:nvSpPr>
        <p:spPr>
          <a:xfrm>
            <a:off x="3886200" y="3401613"/>
            <a:ext cx="32766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P</a:t>
            </a:r>
            <a:r>
              <a:rPr lang="en-US" altLang="zh-CN" sz="2400" i="1" baseline="-25000" dirty="0">
                <a:latin typeface="Times New Roman" panose="02020603050405020304" pitchFamily="18" charset="0"/>
              </a:rPr>
              <a:t>R</a:t>
            </a:r>
            <a:r>
              <a:rPr lang="zh-CN" altLang="zh-CN" sz="2400" baseline="-25000" dirty="0">
                <a:latin typeface="Times New Roman" panose="02020603050405020304" pitchFamily="18" charset="0"/>
              </a:rPr>
              <a:t>吸</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u</a:t>
            </a:r>
            <a:r>
              <a:rPr lang="en-US" altLang="zh-CN" sz="2400" i="1" baseline="-25000" dirty="0" err="1">
                <a:latin typeface="Times New Roman" panose="02020603050405020304" pitchFamily="18" charset="0"/>
              </a:rPr>
              <a:t>R</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a:t>
            </a:r>
            <a:r>
              <a:rPr lang="en-US" altLang="zh-CN" sz="2400" dirty="0">
                <a:latin typeface="Times New Roman" panose="02020603050405020304" pitchFamily="18" charset="0"/>
              </a:rPr>
              <a:t>= 5</a:t>
            </a:r>
            <a:r>
              <a:rPr lang="en-US" altLang="zh-CN" sz="2400" dirty="0">
                <a:latin typeface="Times New Roman" panose="02020603050405020304" pitchFamily="18" charset="0"/>
                <a:sym typeface="Symbol" panose="05050102010706020507" pitchFamily="18" charset="2"/>
              </a:rPr>
              <a:t>1 = 5 W</a:t>
            </a:r>
            <a:endParaRPr lang="en-US" altLang="zh-CN" sz="2400" dirty="0">
              <a:latin typeface="Times New Roman" panose="02020603050405020304" pitchFamily="18" charset="0"/>
            </a:endParaRPr>
          </a:p>
        </p:txBody>
      </p:sp>
      <p:sp>
        <p:nvSpPr>
          <p:cNvPr id="141343" name="文本框 141342"/>
          <p:cNvSpPr txBox="1"/>
          <p:nvPr/>
        </p:nvSpPr>
        <p:spPr>
          <a:xfrm>
            <a:off x="3886200" y="3985813"/>
            <a:ext cx="36576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P</a:t>
            </a:r>
            <a:r>
              <a:rPr lang="en-US" altLang="zh-CN" sz="2400" i="1" baseline="-25000" dirty="0">
                <a:latin typeface="Times New Roman" panose="02020603050405020304" pitchFamily="18" charset="0"/>
              </a:rPr>
              <a:t>u</a:t>
            </a:r>
            <a:r>
              <a:rPr lang="en-US" altLang="zh-CN" sz="2400" baseline="-30000" dirty="0">
                <a:latin typeface="Times New Roman" panose="02020603050405020304" pitchFamily="18" charset="0"/>
              </a:rPr>
              <a:t>1</a:t>
            </a:r>
            <a:r>
              <a:rPr lang="zh-CN" altLang="zh-CN" sz="2400" baseline="-25000" dirty="0">
                <a:latin typeface="Times New Roman" panose="02020603050405020304" pitchFamily="18" charset="0"/>
              </a:rPr>
              <a:t>发</a:t>
            </a:r>
            <a:r>
              <a:rPr lang="en-US" altLang="zh-CN" sz="2400"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1</a:t>
            </a:r>
            <a:r>
              <a:rPr lang="en-US" altLang="zh-CN" sz="2400" i="1" dirty="0">
                <a:latin typeface="Times New Roman" panose="02020603050405020304" pitchFamily="18" charset="0"/>
              </a:rPr>
              <a:t>i </a:t>
            </a:r>
            <a:r>
              <a:rPr lang="en-US" altLang="zh-CN" sz="2400" dirty="0">
                <a:latin typeface="Times New Roman" panose="02020603050405020304" pitchFamily="18" charset="0"/>
              </a:rPr>
              <a:t>= 10</a:t>
            </a:r>
            <a:r>
              <a:rPr lang="en-US" altLang="zh-CN" sz="2400" dirty="0">
                <a:latin typeface="Times New Roman" panose="02020603050405020304" pitchFamily="18" charset="0"/>
                <a:sym typeface="Symbol" panose="05050102010706020507" pitchFamily="18" charset="2"/>
              </a:rPr>
              <a:t>1 = 10 W</a:t>
            </a:r>
            <a:endParaRPr lang="en-US" altLang="zh-CN" sz="2400" dirty="0">
              <a:latin typeface="Times New Roman" panose="02020603050405020304" pitchFamily="18" charset="0"/>
            </a:endParaRPr>
          </a:p>
        </p:txBody>
      </p:sp>
      <p:sp>
        <p:nvSpPr>
          <p:cNvPr id="141344" name="文本框 141343"/>
          <p:cNvSpPr txBox="1"/>
          <p:nvPr/>
        </p:nvSpPr>
        <p:spPr>
          <a:xfrm>
            <a:off x="3810000" y="4570807"/>
            <a:ext cx="34290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P</a:t>
            </a:r>
            <a:r>
              <a:rPr lang="en-US" altLang="zh-CN" sz="2400" i="1" baseline="-25000" dirty="0">
                <a:latin typeface="Times New Roman" panose="02020603050405020304" pitchFamily="18" charset="0"/>
              </a:rPr>
              <a:t>u</a:t>
            </a:r>
            <a:r>
              <a:rPr lang="en-US" altLang="zh-CN" sz="2400" baseline="-30000" dirty="0">
                <a:latin typeface="Times New Roman" panose="02020603050405020304" pitchFamily="18" charset="0"/>
              </a:rPr>
              <a:t>2</a:t>
            </a:r>
            <a:r>
              <a:rPr lang="zh-CN" altLang="zh-CN" sz="2400" baseline="-25000" dirty="0">
                <a:latin typeface="Times New Roman" panose="02020603050405020304" pitchFamily="18" charset="0"/>
              </a:rPr>
              <a:t>吸</a:t>
            </a:r>
            <a:r>
              <a:rPr lang="en-US" altLang="zh-CN" sz="2400"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2</a:t>
            </a:r>
            <a:r>
              <a:rPr lang="en-US" altLang="zh-CN" sz="2400" i="1" dirty="0">
                <a:latin typeface="Times New Roman" panose="02020603050405020304" pitchFamily="18" charset="0"/>
              </a:rPr>
              <a:t>i </a:t>
            </a:r>
            <a:r>
              <a:rPr lang="en-US" altLang="zh-CN" sz="2400" dirty="0">
                <a:latin typeface="Times New Roman" panose="02020603050405020304" pitchFamily="18" charset="0"/>
              </a:rPr>
              <a:t>= 5</a:t>
            </a:r>
            <a:r>
              <a:rPr lang="en-US" altLang="zh-CN" sz="2400" dirty="0">
                <a:latin typeface="Times New Roman" panose="02020603050405020304" pitchFamily="18" charset="0"/>
                <a:sym typeface="Symbol" panose="05050102010706020507" pitchFamily="18" charset="2"/>
              </a:rPr>
              <a:t>1 = 5 W</a:t>
            </a:r>
            <a:endParaRPr lang="en-US" altLang="zh-CN" sz="2400" dirty="0">
              <a:latin typeface="Times New Roman" panose="02020603050405020304" pitchFamily="18" charset="0"/>
            </a:endParaRPr>
          </a:p>
        </p:txBody>
      </p:sp>
      <p:sp>
        <p:nvSpPr>
          <p:cNvPr id="141346" name="文本框 141345"/>
          <p:cNvSpPr txBox="1"/>
          <p:nvPr/>
        </p:nvSpPr>
        <p:spPr>
          <a:xfrm>
            <a:off x="3886200" y="5265738"/>
            <a:ext cx="4038600" cy="9906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rPr>
              <a:t>P</a:t>
            </a:r>
            <a:r>
              <a:rPr lang="zh-CN" altLang="zh-CN" sz="2400" baseline="-25000">
                <a:latin typeface="Times New Roman" panose="02020603050405020304" pitchFamily="18" charset="0"/>
              </a:rPr>
              <a:t>发</a:t>
            </a:r>
            <a:r>
              <a:rPr lang="en-US" altLang="zh-CN" sz="2400">
                <a:latin typeface="Times New Roman" panose="02020603050405020304" pitchFamily="18" charset="0"/>
              </a:rPr>
              <a:t>= 10</a:t>
            </a:r>
            <a:r>
              <a:rPr lang="en-US" altLang="zh-CN" sz="2400">
                <a:latin typeface="Times New Roman" panose="02020603050405020304" pitchFamily="18" charset="0"/>
                <a:sym typeface="Symbol" panose="05050102010706020507" pitchFamily="18" charset="2"/>
              </a:rPr>
              <a:t> W</a:t>
            </a:r>
            <a:r>
              <a:rPr lang="zh-CN" altLang="en-US" sz="2400">
                <a:latin typeface="Times New Roman" panose="02020603050405020304" pitchFamily="18" charset="0"/>
                <a:sym typeface="Symbol" panose="05050102010706020507" pitchFamily="18" charset="2"/>
              </a:rPr>
              <a:t>， </a:t>
            </a:r>
            <a:r>
              <a:rPr lang="en-US" altLang="zh-CN" sz="2400" i="1">
                <a:latin typeface="Times New Roman" panose="02020603050405020304" pitchFamily="18" charset="0"/>
              </a:rPr>
              <a:t>P</a:t>
            </a:r>
            <a:r>
              <a:rPr lang="zh-CN" altLang="zh-CN" sz="2400" baseline="-25000">
                <a:latin typeface="Times New Roman" panose="02020603050405020304" pitchFamily="18" charset="0"/>
              </a:rPr>
              <a:t>吸</a:t>
            </a:r>
            <a:r>
              <a:rPr lang="en-US" altLang="zh-CN" sz="2400">
                <a:latin typeface="Times New Roman" panose="02020603050405020304" pitchFamily="18" charset="0"/>
              </a:rPr>
              <a:t>= 5+5=10</a:t>
            </a:r>
            <a:r>
              <a:rPr lang="en-US" altLang="zh-CN" sz="2400">
                <a:latin typeface="Times New Roman" panose="02020603050405020304" pitchFamily="18" charset="0"/>
                <a:sym typeface="Symbol" panose="05050102010706020507" pitchFamily="18" charset="2"/>
              </a:rPr>
              <a:t> W</a:t>
            </a:r>
          </a:p>
          <a:p>
            <a:pPr algn="ctr" defTabSz="892175" eaLnBrk="0" hangingPunct="0">
              <a:spcBef>
                <a:spcPct val="50000"/>
              </a:spcBef>
            </a:pPr>
            <a:r>
              <a:rPr lang="en-US" altLang="zh-CN" sz="2400" i="1">
                <a:latin typeface="Times New Roman" panose="02020603050405020304" pitchFamily="18" charset="0"/>
              </a:rPr>
              <a:t>P</a:t>
            </a:r>
            <a:r>
              <a:rPr lang="zh-CN" altLang="zh-CN" sz="2400" baseline="-25000">
                <a:latin typeface="Times New Roman" panose="02020603050405020304" pitchFamily="18" charset="0"/>
              </a:rPr>
              <a:t>发</a:t>
            </a:r>
            <a:r>
              <a:rPr lang="en-US" altLang="zh-CN" sz="2400">
                <a:latin typeface="Times New Roman" panose="02020603050405020304" pitchFamily="18" charset="0"/>
              </a:rPr>
              <a:t>=</a:t>
            </a:r>
            <a:r>
              <a:rPr lang="en-US" altLang="zh-CN" sz="2400" i="1">
                <a:latin typeface="Times New Roman" panose="02020603050405020304" pitchFamily="18" charset="0"/>
              </a:rPr>
              <a:t>P</a:t>
            </a:r>
            <a:r>
              <a:rPr lang="zh-CN" altLang="zh-CN" sz="2400" baseline="-25000">
                <a:latin typeface="Times New Roman" panose="02020603050405020304" pitchFamily="18" charset="0"/>
              </a:rPr>
              <a:t>吸</a:t>
            </a:r>
            <a:r>
              <a:rPr lang="en-US" altLang="zh-CN" sz="2400" dirty="0">
                <a:latin typeface="Times New Roman" panose="02020603050405020304" pitchFamily="18" charset="0"/>
              </a:rPr>
              <a:t>   (</a:t>
            </a:r>
            <a:r>
              <a:rPr lang="zh-CN" altLang="en-US" sz="2400" dirty="0">
                <a:latin typeface="Times New Roman" panose="02020603050405020304" pitchFamily="18" charset="0"/>
              </a:rPr>
              <a:t>功率守恒</a:t>
            </a:r>
            <a:r>
              <a:rPr lang="en-US" altLang="zh-CN" sz="2400">
                <a:latin typeface="Times New Roman" panose="02020603050405020304" pitchFamily="18" charset="0"/>
              </a:rPr>
              <a:t>)</a:t>
            </a:r>
            <a:endParaRPr lang="en-US" altLang="zh-CN" sz="2400">
              <a:latin typeface="Times New Roman" panose="02020603050405020304" pitchFamily="18" charset="0"/>
              <a:sym typeface="Symbol" panose="05050102010706020507" pitchFamily="18" charset="2"/>
            </a:endParaRPr>
          </a:p>
        </p:txBody>
      </p:sp>
      <p:sp>
        <p:nvSpPr>
          <p:cNvPr id="141351" name="动作按钮: 后退或前一项 141350"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41352" name="动作按钮: 后退或前一项 141351"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41315"/>
                                        </p:tgtEl>
                                        <p:attrNameLst>
                                          <p:attrName>style.visibility</p:attrName>
                                        </p:attrNameLst>
                                      </p:cBhvr>
                                      <p:to>
                                        <p:strVal val="visible"/>
                                      </p:to>
                                    </p:set>
                                    <p:animEffect transition="in" filter="blinds(vertical)">
                                      <p:cBhvr>
                                        <p:cTn id="7" dur="500"/>
                                        <p:tgtEl>
                                          <p:spTgt spid="1413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41339"/>
                                        </p:tgtEl>
                                        <p:attrNameLst>
                                          <p:attrName>style.visibility</p:attrName>
                                        </p:attrNameLst>
                                      </p:cBhvr>
                                      <p:to>
                                        <p:strVal val="visible"/>
                                      </p:to>
                                    </p:set>
                                    <p:animEffect transition="in" filter="box(out)">
                                      <p:cBhvr>
                                        <p:cTn id="12" dur="500"/>
                                        <p:tgtEl>
                                          <p:spTgt spid="141339"/>
                                        </p:tgtEl>
                                      </p:cBhvr>
                                    </p:animEffect>
                                  </p:childTnLst>
                                </p:cTn>
                              </p:par>
                            </p:childTnLst>
                          </p:cTn>
                        </p:par>
                        <p:par>
                          <p:cTn id="13" fill="hold">
                            <p:stCondLst>
                              <p:cond delay="500"/>
                            </p:stCondLst>
                            <p:childTnLst>
                              <p:par>
                                <p:cTn id="14" presetID="23" presetClass="entr" presetSubtype="16" fill="hold" nodeType="afterEffect">
                                  <p:stCondLst>
                                    <p:cond delay="0"/>
                                  </p:stCondLst>
                                  <p:childTnLst>
                                    <p:set>
                                      <p:cBhvr>
                                        <p:cTn id="15" dur="1" fill="hold">
                                          <p:stCondLst>
                                            <p:cond delay="0"/>
                                          </p:stCondLst>
                                        </p:cTn>
                                        <p:tgtEl>
                                          <p:spTgt spid="141353"/>
                                        </p:tgtEl>
                                        <p:attrNameLst>
                                          <p:attrName>style.visibility</p:attrName>
                                        </p:attrNameLst>
                                      </p:cBhvr>
                                      <p:to>
                                        <p:strVal val="visible"/>
                                      </p:to>
                                    </p:set>
                                    <p:anim calcmode="lin" valueType="num">
                                      <p:cBhvr>
                                        <p:cTn id="16" dur="500" fill="hold"/>
                                        <p:tgtEl>
                                          <p:spTgt spid="141353"/>
                                        </p:tgtEl>
                                        <p:attrNameLst>
                                          <p:attrName>ppt_w</p:attrName>
                                        </p:attrNameLst>
                                      </p:cBhvr>
                                      <p:tavLst>
                                        <p:tav tm="0">
                                          <p:val>
                                            <p:fltVal val="0"/>
                                          </p:val>
                                        </p:tav>
                                        <p:tav tm="100000">
                                          <p:val>
                                            <p:strVal val="#ppt_w"/>
                                          </p:val>
                                        </p:tav>
                                      </p:tavLst>
                                    </p:anim>
                                    <p:anim calcmode="lin" valueType="num">
                                      <p:cBhvr>
                                        <p:cTn id="17" dur="500" fill="hold"/>
                                        <p:tgtEl>
                                          <p:spTgt spid="141353"/>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1341"/>
                                        </p:tgtEl>
                                        <p:attrNameLst>
                                          <p:attrName>style.visibility</p:attrName>
                                        </p:attrNameLst>
                                      </p:cBhvr>
                                      <p:to>
                                        <p:strVal val="visible"/>
                                      </p:to>
                                    </p:set>
                                    <p:animEffect transition="in" filter="wipe(left)">
                                      <p:cBhvr>
                                        <p:cTn id="22" dur="500"/>
                                        <p:tgtEl>
                                          <p:spTgt spid="1413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1342"/>
                                        </p:tgtEl>
                                        <p:attrNameLst>
                                          <p:attrName>style.visibility</p:attrName>
                                        </p:attrNameLst>
                                      </p:cBhvr>
                                      <p:to>
                                        <p:strVal val="visible"/>
                                      </p:to>
                                    </p:set>
                                    <p:animEffect transition="in" filter="wipe(left)">
                                      <p:cBhvr>
                                        <p:cTn id="27" dur="500"/>
                                        <p:tgtEl>
                                          <p:spTgt spid="1413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1343"/>
                                        </p:tgtEl>
                                        <p:attrNameLst>
                                          <p:attrName>style.visibility</p:attrName>
                                        </p:attrNameLst>
                                      </p:cBhvr>
                                      <p:to>
                                        <p:strVal val="visible"/>
                                      </p:to>
                                    </p:set>
                                    <p:animEffect transition="in" filter="wipe(left)">
                                      <p:cBhvr>
                                        <p:cTn id="32" dur="500"/>
                                        <p:tgtEl>
                                          <p:spTgt spid="1413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1344"/>
                                        </p:tgtEl>
                                        <p:attrNameLst>
                                          <p:attrName>style.visibility</p:attrName>
                                        </p:attrNameLst>
                                      </p:cBhvr>
                                      <p:to>
                                        <p:strVal val="visible"/>
                                      </p:to>
                                    </p:set>
                                    <p:animEffect transition="in" filter="wipe(left)">
                                      <p:cBhvr>
                                        <p:cTn id="37" dur="500"/>
                                        <p:tgtEl>
                                          <p:spTgt spid="141344"/>
                                        </p:tgtEl>
                                      </p:cBhvr>
                                    </p:animEffect>
                                  </p:childTnLst>
                                </p:cTn>
                              </p:par>
                            </p:childTnLst>
                          </p:cTn>
                        </p:par>
                      </p:childTnLst>
                    </p:cTn>
                  </p:par>
                  <p:par>
                    <p:cTn id="38" fill="hold">
                      <p:stCondLst>
                        <p:cond delay="indefinite"/>
                      </p:stCondLst>
                      <p:childTnLst>
                        <p:par>
                          <p:cTn id="39" fill="hold">
                            <p:stCondLst>
                              <p:cond delay="0"/>
                            </p:stCondLst>
                            <p:childTnLst>
                              <p:par>
                                <p:cTn id="40" presetID="15" presetClass="entr" presetSubtype="0" fill="hold" grpId="0" nodeType="clickEffect">
                                  <p:stCondLst>
                                    <p:cond delay="0"/>
                                  </p:stCondLst>
                                  <p:childTnLst>
                                    <p:set>
                                      <p:cBhvr>
                                        <p:cTn id="41" dur="1" fill="hold">
                                          <p:stCondLst>
                                            <p:cond delay="0"/>
                                          </p:stCondLst>
                                        </p:cTn>
                                        <p:tgtEl>
                                          <p:spTgt spid="141346"/>
                                        </p:tgtEl>
                                        <p:attrNameLst>
                                          <p:attrName>style.visibility</p:attrName>
                                        </p:attrNameLst>
                                      </p:cBhvr>
                                      <p:to>
                                        <p:strVal val="visible"/>
                                      </p:to>
                                    </p:set>
                                    <p:anim calcmode="lin" valueType="num">
                                      <p:cBhvr>
                                        <p:cTn id="42" dur="1000" fill="hold"/>
                                        <p:tgtEl>
                                          <p:spTgt spid="141346"/>
                                        </p:tgtEl>
                                        <p:attrNameLst>
                                          <p:attrName>ppt_w</p:attrName>
                                        </p:attrNameLst>
                                      </p:cBhvr>
                                      <p:tavLst>
                                        <p:tav tm="0">
                                          <p:val>
                                            <p:fltVal val="0"/>
                                          </p:val>
                                        </p:tav>
                                        <p:tav tm="100000">
                                          <p:val>
                                            <p:strVal val="#ppt_w"/>
                                          </p:val>
                                        </p:tav>
                                      </p:tavLst>
                                    </p:anim>
                                    <p:anim calcmode="lin" valueType="num">
                                      <p:cBhvr>
                                        <p:cTn id="43" dur="1000" fill="hold"/>
                                        <p:tgtEl>
                                          <p:spTgt spid="141346"/>
                                        </p:tgtEl>
                                        <p:attrNameLst>
                                          <p:attrName>ppt_h</p:attrName>
                                        </p:attrNameLst>
                                      </p:cBhvr>
                                      <p:tavLst>
                                        <p:tav tm="0">
                                          <p:val>
                                            <p:fltVal val="0"/>
                                          </p:val>
                                        </p:tav>
                                        <p:tav tm="100000">
                                          <p:val>
                                            <p:strVal val="#ppt_h"/>
                                          </p:val>
                                        </p:tav>
                                      </p:tavLst>
                                    </p:anim>
                                    <p:anim calcmode="lin" valueType="num">
                                      <p:cBhvr>
                                        <p:cTn id="44" dur="1000" fill="hold"/>
                                        <p:tgtEl>
                                          <p:spTgt spid="141346"/>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14134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p:bldP spid="141339" grpId="0"/>
      <p:bldP spid="141341" grpId="0"/>
      <p:bldP spid="141342" grpId="0"/>
      <p:bldP spid="141343" grpId="0"/>
      <p:bldP spid="141344" grpId="0"/>
      <p:bldP spid="141346"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4" name="矩形 230403"/>
          <p:cNvSpPr/>
          <p:nvPr/>
        </p:nvSpPr>
        <p:spPr>
          <a:xfrm>
            <a:off x="747713" y="606425"/>
            <a:ext cx="7715250" cy="1184275"/>
          </a:xfrm>
          <a:prstGeom prst="rect">
            <a:avLst/>
          </a:prstGeom>
          <a:noFill/>
          <a:ln w="9525">
            <a:noFill/>
          </a:ln>
        </p:spPr>
        <p:txBody>
          <a:bodyPr lIns="89381" tIns="44691" rIns="89381" bIns="44691" anchor="ctr">
            <a:spAutoFit/>
          </a:bodyPr>
          <a:lstStyle/>
          <a:p>
            <a:pPr defTabSz="755650">
              <a:lnSpc>
                <a:spcPct val="150000"/>
              </a:lnSpc>
            </a:pPr>
            <a:r>
              <a:rPr lang="en-US" altLang="zh-CN" sz="2400" dirty="0">
                <a:latin typeface="宋体" panose="02010600030101010101" pitchFamily="2" charset="-122"/>
              </a:rPr>
              <a:t>3</a:t>
            </a:r>
            <a:r>
              <a:rPr lang="zh-CN" altLang="en-US" sz="2400" dirty="0">
                <a:latin typeface="宋体" panose="02010600030101010101" pitchFamily="2" charset="-122"/>
              </a:rPr>
              <a:t>、电能：是一段时间中转换能量之和，用字母</a:t>
            </a:r>
            <a:r>
              <a:rPr lang="en-US" altLang="zh-CN" sz="2400" i="1">
                <a:latin typeface="宋体" panose="02010600030101010101" pitchFamily="2" charset="-122"/>
              </a:rPr>
              <a:t>w</a:t>
            </a:r>
            <a:r>
              <a:rPr lang="zh-CN" altLang="en-US" sz="2400" dirty="0">
                <a:latin typeface="宋体" panose="02010600030101010101" pitchFamily="2" charset="-122"/>
              </a:rPr>
              <a:t>表示，即</a:t>
            </a:r>
            <a:endParaRPr lang="zh-CN" altLang="en-US" dirty="0">
              <a:latin typeface="宋体" panose="02010600030101010101" pitchFamily="2" charset="-122"/>
            </a:endParaRPr>
          </a:p>
        </p:txBody>
      </p:sp>
      <p:sp>
        <p:nvSpPr>
          <p:cNvPr id="230407" name="矩形 230406"/>
          <p:cNvSpPr/>
          <p:nvPr/>
        </p:nvSpPr>
        <p:spPr>
          <a:xfrm>
            <a:off x="0" y="3295650"/>
            <a:ext cx="9144000" cy="0"/>
          </a:xfrm>
          <a:prstGeom prst="rect">
            <a:avLst/>
          </a:prstGeom>
          <a:noFill/>
          <a:ln w="9525">
            <a:noFill/>
          </a:ln>
        </p:spPr>
        <p:txBody>
          <a:bodyPr/>
          <a:lstStyle/>
          <a:p>
            <a:endParaRPr lang="zh-CN" altLang="en-US"/>
          </a:p>
        </p:txBody>
      </p:sp>
      <p:graphicFrame>
        <p:nvGraphicFramePr>
          <p:cNvPr id="230406" name="对象 230405" descr="羊皮纸"/>
          <p:cNvGraphicFramePr/>
          <p:nvPr/>
        </p:nvGraphicFramePr>
        <p:xfrm>
          <a:off x="2747963" y="1536700"/>
          <a:ext cx="3241675" cy="835025"/>
        </p:xfrm>
        <a:graphic>
          <a:graphicData uri="http://schemas.openxmlformats.org/presentationml/2006/ole">
            <mc:AlternateContent xmlns:mc="http://schemas.openxmlformats.org/markup-compatibility/2006">
              <mc:Choice xmlns:v="urn:schemas-microsoft-com:vml" Requires="v">
                <p:oleObj spid="_x0000_s7225" r:id="rId3" imgW="1104265" imgH="342900" progId="Equation.3">
                  <p:embed/>
                </p:oleObj>
              </mc:Choice>
              <mc:Fallback>
                <p:oleObj r:id="rId3" imgW="1104265" imgH="342900" progId="Equation.3">
                  <p:embed/>
                  <p:pic>
                    <p:nvPicPr>
                      <p:cNvPr id="0" name="图片 3079"/>
                      <p:cNvPicPr/>
                      <p:nvPr/>
                    </p:nvPicPr>
                    <p:blipFill>
                      <a:blip r:embed="rId4"/>
                      <a:stretch>
                        <a:fillRect/>
                      </a:stretch>
                    </p:blipFill>
                    <p:spPr>
                      <a:xfrm>
                        <a:off x="2747963" y="1536700"/>
                        <a:ext cx="3241675" cy="835025"/>
                      </a:xfrm>
                      <a:prstGeom prst="rect">
                        <a:avLst/>
                      </a:prstGeom>
                      <a:blipFill rotWithShape="1">
                        <a:blip r:embed="rId5"/>
                      </a:blipFill>
                      <a:ln w="38100">
                        <a:noFill/>
                        <a:miter/>
                      </a:ln>
                    </p:spPr>
                  </p:pic>
                </p:oleObj>
              </mc:Fallback>
            </mc:AlternateContent>
          </a:graphicData>
        </a:graphic>
      </p:graphicFrame>
      <p:sp>
        <p:nvSpPr>
          <p:cNvPr id="230408" name="矩形 230407"/>
          <p:cNvSpPr/>
          <p:nvPr/>
        </p:nvSpPr>
        <p:spPr>
          <a:xfrm>
            <a:off x="747713" y="2727325"/>
            <a:ext cx="5006975" cy="449263"/>
          </a:xfrm>
          <a:prstGeom prst="rect">
            <a:avLst/>
          </a:prstGeom>
          <a:noFill/>
          <a:ln w="9525">
            <a:noFill/>
          </a:ln>
        </p:spPr>
        <p:txBody>
          <a:bodyPr wrap="none" lIns="89381" tIns="44691" rIns="89381" bIns="44691" anchor="ctr">
            <a:spAutoFit/>
          </a:bodyPr>
          <a:lstStyle/>
          <a:p>
            <a:pPr defTabSz="755650">
              <a:tabLst>
                <a:tab pos="1338580" algn="l"/>
              </a:tabLst>
            </a:pPr>
            <a:r>
              <a:rPr lang="zh-CN" altLang="en-US" sz="2400" dirty="0">
                <a:latin typeface="宋体" panose="02010600030101010101" pitchFamily="2" charset="-122"/>
              </a:rPr>
              <a:t>对直流电路，功率不随时间变化，有</a:t>
            </a:r>
          </a:p>
        </p:txBody>
      </p:sp>
      <p:grpSp>
        <p:nvGrpSpPr>
          <p:cNvPr id="230423" name="组合 230422"/>
          <p:cNvGrpSpPr/>
          <p:nvPr/>
        </p:nvGrpSpPr>
        <p:grpSpPr>
          <a:xfrm>
            <a:off x="2925763" y="3609975"/>
            <a:ext cx="2781300" cy="500063"/>
            <a:chOff x="2002" y="3077"/>
            <a:chExt cx="2076" cy="372"/>
          </a:xfrm>
        </p:grpSpPr>
        <p:sp>
          <p:nvSpPr>
            <p:cNvPr id="230416" name="矩形 230415" descr="羊皮纸"/>
            <p:cNvSpPr/>
            <p:nvPr/>
          </p:nvSpPr>
          <p:spPr>
            <a:xfrm>
              <a:off x="2002" y="3086"/>
              <a:ext cx="1398" cy="363"/>
            </a:xfrm>
            <a:prstGeom prst="rect">
              <a:avLst/>
            </a:prstGeom>
            <a:blipFill rotWithShape="1">
              <a:blip r:embed="rId5"/>
            </a:blipFill>
            <a:ln w="9525">
              <a:noFill/>
            </a:ln>
          </p:spPr>
          <p:txBody>
            <a:bodyPr lIns="89381" tIns="44691" rIns="89381" bIns="44691" anchor="ctr">
              <a:spAutoFit/>
            </a:bodyPr>
            <a:lstStyle/>
            <a:p>
              <a:pPr defTabSz="755650"/>
              <a:r>
                <a:rPr lang="en-US" altLang="zh-CN" b="0">
                  <a:solidFill>
                    <a:schemeClr val="tx1"/>
                  </a:solidFill>
                  <a:latin typeface="Times New Roman" panose="02020603050405020304" pitchFamily="18" charset="0"/>
                  <a:cs typeface="Times New Roman" panose="02020603050405020304" pitchFamily="18" charset="0"/>
                </a:rPr>
                <a:t>W = P</a:t>
              </a:r>
              <a:endParaRPr lang="en-US" altLang="zh-CN" b="0">
                <a:solidFill>
                  <a:schemeClr val="tx1"/>
                </a:solidFill>
                <a:latin typeface="Times New Roman" panose="02020603050405020304" pitchFamily="18" charset="0"/>
              </a:endParaRPr>
            </a:p>
          </p:txBody>
        </p:sp>
        <p:sp>
          <p:nvSpPr>
            <p:cNvPr id="230417" name="矩形 230416" descr="羊皮纸"/>
            <p:cNvSpPr/>
            <p:nvPr/>
          </p:nvSpPr>
          <p:spPr>
            <a:xfrm>
              <a:off x="2786" y="3077"/>
              <a:ext cx="1212" cy="363"/>
            </a:xfrm>
            <a:prstGeom prst="rect">
              <a:avLst/>
            </a:prstGeom>
            <a:blipFill rotWithShape="1">
              <a:blip r:embed="rId5"/>
            </a:blipFill>
            <a:ln w="9525">
              <a:noFill/>
            </a:ln>
          </p:spPr>
          <p:txBody>
            <a:bodyPr lIns="89381" tIns="44691" rIns="89381" bIns="44691" anchor="ctr">
              <a:spAutoFit/>
            </a:bodyPr>
            <a:lstStyle/>
            <a:p>
              <a:pPr defTabSz="755650"/>
              <a:r>
                <a:rPr lang="en-US" altLang="zh-CN" b="0" dirty="0">
                  <a:solidFill>
                    <a:schemeClr val="tx1"/>
                  </a:solidFill>
                  <a:latin typeface="Times New Roman" panose="02020603050405020304" pitchFamily="18" charset="0"/>
                  <a:cs typeface="Times New Roman" panose="02020603050405020304" pitchFamily="18" charset="0"/>
                </a:rPr>
                <a:t>t = </a:t>
              </a:r>
              <a:r>
                <a:rPr lang="en-US" altLang="zh-CN" b="0" dirty="0" err="1">
                  <a:solidFill>
                    <a:schemeClr val="tx1"/>
                  </a:solidFill>
                  <a:latin typeface="Times New Roman" panose="02020603050405020304" pitchFamily="18" charset="0"/>
                  <a:cs typeface="Times New Roman" panose="02020603050405020304" pitchFamily="18" charset="0"/>
                </a:rPr>
                <a:t>ui</a:t>
              </a:r>
              <a:endParaRPr lang="en-US" altLang="zh-CN" b="0" dirty="0">
                <a:solidFill>
                  <a:schemeClr val="tx1"/>
                </a:solidFill>
                <a:latin typeface="Times New Roman" panose="02020603050405020304" pitchFamily="18" charset="0"/>
              </a:endParaRPr>
            </a:p>
          </p:txBody>
        </p:sp>
        <p:graphicFrame>
          <p:nvGraphicFramePr>
            <p:cNvPr id="230414" name="对象 230413" descr="羊皮纸"/>
            <p:cNvGraphicFramePr/>
            <p:nvPr/>
          </p:nvGraphicFramePr>
          <p:xfrm>
            <a:off x="3560" y="3140"/>
            <a:ext cx="180" cy="231"/>
          </p:xfrm>
          <a:graphic>
            <a:graphicData uri="http://schemas.openxmlformats.org/presentationml/2006/ole">
              <mc:AlternateContent xmlns:mc="http://schemas.openxmlformats.org/markup-compatibility/2006">
                <mc:Choice xmlns:v="urn:schemas-microsoft-com:vml" Requires="v">
                  <p:oleObj spid="_x0000_s7226" r:id="rId6" imgW="139700" imgH="165100" progId="Equation.DSMT4">
                    <p:embed/>
                  </p:oleObj>
                </mc:Choice>
                <mc:Fallback>
                  <p:oleObj r:id="rId6" imgW="139700" imgH="165100" progId="Equation.DSMT4">
                    <p:embed/>
                    <p:pic>
                      <p:nvPicPr>
                        <p:cNvPr id="0" name="图片 3077"/>
                        <p:cNvPicPr/>
                        <p:nvPr/>
                      </p:nvPicPr>
                      <p:blipFill>
                        <a:blip r:embed="rId7"/>
                        <a:stretch>
                          <a:fillRect/>
                        </a:stretch>
                      </p:blipFill>
                      <p:spPr>
                        <a:xfrm>
                          <a:off x="3560" y="3140"/>
                          <a:ext cx="180" cy="231"/>
                        </a:xfrm>
                        <a:prstGeom prst="rect">
                          <a:avLst/>
                        </a:prstGeom>
                        <a:blipFill rotWithShape="1">
                          <a:blip r:embed="rId5"/>
                        </a:blipFill>
                        <a:ln w="38100">
                          <a:noFill/>
                          <a:miter/>
                        </a:ln>
                      </p:spPr>
                    </p:pic>
                  </p:oleObj>
                </mc:Fallback>
              </mc:AlternateContent>
            </a:graphicData>
          </a:graphic>
        </p:graphicFrame>
        <p:sp>
          <p:nvSpPr>
            <p:cNvPr id="230418" name="矩形 230417" descr="羊皮纸"/>
            <p:cNvSpPr/>
            <p:nvPr/>
          </p:nvSpPr>
          <p:spPr>
            <a:xfrm>
              <a:off x="3735" y="3081"/>
              <a:ext cx="343" cy="363"/>
            </a:xfrm>
            <a:prstGeom prst="rect">
              <a:avLst/>
            </a:prstGeom>
            <a:blipFill rotWithShape="1">
              <a:blip r:embed="rId5"/>
            </a:blipFill>
            <a:ln w="9525">
              <a:noFill/>
            </a:ln>
          </p:spPr>
          <p:txBody>
            <a:bodyPr lIns="89381" tIns="44691" rIns="89381" bIns="44691" anchor="ctr">
              <a:spAutoFit/>
            </a:bodyPr>
            <a:lstStyle/>
            <a:p>
              <a:pPr defTabSz="755650"/>
              <a:r>
                <a:rPr lang="en-US" altLang="zh-CN" b="0">
                  <a:solidFill>
                    <a:schemeClr val="tx1"/>
                  </a:solidFill>
                  <a:latin typeface="Times New Roman" panose="02020603050405020304" pitchFamily="18" charset="0"/>
                  <a:cs typeface="Times New Roman" panose="02020603050405020304" pitchFamily="18" charset="0"/>
                </a:rPr>
                <a:t>t</a:t>
              </a:r>
              <a:r>
                <a:rPr lang="en-US" altLang="zh-CN" sz="2400" b="0">
                  <a:solidFill>
                    <a:schemeClr val="tx1"/>
                  </a:solidFill>
                  <a:latin typeface="宋体" panose="02010600030101010101" pitchFamily="2" charset="-122"/>
                </a:rPr>
                <a:t> </a:t>
              </a:r>
              <a:endParaRPr lang="en-US" altLang="zh-CN" sz="2400" b="0">
                <a:solidFill>
                  <a:schemeClr val="tx1"/>
                </a:solidFill>
                <a:latin typeface="Times New Roman" panose="02020603050405020304" pitchFamily="18" charset="0"/>
              </a:endParaRPr>
            </a:p>
          </p:txBody>
        </p:sp>
      </p:grpSp>
      <p:sp>
        <p:nvSpPr>
          <p:cNvPr id="230425" name="矩形 230424"/>
          <p:cNvSpPr/>
          <p:nvPr/>
        </p:nvSpPr>
        <p:spPr>
          <a:xfrm>
            <a:off x="1069975" y="4524375"/>
            <a:ext cx="6959600" cy="819150"/>
          </a:xfrm>
          <a:prstGeom prst="rect">
            <a:avLst/>
          </a:prstGeom>
          <a:noFill/>
          <a:ln w="9525">
            <a:noFill/>
          </a:ln>
        </p:spPr>
        <p:txBody>
          <a:bodyPr lIns="89381" tIns="44691" rIns="89381" bIns="44691" anchor="ctr">
            <a:spAutoFit/>
          </a:bodyPr>
          <a:lstStyle/>
          <a:p>
            <a:pPr defTabSz="755650"/>
            <a:r>
              <a:rPr lang="zh-CN" altLang="en-US" sz="2400" dirty="0">
                <a:solidFill>
                  <a:schemeClr val="tx1"/>
                </a:solidFill>
                <a:latin typeface="宋体" panose="02010600030101010101" pitchFamily="2" charset="-122"/>
                <a:cs typeface="Times New Roman" panose="02020603050405020304" pitchFamily="18" charset="0"/>
              </a:rPr>
              <a:t>式中，</a:t>
            </a:r>
            <a:r>
              <a:rPr lang="en-US" altLang="zh-CN" sz="2400" dirty="0">
                <a:solidFill>
                  <a:schemeClr val="tx1"/>
                </a:solidFill>
                <a:latin typeface="宋体" panose="02010600030101010101" pitchFamily="2" charset="-122"/>
                <a:cs typeface="Times New Roman" panose="02020603050405020304" pitchFamily="18" charset="0"/>
              </a:rPr>
              <a:t>P</a:t>
            </a:r>
            <a:r>
              <a:rPr lang="zh-CN" altLang="en-US" sz="2400" dirty="0">
                <a:solidFill>
                  <a:schemeClr val="tx1"/>
                </a:solidFill>
                <a:latin typeface="宋体" panose="02010600030101010101" pitchFamily="2" charset="-122"/>
                <a:cs typeface="Times New Roman" panose="02020603050405020304" pitchFamily="18" charset="0"/>
              </a:rPr>
              <a:t>的单位为瓦（</a:t>
            </a:r>
            <a:r>
              <a:rPr lang="en-US" altLang="zh-CN" sz="2400" dirty="0">
                <a:solidFill>
                  <a:schemeClr val="tx1"/>
                </a:solidFill>
                <a:latin typeface="宋体" panose="02010600030101010101" pitchFamily="2" charset="-122"/>
                <a:cs typeface="Times New Roman" panose="02020603050405020304" pitchFamily="18" charset="0"/>
              </a:rPr>
              <a:t>W</a:t>
            </a:r>
            <a:r>
              <a:rPr lang="zh-CN" altLang="en-US" sz="2400" dirty="0">
                <a:solidFill>
                  <a:schemeClr val="tx1"/>
                </a:solidFill>
                <a:latin typeface="宋体" panose="02010600030101010101" pitchFamily="2" charset="-122"/>
                <a:cs typeface="Times New Roman" panose="02020603050405020304" pitchFamily="18" charset="0"/>
              </a:rPr>
              <a:t>）， </a:t>
            </a:r>
            <a:r>
              <a:rPr lang="en-US" altLang="en-US" sz="1700">
                <a:latin typeface="宋体" panose="02010600030101010101" pitchFamily="2" charset="-122"/>
              </a:rPr>
              <a:t>△</a:t>
            </a:r>
            <a:r>
              <a:rPr lang="en-US" altLang="zh-CN" sz="2400" dirty="0">
                <a:solidFill>
                  <a:schemeClr val="tx1"/>
                </a:solidFill>
                <a:latin typeface="宋体" panose="02010600030101010101" pitchFamily="2" charset="-122"/>
              </a:rPr>
              <a:t>t</a:t>
            </a:r>
            <a:r>
              <a:rPr lang="zh-CN" altLang="en-US" sz="2400" dirty="0">
                <a:solidFill>
                  <a:schemeClr val="tx1"/>
                </a:solidFill>
                <a:latin typeface="宋体" panose="02010600030101010101" pitchFamily="2" charset="-122"/>
              </a:rPr>
              <a:t>的单位为秒（</a:t>
            </a:r>
            <a:r>
              <a:rPr lang="en-US" altLang="zh-CN" sz="2400" dirty="0">
                <a:solidFill>
                  <a:schemeClr val="tx1"/>
                </a:solidFill>
                <a:latin typeface="宋体" panose="02010600030101010101" pitchFamily="2" charset="-122"/>
              </a:rPr>
              <a:t>s</a:t>
            </a:r>
            <a:r>
              <a:rPr lang="zh-CN" altLang="en-US" sz="2400" dirty="0">
                <a:solidFill>
                  <a:schemeClr val="tx1"/>
                </a:solidFill>
                <a:latin typeface="宋体" panose="02010600030101010101" pitchFamily="2" charset="-122"/>
              </a:rPr>
              <a:t>）， </a:t>
            </a:r>
            <a:r>
              <a:rPr lang="en-US" altLang="zh-CN" sz="2400" dirty="0">
                <a:solidFill>
                  <a:schemeClr val="tx1"/>
                </a:solidFill>
                <a:latin typeface="宋体" panose="02010600030101010101" pitchFamily="2" charset="-122"/>
              </a:rPr>
              <a:t>W</a:t>
            </a:r>
            <a:r>
              <a:rPr lang="zh-CN" altLang="en-US" sz="2400" dirty="0">
                <a:solidFill>
                  <a:schemeClr val="tx1"/>
                </a:solidFill>
                <a:latin typeface="宋体" panose="02010600030101010101" pitchFamily="2" charset="-122"/>
              </a:rPr>
              <a:t>的单位为焦耳（</a:t>
            </a:r>
            <a:r>
              <a:rPr lang="en-US" altLang="zh-CN" sz="2400" dirty="0">
                <a:solidFill>
                  <a:schemeClr val="tx1"/>
                </a:solidFill>
                <a:latin typeface="宋体" panose="02010600030101010101" pitchFamily="2" charset="-122"/>
              </a:rPr>
              <a:t>J</a:t>
            </a:r>
            <a:r>
              <a:rPr lang="zh-CN" altLang="en-US" sz="2400" dirty="0">
                <a:solidFill>
                  <a:schemeClr val="tx1"/>
                </a:solidFill>
                <a:latin typeface="宋体" panose="02010600030101010101" pitchFamily="2" charset="-122"/>
              </a:rPr>
              <a:t>）。</a:t>
            </a:r>
          </a:p>
        </p:txBody>
      </p:sp>
      <p:sp>
        <p:nvSpPr>
          <p:cNvPr id="230426" name="矩形 230425"/>
          <p:cNvSpPr/>
          <p:nvPr/>
        </p:nvSpPr>
        <p:spPr>
          <a:xfrm>
            <a:off x="1620838" y="5565775"/>
            <a:ext cx="4775200" cy="454025"/>
          </a:xfrm>
          <a:prstGeom prst="rect">
            <a:avLst/>
          </a:prstGeom>
          <a:noFill/>
          <a:ln w="9525">
            <a:noFill/>
          </a:ln>
        </p:spPr>
        <p:txBody>
          <a:bodyPr wrap="none" lIns="89381" tIns="44691" rIns="89381" bIns="44691" anchor="ctr">
            <a:spAutoFit/>
          </a:bodyPr>
          <a:lstStyle/>
          <a:p>
            <a:pPr defTabSz="755650"/>
            <a:r>
              <a:rPr lang="zh-CN" altLang="en-US" sz="2400" dirty="0">
                <a:solidFill>
                  <a:schemeClr val="tx1"/>
                </a:solidFill>
                <a:latin typeface="宋体" panose="02010600030101010101" pitchFamily="2" charset="-122"/>
                <a:cs typeface="Times New Roman" panose="02020603050405020304" pitchFamily="18" charset="0"/>
              </a:rPr>
              <a:t>电能的实用单位为</a:t>
            </a:r>
            <a:r>
              <a:rPr lang="en-US" altLang="zh-CN" sz="2400" dirty="0">
                <a:solidFill>
                  <a:schemeClr val="tx1"/>
                </a:solidFill>
                <a:latin typeface="宋体" panose="02010600030101010101" pitchFamily="2" charset="-122"/>
                <a:cs typeface="Times New Roman" panose="02020603050405020304" pitchFamily="18" charset="0"/>
              </a:rPr>
              <a:t>1</a:t>
            </a:r>
            <a:r>
              <a:rPr lang="zh-CN" altLang="en-US" sz="2400" dirty="0">
                <a:solidFill>
                  <a:schemeClr val="tx1"/>
                </a:solidFill>
                <a:latin typeface="宋体" panose="02010600030101010101" pitchFamily="2" charset="-122"/>
                <a:cs typeface="Times New Roman" panose="02020603050405020304" pitchFamily="18" charset="0"/>
              </a:rPr>
              <a:t>度</a:t>
            </a:r>
            <a:r>
              <a:rPr lang="en-US" altLang="zh-CN" sz="2400" dirty="0">
                <a:solidFill>
                  <a:schemeClr val="tx1"/>
                </a:solidFill>
                <a:latin typeface="宋体" panose="02010600030101010101" pitchFamily="2" charset="-122"/>
                <a:cs typeface="Times New Roman" panose="02020603050405020304" pitchFamily="18" charset="0"/>
              </a:rPr>
              <a:t>=1</a:t>
            </a:r>
            <a:r>
              <a:rPr lang="zh-CN" altLang="en-US" sz="2400" dirty="0">
                <a:solidFill>
                  <a:schemeClr val="tx1"/>
                </a:solidFill>
                <a:latin typeface="宋体" panose="02010600030101010101" pitchFamily="2" charset="-122"/>
                <a:cs typeface="Times New Roman" panose="02020603050405020304" pitchFamily="18" charset="0"/>
              </a:rPr>
              <a:t>千瓦小时</a:t>
            </a:r>
            <a:r>
              <a:rPr lang="zh-CN" altLang="en-US" sz="2400" b="0" dirty="0">
                <a:solidFill>
                  <a:schemeClr val="tx1"/>
                </a:solidFill>
                <a:latin typeface="宋体" panose="02010600030101010101" pitchFamily="2" charset="-122"/>
              </a:rPr>
              <a:t> </a:t>
            </a:r>
            <a:endParaRPr lang="zh-CN" altLang="en-US" sz="2400" b="0" dirty="0">
              <a:solidFill>
                <a:schemeClr val="tx1"/>
              </a:solidFill>
              <a:latin typeface="Times New Roman" panose="02020603050405020304" pitchFamily="18" charset="0"/>
            </a:endParaRPr>
          </a:p>
        </p:txBody>
      </p:sp>
      <p:sp>
        <p:nvSpPr>
          <p:cNvPr id="230427" name="动作按钮: 后退或前一项 230426" descr="水滴">
            <a:hlinkClick r:id="" action="ppaction://hlinkshowjump?jump=previousslide">
              <a:snd r:embed="rId8" name="PROJCTOR.WAV"/>
            </a:hlinkClick>
          </p:cNvPr>
          <p:cNvSpPr/>
          <p:nvPr/>
        </p:nvSpPr>
        <p:spPr>
          <a:xfrm>
            <a:off x="8001000" y="6305550"/>
            <a:ext cx="460375" cy="457200"/>
          </a:xfrm>
          <a:prstGeom prst="actionButtonBackPrevious">
            <a:avLst/>
          </a:prstGeom>
          <a:blipFill rotWithShape="0">
            <a:blip r:embed="rId9"/>
          </a:blipFill>
          <a:ln w="28575">
            <a:noFill/>
          </a:ln>
          <a:effectLst>
            <a:prstShdw prst="shdw17" dist="17961" dir="2699999">
              <a:srgbClr val="CCFFFF">
                <a:gamma/>
                <a:shade val="60000"/>
                <a:invGamma/>
              </a:srgbClr>
            </a:prstShdw>
          </a:effectLst>
        </p:spPr>
        <p:txBody>
          <a:bodyPr/>
          <a:lstStyle/>
          <a:p>
            <a:endParaRPr lang="zh-CN" altLang="en-US"/>
          </a:p>
        </p:txBody>
      </p:sp>
      <p:sp>
        <p:nvSpPr>
          <p:cNvPr id="230428" name="动作按钮: 后退或前一项 230427" descr="水滴">
            <a:hlinkClick r:id="" action="ppaction://hlinkshowjump?jump=nextslide">
              <a:snd r:embed="rId8" name="PROJCTOR.WAV"/>
            </a:hlinkClick>
          </p:cNvPr>
          <p:cNvSpPr/>
          <p:nvPr/>
        </p:nvSpPr>
        <p:spPr>
          <a:xfrm flipH="1">
            <a:off x="8610600" y="6305550"/>
            <a:ext cx="457200" cy="457200"/>
          </a:xfrm>
          <a:prstGeom prst="actionButtonBackPrevious">
            <a:avLst/>
          </a:prstGeom>
          <a:blipFill rotWithShape="0">
            <a:blip r:embed="rId9"/>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0406"/>
                                        </p:tgtEl>
                                        <p:attrNameLst>
                                          <p:attrName>style.visibility</p:attrName>
                                        </p:attrNameLst>
                                      </p:cBhvr>
                                      <p:to>
                                        <p:strVal val="visible"/>
                                      </p:to>
                                    </p:set>
                                    <p:anim calcmode="lin" valueType="num">
                                      <p:cBhvr additive="base">
                                        <p:cTn id="7" dur="500" fill="hold"/>
                                        <p:tgtEl>
                                          <p:spTgt spid="230406"/>
                                        </p:tgtEl>
                                        <p:attrNameLst>
                                          <p:attrName>ppt_x</p:attrName>
                                        </p:attrNameLst>
                                      </p:cBhvr>
                                      <p:tavLst>
                                        <p:tav tm="0">
                                          <p:val>
                                            <p:strVal val="0-#ppt_w/2"/>
                                          </p:val>
                                        </p:tav>
                                        <p:tav tm="100000">
                                          <p:val>
                                            <p:strVal val="#ppt_x"/>
                                          </p:val>
                                        </p:tav>
                                      </p:tavLst>
                                    </p:anim>
                                    <p:anim calcmode="lin" valueType="num">
                                      <p:cBhvr additive="base">
                                        <p:cTn id="8" dur="500" fill="hold"/>
                                        <p:tgtEl>
                                          <p:spTgt spid="2304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0408"/>
                                        </p:tgtEl>
                                        <p:attrNameLst>
                                          <p:attrName>style.visibility</p:attrName>
                                        </p:attrNameLst>
                                      </p:cBhvr>
                                      <p:to>
                                        <p:strVal val="visible"/>
                                      </p:to>
                                    </p:set>
                                    <p:anim calcmode="lin" valueType="num">
                                      <p:cBhvr additive="base">
                                        <p:cTn id="13" dur="500" fill="hold"/>
                                        <p:tgtEl>
                                          <p:spTgt spid="230408"/>
                                        </p:tgtEl>
                                        <p:attrNameLst>
                                          <p:attrName>ppt_x</p:attrName>
                                        </p:attrNameLst>
                                      </p:cBhvr>
                                      <p:tavLst>
                                        <p:tav tm="0">
                                          <p:val>
                                            <p:strVal val="0-#ppt_w/2"/>
                                          </p:val>
                                        </p:tav>
                                        <p:tav tm="100000">
                                          <p:val>
                                            <p:strVal val="#ppt_x"/>
                                          </p:val>
                                        </p:tav>
                                      </p:tavLst>
                                    </p:anim>
                                    <p:anim calcmode="lin" valueType="num">
                                      <p:cBhvr additive="base">
                                        <p:cTn id="14" dur="500" fill="hold"/>
                                        <p:tgtEl>
                                          <p:spTgt spid="230408"/>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230423"/>
                                        </p:tgtEl>
                                        <p:attrNameLst>
                                          <p:attrName>style.visibility</p:attrName>
                                        </p:attrNameLst>
                                      </p:cBhvr>
                                      <p:to>
                                        <p:strVal val="visible"/>
                                      </p:to>
                                    </p:set>
                                    <p:anim calcmode="lin" valueType="num">
                                      <p:cBhvr additive="base">
                                        <p:cTn id="17" dur="500" fill="hold"/>
                                        <p:tgtEl>
                                          <p:spTgt spid="230423"/>
                                        </p:tgtEl>
                                        <p:attrNameLst>
                                          <p:attrName>ppt_x</p:attrName>
                                        </p:attrNameLst>
                                      </p:cBhvr>
                                      <p:tavLst>
                                        <p:tav tm="0">
                                          <p:val>
                                            <p:strVal val="0-#ppt_w/2"/>
                                          </p:val>
                                        </p:tav>
                                        <p:tav tm="100000">
                                          <p:val>
                                            <p:strVal val="#ppt_x"/>
                                          </p:val>
                                        </p:tav>
                                      </p:tavLst>
                                    </p:anim>
                                    <p:anim calcmode="lin" valueType="num">
                                      <p:cBhvr additive="base">
                                        <p:cTn id="18" dur="500" fill="hold"/>
                                        <p:tgtEl>
                                          <p:spTgt spid="23042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30425"/>
                                        </p:tgtEl>
                                        <p:attrNameLst>
                                          <p:attrName>style.visibility</p:attrName>
                                        </p:attrNameLst>
                                      </p:cBhvr>
                                      <p:to>
                                        <p:strVal val="visible"/>
                                      </p:to>
                                    </p:set>
                                    <p:anim calcmode="lin" valueType="num">
                                      <p:cBhvr additive="base">
                                        <p:cTn id="23" dur="500" fill="hold"/>
                                        <p:tgtEl>
                                          <p:spTgt spid="230425"/>
                                        </p:tgtEl>
                                        <p:attrNameLst>
                                          <p:attrName>ppt_x</p:attrName>
                                        </p:attrNameLst>
                                      </p:cBhvr>
                                      <p:tavLst>
                                        <p:tav tm="0">
                                          <p:val>
                                            <p:strVal val="0-#ppt_w/2"/>
                                          </p:val>
                                        </p:tav>
                                        <p:tav tm="100000">
                                          <p:val>
                                            <p:strVal val="#ppt_x"/>
                                          </p:val>
                                        </p:tav>
                                      </p:tavLst>
                                    </p:anim>
                                    <p:anim calcmode="lin" valueType="num">
                                      <p:cBhvr additive="base">
                                        <p:cTn id="24" dur="500" fill="hold"/>
                                        <p:tgtEl>
                                          <p:spTgt spid="23042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30426"/>
                                        </p:tgtEl>
                                        <p:attrNameLst>
                                          <p:attrName>style.visibility</p:attrName>
                                        </p:attrNameLst>
                                      </p:cBhvr>
                                      <p:to>
                                        <p:strVal val="visible"/>
                                      </p:to>
                                    </p:set>
                                    <p:anim calcmode="lin" valueType="num">
                                      <p:cBhvr additive="base">
                                        <p:cTn id="29" dur="500" fill="hold"/>
                                        <p:tgtEl>
                                          <p:spTgt spid="230426"/>
                                        </p:tgtEl>
                                        <p:attrNameLst>
                                          <p:attrName>ppt_x</p:attrName>
                                        </p:attrNameLst>
                                      </p:cBhvr>
                                      <p:tavLst>
                                        <p:tav tm="0">
                                          <p:val>
                                            <p:strVal val="#ppt_x"/>
                                          </p:val>
                                        </p:tav>
                                        <p:tav tm="100000">
                                          <p:val>
                                            <p:strVal val="#ppt_x"/>
                                          </p:val>
                                        </p:tav>
                                      </p:tavLst>
                                    </p:anim>
                                    <p:anim calcmode="lin" valueType="num">
                                      <p:cBhvr additive="base">
                                        <p:cTn id="30" dur="500" fill="hold"/>
                                        <p:tgtEl>
                                          <p:spTgt spid="2304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8" grpId="0"/>
      <p:bldP spid="230425" grpId="0"/>
      <p:bldP spid="230426"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1" name="文本框 124930"/>
          <p:cNvSpPr txBox="1"/>
          <p:nvPr/>
        </p:nvSpPr>
        <p:spPr>
          <a:xfrm>
            <a:off x="457200" y="2289175"/>
            <a:ext cx="4627563" cy="515938"/>
          </a:xfrm>
          <a:prstGeom prst="rect">
            <a:avLst/>
          </a:prstGeom>
          <a:solidFill>
            <a:srgbClr val="00FF00"/>
          </a:solidFill>
          <a:ln w="12700">
            <a:noFill/>
          </a:ln>
        </p:spPr>
        <p:txBody>
          <a:bodyPr lIns="89381" tIns="44691" rIns="89381" bIns="44691" anchor="ctr">
            <a:spAutoFit/>
          </a:bodyPr>
          <a:lstStyle/>
          <a:p>
            <a:pPr defTabSz="892175" eaLnBrk="0" hangingPunct="0">
              <a:spcBef>
                <a:spcPct val="50000"/>
              </a:spcBef>
            </a:pPr>
            <a:r>
              <a:rPr lang="en-US" altLang="zh-CN" sz="2800">
                <a:latin typeface="Times New Roman" panose="02020603050405020304" pitchFamily="18" charset="0"/>
              </a:rPr>
              <a:t>1.1.1 </a:t>
            </a:r>
            <a:r>
              <a:rPr lang="zh-CN" altLang="en-US" sz="2800" dirty="0">
                <a:solidFill>
                  <a:schemeClr val="tx1"/>
                </a:solidFill>
                <a:latin typeface="Times New Roman" panose="02020603050405020304" pitchFamily="18" charset="0"/>
              </a:rPr>
              <a:t>电路的组成及其功能</a:t>
            </a:r>
            <a:endParaRPr lang="zh-CN" altLang="en-US" sz="2800">
              <a:solidFill>
                <a:schemeClr val="tx1"/>
              </a:solidFill>
              <a:latin typeface="Times New Roman" panose="02020603050405020304" pitchFamily="18" charset="0"/>
            </a:endParaRPr>
          </a:p>
        </p:txBody>
      </p:sp>
      <p:sp>
        <p:nvSpPr>
          <p:cNvPr id="124932" name="文本框 124931"/>
          <p:cNvSpPr txBox="1"/>
          <p:nvPr/>
        </p:nvSpPr>
        <p:spPr>
          <a:xfrm>
            <a:off x="590550" y="3162300"/>
            <a:ext cx="7159625" cy="9906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solidFill>
                  <a:schemeClr val="accent1"/>
                </a:solidFill>
                <a:latin typeface="Times New Roman" panose="02020603050405020304" pitchFamily="18" charset="0"/>
              </a:rPr>
              <a:t>电路</a:t>
            </a:r>
            <a:r>
              <a:rPr lang="zh-CN" altLang="en-US" sz="2400" dirty="0">
                <a:latin typeface="Times New Roman" panose="02020603050405020304" pitchFamily="18" charset="0"/>
              </a:rPr>
              <a:t>主要由</a:t>
            </a:r>
            <a:r>
              <a:rPr lang="zh-CN" altLang="en-US" sz="2400" dirty="0">
                <a:solidFill>
                  <a:srgbClr val="FF0000"/>
                </a:solidFill>
                <a:latin typeface="Times New Roman" panose="02020603050405020304" pitchFamily="18" charset="0"/>
              </a:rPr>
              <a:t>电源</a:t>
            </a:r>
            <a:r>
              <a:rPr lang="zh-CN" altLang="en-US" sz="2400" dirty="0">
                <a:latin typeface="Times New Roman" panose="02020603050405020304" pitchFamily="18" charset="0"/>
              </a:rPr>
              <a:t>、</a:t>
            </a:r>
            <a:r>
              <a:rPr lang="zh-CN" altLang="en-US" sz="2400" dirty="0">
                <a:solidFill>
                  <a:srgbClr val="FF0000"/>
                </a:solidFill>
                <a:latin typeface="Times New Roman" panose="02020603050405020304" pitchFamily="18" charset="0"/>
              </a:rPr>
              <a:t>负载</a:t>
            </a:r>
            <a:r>
              <a:rPr lang="zh-CN" altLang="en-US" sz="2400" dirty="0">
                <a:latin typeface="Times New Roman" panose="02020603050405020304" pitchFamily="18" charset="0"/>
              </a:rPr>
              <a:t>、连接</a:t>
            </a:r>
            <a:r>
              <a:rPr lang="zh-CN" altLang="en-US" sz="2400" dirty="0">
                <a:solidFill>
                  <a:srgbClr val="FF0000"/>
                </a:solidFill>
                <a:latin typeface="Times New Roman" panose="02020603050405020304" pitchFamily="18" charset="0"/>
              </a:rPr>
              <a:t>导线</a:t>
            </a:r>
            <a:r>
              <a:rPr lang="zh-CN" altLang="en-US" sz="2400" dirty="0">
                <a:latin typeface="Times New Roman" panose="02020603050405020304" pitchFamily="18" charset="0"/>
              </a:rPr>
              <a:t>及</a:t>
            </a:r>
            <a:r>
              <a:rPr lang="zh-CN" altLang="en-US" sz="2400" dirty="0">
                <a:solidFill>
                  <a:srgbClr val="FF0000"/>
                </a:solidFill>
                <a:latin typeface="Times New Roman" panose="02020603050405020304" pitchFamily="18" charset="0"/>
              </a:rPr>
              <a:t>开关</a:t>
            </a:r>
            <a:r>
              <a:rPr lang="zh-CN" altLang="en-US" sz="2400" dirty="0">
                <a:latin typeface="Times New Roman" panose="02020603050405020304" pitchFamily="18" charset="0"/>
              </a:rPr>
              <a:t>等构成。</a:t>
            </a:r>
          </a:p>
          <a:p>
            <a:pPr algn="ctr" defTabSz="892175" eaLnBrk="0" hangingPunct="0">
              <a:spcBef>
                <a:spcPct val="50000"/>
              </a:spcBef>
            </a:pPr>
            <a:r>
              <a:rPr lang="zh-CN" altLang="en-US" sz="2400" dirty="0">
                <a:latin typeface="Times New Roman" panose="02020603050405020304" pitchFamily="18" charset="0"/>
              </a:rPr>
              <a:t>电源和负载是构成任一完整电路的两个基本部分。</a:t>
            </a:r>
            <a:endParaRPr lang="zh-CN" altLang="en-US" sz="2400">
              <a:latin typeface="Times New Roman" panose="02020603050405020304" pitchFamily="18" charset="0"/>
            </a:endParaRPr>
          </a:p>
        </p:txBody>
      </p:sp>
      <p:sp>
        <p:nvSpPr>
          <p:cNvPr id="124933" name="文本框 124932"/>
          <p:cNvSpPr txBox="1"/>
          <p:nvPr/>
        </p:nvSpPr>
        <p:spPr>
          <a:xfrm>
            <a:off x="-51735" y="4095627"/>
            <a:ext cx="7829550" cy="828919"/>
          </a:xfrm>
          <a:prstGeom prst="rect">
            <a:avLst/>
          </a:prstGeom>
          <a:noFill/>
          <a:ln w="12700">
            <a:noFill/>
          </a:ln>
        </p:spPr>
        <p:txBody>
          <a:bodyPr lIns="89381" tIns="44691" rIns="89381" bIns="44691" anchor="ctr">
            <a:spAutoFit/>
          </a:bodyPr>
          <a:lstStyle/>
          <a:p>
            <a:pPr marL="1955800" indent="-1955800" defTabSz="892175" eaLnBrk="0" hangingPunct="0"/>
            <a:r>
              <a:rPr lang="en-US" altLang="zh-CN" sz="2400" dirty="0">
                <a:solidFill>
                  <a:srgbClr val="FF0000"/>
                </a:solidFill>
                <a:latin typeface="Times New Roman" panose="02020603050405020304" pitchFamily="18" charset="0"/>
              </a:rPr>
              <a:t>1</a:t>
            </a:r>
            <a:r>
              <a:rPr lang="zh-CN" altLang="en-US" sz="2400" dirty="0">
                <a:solidFill>
                  <a:srgbClr val="FF0000"/>
                </a:solidFill>
                <a:latin typeface="Times New Roman" panose="02020603050405020304" pitchFamily="18" charset="0"/>
              </a:rPr>
              <a:t>电源</a:t>
            </a:r>
            <a:r>
              <a:rPr lang="en-US" altLang="zh-CN" sz="2400" dirty="0">
                <a:latin typeface="Times New Roman" panose="02020603050405020304" pitchFamily="18" charset="0"/>
              </a:rPr>
              <a:t>(source)</a:t>
            </a:r>
            <a:r>
              <a:rPr lang="zh-CN" altLang="en-US" sz="2400" dirty="0">
                <a:latin typeface="Times New Roman" panose="02020603050405020304" pitchFamily="18" charset="0"/>
              </a:rPr>
              <a:t>：提供能量或信号。 比如发电机、电池、电信号发生器等。</a:t>
            </a:r>
          </a:p>
        </p:txBody>
      </p:sp>
      <p:sp>
        <p:nvSpPr>
          <p:cNvPr id="124934" name="文本框 124933"/>
          <p:cNvSpPr txBox="1"/>
          <p:nvPr/>
        </p:nvSpPr>
        <p:spPr>
          <a:xfrm>
            <a:off x="-51735" y="4970794"/>
            <a:ext cx="7011988" cy="828919"/>
          </a:xfrm>
          <a:prstGeom prst="rect">
            <a:avLst/>
          </a:prstGeom>
          <a:noFill/>
          <a:ln w="12700">
            <a:noFill/>
          </a:ln>
        </p:spPr>
        <p:txBody>
          <a:bodyPr lIns="89381" tIns="44691" rIns="89381" bIns="44691" anchor="ctr">
            <a:spAutoFit/>
          </a:bodyPr>
          <a:lstStyle/>
          <a:p>
            <a:pPr marL="1676400" indent="-1676400" defTabSz="892175" eaLnBrk="0" hangingPunct="0">
              <a:spcBef>
                <a:spcPct val="50000"/>
              </a:spcBef>
            </a:pPr>
            <a:r>
              <a:rPr lang="en-US" altLang="zh-CN" sz="2400" dirty="0">
                <a:solidFill>
                  <a:srgbClr val="FF0000"/>
                </a:solidFill>
                <a:latin typeface="Times New Roman" panose="02020603050405020304" pitchFamily="18" charset="0"/>
              </a:rPr>
              <a:t>2</a:t>
            </a:r>
            <a:r>
              <a:rPr lang="zh-CN" altLang="en-US" sz="2400" dirty="0">
                <a:solidFill>
                  <a:srgbClr val="FF0000"/>
                </a:solidFill>
                <a:latin typeface="Times New Roman" panose="02020603050405020304" pitchFamily="18" charset="0"/>
              </a:rPr>
              <a:t>负载</a:t>
            </a:r>
            <a:r>
              <a:rPr lang="en-US" altLang="zh-CN" sz="2400" dirty="0">
                <a:latin typeface="Times New Roman" panose="02020603050405020304" pitchFamily="18" charset="0"/>
              </a:rPr>
              <a:t>(load)</a:t>
            </a:r>
            <a:r>
              <a:rPr lang="zh-CN" altLang="en-US" sz="2400" dirty="0">
                <a:latin typeface="Times New Roman" panose="02020603050405020304" pitchFamily="18" charset="0"/>
              </a:rPr>
              <a:t>：用电设备。将电能转化为其它形式的能量，或对信号进行处理</a:t>
            </a:r>
            <a:r>
              <a:rPr lang="en-US" altLang="zh-CN" sz="2400" dirty="0">
                <a:latin typeface="Times New Roman" panose="02020603050405020304" pitchFamily="18" charset="0"/>
              </a:rPr>
              <a:t>.</a:t>
            </a:r>
          </a:p>
        </p:txBody>
      </p:sp>
      <p:sp>
        <p:nvSpPr>
          <p:cNvPr id="124935" name="文本框 124934"/>
          <p:cNvSpPr txBox="1"/>
          <p:nvPr/>
        </p:nvSpPr>
        <p:spPr>
          <a:xfrm>
            <a:off x="-51735" y="5845962"/>
            <a:ext cx="9119535" cy="459587"/>
          </a:xfrm>
          <a:prstGeom prst="rect">
            <a:avLst/>
          </a:prstGeom>
          <a:noFill/>
          <a:ln w="12700">
            <a:noFill/>
          </a:ln>
        </p:spPr>
        <p:txBody>
          <a:bodyPr wrap="square" lIns="89381" tIns="44691" rIns="89381" bIns="44691" anchor="ctr">
            <a:spAutoFit/>
          </a:bodyPr>
          <a:lstStyle/>
          <a:p>
            <a:pPr algn="ctr" defTabSz="892175" eaLnBrk="0" hangingPunct="0">
              <a:spcBef>
                <a:spcPct val="50000"/>
              </a:spcBef>
            </a:pPr>
            <a:r>
              <a:rPr lang="en-US" altLang="zh-CN" sz="2400" dirty="0">
                <a:solidFill>
                  <a:srgbClr val="FF0000"/>
                </a:solidFill>
                <a:latin typeface="Times New Roman" panose="02020603050405020304" pitchFamily="18" charset="0"/>
              </a:rPr>
              <a:t>3</a:t>
            </a:r>
            <a:r>
              <a:rPr lang="zh-CN" altLang="en-US" sz="2400" dirty="0">
                <a:solidFill>
                  <a:srgbClr val="FF0000"/>
                </a:solidFill>
                <a:latin typeface="Times New Roman" panose="02020603050405020304" pitchFamily="18" charset="0"/>
              </a:rPr>
              <a:t>中间环节（导线</a:t>
            </a:r>
            <a:r>
              <a:rPr lang="en-US" altLang="zh-CN" sz="2400" dirty="0">
                <a:latin typeface="Times New Roman" panose="02020603050405020304" pitchFamily="18" charset="0"/>
              </a:rPr>
              <a:t>(line)</a:t>
            </a:r>
            <a:r>
              <a:rPr lang="zh-CN" altLang="en-US" sz="2400" dirty="0">
                <a:latin typeface="Times New Roman" panose="02020603050405020304" pitchFamily="18" charset="0"/>
              </a:rPr>
              <a:t>、</a:t>
            </a:r>
            <a:r>
              <a:rPr lang="zh-CN" altLang="en-US" sz="2400" dirty="0">
                <a:solidFill>
                  <a:srgbClr val="FF0000"/>
                </a:solidFill>
                <a:latin typeface="Times New Roman" panose="02020603050405020304" pitchFamily="18" charset="0"/>
              </a:rPr>
              <a:t>开关</a:t>
            </a:r>
            <a:r>
              <a:rPr lang="zh-CN" altLang="en-US" sz="2400" dirty="0">
                <a:latin typeface="Times New Roman" panose="02020603050405020304" pitchFamily="18" charset="0"/>
              </a:rPr>
              <a:t>（</a:t>
            </a:r>
            <a:r>
              <a:rPr lang="en-US" altLang="zh-CN" sz="2400" dirty="0">
                <a:latin typeface="Times New Roman" panose="02020603050405020304" pitchFamily="18" charset="0"/>
              </a:rPr>
              <a:t>switch)</a:t>
            </a:r>
            <a:r>
              <a:rPr lang="zh-CN" altLang="en-US" sz="2400" dirty="0">
                <a:latin typeface="Times New Roman" panose="02020603050405020304" pitchFamily="18" charset="0"/>
              </a:rPr>
              <a:t>）：将电源与负载接成通路</a:t>
            </a:r>
            <a:r>
              <a:rPr lang="en-US" altLang="zh-CN" sz="2400" dirty="0">
                <a:latin typeface="Times New Roman" panose="02020603050405020304" pitchFamily="18" charset="0"/>
              </a:rPr>
              <a:t>.</a:t>
            </a:r>
          </a:p>
        </p:txBody>
      </p:sp>
      <p:sp>
        <p:nvSpPr>
          <p:cNvPr id="124945" name="标题 124944" descr="羊皮纸"/>
          <p:cNvSpPr>
            <a:spLocks noGrp="1"/>
          </p:cNvSpPr>
          <p:nvPr>
            <p:ph type="title" idx="4294967295"/>
          </p:nvPr>
        </p:nvSpPr>
        <p:spPr>
          <a:xfrm>
            <a:off x="2095500" y="141288"/>
            <a:ext cx="4495800" cy="776287"/>
          </a:xfrm>
          <a:blipFill rotWithShape="1">
            <a:blip r:embed="rId2"/>
          </a:blipFill>
          <a:ln/>
        </p:spPr>
        <p:txBody>
          <a:bodyPr lIns="89381" tIns="44691" rIns="89381" bIns="44691" anchor="ctr"/>
          <a:lstStyle/>
          <a:p>
            <a:pPr algn="ctr"/>
            <a:r>
              <a:rPr lang="en-US" altLang="zh-CN" sz="3500" b="1" dirty="0">
                <a:latin typeface="Times New Roman" panose="02020603050405020304" pitchFamily="18" charset="0"/>
              </a:rPr>
              <a:t>1.1  </a:t>
            </a:r>
            <a:r>
              <a:rPr lang="zh-CN" altLang="en-US" sz="3500" b="1" dirty="0">
                <a:latin typeface="Times New Roman" panose="02020603050405020304" pitchFamily="18" charset="0"/>
              </a:rPr>
              <a:t>电路的基本概念</a:t>
            </a:r>
            <a:endParaRPr lang="zh-CN" altLang="en-US" b="1"/>
          </a:p>
        </p:txBody>
      </p:sp>
      <p:sp>
        <p:nvSpPr>
          <p:cNvPr id="124952" name="动作按钮: 后退或前一项 124951" descr="水滴">
            <a:hlinkClick r:id="" action="ppaction://hlinkshowjump?jump=previousslide">
              <a:snd r:embed="rId3" name="PROJCTOR.WAV"/>
            </a:hlinkClick>
          </p:cNvPr>
          <p:cNvSpPr/>
          <p:nvPr/>
        </p:nvSpPr>
        <p:spPr>
          <a:xfrm>
            <a:off x="8231188" y="630555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24953" name="动作按钮: 后退或前一项 124952" descr="水滴">
            <a:hlinkClick r:id="" action="ppaction://hlinkshowjump?jump=nextslide">
              <a:snd r:embed="rId3" name="PROJCTOR.WAV"/>
            </a:hlinkClick>
          </p:cNvPr>
          <p:cNvSpPr/>
          <p:nvPr/>
        </p:nvSpPr>
        <p:spPr>
          <a:xfrm flipH="1">
            <a:off x="8610600" y="630555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24954" name="矩形 124953"/>
          <p:cNvSpPr/>
          <p:nvPr/>
        </p:nvSpPr>
        <p:spPr>
          <a:xfrm>
            <a:off x="876300" y="998564"/>
            <a:ext cx="5715000" cy="1184223"/>
          </a:xfrm>
          <a:prstGeom prst="rect">
            <a:avLst/>
          </a:prstGeom>
          <a:noFill/>
          <a:ln w="12700">
            <a:noFill/>
          </a:ln>
        </p:spPr>
        <p:txBody>
          <a:bodyPr lIns="75491" tIns="37745" rIns="75491" bIns="37745" anchor="ctr">
            <a:spAutoFit/>
          </a:bodyPr>
          <a:lstStyle/>
          <a:p>
            <a:pPr defTabSz="755650">
              <a:lnSpc>
                <a:spcPct val="150000"/>
              </a:lnSpc>
            </a:pPr>
            <a:r>
              <a:rPr lang="zh-CN" altLang="en-US" sz="2400" dirty="0">
                <a:latin typeface="Times New Roman" panose="02020603050405020304" pitchFamily="18" charset="0"/>
              </a:rPr>
              <a:t>电荷定向移动形成</a:t>
            </a:r>
            <a:r>
              <a:rPr lang="zh-CN" altLang="en-US" sz="2400" dirty="0">
                <a:solidFill>
                  <a:srgbClr val="FF0000"/>
                </a:solidFill>
                <a:latin typeface="Times New Roman" panose="02020603050405020304" pitchFamily="18" charset="0"/>
              </a:rPr>
              <a:t>电流</a:t>
            </a:r>
            <a:r>
              <a:rPr lang="zh-CN" altLang="en-US" sz="2400" dirty="0">
                <a:latin typeface="Times New Roman" panose="02020603050405020304" pitchFamily="18" charset="0"/>
              </a:rPr>
              <a:t>（</a:t>
            </a:r>
            <a:r>
              <a:rPr lang="en-US" altLang="zh-CN" sz="2400" dirty="0">
                <a:solidFill>
                  <a:srgbClr val="0000FF"/>
                </a:solidFill>
                <a:latin typeface="Times New Roman" panose="02020603050405020304" pitchFamily="18" charset="0"/>
              </a:rPr>
              <a:t>Current</a:t>
            </a:r>
            <a:r>
              <a:rPr lang="zh-CN" altLang="en-US" sz="2400" dirty="0">
                <a:latin typeface="Times New Roman" panose="02020603050405020304" pitchFamily="18" charset="0"/>
              </a:rPr>
              <a:t>）</a:t>
            </a:r>
          </a:p>
          <a:p>
            <a:pPr defTabSz="755650">
              <a:lnSpc>
                <a:spcPct val="150000"/>
              </a:lnSpc>
            </a:pPr>
            <a:r>
              <a:rPr lang="zh-CN" altLang="en-US" sz="2400" dirty="0">
                <a:latin typeface="Times New Roman" panose="02020603050405020304" pitchFamily="18" charset="0"/>
              </a:rPr>
              <a:t>电流流过的路径称为</a:t>
            </a:r>
            <a:r>
              <a:rPr lang="zh-CN" altLang="en-US" sz="2400" dirty="0">
                <a:solidFill>
                  <a:srgbClr val="FF0000"/>
                </a:solidFill>
                <a:latin typeface="Times New Roman" panose="02020603050405020304" pitchFamily="18" charset="0"/>
              </a:rPr>
              <a:t>电路</a:t>
            </a:r>
            <a:r>
              <a:rPr lang="zh-CN" altLang="en-US" sz="2400" dirty="0">
                <a:latin typeface="Times New Roman" panose="02020603050405020304" pitchFamily="18" charset="0"/>
              </a:rPr>
              <a:t>（</a:t>
            </a:r>
            <a:r>
              <a:rPr lang="en-US" altLang="zh-CN" sz="2400" dirty="0">
                <a:solidFill>
                  <a:srgbClr val="0000FF"/>
                </a:solidFill>
                <a:latin typeface="Times New Roman" panose="02020603050405020304" pitchFamily="18" charset="0"/>
              </a:rPr>
              <a:t>Circuit</a:t>
            </a:r>
            <a:r>
              <a:rPr lang="zh-CN" altLang="en-US" sz="2400" dirty="0">
                <a:latin typeface="Times New Roman" panose="02020603050405020304" pitchFamily="18" charset="0"/>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4954"/>
                                        </p:tgtEl>
                                        <p:attrNameLst>
                                          <p:attrName>style.visibility</p:attrName>
                                        </p:attrNameLst>
                                      </p:cBhvr>
                                      <p:to>
                                        <p:strVal val="visible"/>
                                      </p:to>
                                    </p:set>
                                    <p:anim calcmode="lin" valueType="num">
                                      <p:cBhvr additive="base">
                                        <p:cTn id="7" dur="500" fill="hold"/>
                                        <p:tgtEl>
                                          <p:spTgt spid="124954"/>
                                        </p:tgtEl>
                                        <p:attrNameLst>
                                          <p:attrName>ppt_x</p:attrName>
                                        </p:attrNameLst>
                                      </p:cBhvr>
                                      <p:tavLst>
                                        <p:tav tm="0">
                                          <p:val>
                                            <p:strVal val="0-#ppt_w/2"/>
                                          </p:val>
                                        </p:tav>
                                        <p:tav tm="100000">
                                          <p:val>
                                            <p:strVal val="#ppt_x"/>
                                          </p:val>
                                        </p:tav>
                                      </p:tavLst>
                                    </p:anim>
                                    <p:anim calcmode="lin" valueType="num">
                                      <p:cBhvr additive="base">
                                        <p:cTn id="8" dur="500" fill="hold"/>
                                        <p:tgtEl>
                                          <p:spTgt spid="1249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4931"/>
                                        </p:tgtEl>
                                        <p:attrNameLst>
                                          <p:attrName>style.visibility</p:attrName>
                                        </p:attrNameLst>
                                      </p:cBhvr>
                                      <p:to>
                                        <p:strVal val="visible"/>
                                      </p:to>
                                    </p:set>
                                    <p:anim calcmode="lin" valueType="num">
                                      <p:cBhvr additive="base">
                                        <p:cTn id="13" dur="500" fill="hold"/>
                                        <p:tgtEl>
                                          <p:spTgt spid="124931"/>
                                        </p:tgtEl>
                                        <p:attrNameLst>
                                          <p:attrName>ppt_x</p:attrName>
                                        </p:attrNameLst>
                                      </p:cBhvr>
                                      <p:tavLst>
                                        <p:tav tm="0">
                                          <p:val>
                                            <p:strVal val="0-#ppt_w/2"/>
                                          </p:val>
                                        </p:tav>
                                        <p:tav tm="100000">
                                          <p:val>
                                            <p:strVal val="#ppt_x"/>
                                          </p:val>
                                        </p:tav>
                                      </p:tavLst>
                                    </p:anim>
                                    <p:anim calcmode="lin" valueType="num">
                                      <p:cBhvr additive="base">
                                        <p:cTn id="14" dur="500" fill="hold"/>
                                        <p:tgtEl>
                                          <p:spTgt spid="12493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4932"/>
                                        </p:tgtEl>
                                        <p:attrNameLst>
                                          <p:attrName>style.visibility</p:attrName>
                                        </p:attrNameLst>
                                      </p:cBhvr>
                                      <p:to>
                                        <p:strVal val="visible"/>
                                      </p:to>
                                    </p:set>
                                    <p:anim calcmode="lin" valueType="num">
                                      <p:cBhvr additive="base">
                                        <p:cTn id="19" dur="500" fill="hold"/>
                                        <p:tgtEl>
                                          <p:spTgt spid="124932"/>
                                        </p:tgtEl>
                                        <p:attrNameLst>
                                          <p:attrName>ppt_x</p:attrName>
                                        </p:attrNameLst>
                                      </p:cBhvr>
                                      <p:tavLst>
                                        <p:tav tm="0">
                                          <p:val>
                                            <p:strVal val="0-#ppt_w/2"/>
                                          </p:val>
                                        </p:tav>
                                        <p:tav tm="100000">
                                          <p:val>
                                            <p:strVal val="#ppt_x"/>
                                          </p:val>
                                        </p:tav>
                                      </p:tavLst>
                                    </p:anim>
                                    <p:anim calcmode="lin" valueType="num">
                                      <p:cBhvr additive="base">
                                        <p:cTn id="20" dur="500" fill="hold"/>
                                        <p:tgtEl>
                                          <p:spTgt spid="12493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4933"/>
                                        </p:tgtEl>
                                        <p:attrNameLst>
                                          <p:attrName>style.visibility</p:attrName>
                                        </p:attrNameLst>
                                      </p:cBhvr>
                                      <p:to>
                                        <p:strVal val="visible"/>
                                      </p:to>
                                    </p:set>
                                    <p:anim calcmode="lin" valueType="num">
                                      <p:cBhvr additive="base">
                                        <p:cTn id="25" dur="500" fill="hold"/>
                                        <p:tgtEl>
                                          <p:spTgt spid="124933"/>
                                        </p:tgtEl>
                                        <p:attrNameLst>
                                          <p:attrName>ppt_x</p:attrName>
                                        </p:attrNameLst>
                                      </p:cBhvr>
                                      <p:tavLst>
                                        <p:tav tm="0">
                                          <p:val>
                                            <p:strVal val="0-#ppt_w/2"/>
                                          </p:val>
                                        </p:tav>
                                        <p:tav tm="100000">
                                          <p:val>
                                            <p:strVal val="#ppt_x"/>
                                          </p:val>
                                        </p:tav>
                                      </p:tavLst>
                                    </p:anim>
                                    <p:anim calcmode="lin" valueType="num">
                                      <p:cBhvr additive="base">
                                        <p:cTn id="26" dur="500" fill="hold"/>
                                        <p:tgtEl>
                                          <p:spTgt spid="12493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4934"/>
                                        </p:tgtEl>
                                        <p:attrNameLst>
                                          <p:attrName>style.visibility</p:attrName>
                                        </p:attrNameLst>
                                      </p:cBhvr>
                                      <p:to>
                                        <p:strVal val="visible"/>
                                      </p:to>
                                    </p:set>
                                    <p:anim calcmode="lin" valueType="num">
                                      <p:cBhvr additive="base">
                                        <p:cTn id="31" dur="500" fill="hold"/>
                                        <p:tgtEl>
                                          <p:spTgt spid="124934"/>
                                        </p:tgtEl>
                                        <p:attrNameLst>
                                          <p:attrName>ppt_x</p:attrName>
                                        </p:attrNameLst>
                                      </p:cBhvr>
                                      <p:tavLst>
                                        <p:tav tm="0">
                                          <p:val>
                                            <p:strVal val="0-#ppt_w/2"/>
                                          </p:val>
                                        </p:tav>
                                        <p:tav tm="100000">
                                          <p:val>
                                            <p:strVal val="#ppt_x"/>
                                          </p:val>
                                        </p:tav>
                                      </p:tavLst>
                                    </p:anim>
                                    <p:anim calcmode="lin" valueType="num">
                                      <p:cBhvr additive="base">
                                        <p:cTn id="32" dur="500" fill="hold"/>
                                        <p:tgtEl>
                                          <p:spTgt spid="12493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4935"/>
                                        </p:tgtEl>
                                        <p:attrNameLst>
                                          <p:attrName>style.visibility</p:attrName>
                                        </p:attrNameLst>
                                      </p:cBhvr>
                                      <p:to>
                                        <p:strVal val="visible"/>
                                      </p:to>
                                    </p:set>
                                    <p:anim calcmode="lin" valueType="num">
                                      <p:cBhvr additive="base">
                                        <p:cTn id="37" dur="500" fill="hold"/>
                                        <p:tgtEl>
                                          <p:spTgt spid="124935"/>
                                        </p:tgtEl>
                                        <p:attrNameLst>
                                          <p:attrName>ppt_x</p:attrName>
                                        </p:attrNameLst>
                                      </p:cBhvr>
                                      <p:tavLst>
                                        <p:tav tm="0">
                                          <p:val>
                                            <p:strVal val="0-#ppt_w/2"/>
                                          </p:val>
                                        </p:tav>
                                        <p:tav tm="100000">
                                          <p:val>
                                            <p:strVal val="#ppt_x"/>
                                          </p:val>
                                        </p:tav>
                                      </p:tavLst>
                                    </p:anim>
                                    <p:anim calcmode="lin" valueType="num">
                                      <p:cBhvr additive="base">
                                        <p:cTn id="38" dur="500" fill="hold"/>
                                        <p:tgtEl>
                                          <p:spTgt spid="1249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animBg="1"/>
      <p:bldP spid="124932" grpId="0"/>
      <p:bldP spid="124933" grpId="0"/>
      <p:bldP spid="124934" grpId="0"/>
      <p:bldP spid="124935" grpId="0"/>
      <p:bldP spid="124954"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标题 185345" descr="信纸"/>
          <p:cNvSpPr>
            <a:spLocks noGrp="1"/>
          </p:cNvSpPr>
          <p:nvPr>
            <p:ph type="title"/>
          </p:nvPr>
        </p:nvSpPr>
        <p:spPr>
          <a:xfrm>
            <a:off x="2333625" y="457200"/>
            <a:ext cx="4519613" cy="719138"/>
          </a:xfrm>
          <a:blipFill rotWithShape="1">
            <a:blip r:embed="rId3"/>
          </a:blipFill>
          <a:ln/>
        </p:spPr>
        <p:txBody>
          <a:bodyPr vert="horz" wrap="square" lIns="90002" tIns="45002" rIns="90002" bIns="45002" anchor="ctr"/>
          <a:lstStyle/>
          <a:p>
            <a:pPr algn="ctr"/>
            <a:r>
              <a:rPr lang="en-US" altLang="zh-CN" sz="3500" b="1" dirty="0">
                <a:latin typeface="Times New Roman" panose="02020603050405020304" pitchFamily="18" charset="0"/>
              </a:rPr>
              <a:t>1.3  </a:t>
            </a:r>
            <a:r>
              <a:rPr lang="zh-CN" altLang="en-US" sz="3500" b="1" dirty="0">
                <a:latin typeface="Times New Roman" panose="02020603050405020304" pitchFamily="18" charset="0"/>
              </a:rPr>
              <a:t>电路的无源元件</a:t>
            </a:r>
            <a:endParaRPr lang="zh-CN" altLang="en-US" dirty="0"/>
          </a:p>
        </p:txBody>
      </p:sp>
      <p:sp>
        <p:nvSpPr>
          <p:cNvPr id="185372" name="动作按钮: 后退或前一项 185371" descr="水滴">
            <a:hlinkClick r:id="" action="ppaction://hlinkshowjump?jump=previousslide">
              <a:snd r:embed="rId4" name="PROJCTOR.WAV"/>
            </a:hlinkClick>
          </p:cNvPr>
          <p:cNvSpPr/>
          <p:nvPr/>
        </p:nvSpPr>
        <p:spPr>
          <a:xfrm>
            <a:off x="8074025" y="6324600"/>
            <a:ext cx="460375" cy="457200"/>
          </a:xfrm>
          <a:prstGeom prst="actionButtonBackPrevious">
            <a:avLst/>
          </a:prstGeom>
          <a:blipFill rotWithShape="0">
            <a:blip r:embed="rId5"/>
          </a:blipFill>
          <a:ln w="28575">
            <a:noFill/>
          </a:ln>
          <a:effectLst>
            <a:prstShdw prst="shdw17" dist="17961" dir="2699999">
              <a:srgbClr val="CCFFFF">
                <a:gamma/>
                <a:shade val="60000"/>
                <a:invGamma/>
              </a:srgbClr>
            </a:prstShdw>
          </a:effectLst>
        </p:spPr>
        <p:txBody>
          <a:bodyPr/>
          <a:lstStyle/>
          <a:p>
            <a:endParaRPr lang="zh-CN" altLang="en-US"/>
          </a:p>
        </p:txBody>
      </p:sp>
      <p:sp>
        <p:nvSpPr>
          <p:cNvPr id="185373" name="动作按钮: 后退或前一项 185372" descr="水滴">
            <a:hlinkClick r:id="" action="ppaction://hlinkshowjump?jump=nextslide">
              <a:snd r:embed="rId4" name="PROJCTOR.WAV"/>
            </a:hlinkClick>
          </p:cNvPr>
          <p:cNvSpPr/>
          <p:nvPr/>
        </p:nvSpPr>
        <p:spPr>
          <a:xfrm flipH="1">
            <a:off x="8610600" y="6324600"/>
            <a:ext cx="457200" cy="457200"/>
          </a:xfrm>
          <a:prstGeom prst="actionButtonBackPrevious">
            <a:avLst/>
          </a:prstGeom>
          <a:blipFill rotWithShape="0">
            <a:blip r:embed="rId5"/>
          </a:blipFill>
          <a:ln w="28575">
            <a:noFill/>
          </a:ln>
          <a:effectLst>
            <a:prstShdw prst="shdw17" dist="17961" dir="2699999">
              <a:srgbClr val="CCFFFF">
                <a:gamma/>
                <a:shade val="60000"/>
                <a:invGamma/>
              </a:srgbClr>
            </a:prstShdw>
          </a:effectLst>
        </p:spPr>
        <p:txBody>
          <a:bodyPr/>
          <a:lstStyle/>
          <a:p>
            <a:endParaRPr lang="zh-CN" altLang="en-US"/>
          </a:p>
        </p:txBody>
      </p:sp>
      <p:sp>
        <p:nvSpPr>
          <p:cNvPr id="185375" name="矩形 185374"/>
          <p:cNvSpPr/>
          <p:nvPr/>
        </p:nvSpPr>
        <p:spPr>
          <a:xfrm>
            <a:off x="852488" y="1593057"/>
            <a:ext cx="6037263" cy="500062"/>
          </a:xfrm>
          <a:prstGeom prst="rect">
            <a:avLst/>
          </a:prstGeom>
          <a:noFill/>
          <a:ln w="12700">
            <a:noFill/>
          </a:ln>
        </p:spPr>
        <p:txBody>
          <a:bodyPr wrap="none" lIns="89381" tIns="44691" rIns="89381" bIns="44691" anchor="t">
            <a:spAutoFit/>
          </a:bodyPr>
          <a:lstStyle/>
          <a:p>
            <a:pPr algn="ctr" defTabSz="892175" eaLnBrk="0" hangingPunct="0">
              <a:spcBef>
                <a:spcPct val="50000"/>
              </a:spcBef>
            </a:pPr>
            <a:r>
              <a:rPr lang="zh-CN" altLang="en-US" sz="2700" dirty="0">
                <a:latin typeface="Times New Roman" panose="02020603050405020304" pitchFamily="18" charset="0"/>
              </a:rPr>
              <a:t>电路元件是电路中最基本的组成单元。</a:t>
            </a:r>
          </a:p>
        </p:txBody>
      </p:sp>
      <p:sp>
        <p:nvSpPr>
          <p:cNvPr id="185383" name="矩形 185382"/>
          <p:cNvSpPr/>
          <p:nvPr/>
        </p:nvSpPr>
        <p:spPr>
          <a:xfrm>
            <a:off x="852488" y="3738563"/>
            <a:ext cx="7512050" cy="1279525"/>
          </a:xfrm>
          <a:prstGeom prst="rect">
            <a:avLst/>
          </a:prstGeom>
          <a:noFill/>
          <a:ln w="9525">
            <a:noFill/>
          </a:ln>
        </p:spPr>
        <p:txBody>
          <a:bodyPr lIns="89381" tIns="44691" rIns="89381" bIns="44691" anchor="ctr">
            <a:spAutoFit/>
          </a:bodyPr>
          <a:lstStyle/>
          <a:p>
            <a:pPr defTabSz="755650">
              <a:lnSpc>
                <a:spcPct val="150000"/>
              </a:lnSpc>
              <a:tabLst>
                <a:tab pos="1338580" algn="l"/>
              </a:tabLst>
            </a:pPr>
            <a:r>
              <a:rPr lang="zh-CN" altLang="en-US" dirty="0">
                <a:latin typeface="宋体" panose="02010600030101010101" pitchFamily="2" charset="-122"/>
              </a:rPr>
              <a:t>常用的无源元件有</a:t>
            </a:r>
            <a:r>
              <a:rPr lang="zh-CN" altLang="en-US" dirty="0">
                <a:solidFill>
                  <a:srgbClr val="FF0000"/>
                </a:solidFill>
                <a:latin typeface="宋体" panose="02010600030101010101" pitchFamily="2" charset="-122"/>
              </a:rPr>
              <a:t>电阻元件、电容元件、电感元件和互感元件</a:t>
            </a:r>
            <a:r>
              <a:rPr lang="zh-CN" altLang="en-US" dirty="0">
                <a:latin typeface="宋体" panose="02010600030101010101" pitchFamily="2" charset="-122"/>
              </a:rPr>
              <a:t>等，它们在电路中通常作为负载。</a:t>
            </a:r>
          </a:p>
        </p:txBody>
      </p:sp>
      <p:sp>
        <p:nvSpPr>
          <p:cNvPr id="185384" name="矩形 185383"/>
          <p:cNvSpPr/>
          <p:nvPr/>
        </p:nvSpPr>
        <p:spPr>
          <a:xfrm>
            <a:off x="852488" y="2272109"/>
            <a:ext cx="7221538" cy="1287463"/>
          </a:xfrm>
          <a:prstGeom prst="rect">
            <a:avLst/>
          </a:prstGeom>
          <a:noFill/>
          <a:ln w="9525">
            <a:noFill/>
          </a:ln>
        </p:spPr>
        <p:txBody>
          <a:bodyPr lIns="89381" tIns="44691" rIns="89381" bIns="44691" anchor="b">
            <a:spAutoFit/>
          </a:bodyPr>
          <a:lstStyle/>
          <a:p>
            <a:pPr defTabSz="892175">
              <a:lnSpc>
                <a:spcPct val="150000"/>
              </a:lnSpc>
            </a:pPr>
            <a:r>
              <a:rPr lang="zh-CN" altLang="en-US" dirty="0">
                <a:latin typeface="宋体" panose="02010600030101010101" pitchFamily="2" charset="-122"/>
              </a:rPr>
              <a:t>按其在电路中所起的作用，可分为</a:t>
            </a:r>
            <a:r>
              <a:rPr lang="zh-CN" altLang="en-US" dirty="0">
                <a:solidFill>
                  <a:srgbClr val="FF0000"/>
                </a:solidFill>
                <a:latin typeface="宋体" panose="02010600030101010101" pitchFamily="2" charset="-122"/>
              </a:rPr>
              <a:t>有源元件</a:t>
            </a:r>
            <a:r>
              <a:rPr lang="zh-CN" altLang="en-US" dirty="0">
                <a:latin typeface="宋体" panose="02010600030101010101" pitchFamily="2" charset="-122"/>
              </a:rPr>
              <a:t>和</a:t>
            </a:r>
            <a:r>
              <a:rPr lang="zh-CN" altLang="en-US" dirty="0">
                <a:solidFill>
                  <a:srgbClr val="FF0000"/>
                </a:solidFill>
                <a:latin typeface="宋体" panose="02010600030101010101" pitchFamily="2" charset="-122"/>
              </a:rPr>
              <a:t>无源元件</a:t>
            </a:r>
            <a:r>
              <a:rPr lang="zh-CN" altLang="en-US" dirty="0">
                <a:latin typeface="宋体" panose="02010600030101010101" pitchFamily="2" charset="-122"/>
              </a:rPr>
              <a:t>。</a:t>
            </a:r>
          </a:p>
        </p:txBody>
      </p:sp>
      <p:sp>
        <p:nvSpPr>
          <p:cNvPr id="185385" name="矩形 185384"/>
          <p:cNvSpPr/>
          <p:nvPr/>
        </p:nvSpPr>
        <p:spPr>
          <a:xfrm>
            <a:off x="3294063" y="5819775"/>
            <a:ext cx="2206625" cy="504825"/>
          </a:xfrm>
          <a:prstGeom prst="rect">
            <a:avLst/>
          </a:prstGeom>
          <a:noFill/>
          <a:ln w="9525">
            <a:noFill/>
          </a:ln>
        </p:spPr>
        <p:txBody>
          <a:bodyPr wrap="none" lIns="108265" tIns="54132" rIns="108265" bIns="54132" anchor="b">
            <a:spAutoFit/>
          </a:bodyPr>
          <a:lstStyle/>
          <a:p>
            <a:pPr defTabSz="892175"/>
            <a:r>
              <a:rPr lang="zh-CN" altLang="en-US" dirty="0">
                <a:latin typeface="宋体" panose="02010600030101010101" pitchFamily="2" charset="-122"/>
              </a:rPr>
              <a:t>分别进行介绍</a:t>
            </a:r>
            <a:endParaRPr lang="zh-CN" altLang="en-US">
              <a:latin typeface="宋体" panose="02010600030101010101" pitchFamily="2"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additive="base">
                                        <p:cTn id="7" dur="500" fill="hold"/>
                                        <p:tgtEl>
                                          <p:spTgt spid="185375"/>
                                        </p:tgtEl>
                                        <p:attrNameLst>
                                          <p:attrName>ppt_x</p:attrName>
                                        </p:attrNameLst>
                                      </p:cBhvr>
                                      <p:tavLst>
                                        <p:tav tm="0">
                                          <p:val>
                                            <p:strVal val="0-#ppt_w/2"/>
                                          </p:val>
                                        </p:tav>
                                        <p:tav tm="100000">
                                          <p:val>
                                            <p:strVal val="#ppt_x"/>
                                          </p:val>
                                        </p:tav>
                                      </p:tavLst>
                                    </p:anim>
                                    <p:anim calcmode="lin" valueType="num">
                                      <p:cBhvr additive="base">
                                        <p:cTn id="8" dur="500" fill="hold"/>
                                        <p:tgtEl>
                                          <p:spTgt spid="1853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85384"/>
                                        </p:tgtEl>
                                        <p:attrNameLst>
                                          <p:attrName>style.visibility</p:attrName>
                                        </p:attrNameLst>
                                      </p:cBhvr>
                                      <p:to>
                                        <p:strVal val="visible"/>
                                      </p:to>
                                    </p:set>
                                    <p:animEffect transition="in" filter="wipe(left)">
                                      <p:cBhvr>
                                        <p:cTn id="13" dur="500"/>
                                        <p:tgtEl>
                                          <p:spTgt spid="18538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85383"/>
                                        </p:tgtEl>
                                        <p:attrNameLst>
                                          <p:attrName>style.visibility</p:attrName>
                                        </p:attrNameLst>
                                      </p:cBhvr>
                                      <p:to>
                                        <p:strVal val="visible"/>
                                      </p:to>
                                    </p:set>
                                    <p:anim calcmode="lin" valueType="num">
                                      <p:cBhvr additive="base">
                                        <p:cTn id="18" dur="500" fill="hold"/>
                                        <p:tgtEl>
                                          <p:spTgt spid="185383"/>
                                        </p:tgtEl>
                                        <p:attrNameLst>
                                          <p:attrName>ppt_x</p:attrName>
                                        </p:attrNameLst>
                                      </p:cBhvr>
                                      <p:tavLst>
                                        <p:tav tm="0">
                                          <p:val>
                                            <p:strVal val="0-#ppt_w/2"/>
                                          </p:val>
                                        </p:tav>
                                        <p:tav tm="100000">
                                          <p:val>
                                            <p:strVal val="#ppt_x"/>
                                          </p:val>
                                        </p:tav>
                                      </p:tavLst>
                                    </p:anim>
                                    <p:anim calcmode="lin" valueType="num">
                                      <p:cBhvr additive="base">
                                        <p:cTn id="19" dur="500" fill="hold"/>
                                        <p:tgtEl>
                                          <p:spTgt spid="18538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85385"/>
                                        </p:tgtEl>
                                        <p:attrNameLst>
                                          <p:attrName>style.visibility</p:attrName>
                                        </p:attrNameLst>
                                      </p:cBhvr>
                                      <p:to>
                                        <p:strVal val="visible"/>
                                      </p:to>
                                    </p:set>
                                    <p:anim calcmode="lin" valueType="num">
                                      <p:cBhvr additive="base">
                                        <p:cTn id="24" dur="500" fill="hold"/>
                                        <p:tgtEl>
                                          <p:spTgt spid="185385"/>
                                        </p:tgtEl>
                                        <p:attrNameLst>
                                          <p:attrName>ppt_x</p:attrName>
                                        </p:attrNameLst>
                                      </p:cBhvr>
                                      <p:tavLst>
                                        <p:tav tm="0">
                                          <p:val>
                                            <p:strVal val="#ppt_x"/>
                                          </p:val>
                                        </p:tav>
                                        <p:tav tm="100000">
                                          <p:val>
                                            <p:strVal val="#ppt_x"/>
                                          </p:val>
                                        </p:tav>
                                      </p:tavLst>
                                    </p:anim>
                                    <p:anim calcmode="lin" valueType="num">
                                      <p:cBhvr additive="base">
                                        <p:cTn id="25" dur="500" fill="hold"/>
                                        <p:tgtEl>
                                          <p:spTgt spid="185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75" grpId="0"/>
      <p:bldP spid="185383" grpId="0"/>
      <p:bldP spid="185384" grpId="0"/>
      <p:bldP spid="185385"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452" name="标题 232451"/>
          <p:cNvSpPr>
            <a:spLocks noGrp="1"/>
          </p:cNvSpPr>
          <p:nvPr>
            <p:ph type="title"/>
          </p:nvPr>
        </p:nvSpPr>
        <p:spPr>
          <a:xfrm>
            <a:off x="869950" y="856397"/>
            <a:ext cx="4359275" cy="508000"/>
          </a:xfrm>
          <a:solidFill>
            <a:srgbClr val="00FF00">
              <a:alpha val="100000"/>
            </a:srgbClr>
          </a:solidFill>
          <a:ln/>
        </p:spPr>
        <p:txBody>
          <a:bodyPr lIns="89381" tIns="44691" rIns="89381" bIns="44691" anchor="b"/>
          <a:lstStyle/>
          <a:p>
            <a:pPr algn="ctr"/>
            <a:r>
              <a:rPr lang="en-US" altLang="zh-CN" sz="2800" b="1" dirty="0">
                <a:latin typeface="宋体" panose="02010600030101010101" pitchFamily="2" charset="-122"/>
              </a:rPr>
              <a:t>1.3.1</a:t>
            </a:r>
            <a:r>
              <a:rPr lang="zh-CN" altLang="en-US" sz="2800" b="1" dirty="0">
                <a:latin typeface="宋体" panose="02010600030101010101" pitchFamily="2" charset="-122"/>
              </a:rPr>
              <a:t>电阻 </a:t>
            </a:r>
            <a:r>
              <a:rPr lang="en-US" altLang="zh-CN" sz="2800" b="1" dirty="0">
                <a:latin typeface="宋体" panose="02010600030101010101" pitchFamily="2" charset="-122"/>
              </a:rPr>
              <a:t>(</a:t>
            </a:r>
            <a:r>
              <a:rPr lang="en-US" altLang="zh-CN" sz="2800" b="1" dirty="0">
                <a:latin typeface="Times New Roman" panose="02020603050405020304" pitchFamily="18" charset="0"/>
              </a:rPr>
              <a:t>Resistance</a:t>
            </a:r>
            <a:r>
              <a:rPr lang="en-US" altLang="zh-CN" sz="2800" dirty="0"/>
              <a:t> </a:t>
            </a:r>
            <a:r>
              <a:rPr lang="en-US" altLang="zh-CN" sz="2800" b="1" dirty="0">
                <a:latin typeface="宋体" panose="02010600030101010101" pitchFamily="2" charset="-122"/>
              </a:rPr>
              <a:t>)</a:t>
            </a:r>
          </a:p>
        </p:txBody>
      </p:sp>
      <p:sp>
        <p:nvSpPr>
          <p:cNvPr id="232453" name="矩形 232452"/>
          <p:cNvSpPr/>
          <p:nvPr/>
        </p:nvSpPr>
        <p:spPr>
          <a:xfrm>
            <a:off x="869950" y="1635125"/>
            <a:ext cx="3908425" cy="487363"/>
          </a:xfrm>
          <a:prstGeom prst="rect">
            <a:avLst/>
          </a:prstGeom>
          <a:noFill/>
          <a:ln w="9525">
            <a:noFill/>
          </a:ln>
        </p:spPr>
        <p:txBody>
          <a:bodyPr lIns="89381" tIns="44691" rIns="89381" bIns="44691" anchor="b">
            <a:spAutoFit/>
          </a:bodyPr>
          <a:lstStyle/>
          <a:p>
            <a:pPr defTabSz="892175" eaLnBrk="0" hangingPunct="0"/>
            <a:r>
              <a:rPr lang="zh-CN" altLang="en-US" dirty="0">
                <a:latin typeface="宋体" panose="02010600030101010101" pitchFamily="2" charset="-122"/>
              </a:rPr>
              <a:t>一、电阻的物理概念</a:t>
            </a:r>
          </a:p>
        </p:txBody>
      </p:sp>
      <p:sp>
        <p:nvSpPr>
          <p:cNvPr id="232454" name="矩形 232453"/>
          <p:cNvSpPr/>
          <p:nvPr/>
        </p:nvSpPr>
        <p:spPr>
          <a:xfrm>
            <a:off x="869950" y="3314700"/>
            <a:ext cx="5400675" cy="454025"/>
          </a:xfrm>
          <a:prstGeom prst="rect">
            <a:avLst/>
          </a:prstGeom>
          <a:noFill/>
          <a:ln w="9525">
            <a:noFill/>
          </a:ln>
        </p:spPr>
        <p:txBody>
          <a:bodyPr lIns="89381" tIns="44691" rIns="89381" bIns="44691" anchor="ctr">
            <a:spAutoFit/>
          </a:bodyPr>
          <a:lstStyle/>
          <a:p>
            <a:pPr defTabSz="755650"/>
            <a:r>
              <a:rPr lang="zh-CN" altLang="en-US" sz="2400" dirty="0">
                <a:latin typeface="宋体" panose="02010600030101010101" pitchFamily="2" charset="-122"/>
              </a:rPr>
              <a:t>电阻元件是一个消耗电能的元件。</a:t>
            </a:r>
          </a:p>
        </p:txBody>
      </p:sp>
      <p:sp>
        <p:nvSpPr>
          <p:cNvPr id="232455" name="矩形 232454"/>
          <p:cNvSpPr/>
          <p:nvPr/>
        </p:nvSpPr>
        <p:spPr>
          <a:xfrm>
            <a:off x="869950" y="2246313"/>
            <a:ext cx="5999162" cy="454025"/>
          </a:xfrm>
          <a:prstGeom prst="rect">
            <a:avLst/>
          </a:prstGeom>
          <a:noFill/>
          <a:ln w="9525">
            <a:noFill/>
          </a:ln>
        </p:spPr>
        <p:txBody>
          <a:bodyPr lIns="89381" tIns="44691" rIns="89381" bIns="44691" anchor="b">
            <a:spAutoFit/>
          </a:bodyPr>
          <a:lstStyle/>
          <a:p>
            <a:pPr defTabSz="892175"/>
            <a:r>
              <a:rPr lang="zh-CN" altLang="en-US" sz="2400" dirty="0">
                <a:latin typeface="宋体" panose="02010600030101010101" pitchFamily="2" charset="-122"/>
              </a:rPr>
              <a:t>电阻在电路中起阻碍电流流动的作用。</a:t>
            </a:r>
          </a:p>
        </p:txBody>
      </p:sp>
      <p:sp>
        <p:nvSpPr>
          <p:cNvPr id="232456" name="矩形 232455"/>
          <p:cNvSpPr/>
          <p:nvPr/>
        </p:nvSpPr>
        <p:spPr>
          <a:xfrm>
            <a:off x="869950" y="2757488"/>
            <a:ext cx="7632700" cy="454025"/>
          </a:xfrm>
          <a:prstGeom prst="rect">
            <a:avLst/>
          </a:prstGeom>
          <a:noFill/>
          <a:ln w="9525">
            <a:noFill/>
          </a:ln>
        </p:spPr>
        <p:txBody>
          <a:bodyPr lIns="89381" tIns="44691" rIns="89381" bIns="44691" anchor="b">
            <a:spAutoFit/>
          </a:bodyPr>
          <a:lstStyle/>
          <a:p>
            <a:pPr defTabSz="892175"/>
            <a:r>
              <a:rPr lang="zh-CN" altLang="en-US" sz="2400" dirty="0">
                <a:latin typeface="宋体" panose="02010600030101010101" pitchFamily="2" charset="-122"/>
              </a:rPr>
              <a:t>在电场力作用下，电荷通过电阻时，要克服阻力做功。</a:t>
            </a:r>
          </a:p>
        </p:txBody>
      </p:sp>
      <p:sp>
        <p:nvSpPr>
          <p:cNvPr id="232457" name="矩形 232456"/>
          <p:cNvSpPr/>
          <p:nvPr/>
        </p:nvSpPr>
        <p:spPr>
          <a:xfrm>
            <a:off x="869950" y="3967321"/>
            <a:ext cx="8083550" cy="449263"/>
          </a:xfrm>
          <a:prstGeom prst="rect">
            <a:avLst/>
          </a:prstGeom>
          <a:noFill/>
          <a:ln w="9525">
            <a:noFill/>
          </a:ln>
        </p:spPr>
        <p:txBody>
          <a:bodyPr lIns="89381" tIns="44691" rIns="89381" bIns="44691" anchor="ctr">
            <a:spAutoFit/>
          </a:bodyPr>
          <a:lstStyle/>
          <a:p>
            <a:pPr defTabSz="755650"/>
            <a:r>
              <a:rPr lang="zh-CN" altLang="en-US" sz="2400" dirty="0">
                <a:latin typeface="宋体" panose="02010600030101010101" pitchFamily="2" charset="-122"/>
              </a:rPr>
              <a:t>导体的电阻阻值由其材料的性质及几何尺寸决定，即</a:t>
            </a:r>
          </a:p>
        </p:txBody>
      </p:sp>
      <p:graphicFrame>
        <p:nvGraphicFramePr>
          <p:cNvPr id="232458" name="对象 232457" descr="羊皮纸"/>
          <p:cNvGraphicFramePr/>
          <p:nvPr/>
        </p:nvGraphicFramePr>
        <p:xfrm>
          <a:off x="3019425" y="4522788"/>
          <a:ext cx="1758950" cy="771525"/>
        </p:xfrm>
        <a:graphic>
          <a:graphicData uri="http://schemas.openxmlformats.org/presentationml/2006/ole">
            <mc:AlternateContent xmlns:mc="http://schemas.openxmlformats.org/markup-compatibility/2006">
              <mc:Choice xmlns:v="urn:schemas-microsoft-com:vml" Requires="v">
                <p:oleObj spid="_x0000_s8223" r:id="rId3" imgW="622300" imgH="469900" progId="Equation.3">
                  <p:embed/>
                </p:oleObj>
              </mc:Choice>
              <mc:Fallback>
                <p:oleObj r:id="rId3" imgW="622300" imgH="469900" progId="Equation.3">
                  <p:embed/>
                  <p:pic>
                    <p:nvPicPr>
                      <p:cNvPr id="0" name="图片 3078"/>
                      <p:cNvPicPr/>
                      <p:nvPr/>
                    </p:nvPicPr>
                    <p:blipFill>
                      <a:blip r:embed="rId4"/>
                      <a:stretch>
                        <a:fillRect/>
                      </a:stretch>
                    </p:blipFill>
                    <p:spPr>
                      <a:xfrm>
                        <a:off x="3019425" y="4522788"/>
                        <a:ext cx="1758950" cy="771525"/>
                      </a:xfrm>
                      <a:prstGeom prst="rect">
                        <a:avLst/>
                      </a:prstGeom>
                      <a:blipFill rotWithShape="1">
                        <a:blip r:embed="rId5"/>
                      </a:blipFill>
                      <a:ln w="38100">
                        <a:noFill/>
                        <a:miter/>
                      </a:ln>
                    </p:spPr>
                  </p:pic>
                </p:oleObj>
              </mc:Fallback>
            </mc:AlternateContent>
          </a:graphicData>
        </a:graphic>
      </p:graphicFrame>
      <p:sp>
        <p:nvSpPr>
          <p:cNvPr id="232460" name="矩形 232459"/>
          <p:cNvSpPr/>
          <p:nvPr/>
        </p:nvSpPr>
        <p:spPr>
          <a:xfrm>
            <a:off x="869950" y="5385374"/>
            <a:ext cx="8083550" cy="828919"/>
          </a:xfrm>
          <a:prstGeom prst="rect">
            <a:avLst/>
          </a:prstGeom>
          <a:noFill/>
          <a:ln w="9525">
            <a:noFill/>
          </a:ln>
        </p:spPr>
        <p:txBody>
          <a:bodyPr lIns="89381" tIns="44691" rIns="89381" bIns="44691" anchor="ctr">
            <a:spAutoFit/>
          </a:bodyPr>
          <a:lstStyle/>
          <a:p>
            <a:pPr defTabSz="755650"/>
            <a:r>
              <a:rPr lang="zh-CN" altLang="en-US" sz="2400" dirty="0">
                <a:latin typeface="宋体" panose="02010600030101010101" pitchFamily="2" charset="-122"/>
              </a:rPr>
              <a:t>式中，</a:t>
            </a:r>
            <a:r>
              <a:rPr lang="en-US" altLang="zh-CN" sz="2400" i="1" dirty="0">
                <a:latin typeface="宋体" panose="02010600030101010101" pitchFamily="2" charset="-122"/>
                <a:sym typeface="Symbol" panose="05050102010706020507" pitchFamily="18" charset="2"/>
              </a:rPr>
              <a:t></a:t>
            </a:r>
            <a:r>
              <a:rPr lang="zh-CN" altLang="en-US" sz="2400" dirty="0">
                <a:latin typeface="宋体" panose="02010600030101010101" pitchFamily="2" charset="-122"/>
              </a:rPr>
              <a:t>为材料的电阻率，</a:t>
            </a:r>
            <a:r>
              <a:rPr lang="en-US" altLang="zh-CN" sz="2400" i="1" dirty="0">
                <a:latin typeface="Sitka Subheading" panose="02000505000000020004" pitchFamily="2" charset="0"/>
              </a:rPr>
              <a:t>l</a:t>
            </a:r>
            <a:r>
              <a:rPr lang="zh-CN" altLang="en-US" sz="2400" dirty="0">
                <a:latin typeface="宋体" panose="02010600030101010101" pitchFamily="2" charset="-122"/>
                <a:sym typeface="Symbol" panose="05050102010706020507" pitchFamily="18" charset="2"/>
              </a:rPr>
              <a:t>为导体的长度，</a:t>
            </a:r>
            <a:r>
              <a:rPr lang="en-US" altLang="zh-CN" sz="2400" i="1" dirty="0">
                <a:latin typeface="宋体" panose="02010600030101010101" pitchFamily="2" charset="-122"/>
                <a:sym typeface="Symbol" panose="05050102010706020507" pitchFamily="18" charset="2"/>
              </a:rPr>
              <a:t>s</a:t>
            </a:r>
            <a:r>
              <a:rPr lang="zh-CN" altLang="en-US" sz="2400" dirty="0">
                <a:latin typeface="宋体" panose="02010600030101010101" pitchFamily="2" charset="-122"/>
                <a:sym typeface="Symbol" panose="05050102010706020507" pitchFamily="18" charset="2"/>
              </a:rPr>
              <a:t>为导体的横截面积。（为</a:t>
            </a:r>
            <a:r>
              <a:rPr lang="zh-CN" altLang="en-US" sz="2400" dirty="0">
                <a:solidFill>
                  <a:srgbClr val="FF0000"/>
                </a:solidFill>
                <a:latin typeface="宋体" panose="02010600030101010101" pitchFamily="2" charset="-122"/>
                <a:sym typeface="Symbol" panose="05050102010706020507" pitchFamily="18" charset="2"/>
              </a:rPr>
              <a:t>元件参数</a:t>
            </a:r>
            <a:r>
              <a:rPr lang="zh-CN" altLang="en-US" sz="2400" dirty="0">
                <a:latin typeface="宋体" panose="02010600030101010101" pitchFamily="2" charset="-122"/>
                <a:sym typeface="Symbol" panose="05050102010706020507" pitchFamily="18" charset="2"/>
              </a:rPr>
              <a:t>，</a:t>
            </a:r>
            <a:r>
              <a:rPr lang="en-US" altLang="zh-CN" sz="2400" dirty="0" err="1">
                <a:latin typeface="宋体" panose="02010600030101010101" pitchFamily="2" charset="-122"/>
                <a:sym typeface="Symbol" panose="05050102010706020507" pitchFamily="18" charset="2"/>
              </a:rPr>
              <a:t>i</a:t>
            </a:r>
            <a:r>
              <a:rPr lang="zh-CN" altLang="en-US"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sym typeface="Symbol" panose="05050102010706020507" pitchFamily="18" charset="2"/>
              </a:rPr>
              <a:t>u</a:t>
            </a:r>
            <a:r>
              <a:rPr lang="zh-CN" altLang="en-US"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sym typeface="Symbol" panose="05050102010706020507" pitchFamily="18" charset="2"/>
              </a:rPr>
              <a:t>p</a:t>
            </a:r>
            <a:r>
              <a:rPr lang="zh-CN" altLang="en-US" sz="2400" dirty="0">
                <a:latin typeface="宋体" panose="02010600030101010101" pitchFamily="2" charset="-122"/>
                <a:sym typeface="Symbol" panose="05050102010706020507" pitchFamily="18" charset="2"/>
              </a:rPr>
              <a:t>、</a:t>
            </a:r>
            <a:r>
              <a:rPr lang="en-US" altLang="zh-CN" sz="2400" dirty="0">
                <a:latin typeface="宋体" panose="02010600030101010101" pitchFamily="2" charset="-122"/>
                <a:sym typeface="Symbol" panose="05050102010706020507" pitchFamily="18" charset="2"/>
              </a:rPr>
              <a:t>w</a:t>
            </a:r>
            <a:r>
              <a:rPr lang="zh-CN" altLang="en-US" sz="2400" dirty="0">
                <a:latin typeface="宋体" panose="02010600030101010101" pitchFamily="2" charset="-122"/>
                <a:sym typeface="Symbol" panose="05050102010706020507" pitchFamily="18" charset="2"/>
              </a:rPr>
              <a:t>等为</a:t>
            </a:r>
            <a:r>
              <a:rPr lang="zh-CN" altLang="en-US" sz="2400" dirty="0">
                <a:solidFill>
                  <a:srgbClr val="FF0000"/>
                </a:solidFill>
                <a:latin typeface="宋体" panose="02010600030101010101" pitchFamily="2" charset="-122"/>
                <a:sym typeface="Symbol" panose="05050102010706020507" pitchFamily="18" charset="2"/>
              </a:rPr>
              <a:t>物理量</a:t>
            </a:r>
            <a:r>
              <a:rPr lang="zh-CN" altLang="en-US" sz="2400" dirty="0">
                <a:latin typeface="宋体" panose="02010600030101010101" pitchFamily="2" charset="-122"/>
                <a:sym typeface="Symbol" panose="05050102010706020507" pitchFamily="18" charset="2"/>
              </a:rPr>
              <a:t>） </a:t>
            </a:r>
          </a:p>
        </p:txBody>
      </p:sp>
      <p:sp>
        <p:nvSpPr>
          <p:cNvPr id="232461" name="动作按钮: 后退或前一项 232460" descr="水滴">
            <a:hlinkClick r:id="" action="ppaction://hlinkshowjump?jump=previousslide">
              <a:snd r:embed="rId6" name="PROJCTOR.WAV"/>
            </a:hlinkClick>
          </p:cNvPr>
          <p:cNvSpPr/>
          <p:nvPr/>
        </p:nvSpPr>
        <p:spPr>
          <a:xfrm>
            <a:off x="8074025" y="6324600"/>
            <a:ext cx="460375"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232462" name="动作按钮: 后退或前一项 232461" descr="水滴">
            <a:hlinkClick r:id="" action="ppaction://hlinkshowjump?jump=nextslide">
              <a:snd r:embed="rId6" name="PROJCTOR.WAV"/>
            </a:hlinkClick>
          </p:cNvPr>
          <p:cNvSpPr/>
          <p:nvPr/>
        </p:nvSpPr>
        <p:spPr>
          <a:xfrm flipH="1">
            <a:off x="8610600" y="6324600"/>
            <a:ext cx="457200"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2" name="文本框 1">
            <a:extLst>
              <a:ext uri="{FF2B5EF4-FFF2-40B4-BE49-F238E27FC236}">
                <a16:creationId xmlns:a16="http://schemas.microsoft.com/office/drawing/2014/main" id="{180527DD-4ADF-41F3-A6D8-F0F542E98D64}"/>
              </a:ext>
            </a:extLst>
          </p:cNvPr>
          <p:cNvSpPr txBox="1"/>
          <p:nvPr/>
        </p:nvSpPr>
        <p:spPr>
          <a:xfrm>
            <a:off x="6270625" y="2161858"/>
            <a:ext cx="1416364" cy="584775"/>
          </a:xfrm>
          <a:prstGeom prst="rect">
            <a:avLst/>
          </a:prstGeom>
          <a:noFill/>
        </p:spPr>
        <p:txBody>
          <a:bodyPr wrap="square" rtlCol="0">
            <a:spAutoFit/>
          </a:bodyPr>
          <a:lstStyle/>
          <a:p>
            <a:r>
              <a:rPr lang="en-US" altLang="zh-CN" sz="3200" i="1" dirty="0">
                <a:solidFill>
                  <a:srgbClr val="FF0000"/>
                </a:solidFill>
                <a:latin typeface="MS Mincho" panose="02020609040205080304" pitchFamily="49" charset="-128"/>
                <a:ea typeface="MS Mincho" panose="02020609040205080304" pitchFamily="49" charset="-128"/>
              </a:rPr>
              <a:t>R=u/</a:t>
            </a:r>
            <a:r>
              <a:rPr lang="en-US" altLang="zh-CN" sz="3200" i="1" dirty="0" err="1">
                <a:solidFill>
                  <a:srgbClr val="FF0000"/>
                </a:solidFill>
                <a:latin typeface="MS Mincho" panose="02020609040205080304" pitchFamily="49" charset="-128"/>
                <a:ea typeface="MS Mincho" panose="02020609040205080304" pitchFamily="49" charset="-128"/>
              </a:rPr>
              <a:t>i</a:t>
            </a:r>
            <a:endParaRPr lang="zh-CN" altLang="en-US" sz="3200" i="1" dirty="0">
              <a:solidFill>
                <a:srgbClr val="FF0000"/>
              </a:solidFill>
              <a:latin typeface="MS Mincho" panose="02020609040205080304" pitchFamily="49" charset="-128"/>
              <a:ea typeface="MS Mincho" panose="02020609040205080304" pitchFamily="49"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2453"/>
                                        </p:tgtEl>
                                        <p:attrNameLst>
                                          <p:attrName>style.visibility</p:attrName>
                                        </p:attrNameLst>
                                      </p:cBhvr>
                                      <p:to>
                                        <p:strVal val="visible"/>
                                      </p:to>
                                    </p:set>
                                    <p:anim calcmode="lin" valueType="num">
                                      <p:cBhvr additive="base">
                                        <p:cTn id="7" dur="500" fill="hold"/>
                                        <p:tgtEl>
                                          <p:spTgt spid="232453"/>
                                        </p:tgtEl>
                                        <p:attrNameLst>
                                          <p:attrName>ppt_x</p:attrName>
                                        </p:attrNameLst>
                                      </p:cBhvr>
                                      <p:tavLst>
                                        <p:tav tm="0">
                                          <p:val>
                                            <p:strVal val="0-#ppt_w/2"/>
                                          </p:val>
                                        </p:tav>
                                        <p:tav tm="100000">
                                          <p:val>
                                            <p:strVal val="#ppt_x"/>
                                          </p:val>
                                        </p:tav>
                                      </p:tavLst>
                                    </p:anim>
                                    <p:anim calcmode="lin" valueType="num">
                                      <p:cBhvr additive="base">
                                        <p:cTn id="8" dur="500" fill="hold"/>
                                        <p:tgtEl>
                                          <p:spTgt spid="2324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32455"/>
                                        </p:tgtEl>
                                        <p:attrNameLst>
                                          <p:attrName>style.visibility</p:attrName>
                                        </p:attrNameLst>
                                      </p:cBhvr>
                                      <p:to>
                                        <p:strVal val="visible"/>
                                      </p:to>
                                    </p:set>
                                    <p:animEffect transition="in" filter="wipe(left)">
                                      <p:cBhvr>
                                        <p:cTn id="13" dur="500"/>
                                        <p:tgtEl>
                                          <p:spTgt spid="23245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32456"/>
                                        </p:tgtEl>
                                        <p:attrNameLst>
                                          <p:attrName>style.visibility</p:attrName>
                                        </p:attrNameLst>
                                      </p:cBhvr>
                                      <p:to>
                                        <p:strVal val="visible"/>
                                      </p:to>
                                    </p:set>
                                    <p:animEffect transition="in" filter="wipe(left)">
                                      <p:cBhvr>
                                        <p:cTn id="18" dur="500"/>
                                        <p:tgtEl>
                                          <p:spTgt spid="23245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2454"/>
                                        </p:tgtEl>
                                        <p:attrNameLst>
                                          <p:attrName>style.visibility</p:attrName>
                                        </p:attrNameLst>
                                      </p:cBhvr>
                                      <p:to>
                                        <p:strVal val="visible"/>
                                      </p:to>
                                    </p:set>
                                    <p:animEffect transition="in" filter="wipe(left)">
                                      <p:cBhvr>
                                        <p:cTn id="23" dur="500"/>
                                        <p:tgtEl>
                                          <p:spTgt spid="23245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32457"/>
                                        </p:tgtEl>
                                        <p:attrNameLst>
                                          <p:attrName>style.visibility</p:attrName>
                                        </p:attrNameLst>
                                      </p:cBhvr>
                                      <p:to>
                                        <p:strVal val="visible"/>
                                      </p:to>
                                    </p:set>
                                    <p:animEffect transition="in" filter="wipe(left)">
                                      <p:cBhvr>
                                        <p:cTn id="28" dur="500"/>
                                        <p:tgtEl>
                                          <p:spTgt spid="232457"/>
                                        </p:tgtEl>
                                      </p:cBhvr>
                                    </p:animEffect>
                                  </p:childTnLst>
                                </p:cTn>
                              </p:par>
                              <p:par>
                                <p:cTn id="29" presetID="22" presetClass="entr" presetSubtype="8" fill="hold" nodeType="withEffect">
                                  <p:stCondLst>
                                    <p:cond delay="0"/>
                                  </p:stCondLst>
                                  <p:childTnLst>
                                    <p:set>
                                      <p:cBhvr>
                                        <p:cTn id="30" dur="1" fill="hold">
                                          <p:stCondLst>
                                            <p:cond delay="0"/>
                                          </p:stCondLst>
                                        </p:cTn>
                                        <p:tgtEl>
                                          <p:spTgt spid="232458"/>
                                        </p:tgtEl>
                                        <p:attrNameLst>
                                          <p:attrName>style.visibility</p:attrName>
                                        </p:attrNameLst>
                                      </p:cBhvr>
                                      <p:to>
                                        <p:strVal val="visible"/>
                                      </p:to>
                                    </p:set>
                                    <p:animEffect transition="in" filter="wipe(left)">
                                      <p:cBhvr>
                                        <p:cTn id="31" dur="500"/>
                                        <p:tgtEl>
                                          <p:spTgt spid="23245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2460"/>
                                        </p:tgtEl>
                                        <p:attrNameLst>
                                          <p:attrName>style.visibility</p:attrName>
                                        </p:attrNameLst>
                                      </p:cBhvr>
                                      <p:to>
                                        <p:strVal val="visible"/>
                                      </p:to>
                                    </p:set>
                                    <p:animEffect transition="in" filter="wipe(left)">
                                      <p:cBhvr>
                                        <p:cTn id="36" dur="500"/>
                                        <p:tgtEl>
                                          <p:spTgt spid="232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3" grpId="0"/>
      <p:bldP spid="232454" grpId="0"/>
      <p:bldP spid="232455" grpId="0"/>
      <p:bldP spid="232456" grpId="0"/>
      <p:bldP spid="232457" grpId="0"/>
      <p:bldP spid="232460"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4" name="文本框 22533"/>
          <p:cNvSpPr txBox="1"/>
          <p:nvPr/>
        </p:nvSpPr>
        <p:spPr>
          <a:xfrm>
            <a:off x="457200" y="1261941"/>
            <a:ext cx="7924800" cy="828919"/>
          </a:xfrm>
          <a:prstGeom prst="rect">
            <a:avLst/>
          </a:prstGeom>
          <a:noFill/>
          <a:ln w="28575">
            <a:noFill/>
          </a:ln>
        </p:spPr>
        <p:txBody>
          <a:bodyPr lIns="89381" tIns="44691" rIns="89381" bIns="44691" anchor="ctr">
            <a:spAutoFit/>
          </a:bodyPr>
          <a:lstStyle/>
          <a:p>
            <a:pPr marL="28575" indent="61913" algn="just" defTabSz="892175" eaLnBrk="0" hangingPunct="0"/>
            <a:r>
              <a:rPr lang="zh-CN" altLang="en-US" sz="2400" dirty="0">
                <a:latin typeface="Times New Roman" panose="02020603050405020304" pitchFamily="18" charset="0"/>
              </a:rPr>
              <a:t>线性定常电阻元件：任何时刻端电压与其电流成正比的电阻元件。是二端元件。</a:t>
            </a:r>
            <a:endParaRPr lang="zh-CN" altLang="en-US" sz="3200" dirty="0">
              <a:latin typeface="Times New Roman" panose="02020603050405020304" pitchFamily="18" charset="0"/>
            </a:endParaRPr>
          </a:p>
        </p:txBody>
      </p:sp>
      <p:sp>
        <p:nvSpPr>
          <p:cNvPr id="22535" name="文本框 22534"/>
          <p:cNvSpPr txBox="1"/>
          <p:nvPr/>
        </p:nvSpPr>
        <p:spPr>
          <a:xfrm>
            <a:off x="698500" y="2273300"/>
            <a:ext cx="2349500" cy="449263"/>
          </a:xfrm>
          <a:prstGeom prst="rect">
            <a:avLst/>
          </a:prstGeom>
          <a:noFill/>
          <a:ln w="28575">
            <a:noFill/>
          </a:ln>
        </p:spPr>
        <p:txBody>
          <a:bodyPr lIns="89381" tIns="44691" rIns="89381" bIns="44691" anchor="ctr">
            <a:spAutoFit/>
          </a:bodyPr>
          <a:lstStyle/>
          <a:p>
            <a:pPr algn="ctr" defTabSz="892175" eaLnBrk="0" hangingPunct="0"/>
            <a:r>
              <a:rPr lang="en-US" altLang="zh-CN" sz="2400" dirty="0">
                <a:latin typeface="Times New Roman" panose="02020603050405020304" pitchFamily="18" charset="0"/>
              </a:rPr>
              <a:t>1</a:t>
            </a:r>
            <a:r>
              <a:rPr lang="zh-CN" altLang="en-US" sz="2400" dirty="0">
                <a:latin typeface="Times New Roman" panose="02020603050405020304" pitchFamily="18" charset="0"/>
              </a:rPr>
              <a:t>、</a:t>
            </a:r>
            <a:r>
              <a:rPr lang="zh-CN" altLang="en-US" sz="2400" b="0" dirty="0">
                <a:latin typeface="Times New Roman" panose="02020603050405020304" pitchFamily="18" charset="0"/>
              </a:rPr>
              <a:t> </a:t>
            </a:r>
            <a:r>
              <a:rPr lang="zh-CN" altLang="en-US" sz="2400" dirty="0">
                <a:latin typeface="Times New Roman" panose="02020603050405020304" pitchFamily="18" charset="0"/>
              </a:rPr>
              <a:t>符号</a:t>
            </a:r>
            <a:endParaRPr lang="zh-CN" altLang="en-US" sz="2400">
              <a:latin typeface="Times New Roman" panose="02020603050405020304" pitchFamily="18" charset="0"/>
            </a:endParaRPr>
          </a:p>
        </p:txBody>
      </p:sp>
      <p:sp>
        <p:nvSpPr>
          <p:cNvPr id="22540" name="文本框 22539"/>
          <p:cNvSpPr txBox="1"/>
          <p:nvPr/>
        </p:nvSpPr>
        <p:spPr>
          <a:xfrm>
            <a:off x="4316413" y="2290763"/>
            <a:ext cx="379412" cy="447675"/>
          </a:xfrm>
          <a:prstGeom prst="rect">
            <a:avLst/>
          </a:prstGeom>
          <a:noFill/>
          <a:ln w="28575">
            <a:noFill/>
          </a:ln>
        </p:spPr>
        <p:txBody>
          <a:bodyPr wrap="none" lIns="89381" tIns="44691" rIns="89381" bIns="44691" anchor="ctr">
            <a:spAutoFit/>
          </a:bodyPr>
          <a:lstStyle/>
          <a:p>
            <a:pPr algn="ctr" defTabSz="892175" eaLnBrk="0" hangingPunct="0"/>
            <a:r>
              <a:rPr lang="en-US" altLang="zh-CN" sz="2400" i="1">
                <a:latin typeface="Times New Roman" panose="02020603050405020304" pitchFamily="18" charset="0"/>
              </a:rPr>
              <a:t>R</a:t>
            </a:r>
            <a:endParaRPr lang="en-US" altLang="zh-CN" sz="3200">
              <a:latin typeface="Times New Roman" panose="02020603050405020304" pitchFamily="18" charset="0"/>
            </a:endParaRPr>
          </a:p>
        </p:txBody>
      </p:sp>
      <p:sp>
        <p:nvSpPr>
          <p:cNvPr id="22541" name="文本框 22540"/>
          <p:cNvSpPr txBox="1"/>
          <p:nvPr/>
        </p:nvSpPr>
        <p:spPr>
          <a:xfrm>
            <a:off x="1371600" y="4119563"/>
            <a:ext cx="7010400" cy="447675"/>
          </a:xfrm>
          <a:prstGeom prst="rect">
            <a:avLst/>
          </a:prstGeom>
          <a:noFill/>
          <a:ln w="28575">
            <a:noFill/>
          </a:ln>
        </p:spPr>
        <p:txBody>
          <a:bodyPr lIns="89381" tIns="44691" rIns="89381" bIns="44691" anchor="ctr">
            <a:spAutoFit/>
          </a:bodyPr>
          <a:lstStyle/>
          <a:p>
            <a:pPr algn="ctr" defTabSz="892175" eaLnBrk="0" hangingPunct="0"/>
            <a:r>
              <a:rPr lang="en-US" altLang="zh-CN" sz="2400" dirty="0">
                <a:latin typeface="Times New Roman" panose="02020603050405020304" pitchFamily="18" charset="0"/>
              </a:rPr>
              <a:t>(1) </a:t>
            </a:r>
            <a:r>
              <a:rPr lang="zh-CN" altLang="en-US" sz="2400" dirty="0">
                <a:latin typeface="Times New Roman" panose="02020603050405020304" pitchFamily="18" charset="0"/>
              </a:rPr>
              <a:t>电压与电流的参考方向设定为一致的方向</a:t>
            </a:r>
            <a:endParaRPr lang="zh-CN" altLang="en-US" sz="3200">
              <a:latin typeface="Times New Roman" panose="02020603050405020304" pitchFamily="18" charset="0"/>
            </a:endParaRPr>
          </a:p>
        </p:txBody>
      </p:sp>
      <p:grpSp>
        <p:nvGrpSpPr>
          <p:cNvPr id="22560" name="组合 22559"/>
          <p:cNvGrpSpPr/>
          <p:nvPr/>
        </p:nvGrpSpPr>
        <p:grpSpPr>
          <a:xfrm>
            <a:off x="3048000" y="2743200"/>
            <a:ext cx="2889250" cy="374650"/>
            <a:chOff x="1920" y="1728"/>
            <a:chExt cx="1819" cy="236"/>
          </a:xfrm>
        </p:grpSpPr>
        <p:sp>
          <p:nvSpPr>
            <p:cNvPr id="22537" name="矩形 22536"/>
            <p:cNvSpPr/>
            <p:nvPr/>
          </p:nvSpPr>
          <p:spPr>
            <a:xfrm>
              <a:off x="2592" y="1728"/>
              <a:ext cx="480" cy="236"/>
            </a:xfrm>
            <a:prstGeom prst="rect">
              <a:avLst/>
            </a:prstGeom>
            <a:solidFill>
              <a:schemeClr val="accent2"/>
            </a:solidFill>
            <a:ln w="12700" cap="sq" cmpd="sng">
              <a:solidFill>
                <a:schemeClr val="tx1"/>
              </a:solidFill>
              <a:prstDash val="solid"/>
              <a:miter/>
              <a:headEnd type="none" w="med" len="med"/>
              <a:tailEnd type="none" w="med" len="med"/>
            </a:ln>
          </p:spPr>
          <p:txBody>
            <a:bodyPr/>
            <a:lstStyle/>
            <a:p>
              <a:endParaRPr lang="zh-CN" altLang="en-US"/>
            </a:p>
          </p:txBody>
        </p:sp>
        <p:sp>
          <p:nvSpPr>
            <p:cNvPr id="22538" name="直接连接符 22537"/>
            <p:cNvSpPr/>
            <p:nvPr/>
          </p:nvSpPr>
          <p:spPr>
            <a:xfrm flipH="1" flipV="1">
              <a:off x="2016" y="1846"/>
              <a:ext cx="576" cy="0"/>
            </a:xfrm>
            <a:prstGeom prst="line">
              <a:avLst/>
            </a:prstGeom>
            <a:ln w="28575" cap="sq" cmpd="sng">
              <a:solidFill>
                <a:schemeClr val="tx1"/>
              </a:solidFill>
              <a:prstDash val="solid"/>
              <a:headEnd type="none" w="med" len="med"/>
              <a:tailEnd type="none" w="med" len="med"/>
            </a:ln>
          </p:spPr>
        </p:sp>
        <p:sp>
          <p:nvSpPr>
            <p:cNvPr id="22539" name="直接连接符 22538"/>
            <p:cNvSpPr/>
            <p:nvPr/>
          </p:nvSpPr>
          <p:spPr>
            <a:xfrm>
              <a:off x="3072" y="1846"/>
              <a:ext cx="576" cy="0"/>
            </a:xfrm>
            <a:prstGeom prst="line">
              <a:avLst/>
            </a:prstGeom>
            <a:ln w="28575" cap="sq" cmpd="sng">
              <a:solidFill>
                <a:schemeClr val="tx1"/>
              </a:solidFill>
              <a:prstDash val="solid"/>
              <a:headEnd type="none" w="med" len="med"/>
              <a:tailEnd type="none" w="med" len="med"/>
            </a:ln>
          </p:spPr>
        </p:sp>
        <p:sp>
          <p:nvSpPr>
            <p:cNvPr id="22557" name="椭圆 22556"/>
            <p:cNvSpPr/>
            <p:nvPr/>
          </p:nvSpPr>
          <p:spPr>
            <a:xfrm>
              <a:off x="1920" y="1800"/>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sp>
          <p:nvSpPr>
            <p:cNvPr id="22558" name="椭圆 22557"/>
            <p:cNvSpPr/>
            <p:nvPr/>
          </p:nvSpPr>
          <p:spPr>
            <a:xfrm>
              <a:off x="3648" y="1800"/>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grpSp>
      <p:grpSp>
        <p:nvGrpSpPr>
          <p:cNvPr id="22577" name="组合 22576"/>
          <p:cNvGrpSpPr/>
          <p:nvPr/>
        </p:nvGrpSpPr>
        <p:grpSpPr>
          <a:xfrm>
            <a:off x="2667000" y="4776787"/>
            <a:ext cx="3298825" cy="1549404"/>
            <a:chOff x="1680" y="3010"/>
            <a:chExt cx="2077" cy="975"/>
          </a:xfrm>
        </p:grpSpPr>
        <p:sp>
          <p:nvSpPr>
            <p:cNvPr id="22546" name="文本框 22545"/>
            <p:cNvSpPr txBox="1"/>
            <p:nvPr/>
          </p:nvSpPr>
          <p:spPr>
            <a:xfrm>
              <a:off x="2708" y="3010"/>
              <a:ext cx="238"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latin typeface="Times New Roman" panose="02020603050405020304" pitchFamily="18" charset="0"/>
                </a:rPr>
                <a:t>R</a:t>
              </a:r>
              <a:endParaRPr lang="en-US" altLang="zh-CN" sz="3200">
                <a:latin typeface="Times New Roman" panose="02020603050405020304" pitchFamily="18" charset="0"/>
              </a:endParaRPr>
            </a:p>
          </p:txBody>
        </p:sp>
        <p:grpSp>
          <p:nvGrpSpPr>
            <p:cNvPr id="22568" name="组合 22567"/>
            <p:cNvGrpSpPr/>
            <p:nvPr/>
          </p:nvGrpSpPr>
          <p:grpSpPr>
            <a:xfrm>
              <a:off x="1680" y="3023"/>
              <a:ext cx="878" cy="289"/>
              <a:chOff x="1615" y="2621"/>
              <a:chExt cx="1021" cy="343"/>
            </a:xfrm>
          </p:grpSpPr>
          <p:sp>
            <p:nvSpPr>
              <p:cNvPr id="22547" name="右箭头 22546"/>
              <p:cNvSpPr/>
              <p:nvPr/>
            </p:nvSpPr>
            <p:spPr>
              <a:xfrm>
                <a:off x="2021" y="2649"/>
                <a:ext cx="615" cy="306"/>
              </a:xfrm>
              <a:prstGeom prst="rightArrow">
                <a:avLst>
                  <a:gd name="adj1" fmla="val 50000"/>
                  <a:gd name="adj2" fmla="val 50245"/>
                </a:avLst>
              </a:prstGeom>
              <a:solidFill>
                <a:schemeClr val="accent1"/>
              </a:solidFill>
              <a:ln w="28575" cap="sq" cmpd="sng">
                <a:solidFill>
                  <a:schemeClr val="accent1"/>
                </a:solidFill>
                <a:prstDash val="solid"/>
                <a:miter/>
                <a:headEnd type="none" w="med" len="med"/>
                <a:tailEnd type="none" w="med" len="med"/>
              </a:ln>
            </p:spPr>
            <p:txBody>
              <a:bodyPr wrap="none" lIns="89381" tIns="44691" rIns="89381" bIns="44691" anchor="ctr"/>
              <a:lstStyle/>
              <a:p>
                <a:pPr algn="ctr" defTabSz="892175" eaLnBrk="0" hangingPunct="0"/>
                <a:endParaRPr sz="3200" dirty="0">
                  <a:solidFill>
                    <a:schemeClr val="accent1"/>
                  </a:solidFill>
                  <a:latin typeface="Times New Roman" panose="02020603050405020304" pitchFamily="18" charset="0"/>
                </a:endParaRPr>
              </a:p>
            </p:txBody>
          </p:sp>
          <p:sp>
            <p:nvSpPr>
              <p:cNvPr id="22548" name="文本框 22547"/>
              <p:cNvSpPr txBox="1"/>
              <p:nvPr/>
            </p:nvSpPr>
            <p:spPr>
              <a:xfrm>
                <a:off x="1615" y="2621"/>
                <a:ext cx="406" cy="343"/>
              </a:xfrm>
              <a:prstGeom prst="rect">
                <a:avLst/>
              </a:prstGeom>
              <a:noFill/>
              <a:ln w="28575">
                <a:noFill/>
              </a:ln>
            </p:spPr>
            <p:txBody>
              <a:bodyPr lIns="89381" tIns="44691" rIns="89381" bIns="44691" anchor="ctr">
                <a:spAutoFit/>
              </a:bodyPr>
              <a:lstStyle/>
              <a:p>
                <a:pPr algn="ctr" defTabSz="892175" eaLnBrk="0" hangingPunct="0"/>
                <a:r>
                  <a:rPr lang="en-US" altLang="zh-CN" sz="2400" i="1" dirty="0" err="1">
                    <a:latin typeface="Times New Roman" panose="02020603050405020304" pitchFamily="18" charset="0"/>
                  </a:rPr>
                  <a:t>i</a:t>
                </a:r>
                <a:endParaRPr lang="en-US" altLang="zh-CN" sz="4300" dirty="0">
                  <a:latin typeface="Times New Roman" panose="02020603050405020304" pitchFamily="18" charset="0"/>
                </a:endParaRPr>
              </a:p>
            </p:txBody>
          </p:sp>
        </p:grpSp>
        <p:sp>
          <p:nvSpPr>
            <p:cNvPr id="22549" name="文本框 22548"/>
            <p:cNvSpPr txBox="1"/>
            <p:nvPr/>
          </p:nvSpPr>
          <p:spPr>
            <a:xfrm>
              <a:off x="2640" y="3696"/>
              <a:ext cx="384" cy="289"/>
            </a:xfrm>
            <a:prstGeom prst="rect">
              <a:avLst/>
            </a:prstGeom>
            <a:noFill/>
            <a:ln w="28575">
              <a:noFill/>
            </a:ln>
          </p:spPr>
          <p:txBody>
            <a:bodyPr lIns="89381" tIns="44691" rIns="89381" bIns="44691" anchor="ctr">
              <a:spAutoFit/>
            </a:bodyPr>
            <a:lstStyle/>
            <a:p>
              <a:pPr algn="ctr" defTabSz="892175" eaLnBrk="0" hangingPunct="0"/>
              <a:r>
                <a:rPr lang="en-US" altLang="zh-CN" sz="2400" i="1" dirty="0">
                  <a:latin typeface="Times New Roman" panose="02020603050405020304" pitchFamily="18" charset="0"/>
                </a:rPr>
                <a:t>u</a:t>
              </a:r>
              <a:endParaRPr lang="en-US" altLang="zh-CN" sz="2400" dirty="0">
                <a:latin typeface="Times New Roman" panose="02020603050405020304" pitchFamily="18" charset="0"/>
              </a:endParaRPr>
            </a:p>
          </p:txBody>
        </p:sp>
        <p:sp>
          <p:nvSpPr>
            <p:cNvPr id="22550" name="矩形 22549"/>
            <p:cNvSpPr/>
            <p:nvPr/>
          </p:nvSpPr>
          <p:spPr>
            <a:xfrm>
              <a:off x="1942" y="3458"/>
              <a:ext cx="309" cy="469"/>
            </a:xfrm>
            <a:prstGeom prst="rect">
              <a:avLst/>
            </a:prstGeom>
            <a:noFill/>
            <a:ln w="28575">
              <a:noFill/>
            </a:ln>
          </p:spPr>
          <p:txBody>
            <a:bodyPr wrap="none" lIns="89381" tIns="44691" rIns="89381" bIns="44691" anchor="ctr">
              <a:spAutoFit/>
            </a:bodyPr>
            <a:lstStyle/>
            <a:p>
              <a:pPr algn="ctr" defTabSz="892175" eaLnBrk="0" hangingPunct="0"/>
              <a:r>
                <a:rPr lang="en-US" altLang="zh-CN" sz="4300">
                  <a:solidFill>
                    <a:schemeClr val="hlink"/>
                  </a:solidFill>
                  <a:latin typeface="Times New Roman" panose="02020603050405020304" pitchFamily="18" charset="0"/>
                  <a:sym typeface="CommonBullets" pitchFamily="34" charset="2"/>
                </a:rPr>
                <a:t>+</a:t>
              </a:r>
            </a:p>
          </p:txBody>
        </p:sp>
        <p:sp>
          <p:nvSpPr>
            <p:cNvPr id="22551" name="直接连接符 22550"/>
            <p:cNvSpPr/>
            <p:nvPr/>
          </p:nvSpPr>
          <p:spPr>
            <a:xfrm>
              <a:off x="3565" y="3696"/>
              <a:ext cx="192" cy="0"/>
            </a:xfrm>
            <a:prstGeom prst="line">
              <a:avLst/>
            </a:prstGeom>
            <a:ln w="28575" cap="sq" cmpd="sng">
              <a:solidFill>
                <a:schemeClr val="hlink"/>
              </a:solidFill>
              <a:prstDash val="solid"/>
              <a:headEnd type="none" w="med" len="med"/>
              <a:tailEnd type="none" w="med" len="med"/>
            </a:ln>
          </p:spPr>
        </p:sp>
        <p:grpSp>
          <p:nvGrpSpPr>
            <p:cNvPr id="22561" name="组合 22560"/>
            <p:cNvGrpSpPr/>
            <p:nvPr/>
          </p:nvGrpSpPr>
          <p:grpSpPr>
            <a:xfrm>
              <a:off x="1938" y="3335"/>
              <a:ext cx="1819" cy="236"/>
              <a:chOff x="1920" y="1728"/>
              <a:chExt cx="1819" cy="236"/>
            </a:xfrm>
          </p:grpSpPr>
          <p:sp>
            <p:nvSpPr>
              <p:cNvPr id="22562" name="矩形 22561"/>
              <p:cNvSpPr/>
              <p:nvPr/>
            </p:nvSpPr>
            <p:spPr>
              <a:xfrm>
                <a:off x="2592" y="1728"/>
                <a:ext cx="480" cy="236"/>
              </a:xfrm>
              <a:prstGeom prst="rect">
                <a:avLst/>
              </a:prstGeom>
              <a:solidFill>
                <a:schemeClr val="accent2"/>
              </a:solidFill>
              <a:ln w="12700" cap="sq" cmpd="sng">
                <a:solidFill>
                  <a:schemeClr val="tx1"/>
                </a:solidFill>
                <a:prstDash val="solid"/>
                <a:miter/>
                <a:headEnd type="none" w="med" len="med"/>
                <a:tailEnd type="none" w="med" len="med"/>
              </a:ln>
            </p:spPr>
            <p:txBody>
              <a:bodyPr/>
              <a:lstStyle/>
              <a:p>
                <a:endParaRPr lang="zh-CN" altLang="en-US"/>
              </a:p>
            </p:txBody>
          </p:sp>
          <p:sp>
            <p:nvSpPr>
              <p:cNvPr id="22563" name="直接连接符 22562"/>
              <p:cNvSpPr/>
              <p:nvPr/>
            </p:nvSpPr>
            <p:spPr>
              <a:xfrm flipH="1" flipV="1">
                <a:off x="2016" y="1846"/>
                <a:ext cx="576" cy="0"/>
              </a:xfrm>
              <a:prstGeom prst="line">
                <a:avLst/>
              </a:prstGeom>
              <a:ln w="28575" cap="sq" cmpd="sng">
                <a:solidFill>
                  <a:schemeClr val="tx1"/>
                </a:solidFill>
                <a:prstDash val="solid"/>
                <a:headEnd type="none" w="med" len="med"/>
                <a:tailEnd type="none" w="med" len="med"/>
              </a:ln>
            </p:spPr>
          </p:sp>
          <p:sp>
            <p:nvSpPr>
              <p:cNvPr id="22564" name="直接连接符 22563"/>
              <p:cNvSpPr/>
              <p:nvPr/>
            </p:nvSpPr>
            <p:spPr>
              <a:xfrm>
                <a:off x="3072" y="1846"/>
                <a:ext cx="576" cy="0"/>
              </a:xfrm>
              <a:prstGeom prst="line">
                <a:avLst/>
              </a:prstGeom>
              <a:ln w="28575" cap="sq" cmpd="sng">
                <a:solidFill>
                  <a:schemeClr val="tx1"/>
                </a:solidFill>
                <a:prstDash val="solid"/>
                <a:headEnd type="none" w="med" len="med"/>
                <a:tailEnd type="none" w="med" len="med"/>
              </a:ln>
            </p:spPr>
          </p:sp>
          <p:sp>
            <p:nvSpPr>
              <p:cNvPr id="22565" name="椭圆 22564"/>
              <p:cNvSpPr/>
              <p:nvPr/>
            </p:nvSpPr>
            <p:spPr>
              <a:xfrm>
                <a:off x="1920" y="1800"/>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sp>
            <p:nvSpPr>
              <p:cNvPr id="22566" name="椭圆 22565"/>
              <p:cNvSpPr/>
              <p:nvPr/>
            </p:nvSpPr>
            <p:spPr>
              <a:xfrm>
                <a:off x="3648" y="1800"/>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grpSp>
      </p:grpSp>
      <p:sp>
        <p:nvSpPr>
          <p:cNvPr id="22569" name="文本框 22568"/>
          <p:cNvSpPr txBox="1"/>
          <p:nvPr/>
        </p:nvSpPr>
        <p:spPr>
          <a:xfrm>
            <a:off x="692150" y="3508375"/>
            <a:ext cx="4587875" cy="449263"/>
          </a:xfrm>
          <a:prstGeom prst="rect">
            <a:avLst/>
          </a:prstGeom>
          <a:noFill/>
          <a:ln w="28575">
            <a:noFill/>
          </a:ln>
        </p:spPr>
        <p:txBody>
          <a:bodyPr lIns="89381" tIns="44691" rIns="89381" bIns="44691" anchor="ctr">
            <a:spAutoFit/>
          </a:bodyPr>
          <a:lstStyle/>
          <a:p>
            <a:pPr algn="ctr" defTabSz="892175" eaLnBrk="0" hangingPunct="0"/>
            <a:r>
              <a:rPr lang="en-US" altLang="zh-CN" sz="2400" dirty="0">
                <a:latin typeface="Times New Roman" panose="02020603050405020304" pitchFamily="18" charset="0"/>
              </a:rPr>
              <a:t>2</a:t>
            </a:r>
            <a:r>
              <a:rPr lang="zh-CN" altLang="en-US" sz="2400" dirty="0">
                <a:latin typeface="Times New Roman" panose="02020603050405020304" pitchFamily="18" charset="0"/>
              </a:rPr>
              <a:t>、欧姆定律 </a:t>
            </a:r>
            <a:r>
              <a:rPr lang="en-US" altLang="zh-CN" sz="2400">
                <a:latin typeface="Times New Roman" panose="02020603050405020304" pitchFamily="18" charset="0"/>
              </a:rPr>
              <a:t>(Ohm’s Law)</a:t>
            </a:r>
            <a:endParaRPr lang="en-US" altLang="zh-CN" sz="2400" b="0">
              <a:latin typeface="Times New Roman" panose="02020603050405020304" pitchFamily="18" charset="0"/>
            </a:endParaRPr>
          </a:p>
        </p:txBody>
      </p:sp>
      <p:sp>
        <p:nvSpPr>
          <p:cNvPr id="22574" name="动作按钮: 后退或前一项 22573"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2575" name="动作按钮: 后退或前一项 22574"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2580" name="矩形 22579"/>
          <p:cNvSpPr/>
          <p:nvPr/>
        </p:nvSpPr>
        <p:spPr>
          <a:xfrm>
            <a:off x="869950" y="588963"/>
            <a:ext cx="4410075" cy="487362"/>
          </a:xfrm>
          <a:prstGeom prst="rect">
            <a:avLst/>
          </a:prstGeom>
          <a:noFill/>
          <a:ln w="9525">
            <a:noFill/>
          </a:ln>
        </p:spPr>
        <p:txBody>
          <a:bodyPr lIns="89381" tIns="44691" rIns="89381" bIns="44691" anchor="b">
            <a:spAutoFit/>
          </a:bodyPr>
          <a:lstStyle/>
          <a:p>
            <a:pPr marL="377825" indent="-377825" defTabSz="892175" eaLnBrk="0" hangingPunct="0"/>
            <a:r>
              <a:rPr lang="zh-CN" altLang="en-US" dirty="0">
                <a:latin typeface="宋体" panose="02010600030101010101" pitchFamily="2" charset="-122"/>
              </a:rPr>
              <a:t>二、电阻元件的</a:t>
            </a:r>
            <a:r>
              <a:rPr lang="zh-CN" altLang="en-US" dirty="0">
                <a:solidFill>
                  <a:srgbClr val="FF0000"/>
                </a:solidFill>
                <a:latin typeface="宋体" panose="02010600030101010101" pitchFamily="2" charset="-122"/>
              </a:rPr>
              <a:t>伏安关系</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22535"/>
                                        </p:tgtEl>
                                        <p:attrNameLst>
                                          <p:attrName>style.visibility</p:attrName>
                                        </p:attrNameLst>
                                      </p:cBhvr>
                                      <p:to>
                                        <p:strVal val="visible"/>
                                      </p:to>
                                    </p:set>
                                    <p:anim calcmode="lin" valueType="num">
                                      <p:cBhvr>
                                        <p:cTn id="11" dur="500" fill="hold"/>
                                        <p:tgtEl>
                                          <p:spTgt spid="22535"/>
                                        </p:tgtEl>
                                        <p:attrNameLst>
                                          <p:attrName>ppt_w</p:attrName>
                                        </p:attrNameLst>
                                      </p:cBhvr>
                                      <p:tavLst>
                                        <p:tav tm="0">
                                          <p:val>
                                            <p:fltVal val="0"/>
                                          </p:val>
                                        </p:tav>
                                        <p:tav tm="100000">
                                          <p:val>
                                            <p:strVal val="#ppt_w"/>
                                          </p:val>
                                        </p:tav>
                                      </p:tavLst>
                                    </p:anim>
                                    <p:anim calcmode="lin" valueType="num">
                                      <p:cBhvr>
                                        <p:cTn id="12" dur="500" fill="hold"/>
                                        <p:tgtEl>
                                          <p:spTgt spid="22535"/>
                                        </p:tgtEl>
                                        <p:attrNameLst>
                                          <p:attrName>ppt_h</p:attrName>
                                        </p:attrNameLst>
                                      </p:cBhvr>
                                      <p:tavLst>
                                        <p:tav tm="0">
                                          <p:val>
                                            <p:fltVal val="0"/>
                                          </p:val>
                                        </p:tav>
                                        <p:tav tm="100000">
                                          <p:val>
                                            <p:strVal val="#ppt_h"/>
                                          </p:val>
                                        </p:tav>
                                      </p:tavLst>
                                    </p:anim>
                                  </p:childTnLst>
                                </p:cTn>
                              </p:par>
                            </p:childTnLst>
                          </p:cTn>
                        </p:par>
                        <p:par>
                          <p:cTn id="13" fill="hold">
                            <p:stCondLst>
                              <p:cond delay="500"/>
                            </p:stCondLst>
                            <p:childTnLst>
                              <p:par>
                                <p:cTn id="14" presetID="16" presetClass="entr" presetSubtype="37" fill="hold" nodeType="afterEffect">
                                  <p:stCondLst>
                                    <p:cond delay="0"/>
                                  </p:stCondLst>
                                  <p:childTnLst>
                                    <p:set>
                                      <p:cBhvr>
                                        <p:cTn id="15" dur="1" fill="hold">
                                          <p:stCondLst>
                                            <p:cond delay="0"/>
                                          </p:stCondLst>
                                        </p:cTn>
                                        <p:tgtEl>
                                          <p:spTgt spid="22560"/>
                                        </p:tgtEl>
                                        <p:attrNameLst>
                                          <p:attrName>style.visibility</p:attrName>
                                        </p:attrNameLst>
                                      </p:cBhvr>
                                      <p:to>
                                        <p:strVal val="visible"/>
                                      </p:to>
                                    </p:set>
                                    <p:animEffect transition="in" filter="barn(outVertical)">
                                      <p:cBhvr>
                                        <p:cTn id="16" dur="500"/>
                                        <p:tgtEl>
                                          <p:spTgt spid="22560"/>
                                        </p:tgtEl>
                                      </p:cBhvr>
                                    </p:animEffect>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22540"/>
                                        </p:tgtEl>
                                        <p:attrNameLst>
                                          <p:attrName>style.visibility</p:attrName>
                                        </p:attrNameLst>
                                      </p:cBhvr>
                                      <p:to>
                                        <p:strVal val="visible"/>
                                      </p:to>
                                    </p:set>
                                    <p:anim calcmode="lin" valueType="num">
                                      <p:cBhvr additive="base">
                                        <p:cTn id="20" dur="500" fill="hold"/>
                                        <p:tgtEl>
                                          <p:spTgt spid="22540"/>
                                        </p:tgtEl>
                                        <p:attrNameLst>
                                          <p:attrName>ppt_x</p:attrName>
                                        </p:attrNameLst>
                                      </p:cBhvr>
                                      <p:tavLst>
                                        <p:tav tm="0">
                                          <p:val>
                                            <p:strVal val="1+#ppt_w/2"/>
                                          </p:val>
                                        </p:tav>
                                        <p:tav tm="100000">
                                          <p:val>
                                            <p:strVal val="#ppt_x"/>
                                          </p:val>
                                        </p:tav>
                                      </p:tavLst>
                                    </p:anim>
                                    <p:anim calcmode="lin" valueType="num">
                                      <p:cBhvr additive="base">
                                        <p:cTn id="21"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22569"/>
                                        </p:tgtEl>
                                        <p:attrNameLst>
                                          <p:attrName>style.visibility</p:attrName>
                                        </p:attrNameLst>
                                      </p:cBhvr>
                                      <p:to>
                                        <p:strVal val="visible"/>
                                      </p:to>
                                    </p:set>
                                    <p:animEffect transition="in" filter="blinds(vertical)">
                                      <p:cBhvr>
                                        <p:cTn id="26" dur="500"/>
                                        <p:tgtEl>
                                          <p:spTgt spid="22569"/>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528" fill="hold" grpId="0" nodeType="clickEffect">
                                  <p:stCondLst>
                                    <p:cond delay="0"/>
                                  </p:stCondLst>
                                  <p:iterate type="lt">
                                    <p:tmPct val="100000"/>
                                  </p:iterate>
                                  <p:childTnLst>
                                    <p:set>
                                      <p:cBhvr>
                                        <p:cTn id="30" dur="1" fill="hold">
                                          <p:stCondLst>
                                            <p:cond delay="0"/>
                                          </p:stCondLst>
                                        </p:cTn>
                                        <p:tgtEl>
                                          <p:spTgt spid="22541"/>
                                        </p:tgtEl>
                                        <p:attrNameLst>
                                          <p:attrName>style.visibility</p:attrName>
                                        </p:attrNameLst>
                                      </p:cBhvr>
                                      <p:to>
                                        <p:strVal val="visible"/>
                                      </p:to>
                                    </p:set>
                                    <p:anim calcmode="lin" valueType="num">
                                      <p:cBhvr>
                                        <p:cTn id="31" dur="75" fill="hold"/>
                                        <p:tgtEl>
                                          <p:spTgt spid="22541"/>
                                        </p:tgtEl>
                                        <p:attrNameLst>
                                          <p:attrName>ppt_w</p:attrName>
                                        </p:attrNameLst>
                                      </p:cBhvr>
                                      <p:tavLst>
                                        <p:tav tm="0">
                                          <p:val>
                                            <p:fltVal val="0"/>
                                          </p:val>
                                        </p:tav>
                                        <p:tav tm="100000">
                                          <p:val>
                                            <p:strVal val="#ppt_w"/>
                                          </p:val>
                                        </p:tav>
                                      </p:tavLst>
                                    </p:anim>
                                    <p:anim calcmode="lin" valueType="num">
                                      <p:cBhvr>
                                        <p:cTn id="32" dur="75" fill="hold"/>
                                        <p:tgtEl>
                                          <p:spTgt spid="22541"/>
                                        </p:tgtEl>
                                        <p:attrNameLst>
                                          <p:attrName>ppt_h</p:attrName>
                                        </p:attrNameLst>
                                      </p:cBhvr>
                                      <p:tavLst>
                                        <p:tav tm="0">
                                          <p:val>
                                            <p:fltVal val="0"/>
                                          </p:val>
                                        </p:tav>
                                        <p:tav tm="100000">
                                          <p:val>
                                            <p:strVal val="#ppt_h"/>
                                          </p:val>
                                        </p:tav>
                                      </p:tavLst>
                                    </p:anim>
                                    <p:anim calcmode="lin" valueType="num">
                                      <p:cBhvr>
                                        <p:cTn id="33" dur="75" fill="hold"/>
                                        <p:tgtEl>
                                          <p:spTgt spid="22541"/>
                                        </p:tgtEl>
                                        <p:attrNameLst>
                                          <p:attrName>ppt_x</p:attrName>
                                        </p:attrNameLst>
                                      </p:cBhvr>
                                      <p:tavLst>
                                        <p:tav tm="0">
                                          <p:val>
                                            <p:fltVal val="0.5"/>
                                          </p:val>
                                        </p:tav>
                                        <p:tav tm="100000">
                                          <p:val>
                                            <p:strVal val="#ppt_x"/>
                                          </p:val>
                                        </p:tav>
                                      </p:tavLst>
                                    </p:anim>
                                    <p:anim calcmode="lin" valueType="num">
                                      <p:cBhvr>
                                        <p:cTn id="34" dur="75" fill="hold"/>
                                        <p:tgtEl>
                                          <p:spTgt spid="22541"/>
                                        </p:tgtEl>
                                        <p:attrNameLst>
                                          <p:attrName>ppt_y</p:attrName>
                                        </p:attrNameLst>
                                      </p:cBhvr>
                                      <p:tavLst>
                                        <p:tav tm="0">
                                          <p:val>
                                            <p:fltVal val="0.5"/>
                                          </p:val>
                                        </p:tav>
                                        <p:tav tm="100000">
                                          <p:val>
                                            <p:strVal val="#ppt_y"/>
                                          </p:val>
                                        </p:tav>
                                      </p:tavLst>
                                    </p:anim>
                                  </p:childTnLst>
                                </p:cTn>
                              </p:par>
                            </p:childTnLst>
                          </p:cTn>
                        </p:par>
                        <p:par>
                          <p:cTn id="35" fill="hold">
                            <p:stCondLst>
                              <p:cond delay="1650"/>
                            </p:stCondLst>
                            <p:childTnLst>
                              <p:par>
                                <p:cTn id="36" presetID="2" presetClass="entr" presetSubtype="8" fill="hold" nodeType="afterEffect">
                                  <p:stCondLst>
                                    <p:cond delay="0"/>
                                  </p:stCondLst>
                                  <p:childTnLst>
                                    <p:set>
                                      <p:cBhvr>
                                        <p:cTn id="37" dur="1" fill="hold">
                                          <p:stCondLst>
                                            <p:cond delay="0"/>
                                          </p:stCondLst>
                                        </p:cTn>
                                        <p:tgtEl>
                                          <p:spTgt spid="22577"/>
                                        </p:tgtEl>
                                        <p:attrNameLst>
                                          <p:attrName>style.visibility</p:attrName>
                                        </p:attrNameLst>
                                      </p:cBhvr>
                                      <p:to>
                                        <p:strVal val="visible"/>
                                      </p:to>
                                    </p:set>
                                    <p:anim calcmode="lin" valueType="num">
                                      <p:cBhvr additive="base">
                                        <p:cTn id="38" dur="500" fill="hold"/>
                                        <p:tgtEl>
                                          <p:spTgt spid="22577"/>
                                        </p:tgtEl>
                                        <p:attrNameLst>
                                          <p:attrName>ppt_x</p:attrName>
                                        </p:attrNameLst>
                                      </p:cBhvr>
                                      <p:tavLst>
                                        <p:tav tm="0">
                                          <p:val>
                                            <p:strVal val="0-#ppt_w/2"/>
                                          </p:val>
                                        </p:tav>
                                        <p:tav tm="100000">
                                          <p:val>
                                            <p:strVal val="#ppt_x"/>
                                          </p:val>
                                        </p:tav>
                                      </p:tavLst>
                                    </p:anim>
                                    <p:anim calcmode="lin" valueType="num">
                                      <p:cBhvr additive="base">
                                        <p:cTn id="39" dur="500" fill="hold"/>
                                        <p:tgtEl>
                                          <p:spTgt spid="225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p:bldP spid="22535" grpId="0"/>
      <p:bldP spid="22540" grpId="0"/>
      <p:bldP spid="22541" grpId="0"/>
      <p:bldP spid="22569"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2" name="文本框 24581"/>
          <p:cNvSpPr txBox="1"/>
          <p:nvPr/>
        </p:nvSpPr>
        <p:spPr>
          <a:xfrm>
            <a:off x="1117600" y="4333875"/>
            <a:ext cx="2165350" cy="449263"/>
          </a:xfrm>
          <a:prstGeom prst="rect">
            <a:avLst/>
          </a:prstGeom>
          <a:noFill/>
          <a:ln w="28575">
            <a:noFill/>
          </a:ln>
        </p:spPr>
        <p:txBody>
          <a:bodyPr wrap="none" lIns="89381" tIns="44691" rIns="89381" bIns="44691" anchor="ctr">
            <a:spAutoFit/>
          </a:bodyPr>
          <a:lstStyle/>
          <a:p>
            <a:pPr algn="ctr" defTabSz="892175" eaLnBrk="0" hangingPunct="0"/>
            <a:r>
              <a:rPr lang="en-US" altLang="zh-CN" sz="2400" b="0" dirty="0">
                <a:latin typeface="Times New Roman" panose="02020603050405020304" pitchFamily="18" charset="0"/>
              </a:rPr>
              <a:t> </a:t>
            </a:r>
            <a:r>
              <a:rPr lang="zh-CN" altLang="en-US" sz="2400" dirty="0">
                <a:latin typeface="Times New Roman" panose="02020603050405020304" pitchFamily="18" charset="0"/>
              </a:rPr>
              <a:t>伏安特性曲线</a:t>
            </a:r>
            <a:r>
              <a:rPr lang="en-US" altLang="zh-CN" sz="2400">
                <a:latin typeface="Times New Roman" panose="02020603050405020304" pitchFamily="18" charset="0"/>
              </a:rPr>
              <a:t>:</a:t>
            </a:r>
            <a:endParaRPr lang="en-US" altLang="zh-CN" sz="2400" b="0">
              <a:latin typeface="Times New Roman" panose="02020603050405020304" pitchFamily="18" charset="0"/>
            </a:endParaRPr>
          </a:p>
        </p:txBody>
      </p:sp>
      <p:sp>
        <p:nvSpPr>
          <p:cNvPr id="24598" name="文本框 24597"/>
          <p:cNvSpPr txBox="1"/>
          <p:nvPr/>
        </p:nvSpPr>
        <p:spPr>
          <a:xfrm>
            <a:off x="5949950" y="4949031"/>
            <a:ext cx="679450" cy="449263"/>
          </a:xfrm>
          <a:prstGeom prst="rect">
            <a:avLst/>
          </a:prstGeom>
          <a:noFill/>
          <a:ln w="28575">
            <a:noFill/>
          </a:ln>
        </p:spPr>
        <p:txBody>
          <a:bodyPr lIns="89381" tIns="44691" rIns="89381" bIns="44691" anchor="ctr">
            <a:spAutoFit/>
          </a:bodyPr>
          <a:lstStyle/>
          <a:p>
            <a:pPr algn="ctr" defTabSz="892175" eaLnBrk="0" hangingPunct="0"/>
            <a:r>
              <a:rPr lang="en-US" altLang="zh-CN" sz="2400" i="1">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endParaRPr>
          </a:p>
        </p:txBody>
      </p:sp>
      <p:sp>
        <p:nvSpPr>
          <p:cNvPr id="24605" name="矩形 24604"/>
          <p:cNvSpPr/>
          <p:nvPr/>
        </p:nvSpPr>
        <p:spPr>
          <a:xfrm>
            <a:off x="1279525" y="302813"/>
            <a:ext cx="1193800" cy="459587"/>
          </a:xfrm>
          <a:prstGeom prst="rect">
            <a:avLst/>
          </a:prstGeom>
          <a:noFill/>
          <a:ln w="28575">
            <a:noFill/>
          </a:ln>
        </p:spPr>
        <p:txBody>
          <a:bodyPr lIns="89381" tIns="44691" rIns="89381" bIns="44691" anchor="ctr">
            <a:spAutoFit/>
          </a:bodyPr>
          <a:lstStyle/>
          <a:p>
            <a:pPr algn="ctr" defTabSz="892175" eaLnBrk="0" hangingPunct="0"/>
            <a:r>
              <a:rPr lang="en-US" altLang="zh-CN" sz="2400" i="1" dirty="0">
                <a:solidFill>
                  <a:srgbClr val="FF0000"/>
                </a:solidFill>
                <a:latin typeface="Times New Roman" panose="02020603050405020304" pitchFamily="18" charset="0"/>
              </a:rPr>
              <a:t>u</a:t>
            </a:r>
            <a:r>
              <a:rPr lang="en-US" altLang="zh-CN" sz="2400" dirty="0">
                <a:solidFill>
                  <a:srgbClr val="FF0000"/>
                </a:solidFill>
                <a:latin typeface="Times New Roman" panose="02020603050405020304" pitchFamily="18" charset="0"/>
              </a:rPr>
              <a:t> </a:t>
            </a:r>
            <a:r>
              <a:rPr lang="en-US" altLang="zh-CN" sz="2400" dirty="0">
                <a:solidFill>
                  <a:srgbClr val="FF0000"/>
                </a:solidFill>
                <a:latin typeface="Times New Roman" panose="02020603050405020304" pitchFamily="18" charset="0"/>
                <a:sym typeface="Symbol" panose="05050102010706020507" pitchFamily="18" charset="2"/>
              </a:rPr>
              <a:t> </a:t>
            </a:r>
            <a:r>
              <a:rPr lang="en-US" altLang="zh-CN" sz="2400" i="1" dirty="0">
                <a:solidFill>
                  <a:srgbClr val="FF0000"/>
                </a:solidFill>
                <a:latin typeface="Times New Roman" panose="02020603050405020304" pitchFamily="18" charset="0"/>
              </a:rPr>
              <a:t>R </a:t>
            </a:r>
            <a:r>
              <a:rPr lang="en-US" altLang="zh-CN" sz="2400" i="1" dirty="0" err="1">
                <a:solidFill>
                  <a:srgbClr val="FF0000"/>
                </a:solidFill>
                <a:latin typeface="Times New Roman" panose="02020603050405020304" pitchFamily="18" charset="0"/>
              </a:rPr>
              <a:t>i</a:t>
            </a:r>
            <a:endParaRPr lang="en-US" altLang="zh-CN" sz="2400" dirty="0">
              <a:solidFill>
                <a:srgbClr val="FF0000"/>
              </a:solidFill>
              <a:latin typeface="Times New Roman" panose="02020603050405020304" pitchFamily="18" charset="0"/>
            </a:endParaRPr>
          </a:p>
        </p:txBody>
      </p:sp>
      <p:sp>
        <p:nvSpPr>
          <p:cNvPr id="24610" name="文本框 24609"/>
          <p:cNvSpPr txBox="1"/>
          <p:nvPr/>
        </p:nvSpPr>
        <p:spPr>
          <a:xfrm>
            <a:off x="1828800" y="5173663"/>
            <a:ext cx="1666875" cy="449262"/>
          </a:xfrm>
          <a:prstGeom prst="rect">
            <a:avLst/>
          </a:prstGeom>
          <a:noFill/>
          <a:ln w="28575">
            <a:noFill/>
          </a:ln>
        </p:spPr>
        <p:txBody>
          <a:bodyPr lIns="89381" tIns="44691" rIns="89381" bIns="44691" anchor="ctr">
            <a:spAutoFit/>
          </a:bodyPr>
          <a:lstStyle/>
          <a:p>
            <a:pPr algn="ctr" defTabSz="892175" eaLnBrk="0" hangingPunct="0"/>
            <a:r>
              <a:rPr lang="en-US" altLang="zh-CN" sz="2400">
                <a:latin typeface="Times New Roman" panose="02020603050405020304" pitchFamily="18" charset="0"/>
              </a:rPr>
              <a:t> </a:t>
            </a:r>
            <a:r>
              <a:rPr lang="en-US" altLang="zh-CN" sz="2400" i="1">
                <a:latin typeface="Times New Roman" panose="02020603050405020304" pitchFamily="18" charset="0"/>
              </a:rPr>
              <a:t>R </a:t>
            </a:r>
            <a:r>
              <a:rPr lang="en-US" altLang="zh-CN" sz="2400" dirty="0" err="1">
                <a:latin typeface="Times New Roman" panose="02020603050405020304" pitchFamily="18" charset="0"/>
                <a:sym typeface="Symbol" panose="05050102010706020507" pitchFamily="18" charset="2"/>
              </a:rPr>
              <a:t> tg</a:t>
            </a:r>
            <a:r>
              <a:rPr lang="en-US" altLang="zh-CN" sz="2400">
                <a:latin typeface="Times New Roman" panose="02020603050405020304" pitchFamily="18" charset="0"/>
                <a:sym typeface="Symbol" panose="05050102010706020507" pitchFamily="18" charset="2"/>
              </a:rPr>
              <a:t> </a:t>
            </a:r>
            <a:r>
              <a:rPr lang="en-US" altLang="zh-CN" sz="2400" i="1">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sym typeface="Symbol" panose="05050102010706020507" pitchFamily="18" charset="2"/>
            </a:endParaRPr>
          </a:p>
        </p:txBody>
      </p:sp>
      <p:sp>
        <p:nvSpPr>
          <p:cNvPr id="24613" name="文本框 24612"/>
          <p:cNvSpPr txBox="1"/>
          <p:nvPr/>
        </p:nvSpPr>
        <p:spPr>
          <a:xfrm>
            <a:off x="246133" y="3305910"/>
            <a:ext cx="8593067" cy="459587"/>
          </a:xfrm>
          <a:prstGeom prst="rect">
            <a:avLst/>
          </a:prstGeom>
          <a:noFill/>
          <a:ln w="28575">
            <a:noFill/>
          </a:ln>
        </p:spPr>
        <p:txBody>
          <a:bodyPr wrap="none" lIns="89381" tIns="44691" rIns="89381" bIns="44691" anchor="ctr">
            <a:spAutoFit/>
          </a:bodyPr>
          <a:lstStyle/>
          <a:p>
            <a:pPr algn="ctr" defTabSz="892175" eaLnBrk="0" hangingPunct="0"/>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rPr>
              <a:t>线性电阻</a:t>
            </a:r>
            <a:r>
              <a:rPr lang="en-US" altLang="zh-CN" sz="2400" i="1" dirty="0">
                <a:latin typeface="Times New Roman" panose="02020603050405020304" pitchFamily="18" charset="0"/>
              </a:rPr>
              <a:t>R</a:t>
            </a:r>
            <a:r>
              <a:rPr lang="zh-CN" altLang="en-US" sz="2400" dirty="0">
                <a:latin typeface="Times New Roman" panose="02020603050405020304" pitchFamily="18" charset="0"/>
              </a:rPr>
              <a:t>是一个</a:t>
            </a:r>
            <a:r>
              <a:rPr lang="zh-CN" altLang="en-US" sz="2400" dirty="0">
                <a:solidFill>
                  <a:srgbClr val="FF0000"/>
                </a:solidFill>
                <a:latin typeface="Times New Roman" panose="02020603050405020304" pitchFamily="18" charset="0"/>
              </a:rPr>
              <a:t>与电压和电流无关</a:t>
            </a:r>
            <a:r>
              <a:rPr lang="zh-CN" altLang="en-US" sz="2400" dirty="0">
                <a:latin typeface="Times New Roman" panose="02020603050405020304" pitchFamily="18" charset="0"/>
              </a:rPr>
              <a:t>的常数</a:t>
            </a:r>
            <a:r>
              <a:rPr lang="en-US" altLang="zh-CN" sz="2400" dirty="0">
                <a:latin typeface="Times New Roman" panose="02020603050405020304" pitchFamily="18" charset="0"/>
              </a:rPr>
              <a:t>,</a:t>
            </a:r>
            <a:r>
              <a:rPr lang="zh-CN" altLang="en-US" sz="2400" dirty="0">
                <a:latin typeface="Times New Roman" panose="02020603050405020304" pitchFamily="18" charset="0"/>
              </a:rPr>
              <a:t>取决于材料。</a:t>
            </a:r>
          </a:p>
        </p:txBody>
      </p:sp>
      <p:sp>
        <p:nvSpPr>
          <p:cNvPr id="24614" name="文本框 24613"/>
          <p:cNvSpPr txBox="1"/>
          <p:nvPr/>
        </p:nvSpPr>
        <p:spPr>
          <a:xfrm>
            <a:off x="885825" y="823913"/>
            <a:ext cx="2039938" cy="449262"/>
          </a:xfrm>
          <a:prstGeom prst="rect">
            <a:avLst/>
          </a:prstGeom>
          <a:noFill/>
          <a:ln w="28575">
            <a:noFill/>
          </a:ln>
        </p:spPr>
        <p:txBody>
          <a:bodyPr lIns="89381" tIns="44691" rIns="89381" bIns="44691" anchor="ctr">
            <a:spAutoFit/>
          </a:bodyPr>
          <a:lstStyle/>
          <a:p>
            <a:pPr algn="ctr" defTabSz="892175" eaLnBrk="0" hangingPunct="0"/>
            <a:r>
              <a:rPr lang="zh-CN" altLang="en-US" sz="2400" dirty="0">
                <a:latin typeface="Times New Roman" panose="02020603050405020304" pitchFamily="18" charset="0"/>
              </a:rPr>
              <a:t>令  </a:t>
            </a:r>
            <a:r>
              <a:rPr lang="en-US" altLang="zh-CN" sz="2400" i="1">
                <a:latin typeface="Times New Roman" panose="02020603050405020304" pitchFamily="18" charset="0"/>
              </a:rPr>
              <a:t>G</a:t>
            </a:r>
            <a:r>
              <a:rPr lang="en-US" altLang="zh-CN" sz="2400" b="0">
                <a:latin typeface="Times New Roman" panose="02020603050405020304" pitchFamily="18" charset="0"/>
              </a:rPr>
              <a:t> </a:t>
            </a:r>
            <a:r>
              <a:rPr lang="en-US" altLang="zh-CN" sz="2400">
                <a:latin typeface="Times New Roman" panose="02020603050405020304" pitchFamily="18" charset="0"/>
                <a:sym typeface="Symbol" panose="05050102010706020507" pitchFamily="18" charset="2"/>
              </a:rPr>
              <a:t> 1/</a:t>
            </a:r>
            <a:r>
              <a:rPr lang="en-US" altLang="zh-CN" sz="2400" i="1">
                <a:latin typeface="Times New Roman" panose="02020603050405020304" pitchFamily="18" charset="0"/>
                <a:sym typeface="Symbol" panose="05050102010706020507" pitchFamily="18" charset="2"/>
              </a:rPr>
              <a:t>R</a:t>
            </a:r>
            <a:endParaRPr lang="en-US" altLang="zh-CN" sz="2400">
              <a:latin typeface="Times New Roman" panose="02020603050405020304" pitchFamily="18" charset="0"/>
              <a:sym typeface="Symbol" panose="05050102010706020507" pitchFamily="18" charset="2"/>
            </a:endParaRPr>
          </a:p>
        </p:txBody>
      </p:sp>
      <p:sp>
        <p:nvSpPr>
          <p:cNvPr id="24616" name="文本框 24615"/>
          <p:cNvSpPr txBox="1"/>
          <p:nvPr/>
        </p:nvSpPr>
        <p:spPr>
          <a:xfrm>
            <a:off x="2925763" y="361551"/>
            <a:ext cx="2027237" cy="459587"/>
          </a:xfrm>
          <a:prstGeom prst="rect">
            <a:avLst/>
          </a:prstGeom>
          <a:noFill/>
          <a:ln w="28575">
            <a:noFill/>
          </a:ln>
        </p:spPr>
        <p:txBody>
          <a:bodyPr lIns="89381" tIns="44691" rIns="89381" bIns="44691" anchor="ctr">
            <a:spAutoFit/>
          </a:bodyPr>
          <a:lstStyle/>
          <a:p>
            <a:pPr algn="ctr" defTabSz="892175" eaLnBrk="0" hangingPunct="0"/>
            <a:r>
              <a:rPr lang="en-US" altLang="zh-CN" sz="2400" i="1" dirty="0">
                <a:latin typeface="Times New Roman" panose="02020603050405020304" pitchFamily="18" charset="0"/>
              </a:rPr>
              <a:t>R </a:t>
            </a:r>
            <a:r>
              <a:rPr lang="zh-CN" altLang="en-US" sz="2400" dirty="0">
                <a:latin typeface="Times New Roman" panose="02020603050405020304" pitchFamily="18" charset="0"/>
              </a:rPr>
              <a:t>称为</a:t>
            </a:r>
            <a:r>
              <a:rPr lang="zh-CN" altLang="en-US" sz="2400" dirty="0">
                <a:solidFill>
                  <a:srgbClr val="FF0000"/>
                </a:solidFill>
                <a:latin typeface="Times New Roman" panose="02020603050405020304" pitchFamily="18" charset="0"/>
              </a:rPr>
              <a:t>电阻</a:t>
            </a:r>
          </a:p>
        </p:txBody>
      </p:sp>
      <p:sp>
        <p:nvSpPr>
          <p:cNvPr id="24617" name="文本框 24616"/>
          <p:cNvSpPr txBox="1"/>
          <p:nvPr/>
        </p:nvSpPr>
        <p:spPr>
          <a:xfrm>
            <a:off x="2925763" y="818751"/>
            <a:ext cx="2027237" cy="459587"/>
          </a:xfrm>
          <a:prstGeom prst="rect">
            <a:avLst/>
          </a:prstGeom>
          <a:noFill/>
          <a:ln w="28575">
            <a:noFill/>
          </a:ln>
        </p:spPr>
        <p:txBody>
          <a:bodyPr lIns="89381" tIns="44691" rIns="89381" bIns="44691" anchor="ctr">
            <a:spAutoFit/>
          </a:bodyPr>
          <a:lstStyle/>
          <a:p>
            <a:pPr algn="ctr" defTabSz="892175" eaLnBrk="0" hangingPunct="0"/>
            <a:r>
              <a:rPr lang="en-US" altLang="zh-CN" sz="2400" i="1" dirty="0">
                <a:latin typeface="Times New Roman" panose="02020603050405020304" pitchFamily="18" charset="0"/>
              </a:rPr>
              <a:t>G</a:t>
            </a:r>
            <a:r>
              <a:rPr lang="zh-CN" altLang="en-US" sz="2400" dirty="0">
                <a:latin typeface="Times New Roman" panose="02020603050405020304" pitchFamily="18" charset="0"/>
              </a:rPr>
              <a:t>称为</a:t>
            </a:r>
            <a:r>
              <a:rPr lang="zh-CN" altLang="en-US" sz="2400" dirty="0">
                <a:solidFill>
                  <a:srgbClr val="FF0000"/>
                </a:solidFill>
                <a:latin typeface="Times New Roman" panose="02020603050405020304" pitchFamily="18" charset="0"/>
              </a:rPr>
              <a:t>电导</a:t>
            </a:r>
          </a:p>
        </p:txBody>
      </p:sp>
      <p:sp>
        <p:nvSpPr>
          <p:cNvPr id="24618" name="文本框 24617"/>
          <p:cNvSpPr txBox="1"/>
          <p:nvPr/>
        </p:nvSpPr>
        <p:spPr>
          <a:xfrm>
            <a:off x="684213" y="1370407"/>
            <a:ext cx="4268787" cy="459587"/>
          </a:xfrm>
          <a:prstGeom prst="rect">
            <a:avLst/>
          </a:prstGeom>
          <a:noFill/>
          <a:ln w="28575">
            <a:noFill/>
          </a:ln>
        </p:spPr>
        <p:txBody>
          <a:bodyPr lIns="89381" tIns="44691" rIns="89381" bIns="44691" anchor="ctr">
            <a:spAutoFit/>
          </a:bodyPr>
          <a:lstStyle/>
          <a:p>
            <a:pPr algn="ctr" defTabSz="892175" eaLnBrk="0" hangingPunct="0"/>
            <a:r>
              <a:rPr lang="zh-CN" altLang="en-US" sz="2400" dirty="0">
                <a:latin typeface="Times New Roman" panose="02020603050405020304" pitchFamily="18" charset="0"/>
              </a:rPr>
              <a:t>则 欧姆定律表示为  </a:t>
            </a:r>
            <a:r>
              <a:rPr lang="zh-CN" altLang="en-US" sz="2400" i="1" dirty="0">
                <a:latin typeface="Times New Roman" panose="02020603050405020304" pitchFamily="18" charset="0"/>
              </a:rPr>
              <a:t> </a:t>
            </a:r>
            <a:r>
              <a:rPr lang="en-US" altLang="zh-CN" sz="2400" i="1" dirty="0" err="1">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sym typeface="Symbol" panose="05050102010706020507" pitchFamily="18" charset="2"/>
              </a:rPr>
              <a:t> </a:t>
            </a:r>
            <a:r>
              <a:rPr lang="en-US" altLang="zh-CN" sz="2400" i="1" dirty="0">
                <a:solidFill>
                  <a:srgbClr val="FF0000"/>
                </a:solidFill>
                <a:latin typeface="Times New Roman" panose="02020603050405020304" pitchFamily="18" charset="0"/>
              </a:rPr>
              <a:t>G u </a:t>
            </a:r>
            <a:r>
              <a:rPr lang="en-US" altLang="zh-CN" sz="2400" dirty="0">
                <a:solidFill>
                  <a:srgbClr val="FF0000"/>
                </a:solidFill>
                <a:latin typeface="Times New Roman" panose="02020603050405020304" pitchFamily="18" charset="0"/>
              </a:rPr>
              <a:t>.</a:t>
            </a:r>
          </a:p>
        </p:txBody>
      </p:sp>
      <p:sp>
        <p:nvSpPr>
          <p:cNvPr id="24603" name="直接连接符 24602"/>
          <p:cNvSpPr/>
          <p:nvPr/>
        </p:nvSpPr>
        <p:spPr>
          <a:xfrm rot="1371877">
            <a:off x="6094413" y="3825875"/>
            <a:ext cx="1587" cy="2562225"/>
          </a:xfrm>
          <a:prstGeom prst="line">
            <a:avLst/>
          </a:prstGeom>
          <a:ln w="38100" cap="sq" cmpd="sng">
            <a:solidFill>
              <a:srgbClr val="FF0000"/>
            </a:solidFill>
            <a:prstDash val="solid"/>
            <a:headEnd type="none" w="med" len="med"/>
            <a:tailEnd type="none" w="med" len="med"/>
          </a:ln>
        </p:spPr>
      </p:sp>
      <p:sp>
        <p:nvSpPr>
          <p:cNvPr id="24620" name="任意多边形 24619"/>
          <p:cNvSpPr/>
          <p:nvPr/>
        </p:nvSpPr>
        <p:spPr>
          <a:xfrm>
            <a:off x="6067425" y="5167313"/>
            <a:ext cx="180975" cy="319087"/>
          </a:xfrm>
          <a:custGeom>
            <a:avLst/>
            <a:gdLst/>
            <a:ahLst/>
            <a:cxnLst/>
            <a:rect l="0" t="0" r="0" b="0"/>
            <a:pathLst>
              <a:path w="114" h="201">
                <a:moveTo>
                  <a:pt x="0" y="0"/>
                </a:moveTo>
                <a:cubicBezTo>
                  <a:pt x="8" y="5"/>
                  <a:pt x="36" y="17"/>
                  <a:pt x="51" y="30"/>
                </a:cubicBezTo>
                <a:cubicBezTo>
                  <a:pt x="66" y="43"/>
                  <a:pt x="80" y="62"/>
                  <a:pt x="90" y="78"/>
                </a:cubicBezTo>
                <a:cubicBezTo>
                  <a:pt x="100" y="94"/>
                  <a:pt x="104" y="109"/>
                  <a:pt x="108" y="129"/>
                </a:cubicBezTo>
                <a:cubicBezTo>
                  <a:pt x="112" y="149"/>
                  <a:pt x="113" y="186"/>
                  <a:pt x="114" y="201"/>
                </a:cubicBezTo>
              </a:path>
            </a:pathLst>
          </a:custGeom>
          <a:noFill/>
          <a:ln w="12700" cap="flat" cmpd="sng">
            <a:solidFill>
              <a:schemeClr val="tx2">
                <a:alpha val="100000"/>
              </a:schemeClr>
            </a:solidFill>
            <a:prstDash val="solid"/>
            <a:headEnd type="none" w="med" len="med"/>
            <a:tailEnd type="none" w="med" len="med"/>
          </a:ln>
        </p:spPr>
        <p:txBody>
          <a:bodyPr/>
          <a:lstStyle/>
          <a:p>
            <a:endParaRPr lang="zh-CN" altLang="en-US"/>
          </a:p>
        </p:txBody>
      </p:sp>
      <p:sp>
        <p:nvSpPr>
          <p:cNvPr id="24622" name="文本框 24621"/>
          <p:cNvSpPr txBox="1"/>
          <p:nvPr/>
        </p:nvSpPr>
        <p:spPr>
          <a:xfrm>
            <a:off x="990600" y="1898807"/>
            <a:ext cx="6416675" cy="1198250"/>
          </a:xfrm>
          <a:prstGeom prst="rect">
            <a:avLst/>
          </a:prstGeom>
          <a:noFill/>
          <a:ln w="28575">
            <a:noFill/>
          </a:ln>
        </p:spPr>
        <p:txBody>
          <a:bodyPr lIns="89381" tIns="44691" rIns="89381" bIns="44691" anchor="ctr">
            <a:spAutoFit/>
          </a:bodyPr>
          <a:lstStyle/>
          <a:p>
            <a:pPr algn="just" defTabSz="892175" eaLnBrk="0" hangingPunct="0">
              <a:lnSpc>
                <a:spcPct val="150000"/>
              </a:lnSpc>
            </a:pPr>
            <a:r>
              <a:rPr lang="zh-CN" altLang="en-US" sz="2400" dirty="0">
                <a:latin typeface="Times New Roman" panose="02020603050405020304" pitchFamily="18" charset="0"/>
              </a:rPr>
              <a:t>电阻的单位：</a:t>
            </a:r>
            <a:r>
              <a:rPr lang="en-US" altLang="zh-CN" sz="2400" b="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欧</a:t>
            </a:r>
            <a:r>
              <a:rPr lang="en-US" altLang="zh-CN" sz="2400" dirty="0">
                <a:latin typeface="Times New Roman" panose="02020603050405020304" pitchFamily="18" charset="0"/>
              </a:rPr>
              <a:t>)      (Ohm</a:t>
            </a:r>
            <a:r>
              <a:rPr lang="zh-CN" altLang="en-US" sz="2400" dirty="0">
                <a:latin typeface="Times New Roman" panose="02020603050405020304" pitchFamily="18" charset="0"/>
              </a:rPr>
              <a:t>，欧姆</a:t>
            </a:r>
            <a:r>
              <a:rPr lang="en-US" altLang="zh-CN" sz="2400" dirty="0">
                <a:latin typeface="Times New Roman" panose="02020603050405020304" pitchFamily="18" charset="0"/>
              </a:rPr>
              <a:t>)</a:t>
            </a:r>
          </a:p>
          <a:p>
            <a:pPr algn="just" defTabSz="892175" eaLnBrk="0" hangingPunct="0">
              <a:lnSpc>
                <a:spcPct val="150000"/>
              </a:lnSpc>
            </a:pPr>
            <a:r>
              <a:rPr lang="zh-CN" altLang="en-US" sz="2400" dirty="0">
                <a:latin typeface="Times New Roman" panose="02020603050405020304" pitchFamily="18" charset="0"/>
              </a:rPr>
              <a:t>电导的单位： </a:t>
            </a:r>
            <a:r>
              <a:rPr lang="en-US" altLang="zh-CN" sz="2400" dirty="0">
                <a:latin typeface="Times New Roman" panose="02020603050405020304" pitchFamily="18" charset="0"/>
              </a:rPr>
              <a:t>S (</a:t>
            </a:r>
            <a:r>
              <a:rPr lang="zh-CN" altLang="en-US" sz="2400" dirty="0">
                <a:latin typeface="Times New Roman" panose="02020603050405020304" pitchFamily="18" charset="0"/>
              </a:rPr>
              <a:t>西</a:t>
            </a:r>
            <a:r>
              <a:rPr lang="en-US" altLang="zh-CN" sz="2400" dirty="0">
                <a:latin typeface="Times New Roman" panose="02020603050405020304" pitchFamily="18" charset="0"/>
              </a:rPr>
              <a:t>)      (Siemens</a:t>
            </a:r>
            <a:r>
              <a:rPr lang="zh-CN" altLang="en-US" sz="2400" dirty="0">
                <a:latin typeface="Times New Roman" panose="02020603050405020304" pitchFamily="18" charset="0"/>
              </a:rPr>
              <a:t>，西门子</a:t>
            </a:r>
            <a:r>
              <a:rPr lang="en-US" altLang="zh-CN" sz="2400" dirty="0">
                <a:latin typeface="Times New Roman" panose="02020603050405020304" pitchFamily="18" charset="0"/>
              </a:rPr>
              <a:t>)</a:t>
            </a:r>
            <a:endParaRPr lang="en-US" altLang="zh-CN" sz="2400" b="0" dirty="0">
              <a:latin typeface="Times New Roman" panose="02020603050405020304" pitchFamily="18" charset="0"/>
            </a:endParaRPr>
          </a:p>
        </p:txBody>
      </p:sp>
      <p:sp>
        <p:nvSpPr>
          <p:cNvPr id="24627" name="动作按钮: 后退或前一项 24626"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4628" name="动作按钮: 后退或前一项 24627"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grpSp>
        <p:nvGrpSpPr>
          <p:cNvPr id="24630" name="组合 24629"/>
          <p:cNvGrpSpPr/>
          <p:nvPr/>
        </p:nvGrpSpPr>
        <p:grpSpPr>
          <a:xfrm>
            <a:off x="5065712" y="3732213"/>
            <a:ext cx="2609849" cy="2635251"/>
            <a:chOff x="3191" y="2351"/>
            <a:chExt cx="1644" cy="1660"/>
          </a:xfrm>
        </p:grpSpPr>
        <p:sp>
          <p:nvSpPr>
            <p:cNvPr id="24592" name="矩形 24591"/>
            <p:cNvSpPr/>
            <p:nvPr/>
          </p:nvSpPr>
          <p:spPr>
            <a:xfrm>
              <a:off x="3424" y="2351"/>
              <a:ext cx="222"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a:latin typeface="Times New Roman" panose="02020603050405020304" pitchFamily="18" charset="0"/>
                </a:rPr>
                <a:t>u</a:t>
              </a:r>
              <a:endParaRPr lang="en-US" altLang="zh-CN" sz="2400" dirty="0">
                <a:latin typeface="Times New Roman" panose="02020603050405020304" pitchFamily="18" charset="0"/>
              </a:endParaRPr>
            </a:p>
          </p:txBody>
        </p:sp>
        <p:sp>
          <p:nvSpPr>
            <p:cNvPr id="24593" name="矩形 24592"/>
            <p:cNvSpPr/>
            <p:nvPr/>
          </p:nvSpPr>
          <p:spPr>
            <a:xfrm>
              <a:off x="4668" y="3456"/>
              <a:ext cx="167"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err="1">
                  <a:latin typeface="Times New Roman" panose="02020603050405020304" pitchFamily="18" charset="0"/>
                </a:rPr>
                <a:t>i</a:t>
              </a:r>
              <a:endParaRPr lang="en-US" altLang="zh-CN" sz="2400" dirty="0">
                <a:latin typeface="Times New Roman" panose="02020603050405020304" pitchFamily="18" charset="0"/>
              </a:endParaRPr>
            </a:p>
          </p:txBody>
        </p:sp>
        <p:sp>
          <p:nvSpPr>
            <p:cNvPr id="24584" name="直接连接符 24583"/>
            <p:cNvSpPr/>
            <p:nvPr/>
          </p:nvSpPr>
          <p:spPr>
            <a:xfrm>
              <a:off x="3191" y="3468"/>
              <a:ext cx="1601" cy="0"/>
            </a:xfrm>
            <a:prstGeom prst="line">
              <a:avLst/>
            </a:prstGeom>
            <a:ln w="28575" cap="sq" cmpd="sng">
              <a:solidFill>
                <a:schemeClr val="tx1"/>
              </a:solidFill>
              <a:prstDash val="solid"/>
              <a:headEnd type="none" w="med" len="med"/>
              <a:tailEnd type="stealth" w="sm" len="med"/>
            </a:ln>
          </p:spPr>
        </p:sp>
        <p:sp>
          <p:nvSpPr>
            <p:cNvPr id="24585" name="直接连接符 24584"/>
            <p:cNvSpPr/>
            <p:nvPr/>
          </p:nvSpPr>
          <p:spPr>
            <a:xfrm flipV="1">
              <a:off x="3721" y="2410"/>
              <a:ext cx="0" cy="1601"/>
            </a:xfrm>
            <a:prstGeom prst="line">
              <a:avLst/>
            </a:prstGeom>
            <a:ln w="28575" cap="sq" cmpd="sng">
              <a:solidFill>
                <a:schemeClr val="tx1"/>
              </a:solidFill>
              <a:prstDash val="solid"/>
              <a:headEnd type="none" w="med" len="med"/>
              <a:tailEnd type="stealth" w="sm" len="med"/>
            </a:ln>
          </p:spPr>
        </p:sp>
        <p:sp>
          <p:nvSpPr>
            <p:cNvPr id="24629" name="文本框 24628"/>
            <p:cNvSpPr txBox="1"/>
            <p:nvPr/>
          </p:nvSpPr>
          <p:spPr>
            <a:xfrm>
              <a:off x="3741" y="3511"/>
              <a:ext cx="269" cy="315"/>
            </a:xfrm>
            <a:prstGeom prst="rect">
              <a:avLst/>
            </a:prstGeom>
            <a:noFill/>
            <a:ln w="9525">
              <a:noFill/>
            </a:ln>
          </p:spPr>
          <p:txBody>
            <a:bodyPr wrap="none" lIns="89381" tIns="44691" rIns="89381" bIns="44691" anchor="ctr">
              <a:spAutoFit/>
            </a:bodyPr>
            <a:lstStyle/>
            <a:p>
              <a:pPr algn="ctr" defTabSz="892175" eaLnBrk="0" hangingPunct="0">
                <a:spcBef>
                  <a:spcPct val="50000"/>
                </a:spcBef>
              </a:pPr>
              <a:r>
                <a:rPr lang="en-US" altLang="zh-CN" sz="2700" i="1">
                  <a:solidFill>
                    <a:srgbClr val="000000"/>
                  </a:solidFill>
                  <a:latin typeface="Times New Roman" panose="02020603050405020304" pitchFamily="18" charset="0"/>
                  <a:sym typeface="Symbol" panose="05050102010706020507" pitchFamily="18" charset="2"/>
                </a:rPr>
                <a:t>O</a:t>
              </a:r>
              <a:endParaRPr lang="en-US" altLang="zh-CN" sz="2700">
                <a:solidFill>
                  <a:srgbClr val="000000"/>
                </a:solidFill>
                <a:latin typeface="Times New Roman" panose="02020603050405020304" pitchFamily="18" charset="0"/>
                <a:sym typeface="Symbol" panose="05050102010706020507" pitchFamily="18" charset="2"/>
              </a:endParaRPr>
            </a:p>
          </p:txBody>
        </p:sp>
      </p:grpSp>
      <p:pic>
        <p:nvPicPr>
          <p:cNvPr id="2" name="图片 1"/>
          <p:cNvPicPr>
            <a:picLocks noChangeAspect="1"/>
          </p:cNvPicPr>
          <p:nvPr/>
        </p:nvPicPr>
        <p:blipFill>
          <a:blip r:embed="rId5"/>
          <a:stretch>
            <a:fillRect/>
          </a:stretch>
        </p:blipFill>
        <p:spPr>
          <a:xfrm>
            <a:off x="7327339" y="463550"/>
            <a:ext cx="1181391" cy="1624413"/>
          </a:xfrm>
          <a:prstGeom prst="rect">
            <a:avLst/>
          </a:prstGeom>
        </p:spPr>
      </p:pic>
      <p:pic>
        <p:nvPicPr>
          <p:cNvPr id="3" name="图片 2"/>
          <p:cNvPicPr>
            <a:picLocks noChangeAspect="1"/>
          </p:cNvPicPr>
          <p:nvPr/>
        </p:nvPicPr>
        <p:blipFill>
          <a:blip r:embed="rId6"/>
          <a:stretch>
            <a:fillRect/>
          </a:stretch>
        </p:blipFill>
        <p:spPr>
          <a:xfrm>
            <a:off x="6029563" y="468713"/>
            <a:ext cx="1295400" cy="1619250"/>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4616"/>
                                        </p:tgtEl>
                                        <p:attrNameLst>
                                          <p:attrName>style.visibility</p:attrName>
                                        </p:attrNameLst>
                                      </p:cBhvr>
                                      <p:to>
                                        <p:strVal val="visible"/>
                                      </p:to>
                                    </p:set>
                                    <p:animEffect transition="in" filter="blinds(vertical)">
                                      <p:cBhvr>
                                        <p:cTn id="7" dur="500"/>
                                        <p:tgtEl>
                                          <p:spTgt spid="246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9" fill="hold" grpId="0" nodeType="clickEffect">
                                  <p:stCondLst>
                                    <p:cond delay="0"/>
                                  </p:stCondLst>
                                  <p:iterate type="lt">
                                    <p:tmPct val="100000"/>
                                  </p:iterate>
                                  <p:childTnLst>
                                    <p:set>
                                      <p:cBhvr>
                                        <p:cTn id="11" dur="1" fill="hold">
                                          <p:stCondLst>
                                            <p:cond delay="0"/>
                                          </p:stCondLst>
                                        </p:cTn>
                                        <p:tgtEl>
                                          <p:spTgt spid="24614"/>
                                        </p:tgtEl>
                                        <p:attrNameLst>
                                          <p:attrName>style.visibility</p:attrName>
                                        </p:attrNameLst>
                                      </p:cBhvr>
                                      <p:to>
                                        <p:strVal val="visible"/>
                                      </p:to>
                                    </p:set>
                                    <p:animEffect transition="in" filter="strips(upLeft)">
                                      <p:cBhvr>
                                        <p:cTn id="12" dur="75"/>
                                        <p:tgtEl>
                                          <p:spTgt spid="24614"/>
                                        </p:tgtEl>
                                      </p:cBhvr>
                                    </p:animEffect>
                                  </p:childTnLst>
                                </p:cTn>
                              </p:par>
                            </p:childTnLst>
                          </p:cTn>
                        </p:par>
                        <p:par>
                          <p:cTn id="13" fill="hold">
                            <p:stCondLst>
                              <p:cond delay="750"/>
                            </p:stCondLst>
                            <p:childTnLst>
                              <p:par>
                                <p:cTn id="14" presetID="18" presetClass="entr" presetSubtype="9" fill="hold" grpId="0" nodeType="afterEffect">
                                  <p:stCondLst>
                                    <p:cond delay="0"/>
                                  </p:stCondLst>
                                  <p:iterate type="lt">
                                    <p:tmPct val="100000"/>
                                  </p:iterate>
                                  <p:childTnLst>
                                    <p:set>
                                      <p:cBhvr>
                                        <p:cTn id="15" dur="1" fill="hold">
                                          <p:stCondLst>
                                            <p:cond delay="0"/>
                                          </p:stCondLst>
                                        </p:cTn>
                                        <p:tgtEl>
                                          <p:spTgt spid="24617"/>
                                        </p:tgtEl>
                                        <p:attrNameLst>
                                          <p:attrName>style.visibility</p:attrName>
                                        </p:attrNameLst>
                                      </p:cBhvr>
                                      <p:to>
                                        <p:strVal val="visible"/>
                                      </p:to>
                                    </p:set>
                                    <p:animEffect transition="in" filter="strips(upLeft)">
                                      <p:cBhvr>
                                        <p:cTn id="16" dur="75"/>
                                        <p:tgtEl>
                                          <p:spTgt spid="2461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9" fill="hold" grpId="0" nodeType="clickEffect">
                                  <p:stCondLst>
                                    <p:cond delay="0"/>
                                  </p:stCondLst>
                                  <p:iterate type="lt">
                                    <p:tmPct val="100000"/>
                                  </p:iterate>
                                  <p:childTnLst>
                                    <p:set>
                                      <p:cBhvr>
                                        <p:cTn id="20" dur="1" fill="hold">
                                          <p:stCondLst>
                                            <p:cond delay="0"/>
                                          </p:stCondLst>
                                        </p:cTn>
                                        <p:tgtEl>
                                          <p:spTgt spid="24618"/>
                                        </p:tgtEl>
                                        <p:attrNameLst>
                                          <p:attrName>style.visibility</p:attrName>
                                        </p:attrNameLst>
                                      </p:cBhvr>
                                      <p:to>
                                        <p:strVal val="visible"/>
                                      </p:to>
                                    </p:set>
                                    <p:animEffect transition="in" filter="strips(upLeft)">
                                      <p:cBhvr>
                                        <p:cTn id="21" dur="75"/>
                                        <p:tgtEl>
                                          <p:spTgt spid="2461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4622"/>
                                        </p:tgtEl>
                                        <p:attrNameLst>
                                          <p:attrName>style.visibility</p:attrName>
                                        </p:attrNameLst>
                                      </p:cBhvr>
                                      <p:to>
                                        <p:strVal val="visible"/>
                                      </p:to>
                                    </p:set>
                                    <p:animEffect transition="in" filter="dissolve">
                                      <p:cBhvr>
                                        <p:cTn id="26" dur="500"/>
                                        <p:tgtEl>
                                          <p:spTgt spid="24622"/>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288" fill="hold" grpId="0" nodeType="clickEffect">
                                  <p:stCondLst>
                                    <p:cond delay="0"/>
                                  </p:stCondLst>
                                  <p:iterate type="lt">
                                    <p:tmPct val="100000"/>
                                  </p:iterate>
                                  <p:childTnLst>
                                    <p:set>
                                      <p:cBhvr>
                                        <p:cTn id="30" dur="1" fill="hold">
                                          <p:stCondLst>
                                            <p:cond delay="0"/>
                                          </p:stCondLst>
                                        </p:cTn>
                                        <p:tgtEl>
                                          <p:spTgt spid="24613"/>
                                        </p:tgtEl>
                                        <p:attrNameLst>
                                          <p:attrName>style.visibility</p:attrName>
                                        </p:attrNameLst>
                                      </p:cBhvr>
                                      <p:to>
                                        <p:strVal val="visible"/>
                                      </p:to>
                                    </p:set>
                                    <p:anim calcmode="lin" valueType="num">
                                      <p:cBhvr>
                                        <p:cTn id="31" dur="75" fill="hold"/>
                                        <p:tgtEl>
                                          <p:spTgt spid="24613"/>
                                        </p:tgtEl>
                                        <p:attrNameLst>
                                          <p:attrName>ppt_w</p:attrName>
                                        </p:attrNameLst>
                                      </p:cBhvr>
                                      <p:tavLst>
                                        <p:tav tm="0">
                                          <p:val>
                                            <p:strVal val="4/3*#ppt_w"/>
                                          </p:val>
                                        </p:tav>
                                        <p:tav tm="100000">
                                          <p:val>
                                            <p:strVal val="#ppt_w"/>
                                          </p:val>
                                        </p:tav>
                                      </p:tavLst>
                                    </p:anim>
                                    <p:anim calcmode="lin" valueType="num">
                                      <p:cBhvr>
                                        <p:cTn id="32" dur="75" fill="hold"/>
                                        <p:tgtEl>
                                          <p:spTgt spid="24613"/>
                                        </p:tgtEl>
                                        <p:attrNameLst>
                                          <p:attrName>ppt_h</p:attrName>
                                        </p:attrNameLst>
                                      </p:cBhvr>
                                      <p:tavLst>
                                        <p:tav tm="0">
                                          <p:val>
                                            <p:strVal val="4/3*#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528" fill="hold" grpId="0" nodeType="clickEffect">
                                  <p:stCondLst>
                                    <p:cond delay="0"/>
                                  </p:stCondLst>
                                  <p:childTnLst>
                                    <p:set>
                                      <p:cBhvr>
                                        <p:cTn id="36" dur="1" fill="hold">
                                          <p:stCondLst>
                                            <p:cond delay="0"/>
                                          </p:stCondLst>
                                        </p:cTn>
                                        <p:tgtEl>
                                          <p:spTgt spid="24582"/>
                                        </p:tgtEl>
                                        <p:attrNameLst>
                                          <p:attrName>style.visibility</p:attrName>
                                        </p:attrNameLst>
                                      </p:cBhvr>
                                      <p:to>
                                        <p:strVal val="visible"/>
                                      </p:to>
                                    </p:set>
                                    <p:anim calcmode="lin" valueType="num">
                                      <p:cBhvr>
                                        <p:cTn id="37" dur="500" fill="hold"/>
                                        <p:tgtEl>
                                          <p:spTgt spid="24582"/>
                                        </p:tgtEl>
                                        <p:attrNameLst>
                                          <p:attrName>ppt_w</p:attrName>
                                        </p:attrNameLst>
                                      </p:cBhvr>
                                      <p:tavLst>
                                        <p:tav tm="0">
                                          <p:val>
                                            <p:fltVal val="0"/>
                                          </p:val>
                                        </p:tav>
                                        <p:tav tm="100000">
                                          <p:val>
                                            <p:strVal val="#ppt_w"/>
                                          </p:val>
                                        </p:tav>
                                      </p:tavLst>
                                    </p:anim>
                                    <p:anim calcmode="lin" valueType="num">
                                      <p:cBhvr>
                                        <p:cTn id="38" dur="500" fill="hold"/>
                                        <p:tgtEl>
                                          <p:spTgt spid="24582"/>
                                        </p:tgtEl>
                                        <p:attrNameLst>
                                          <p:attrName>ppt_h</p:attrName>
                                        </p:attrNameLst>
                                      </p:cBhvr>
                                      <p:tavLst>
                                        <p:tav tm="0">
                                          <p:val>
                                            <p:fltVal val="0"/>
                                          </p:val>
                                        </p:tav>
                                        <p:tav tm="100000">
                                          <p:val>
                                            <p:strVal val="#ppt_h"/>
                                          </p:val>
                                        </p:tav>
                                      </p:tavLst>
                                    </p:anim>
                                    <p:anim calcmode="lin" valueType="num">
                                      <p:cBhvr>
                                        <p:cTn id="39" dur="500" fill="hold"/>
                                        <p:tgtEl>
                                          <p:spTgt spid="24582"/>
                                        </p:tgtEl>
                                        <p:attrNameLst>
                                          <p:attrName>ppt_x</p:attrName>
                                        </p:attrNameLst>
                                      </p:cBhvr>
                                      <p:tavLst>
                                        <p:tav tm="0">
                                          <p:val>
                                            <p:fltVal val="0.5"/>
                                          </p:val>
                                        </p:tav>
                                        <p:tav tm="100000">
                                          <p:val>
                                            <p:strVal val="#ppt_x"/>
                                          </p:val>
                                        </p:tav>
                                      </p:tavLst>
                                    </p:anim>
                                    <p:anim calcmode="lin" valueType="num">
                                      <p:cBhvr>
                                        <p:cTn id="40" dur="500" fill="hold"/>
                                        <p:tgtEl>
                                          <p:spTgt spid="24582"/>
                                        </p:tgtEl>
                                        <p:attrNameLst>
                                          <p:attrName>ppt_y</p:attrName>
                                        </p:attrNameLst>
                                      </p:cBhvr>
                                      <p:tavLst>
                                        <p:tav tm="0">
                                          <p:val>
                                            <p:fltVal val="0.5"/>
                                          </p:val>
                                        </p:tav>
                                        <p:tav tm="100000">
                                          <p:val>
                                            <p:strVal val="#ppt_y"/>
                                          </p:val>
                                        </p:tav>
                                      </p:tavLst>
                                    </p:anim>
                                  </p:childTnLst>
                                </p:cTn>
                              </p:par>
                            </p:childTnLst>
                          </p:cTn>
                        </p:par>
                        <p:par>
                          <p:cTn id="41" fill="hold">
                            <p:stCondLst>
                              <p:cond delay="500"/>
                            </p:stCondLst>
                            <p:childTnLst>
                              <p:par>
                                <p:cTn id="42" presetID="23" presetClass="entr" presetSubtype="16" fill="hold" nodeType="afterEffect">
                                  <p:stCondLst>
                                    <p:cond delay="0"/>
                                  </p:stCondLst>
                                  <p:childTnLst>
                                    <p:set>
                                      <p:cBhvr>
                                        <p:cTn id="43" dur="1" fill="hold">
                                          <p:stCondLst>
                                            <p:cond delay="0"/>
                                          </p:stCondLst>
                                        </p:cTn>
                                        <p:tgtEl>
                                          <p:spTgt spid="24630"/>
                                        </p:tgtEl>
                                        <p:attrNameLst>
                                          <p:attrName>style.visibility</p:attrName>
                                        </p:attrNameLst>
                                      </p:cBhvr>
                                      <p:to>
                                        <p:strVal val="visible"/>
                                      </p:to>
                                    </p:set>
                                    <p:anim calcmode="lin" valueType="num">
                                      <p:cBhvr>
                                        <p:cTn id="44" dur="500" fill="hold"/>
                                        <p:tgtEl>
                                          <p:spTgt spid="24630"/>
                                        </p:tgtEl>
                                        <p:attrNameLst>
                                          <p:attrName>ppt_w</p:attrName>
                                        </p:attrNameLst>
                                      </p:cBhvr>
                                      <p:tavLst>
                                        <p:tav tm="0">
                                          <p:val>
                                            <p:fltVal val="0"/>
                                          </p:val>
                                        </p:tav>
                                        <p:tav tm="100000">
                                          <p:val>
                                            <p:strVal val="#ppt_w"/>
                                          </p:val>
                                        </p:tav>
                                      </p:tavLst>
                                    </p:anim>
                                    <p:anim calcmode="lin" valueType="num">
                                      <p:cBhvr>
                                        <p:cTn id="45" dur="500" fill="hold"/>
                                        <p:tgtEl>
                                          <p:spTgt spid="24630"/>
                                        </p:tgtEl>
                                        <p:attrNameLst>
                                          <p:attrName>ppt_h</p:attrName>
                                        </p:attrNameLst>
                                      </p:cBhvr>
                                      <p:tavLst>
                                        <p:tav tm="0">
                                          <p:val>
                                            <p:fltVal val="0"/>
                                          </p:val>
                                        </p:tav>
                                        <p:tav tm="100000">
                                          <p:val>
                                            <p:strVal val="#ppt_h"/>
                                          </p:val>
                                        </p:tav>
                                      </p:tavLst>
                                    </p:anim>
                                  </p:childTnLst>
                                </p:cTn>
                              </p:par>
                            </p:childTnLst>
                          </p:cTn>
                        </p:par>
                        <p:par>
                          <p:cTn id="46" fill="hold">
                            <p:stCondLst>
                              <p:cond delay="1000"/>
                            </p:stCondLst>
                            <p:childTnLst>
                              <p:par>
                                <p:cTn id="47" presetID="4" presetClass="entr" presetSubtype="32" fill="hold" nodeType="afterEffect">
                                  <p:stCondLst>
                                    <p:cond delay="0"/>
                                  </p:stCondLst>
                                  <p:childTnLst>
                                    <p:set>
                                      <p:cBhvr>
                                        <p:cTn id="48" dur="1" fill="hold">
                                          <p:stCondLst>
                                            <p:cond delay="0"/>
                                          </p:stCondLst>
                                        </p:cTn>
                                        <p:tgtEl>
                                          <p:spTgt spid="24603"/>
                                        </p:tgtEl>
                                        <p:attrNameLst>
                                          <p:attrName>style.visibility</p:attrName>
                                        </p:attrNameLst>
                                      </p:cBhvr>
                                      <p:to>
                                        <p:strVal val="visible"/>
                                      </p:to>
                                    </p:set>
                                    <p:animEffect transition="in" filter="box(out)">
                                      <p:cBhvr>
                                        <p:cTn id="49" dur="500"/>
                                        <p:tgtEl>
                                          <p:spTgt spid="24603"/>
                                        </p:tgtEl>
                                      </p:cBhvr>
                                    </p:animEffect>
                                  </p:childTnLst>
                                </p:cTn>
                              </p:par>
                            </p:childTnLst>
                          </p:cTn>
                        </p:par>
                        <p:par>
                          <p:cTn id="50" fill="hold">
                            <p:stCondLst>
                              <p:cond delay="1500"/>
                            </p:stCondLst>
                            <p:childTnLst>
                              <p:par>
                                <p:cTn id="51" presetID="1" presetClass="entr" presetSubtype="0" fill="hold" nodeType="afterEffect">
                                  <p:stCondLst>
                                    <p:cond delay="0"/>
                                  </p:stCondLst>
                                  <p:childTnLst>
                                    <p:set>
                                      <p:cBhvr>
                                        <p:cTn id="52" dur="1" fill="hold">
                                          <p:stCondLst>
                                            <p:cond delay="499"/>
                                          </p:stCondLst>
                                        </p:cTn>
                                        <p:tgtEl>
                                          <p:spTgt spid="24620"/>
                                        </p:tgtEl>
                                        <p:attrNameLst>
                                          <p:attrName>style.visibility</p:attrName>
                                        </p:attrNameLst>
                                      </p:cBhvr>
                                      <p:to>
                                        <p:strVal val="visible"/>
                                      </p:to>
                                    </p:set>
                                  </p:childTnLst>
                                </p:cTn>
                              </p:par>
                            </p:childTnLst>
                          </p:cTn>
                        </p:par>
                        <p:par>
                          <p:cTn id="53" fill="hold">
                            <p:stCondLst>
                              <p:cond delay="2000"/>
                            </p:stCondLst>
                            <p:childTnLst>
                              <p:par>
                                <p:cTn id="54" presetID="23" presetClass="entr" presetSubtype="528" fill="hold" grpId="0" nodeType="afterEffect">
                                  <p:stCondLst>
                                    <p:cond delay="0"/>
                                  </p:stCondLst>
                                  <p:childTnLst>
                                    <p:set>
                                      <p:cBhvr>
                                        <p:cTn id="55" dur="1" fill="hold">
                                          <p:stCondLst>
                                            <p:cond delay="0"/>
                                          </p:stCondLst>
                                        </p:cTn>
                                        <p:tgtEl>
                                          <p:spTgt spid="24598"/>
                                        </p:tgtEl>
                                        <p:attrNameLst>
                                          <p:attrName>style.visibility</p:attrName>
                                        </p:attrNameLst>
                                      </p:cBhvr>
                                      <p:to>
                                        <p:strVal val="visible"/>
                                      </p:to>
                                    </p:set>
                                    <p:anim calcmode="lin" valueType="num">
                                      <p:cBhvr>
                                        <p:cTn id="56" dur="500" fill="hold"/>
                                        <p:tgtEl>
                                          <p:spTgt spid="24598"/>
                                        </p:tgtEl>
                                        <p:attrNameLst>
                                          <p:attrName>ppt_w</p:attrName>
                                        </p:attrNameLst>
                                      </p:cBhvr>
                                      <p:tavLst>
                                        <p:tav tm="0">
                                          <p:val>
                                            <p:fltVal val="0"/>
                                          </p:val>
                                        </p:tav>
                                        <p:tav tm="100000">
                                          <p:val>
                                            <p:strVal val="#ppt_w"/>
                                          </p:val>
                                        </p:tav>
                                      </p:tavLst>
                                    </p:anim>
                                    <p:anim calcmode="lin" valueType="num">
                                      <p:cBhvr>
                                        <p:cTn id="57" dur="500" fill="hold"/>
                                        <p:tgtEl>
                                          <p:spTgt spid="24598"/>
                                        </p:tgtEl>
                                        <p:attrNameLst>
                                          <p:attrName>ppt_h</p:attrName>
                                        </p:attrNameLst>
                                      </p:cBhvr>
                                      <p:tavLst>
                                        <p:tav tm="0">
                                          <p:val>
                                            <p:fltVal val="0"/>
                                          </p:val>
                                        </p:tav>
                                        <p:tav tm="100000">
                                          <p:val>
                                            <p:strVal val="#ppt_h"/>
                                          </p:val>
                                        </p:tav>
                                      </p:tavLst>
                                    </p:anim>
                                    <p:anim calcmode="lin" valueType="num">
                                      <p:cBhvr>
                                        <p:cTn id="58" dur="500" fill="hold"/>
                                        <p:tgtEl>
                                          <p:spTgt spid="24598"/>
                                        </p:tgtEl>
                                        <p:attrNameLst>
                                          <p:attrName>ppt_x</p:attrName>
                                        </p:attrNameLst>
                                      </p:cBhvr>
                                      <p:tavLst>
                                        <p:tav tm="0">
                                          <p:val>
                                            <p:fltVal val="0.5"/>
                                          </p:val>
                                        </p:tav>
                                        <p:tav tm="100000">
                                          <p:val>
                                            <p:strVal val="#ppt_x"/>
                                          </p:val>
                                        </p:tav>
                                      </p:tavLst>
                                    </p:anim>
                                    <p:anim calcmode="lin" valueType="num">
                                      <p:cBhvr>
                                        <p:cTn id="59" dur="500" fill="hold"/>
                                        <p:tgtEl>
                                          <p:spTgt spid="24598"/>
                                        </p:tgtEl>
                                        <p:attrNameLst>
                                          <p:attrName>ppt_y</p:attrName>
                                        </p:attrNameLst>
                                      </p:cBhvr>
                                      <p:tavLst>
                                        <p:tav tm="0">
                                          <p:val>
                                            <p:fltVal val="0.5"/>
                                          </p:val>
                                        </p:tav>
                                        <p:tav tm="100000">
                                          <p:val>
                                            <p:strVal val="#ppt_y"/>
                                          </p:val>
                                        </p:tav>
                                      </p:tavLst>
                                    </p:anim>
                                  </p:childTnLst>
                                </p:cTn>
                              </p:par>
                            </p:childTnLst>
                          </p:cTn>
                        </p:par>
                        <p:par>
                          <p:cTn id="60" fill="hold">
                            <p:stCondLst>
                              <p:cond delay="2500"/>
                            </p:stCondLst>
                            <p:childTnLst>
                              <p:par>
                                <p:cTn id="61" presetID="22" presetClass="entr" presetSubtype="8" fill="hold" grpId="0" nodeType="afterEffect">
                                  <p:stCondLst>
                                    <p:cond delay="1000"/>
                                  </p:stCondLst>
                                  <p:childTnLst>
                                    <p:set>
                                      <p:cBhvr>
                                        <p:cTn id="62" dur="1" fill="hold">
                                          <p:stCondLst>
                                            <p:cond delay="0"/>
                                          </p:stCondLst>
                                        </p:cTn>
                                        <p:tgtEl>
                                          <p:spTgt spid="24610"/>
                                        </p:tgtEl>
                                        <p:attrNameLst>
                                          <p:attrName>style.visibility</p:attrName>
                                        </p:attrNameLst>
                                      </p:cBhvr>
                                      <p:to>
                                        <p:strVal val="visible"/>
                                      </p:to>
                                    </p:set>
                                    <p:animEffect transition="in" filter="wipe(left)">
                                      <p:cBhvr>
                                        <p:cTn id="63" dur="500"/>
                                        <p:tgtEl>
                                          <p:spTgt spid="24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98" grpId="0"/>
      <p:bldP spid="24610" grpId="0"/>
      <p:bldP spid="24613" grpId="0"/>
      <p:bldP spid="24614" grpId="0"/>
      <p:bldP spid="24616" grpId="0"/>
      <p:bldP spid="24617" grpId="0"/>
      <p:bldP spid="24618" grpId="0"/>
      <p:bldP spid="2462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9" name="文本框 26628"/>
          <p:cNvSpPr txBox="1"/>
          <p:nvPr/>
        </p:nvSpPr>
        <p:spPr>
          <a:xfrm>
            <a:off x="762000" y="765175"/>
            <a:ext cx="5692775" cy="449263"/>
          </a:xfrm>
          <a:prstGeom prst="rect">
            <a:avLst/>
          </a:prstGeom>
          <a:noFill/>
          <a:ln w="28575">
            <a:noFill/>
          </a:ln>
        </p:spPr>
        <p:txBody>
          <a:bodyPr lIns="89381" tIns="44691" rIns="89381" bIns="44691" anchor="ctr">
            <a:spAutoFit/>
          </a:bodyPr>
          <a:lstStyle/>
          <a:p>
            <a:pPr algn="ctr" defTabSz="892175" eaLnBrk="0" hangingPunct="0"/>
            <a:r>
              <a:rPr lang="en-US" altLang="zh-CN" sz="2400" dirty="0">
                <a:latin typeface="Times New Roman" panose="02020603050405020304" pitchFamily="18" charset="0"/>
              </a:rPr>
              <a:t>(2) </a:t>
            </a:r>
            <a:r>
              <a:rPr lang="zh-CN" altLang="en-US" sz="2400" dirty="0">
                <a:latin typeface="Times New Roman" panose="02020603050405020304" pitchFamily="18" charset="0"/>
              </a:rPr>
              <a:t>电阻的电压和电流的参考方向相反</a:t>
            </a:r>
            <a:endParaRPr lang="zh-CN" altLang="en-US" sz="2400" b="0">
              <a:latin typeface="Times New Roman" panose="02020603050405020304" pitchFamily="18" charset="0"/>
            </a:endParaRPr>
          </a:p>
        </p:txBody>
      </p:sp>
      <p:sp>
        <p:nvSpPr>
          <p:cNvPr id="26642" name="文本框 26641"/>
          <p:cNvSpPr txBox="1"/>
          <p:nvPr/>
        </p:nvSpPr>
        <p:spPr>
          <a:xfrm>
            <a:off x="1470025" y="2974975"/>
            <a:ext cx="2292350" cy="449263"/>
          </a:xfrm>
          <a:prstGeom prst="rect">
            <a:avLst/>
          </a:prstGeom>
          <a:noFill/>
          <a:ln w="28575">
            <a:noFill/>
          </a:ln>
        </p:spPr>
        <p:txBody>
          <a:bodyPr wrap="none" lIns="89381" tIns="44691" rIns="89381" bIns="44691" anchor="ctr">
            <a:spAutoFit/>
          </a:bodyPr>
          <a:lstStyle/>
          <a:p>
            <a:pPr algn="ctr" defTabSz="892175" eaLnBrk="0" hangingPunct="0"/>
            <a:r>
              <a:rPr lang="zh-CN" altLang="en-US" sz="2400" dirty="0">
                <a:latin typeface="Times New Roman" panose="02020603050405020304" pitchFamily="18" charset="0"/>
              </a:rPr>
              <a:t>则欧姆定律写为</a:t>
            </a:r>
            <a:endParaRPr lang="zh-CN" altLang="en-US" sz="2400">
              <a:latin typeface="Times New Roman" panose="02020603050405020304" pitchFamily="18" charset="0"/>
            </a:endParaRPr>
          </a:p>
        </p:txBody>
      </p:sp>
      <p:sp>
        <p:nvSpPr>
          <p:cNvPr id="26643" name="矩形 26642"/>
          <p:cNvSpPr/>
          <p:nvPr/>
        </p:nvSpPr>
        <p:spPr>
          <a:xfrm>
            <a:off x="1143000" y="3656407"/>
            <a:ext cx="4710113" cy="459587"/>
          </a:xfrm>
          <a:prstGeom prst="rect">
            <a:avLst/>
          </a:prstGeom>
          <a:noFill/>
          <a:ln w="28575">
            <a:noFill/>
          </a:ln>
        </p:spPr>
        <p:txBody>
          <a:bodyPr lIns="89381" tIns="44691" rIns="89381" bIns="44691" anchor="ctr">
            <a:spAutoFit/>
          </a:bodyPr>
          <a:lstStyle/>
          <a:p>
            <a:pPr algn="ctr" defTabSz="892175" eaLnBrk="0" hangingPunct="0"/>
            <a:r>
              <a:rPr lang="en-US" altLang="zh-CN" sz="2400" i="1" dirty="0">
                <a:latin typeface="Times New Roman" panose="02020603050405020304" pitchFamily="18" charset="0"/>
              </a:rPr>
              <a:t>u</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 </a:t>
            </a:r>
            <a:r>
              <a:rPr lang="en-US" altLang="zh-CN" sz="2400" dirty="0">
                <a:solidFill>
                  <a:schemeClr val="hlink"/>
                </a:solidFill>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rPr>
              <a:t>Ri</a:t>
            </a:r>
            <a:r>
              <a:rPr lang="en-US" altLang="zh-CN" sz="2400" i="1" dirty="0">
                <a:latin typeface="Times New Roman" panose="02020603050405020304" pitchFamily="18" charset="0"/>
              </a:rPr>
              <a:t>     </a:t>
            </a:r>
            <a:r>
              <a:rPr lang="zh-CN" altLang="en-US" sz="2400" dirty="0">
                <a:latin typeface="Times New Roman" panose="02020603050405020304" pitchFamily="18" charset="0"/>
              </a:rPr>
              <a:t>或     </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 </a:t>
            </a:r>
            <a:r>
              <a:rPr lang="en-US" altLang="zh-CN" sz="2400" dirty="0">
                <a:solidFill>
                  <a:schemeClr val="hlink"/>
                </a:solidFill>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rPr>
              <a:t>Gu</a:t>
            </a:r>
            <a:endParaRPr lang="en-US" altLang="zh-CN" sz="2400" dirty="0">
              <a:latin typeface="Times New Roman" panose="02020603050405020304" pitchFamily="18" charset="0"/>
            </a:endParaRPr>
          </a:p>
        </p:txBody>
      </p:sp>
      <p:sp>
        <p:nvSpPr>
          <p:cNvPr id="26648" name="矩形 26647"/>
          <p:cNvSpPr/>
          <p:nvPr/>
        </p:nvSpPr>
        <p:spPr>
          <a:xfrm>
            <a:off x="1193800" y="4498975"/>
            <a:ext cx="4779963" cy="449263"/>
          </a:xfrm>
          <a:prstGeom prst="rect">
            <a:avLst/>
          </a:prstGeom>
          <a:noFill/>
          <a:ln w="28575">
            <a:noFill/>
          </a:ln>
        </p:spPr>
        <p:txBody>
          <a:bodyPr wrap="none" lIns="89381" tIns="44691" rIns="89381" bIns="44691" anchor="ctr">
            <a:spAutoFit/>
          </a:bodyPr>
          <a:lstStyle/>
          <a:p>
            <a:pPr algn="ctr" defTabSz="892175" eaLnBrk="0" hangingPunct="0"/>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Wingdings 2" panose="05020102010507070707" pitchFamily="18" charset="2"/>
              </a:rPr>
              <a:t>公式必须和参考方向配套使用！</a:t>
            </a:r>
          </a:p>
        </p:txBody>
      </p:sp>
      <p:grpSp>
        <p:nvGrpSpPr>
          <p:cNvPr id="26663" name="组合 26662"/>
          <p:cNvGrpSpPr/>
          <p:nvPr/>
        </p:nvGrpSpPr>
        <p:grpSpPr>
          <a:xfrm>
            <a:off x="1828800" y="1522413"/>
            <a:ext cx="3471863" cy="1377951"/>
            <a:chOff x="1152" y="959"/>
            <a:chExt cx="2187" cy="868"/>
          </a:xfrm>
        </p:grpSpPr>
        <p:sp>
          <p:nvSpPr>
            <p:cNvPr id="26631" name="文本框 26630"/>
            <p:cNvSpPr txBox="1"/>
            <p:nvPr/>
          </p:nvSpPr>
          <p:spPr>
            <a:xfrm>
              <a:off x="2142" y="962"/>
              <a:ext cx="239"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latin typeface="Times New Roman" panose="02020603050405020304" pitchFamily="18" charset="0"/>
                </a:rPr>
                <a:t>R</a:t>
              </a:r>
              <a:endParaRPr lang="en-US" altLang="zh-CN" sz="2400">
                <a:latin typeface="Times New Roman" panose="02020603050405020304" pitchFamily="18" charset="0"/>
              </a:endParaRPr>
            </a:p>
          </p:txBody>
        </p:sp>
        <p:grpSp>
          <p:nvGrpSpPr>
            <p:cNvPr id="26649" name="组合 26648"/>
            <p:cNvGrpSpPr/>
            <p:nvPr/>
          </p:nvGrpSpPr>
          <p:grpSpPr>
            <a:xfrm>
              <a:off x="1164" y="959"/>
              <a:ext cx="808" cy="289"/>
              <a:chOff x="496" y="1623"/>
              <a:chExt cx="935" cy="403"/>
            </a:xfrm>
          </p:grpSpPr>
          <p:sp>
            <p:nvSpPr>
              <p:cNvPr id="26637" name="右箭头 26636"/>
              <p:cNvSpPr/>
              <p:nvPr/>
            </p:nvSpPr>
            <p:spPr>
              <a:xfrm>
                <a:off x="816" y="1680"/>
                <a:ext cx="615" cy="306"/>
              </a:xfrm>
              <a:prstGeom prst="rightArrow">
                <a:avLst>
                  <a:gd name="adj1" fmla="val 50000"/>
                  <a:gd name="adj2" fmla="val 50245"/>
                </a:avLst>
              </a:prstGeom>
              <a:solidFill>
                <a:schemeClr val="accent1"/>
              </a:solidFill>
              <a:ln w="28575" cap="sq" cmpd="sng">
                <a:solidFill>
                  <a:schemeClr val="accent1"/>
                </a:solidFill>
                <a:prstDash val="solid"/>
                <a:miter/>
                <a:headEnd type="none" w="med" len="med"/>
                <a:tailEnd type="none" w="med" len="med"/>
              </a:ln>
            </p:spPr>
            <p:txBody>
              <a:bodyPr wrap="none" lIns="89381" tIns="44691" rIns="89381" bIns="44691" anchor="ctr"/>
              <a:lstStyle/>
              <a:p>
                <a:pPr algn="ctr" defTabSz="892175" eaLnBrk="0" hangingPunct="0"/>
                <a:endParaRPr sz="2400" dirty="0">
                  <a:solidFill>
                    <a:schemeClr val="accent1"/>
                  </a:solidFill>
                  <a:latin typeface="Times New Roman" panose="02020603050405020304" pitchFamily="18" charset="0"/>
                </a:endParaRPr>
              </a:p>
            </p:txBody>
          </p:sp>
          <p:sp>
            <p:nvSpPr>
              <p:cNvPr id="26638" name="文本框 26637"/>
              <p:cNvSpPr txBox="1"/>
              <p:nvPr/>
            </p:nvSpPr>
            <p:spPr>
              <a:xfrm>
                <a:off x="496" y="1623"/>
                <a:ext cx="194" cy="403"/>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err="1">
                    <a:latin typeface="Times New Roman" panose="02020603050405020304" pitchFamily="18" charset="0"/>
                  </a:rPr>
                  <a:t>i</a:t>
                </a:r>
                <a:endParaRPr lang="en-US" altLang="zh-CN" sz="2400" dirty="0">
                  <a:latin typeface="Times New Roman" panose="02020603050405020304" pitchFamily="18" charset="0"/>
                </a:endParaRPr>
              </a:p>
            </p:txBody>
          </p:sp>
        </p:grpSp>
        <p:sp>
          <p:nvSpPr>
            <p:cNvPr id="26639" name="文本框 26638"/>
            <p:cNvSpPr txBox="1"/>
            <p:nvPr/>
          </p:nvSpPr>
          <p:spPr>
            <a:xfrm>
              <a:off x="2152" y="1537"/>
              <a:ext cx="222"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a:latin typeface="Times New Roman" panose="02020603050405020304" pitchFamily="18" charset="0"/>
                </a:rPr>
                <a:t>u</a:t>
              </a:r>
              <a:endParaRPr lang="en-US" altLang="zh-CN" sz="2400" dirty="0">
                <a:latin typeface="Times New Roman" panose="02020603050405020304" pitchFamily="18" charset="0"/>
              </a:endParaRPr>
            </a:p>
          </p:txBody>
        </p:sp>
        <p:sp>
          <p:nvSpPr>
            <p:cNvPr id="26640" name="矩形 26639"/>
            <p:cNvSpPr/>
            <p:nvPr/>
          </p:nvSpPr>
          <p:spPr>
            <a:xfrm>
              <a:off x="3118" y="1404"/>
              <a:ext cx="221"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a:solidFill>
                    <a:schemeClr val="hlink"/>
                  </a:solidFill>
                  <a:latin typeface="Times New Roman" panose="02020603050405020304" pitchFamily="18" charset="0"/>
                  <a:sym typeface="CommonBullets" pitchFamily="34" charset="2"/>
                </a:rPr>
                <a:t>+</a:t>
              </a:r>
            </a:p>
          </p:txBody>
        </p:sp>
        <p:sp>
          <p:nvSpPr>
            <p:cNvPr id="26641" name="直接连接符 26640"/>
            <p:cNvSpPr/>
            <p:nvPr/>
          </p:nvSpPr>
          <p:spPr>
            <a:xfrm>
              <a:off x="1152" y="1546"/>
              <a:ext cx="192" cy="0"/>
            </a:xfrm>
            <a:prstGeom prst="line">
              <a:avLst/>
            </a:prstGeom>
            <a:ln w="28575" cap="sq" cmpd="sng">
              <a:solidFill>
                <a:schemeClr val="hlink"/>
              </a:solidFill>
              <a:prstDash val="solid"/>
              <a:headEnd type="none" w="med" len="med"/>
              <a:tailEnd type="none" w="med" len="med"/>
            </a:ln>
          </p:spPr>
        </p:sp>
        <p:grpSp>
          <p:nvGrpSpPr>
            <p:cNvPr id="26651" name="组合 26650"/>
            <p:cNvGrpSpPr/>
            <p:nvPr/>
          </p:nvGrpSpPr>
          <p:grpSpPr>
            <a:xfrm>
              <a:off x="1344" y="1248"/>
              <a:ext cx="1819" cy="236"/>
              <a:chOff x="1920" y="1728"/>
              <a:chExt cx="1819" cy="236"/>
            </a:xfrm>
          </p:grpSpPr>
          <p:sp>
            <p:nvSpPr>
              <p:cNvPr id="26652" name="矩形 26651"/>
              <p:cNvSpPr/>
              <p:nvPr/>
            </p:nvSpPr>
            <p:spPr>
              <a:xfrm>
                <a:off x="2592" y="1728"/>
                <a:ext cx="480" cy="236"/>
              </a:xfrm>
              <a:prstGeom prst="rect">
                <a:avLst/>
              </a:prstGeom>
              <a:solidFill>
                <a:schemeClr val="accent2"/>
              </a:solidFill>
              <a:ln w="12700" cap="sq" cmpd="sng">
                <a:solidFill>
                  <a:schemeClr val="tx1"/>
                </a:solidFill>
                <a:prstDash val="solid"/>
                <a:miter/>
                <a:headEnd type="none" w="med" len="med"/>
                <a:tailEnd type="none" w="med" len="med"/>
              </a:ln>
            </p:spPr>
            <p:txBody>
              <a:bodyPr/>
              <a:lstStyle/>
              <a:p>
                <a:endParaRPr lang="zh-CN" altLang="en-US"/>
              </a:p>
            </p:txBody>
          </p:sp>
          <p:sp>
            <p:nvSpPr>
              <p:cNvPr id="26653" name="直接连接符 26652"/>
              <p:cNvSpPr/>
              <p:nvPr/>
            </p:nvSpPr>
            <p:spPr>
              <a:xfrm flipH="1" flipV="1">
                <a:off x="2016" y="1846"/>
                <a:ext cx="576" cy="0"/>
              </a:xfrm>
              <a:prstGeom prst="line">
                <a:avLst/>
              </a:prstGeom>
              <a:ln w="28575" cap="sq" cmpd="sng">
                <a:solidFill>
                  <a:schemeClr val="tx1"/>
                </a:solidFill>
                <a:prstDash val="solid"/>
                <a:headEnd type="none" w="med" len="med"/>
                <a:tailEnd type="none" w="med" len="med"/>
              </a:ln>
            </p:spPr>
          </p:sp>
          <p:sp>
            <p:nvSpPr>
              <p:cNvPr id="26654" name="直接连接符 26653"/>
              <p:cNvSpPr/>
              <p:nvPr/>
            </p:nvSpPr>
            <p:spPr>
              <a:xfrm>
                <a:off x="3072" y="1846"/>
                <a:ext cx="576" cy="0"/>
              </a:xfrm>
              <a:prstGeom prst="line">
                <a:avLst/>
              </a:prstGeom>
              <a:ln w="28575" cap="sq" cmpd="sng">
                <a:solidFill>
                  <a:schemeClr val="tx1"/>
                </a:solidFill>
                <a:prstDash val="solid"/>
                <a:headEnd type="none" w="med" len="med"/>
                <a:tailEnd type="none" w="med" len="med"/>
              </a:ln>
            </p:spPr>
          </p:sp>
          <p:sp>
            <p:nvSpPr>
              <p:cNvPr id="26655" name="椭圆 26654"/>
              <p:cNvSpPr/>
              <p:nvPr/>
            </p:nvSpPr>
            <p:spPr>
              <a:xfrm>
                <a:off x="1920" y="1800"/>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sp>
            <p:nvSpPr>
              <p:cNvPr id="26656" name="椭圆 26655"/>
              <p:cNvSpPr/>
              <p:nvPr/>
            </p:nvSpPr>
            <p:spPr>
              <a:xfrm>
                <a:off x="3648" y="1800"/>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grpSp>
      </p:grpSp>
      <p:sp>
        <p:nvSpPr>
          <p:cNvPr id="26661" name="动作按钮: 后退或前一项 26660"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6662" name="动作按钮: 后退或前一项 26661"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6" fill="hold" grpId="0" nodeType="clickEffect">
                                  <p:stCondLst>
                                    <p:cond delay="0"/>
                                  </p:stCondLst>
                                  <p:iterate type="lt">
                                    <p:tmPct val="100000"/>
                                  </p:iterate>
                                  <p:childTnLst>
                                    <p:set>
                                      <p:cBhvr>
                                        <p:cTn id="6" dur="1" fill="hold">
                                          <p:stCondLst>
                                            <p:cond delay="0"/>
                                          </p:stCondLst>
                                        </p:cTn>
                                        <p:tgtEl>
                                          <p:spTgt spid="26642"/>
                                        </p:tgtEl>
                                        <p:attrNameLst>
                                          <p:attrName>style.visibility</p:attrName>
                                        </p:attrNameLst>
                                      </p:cBhvr>
                                      <p:to>
                                        <p:strVal val="visible"/>
                                      </p:to>
                                    </p:set>
                                    <p:anim calcmode="lin" valueType="num">
                                      <p:cBhvr>
                                        <p:cTn id="7" dur="75" fill="hold"/>
                                        <p:tgtEl>
                                          <p:spTgt spid="26642"/>
                                        </p:tgtEl>
                                        <p:attrNameLst>
                                          <p:attrName>ppt_w</p:attrName>
                                        </p:attrNameLst>
                                      </p:cBhvr>
                                      <p:tavLst>
                                        <p:tav tm="0">
                                          <p:val>
                                            <p:strVal val="(6*min(max(#ppt_w*#ppt_h,.3),1)-7.4)/-.7*#ppt_w"/>
                                          </p:val>
                                        </p:tav>
                                        <p:tav tm="100000">
                                          <p:val>
                                            <p:strVal val="#ppt_w"/>
                                          </p:val>
                                        </p:tav>
                                      </p:tavLst>
                                    </p:anim>
                                    <p:anim calcmode="lin" valueType="num">
                                      <p:cBhvr>
                                        <p:cTn id="8" dur="75" fill="hold"/>
                                        <p:tgtEl>
                                          <p:spTgt spid="26642"/>
                                        </p:tgtEl>
                                        <p:attrNameLst>
                                          <p:attrName>ppt_h</p:attrName>
                                        </p:attrNameLst>
                                      </p:cBhvr>
                                      <p:tavLst>
                                        <p:tav tm="0">
                                          <p:val>
                                            <p:strVal val="(6*min(max(#ppt_w*#ppt_h,.3),1)-7.4)/-.7*#ppt_h"/>
                                          </p:val>
                                        </p:tav>
                                        <p:tav tm="100000">
                                          <p:val>
                                            <p:strVal val="#ppt_h"/>
                                          </p:val>
                                        </p:tav>
                                      </p:tavLst>
                                    </p:anim>
                                    <p:anim calcmode="lin" valueType="num">
                                      <p:cBhvr>
                                        <p:cTn id="9" dur="75" fill="hold"/>
                                        <p:tgtEl>
                                          <p:spTgt spid="26642"/>
                                        </p:tgtEl>
                                        <p:attrNameLst>
                                          <p:attrName>ppt_x</p:attrName>
                                        </p:attrNameLst>
                                      </p:cBhvr>
                                      <p:tavLst>
                                        <p:tav tm="0">
                                          <p:val>
                                            <p:fltVal val="0.5"/>
                                          </p:val>
                                        </p:tav>
                                        <p:tav tm="100000">
                                          <p:val>
                                            <p:strVal val="#ppt_x"/>
                                          </p:val>
                                        </p:tav>
                                      </p:tavLst>
                                    </p:anim>
                                    <p:anim calcmode="lin" valueType="num">
                                      <p:cBhvr>
                                        <p:cTn id="10" dur="75" fill="hold"/>
                                        <p:tgtEl>
                                          <p:spTgt spid="26642"/>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25"/>
                            </p:stCondLst>
                            <p:childTnLst>
                              <p:par>
                                <p:cTn id="12" presetID="16" presetClass="entr" presetSubtype="37" fill="hold" grpId="0" nodeType="afterEffect">
                                  <p:stCondLst>
                                    <p:cond delay="0"/>
                                  </p:stCondLst>
                                  <p:childTnLst>
                                    <p:set>
                                      <p:cBhvr>
                                        <p:cTn id="13" dur="1" fill="hold">
                                          <p:stCondLst>
                                            <p:cond delay="0"/>
                                          </p:stCondLst>
                                        </p:cTn>
                                        <p:tgtEl>
                                          <p:spTgt spid="26643"/>
                                        </p:tgtEl>
                                        <p:attrNameLst>
                                          <p:attrName>style.visibility</p:attrName>
                                        </p:attrNameLst>
                                      </p:cBhvr>
                                      <p:to>
                                        <p:strVal val="visible"/>
                                      </p:to>
                                    </p:set>
                                    <p:animEffect transition="in" filter="barn(outVertical)">
                                      <p:cBhvr>
                                        <p:cTn id="14" dur="500"/>
                                        <p:tgtEl>
                                          <p:spTgt spid="2664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iterate type="lt">
                                    <p:tmPct val="100000"/>
                                  </p:iterate>
                                  <p:childTnLst>
                                    <p:set>
                                      <p:cBhvr>
                                        <p:cTn id="18" dur="1" fill="hold">
                                          <p:stCondLst>
                                            <p:cond delay="0"/>
                                          </p:stCondLst>
                                        </p:cTn>
                                        <p:tgtEl>
                                          <p:spTgt spid="26648"/>
                                        </p:tgtEl>
                                        <p:attrNameLst>
                                          <p:attrName>style.visibility</p:attrName>
                                        </p:attrNameLst>
                                      </p:cBhvr>
                                      <p:to>
                                        <p:strVal val="visible"/>
                                      </p:to>
                                    </p:set>
                                    <p:animEffect transition="in" filter="wipe(left)">
                                      <p:cBhvr>
                                        <p:cTn id="19" dur="75"/>
                                        <p:tgtEl>
                                          <p:spTgt spid="26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2" grpId="0"/>
      <p:bldP spid="26643" grpId="0"/>
      <p:bldP spid="26648"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7" name="文本框 28676"/>
          <p:cNvSpPr txBox="1"/>
          <p:nvPr/>
        </p:nvSpPr>
        <p:spPr>
          <a:xfrm>
            <a:off x="804863" y="928688"/>
            <a:ext cx="1584325" cy="449262"/>
          </a:xfrm>
          <a:prstGeom prst="rect">
            <a:avLst/>
          </a:prstGeom>
          <a:noFill/>
          <a:ln w="28575">
            <a:noFill/>
          </a:ln>
        </p:spPr>
        <p:txBody>
          <a:bodyPr lIns="89381" tIns="44691" rIns="89381" bIns="44691" anchor="ctr">
            <a:spAutoFit/>
          </a:bodyPr>
          <a:lstStyle/>
          <a:p>
            <a:pPr algn="ctr" defTabSz="892175" eaLnBrk="0" hangingPunct="0"/>
            <a:r>
              <a:rPr lang="en-US" altLang="zh-CN" sz="2400" dirty="0">
                <a:latin typeface="Times New Roman" panose="02020603050405020304" pitchFamily="18" charset="0"/>
              </a:rPr>
              <a:t>3</a:t>
            </a:r>
            <a:r>
              <a:rPr lang="zh-CN" altLang="en-US" sz="2400" dirty="0">
                <a:latin typeface="Times New Roman" panose="02020603050405020304" pitchFamily="18" charset="0"/>
              </a:rPr>
              <a:t>、功率</a:t>
            </a:r>
            <a:endParaRPr lang="zh-CN" altLang="en-US" sz="2400" b="0">
              <a:latin typeface="Times New Roman" panose="02020603050405020304" pitchFamily="18" charset="0"/>
            </a:endParaRPr>
          </a:p>
        </p:txBody>
      </p:sp>
      <p:sp>
        <p:nvSpPr>
          <p:cNvPr id="28709" name="文本框 28708"/>
          <p:cNvSpPr txBox="1"/>
          <p:nvPr/>
        </p:nvSpPr>
        <p:spPr>
          <a:xfrm>
            <a:off x="1151047" y="4420318"/>
            <a:ext cx="7467600" cy="1863048"/>
          </a:xfrm>
          <a:prstGeom prst="rect">
            <a:avLst/>
          </a:prstGeom>
          <a:noFill/>
          <a:ln w="28575">
            <a:noFill/>
          </a:ln>
        </p:spPr>
        <p:txBody>
          <a:bodyPr lIns="89381" tIns="44691" rIns="89381" bIns="44691" anchor="ctr">
            <a:spAutoFit/>
          </a:bodyPr>
          <a:lstStyle/>
          <a:p>
            <a:pPr marL="279400" indent="-279400" defTabSz="892175" eaLnBrk="0" hangingPunct="0">
              <a:lnSpc>
                <a:spcPct val="120000"/>
              </a:lnSpc>
            </a:pPr>
            <a:r>
              <a:rPr lang="en-US" altLang="zh-CN" sz="2400" dirty="0">
                <a:latin typeface="Times New Roman" panose="02020603050405020304" pitchFamily="18" charset="0"/>
                <a:sym typeface="Monotype Sorts" pitchFamily="2" charset="2"/>
              </a:rPr>
              <a:t>* </a:t>
            </a:r>
            <a:r>
              <a:rPr lang="zh-CN" altLang="en-US" sz="2400" dirty="0">
                <a:latin typeface="Times New Roman" panose="02020603050405020304" pitchFamily="18" charset="0"/>
                <a:sym typeface="Monotype Sorts" pitchFamily="2" charset="2"/>
              </a:rPr>
              <a:t>一般情况电阻元件总是消耗功率的。但有的电阻性端口网络的等效电阻是</a:t>
            </a:r>
            <a:r>
              <a:rPr lang="zh-CN" altLang="en-US" sz="2400" dirty="0">
                <a:solidFill>
                  <a:srgbClr val="FF0000"/>
                </a:solidFill>
                <a:latin typeface="Times New Roman" panose="02020603050405020304" pitchFamily="18" charset="0"/>
                <a:sym typeface="Monotype Sorts" pitchFamily="2" charset="2"/>
              </a:rPr>
              <a:t>负</a:t>
            </a:r>
            <a:r>
              <a:rPr lang="zh-CN" altLang="en-US" sz="2400" dirty="0">
                <a:latin typeface="Times New Roman" panose="02020603050405020304" pitchFamily="18" charset="0"/>
                <a:sym typeface="Monotype Sorts" pitchFamily="2" charset="2"/>
              </a:rPr>
              <a:t>值（</a:t>
            </a:r>
            <a:r>
              <a:rPr lang="zh-CN" altLang="en-US" sz="2400" dirty="0">
                <a:solidFill>
                  <a:srgbClr val="FF0000"/>
                </a:solidFill>
                <a:latin typeface="Times New Roman" panose="02020603050405020304" pitchFamily="18" charset="0"/>
                <a:sym typeface="Monotype Sorts" pitchFamily="2" charset="2"/>
              </a:rPr>
              <a:t>负电阻，有源，自然材料不存在，半导体有交流负阻但直流仍为正</a:t>
            </a:r>
            <a:r>
              <a:rPr lang="zh-CN" altLang="en-US" sz="2400" dirty="0">
                <a:latin typeface="Times New Roman" panose="02020603050405020304" pitchFamily="18" charset="0"/>
                <a:sym typeface="Monotype Sorts" pitchFamily="2" charset="2"/>
              </a:rPr>
              <a:t>），此时发出功率。</a:t>
            </a:r>
            <a:endParaRPr lang="zh-CN" altLang="en-US" sz="2400" b="0" dirty="0">
              <a:latin typeface="Times New Roman" panose="02020603050405020304" pitchFamily="18" charset="0"/>
            </a:endParaRPr>
          </a:p>
        </p:txBody>
      </p:sp>
      <p:grpSp>
        <p:nvGrpSpPr>
          <p:cNvPr id="28738" name="组合 28737"/>
          <p:cNvGrpSpPr/>
          <p:nvPr/>
        </p:nvGrpSpPr>
        <p:grpSpPr>
          <a:xfrm>
            <a:off x="1017697" y="1529934"/>
            <a:ext cx="3028949" cy="1447806"/>
            <a:chOff x="636" y="1202"/>
            <a:chExt cx="1908" cy="911"/>
          </a:xfrm>
        </p:grpSpPr>
        <p:sp>
          <p:nvSpPr>
            <p:cNvPr id="28679" name="文本框 28678"/>
            <p:cNvSpPr txBox="1"/>
            <p:nvPr/>
          </p:nvSpPr>
          <p:spPr>
            <a:xfrm>
              <a:off x="1538" y="1202"/>
              <a:ext cx="239"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latin typeface="Times New Roman" panose="02020603050405020304" pitchFamily="18" charset="0"/>
                </a:rPr>
                <a:t>R</a:t>
              </a:r>
            </a:p>
          </p:txBody>
        </p:sp>
        <p:grpSp>
          <p:nvGrpSpPr>
            <p:cNvPr id="28711" name="组合 28710"/>
            <p:cNvGrpSpPr/>
            <p:nvPr/>
          </p:nvGrpSpPr>
          <p:grpSpPr>
            <a:xfrm>
              <a:off x="636" y="1295"/>
              <a:ext cx="678" cy="289"/>
              <a:chOff x="284" y="759"/>
              <a:chExt cx="955" cy="402"/>
            </a:xfrm>
          </p:grpSpPr>
          <p:sp>
            <p:nvSpPr>
              <p:cNvPr id="28685" name="右箭头 28684"/>
              <p:cNvSpPr/>
              <p:nvPr/>
            </p:nvSpPr>
            <p:spPr>
              <a:xfrm>
                <a:off x="624" y="816"/>
                <a:ext cx="615" cy="306"/>
              </a:xfrm>
              <a:prstGeom prst="rightArrow">
                <a:avLst>
                  <a:gd name="adj1" fmla="val 50000"/>
                  <a:gd name="adj2" fmla="val 50245"/>
                </a:avLst>
              </a:prstGeom>
              <a:solidFill>
                <a:schemeClr val="accent1"/>
              </a:solidFill>
              <a:ln w="28575" cap="sq" cmpd="sng">
                <a:solidFill>
                  <a:schemeClr val="accent1"/>
                </a:solidFill>
                <a:prstDash val="solid"/>
                <a:miter/>
                <a:headEnd type="none" w="med" len="med"/>
                <a:tailEnd type="none" w="med" len="med"/>
              </a:ln>
            </p:spPr>
            <p:txBody>
              <a:bodyPr wrap="none" lIns="89381" tIns="44691" rIns="89381" bIns="44691" anchor="ctr"/>
              <a:lstStyle/>
              <a:p>
                <a:pPr algn="ctr" defTabSz="892175" eaLnBrk="0" hangingPunct="0"/>
                <a:endParaRPr sz="2400" i="1" dirty="0">
                  <a:solidFill>
                    <a:schemeClr val="accent1"/>
                  </a:solidFill>
                  <a:latin typeface="Times New Roman" panose="02020603050405020304" pitchFamily="18" charset="0"/>
                </a:endParaRPr>
              </a:p>
            </p:txBody>
          </p:sp>
          <p:sp>
            <p:nvSpPr>
              <p:cNvPr id="28686" name="文本框 28685"/>
              <p:cNvSpPr txBox="1"/>
              <p:nvPr/>
            </p:nvSpPr>
            <p:spPr>
              <a:xfrm>
                <a:off x="284" y="759"/>
                <a:ext cx="236" cy="402"/>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err="1">
                    <a:latin typeface="Times New Roman" panose="02020603050405020304" pitchFamily="18" charset="0"/>
                  </a:rPr>
                  <a:t>i</a:t>
                </a:r>
                <a:endParaRPr lang="en-US" altLang="zh-CN" sz="2400" i="1" dirty="0">
                  <a:latin typeface="Times New Roman" panose="02020603050405020304" pitchFamily="18" charset="0"/>
                </a:endParaRPr>
              </a:p>
            </p:txBody>
          </p:sp>
        </p:grpSp>
        <p:sp>
          <p:nvSpPr>
            <p:cNvPr id="28687" name="文本框 28686"/>
            <p:cNvSpPr txBox="1"/>
            <p:nvPr/>
          </p:nvSpPr>
          <p:spPr>
            <a:xfrm>
              <a:off x="1504" y="1824"/>
              <a:ext cx="222" cy="289"/>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a:latin typeface="Times New Roman" panose="02020603050405020304" pitchFamily="18" charset="0"/>
                </a:rPr>
                <a:t>u</a:t>
              </a:r>
            </a:p>
          </p:txBody>
        </p:sp>
        <p:sp>
          <p:nvSpPr>
            <p:cNvPr id="28688" name="矩形 28687"/>
            <p:cNvSpPr/>
            <p:nvPr/>
          </p:nvSpPr>
          <p:spPr>
            <a:xfrm>
              <a:off x="674" y="1730"/>
              <a:ext cx="221"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sp>
          <p:nvSpPr>
            <p:cNvPr id="28689" name="直接连接符 28688"/>
            <p:cNvSpPr/>
            <p:nvPr/>
          </p:nvSpPr>
          <p:spPr>
            <a:xfrm>
              <a:off x="2352" y="1872"/>
              <a:ext cx="192" cy="0"/>
            </a:xfrm>
            <a:prstGeom prst="line">
              <a:avLst/>
            </a:prstGeom>
            <a:ln w="28575" cap="sq" cmpd="sng">
              <a:solidFill>
                <a:schemeClr val="hlink"/>
              </a:solidFill>
              <a:prstDash val="solid"/>
              <a:headEnd type="none" w="med" len="med"/>
              <a:tailEnd type="none" w="med" len="med"/>
            </a:ln>
          </p:spPr>
        </p:sp>
        <p:grpSp>
          <p:nvGrpSpPr>
            <p:cNvPr id="28716" name="组合 28715"/>
            <p:cNvGrpSpPr/>
            <p:nvPr/>
          </p:nvGrpSpPr>
          <p:grpSpPr>
            <a:xfrm>
              <a:off x="720" y="1536"/>
              <a:ext cx="1819" cy="236"/>
              <a:chOff x="1920" y="1728"/>
              <a:chExt cx="1819" cy="236"/>
            </a:xfrm>
          </p:grpSpPr>
          <p:sp>
            <p:nvSpPr>
              <p:cNvPr id="28717" name="矩形 28716"/>
              <p:cNvSpPr/>
              <p:nvPr/>
            </p:nvSpPr>
            <p:spPr>
              <a:xfrm>
                <a:off x="2592" y="1728"/>
                <a:ext cx="480" cy="236"/>
              </a:xfrm>
              <a:prstGeom prst="rect">
                <a:avLst/>
              </a:prstGeom>
              <a:solidFill>
                <a:schemeClr val="accent2"/>
              </a:solidFill>
              <a:ln w="12700" cap="sq" cmpd="sng">
                <a:solidFill>
                  <a:schemeClr val="tx1"/>
                </a:solidFill>
                <a:prstDash val="solid"/>
                <a:miter/>
                <a:headEnd type="none" w="med" len="med"/>
                <a:tailEnd type="none" w="med" len="med"/>
              </a:ln>
            </p:spPr>
            <p:txBody>
              <a:bodyPr/>
              <a:lstStyle/>
              <a:p>
                <a:endParaRPr lang="zh-CN" altLang="en-US"/>
              </a:p>
            </p:txBody>
          </p:sp>
          <p:sp>
            <p:nvSpPr>
              <p:cNvPr id="28718" name="直接连接符 28717"/>
              <p:cNvSpPr/>
              <p:nvPr/>
            </p:nvSpPr>
            <p:spPr>
              <a:xfrm flipH="1" flipV="1">
                <a:off x="2016" y="1846"/>
                <a:ext cx="576" cy="0"/>
              </a:xfrm>
              <a:prstGeom prst="line">
                <a:avLst/>
              </a:prstGeom>
              <a:ln w="28575" cap="sq" cmpd="sng">
                <a:solidFill>
                  <a:schemeClr val="tx1"/>
                </a:solidFill>
                <a:prstDash val="solid"/>
                <a:headEnd type="none" w="med" len="med"/>
                <a:tailEnd type="none" w="med" len="med"/>
              </a:ln>
            </p:spPr>
          </p:sp>
          <p:sp>
            <p:nvSpPr>
              <p:cNvPr id="28719" name="直接连接符 28718"/>
              <p:cNvSpPr/>
              <p:nvPr/>
            </p:nvSpPr>
            <p:spPr>
              <a:xfrm>
                <a:off x="3072" y="1846"/>
                <a:ext cx="576" cy="0"/>
              </a:xfrm>
              <a:prstGeom prst="line">
                <a:avLst/>
              </a:prstGeom>
              <a:ln w="28575" cap="sq" cmpd="sng">
                <a:solidFill>
                  <a:schemeClr val="tx1"/>
                </a:solidFill>
                <a:prstDash val="solid"/>
                <a:headEnd type="none" w="med" len="med"/>
                <a:tailEnd type="none" w="med" len="med"/>
              </a:ln>
            </p:spPr>
          </p:sp>
          <p:sp>
            <p:nvSpPr>
              <p:cNvPr id="28720" name="椭圆 28719"/>
              <p:cNvSpPr/>
              <p:nvPr/>
            </p:nvSpPr>
            <p:spPr>
              <a:xfrm>
                <a:off x="1920" y="1800"/>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sp>
            <p:nvSpPr>
              <p:cNvPr id="28721" name="椭圆 28720"/>
              <p:cNvSpPr/>
              <p:nvPr/>
            </p:nvSpPr>
            <p:spPr>
              <a:xfrm>
                <a:off x="3648" y="1800"/>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grpSp>
      </p:grpSp>
      <p:grpSp>
        <p:nvGrpSpPr>
          <p:cNvPr id="28739" name="组合 28738"/>
          <p:cNvGrpSpPr/>
          <p:nvPr/>
        </p:nvGrpSpPr>
        <p:grpSpPr>
          <a:xfrm>
            <a:off x="1076435" y="3128546"/>
            <a:ext cx="3198812" cy="1531947"/>
            <a:chOff x="673" y="2210"/>
            <a:chExt cx="2016" cy="963"/>
          </a:xfrm>
        </p:grpSpPr>
        <p:sp>
          <p:nvSpPr>
            <p:cNvPr id="28691" name="文本框 28690"/>
            <p:cNvSpPr txBox="1"/>
            <p:nvPr/>
          </p:nvSpPr>
          <p:spPr>
            <a:xfrm>
              <a:off x="1538" y="2210"/>
              <a:ext cx="239"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latin typeface="Times New Roman" panose="02020603050405020304" pitchFamily="18" charset="0"/>
                </a:rPr>
                <a:t>R</a:t>
              </a:r>
            </a:p>
          </p:txBody>
        </p:sp>
        <p:grpSp>
          <p:nvGrpSpPr>
            <p:cNvPr id="28712" name="组合 28711"/>
            <p:cNvGrpSpPr/>
            <p:nvPr/>
          </p:nvGrpSpPr>
          <p:grpSpPr>
            <a:xfrm>
              <a:off x="2016" y="2303"/>
              <a:ext cx="673" cy="289"/>
              <a:chOff x="1737" y="1756"/>
              <a:chExt cx="886" cy="422"/>
            </a:xfrm>
          </p:grpSpPr>
          <p:sp>
            <p:nvSpPr>
              <p:cNvPr id="28697" name="右箭头 28696"/>
              <p:cNvSpPr/>
              <p:nvPr/>
            </p:nvSpPr>
            <p:spPr>
              <a:xfrm flipH="1">
                <a:off x="1737" y="1824"/>
                <a:ext cx="615" cy="306"/>
              </a:xfrm>
              <a:prstGeom prst="rightArrow">
                <a:avLst>
                  <a:gd name="adj1" fmla="val 50000"/>
                  <a:gd name="adj2" fmla="val 50245"/>
                </a:avLst>
              </a:prstGeom>
              <a:solidFill>
                <a:schemeClr val="accent1"/>
              </a:solidFill>
              <a:ln w="28575" cap="sq" cmpd="sng">
                <a:solidFill>
                  <a:schemeClr val="accent1"/>
                </a:solidFill>
                <a:prstDash val="solid"/>
                <a:miter/>
                <a:headEnd type="none" w="med" len="med"/>
                <a:tailEnd type="none" w="med" len="med"/>
              </a:ln>
            </p:spPr>
            <p:txBody>
              <a:bodyPr wrap="none" lIns="89381" tIns="44691" rIns="89381" bIns="44691" anchor="ctr"/>
              <a:lstStyle/>
              <a:p>
                <a:pPr algn="ctr" defTabSz="892175" eaLnBrk="0" hangingPunct="0"/>
                <a:endParaRPr sz="2400" i="1" dirty="0">
                  <a:solidFill>
                    <a:schemeClr val="accent1"/>
                  </a:solidFill>
                  <a:latin typeface="Times New Roman" panose="02020603050405020304" pitchFamily="18" charset="0"/>
                </a:endParaRPr>
              </a:p>
            </p:txBody>
          </p:sp>
          <p:sp>
            <p:nvSpPr>
              <p:cNvPr id="28698" name="文本框 28697"/>
              <p:cNvSpPr txBox="1"/>
              <p:nvPr/>
            </p:nvSpPr>
            <p:spPr>
              <a:xfrm>
                <a:off x="2403" y="1756"/>
                <a:ext cx="220" cy="422"/>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err="1">
                    <a:latin typeface="Times New Roman" panose="02020603050405020304" pitchFamily="18" charset="0"/>
                  </a:rPr>
                  <a:t>i</a:t>
                </a:r>
                <a:endParaRPr lang="en-US" altLang="zh-CN" sz="2400" i="1" dirty="0">
                  <a:latin typeface="Times New Roman" panose="02020603050405020304" pitchFamily="18" charset="0"/>
                </a:endParaRPr>
              </a:p>
            </p:txBody>
          </p:sp>
        </p:grpSp>
        <p:grpSp>
          <p:nvGrpSpPr>
            <p:cNvPr id="28715" name="组合 28714"/>
            <p:cNvGrpSpPr/>
            <p:nvPr/>
          </p:nvGrpSpPr>
          <p:grpSpPr>
            <a:xfrm>
              <a:off x="673" y="2834"/>
              <a:ext cx="1877" cy="339"/>
              <a:chOff x="415" y="2165"/>
              <a:chExt cx="2129" cy="564"/>
            </a:xfrm>
          </p:grpSpPr>
          <p:sp>
            <p:nvSpPr>
              <p:cNvPr id="28699" name="文本框 28698"/>
              <p:cNvSpPr txBox="1"/>
              <p:nvPr/>
            </p:nvSpPr>
            <p:spPr>
              <a:xfrm>
                <a:off x="1369" y="2248"/>
                <a:ext cx="252" cy="481"/>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a:latin typeface="Times New Roman" panose="02020603050405020304" pitchFamily="18" charset="0"/>
                  </a:rPr>
                  <a:t>u</a:t>
                </a:r>
              </a:p>
            </p:txBody>
          </p:sp>
          <p:sp>
            <p:nvSpPr>
              <p:cNvPr id="28700" name="矩形 28699"/>
              <p:cNvSpPr/>
              <p:nvPr/>
            </p:nvSpPr>
            <p:spPr>
              <a:xfrm>
                <a:off x="415" y="2165"/>
                <a:ext cx="251" cy="471"/>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sp>
            <p:nvSpPr>
              <p:cNvPr id="28701" name="直接连接符 28700"/>
              <p:cNvSpPr/>
              <p:nvPr/>
            </p:nvSpPr>
            <p:spPr>
              <a:xfrm>
                <a:off x="2352" y="2496"/>
                <a:ext cx="192" cy="0"/>
              </a:xfrm>
              <a:prstGeom prst="line">
                <a:avLst/>
              </a:prstGeom>
              <a:ln w="28575" cap="sq" cmpd="sng">
                <a:solidFill>
                  <a:schemeClr val="hlink"/>
                </a:solidFill>
                <a:prstDash val="solid"/>
                <a:headEnd type="none" w="med" len="med"/>
                <a:tailEnd type="none" w="med" len="med"/>
              </a:ln>
            </p:spPr>
          </p:sp>
        </p:grpSp>
        <p:grpSp>
          <p:nvGrpSpPr>
            <p:cNvPr id="28722" name="组合 28721"/>
            <p:cNvGrpSpPr/>
            <p:nvPr/>
          </p:nvGrpSpPr>
          <p:grpSpPr>
            <a:xfrm>
              <a:off x="720" y="2544"/>
              <a:ext cx="1819" cy="236"/>
              <a:chOff x="1920" y="1728"/>
              <a:chExt cx="1819" cy="236"/>
            </a:xfrm>
          </p:grpSpPr>
          <p:sp>
            <p:nvSpPr>
              <p:cNvPr id="28723" name="矩形 28722"/>
              <p:cNvSpPr/>
              <p:nvPr/>
            </p:nvSpPr>
            <p:spPr>
              <a:xfrm>
                <a:off x="2592" y="1728"/>
                <a:ext cx="480" cy="236"/>
              </a:xfrm>
              <a:prstGeom prst="rect">
                <a:avLst/>
              </a:prstGeom>
              <a:solidFill>
                <a:schemeClr val="accent2"/>
              </a:solidFill>
              <a:ln w="12700" cap="sq" cmpd="sng">
                <a:solidFill>
                  <a:schemeClr val="tx1"/>
                </a:solidFill>
                <a:prstDash val="solid"/>
                <a:miter/>
                <a:headEnd type="none" w="med" len="med"/>
                <a:tailEnd type="none" w="med" len="med"/>
              </a:ln>
            </p:spPr>
            <p:txBody>
              <a:bodyPr/>
              <a:lstStyle/>
              <a:p>
                <a:endParaRPr lang="zh-CN" altLang="en-US"/>
              </a:p>
            </p:txBody>
          </p:sp>
          <p:sp>
            <p:nvSpPr>
              <p:cNvPr id="28724" name="直接连接符 28723"/>
              <p:cNvSpPr/>
              <p:nvPr/>
            </p:nvSpPr>
            <p:spPr>
              <a:xfrm flipH="1" flipV="1">
                <a:off x="2016" y="1846"/>
                <a:ext cx="576" cy="0"/>
              </a:xfrm>
              <a:prstGeom prst="line">
                <a:avLst/>
              </a:prstGeom>
              <a:ln w="28575" cap="sq" cmpd="sng">
                <a:solidFill>
                  <a:schemeClr val="tx1"/>
                </a:solidFill>
                <a:prstDash val="solid"/>
                <a:headEnd type="none" w="med" len="med"/>
                <a:tailEnd type="none" w="med" len="med"/>
              </a:ln>
            </p:spPr>
          </p:sp>
          <p:sp>
            <p:nvSpPr>
              <p:cNvPr id="28725" name="直接连接符 28724"/>
              <p:cNvSpPr/>
              <p:nvPr/>
            </p:nvSpPr>
            <p:spPr>
              <a:xfrm>
                <a:off x="3072" y="1846"/>
                <a:ext cx="576" cy="0"/>
              </a:xfrm>
              <a:prstGeom prst="line">
                <a:avLst/>
              </a:prstGeom>
              <a:ln w="28575" cap="sq" cmpd="sng">
                <a:solidFill>
                  <a:schemeClr val="tx1"/>
                </a:solidFill>
                <a:prstDash val="solid"/>
                <a:headEnd type="none" w="med" len="med"/>
                <a:tailEnd type="none" w="med" len="med"/>
              </a:ln>
            </p:spPr>
          </p:sp>
          <p:sp>
            <p:nvSpPr>
              <p:cNvPr id="28726" name="椭圆 28725"/>
              <p:cNvSpPr/>
              <p:nvPr/>
            </p:nvSpPr>
            <p:spPr>
              <a:xfrm>
                <a:off x="1920" y="1800"/>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sp>
            <p:nvSpPr>
              <p:cNvPr id="28727" name="椭圆 28726"/>
              <p:cNvSpPr/>
              <p:nvPr/>
            </p:nvSpPr>
            <p:spPr>
              <a:xfrm>
                <a:off x="3648" y="1800"/>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grpSp>
      </p:grpSp>
      <p:sp>
        <p:nvSpPr>
          <p:cNvPr id="28728" name="文本框 28727"/>
          <p:cNvSpPr txBox="1"/>
          <p:nvPr/>
        </p:nvSpPr>
        <p:spPr>
          <a:xfrm>
            <a:off x="5037247" y="3275805"/>
            <a:ext cx="3733800" cy="101358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p</a:t>
            </a:r>
            <a:r>
              <a:rPr lang="zh-CN" altLang="en-US" sz="2400" baseline="-25000" dirty="0">
                <a:latin typeface="Times New Roman" panose="02020603050405020304" pitchFamily="18" charset="0"/>
                <a:sym typeface="Symbol" panose="05050102010706020507" pitchFamily="18" charset="2"/>
              </a:rPr>
              <a:t>吸</a:t>
            </a:r>
            <a:r>
              <a:rPr lang="zh-CN" altLang="en-US" sz="2400" b="0" baseline="-250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i="1" dirty="0">
                <a:solidFill>
                  <a:srgbClr val="FF0000"/>
                </a:solidFill>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ui</a:t>
            </a:r>
            <a:r>
              <a:rPr lang="en-US" altLang="zh-CN" sz="2400" dirty="0">
                <a:latin typeface="Times New Roman" panose="02020603050405020304" pitchFamily="18" charset="0"/>
                <a:sym typeface="Symbol" panose="05050102010706020507" pitchFamily="18" charset="2"/>
              </a:rPr>
              <a:t> </a:t>
            </a:r>
            <a:r>
              <a:rPr lang="en-US" altLang="zh-CN" sz="2400" i="1" dirty="0">
                <a:solidFill>
                  <a:srgbClr val="FF0000"/>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a:t>
            </a:r>
            <a:r>
              <a:rPr lang="en-US" altLang="zh-CN" sz="2400" i="1" dirty="0">
                <a:solidFill>
                  <a:srgbClr val="FF0000"/>
                </a:solidFill>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rPr>
              <a:t>Ri</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i</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rPr>
              <a:t>i</a:t>
            </a:r>
            <a:r>
              <a:rPr lang="en-US" altLang="zh-CN" sz="2400" baseline="30000" dirty="0">
                <a:latin typeface="Times New Roman" panose="02020603050405020304" pitchFamily="18" charset="0"/>
              </a:rPr>
              <a:t>2</a:t>
            </a:r>
            <a:r>
              <a:rPr lang="en-US" altLang="zh-CN" sz="2400" i="1" dirty="0">
                <a:latin typeface="Times New Roman" panose="02020603050405020304" pitchFamily="18" charset="0"/>
              </a:rPr>
              <a:t> R </a:t>
            </a:r>
          </a:p>
          <a:p>
            <a:pPr algn="ctr" defTabSz="892175" eaLnBrk="0" hangingPunct="0">
              <a:spcBef>
                <a:spcPct val="50000"/>
              </a:spcBef>
            </a:pPr>
            <a:r>
              <a:rPr lang="en-US" altLang="zh-CN" sz="2400" i="1" dirty="0">
                <a:latin typeface="Times New Roman" panose="02020603050405020304" pitchFamily="18" charset="0"/>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i="1" dirty="0">
                <a:solidFill>
                  <a:srgbClr val="FF0000"/>
                </a:solidFill>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u</a:t>
            </a:r>
            <a:r>
              <a:rPr lang="en-US" altLang="zh-CN" sz="2400" dirty="0">
                <a:latin typeface="Times New Roman" panose="02020603050405020304" pitchFamily="18" charset="0"/>
                <a:sym typeface="Symbol" panose="05050102010706020507" pitchFamily="18" charset="2"/>
              </a:rPr>
              <a:t>(</a:t>
            </a:r>
            <a:r>
              <a:rPr lang="en-US" altLang="zh-CN" sz="2400" i="1" dirty="0">
                <a:solidFill>
                  <a:srgbClr val="FF0000"/>
                </a:solidFill>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u/ R</a:t>
            </a:r>
            <a:r>
              <a:rPr lang="en-US" altLang="zh-CN" sz="2400" dirty="0">
                <a:latin typeface="Times New Roman" panose="02020603050405020304" pitchFamily="18" charset="0"/>
              </a:rPr>
              <a:t>)</a:t>
            </a:r>
            <a:r>
              <a:rPr lang="en-US" altLang="zh-CN" sz="2400" i="1"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rPr>
              <a:t>u</a:t>
            </a:r>
            <a:r>
              <a:rPr lang="en-US" altLang="zh-CN" sz="2400" baseline="30000" dirty="0">
                <a:latin typeface="Times New Roman" panose="02020603050405020304" pitchFamily="18" charset="0"/>
              </a:rPr>
              <a:t>2</a:t>
            </a:r>
            <a:r>
              <a:rPr lang="en-US" altLang="zh-CN" sz="2400" i="1" dirty="0">
                <a:latin typeface="Times New Roman" panose="02020603050405020304" pitchFamily="18" charset="0"/>
              </a:rPr>
              <a:t>/ R</a:t>
            </a:r>
          </a:p>
        </p:txBody>
      </p:sp>
      <p:sp>
        <p:nvSpPr>
          <p:cNvPr id="28729" name="文本框 28728"/>
          <p:cNvSpPr txBox="1"/>
          <p:nvPr/>
        </p:nvSpPr>
        <p:spPr>
          <a:xfrm>
            <a:off x="4732447" y="1793060"/>
            <a:ext cx="40386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p</a:t>
            </a:r>
            <a:r>
              <a:rPr lang="zh-CN" altLang="en-US" sz="2400" baseline="-25000" dirty="0">
                <a:latin typeface="Times New Roman" panose="02020603050405020304" pitchFamily="18" charset="0"/>
                <a:sym typeface="Symbol" panose="05050102010706020507" pitchFamily="18" charset="2"/>
              </a:rPr>
              <a:t>吸</a:t>
            </a:r>
            <a:r>
              <a:rPr lang="zh-CN" altLang="en-US" sz="2400" b="0" i="1"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ui</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rPr>
              <a:t>i</a:t>
            </a:r>
            <a:r>
              <a:rPr lang="en-US" altLang="zh-CN" sz="2400" baseline="30000" dirty="0">
                <a:latin typeface="Times New Roman" panose="02020603050405020304" pitchFamily="18" charset="0"/>
              </a:rPr>
              <a:t>2</a:t>
            </a:r>
            <a:r>
              <a:rPr lang="en-US" altLang="zh-CN" sz="2400" i="1" dirty="0">
                <a:latin typeface="Times New Roman" panose="02020603050405020304" pitchFamily="18" charset="0"/>
              </a:rPr>
              <a:t>R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rPr>
              <a:t>u</a:t>
            </a:r>
            <a:r>
              <a:rPr lang="en-US" altLang="zh-CN" sz="2400" baseline="30000" dirty="0">
                <a:latin typeface="Times New Roman" panose="02020603050405020304" pitchFamily="18" charset="0"/>
              </a:rPr>
              <a:t>2</a:t>
            </a:r>
            <a:r>
              <a:rPr lang="en-US" altLang="zh-CN" sz="2400" i="1" dirty="0">
                <a:latin typeface="Times New Roman" panose="02020603050405020304" pitchFamily="18" charset="0"/>
              </a:rPr>
              <a:t> / R</a:t>
            </a:r>
          </a:p>
        </p:txBody>
      </p:sp>
      <p:sp>
        <p:nvSpPr>
          <p:cNvPr id="28735" name="动作按钮: 后退或前一项 28734" descr="水滴">
            <a:hlinkClick r:id="" action="ppaction://hlinkshowjump?jump=previousslide">
              <a:snd r:embed="rId3" name="PROJCTOR.WAV"/>
            </a:hlinkClick>
          </p:cNvPr>
          <p:cNvSpPr/>
          <p:nvPr/>
        </p:nvSpPr>
        <p:spPr>
          <a:xfrm>
            <a:off x="8082072" y="5946359"/>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8736" name="动作按钮: 后退或前一项 28735"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8738"/>
                                        </p:tgtEl>
                                        <p:attrNameLst>
                                          <p:attrName>style.visibility</p:attrName>
                                        </p:attrNameLst>
                                      </p:cBhvr>
                                      <p:to>
                                        <p:strVal val="visible"/>
                                      </p:to>
                                    </p:set>
                                    <p:anim calcmode="lin" valueType="num">
                                      <p:cBhvr additive="base">
                                        <p:cTn id="7" dur="500" fill="hold"/>
                                        <p:tgtEl>
                                          <p:spTgt spid="28738"/>
                                        </p:tgtEl>
                                        <p:attrNameLst>
                                          <p:attrName>ppt_x</p:attrName>
                                        </p:attrNameLst>
                                      </p:cBhvr>
                                      <p:tavLst>
                                        <p:tav tm="0">
                                          <p:val>
                                            <p:strVal val="0-#ppt_w/2"/>
                                          </p:val>
                                        </p:tav>
                                        <p:tav tm="100000">
                                          <p:val>
                                            <p:strVal val="#ppt_x"/>
                                          </p:val>
                                        </p:tav>
                                      </p:tavLst>
                                    </p:anim>
                                    <p:anim calcmode="lin" valueType="num">
                                      <p:cBhvr additive="base">
                                        <p:cTn id="8" dur="500" fill="hold"/>
                                        <p:tgtEl>
                                          <p:spTgt spid="287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iterate type="wd">
                                    <p:tmPct val="100000"/>
                                  </p:iterate>
                                  <p:childTnLst>
                                    <p:set>
                                      <p:cBhvr>
                                        <p:cTn id="12" dur="1" fill="hold">
                                          <p:stCondLst>
                                            <p:cond delay="0"/>
                                          </p:stCondLst>
                                        </p:cTn>
                                        <p:tgtEl>
                                          <p:spTgt spid="28729"/>
                                        </p:tgtEl>
                                        <p:attrNameLst>
                                          <p:attrName>style.visibility</p:attrName>
                                        </p:attrNameLst>
                                      </p:cBhvr>
                                      <p:to>
                                        <p:strVal val="visible"/>
                                      </p:to>
                                    </p:set>
                                    <p:animEffect transition="in" filter="slide(fromRight)">
                                      <p:cBhvr>
                                        <p:cTn id="13" dur="300"/>
                                        <p:tgtEl>
                                          <p:spTgt spid="2872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8739"/>
                                        </p:tgtEl>
                                        <p:attrNameLst>
                                          <p:attrName>style.visibility</p:attrName>
                                        </p:attrNameLst>
                                      </p:cBhvr>
                                      <p:to>
                                        <p:strVal val="visible"/>
                                      </p:to>
                                    </p:set>
                                    <p:anim calcmode="lin" valueType="num">
                                      <p:cBhvr additive="base">
                                        <p:cTn id="18" dur="500" fill="hold"/>
                                        <p:tgtEl>
                                          <p:spTgt spid="28739"/>
                                        </p:tgtEl>
                                        <p:attrNameLst>
                                          <p:attrName>ppt_x</p:attrName>
                                        </p:attrNameLst>
                                      </p:cBhvr>
                                      <p:tavLst>
                                        <p:tav tm="0">
                                          <p:val>
                                            <p:strVal val="0-#ppt_w/2"/>
                                          </p:val>
                                        </p:tav>
                                        <p:tav tm="100000">
                                          <p:val>
                                            <p:strVal val="#ppt_x"/>
                                          </p:val>
                                        </p:tav>
                                      </p:tavLst>
                                    </p:anim>
                                    <p:anim calcmode="lin" valueType="num">
                                      <p:cBhvr additive="base">
                                        <p:cTn id="19" dur="500" fill="hold"/>
                                        <p:tgtEl>
                                          <p:spTgt spid="2873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2" fill="hold" grpId="0" nodeType="clickEffect">
                                  <p:stCondLst>
                                    <p:cond delay="0"/>
                                  </p:stCondLst>
                                  <p:iterate type="wd">
                                    <p:tmPct val="100000"/>
                                  </p:iterate>
                                  <p:childTnLst>
                                    <p:set>
                                      <p:cBhvr>
                                        <p:cTn id="23" dur="1" fill="hold">
                                          <p:stCondLst>
                                            <p:cond delay="0"/>
                                          </p:stCondLst>
                                        </p:cTn>
                                        <p:tgtEl>
                                          <p:spTgt spid="28728"/>
                                        </p:tgtEl>
                                        <p:attrNameLst>
                                          <p:attrName>style.visibility</p:attrName>
                                        </p:attrNameLst>
                                      </p:cBhvr>
                                      <p:to>
                                        <p:strVal val="visible"/>
                                      </p:to>
                                    </p:set>
                                    <p:animEffect transition="in" filter="slide(fromRight)">
                                      <p:cBhvr>
                                        <p:cTn id="24" dur="300"/>
                                        <p:tgtEl>
                                          <p:spTgt spid="28728"/>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2" fill="hold" grpId="0" nodeType="clickEffect">
                                  <p:stCondLst>
                                    <p:cond delay="0"/>
                                  </p:stCondLst>
                                  <p:iterate type="lt">
                                    <p:tmPct val="100000"/>
                                  </p:iterate>
                                  <p:childTnLst>
                                    <p:set>
                                      <p:cBhvr>
                                        <p:cTn id="28" dur="1" fill="hold">
                                          <p:stCondLst>
                                            <p:cond delay="0"/>
                                          </p:stCondLst>
                                        </p:cTn>
                                        <p:tgtEl>
                                          <p:spTgt spid="28709"/>
                                        </p:tgtEl>
                                        <p:attrNameLst>
                                          <p:attrName>style.visibility</p:attrName>
                                        </p:attrNameLst>
                                      </p:cBhvr>
                                      <p:to>
                                        <p:strVal val="visible"/>
                                      </p:to>
                                    </p:set>
                                    <p:animEffect transition="in" filter="slide(fromRight)">
                                      <p:cBhvr>
                                        <p:cTn id="29" dur="75"/>
                                        <p:tgtEl>
                                          <p:spTgt spid="28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9" grpId="0"/>
      <p:bldP spid="28728" grpId="0"/>
      <p:bldP spid="2872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3382" name="组合 143381"/>
          <p:cNvGrpSpPr/>
          <p:nvPr/>
        </p:nvGrpSpPr>
        <p:grpSpPr>
          <a:xfrm>
            <a:off x="969963" y="2049463"/>
            <a:ext cx="1762124" cy="2225675"/>
            <a:chOff x="483" y="1631"/>
            <a:chExt cx="1110" cy="1402"/>
          </a:xfrm>
        </p:grpSpPr>
        <p:sp>
          <p:nvSpPr>
            <p:cNvPr id="143364" name="文本框 143363"/>
            <p:cNvSpPr txBox="1"/>
            <p:nvPr/>
          </p:nvSpPr>
          <p:spPr>
            <a:xfrm>
              <a:off x="1297" y="2259"/>
              <a:ext cx="239" cy="282"/>
            </a:xfrm>
            <a:prstGeom prst="rect">
              <a:avLst/>
            </a:prstGeom>
            <a:noFill/>
            <a:ln w="28575">
              <a:noFill/>
            </a:ln>
          </p:spPr>
          <p:txBody>
            <a:bodyPr wrap="none" lIns="89381" tIns="44691" rIns="89381" bIns="44691" anchor="ctr">
              <a:spAutoFit/>
            </a:bodyPr>
            <a:lstStyle/>
            <a:p>
              <a:pPr algn="ctr" defTabSz="892175" eaLnBrk="0" hangingPunct="0"/>
              <a:r>
                <a:rPr lang="en-US" altLang="zh-CN" sz="2400" i="1">
                  <a:latin typeface="Times New Roman" panose="02020603050405020304" pitchFamily="18" charset="0"/>
                </a:rPr>
                <a:t>R</a:t>
              </a:r>
            </a:p>
          </p:txBody>
        </p:sp>
        <p:sp>
          <p:nvSpPr>
            <p:cNvPr id="143367" name="文本框 143366"/>
            <p:cNvSpPr txBox="1"/>
            <p:nvPr/>
          </p:nvSpPr>
          <p:spPr>
            <a:xfrm>
              <a:off x="1426" y="1679"/>
              <a:ext cx="167"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err="1">
                  <a:latin typeface="Times New Roman" panose="02020603050405020304" pitchFamily="18" charset="0"/>
                </a:rPr>
                <a:t>i</a:t>
              </a:r>
              <a:endParaRPr lang="en-US" altLang="zh-CN" sz="2400" i="1" dirty="0">
                <a:latin typeface="Times New Roman" panose="02020603050405020304" pitchFamily="18" charset="0"/>
              </a:endParaRPr>
            </a:p>
          </p:txBody>
        </p:sp>
        <p:sp>
          <p:nvSpPr>
            <p:cNvPr id="143368" name="文本框 143367"/>
            <p:cNvSpPr txBox="1"/>
            <p:nvPr/>
          </p:nvSpPr>
          <p:spPr>
            <a:xfrm>
              <a:off x="495" y="2130"/>
              <a:ext cx="222"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a:latin typeface="Times New Roman" panose="02020603050405020304" pitchFamily="18" charset="0"/>
                </a:rPr>
                <a:t>u</a:t>
              </a:r>
            </a:p>
          </p:txBody>
        </p:sp>
        <p:sp>
          <p:nvSpPr>
            <p:cNvPr id="143369" name="矩形 143368"/>
            <p:cNvSpPr/>
            <p:nvPr/>
          </p:nvSpPr>
          <p:spPr>
            <a:xfrm rot="5400000">
              <a:off x="513" y="1653"/>
              <a:ext cx="222" cy="282"/>
            </a:xfrm>
            <a:prstGeom prst="rect">
              <a:avLst/>
            </a:prstGeom>
            <a:noFill/>
            <a:ln w="28575">
              <a:noFill/>
            </a:ln>
          </p:spPr>
          <p:txBody>
            <a:bodyPr wrap="none" lIns="89381" tIns="44691" rIns="89381" bIns="44691" anchor="ctr">
              <a:spAutoFit/>
            </a:bodyPr>
            <a:lstStyle/>
            <a:p>
              <a:pPr algn="ctr" defTabSz="892175" eaLnBrk="0" hangingPunct="0"/>
              <a:r>
                <a:rPr lang="en-US" altLang="zh-CN" sz="2400" i="1">
                  <a:latin typeface="Times New Roman" panose="02020603050405020304" pitchFamily="18" charset="0"/>
                  <a:sym typeface="CommonBullets" pitchFamily="34" charset="2"/>
                </a:rPr>
                <a:t>+</a:t>
              </a:r>
            </a:p>
          </p:txBody>
        </p:sp>
        <p:sp>
          <p:nvSpPr>
            <p:cNvPr id="143372" name="矩形 143371"/>
            <p:cNvSpPr/>
            <p:nvPr/>
          </p:nvSpPr>
          <p:spPr>
            <a:xfrm rot="5400000">
              <a:off x="1027" y="2254"/>
              <a:ext cx="391" cy="144"/>
            </a:xfrm>
            <a:prstGeom prst="rect">
              <a:avLst/>
            </a:prstGeom>
            <a:solidFill>
              <a:schemeClr val="accent2"/>
            </a:solidFill>
            <a:ln w="12700" cap="sq" cmpd="sng">
              <a:solidFill>
                <a:schemeClr val="tx1"/>
              </a:solidFill>
              <a:prstDash val="solid"/>
              <a:miter/>
              <a:headEnd type="none" w="med" len="med"/>
              <a:tailEnd type="none" w="med" len="med"/>
            </a:ln>
          </p:spPr>
          <p:txBody>
            <a:bodyPr/>
            <a:lstStyle/>
            <a:p>
              <a:endParaRPr lang="zh-CN" altLang="en-US"/>
            </a:p>
          </p:txBody>
        </p:sp>
        <p:sp>
          <p:nvSpPr>
            <p:cNvPr id="143373" name="直接连接符 143372"/>
            <p:cNvSpPr/>
            <p:nvPr/>
          </p:nvSpPr>
          <p:spPr>
            <a:xfrm rot="5400000" flipH="1" flipV="1">
              <a:off x="988" y="1896"/>
              <a:ext cx="470" cy="0"/>
            </a:xfrm>
            <a:prstGeom prst="line">
              <a:avLst/>
            </a:prstGeom>
            <a:ln w="19050" cap="sq" cmpd="sng">
              <a:solidFill>
                <a:schemeClr val="tx1"/>
              </a:solidFill>
              <a:prstDash val="solid"/>
              <a:headEnd type="none" w="med" len="med"/>
              <a:tailEnd type="none" w="med" len="med"/>
            </a:ln>
          </p:spPr>
        </p:sp>
        <p:sp>
          <p:nvSpPr>
            <p:cNvPr id="143374" name="直接连接符 143373"/>
            <p:cNvSpPr/>
            <p:nvPr/>
          </p:nvSpPr>
          <p:spPr>
            <a:xfrm rot="5400000">
              <a:off x="988" y="2757"/>
              <a:ext cx="470" cy="0"/>
            </a:xfrm>
            <a:prstGeom prst="line">
              <a:avLst/>
            </a:prstGeom>
            <a:ln w="19050" cap="sq" cmpd="sng">
              <a:solidFill>
                <a:schemeClr val="tx1"/>
              </a:solidFill>
              <a:prstDash val="solid"/>
              <a:headEnd type="none" w="med" len="med"/>
              <a:tailEnd type="none" w="med" len="med"/>
            </a:ln>
          </p:spPr>
        </p:sp>
        <p:sp>
          <p:nvSpPr>
            <p:cNvPr id="143376" name="椭圆 143375"/>
            <p:cNvSpPr/>
            <p:nvPr/>
          </p:nvSpPr>
          <p:spPr>
            <a:xfrm rot="5400000">
              <a:off x="555" y="2965"/>
              <a:ext cx="68" cy="68"/>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sp>
          <p:nvSpPr>
            <p:cNvPr id="143377" name="矩形 143376"/>
            <p:cNvSpPr/>
            <p:nvPr/>
          </p:nvSpPr>
          <p:spPr>
            <a:xfrm>
              <a:off x="496" y="2706"/>
              <a:ext cx="207"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latin typeface="Times New Roman" panose="02020603050405020304" pitchFamily="18" charset="0"/>
                  <a:sym typeface="CommonBullets" pitchFamily="34" charset="2"/>
                </a:rPr>
                <a:t>–</a:t>
              </a:r>
            </a:p>
          </p:txBody>
        </p:sp>
        <p:sp>
          <p:nvSpPr>
            <p:cNvPr id="143378" name="直接连接符 143377"/>
            <p:cNvSpPr/>
            <p:nvPr/>
          </p:nvSpPr>
          <p:spPr>
            <a:xfrm>
              <a:off x="1400" y="1631"/>
              <a:ext cx="0" cy="385"/>
            </a:xfrm>
            <a:prstGeom prst="line">
              <a:avLst/>
            </a:prstGeom>
            <a:ln w="19050" cap="flat" cmpd="sng">
              <a:solidFill>
                <a:schemeClr val="tx1"/>
              </a:solidFill>
              <a:prstDash val="solid"/>
              <a:headEnd type="none" w="med" len="med"/>
              <a:tailEnd type="stealth" w="sm" len="med"/>
            </a:ln>
          </p:spPr>
        </p:sp>
        <p:sp>
          <p:nvSpPr>
            <p:cNvPr id="143379" name="直接连接符 143378"/>
            <p:cNvSpPr/>
            <p:nvPr/>
          </p:nvSpPr>
          <p:spPr>
            <a:xfrm flipH="1">
              <a:off x="624" y="2992"/>
              <a:ext cx="599" cy="0"/>
            </a:xfrm>
            <a:prstGeom prst="line">
              <a:avLst/>
            </a:prstGeom>
            <a:ln w="19050" cap="flat" cmpd="sng">
              <a:solidFill>
                <a:schemeClr val="tx1"/>
              </a:solidFill>
              <a:prstDash val="solid"/>
              <a:headEnd type="none" w="med" len="med"/>
              <a:tailEnd type="none" w="med" len="med"/>
            </a:ln>
          </p:spPr>
        </p:sp>
        <p:sp>
          <p:nvSpPr>
            <p:cNvPr id="143380" name="椭圆 143379"/>
            <p:cNvSpPr/>
            <p:nvPr/>
          </p:nvSpPr>
          <p:spPr>
            <a:xfrm rot="5400000">
              <a:off x="556" y="1634"/>
              <a:ext cx="68" cy="68"/>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sp>
          <p:nvSpPr>
            <p:cNvPr id="143381" name="直接连接符 143380"/>
            <p:cNvSpPr/>
            <p:nvPr/>
          </p:nvSpPr>
          <p:spPr>
            <a:xfrm flipH="1">
              <a:off x="625" y="1661"/>
              <a:ext cx="599" cy="0"/>
            </a:xfrm>
            <a:prstGeom prst="line">
              <a:avLst/>
            </a:prstGeom>
            <a:ln w="19050" cap="flat" cmpd="sng">
              <a:solidFill>
                <a:schemeClr val="tx1"/>
              </a:solidFill>
              <a:prstDash val="solid"/>
              <a:headEnd type="none" w="med" len="med"/>
              <a:tailEnd type="none" w="med" len="med"/>
            </a:ln>
          </p:spPr>
        </p:sp>
      </p:grpSp>
      <p:sp>
        <p:nvSpPr>
          <p:cNvPr id="143383" name="文本框 143382"/>
          <p:cNvSpPr txBox="1"/>
          <p:nvPr/>
        </p:nvSpPr>
        <p:spPr>
          <a:xfrm>
            <a:off x="452438" y="761601"/>
            <a:ext cx="3252787"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4</a:t>
            </a:r>
            <a:r>
              <a:rPr lang="zh-CN" altLang="en-US" sz="2400" dirty="0">
                <a:latin typeface="Times New Roman" panose="02020603050405020304" pitchFamily="18" charset="0"/>
              </a:rPr>
              <a:t>、 </a:t>
            </a:r>
            <a:r>
              <a:rPr lang="zh-CN" altLang="en-US" sz="2400" dirty="0">
                <a:solidFill>
                  <a:srgbClr val="FF0000"/>
                </a:solidFill>
                <a:latin typeface="Times New Roman" panose="02020603050405020304" pitchFamily="18" charset="0"/>
              </a:rPr>
              <a:t>开路</a:t>
            </a:r>
            <a:r>
              <a:rPr lang="zh-CN" altLang="en-US" sz="2400" dirty="0">
                <a:latin typeface="Times New Roman" panose="02020603050405020304" pitchFamily="18" charset="0"/>
              </a:rPr>
              <a:t>与</a:t>
            </a:r>
            <a:r>
              <a:rPr lang="zh-CN" altLang="en-US" sz="2400" dirty="0">
                <a:solidFill>
                  <a:srgbClr val="FF0000"/>
                </a:solidFill>
                <a:latin typeface="Times New Roman" panose="02020603050405020304" pitchFamily="18" charset="0"/>
              </a:rPr>
              <a:t>短路</a:t>
            </a:r>
          </a:p>
        </p:txBody>
      </p:sp>
      <p:sp>
        <p:nvSpPr>
          <p:cNvPr id="143385" name="文本框 143384"/>
          <p:cNvSpPr txBox="1"/>
          <p:nvPr/>
        </p:nvSpPr>
        <p:spPr>
          <a:xfrm>
            <a:off x="3705225" y="2074483"/>
            <a:ext cx="3744913" cy="101358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solidFill>
                  <a:srgbClr val="0000FF"/>
                </a:solidFill>
                <a:latin typeface="Times New Roman" panose="02020603050405020304" pitchFamily="18" charset="0"/>
              </a:rPr>
              <a:t>(1)</a:t>
            </a:r>
            <a:r>
              <a:rPr lang="zh-CN" altLang="en-US" sz="2400" dirty="0">
                <a:latin typeface="Times New Roman" panose="02020603050405020304" pitchFamily="18" charset="0"/>
              </a:rPr>
              <a:t>当</a:t>
            </a:r>
            <a:r>
              <a:rPr lang="en-US" altLang="zh-CN" sz="2400" i="1" dirty="0">
                <a:latin typeface="Times New Roman" panose="02020603050405020304" pitchFamily="18" charset="0"/>
              </a:rPr>
              <a:t>R</a:t>
            </a:r>
            <a:r>
              <a:rPr lang="en-US" altLang="zh-CN" sz="2400" dirty="0">
                <a:latin typeface="Times New Roman" panose="02020603050405020304" pitchFamily="18" charset="0"/>
              </a:rPr>
              <a:t>=0</a:t>
            </a:r>
            <a:r>
              <a:rPr lang="zh-CN" altLang="en-US" sz="2400" dirty="0">
                <a:latin typeface="Times New Roman" panose="02020603050405020304" pitchFamily="18" charset="0"/>
              </a:rPr>
              <a:t>，视其为短路。</a:t>
            </a:r>
          </a:p>
          <a:p>
            <a:pPr algn="ctr" defTabSz="892175" eaLnBrk="0" hangingPunct="0">
              <a:spcBef>
                <a:spcPct val="50000"/>
              </a:spcBef>
            </a:pPr>
            <a:r>
              <a:rPr lang="zh-CN" altLang="en-US" sz="2400" i="1" dirty="0">
                <a:latin typeface="Times New Roman" panose="02020603050405020304" pitchFamily="18" charset="0"/>
              </a:rPr>
              <a:t>    </a:t>
            </a:r>
            <a:r>
              <a:rPr lang="en-US" altLang="zh-CN" sz="2400" i="1" dirty="0" err="1">
                <a:latin typeface="Times New Roman" panose="02020603050405020304" pitchFamily="18" charset="0"/>
              </a:rPr>
              <a:t>i</a:t>
            </a:r>
            <a:r>
              <a:rPr lang="zh-CN" altLang="zh-CN" sz="2400" dirty="0">
                <a:latin typeface="Times New Roman" panose="02020603050405020304" pitchFamily="18" charset="0"/>
              </a:rPr>
              <a:t>为有限值时，</a:t>
            </a:r>
            <a:r>
              <a:rPr lang="en-US" altLang="zh-CN" sz="2400" i="1" dirty="0">
                <a:latin typeface="Times New Roman" panose="02020603050405020304" pitchFamily="18" charset="0"/>
              </a:rPr>
              <a:t>u</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p>
        </p:txBody>
      </p:sp>
      <p:sp>
        <p:nvSpPr>
          <p:cNvPr id="143386" name="文本框 143385"/>
          <p:cNvSpPr txBox="1"/>
          <p:nvPr/>
        </p:nvSpPr>
        <p:spPr>
          <a:xfrm>
            <a:off x="3705225" y="3508353"/>
            <a:ext cx="3787775" cy="113669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solidFill>
                  <a:srgbClr val="0000FF"/>
                </a:solidFill>
                <a:latin typeface="Times New Roman" panose="02020603050405020304" pitchFamily="18" charset="0"/>
              </a:rPr>
              <a:t>(2)</a:t>
            </a:r>
            <a:r>
              <a:rPr lang="zh-CN" altLang="en-US" sz="2400" dirty="0">
                <a:latin typeface="Times New Roman" panose="02020603050405020304" pitchFamily="18" charset="0"/>
              </a:rPr>
              <a:t>当</a:t>
            </a:r>
            <a:r>
              <a:rPr lang="en-US" altLang="zh-CN" sz="2400" i="1" dirty="0">
                <a:latin typeface="Times New Roman" panose="02020603050405020304" pitchFamily="18" charset="0"/>
              </a:rPr>
              <a:t>R</a:t>
            </a:r>
            <a:r>
              <a:rPr lang="en-US" altLang="zh-CN" sz="24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，视其为开路。</a:t>
            </a:r>
          </a:p>
          <a:p>
            <a:pPr algn="ctr" defTabSz="892175" eaLnBrk="0" hangingPunct="0">
              <a:spcBef>
                <a:spcPct val="50000"/>
              </a:spcBef>
            </a:pPr>
            <a:r>
              <a:rPr lang="zh-CN" altLang="en-US" sz="2400" i="1" dirty="0">
                <a:latin typeface="Times New Roman" panose="02020603050405020304" pitchFamily="18" charset="0"/>
              </a:rPr>
              <a:t>    </a:t>
            </a:r>
            <a:r>
              <a:rPr lang="en-US" altLang="zh-CN" sz="2400" i="1" dirty="0">
                <a:latin typeface="Times New Roman" panose="02020603050405020304" pitchFamily="18" charset="0"/>
              </a:rPr>
              <a:t>u</a:t>
            </a:r>
            <a:r>
              <a:rPr lang="zh-CN" altLang="zh-CN" sz="2400" dirty="0">
                <a:latin typeface="Times New Roman" panose="02020603050405020304" pitchFamily="18" charset="0"/>
              </a:rPr>
              <a:t>为有限值时，</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=0</a:t>
            </a:r>
            <a:r>
              <a:rPr lang="zh-CN" altLang="en-US" sz="2400" dirty="0">
                <a:latin typeface="Times New Roman" panose="02020603050405020304" pitchFamily="18" charset="0"/>
              </a:rPr>
              <a:t>。</a:t>
            </a:r>
          </a:p>
        </p:txBody>
      </p:sp>
      <p:sp>
        <p:nvSpPr>
          <p:cNvPr id="143387" name="文本框 143386"/>
          <p:cNvSpPr txBox="1"/>
          <p:nvPr/>
        </p:nvSpPr>
        <p:spPr>
          <a:xfrm>
            <a:off x="2895600" y="5334000"/>
            <a:ext cx="4130675"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solidFill>
                  <a:srgbClr val="FF0000"/>
                </a:solidFill>
                <a:latin typeface="Times New Roman" panose="02020603050405020304" pitchFamily="18" charset="0"/>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理想导线的电阻值为零。</a:t>
            </a:r>
            <a:endParaRPr lang="zh-CN" altLang="en-US" sz="2400">
              <a:latin typeface="Times New Roman" panose="02020603050405020304" pitchFamily="18" charset="0"/>
            </a:endParaRPr>
          </a:p>
        </p:txBody>
      </p:sp>
      <p:sp>
        <p:nvSpPr>
          <p:cNvPr id="143392" name="动作按钮: 后退或前一项 143391"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43393" name="动作按钮: 后退或前一项 143392"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type="wd">
                                    <p:tmPct val="100000"/>
                                  </p:iterate>
                                  <p:childTnLst>
                                    <p:set>
                                      <p:cBhvr>
                                        <p:cTn id="6" dur="1" fill="hold">
                                          <p:stCondLst>
                                            <p:cond delay="0"/>
                                          </p:stCondLst>
                                        </p:cTn>
                                        <p:tgtEl>
                                          <p:spTgt spid="143383"/>
                                        </p:tgtEl>
                                        <p:attrNameLst>
                                          <p:attrName>style.visibility</p:attrName>
                                        </p:attrNameLst>
                                      </p:cBhvr>
                                      <p:to>
                                        <p:strVal val="visible"/>
                                      </p:to>
                                    </p:set>
                                    <p:anim calcmode="lin" valueType="num">
                                      <p:cBhvr additive="base">
                                        <p:cTn id="7" dur="300" fill="hold"/>
                                        <p:tgtEl>
                                          <p:spTgt spid="143383"/>
                                        </p:tgtEl>
                                        <p:attrNameLst>
                                          <p:attrName>ppt_x</p:attrName>
                                        </p:attrNameLst>
                                      </p:cBhvr>
                                      <p:tavLst>
                                        <p:tav tm="0">
                                          <p:val>
                                            <p:strVal val="1+#ppt_w/2"/>
                                          </p:val>
                                        </p:tav>
                                        <p:tav tm="100000">
                                          <p:val>
                                            <p:strVal val="#ppt_x"/>
                                          </p:val>
                                        </p:tav>
                                      </p:tavLst>
                                    </p:anim>
                                    <p:anim calcmode="lin" valueType="num">
                                      <p:cBhvr additive="base">
                                        <p:cTn id="8" dur="300" fill="hold"/>
                                        <p:tgtEl>
                                          <p:spTgt spid="143383"/>
                                        </p:tgtEl>
                                        <p:attrNameLst>
                                          <p:attrName>ppt_y</p:attrName>
                                        </p:attrNameLst>
                                      </p:cBhvr>
                                      <p:tavLst>
                                        <p:tav tm="0">
                                          <p:val>
                                            <p:strVal val="#ppt_y"/>
                                          </p:val>
                                        </p:tav>
                                        <p:tav tm="100000">
                                          <p:val>
                                            <p:strVal val="#ppt_y"/>
                                          </p:val>
                                        </p:tav>
                                      </p:tavLst>
                                    </p:anim>
                                  </p:childTnLst>
                                </p:cTn>
                              </p:par>
                            </p:childTnLst>
                          </p:cTn>
                        </p:par>
                        <p:par>
                          <p:cTn id="9" fill="hold">
                            <p:stCondLst>
                              <p:cond delay="2400"/>
                            </p:stCondLst>
                            <p:childTnLst>
                              <p:par>
                                <p:cTn id="10" presetID="1" presetClass="entr" presetSubtype="0" fill="hold" nodeType="afterEffect">
                                  <p:stCondLst>
                                    <p:cond delay="0"/>
                                  </p:stCondLst>
                                  <p:childTnLst>
                                    <p:set>
                                      <p:cBhvr>
                                        <p:cTn id="11" dur="1" fill="hold">
                                          <p:stCondLst>
                                            <p:cond delay="499"/>
                                          </p:stCondLst>
                                        </p:cTn>
                                        <p:tgtEl>
                                          <p:spTgt spid="14338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3385"/>
                                        </p:tgtEl>
                                        <p:attrNameLst>
                                          <p:attrName>style.visibility</p:attrName>
                                        </p:attrNameLst>
                                      </p:cBhvr>
                                      <p:to>
                                        <p:strVal val="visible"/>
                                      </p:to>
                                    </p:set>
                                    <p:animEffect transition="in" filter="blinds(horizontal)">
                                      <p:cBhvr>
                                        <p:cTn id="16" dur="500"/>
                                        <p:tgtEl>
                                          <p:spTgt spid="143385"/>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43386"/>
                                        </p:tgtEl>
                                        <p:attrNameLst>
                                          <p:attrName>style.visibility</p:attrName>
                                        </p:attrNameLst>
                                      </p:cBhvr>
                                      <p:to>
                                        <p:strVal val="visible"/>
                                      </p:to>
                                    </p:set>
                                    <p:animEffect transition="in" filter="blinds(horizontal)">
                                      <p:cBhvr>
                                        <p:cTn id="21" dur="500"/>
                                        <p:tgtEl>
                                          <p:spTgt spid="143386"/>
                                        </p:tgtEl>
                                      </p:cBhvr>
                                    </p:animEffect>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143387"/>
                                        </p:tgtEl>
                                        <p:attrNameLst>
                                          <p:attrName>style.visibility</p:attrName>
                                        </p:attrNameLst>
                                      </p:cBhvr>
                                      <p:to>
                                        <p:strVal val="visible"/>
                                      </p:to>
                                    </p:set>
                                    <p:anim calcmode="lin" valueType="num">
                                      <p:cBhvr>
                                        <p:cTn id="26" dur="1000" fill="hold"/>
                                        <p:tgtEl>
                                          <p:spTgt spid="143387"/>
                                        </p:tgtEl>
                                        <p:attrNameLst>
                                          <p:attrName>ppt_w</p:attrName>
                                        </p:attrNameLst>
                                      </p:cBhvr>
                                      <p:tavLst>
                                        <p:tav tm="0">
                                          <p:val>
                                            <p:fltVal val="0"/>
                                          </p:val>
                                        </p:tav>
                                        <p:tav tm="100000">
                                          <p:val>
                                            <p:strVal val="#ppt_w"/>
                                          </p:val>
                                        </p:tav>
                                      </p:tavLst>
                                    </p:anim>
                                    <p:anim calcmode="lin" valueType="num">
                                      <p:cBhvr>
                                        <p:cTn id="27" dur="1000" fill="hold"/>
                                        <p:tgtEl>
                                          <p:spTgt spid="143387"/>
                                        </p:tgtEl>
                                        <p:attrNameLst>
                                          <p:attrName>ppt_h</p:attrName>
                                        </p:attrNameLst>
                                      </p:cBhvr>
                                      <p:tavLst>
                                        <p:tav tm="0">
                                          <p:val>
                                            <p:fltVal val="0"/>
                                          </p:val>
                                        </p:tav>
                                        <p:tav tm="100000">
                                          <p:val>
                                            <p:strVal val="#ppt_h"/>
                                          </p:val>
                                        </p:tav>
                                      </p:tavLst>
                                    </p:anim>
                                    <p:anim calcmode="lin" valueType="num">
                                      <p:cBhvr>
                                        <p:cTn id="28" dur="1000" fill="hold"/>
                                        <p:tgtEl>
                                          <p:spTgt spid="143387"/>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4338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3" grpId="0"/>
      <p:bldP spid="143385" grpId="0"/>
      <p:bldP spid="143386" grpId="0"/>
      <p:bldP spid="143387"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6" name="文本框 233475"/>
          <p:cNvSpPr txBox="1"/>
          <p:nvPr/>
        </p:nvSpPr>
        <p:spPr>
          <a:xfrm>
            <a:off x="452438" y="766763"/>
            <a:ext cx="4694237"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5</a:t>
            </a:r>
            <a:r>
              <a:rPr lang="zh-CN" altLang="en-US" sz="2400" dirty="0">
                <a:latin typeface="Times New Roman" panose="02020603050405020304" pitchFamily="18" charset="0"/>
              </a:rPr>
              <a:t>、 非线性电阻的伏安关系</a:t>
            </a:r>
            <a:endParaRPr lang="zh-CN" altLang="en-US" sz="2400">
              <a:latin typeface="Times New Roman" panose="02020603050405020304" pitchFamily="18" charset="0"/>
            </a:endParaRPr>
          </a:p>
        </p:txBody>
      </p:sp>
      <p:sp>
        <p:nvSpPr>
          <p:cNvPr id="233477" name="矩形 233476"/>
          <p:cNvSpPr/>
          <p:nvPr/>
        </p:nvSpPr>
        <p:spPr>
          <a:xfrm>
            <a:off x="1281113" y="1391275"/>
            <a:ext cx="7021512" cy="976651"/>
          </a:xfrm>
          <a:prstGeom prst="rect">
            <a:avLst/>
          </a:prstGeom>
          <a:noFill/>
          <a:ln w="9525">
            <a:noFill/>
          </a:ln>
        </p:spPr>
        <p:txBody>
          <a:bodyPr lIns="89381" tIns="44691" rIns="89381" bIns="44691" anchor="ctr">
            <a:spAutoFit/>
          </a:bodyPr>
          <a:lstStyle/>
          <a:p>
            <a:pPr defTabSz="755650">
              <a:lnSpc>
                <a:spcPct val="120000"/>
              </a:lnSpc>
            </a:pPr>
            <a:r>
              <a:rPr lang="zh-CN" altLang="en-US" sz="2400" dirty="0">
                <a:latin typeface="宋体" panose="02010600030101010101" pitchFamily="2" charset="-122"/>
              </a:rPr>
              <a:t>非线性电阻的伏安关系在</a:t>
            </a:r>
            <a:r>
              <a:rPr lang="en-US" altLang="zh-CN" sz="2400" i="1" dirty="0">
                <a:latin typeface="宋体" panose="02010600030101010101" pitchFamily="2" charset="-122"/>
              </a:rPr>
              <a:t>u-</a:t>
            </a:r>
            <a:r>
              <a:rPr lang="en-US" altLang="zh-CN" sz="2400" i="1" dirty="0" err="1">
                <a:latin typeface="宋体" panose="02010600030101010101" pitchFamily="2" charset="-122"/>
              </a:rPr>
              <a:t>i</a:t>
            </a:r>
            <a:r>
              <a:rPr lang="zh-CN" altLang="en-US" sz="2400" dirty="0">
                <a:latin typeface="宋体" panose="02010600030101010101" pitchFamily="2" charset="-122"/>
              </a:rPr>
              <a:t>平面上是一条曲线，它的电阻值随着流过的电流或两端电压而改变 </a:t>
            </a:r>
          </a:p>
        </p:txBody>
      </p:sp>
      <p:sp>
        <p:nvSpPr>
          <p:cNvPr id="233479" name="矩形 233478"/>
          <p:cNvSpPr/>
          <p:nvPr/>
        </p:nvSpPr>
        <p:spPr>
          <a:xfrm>
            <a:off x="0" y="2808288"/>
            <a:ext cx="9144000" cy="0"/>
          </a:xfrm>
          <a:prstGeom prst="rect">
            <a:avLst/>
          </a:prstGeom>
          <a:noFill/>
          <a:ln w="9525">
            <a:noFill/>
          </a:ln>
        </p:spPr>
        <p:txBody>
          <a:bodyPr/>
          <a:lstStyle/>
          <a:p>
            <a:endParaRPr lang="zh-CN" altLang="en-US"/>
          </a:p>
        </p:txBody>
      </p:sp>
      <p:sp>
        <p:nvSpPr>
          <p:cNvPr id="233480" name="矩形 233479"/>
          <p:cNvSpPr/>
          <p:nvPr/>
        </p:nvSpPr>
        <p:spPr>
          <a:xfrm>
            <a:off x="1658938" y="5856288"/>
            <a:ext cx="5307012" cy="449262"/>
          </a:xfrm>
          <a:prstGeom prst="rect">
            <a:avLst/>
          </a:prstGeom>
          <a:noFill/>
          <a:ln w="9525">
            <a:noFill/>
          </a:ln>
        </p:spPr>
        <p:txBody>
          <a:bodyPr wrap="none" lIns="89381" tIns="44691" rIns="89381" bIns="44691" anchor="ctr">
            <a:spAutoFit/>
          </a:bodyPr>
          <a:lstStyle/>
          <a:p>
            <a:pPr defTabSz="755650"/>
            <a:r>
              <a:rPr lang="zh-CN" altLang="en-US" sz="2400" dirty="0">
                <a:latin typeface="宋体" panose="02010600030101010101" pitchFamily="2" charset="-122"/>
              </a:rPr>
              <a:t>半导体二极管是一个典型的非线性电阻</a:t>
            </a:r>
          </a:p>
        </p:txBody>
      </p:sp>
      <p:sp>
        <p:nvSpPr>
          <p:cNvPr id="233481" name="矩形 233480"/>
          <p:cNvSpPr/>
          <p:nvPr/>
        </p:nvSpPr>
        <p:spPr>
          <a:xfrm>
            <a:off x="1658938" y="5003800"/>
            <a:ext cx="5440362" cy="487363"/>
          </a:xfrm>
          <a:prstGeom prst="rect">
            <a:avLst/>
          </a:prstGeom>
          <a:noFill/>
          <a:ln w="9525">
            <a:noFill/>
          </a:ln>
        </p:spPr>
        <p:txBody>
          <a:bodyPr wrap="none" lIns="89381" tIns="44691" rIns="89381" bIns="44691" anchor="ctr">
            <a:spAutoFit/>
          </a:bodyPr>
          <a:lstStyle/>
          <a:p>
            <a:pPr defTabSz="755650"/>
            <a:r>
              <a:rPr lang="zh-CN" altLang="en-US" sz="1900" dirty="0">
                <a:latin typeface="宋体" panose="02010600030101010101" pitchFamily="2" charset="-122"/>
              </a:rPr>
              <a:t>半导体二极管             二极管的伏安特性</a:t>
            </a:r>
            <a:r>
              <a:rPr lang="zh-CN" altLang="en-US" dirty="0">
                <a:latin typeface="宋体" panose="02010600030101010101" pitchFamily="2" charset="-122"/>
              </a:rPr>
              <a:t> </a:t>
            </a:r>
          </a:p>
        </p:txBody>
      </p:sp>
      <p:grpSp>
        <p:nvGrpSpPr>
          <p:cNvPr id="233483" name="组合 233482"/>
          <p:cNvGrpSpPr>
            <a:grpSpLocks noChangeAspect="1"/>
          </p:cNvGrpSpPr>
          <p:nvPr/>
        </p:nvGrpSpPr>
        <p:grpSpPr>
          <a:xfrm>
            <a:off x="1077913" y="2493963"/>
            <a:ext cx="6645275" cy="2501900"/>
            <a:chOff x="804" y="1860"/>
            <a:chExt cx="4956" cy="1866"/>
          </a:xfrm>
        </p:grpSpPr>
        <p:sp>
          <p:nvSpPr>
            <p:cNvPr id="233482" name="矩形 233481"/>
            <p:cNvSpPr>
              <a:spLocks noChangeAspect="1" noTextEdit="1"/>
            </p:cNvSpPr>
            <p:nvPr/>
          </p:nvSpPr>
          <p:spPr>
            <a:xfrm>
              <a:off x="804" y="1860"/>
              <a:ext cx="4956" cy="1866"/>
            </a:xfrm>
            <a:prstGeom prst="rect">
              <a:avLst/>
            </a:prstGeom>
            <a:noFill/>
            <a:ln w="9525">
              <a:noFill/>
            </a:ln>
          </p:spPr>
          <p:txBody>
            <a:bodyPr/>
            <a:lstStyle/>
            <a:p>
              <a:endParaRPr lang="zh-CN" altLang="en-US"/>
            </a:p>
          </p:txBody>
        </p:sp>
        <p:sp>
          <p:nvSpPr>
            <p:cNvPr id="233484" name="直接连接符 233483"/>
            <p:cNvSpPr/>
            <p:nvPr/>
          </p:nvSpPr>
          <p:spPr>
            <a:xfrm>
              <a:off x="1021" y="2906"/>
              <a:ext cx="528" cy="1"/>
            </a:xfrm>
            <a:prstGeom prst="line">
              <a:avLst/>
            </a:prstGeom>
            <a:ln w="6350" cap="flat" cmpd="sng">
              <a:solidFill>
                <a:srgbClr val="000000"/>
              </a:solidFill>
              <a:prstDash val="solid"/>
              <a:headEnd type="none" w="med" len="med"/>
              <a:tailEnd type="none" w="med" len="med"/>
            </a:ln>
          </p:spPr>
        </p:sp>
        <p:sp>
          <p:nvSpPr>
            <p:cNvPr id="233485" name="任意多边形 233484"/>
            <p:cNvSpPr/>
            <p:nvPr/>
          </p:nvSpPr>
          <p:spPr>
            <a:xfrm>
              <a:off x="1537" y="2855"/>
              <a:ext cx="98" cy="101"/>
            </a:xfrm>
            <a:custGeom>
              <a:avLst/>
              <a:gdLst/>
              <a:ahLst/>
              <a:cxnLst/>
              <a:rect l="0" t="0" r="0" b="0"/>
              <a:pathLst>
                <a:path w="98" h="101">
                  <a:moveTo>
                    <a:pt x="0" y="0"/>
                  </a:moveTo>
                  <a:lnTo>
                    <a:pt x="98" y="51"/>
                  </a:lnTo>
                  <a:lnTo>
                    <a:pt x="0" y="101"/>
                  </a:lnTo>
                  <a:lnTo>
                    <a:pt x="0" y="0"/>
                  </a:lnTo>
                  <a:close/>
                </a:path>
              </a:pathLst>
            </a:custGeom>
            <a:solidFill>
              <a:srgbClr val="000000"/>
            </a:solidFill>
            <a:ln w="9525">
              <a:noFill/>
            </a:ln>
          </p:spPr>
          <p:txBody>
            <a:bodyPr/>
            <a:lstStyle/>
            <a:p>
              <a:endParaRPr lang="zh-CN" altLang="en-US"/>
            </a:p>
          </p:txBody>
        </p:sp>
        <p:sp>
          <p:nvSpPr>
            <p:cNvPr id="233486" name="直接连接符 233485"/>
            <p:cNvSpPr/>
            <p:nvPr/>
          </p:nvSpPr>
          <p:spPr>
            <a:xfrm>
              <a:off x="1625" y="2906"/>
              <a:ext cx="996" cy="1"/>
            </a:xfrm>
            <a:prstGeom prst="line">
              <a:avLst/>
            </a:prstGeom>
            <a:ln w="6350" cap="flat" cmpd="sng">
              <a:solidFill>
                <a:srgbClr val="000000"/>
              </a:solidFill>
              <a:prstDash val="solid"/>
              <a:headEnd type="none" w="med" len="med"/>
              <a:tailEnd type="none" w="med" len="med"/>
            </a:ln>
          </p:spPr>
        </p:sp>
        <p:sp>
          <p:nvSpPr>
            <p:cNvPr id="233487" name="直接连接符 233486"/>
            <p:cNvSpPr/>
            <p:nvPr/>
          </p:nvSpPr>
          <p:spPr>
            <a:xfrm>
              <a:off x="1977" y="2712"/>
              <a:ext cx="1" cy="430"/>
            </a:xfrm>
            <a:prstGeom prst="line">
              <a:avLst/>
            </a:prstGeom>
            <a:ln w="6350" cap="flat" cmpd="sng">
              <a:solidFill>
                <a:srgbClr val="000000"/>
              </a:solidFill>
              <a:prstDash val="solid"/>
              <a:headEnd type="none" w="med" len="med"/>
              <a:tailEnd type="none" w="med" len="med"/>
            </a:ln>
          </p:spPr>
        </p:sp>
        <p:sp>
          <p:nvSpPr>
            <p:cNvPr id="233488" name="任意多边形 233487"/>
            <p:cNvSpPr/>
            <p:nvPr/>
          </p:nvSpPr>
          <p:spPr>
            <a:xfrm>
              <a:off x="1755" y="2783"/>
              <a:ext cx="242" cy="277"/>
            </a:xfrm>
            <a:custGeom>
              <a:avLst/>
              <a:gdLst/>
              <a:ahLst/>
              <a:cxnLst/>
              <a:rect l="0" t="0" r="0" b="0"/>
              <a:pathLst>
                <a:path w="242" h="277">
                  <a:moveTo>
                    <a:pt x="242" y="123"/>
                  </a:moveTo>
                  <a:lnTo>
                    <a:pt x="0" y="0"/>
                  </a:lnTo>
                  <a:lnTo>
                    <a:pt x="0" y="277"/>
                  </a:lnTo>
                  <a:lnTo>
                    <a:pt x="233" y="134"/>
                  </a:lnTo>
                </a:path>
              </a:pathLst>
            </a:custGeom>
            <a:noFill/>
            <a:ln w="12700" cap="flat" cmpd="sng">
              <a:solidFill>
                <a:schemeClr val="tx1"/>
              </a:solidFill>
              <a:prstDash val="solid"/>
              <a:headEnd type="none" w="med" len="med"/>
              <a:tailEnd type="none" w="med" len="med"/>
            </a:ln>
          </p:spPr>
          <p:txBody>
            <a:bodyPr/>
            <a:lstStyle/>
            <a:p>
              <a:endParaRPr lang="zh-CN" altLang="en-US"/>
            </a:p>
          </p:txBody>
        </p:sp>
        <p:sp>
          <p:nvSpPr>
            <p:cNvPr id="233489" name="任意多边形 233488"/>
            <p:cNvSpPr/>
            <p:nvPr/>
          </p:nvSpPr>
          <p:spPr>
            <a:xfrm>
              <a:off x="957" y="2876"/>
              <a:ext cx="47" cy="48"/>
            </a:xfrm>
            <a:custGeom>
              <a:avLst/>
              <a:gdLst/>
              <a:ahLst/>
              <a:cxnLst/>
              <a:rect l="0" t="0" r="0" b="0"/>
              <a:pathLst>
                <a:path w="47" h="48">
                  <a:moveTo>
                    <a:pt x="0" y="23"/>
                  </a:moveTo>
                  <a:lnTo>
                    <a:pt x="1" y="19"/>
                  </a:lnTo>
                  <a:lnTo>
                    <a:pt x="3" y="13"/>
                  </a:lnTo>
                  <a:lnTo>
                    <a:pt x="4" y="9"/>
                  </a:lnTo>
                  <a:lnTo>
                    <a:pt x="7" y="7"/>
                  </a:lnTo>
                  <a:lnTo>
                    <a:pt x="11" y="4"/>
                  </a:lnTo>
                  <a:lnTo>
                    <a:pt x="15" y="1"/>
                  </a:lnTo>
                  <a:lnTo>
                    <a:pt x="19" y="0"/>
                  </a:lnTo>
                  <a:lnTo>
                    <a:pt x="24" y="0"/>
                  </a:lnTo>
                  <a:lnTo>
                    <a:pt x="28" y="0"/>
                  </a:lnTo>
                  <a:lnTo>
                    <a:pt x="34" y="1"/>
                  </a:lnTo>
                  <a:lnTo>
                    <a:pt x="38" y="4"/>
                  </a:lnTo>
                  <a:lnTo>
                    <a:pt x="40" y="7"/>
                  </a:lnTo>
                  <a:lnTo>
                    <a:pt x="43" y="9"/>
                  </a:lnTo>
                  <a:lnTo>
                    <a:pt x="46" y="13"/>
                  </a:lnTo>
                  <a:lnTo>
                    <a:pt x="47" y="19"/>
                  </a:lnTo>
                  <a:lnTo>
                    <a:pt x="47" y="23"/>
                  </a:lnTo>
                  <a:lnTo>
                    <a:pt x="47" y="23"/>
                  </a:lnTo>
                  <a:lnTo>
                    <a:pt x="47" y="28"/>
                  </a:lnTo>
                  <a:lnTo>
                    <a:pt x="46" y="33"/>
                  </a:lnTo>
                  <a:lnTo>
                    <a:pt x="43" y="37"/>
                  </a:lnTo>
                  <a:lnTo>
                    <a:pt x="40" y="39"/>
                  </a:lnTo>
                  <a:lnTo>
                    <a:pt x="38" y="43"/>
                  </a:lnTo>
                  <a:lnTo>
                    <a:pt x="34" y="45"/>
                  </a:lnTo>
                  <a:lnTo>
                    <a:pt x="28" y="46"/>
                  </a:lnTo>
                  <a:lnTo>
                    <a:pt x="24" y="48"/>
                  </a:lnTo>
                  <a:lnTo>
                    <a:pt x="19" y="46"/>
                  </a:lnTo>
                  <a:lnTo>
                    <a:pt x="15" y="45"/>
                  </a:lnTo>
                  <a:lnTo>
                    <a:pt x="11" y="43"/>
                  </a:lnTo>
                  <a:lnTo>
                    <a:pt x="7" y="39"/>
                  </a:lnTo>
                  <a:lnTo>
                    <a:pt x="4" y="37"/>
                  </a:lnTo>
                  <a:lnTo>
                    <a:pt x="3" y="33"/>
                  </a:lnTo>
                  <a:lnTo>
                    <a:pt x="1" y="28"/>
                  </a:lnTo>
                  <a:lnTo>
                    <a:pt x="0" y="23"/>
                  </a:lnTo>
                  <a:close/>
                </a:path>
              </a:pathLst>
            </a:custGeom>
            <a:solidFill>
              <a:srgbClr val="FFFFFF"/>
            </a:solidFill>
            <a:ln w="9525">
              <a:noFill/>
            </a:ln>
          </p:spPr>
          <p:txBody>
            <a:bodyPr/>
            <a:lstStyle/>
            <a:p>
              <a:endParaRPr lang="zh-CN" altLang="en-US"/>
            </a:p>
          </p:txBody>
        </p:sp>
        <p:sp>
          <p:nvSpPr>
            <p:cNvPr id="233490" name="任意多边形 233489"/>
            <p:cNvSpPr/>
            <p:nvPr/>
          </p:nvSpPr>
          <p:spPr>
            <a:xfrm>
              <a:off x="957" y="2876"/>
              <a:ext cx="47" cy="48"/>
            </a:xfrm>
            <a:custGeom>
              <a:avLst/>
              <a:gdLst/>
              <a:ahLst/>
              <a:cxnLst/>
              <a:rect l="0" t="0" r="0" b="0"/>
              <a:pathLst>
                <a:path w="47" h="48">
                  <a:moveTo>
                    <a:pt x="0" y="23"/>
                  </a:moveTo>
                  <a:lnTo>
                    <a:pt x="1" y="19"/>
                  </a:lnTo>
                  <a:lnTo>
                    <a:pt x="3" y="13"/>
                  </a:lnTo>
                  <a:lnTo>
                    <a:pt x="4" y="9"/>
                  </a:lnTo>
                  <a:lnTo>
                    <a:pt x="7" y="7"/>
                  </a:lnTo>
                  <a:lnTo>
                    <a:pt x="11" y="4"/>
                  </a:lnTo>
                  <a:lnTo>
                    <a:pt x="15" y="1"/>
                  </a:lnTo>
                  <a:lnTo>
                    <a:pt x="19" y="0"/>
                  </a:lnTo>
                  <a:lnTo>
                    <a:pt x="24" y="0"/>
                  </a:lnTo>
                  <a:lnTo>
                    <a:pt x="28" y="0"/>
                  </a:lnTo>
                  <a:lnTo>
                    <a:pt x="34" y="1"/>
                  </a:lnTo>
                  <a:lnTo>
                    <a:pt x="38" y="4"/>
                  </a:lnTo>
                  <a:lnTo>
                    <a:pt x="40" y="7"/>
                  </a:lnTo>
                  <a:lnTo>
                    <a:pt x="43" y="9"/>
                  </a:lnTo>
                  <a:lnTo>
                    <a:pt x="46" y="13"/>
                  </a:lnTo>
                  <a:lnTo>
                    <a:pt x="47" y="19"/>
                  </a:lnTo>
                  <a:lnTo>
                    <a:pt x="47" y="23"/>
                  </a:lnTo>
                  <a:lnTo>
                    <a:pt x="47" y="23"/>
                  </a:lnTo>
                  <a:lnTo>
                    <a:pt x="47" y="28"/>
                  </a:lnTo>
                  <a:lnTo>
                    <a:pt x="46" y="33"/>
                  </a:lnTo>
                  <a:lnTo>
                    <a:pt x="43" y="37"/>
                  </a:lnTo>
                  <a:lnTo>
                    <a:pt x="40" y="39"/>
                  </a:lnTo>
                  <a:lnTo>
                    <a:pt x="38" y="43"/>
                  </a:lnTo>
                  <a:lnTo>
                    <a:pt x="34" y="45"/>
                  </a:lnTo>
                  <a:lnTo>
                    <a:pt x="28" y="46"/>
                  </a:lnTo>
                  <a:lnTo>
                    <a:pt x="24" y="48"/>
                  </a:lnTo>
                  <a:lnTo>
                    <a:pt x="19" y="46"/>
                  </a:lnTo>
                  <a:lnTo>
                    <a:pt x="15" y="45"/>
                  </a:lnTo>
                  <a:lnTo>
                    <a:pt x="11" y="43"/>
                  </a:lnTo>
                  <a:lnTo>
                    <a:pt x="7" y="39"/>
                  </a:lnTo>
                  <a:lnTo>
                    <a:pt x="4" y="37"/>
                  </a:lnTo>
                  <a:lnTo>
                    <a:pt x="3" y="33"/>
                  </a:lnTo>
                  <a:lnTo>
                    <a:pt x="1" y="28"/>
                  </a:lnTo>
                  <a:lnTo>
                    <a:pt x="0" y="23"/>
                  </a:lnTo>
                </a:path>
              </a:pathLst>
            </a:custGeom>
            <a:noFill/>
            <a:ln w="6350" cap="flat" cmpd="sng">
              <a:solidFill>
                <a:srgbClr val="000000"/>
              </a:solidFill>
              <a:prstDash val="solid"/>
              <a:headEnd type="none" w="med" len="med"/>
              <a:tailEnd type="none" w="med" len="med"/>
            </a:ln>
          </p:spPr>
          <p:txBody>
            <a:bodyPr/>
            <a:lstStyle/>
            <a:p>
              <a:endParaRPr lang="zh-CN" altLang="en-US"/>
            </a:p>
          </p:txBody>
        </p:sp>
        <p:sp>
          <p:nvSpPr>
            <p:cNvPr id="233491" name="任意多边形 233490"/>
            <p:cNvSpPr/>
            <p:nvPr/>
          </p:nvSpPr>
          <p:spPr>
            <a:xfrm>
              <a:off x="2634" y="2876"/>
              <a:ext cx="47" cy="48"/>
            </a:xfrm>
            <a:custGeom>
              <a:avLst/>
              <a:gdLst/>
              <a:ahLst/>
              <a:cxnLst/>
              <a:rect l="0" t="0" r="0" b="0"/>
              <a:pathLst>
                <a:path w="47" h="48">
                  <a:moveTo>
                    <a:pt x="0" y="23"/>
                  </a:moveTo>
                  <a:lnTo>
                    <a:pt x="2" y="19"/>
                  </a:lnTo>
                  <a:lnTo>
                    <a:pt x="3" y="13"/>
                  </a:lnTo>
                  <a:lnTo>
                    <a:pt x="5" y="9"/>
                  </a:lnTo>
                  <a:lnTo>
                    <a:pt x="7" y="7"/>
                  </a:lnTo>
                  <a:lnTo>
                    <a:pt x="11" y="4"/>
                  </a:lnTo>
                  <a:lnTo>
                    <a:pt x="15" y="1"/>
                  </a:lnTo>
                  <a:lnTo>
                    <a:pt x="19" y="0"/>
                  </a:lnTo>
                  <a:lnTo>
                    <a:pt x="25" y="0"/>
                  </a:lnTo>
                  <a:lnTo>
                    <a:pt x="29" y="0"/>
                  </a:lnTo>
                  <a:lnTo>
                    <a:pt x="34" y="1"/>
                  </a:lnTo>
                  <a:lnTo>
                    <a:pt x="38" y="4"/>
                  </a:lnTo>
                  <a:lnTo>
                    <a:pt x="41" y="7"/>
                  </a:lnTo>
                  <a:lnTo>
                    <a:pt x="43" y="9"/>
                  </a:lnTo>
                  <a:lnTo>
                    <a:pt x="46" y="13"/>
                  </a:lnTo>
                  <a:lnTo>
                    <a:pt x="47" y="19"/>
                  </a:lnTo>
                  <a:lnTo>
                    <a:pt x="47" y="23"/>
                  </a:lnTo>
                  <a:lnTo>
                    <a:pt x="47" y="23"/>
                  </a:lnTo>
                  <a:lnTo>
                    <a:pt x="47" y="28"/>
                  </a:lnTo>
                  <a:lnTo>
                    <a:pt x="46" y="33"/>
                  </a:lnTo>
                  <a:lnTo>
                    <a:pt x="43" y="37"/>
                  </a:lnTo>
                  <a:lnTo>
                    <a:pt x="41" y="39"/>
                  </a:lnTo>
                  <a:lnTo>
                    <a:pt x="38" y="43"/>
                  </a:lnTo>
                  <a:lnTo>
                    <a:pt x="34" y="45"/>
                  </a:lnTo>
                  <a:lnTo>
                    <a:pt x="29" y="46"/>
                  </a:lnTo>
                  <a:lnTo>
                    <a:pt x="25" y="48"/>
                  </a:lnTo>
                  <a:lnTo>
                    <a:pt x="19" y="46"/>
                  </a:lnTo>
                  <a:lnTo>
                    <a:pt x="15" y="45"/>
                  </a:lnTo>
                  <a:lnTo>
                    <a:pt x="11" y="43"/>
                  </a:lnTo>
                  <a:lnTo>
                    <a:pt x="7" y="39"/>
                  </a:lnTo>
                  <a:lnTo>
                    <a:pt x="5" y="37"/>
                  </a:lnTo>
                  <a:lnTo>
                    <a:pt x="3" y="33"/>
                  </a:lnTo>
                  <a:lnTo>
                    <a:pt x="2" y="28"/>
                  </a:lnTo>
                  <a:lnTo>
                    <a:pt x="0" y="23"/>
                  </a:lnTo>
                  <a:close/>
                </a:path>
              </a:pathLst>
            </a:custGeom>
            <a:solidFill>
              <a:srgbClr val="FFFFFF"/>
            </a:solidFill>
            <a:ln w="9525">
              <a:noFill/>
            </a:ln>
          </p:spPr>
          <p:txBody>
            <a:bodyPr/>
            <a:lstStyle/>
            <a:p>
              <a:endParaRPr lang="zh-CN" altLang="en-US"/>
            </a:p>
          </p:txBody>
        </p:sp>
        <p:sp>
          <p:nvSpPr>
            <p:cNvPr id="233492" name="任意多边形 233491"/>
            <p:cNvSpPr/>
            <p:nvPr/>
          </p:nvSpPr>
          <p:spPr>
            <a:xfrm>
              <a:off x="2634" y="2876"/>
              <a:ext cx="47" cy="48"/>
            </a:xfrm>
            <a:custGeom>
              <a:avLst/>
              <a:gdLst/>
              <a:ahLst/>
              <a:cxnLst/>
              <a:rect l="0" t="0" r="0" b="0"/>
              <a:pathLst>
                <a:path w="47" h="48">
                  <a:moveTo>
                    <a:pt x="0" y="23"/>
                  </a:moveTo>
                  <a:lnTo>
                    <a:pt x="2" y="19"/>
                  </a:lnTo>
                  <a:lnTo>
                    <a:pt x="3" y="13"/>
                  </a:lnTo>
                  <a:lnTo>
                    <a:pt x="5" y="9"/>
                  </a:lnTo>
                  <a:lnTo>
                    <a:pt x="7" y="7"/>
                  </a:lnTo>
                  <a:lnTo>
                    <a:pt x="11" y="4"/>
                  </a:lnTo>
                  <a:lnTo>
                    <a:pt x="15" y="1"/>
                  </a:lnTo>
                  <a:lnTo>
                    <a:pt x="19" y="0"/>
                  </a:lnTo>
                  <a:lnTo>
                    <a:pt x="25" y="0"/>
                  </a:lnTo>
                  <a:lnTo>
                    <a:pt x="29" y="0"/>
                  </a:lnTo>
                  <a:lnTo>
                    <a:pt x="34" y="1"/>
                  </a:lnTo>
                  <a:lnTo>
                    <a:pt x="38" y="4"/>
                  </a:lnTo>
                  <a:lnTo>
                    <a:pt x="41" y="7"/>
                  </a:lnTo>
                  <a:lnTo>
                    <a:pt x="43" y="9"/>
                  </a:lnTo>
                  <a:lnTo>
                    <a:pt x="46" y="13"/>
                  </a:lnTo>
                  <a:lnTo>
                    <a:pt x="47" y="19"/>
                  </a:lnTo>
                  <a:lnTo>
                    <a:pt x="47" y="23"/>
                  </a:lnTo>
                  <a:lnTo>
                    <a:pt x="47" y="23"/>
                  </a:lnTo>
                  <a:lnTo>
                    <a:pt x="47" y="28"/>
                  </a:lnTo>
                  <a:lnTo>
                    <a:pt x="46" y="33"/>
                  </a:lnTo>
                  <a:lnTo>
                    <a:pt x="43" y="37"/>
                  </a:lnTo>
                  <a:lnTo>
                    <a:pt x="41" y="39"/>
                  </a:lnTo>
                  <a:lnTo>
                    <a:pt x="38" y="43"/>
                  </a:lnTo>
                  <a:lnTo>
                    <a:pt x="34" y="45"/>
                  </a:lnTo>
                  <a:lnTo>
                    <a:pt x="29" y="46"/>
                  </a:lnTo>
                  <a:lnTo>
                    <a:pt x="25" y="48"/>
                  </a:lnTo>
                  <a:lnTo>
                    <a:pt x="19" y="46"/>
                  </a:lnTo>
                  <a:lnTo>
                    <a:pt x="15" y="45"/>
                  </a:lnTo>
                  <a:lnTo>
                    <a:pt x="11" y="43"/>
                  </a:lnTo>
                  <a:lnTo>
                    <a:pt x="7" y="39"/>
                  </a:lnTo>
                  <a:lnTo>
                    <a:pt x="5" y="37"/>
                  </a:lnTo>
                  <a:lnTo>
                    <a:pt x="3" y="33"/>
                  </a:lnTo>
                  <a:lnTo>
                    <a:pt x="2" y="28"/>
                  </a:lnTo>
                  <a:lnTo>
                    <a:pt x="0" y="23"/>
                  </a:lnTo>
                </a:path>
              </a:pathLst>
            </a:custGeom>
            <a:noFill/>
            <a:ln w="6350" cap="flat" cmpd="sng">
              <a:solidFill>
                <a:srgbClr val="000000"/>
              </a:solidFill>
              <a:prstDash val="solid"/>
              <a:headEnd type="none" w="med" len="med"/>
              <a:tailEnd type="none" w="med" len="med"/>
            </a:ln>
          </p:spPr>
          <p:txBody>
            <a:bodyPr/>
            <a:lstStyle/>
            <a:p>
              <a:endParaRPr lang="zh-CN" altLang="en-US"/>
            </a:p>
          </p:txBody>
        </p:sp>
        <p:sp>
          <p:nvSpPr>
            <p:cNvPr id="233493" name="直接连接符 233492"/>
            <p:cNvSpPr/>
            <p:nvPr/>
          </p:nvSpPr>
          <p:spPr>
            <a:xfrm>
              <a:off x="3567" y="2896"/>
              <a:ext cx="1867" cy="1"/>
            </a:xfrm>
            <a:prstGeom prst="line">
              <a:avLst/>
            </a:prstGeom>
            <a:ln w="6350" cap="flat" cmpd="sng">
              <a:solidFill>
                <a:srgbClr val="000000"/>
              </a:solidFill>
              <a:prstDash val="solid"/>
              <a:headEnd type="none" w="med" len="med"/>
              <a:tailEnd type="none" w="med" len="med"/>
            </a:ln>
          </p:spPr>
        </p:sp>
        <p:sp>
          <p:nvSpPr>
            <p:cNvPr id="233494" name="任意多边形 233493"/>
            <p:cNvSpPr/>
            <p:nvPr/>
          </p:nvSpPr>
          <p:spPr>
            <a:xfrm>
              <a:off x="5422" y="2846"/>
              <a:ext cx="98" cy="99"/>
            </a:xfrm>
            <a:custGeom>
              <a:avLst/>
              <a:gdLst/>
              <a:ahLst/>
              <a:cxnLst/>
              <a:rect l="0" t="0" r="0" b="0"/>
              <a:pathLst>
                <a:path w="98" h="99">
                  <a:moveTo>
                    <a:pt x="0" y="0"/>
                  </a:moveTo>
                  <a:lnTo>
                    <a:pt x="98" y="50"/>
                  </a:lnTo>
                  <a:lnTo>
                    <a:pt x="0" y="99"/>
                  </a:lnTo>
                  <a:lnTo>
                    <a:pt x="0" y="0"/>
                  </a:lnTo>
                  <a:close/>
                </a:path>
              </a:pathLst>
            </a:custGeom>
            <a:solidFill>
              <a:srgbClr val="000000"/>
            </a:solidFill>
            <a:ln w="9525">
              <a:noFill/>
            </a:ln>
          </p:spPr>
          <p:txBody>
            <a:bodyPr/>
            <a:lstStyle/>
            <a:p>
              <a:endParaRPr lang="zh-CN" altLang="en-US"/>
            </a:p>
          </p:txBody>
        </p:sp>
        <p:sp>
          <p:nvSpPr>
            <p:cNvPr id="233495" name="直接连接符 233494"/>
            <p:cNvSpPr/>
            <p:nvPr/>
          </p:nvSpPr>
          <p:spPr>
            <a:xfrm flipV="1">
              <a:off x="4554" y="2102"/>
              <a:ext cx="1" cy="1594"/>
            </a:xfrm>
            <a:prstGeom prst="line">
              <a:avLst/>
            </a:prstGeom>
            <a:ln w="6350" cap="flat" cmpd="sng">
              <a:solidFill>
                <a:srgbClr val="000000"/>
              </a:solidFill>
              <a:prstDash val="solid"/>
              <a:headEnd type="none" w="med" len="med"/>
              <a:tailEnd type="none" w="med" len="med"/>
            </a:ln>
          </p:spPr>
        </p:sp>
        <p:sp>
          <p:nvSpPr>
            <p:cNvPr id="233496" name="任意多边形 233495"/>
            <p:cNvSpPr/>
            <p:nvPr/>
          </p:nvSpPr>
          <p:spPr>
            <a:xfrm>
              <a:off x="4505" y="2014"/>
              <a:ext cx="98" cy="100"/>
            </a:xfrm>
            <a:custGeom>
              <a:avLst/>
              <a:gdLst/>
              <a:ahLst/>
              <a:cxnLst/>
              <a:rect l="0" t="0" r="0" b="0"/>
              <a:pathLst>
                <a:path w="98" h="100">
                  <a:moveTo>
                    <a:pt x="0" y="100"/>
                  </a:moveTo>
                  <a:lnTo>
                    <a:pt x="49" y="0"/>
                  </a:lnTo>
                  <a:lnTo>
                    <a:pt x="98" y="100"/>
                  </a:lnTo>
                  <a:lnTo>
                    <a:pt x="0" y="100"/>
                  </a:lnTo>
                  <a:close/>
                </a:path>
              </a:pathLst>
            </a:custGeom>
            <a:solidFill>
              <a:srgbClr val="000000"/>
            </a:solidFill>
            <a:ln w="9525">
              <a:noFill/>
            </a:ln>
          </p:spPr>
          <p:txBody>
            <a:bodyPr/>
            <a:lstStyle/>
            <a:p>
              <a:endParaRPr lang="zh-CN" altLang="en-US"/>
            </a:p>
          </p:txBody>
        </p:sp>
        <p:sp>
          <p:nvSpPr>
            <p:cNvPr id="233497" name="矩形 233496"/>
            <p:cNvSpPr/>
            <p:nvPr/>
          </p:nvSpPr>
          <p:spPr>
            <a:xfrm>
              <a:off x="4402" y="1952"/>
              <a:ext cx="40" cy="173"/>
            </a:xfrm>
            <a:prstGeom prst="rect">
              <a:avLst/>
            </a:prstGeom>
            <a:noFill/>
            <a:ln w="9525">
              <a:noFill/>
            </a:ln>
          </p:spPr>
          <p:txBody>
            <a:bodyPr wrap="none" lIns="0" tIns="0" rIns="0" bIns="0">
              <a:spAutoFit/>
            </a:bodyPr>
            <a:lstStyle/>
            <a:p>
              <a:pPr defTabSz="892175"/>
              <a:r>
                <a:rPr lang="en-US" altLang="zh-CN" sz="1500" b="0" i="1" dirty="0" err="1">
                  <a:solidFill>
                    <a:srgbClr val="000000"/>
                  </a:solidFill>
                  <a:latin typeface="Times New Roman" panose="02020603050405020304" pitchFamily="18" charset="0"/>
                </a:rPr>
                <a:t>i</a:t>
              </a:r>
              <a:endParaRPr lang="en-US" altLang="zh-CN" dirty="0">
                <a:latin typeface="宋体" panose="02010600030101010101" pitchFamily="2" charset="-122"/>
              </a:endParaRPr>
            </a:p>
          </p:txBody>
        </p:sp>
        <p:sp>
          <p:nvSpPr>
            <p:cNvPr id="233498" name="矩形 233497"/>
            <p:cNvSpPr/>
            <p:nvPr/>
          </p:nvSpPr>
          <p:spPr>
            <a:xfrm>
              <a:off x="5526" y="2909"/>
              <a:ext cx="72" cy="173"/>
            </a:xfrm>
            <a:prstGeom prst="rect">
              <a:avLst/>
            </a:prstGeom>
            <a:noFill/>
            <a:ln w="9525">
              <a:noFill/>
            </a:ln>
          </p:spPr>
          <p:txBody>
            <a:bodyPr wrap="none" lIns="0" tIns="0" rIns="0" bIns="0">
              <a:spAutoFit/>
            </a:bodyPr>
            <a:lstStyle/>
            <a:p>
              <a:pPr defTabSz="892175"/>
              <a:r>
                <a:rPr lang="en-US" altLang="zh-CN" sz="1500" b="0" i="1" dirty="0">
                  <a:solidFill>
                    <a:srgbClr val="000000"/>
                  </a:solidFill>
                  <a:latin typeface="Times New Roman" panose="02020603050405020304" pitchFamily="18" charset="0"/>
                </a:rPr>
                <a:t>u</a:t>
              </a:r>
              <a:endParaRPr lang="en-US" altLang="zh-CN" dirty="0">
                <a:latin typeface="宋体" panose="02010600030101010101" pitchFamily="2" charset="-122"/>
              </a:endParaRPr>
            </a:p>
          </p:txBody>
        </p:sp>
        <p:sp>
          <p:nvSpPr>
            <p:cNvPr id="233499" name="矩形 233498"/>
            <p:cNvSpPr/>
            <p:nvPr/>
          </p:nvSpPr>
          <p:spPr>
            <a:xfrm>
              <a:off x="4413" y="2909"/>
              <a:ext cx="72" cy="173"/>
            </a:xfrm>
            <a:prstGeom prst="rect">
              <a:avLst/>
            </a:prstGeom>
            <a:noFill/>
            <a:ln w="9525">
              <a:noFill/>
            </a:ln>
          </p:spPr>
          <p:txBody>
            <a:bodyPr wrap="none" lIns="0" tIns="0" rIns="0" bIns="0">
              <a:spAutoFit/>
            </a:bodyPr>
            <a:lstStyle/>
            <a:p>
              <a:pPr defTabSz="892175"/>
              <a:r>
                <a:rPr lang="en-US" altLang="zh-CN" sz="1500" b="0" i="1">
                  <a:solidFill>
                    <a:srgbClr val="000000"/>
                  </a:solidFill>
                  <a:latin typeface="Times New Roman" panose="02020603050405020304" pitchFamily="18" charset="0"/>
                </a:rPr>
                <a:t>o</a:t>
              </a:r>
              <a:endParaRPr lang="en-US" altLang="zh-CN">
                <a:latin typeface="宋体" panose="02010600030101010101" pitchFamily="2" charset="-122"/>
              </a:endParaRPr>
            </a:p>
          </p:txBody>
        </p:sp>
        <p:sp>
          <p:nvSpPr>
            <p:cNvPr id="233500" name="矩形 233499"/>
            <p:cNvSpPr/>
            <p:nvPr/>
          </p:nvSpPr>
          <p:spPr>
            <a:xfrm>
              <a:off x="1502" y="2676"/>
              <a:ext cx="40" cy="173"/>
            </a:xfrm>
            <a:prstGeom prst="rect">
              <a:avLst/>
            </a:prstGeom>
            <a:noFill/>
            <a:ln w="9525">
              <a:noFill/>
            </a:ln>
          </p:spPr>
          <p:txBody>
            <a:bodyPr wrap="none" lIns="0" tIns="0" rIns="0" bIns="0">
              <a:spAutoFit/>
            </a:bodyPr>
            <a:lstStyle/>
            <a:p>
              <a:pPr defTabSz="892175"/>
              <a:r>
                <a:rPr lang="en-US" altLang="zh-CN" sz="1500" b="0" i="1" dirty="0" err="1">
                  <a:solidFill>
                    <a:srgbClr val="000000"/>
                  </a:solidFill>
                  <a:latin typeface="Times New Roman" panose="02020603050405020304" pitchFamily="18" charset="0"/>
                </a:rPr>
                <a:t>i</a:t>
              </a:r>
              <a:endParaRPr lang="en-US" altLang="zh-CN" dirty="0">
                <a:latin typeface="宋体" panose="02010600030101010101" pitchFamily="2" charset="-122"/>
              </a:endParaRPr>
            </a:p>
          </p:txBody>
        </p:sp>
        <p:sp>
          <p:nvSpPr>
            <p:cNvPr id="233501" name="矩形 233500"/>
            <p:cNvSpPr/>
            <p:nvPr/>
          </p:nvSpPr>
          <p:spPr>
            <a:xfrm>
              <a:off x="1823" y="3168"/>
              <a:ext cx="72" cy="173"/>
            </a:xfrm>
            <a:prstGeom prst="rect">
              <a:avLst/>
            </a:prstGeom>
            <a:noFill/>
            <a:ln w="9525">
              <a:noFill/>
            </a:ln>
          </p:spPr>
          <p:txBody>
            <a:bodyPr wrap="none" lIns="0" tIns="0" rIns="0" bIns="0">
              <a:spAutoFit/>
            </a:bodyPr>
            <a:lstStyle/>
            <a:p>
              <a:pPr defTabSz="892175"/>
              <a:r>
                <a:rPr lang="en-US" altLang="zh-CN" sz="1500" b="0" i="1" dirty="0">
                  <a:solidFill>
                    <a:srgbClr val="000000"/>
                  </a:solidFill>
                  <a:latin typeface="Times New Roman" panose="02020603050405020304" pitchFamily="18" charset="0"/>
                </a:rPr>
                <a:t>u</a:t>
              </a:r>
              <a:endParaRPr lang="en-US" altLang="zh-CN" dirty="0">
                <a:latin typeface="宋体" panose="02010600030101010101" pitchFamily="2" charset="-122"/>
              </a:endParaRPr>
            </a:p>
          </p:txBody>
        </p:sp>
        <p:sp>
          <p:nvSpPr>
            <p:cNvPr id="233502" name="矩形 233501"/>
            <p:cNvSpPr/>
            <p:nvPr/>
          </p:nvSpPr>
          <p:spPr>
            <a:xfrm>
              <a:off x="2599" y="2963"/>
              <a:ext cx="48" cy="173"/>
            </a:xfrm>
            <a:prstGeom prst="rect">
              <a:avLst/>
            </a:prstGeom>
            <a:noFill/>
            <a:ln w="9525">
              <a:noFill/>
            </a:ln>
          </p:spPr>
          <p:txBody>
            <a:bodyPr wrap="none" lIns="0" tIns="0" rIns="0" bIns="0">
              <a:spAutoFit/>
            </a:bodyPr>
            <a:lstStyle/>
            <a:p>
              <a:pPr defTabSz="892175"/>
              <a:r>
                <a:rPr lang="en-US" altLang="zh-CN" sz="1500" b="0" i="1">
                  <a:solidFill>
                    <a:srgbClr val="000000"/>
                  </a:solidFill>
                  <a:latin typeface="Times New Roman" panose="02020603050405020304" pitchFamily="18" charset="0"/>
                </a:rPr>
                <a:t>-</a:t>
              </a:r>
              <a:endParaRPr lang="en-US" altLang="zh-CN">
                <a:latin typeface="宋体" panose="02010600030101010101" pitchFamily="2" charset="-122"/>
              </a:endParaRPr>
            </a:p>
          </p:txBody>
        </p:sp>
        <p:sp>
          <p:nvSpPr>
            <p:cNvPr id="233503" name="矩形 233502"/>
            <p:cNvSpPr/>
            <p:nvPr/>
          </p:nvSpPr>
          <p:spPr>
            <a:xfrm>
              <a:off x="952" y="2977"/>
              <a:ext cx="97" cy="173"/>
            </a:xfrm>
            <a:prstGeom prst="rect">
              <a:avLst/>
            </a:prstGeom>
            <a:noFill/>
            <a:ln w="9525">
              <a:noFill/>
            </a:ln>
          </p:spPr>
          <p:txBody>
            <a:bodyPr wrap="none" lIns="0" tIns="0" rIns="0" bIns="0">
              <a:spAutoFit/>
            </a:bodyPr>
            <a:lstStyle/>
            <a:p>
              <a:pPr defTabSz="892175"/>
              <a:r>
                <a:rPr lang="en-US" altLang="zh-CN" sz="1500" b="0" i="1">
                  <a:solidFill>
                    <a:srgbClr val="000000"/>
                  </a:solidFill>
                  <a:latin typeface="Times New Roman" panose="02020603050405020304" pitchFamily="18" charset="0"/>
                </a:rPr>
                <a:t>+</a:t>
              </a:r>
              <a:endParaRPr lang="en-US" altLang="zh-CN">
                <a:latin typeface="宋体" panose="02010600030101010101" pitchFamily="2" charset="-122"/>
              </a:endParaRPr>
            </a:p>
          </p:txBody>
        </p:sp>
        <p:sp>
          <p:nvSpPr>
            <p:cNvPr id="233504" name="任意多边形 233503"/>
            <p:cNvSpPr/>
            <p:nvPr/>
          </p:nvSpPr>
          <p:spPr>
            <a:xfrm>
              <a:off x="4548" y="2146"/>
              <a:ext cx="342" cy="749"/>
            </a:xfrm>
            <a:custGeom>
              <a:avLst/>
              <a:gdLst/>
              <a:ahLst/>
              <a:cxnLst/>
              <a:rect l="0" t="0" r="0" b="0"/>
              <a:pathLst>
                <a:path w="342" h="749">
                  <a:moveTo>
                    <a:pt x="0" y="749"/>
                  </a:moveTo>
                  <a:lnTo>
                    <a:pt x="20" y="731"/>
                  </a:lnTo>
                  <a:lnTo>
                    <a:pt x="39" y="712"/>
                  </a:lnTo>
                  <a:lnTo>
                    <a:pt x="58" y="693"/>
                  </a:lnTo>
                  <a:lnTo>
                    <a:pt x="77" y="674"/>
                  </a:lnTo>
                  <a:lnTo>
                    <a:pt x="94" y="655"/>
                  </a:lnTo>
                  <a:lnTo>
                    <a:pt x="112" y="634"/>
                  </a:lnTo>
                  <a:lnTo>
                    <a:pt x="128" y="614"/>
                  </a:lnTo>
                  <a:lnTo>
                    <a:pt x="144" y="593"/>
                  </a:lnTo>
                  <a:lnTo>
                    <a:pt x="160" y="571"/>
                  </a:lnTo>
                  <a:lnTo>
                    <a:pt x="175" y="549"/>
                  </a:lnTo>
                  <a:lnTo>
                    <a:pt x="189" y="527"/>
                  </a:lnTo>
                  <a:lnTo>
                    <a:pt x="203" y="506"/>
                  </a:lnTo>
                  <a:lnTo>
                    <a:pt x="216" y="482"/>
                  </a:lnTo>
                  <a:lnTo>
                    <a:pt x="228" y="459"/>
                  </a:lnTo>
                  <a:lnTo>
                    <a:pt x="240" y="436"/>
                  </a:lnTo>
                  <a:lnTo>
                    <a:pt x="251" y="413"/>
                  </a:lnTo>
                  <a:lnTo>
                    <a:pt x="262" y="388"/>
                  </a:lnTo>
                  <a:lnTo>
                    <a:pt x="273" y="363"/>
                  </a:lnTo>
                  <a:lnTo>
                    <a:pt x="281" y="339"/>
                  </a:lnTo>
                  <a:lnTo>
                    <a:pt x="290" y="314"/>
                  </a:lnTo>
                  <a:lnTo>
                    <a:pt x="298" y="288"/>
                  </a:lnTo>
                  <a:lnTo>
                    <a:pt x="306" y="264"/>
                  </a:lnTo>
                  <a:lnTo>
                    <a:pt x="313" y="238"/>
                  </a:lnTo>
                  <a:lnTo>
                    <a:pt x="318" y="212"/>
                  </a:lnTo>
                  <a:lnTo>
                    <a:pt x="324" y="186"/>
                  </a:lnTo>
                  <a:lnTo>
                    <a:pt x="329" y="160"/>
                  </a:lnTo>
                  <a:lnTo>
                    <a:pt x="333" y="134"/>
                  </a:lnTo>
                  <a:lnTo>
                    <a:pt x="336" y="106"/>
                  </a:lnTo>
                  <a:lnTo>
                    <a:pt x="338" y="80"/>
                  </a:lnTo>
                  <a:lnTo>
                    <a:pt x="341" y="53"/>
                  </a:lnTo>
                  <a:lnTo>
                    <a:pt x="342" y="27"/>
                  </a:lnTo>
                  <a:lnTo>
                    <a:pt x="342" y="0"/>
                  </a:lnTo>
                </a:path>
              </a:pathLst>
            </a:custGeom>
            <a:noFill/>
            <a:ln w="33401" cap="flat" cmpd="sng">
              <a:solidFill>
                <a:srgbClr val="FF0000"/>
              </a:solidFill>
              <a:prstDash val="solid"/>
              <a:headEnd type="none" w="med" len="med"/>
              <a:tailEnd type="none" w="med" len="med"/>
            </a:ln>
          </p:spPr>
          <p:txBody>
            <a:bodyPr/>
            <a:lstStyle/>
            <a:p>
              <a:endParaRPr lang="zh-CN" altLang="en-US"/>
            </a:p>
          </p:txBody>
        </p:sp>
        <p:sp>
          <p:nvSpPr>
            <p:cNvPr id="233505" name="任意多边形 233504"/>
            <p:cNvSpPr/>
            <p:nvPr/>
          </p:nvSpPr>
          <p:spPr>
            <a:xfrm>
              <a:off x="3622" y="2895"/>
              <a:ext cx="926" cy="686"/>
            </a:xfrm>
            <a:custGeom>
              <a:avLst/>
              <a:gdLst/>
              <a:ahLst/>
              <a:cxnLst/>
              <a:rect l="0" t="0" r="0" b="0"/>
              <a:pathLst>
                <a:path w="926" h="686">
                  <a:moveTo>
                    <a:pt x="926" y="0"/>
                  </a:moveTo>
                  <a:lnTo>
                    <a:pt x="905" y="7"/>
                  </a:lnTo>
                  <a:lnTo>
                    <a:pt x="885" y="15"/>
                  </a:lnTo>
                  <a:lnTo>
                    <a:pt x="863" y="22"/>
                  </a:lnTo>
                  <a:lnTo>
                    <a:pt x="842" y="27"/>
                  </a:lnTo>
                  <a:lnTo>
                    <a:pt x="821" y="33"/>
                  </a:lnTo>
                  <a:lnTo>
                    <a:pt x="800" y="38"/>
                  </a:lnTo>
                  <a:lnTo>
                    <a:pt x="779" y="42"/>
                  </a:lnTo>
                  <a:lnTo>
                    <a:pt x="758" y="46"/>
                  </a:lnTo>
                  <a:lnTo>
                    <a:pt x="737" y="49"/>
                  </a:lnTo>
                  <a:lnTo>
                    <a:pt x="715" y="52"/>
                  </a:lnTo>
                  <a:lnTo>
                    <a:pt x="694" y="55"/>
                  </a:lnTo>
                  <a:lnTo>
                    <a:pt x="673" y="57"/>
                  </a:lnTo>
                  <a:lnTo>
                    <a:pt x="630" y="61"/>
                  </a:lnTo>
                  <a:lnTo>
                    <a:pt x="585" y="64"/>
                  </a:lnTo>
                  <a:lnTo>
                    <a:pt x="541" y="65"/>
                  </a:lnTo>
                  <a:lnTo>
                    <a:pt x="495" y="68"/>
                  </a:lnTo>
                  <a:lnTo>
                    <a:pt x="450" y="70"/>
                  </a:lnTo>
                  <a:lnTo>
                    <a:pt x="401" y="72"/>
                  </a:lnTo>
                  <a:lnTo>
                    <a:pt x="354" y="75"/>
                  </a:lnTo>
                  <a:lnTo>
                    <a:pt x="305" y="79"/>
                  </a:lnTo>
                  <a:lnTo>
                    <a:pt x="279" y="82"/>
                  </a:lnTo>
                  <a:lnTo>
                    <a:pt x="254" y="85"/>
                  </a:lnTo>
                  <a:lnTo>
                    <a:pt x="228" y="87"/>
                  </a:lnTo>
                  <a:lnTo>
                    <a:pt x="201" y="91"/>
                  </a:lnTo>
                  <a:lnTo>
                    <a:pt x="189" y="96"/>
                  </a:lnTo>
                  <a:lnTo>
                    <a:pt x="177" y="100"/>
                  </a:lnTo>
                  <a:lnTo>
                    <a:pt x="167" y="105"/>
                  </a:lnTo>
                  <a:lnTo>
                    <a:pt x="156" y="111"/>
                  </a:lnTo>
                  <a:lnTo>
                    <a:pt x="146" y="116"/>
                  </a:lnTo>
                  <a:lnTo>
                    <a:pt x="137" y="123"/>
                  </a:lnTo>
                  <a:lnTo>
                    <a:pt x="128" y="128"/>
                  </a:lnTo>
                  <a:lnTo>
                    <a:pt x="118" y="137"/>
                  </a:lnTo>
                  <a:lnTo>
                    <a:pt x="110" y="143"/>
                  </a:lnTo>
                  <a:lnTo>
                    <a:pt x="102" y="150"/>
                  </a:lnTo>
                  <a:lnTo>
                    <a:pt x="94" y="158"/>
                  </a:lnTo>
                  <a:lnTo>
                    <a:pt x="87" y="167"/>
                  </a:lnTo>
                  <a:lnTo>
                    <a:pt x="81" y="176"/>
                  </a:lnTo>
                  <a:lnTo>
                    <a:pt x="74" y="184"/>
                  </a:lnTo>
                  <a:lnTo>
                    <a:pt x="69" y="194"/>
                  </a:lnTo>
                  <a:lnTo>
                    <a:pt x="62" y="204"/>
                  </a:lnTo>
                  <a:lnTo>
                    <a:pt x="57" y="213"/>
                  </a:lnTo>
                  <a:lnTo>
                    <a:pt x="53" y="223"/>
                  </a:lnTo>
                  <a:lnTo>
                    <a:pt x="43" y="243"/>
                  </a:lnTo>
                  <a:lnTo>
                    <a:pt x="35" y="264"/>
                  </a:lnTo>
                  <a:lnTo>
                    <a:pt x="28" y="286"/>
                  </a:lnTo>
                  <a:lnTo>
                    <a:pt x="22" y="309"/>
                  </a:lnTo>
                  <a:lnTo>
                    <a:pt x="18" y="331"/>
                  </a:lnTo>
                  <a:lnTo>
                    <a:pt x="14" y="354"/>
                  </a:lnTo>
                  <a:lnTo>
                    <a:pt x="10" y="377"/>
                  </a:lnTo>
                  <a:lnTo>
                    <a:pt x="8" y="400"/>
                  </a:lnTo>
                  <a:lnTo>
                    <a:pt x="6" y="424"/>
                  </a:lnTo>
                  <a:lnTo>
                    <a:pt x="4" y="447"/>
                  </a:lnTo>
                  <a:lnTo>
                    <a:pt x="3" y="470"/>
                  </a:lnTo>
                  <a:lnTo>
                    <a:pt x="3" y="493"/>
                  </a:lnTo>
                  <a:lnTo>
                    <a:pt x="3" y="515"/>
                  </a:lnTo>
                  <a:lnTo>
                    <a:pt x="3" y="536"/>
                  </a:lnTo>
                  <a:lnTo>
                    <a:pt x="3" y="558"/>
                  </a:lnTo>
                  <a:lnTo>
                    <a:pt x="3" y="577"/>
                  </a:lnTo>
                  <a:lnTo>
                    <a:pt x="4" y="596"/>
                  </a:lnTo>
                  <a:lnTo>
                    <a:pt x="4" y="615"/>
                  </a:lnTo>
                  <a:lnTo>
                    <a:pt x="4" y="631"/>
                  </a:lnTo>
                  <a:lnTo>
                    <a:pt x="3" y="648"/>
                  </a:lnTo>
                  <a:lnTo>
                    <a:pt x="3" y="655"/>
                  </a:lnTo>
                  <a:lnTo>
                    <a:pt x="3" y="661"/>
                  </a:lnTo>
                  <a:lnTo>
                    <a:pt x="3" y="668"/>
                  </a:lnTo>
                  <a:lnTo>
                    <a:pt x="2" y="675"/>
                  </a:lnTo>
                  <a:lnTo>
                    <a:pt x="2" y="681"/>
                  </a:lnTo>
                  <a:lnTo>
                    <a:pt x="0" y="686"/>
                  </a:lnTo>
                </a:path>
              </a:pathLst>
            </a:custGeom>
            <a:noFill/>
            <a:ln w="33401" cap="flat" cmpd="sng">
              <a:solidFill>
                <a:srgbClr val="FF0000"/>
              </a:solidFill>
              <a:prstDash val="solid"/>
              <a:headEnd type="none" w="med" len="med"/>
              <a:tailEnd type="none" w="med" len="med"/>
            </a:ln>
          </p:spPr>
          <p:txBody>
            <a:bodyPr/>
            <a:lstStyle/>
            <a:p>
              <a:endParaRPr lang="zh-CN" altLang="en-US"/>
            </a:p>
          </p:txBody>
        </p:sp>
      </p:grpSp>
      <p:sp>
        <p:nvSpPr>
          <p:cNvPr id="233506" name="动作按钮: 后退或前一项 233505"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33507" name="动作按钮: 后退或前一项 233506"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476"/>
                                        </p:tgtEl>
                                        <p:attrNameLst>
                                          <p:attrName>style.visibility</p:attrName>
                                        </p:attrNameLst>
                                      </p:cBhvr>
                                      <p:to>
                                        <p:strVal val="visible"/>
                                      </p:to>
                                    </p:set>
                                    <p:animEffect transition="in" filter="wipe(left)">
                                      <p:cBhvr>
                                        <p:cTn id="7" dur="500"/>
                                        <p:tgtEl>
                                          <p:spTgt spid="23347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33477"/>
                                        </p:tgtEl>
                                        <p:attrNameLst>
                                          <p:attrName>style.visibility</p:attrName>
                                        </p:attrNameLst>
                                      </p:cBhvr>
                                      <p:to>
                                        <p:strVal val="visible"/>
                                      </p:to>
                                    </p:set>
                                    <p:anim calcmode="lin" valueType="num">
                                      <p:cBhvr additive="base">
                                        <p:cTn id="12" dur="500" fill="hold"/>
                                        <p:tgtEl>
                                          <p:spTgt spid="233477"/>
                                        </p:tgtEl>
                                        <p:attrNameLst>
                                          <p:attrName>ppt_x</p:attrName>
                                        </p:attrNameLst>
                                      </p:cBhvr>
                                      <p:tavLst>
                                        <p:tav tm="0">
                                          <p:val>
                                            <p:strVal val="0-#ppt_w/2"/>
                                          </p:val>
                                        </p:tav>
                                        <p:tav tm="100000">
                                          <p:val>
                                            <p:strVal val="#ppt_x"/>
                                          </p:val>
                                        </p:tav>
                                      </p:tavLst>
                                    </p:anim>
                                    <p:anim calcmode="lin" valueType="num">
                                      <p:cBhvr additive="base">
                                        <p:cTn id="13" dur="500" fill="hold"/>
                                        <p:tgtEl>
                                          <p:spTgt spid="23347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233483"/>
                                        </p:tgtEl>
                                        <p:attrNameLst>
                                          <p:attrName>style.visibility</p:attrName>
                                        </p:attrNameLst>
                                      </p:cBhvr>
                                      <p:to>
                                        <p:strVal val="visible"/>
                                      </p:to>
                                    </p:set>
                                    <p:anim calcmode="lin" valueType="num">
                                      <p:cBhvr additive="base">
                                        <p:cTn id="18" dur="500" fill="hold"/>
                                        <p:tgtEl>
                                          <p:spTgt spid="233483"/>
                                        </p:tgtEl>
                                        <p:attrNameLst>
                                          <p:attrName>ppt_x</p:attrName>
                                        </p:attrNameLst>
                                      </p:cBhvr>
                                      <p:tavLst>
                                        <p:tav tm="0">
                                          <p:val>
                                            <p:strVal val="0-#ppt_w/2"/>
                                          </p:val>
                                        </p:tav>
                                        <p:tav tm="100000">
                                          <p:val>
                                            <p:strVal val="#ppt_x"/>
                                          </p:val>
                                        </p:tav>
                                      </p:tavLst>
                                    </p:anim>
                                    <p:anim calcmode="lin" valueType="num">
                                      <p:cBhvr additive="base">
                                        <p:cTn id="19" dur="500" fill="hold"/>
                                        <p:tgtEl>
                                          <p:spTgt spid="233483"/>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233481"/>
                                        </p:tgtEl>
                                        <p:attrNameLst>
                                          <p:attrName>style.visibility</p:attrName>
                                        </p:attrNameLst>
                                      </p:cBhvr>
                                      <p:to>
                                        <p:strVal val="visible"/>
                                      </p:to>
                                    </p:set>
                                    <p:anim calcmode="lin" valueType="num">
                                      <p:cBhvr additive="base">
                                        <p:cTn id="22" dur="500" fill="hold"/>
                                        <p:tgtEl>
                                          <p:spTgt spid="233481"/>
                                        </p:tgtEl>
                                        <p:attrNameLst>
                                          <p:attrName>ppt_x</p:attrName>
                                        </p:attrNameLst>
                                      </p:cBhvr>
                                      <p:tavLst>
                                        <p:tav tm="0">
                                          <p:val>
                                            <p:strVal val="0-#ppt_w/2"/>
                                          </p:val>
                                        </p:tav>
                                        <p:tav tm="100000">
                                          <p:val>
                                            <p:strVal val="#ppt_x"/>
                                          </p:val>
                                        </p:tav>
                                      </p:tavLst>
                                    </p:anim>
                                    <p:anim calcmode="lin" valueType="num">
                                      <p:cBhvr additive="base">
                                        <p:cTn id="23" dur="500" fill="hold"/>
                                        <p:tgtEl>
                                          <p:spTgt spid="233481"/>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33480"/>
                                        </p:tgtEl>
                                        <p:attrNameLst>
                                          <p:attrName>style.visibility</p:attrName>
                                        </p:attrNameLst>
                                      </p:cBhvr>
                                      <p:to>
                                        <p:strVal val="visible"/>
                                      </p:to>
                                    </p:set>
                                    <p:anim calcmode="lin" valueType="num">
                                      <p:cBhvr additive="base">
                                        <p:cTn id="26" dur="500" fill="hold"/>
                                        <p:tgtEl>
                                          <p:spTgt spid="233480"/>
                                        </p:tgtEl>
                                        <p:attrNameLst>
                                          <p:attrName>ppt_x</p:attrName>
                                        </p:attrNameLst>
                                      </p:cBhvr>
                                      <p:tavLst>
                                        <p:tav tm="0">
                                          <p:val>
                                            <p:strVal val="0-#ppt_w/2"/>
                                          </p:val>
                                        </p:tav>
                                        <p:tav tm="100000">
                                          <p:val>
                                            <p:strVal val="#ppt_x"/>
                                          </p:val>
                                        </p:tav>
                                      </p:tavLst>
                                    </p:anim>
                                    <p:anim calcmode="lin" valueType="num">
                                      <p:cBhvr additive="base">
                                        <p:cTn id="27" dur="500" fill="hold"/>
                                        <p:tgtEl>
                                          <p:spTgt spid="2334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6" grpId="0"/>
      <p:bldP spid="233477" grpId="0"/>
      <p:bldP spid="233480" grpId="0"/>
      <p:bldP spid="233481"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63" name="文本框 150562"/>
          <p:cNvSpPr txBox="1"/>
          <p:nvPr/>
        </p:nvSpPr>
        <p:spPr>
          <a:xfrm>
            <a:off x="195263" y="2759075"/>
            <a:ext cx="8339137" cy="1771650"/>
          </a:xfrm>
          <a:prstGeom prst="rect">
            <a:avLst/>
          </a:prstGeom>
          <a:noFill/>
          <a:ln w="12700">
            <a:noFill/>
          </a:ln>
        </p:spPr>
        <p:txBody>
          <a:bodyPr lIns="89381" tIns="44691" rIns="89381" bIns="44691" anchor="ctr">
            <a:spAutoFit/>
          </a:bodyPr>
          <a:lstStyle/>
          <a:p>
            <a:pPr marL="650875" indent="-650875" defTabSz="892175" eaLnBrk="0" hangingPunct="0">
              <a:lnSpc>
                <a:spcPct val="150000"/>
              </a:lnSpc>
              <a:spcBef>
                <a:spcPct val="50000"/>
              </a:spcBef>
            </a:pPr>
            <a:r>
              <a:rPr lang="en-US" altLang="zh-CN" sz="2400" dirty="0">
                <a:latin typeface="宋体" panose="02010600030101010101" pitchFamily="2" charset="-122"/>
              </a:rPr>
              <a:t>    </a:t>
            </a:r>
            <a:r>
              <a:rPr lang="zh-CN" altLang="en-US" sz="2400" dirty="0">
                <a:latin typeface="宋体" panose="02010600030101010101" pitchFamily="2" charset="-122"/>
              </a:rPr>
              <a:t>电容器是一种能容纳电荷而储存电场能量的器件 。由两块金属极板隔以绝缘介质构成，根据介质不同，可分为云母电容器、油浸电容器、纸质电容器、电解电容器等</a:t>
            </a:r>
            <a:r>
              <a:rPr lang="zh-CN" altLang="en-US" dirty="0">
                <a:latin typeface="宋体" panose="02010600030101010101" pitchFamily="2" charset="-122"/>
              </a:rPr>
              <a:t> </a:t>
            </a:r>
            <a:endParaRPr lang="zh-CN" altLang="en-US">
              <a:latin typeface="宋体" panose="02010600030101010101" pitchFamily="2" charset="-122"/>
            </a:endParaRPr>
          </a:p>
        </p:txBody>
      </p:sp>
      <p:sp>
        <p:nvSpPr>
          <p:cNvPr id="150581" name="文本框 150580"/>
          <p:cNvSpPr txBox="1"/>
          <p:nvPr/>
        </p:nvSpPr>
        <p:spPr>
          <a:xfrm>
            <a:off x="998538" y="5014913"/>
            <a:ext cx="2181225" cy="819150"/>
          </a:xfrm>
          <a:prstGeom prst="rect">
            <a:avLst/>
          </a:prstGeom>
          <a:noFill/>
          <a:ln w="12700">
            <a:noFill/>
          </a:ln>
        </p:spPr>
        <p:txBody>
          <a:bodyPr lIns="89381" tIns="44691" rIns="89381" bIns="44691" anchor="ctr">
            <a:spAutoFit/>
          </a:bodyPr>
          <a:lstStyle/>
          <a:p>
            <a:pPr defTabSz="892175" eaLnBrk="0" hangingPunct="0">
              <a:spcBef>
                <a:spcPct val="50000"/>
              </a:spcBef>
            </a:pPr>
            <a:r>
              <a:rPr lang="zh-CN" altLang="en-US" sz="2400" dirty="0">
                <a:latin typeface="宋体" panose="02010600030101010101" pitchFamily="2" charset="-122"/>
              </a:rPr>
              <a:t>线性电容元件的图形</a:t>
            </a:r>
            <a:r>
              <a:rPr lang="zh-CN" altLang="en-US" sz="2400" dirty="0">
                <a:latin typeface="Times New Roman" panose="02020603050405020304" pitchFamily="18" charset="0"/>
              </a:rPr>
              <a:t>符号</a:t>
            </a:r>
            <a:endParaRPr lang="zh-CN" altLang="en-US" sz="2400">
              <a:latin typeface="Times New Roman" panose="02020603050405020304" pitchFamily="18" charset="0"/>
            </a:endParaRPr>
          </a:p>
        </p:txBody>
      </p:sp>
      <p:sp>
        <p:nvSpPr>
          <p:cNvPr id="150583" name="文本框 150582"/>
          <p:cNvSpPr txBox="1"/>
          <p:nvPr/>
        </p:nvSpPr>
        <p:spPr>
          <a:xfrm>
            <a:off x="730250" y="1798638"/>
            <a:ext cx="3340100" cy="488950"/>
          </a:xfrm>
          <a:prstGeom prst="rect">
            <a:avLst/>
          </a:prstGeom>
          <a:noFill/>
          <a:ln w="12700">
            <a:noFill/>
          </a:ln>
        </p:spPr>
        <p:txBody>
          <a:bodyPr lIns="89381" tIns="44691" rIns="89381" bIns="44691" anchor="ctr">
            <a:spAutoFit/>
          </a:bodyPr>
          <a:lstStyle/>
          <a:p>
            <a:pPr marL="377825" indent="-377825" algn="ctr" defTabSz="892175" eaLnBrk="0" hangingPunct="0">
              <a:spcBef>
                <a:spcPct val="50000"/>
              </a:spcBef>
            </a:pPr>
            <a:r>
              <a:rPr lang="zh-CN" altLang="en-US" dirty="0">
                <a:latin typeface="宋体" panose="02010600030101010101" pitchFamily="2" charset="-122"/>
              </a:rPr>
              <a:t>一、电容的物理概念</a:t>
            </a:r>
            <a:endParaRPr lang="zh-CN" altLang="en-US" sz="2400">
              <a:latin typeface="Times New Roman" panose="02020603050405020304" pitchFamily="18" charset="0"/>
            </a:endParaRPr>
          </a:p>
        </p:txBody>
      </p:sp>
      <p:grpSp>
        <p:nvGrpSpPr>
          <p:cNvPr id="150604" name="组合 150603"/>
          <p:cNvGrpSpPr/>
          <p:nvPr/>
        </p:nvGrpSpPr>
        <p:grpSpPr>
          <a:xfrm>
            <a:off x="5464175" y="873125"/>
            <a:ext cx="2036763" cy="1828800"/>
            <a:chOff x="2064" y="743"/>
            <a:chExt cx="1282" cy="1152"/>
          </a:xfrm>
        </p:grpSpPr>
        <p:sp>
          <p:nvSpPr>
            <p:cNvPr id="150584" name="矩形 150583"/>
            <p:cNvSpPr/>
            <p:nvPr/>
          </p:nvSpPr>
          <p:spPr>
            <a:xfrm>
              <a:off x="2152" y="1175"/>
              <a:ext cx="679" cy="240"/>
            </a:xfrm>
            <a:prstGeom prst="rect">
              <a:avLst/>
            </a:prstGeom>
            <a:pattFill prst="dkUpDiag">
              <a:fgClr>
                <a:srgbClr val="000000"/>
              </a:fgClr>
              <a:bgClr>
                <a:srgbClr val="FFFFFF"/>
              </a:bgClr>
            </a:pattFill>
            <a:ln w="12700" cap="flat" cmpd="sng">
              <a:solidFill>
                <a:schemeClr val="accent2"/>
              </a:solidFill>
              <a:prstDash val="solid"/>
              <a:miter/>
              <a:headEnd type="none" w="med" len="med"/>
              <a:tailEnd type="none" w="med" len="med"/>
            </a:ln>
          </p:spPr>
          <p:txBody>
            <a:bodyPr/>
            <a:lstStyle/>
            <a:p>
              <a:endParaRPr lang="zh-CN" altLang="en-US"/>
            </a:p>
          </p:txBody>
        </p:sp>
        <p:sp>
          <p:nvSpPr>
            <p:cNvPr id="150585" name="直接连接符 150584"/>
            <p:cNvSpPr/>
            <p:nvPr/>
          </p:nvSpPr>
          <p:spPr>
            <a:xfrm>
              <a:off x="2152" y="1127"/>
              <a:ext cx="679" cy="0"/>
            </a:xfrm>
            <a:prstGeom prst="line">
              <a:avLst/>
            </a:prstGeom>
            <a:ln w="25400" cap="flat" cmpd="sng">
              <a:solidFill>
                <a:schemeClr val="tx1"/>
              </a:solidFill>
              <a:prstDash val="solid"/>
              <a:headEnd type="none" w="med" len="med"/>
              <a:tailEnd type="none" w="med" len="med"/>
            </a:ln>
          </p:spPr>
        </p:sp>
        <p:sp>
          <p:nvSpPr>
            <p:cNvPr id="150586" name="直接连接符 150585"/>
            <p:cNvSpPr/>
            <p:nvPr/>
          </p:nvSpPr>
          <p:spPr>
            <a:xfrm>
              <a:off x="2152" y="1463"/>
              <a:ext cx="688" cy="0"/>
            </a:xfrm>
            <a:prstGeom prst="line">
              <a:avLst/>
            </a:prstGeom>
            <a:ln w="25400" cap="flat" cmpd="sng">
              <a:solidFill>
                <a:schemeClr val="tx1"/>
              </a:solidFill>
              <a:prstDash val="solid"/>
              <a:headEnd type="none" w="med" len="med"/>
              <a:tailEnd type="none" w="med" len="med"/>
            </a:ln>
          </p:spPr>
        </p:sp>
        <p:sp>
          <p:nvSpPr>
            <p:cNvPr id="150587" name="文本框 150586"/>
            <p:cNvSpPr txBox="1"/>
            <p:nvPr/>
          </p:nvSpPr>
          <p:spPr>
            <a:xfrm>
              <a:off x="2064" y="843"/>
              <a:ext cx="856"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solidFill>
                    <a:srgbClr val="000000"/>
                  </a:solidFill>
                  <a:latin typeface="Times New Roman" panose="02020603050405020304" pitchFamily="18" charset="0"/>
                </a:rPr>
                <a:t>+  +  +  +</a:t>
              </a:r>
            </a:p>
          </p:txBody>
        </p:sp>
        <p:sp>
          <p:nvSpPr>
            <p:cNvPr id="150588" name="文本框 150587"/>
            <p:cNvSpPr txBox="1"/>
            <p:nvPr/>
          </p:nvSpPr>
          <p:spPr>
            <a:xfrm>
              <a:off x="2064" y="1419"/>
              <a:ext cx="856"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solidFill>
                    <a:srgbClr val="000000"/>
                  </a:solidFill>
                  <a:latin typeface="Times New Roman" panose="02020603050405020304" pitchFamily="18" charset="0"/>
                </a:rPr>
                <a:t>–  –  –  –</a:t>
              </a:r>
            </a:p>
          </p:txBody>
        </p:sp>
        <p:sp>
          <p:nvSpPr>
            <p:cNvPr id="150589" name="直接连接符 150588"/>
            <p:cNvSpPr/>
            <p:nvPr/>
          </p:nvSpPr>
          <p:spPr>
            <a:xfrm>
              <a:off x="2496" y="743"/>
              <a:ext cx="0" cy="384"/>
            </a:xfrm>
            <a:prstGeom prst="line">
              <a:avLst/>
            </a:prstGeom>
            <a:ln w="12700" cap="flat" cmpd="sng">
              <a:solidFill>
                <a:srgbClr val="000000"/>
              </a:solidFill>
              <a:prstDash val="solid"/>
              <a:headEnd type="none" w="med" len="med"/>
              <a:tailEnd type="none" w="med" len="med"/>
            </a:ln>
          </p:spPr>
        </p:sp>
        <p:sp>
          <p:nvSpPr>
            <p:cNvPr id="150590" name="直接连接符 150589"/>
            <p:cNvSpPr/>
            <p:nvPr/>
          </p:nvSpPr>
          <p:spPr>
            <a:xfrm>
              <a:off x="2496" y="1463"/>
              <a:ext cx="0" cy="432"/>
            </a:xfrm>
            <a:prstGeom prst="line">
              <a:avLst/>
            </a:prstGeom>
            <a:ln w="12700" cap="flat" cmpd="sng">
              <a:solidFill>
                <a:srgbClr val="000000"/>
              </a:solidFill>
              <a:prstDash val="solid"/>
              <a:headEnd type="none" w="med" len="med"/>
              <a:tailEnd type="none" w="med" len="med"/>
            </a:ln>
          </p:spPr>
        </p:sp>
        <p:sp>
          <p:nvSpPr>
            <p:cNvPr id="150591" name="文本框 150590"/>
            <p:cNvSpPr txBox="1"/>
            <p:nvPr/>
          </p:nvSpPr>
          <p:spPr>
            <a:xfrm>
              <a:off x="2706" y="843"/>
              <a:ext cx="640"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a:t>
              </a:r>
              <a:r>
                <a:rPr lang="en-US" altLang="zh-CN" sz="2400" i="1">
                  <a:latin typeface="Times New Roman" panose="02020603050405020304" pitchFamily="18" charset="0"/>
                </a:rPr>
                <a:t>q</a:t>
              </a:r>
              <a:endParaRPr lang="en-US" altLang="zh-CN" sz="2400">
                <a:latin typeface="Times New Roman" panose="02020603050405020304" pitchFamily="18" charset="0"/>
              </a:endParaRPr>
            </a:p>
          </p:txBody>
        </p:sp>
        <p:sp>
          <p:nvSpPr>
            <p:cNvPr id="150592" name="文本框 150591"/>
            <p:cNvSpPr txBox="1"/>
            <p:nvPr/>
          </p:nvSpPr>
          <p:spPr>
            <a:xfrm>
              <a:off x="2706" y="1419"/>
              <a:ext cx="640"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a:t>
              </a:r>
              <a:r>
                <a:rPr lang="en-US" altLang="zh-CN" sz="2400" i="1">
                  <a:latin typeface="Times New Roman" panose="02020603050405020304" pitchFamily="18" charset="0"/>
                </a:rPr>
                <a:t>q</a:t>
              </a:r>
              <a:endParaRPr lang="en-US" altLang="zh-CN" sz="2400">
                <a:latin typeface="Times New Roman" panose="02020603050405020304" pitchFamily="18" charset="0"/>
              </a:endParaRPr>
            </a:p>
          </p:txBody>
        </p:sp>
      </p:grpSp>
      <p:grpSp>
        <p:nvGrpSpPr>
          <p:cNvPr id="150605" name="组合 150604"/>
          <p:cNvGrpSpPr/>
          <p:nvPr/>
        </p:nvGrpSpPr>
        <p:grpSpPr>
          <a:xfrm>
            <a:off x="3635375" y="4567238"/>
            <a:ext cx="3046413" cy="1404937"/>
            <a:chOff x="2256" y="2738"/>
            <a:chExt cx="1919" cy="884"/>
          </a:xfrm>
        </p:grpSpPr>
        <p:sp>
          <p:nvSpPr>
            <p:cNvPr id="150564" name="文本框 150563"/>
            <p:cNvSpPr txBox="1"/>
            <p:nvPr/>
          </p:nvSpPr>
          <p:spPr>
            <a:xfrm>
              <a:off x="3053" y="2738"/>
              <a:ext cx="293" cy="283"/>
            </a:xfrm>
            <a:prstGeom prst="rect">
              <a:avLst/>
            </a:prstGeom>
            <a:noFill/>
            <a:ln w="28575">
              <a:noFill/>
            </a:ln>
          </p:spPr>
          <p:txBody>
            <a:bodyPr lIns="89381" tIns="44691" rIns="89381" bIns="44691" anchor="ctr">
              <a:spAutoFit/>
            </a:bodyPr>
            <a:lstStyle/>
            <a:p>
              <a:pPr algn="ctr" defTabSz="892175" eaLnBrk="0" hangingPunct="0"/>
              <a:r>
                <a:rPr lang="en-US" altLang="zh-CN" sz="2400" i="1">
                  <a:latin typeface="Times New Roman" panose="02020603050405020304" pitchFamily="18" charset="0"/>
                </a:rPr>
                <a:t>C</a:t>
              </a:r>
            </a:p>
          </p:txBody>
        </p:sp>
        <p:sp>
          <p:nvSpPr>
            <p:cNvPr id="150571" name="直接连接符 150570"/>
            <p:cNvSpPr/>
            <p:nvPr/>
          </p:nvSpPr>
          <p:spPr>
            <a:xfrm flipH="1" flipV="1">
              <a:off x="2347" y="3360"/>
              <a:ext cx="773" cy="0"/>
            </a:xfrm>
            <a:prstGeom prst="line">
              <a:avLst/>
            </a:prstGeom>
            <a:ln w="28575" cap="sq" cmpd="sng">
              <a:solidFill>
                <a:schemeClr val="tx1"/>
              </a:solidFill>
              <a:prstDash val="solid"/>
              <a:headEnd type="none" w="med" len="med"/>
              <a:tailEnd type="none" w="med" len="med"/>
            </a:ln>
          </p:spPr>
        </p:sp>
        <p:sp>
          <p:nvSpPr>
            <p:cNvPr id="150572" name="直接连接符 150571"/>
            <p:cNvSpPr/>
            <p:nvPr/>
          </p:nvSpPr>
          <p:spPr>
            <a:xfrm>
              <a:off x="3264" y="3360"/>
              <a:ext cx="820" cy="0"/>
            </a:xfrm>
            <a:prstGeom prst="line">
              <a:avLst/>
            </a:prstGeom>
            <a:ln w="28575" cap="sq" cmpd="sng">
              <a:solidFill>
                <a:schemeClr val="tx1"/>
              </a:solidFill>
              <a:prstDash val="solid"/>
              <a:headEnd type="none" w="med" len="med"/>
              <a:tailEnd type="none" w="med" len="med"/>
            </a:ln>
          </p:spPr>
        </p:sp>
        <p:sp>
          <p:nvSpPr>
            <p:cNvPr id="150573" name="椭圆 150572"/>
            <p:cNvSpPr/>
            <p:nvPr/>
          </p:nvSpPr>
          <p:spPr>
            <a:xfrm>
              <a:off x="2256" y="3319"/>
              <a:ext cx="91" cy="91"/>
            </a:xfrm>
            <a:prstGeom prst="ellipse">
              <a:avLst/>
            </a:prstGeom>
            <a:noFill/>
            <a:ln w="12700" cap="flat" cmpd="sng">
              <a:solidFill>
                <a:srgbClr val="000000"/>
              </a:solidFill>
              <a:prstDash val="solid"/>
              <a:headEnd type="none" w="med" len="med"/>
              <a:tailEnd type="none" w="med" len="med"/>
            </a:ln>
          </p:spPr>
          <p:txBody>
            <a:bodyPr/>
            <a:lstStyle/>
            <a:p>
              <a:endParaRPr lang="zh-CN" altLang="en-US"/>
            </a:p>
          </p:txBody>
        </p:sp>
        <p:sp>
          <p:nvSpPr>
            <p:cNvPr id="150574" name="椭圆 150573"/>
            <p:cNvSpPr/>
            <p:nvPr/>
          </p:nvSpPr>
          <p:spPr>
            <a:xfrm>
              <a:off x="4084" y="3319"/>
              <a:ext cx="91" cy="91"/>
            </a:xfrm>
            <a:prstGeom prst="ellipse">
              <a:avLst/>
            </a:prstGeom>
            <a:noFill/>
            <a:ln w="12700" cap="flat" cmpd="sng">
              <a:solidFill>
                <a:srgbClr val="000000"/>
              </a:solidFill>
              <a:prstDash val="solid"/>
              <a:headEnd type="none" w="med" len="med"/>
              <a:tailEnd type="none" w="med" len="med"/>
            </a:ln>
          </p:spPr>
          <p:txBody>
            <a:bodyPr/>
            <a:lstStyle/>
            <a:p>
              <a:endParaRPr lang="zh-CN" altLang="en-US"/>
            </a:p>
          </p:txBody>
        </p:sp>
        <p:grpSp>
          <p:nvGrpSpPr>
            <p:cNvPr id="150596" name="组合 150595"/>
            <p:cNvGrpSpPr/>
            <p:nvPr/>
          </p:nvGrpSpPr>
          <p:grpSpPr>
            <a:xfrm>
              <a:off x="3120" y="3083"/>
              <a:ext cx="144" cy="539"/>
              <a:chOff x="3053" y="3083"/>
              <a:chExt cx="211" cy="576"/>
            </a:xfrm>
          </p:grpSpPr>
          <p:sp>
            <p:nvSpPr>
              <p:cNvPr id="150594" name="直接连接符 150593"/>
              <p:cNvSpPr/>
              <p:nvPr/>
            </p:nvSpPr>
            <p:spPr>
              <a:xfrm>
                <a:off x="3053" y="3083"/>
                <a:ext cx="0" cy="576"/>
              </a:xfrm>
              <a:prstGeom prst="line">
                <a:avLst/>
              </a:prstGeom>
              <a:ln w="38100" cap="flat" cmpd="sng">
                <a:solidFill>
                  <a:schemeClr val="tx1"/>
                </a:solidFill>
                <a:prstDash val="solid"/>
                <a:headEnd type="none" w="med" len="med"/>
                <a:tailEnd type="none" w="med" len="med"/>
              </a:ln>
            </p:spPr>
          </p:sp>
          <p:sp>
            <p:nvSpPr>
              <p:cNvPr id="150595" name="直接连接符 150594"/>
              <p:cNvSpPr/>
              <p:nvPr/>
            </p:nvSpPr>
            <p:spPr>
              <a:xfrm>
                <a:off x="3264" y="3083"/>
                <a:ext cx="0" cy="576"/>
              </a:xfrm>
              <a:prstGeom prst="line">
                <a:avLst/>
              </a:prstGeom>
              <a:ln w="38100" cap="flat" cmpd="sng">
                <a:solidFill>
                  <a:schemeClr val="tx1"/>
                </a:solidFill>
                <a:prstDash val="solid"/>
                <a:headEnd type="none" w="med" len="med"/>
                <a:tailEnd type="none" w="med" len="med"/>
              </a:ln>
            </p:spPr>
          </p:sp>
        </p:grpSp>
      </p:grpSp>
      <p:sp>
        <p:nvSpPr>
          <p:cNvPr id="150602" name="动作按钮: 后退或前一项 150601"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50603" name="动作按钮: 后退或前一项 150602"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50606" name="标题 150605"/>
          <p:cNvSpPr>
            <a:spLocks noGrp="1"/>
          </p:cNvSpPr>
          <p:nvPr>
            <p:ph type="title" idx="4294967295"/>
          </p:nvPr>
        </p:nvSpPr>
        <p:spPr>
          <a:xfrm>
            <a:off x="384175" y="436563"/>
            <a:ext cx="4308475" cy="742950"/>
          </a:xfrm>
          <a:solidFill>
            <a:srgbClr val="00FF00">
              <a:alpha val="100000"/>
            </a:srgbClr>
          </a:solidFill>
          <a:ln/>
        </p:spPr>
        <p:txBody>
          <a:bodyPr lIns="89381" tIns="44691" rIns="89381" bIns="44691" anchor="b"/>
          <a:lstStyle/>
          <a:p>
            <a:pPr algn="ctr"/>
            <a:r>
              <a:rPr lang="en-US" altLang="zh-CN" sz="2800" b="1" dirty="0">
                <a:latin typeface="Times New Roman" panose="02020603050405020304" pitchFamily="18" charset="0"/>
              </a:rPr>
              <a:t>1.3.2 </a:t>
            </a:r>
            <a:r>
              <a:rPr lang="zh-CN" altLang="en-US" sz="2800" b="1" dirty="0">
                <a:latin typeface="Times New Roman" panose="02020603050405020304" pitchFamily="18" charset="0"/>
              </a:rPr>
              <a:t>电容 </a:t>
            </a:r>
            <a:r>
              <a:rPr lang="en-US" altLang="zh-CN" sz="2800" dirty="0">
                <a:latin typeface="Times New Roman" panose="02020603050405020304" pitchFamily="18" charset="0"/>
              </a:rPr>
              <a:t>(</a:t>
            </a:r>
            <a:r>
              <a:rPr lang="en-US" altLang="zh-CN" sz="2800" b="1" dirty="0">
                <a:latin typeface="Times New Roman" panose="02020603050405020304" pitchFamily="18" charset="0"/>
              </a:rPr>
              <a:t>Capacitance)</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0583"/>
                                        </p:tgtEl>
                                        <p:attrNameLst>
                                          <p:attrName>style.visibility</p:attrName>
                                        </p:attrNameLst>
                                      </p:cBhvr>
                                      <p:to>
                                        <p:strVal val="visible"/>
                                      </p:to>
                                    </p:set>
                                    <p:anim calcmode="lin" valueType="num">
                                      <p:cBhvr additive="base">
                                        <p:cTn id="7" dur="500" fill="hold"/>
                                        <p:tgtEl>
                                          <p:spTgt spid="150583"/>
                                        </p:tgtEl>
                                        <p:attrNameLst>
                                          <p:attrName>ppt_x</p:attrName>
                                        </p:attrNameLst>
                                      </p:cBhvr>
                                      <p:tavLst>
                                        <p:tav tm="0">
                                          <p:val>
                                            <p:strVal val="0-#ppt_w/2"/>
                                          </p:val>
                                        </p:tav>
                                        <p:tav tm="100000">
                                          <p:val>
                                            <p:strVal val="#ppt_x"/>
                                          </p:val>
                                        </p:tav>
                                      </p:tavLst>
                                    </p:anim>
                                    <p:anim calcmode="lin" valueType="num">
                                      <p:cBhvr additive="base">
                                        <p:cTn id="8" dur="500" fill="hold"/>
                                        <p:tgtEl>
                                          <p:spTgt spid="1505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150604"/>
                                        </p:tgtEl>
                                        <p:attrNameLst>
                                          <p:attrName>style.visibility</p:attrName>
                                        </p:attrNameLst>
                                      </p:cBhvr>
                                      <p:to>
                                        <p:strVal val="visible"/>
                                      </p:to>
                                    </p:set>
                                    <p:anim calcmode="lin" valueType="num">
                                      <p:cBhvr>
                                        <p:cTn id="12" dur="500" fill="hold"/>
                                        <p:tgtEl>
                                          <p:spTgt spid="150604"/>
                                        </p:tgtEl>
                                        <p:attrNameLst>
                                          <p:attrName>ppt_w</p:attrName>
                                        </p:attrNameLst>
                                      </p:cBhvr>
                                      <p:tavLst>
                                        <p:tav tm="0">
                                          <p:val>
                                            <p:fltVal val="0"/>
                                          </p:val>
                                        </p:tav>
                                        <p:tav tm="100000">
                                          <p:val>
                                            <p:strVal val="#ppt_w"/>
                                          </p:val>
                                        </p:tav>
                                      </p:tavLst>
                                    </p:anim>
                                    <p:anim calcmode="lin" valueType="num">
                                      <p:cBhvr>
                                        <p:cTn id="13" dur="500" fill="hold"/>
                                        <p:tgtEl>
                                          <p:spTgt spid="150604"/>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0563"/>
                                        </p:tgtEl>
                                        <p:attrNameLst>
                                          <p:attrName>style.visibility</p:attrName>
                                        </p:attrNameLst>
                                      </p:cBhvr>
                                      <p:to>
                                        <p:strVal val="visible"/>
                                      </p:to>
                                    </p:set>
                                    <p:anim calcmode="lin" valueType="num">
                                      <p:cBhvr additive="base">
                                        <p:cTn id="18" dur="500" fill="hold"/>
                                        <p:tgtEl>
                                          <p:spTgt spid="150563"/>
                                        </p:tgtEl>
                                        <p:attrNameLst>
                                          <p:attrName>ppt_x</p:attrName>
                                        </p:attrNameLst>
                                      </p:cBhvr>
                                      <p:tavLst>
                                        <p:tav tm="0">
                                          <p:val>
                                            <p:strVal val="1+#ppt_w/2"/>
                                          </p:val>
                                        </p:tav>
                                        <p:tav tm="100000">
                                          <p:val>
                                            <p:strVal val="#ppt_x"/>
                                          </p:val>
                                        </p:tav>
                                      </p:tavLst>
                                    </p:anim>
                                    <p:anim calcmode="lin" valueType="num">
                                      <p:cBhvr additive="base">
                                        <p:cTn id="19" dur="500" fill="hold"/>
                                        <p:tgtEl>
                                          <p:spTgt spid="15056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50581"/>
                                        </p:tgtEl>
                                        <p:attrNameLst>
                                          <p:attrName>style.visibility</p:attrName>
                                        </p:attrNameLst>
                                      </p:cBhvr>
                                      <p:to>
                                        <p:strVal val="visible"/>
                                      </p:to>
                                    </p:set>
                                  </p:childTnLst>
                                </p:cTn>
                              </p:par>
                            </p:childTnLst>
                          </p:cTn>
                        </p:par>
                        <p:par>
                          <p:cTn id="24" fill="hold">
                            <p:stCondLst>
                              <p:cond delay="500"/>
                            </p:stCondLst>
                            <p:childTnLst>
                              <p:par>
                                <p:cTn id="25" presetID="2" presetClass="entr" presetSubtype="2" fill="hold" nodeType="afterEffect">
                                  <p:stCondLst>
                                    <p:cond delay="0"/>
                                  </p:stCondLst>
                                  <p:childTnLst>
                                    <p:set>
                                      <p:cBhvr>
                                        <p:cTn id="26" dur="1" fill="hold">
                                          <p:stCondLst>
                                            <p:cond delay="0"/>
                                          </p:stCondLst>
                                        </p:cTn>
                                        <p:tgtEl>
                                          <p:spTgt spid="150605"/>
                                        </p:tgtEl>
                                        <p:attrNameLst>
                                          <p:attrName>style.visibility</p:attrName>
                                        </p:attrNameLst>
                                      </p:cBhvr>
                                      <p:to>
                                        <p:strVal val="visible"/>
                                      </p:to>
                                    </p:set>
                                    <p:anim calcmode="lin" valueType="num">
                                      <p:cBhvr additive="base">
                                        <p:cTn id="27" dur="500" fill="hold"/>
                                        <p:tgtEl>
                                          <p:spTgt spid="150605"/>
                                        </p:tgtEl>
                                        <p:attrNameLst>
                                          <p:attrName>ppt_x</p:attrName>
                                        </p:attrNameLst>
                                      </p:cBhvr>
                                      <p:tavLst>
                                        <p:tav tm="0">
                                          <p:val>
                                            <p:strVal val="1+#ppt_w/2"/>
                                          </p:val>
                                        </p:tav>
                                        <p:tav tm="100000">
                                          <p:val>
                                            <p:strVal val="#ppt_x"/>
                                          </p:val>
                                        </p:tav>
                                      </p:tavLst>
                                    </p:anim>
                                    <p:anim calcmode="lin" valueType="num">
                                      <p:cBhvr additive="base">
                                        <p:cTn id="28" dur="500" fill="hold"/>
                                        <p:tgtEl>
                                          <p:spTgt spid="150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63" grpId="0"/>
      <p:bldP spid="150581" grpId="0"/>
      <p:bldP spid="150583"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文本框 151553"/>
          <p:cNvSpPr txBox="1"/>
          <p:nvPr/>
        </p:nvSpPr>
        <p:spPr>
          <a:xfrm>
            <a:off x="3276600" y="1042988"/>
            <a:ext cx="4343400" cy="1169987"/>
          </a:xfrm>
          <a:prstGeom prst="rect">
            <a:avLst/>
          </a:prstGeom>
          <a:noFill/>
          <a:ln w="12700">
            <a:noFill/>
          </a:ln>
        </p:spPr>
        <p:txBody>
          <a:bodyPr lIns="89381" tIns="44691" rIns="89381" bIns="44691" anchor="ctr">
            <a:spAutoFit/>
          </a:bodyPr>
          <a:lstStyle/>
          <a:p>
            <a:pPr algn="just" defTabSz="892175" eaLnBrk="0" hangingPunct="0">
              <a:spcBef>
                <a:spcPct val="50000"/>
              </a:spcBef>
            </a:pPr>
            <a:r>
              <a:rPr lang="zh-CN" altLang="en-US" sz="2400" dirty="0">
                <a:latin typeface="宋体" panose="02010600030101010101" pitchFamily="2" charset="-122"/>
                <a:sym typeface="Symbol" panose="05050102010706020507" pitchFamily="18" charset="2"/>
              </a:rPr>
              <a:t>电容量的定义为当两个极板间为单位电压时，每个极板上容纳的电荷量，即</a:t>
            </a:r>
            <a:endParaRPr lang="zh-CN" altLang="en-US" sz="2400">
              <a:latin typeface="宋体" panose="02010600030101010101" pitchFamily="2" charset="-122"/>
              <a:sym typeface="Symbol" panose="05050102010706020507" pitchFamily="18" charset="2"/>
            </a:endParaRPr>
          </a:p>
        </p:txBody>
      </p:sp>
      <p:sp>
        <p:nvSpPr>
          <p:cNvPr id="151573" name="文本框 151572"/>
          <p:cNvSpPr txBox="1"/>
          <p:nvPr/>
        </p:nvSpPr>
        <p:spPr>
          <a:xfrm>
            <a:off x="382588" y="552450"/>
            <a:ext cx="1749425" cy="45402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zh-CN" sz="2400" dirty="0">
                <a:solidFill>
                  <a:schemeClr val="accent1"/>
                </a:solidFill>
                <a:latin typeface="Times New Roman" panose="02020603050405020304" pitchFamily="18" charset="0"/>
              </a:rPr>
              <a:t>1. 元件特性</a:t>
            </a:r>
            <a:endParaRPr lang="en-US" altLang="zh-CN" sz="2400">
              <a:solidFill>
                <a:schemeClr val="accent1"/>
              </a:solidFill>
              <a:latin typeface="Times New Roman" panose="02020603050405020304" pitchFamily="18" charset="0"/>
            </a:endParaRPr>
          </a:p>
        </p:txBody>
      </p:sp>
      <p:graphicFrame>
        <p:nvGraphicFramePr>
          <p:cNvPr id="151599" name="对象 151598" descr="羊皮纸"/>
          <p:cNvGraphicFramePr/>
          <p:nvPr/>
        </p:nvGraphicFramePr>
        <p:xfrm>
          <a:off x="3792538" y="2503488"/>
          <a:ext cx="1247775" cy="1141412"/>
        </p:xfrm>
        <a:graphic>
          <a:graphicData uri="http://schemas.openxmlformats.org/presentationml/2006/ole">
            <mc:AlternateContent xmlns:mc="http://schemas.openxmlformats.org/markup-compatibility/2006">
              <mc:Choice xmlns:v="urn:schemas-microsoft-com:vml" Requires="v">
                <p:oleObj spid="_x0000_s9245" r:id="rId3" imgW="443865" imgH="405765" progId="Equation.DSMT4">
                  <p:embed/>
                </p:oleObj>
              </mc:Choice>
              <mc:Fallback>
                <p:oleObj r:id="rId3" imgW="443865" imgH="405765" progId="Equation.DSMT4">
                  <p:embed/>
                  <p:pic>
                    <p:nvPicPr>
                      <p:cNvPr id="0" name="图片 3085"/>
                      <p:cNvPicPr/>
                      <p:nvPr/>
                    </p:nvPicPr>
                    <p:blipFill>
                      <a:blip r:embed="rId4"/>
                      <a:stretch>
                        <a:fillRect/>
                      </a:stretch>
                    </p:blipFill>
                    <p:spPr>
                      <a:xfrm>
                        <a:off x="3792538" y="2503488"/>
                        <a:ext cx="1247775" cy="1141412"/>
                      </a:xfrm>
                      <a:prstGeom prst="rect">
                        <a:avLst/>
                      </a:prstGeom>
                      <a:blipFill rotWithShape="0">
                        <a:blip r:embed="rId5"/>
                      </a:blipFill>
                      <a:ln w="38100">
                        <a:noFill/>
                        <a:miter/>
                      </a:ln>
                      <a:effectLst>
                        <a:prstShdw prst="shdw17" dist="17961" dir="2699999">
                          <a:srgbClr val="FFFFCC">
                            <a:gamma/>
                            <a:shade val="60000"/>
                            <a:invGamma/>
                          </a:srgbClr>
                        </a:prstShdw>
                      </a:effectLst>
                    </p:spPr>
                  </p:pic>
                </p:oleObj>
              </mc:Fallback>
            </mc:AlternateContent>
          </a:graphicData>
        </a:graphic>
      </p:graphicFrame>
      <p:sp>
        <p:nvSpPr>
          <p:cNvPr id="151600" name="文本框 151599"/>
          <p:cNvSpPr txBox="1"/>
          <p:nvPr/>
        </p:nvSpPr>
        <p:spPr>
          <a:xfrm>
            <a:off x="5275263" y="3255963"/>
            <a:ext cx="33528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solidFill>
                  <a:schemeClr val="hlink"/>
                </a:solidFill>
                <a:latin typeface="Times New Roman" panose="02020603050405020304" pitchFamily="18" charset="0"/>
              </a:rPr>
              <a:t>C</a:t>
            </a:r>
            <a:r>
              <a:rPr lang="en-US" altLang="zh-CN" sz="2400" i="1">
                <a:latin typeface="Times New Roman" panose="02020603050405020304" pitchFamily="18" charset="0"/>
              </a:rPr>
              <a:t>  </a:t>
            </a:r>
            <a:r>
              <a:rPr lang="zh-CN" altLang="en-US" sz="2400" dirty="0">
                <a:latin typeface="Times New Roman" panose="02020603050405020304" pitchFamily="18" charset="0"/>
              </a:rPr>
              <a:t>称为电容器的电容</a:t>
            </a:r>
            <a:endParaRPr lang="zh-CN" altLang="en-US" sz="2400">
              <a:latin typeface="Times New Roman" panose="02020603050405020304" pitchFamily="18" charset="0"/>
            </a:endParaRPr>
          </a:p>
        </p:txBody>
      </p:sp>
      <p:sp>
        <p:nvSpPr>
          <p:cNvPr id="151601" name="文本框 151600"/>
          <p:cNvSpPr txBox="1"/>
          <p:nvPr/>
        </p:nvSpPr>
        <p:spPr>
          <a:xfrm>
            <a:off x="2997200" y="4351338"/>
            <a:ext cx="5630863" cy="9906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电容 </a:t>
            </a:r>
            <a:r>
              <a:rPr lang="en-US" altLang="zh-CN" sz="2400" i="1">
                <a:latin typeface="Times New Roman" panose="02020603050405020304" pitchFamily="18" charset="0"/>
              </a:rPr>
              <a:t>C </a:t>
            </a:r>
            <a:r>
              <a:rPr lang="zh-CN" altLang="en-US" sz="2400" dirty="0">
                <a:latin typeface="Times New Roman" panose="02020603050405020304" pitchFamily="18" charset="0"/>
              </a:rPr>
              <a:t>的单位：</a:t>
            </a:r>
            <a:r>
              <a:rPr lang="en-US" altLang="zh-CN" sz="2400" dirty="0">
                <a:latin typeface="Times New Roman" panose="02020603050405020304" pitchFamily="18" charset="0"/>
              </a:rPr>
              <a:t>F (</a:t>
            </a:r>
            <a:r>
              <a:rPr lang="zh-CN" altLang="en-US" sz="2400" dirty="0">
                <a:latin typeface="Times New Roman" panose="02020603050405020304" pitchFamily="18" charset="0"/>
              </a:rPr>
              <a:t>法</a:t>
            </a:r>
            <a:r>
              <a:rPr lang="en-US" altLang="zh-CN" sz="2400" dirty="0">
                <a:latin typeface="Times New Roman" panose="02020603050405020304" pitchFamily="18" charset="0"/>
              </a:rPr>
              <a:t>)    (Farad</a:t>
            </a:r>
            <a:r>
              <a:rPr lang="zh-CN" altLang="en-US" sz="2400" dirty="0">
                <a:latin typeface="Times New Roman" panose="02020603050405020304" pitchFamily="18" charset="0"/>
              </a:rPr>
              <a:t>，法拉</a:t>
            </a:r>
            <a:r>
              <a:rPr lang="en-US" altLang="zh-CN" sz="2400">
                <a:latin typeface="Times New Roman" panose="02020603050405020304" pitchFamily="18" charset="0"/>
              </a:rPr>
              <a:t>)</a:t>
            </a:r>
          </a:p>
          <a:p>
            <a:pPr algn="ctr" defTabSz="892175" eaLnBrk="0" hangingPunct="0">
              <a:spcBef>
                <a:spcPct val="50000"/>
              </a:spcBef>
            </a:pPr>
            <a:r>
              <a:rPr lang="en-US" altLang="zh-CN" sz="2400">
                <a:latin typeface="Times New Roman" panose="02020603050405020304" pitchFamily="18" charset="0"/>
              </a:rPr>
              <a:t>                           F= C/V = A•s/V = </a:t>
            </a:r>
            <a:r>
              <a:rPr lang="en-US" altLang="zh-CN" sz="2400">
                <a:latin typeface="Times New Roman" panose="02020603050405020304" pitchFamily="18" charset="0"/>
                <a:sym typeface="Symbol" panose="05050102010706020507" pitchFamily="18" charset="2"/>
              </a:rPr>
              <a:t>s/ </a:t>
            </a:r>
          </a:p>
        </p:txBody>
      </p:sp>
      <p:sp>
        <p:nvSpPr>
          <p:cNvPr id="151603" name="文本框 151602"/>
          <p:cNvSpPr txBox="1"/>
          <p:nvPr/>
        </p:nvSpPr>
        <p:spPr>
          <a:xfrm>
            <a:off x="3505200" y="5400675"/>
            <a:ext cx="4621213"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常用</a:t>
            </a:r>
            <a:r>
              <a:rPr lang="en-US" altLang="zh-CN" sz="2400" dirty="0">
                <a:latin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sym typeface="Symbol" panose="05050102010706020507" pitchFamily="18" charset="2"/>
              </a:rPr>
              <a:t>F</a:t>
            </a:r>
            <a:r>
              <a:rPr lang="zh-CN" altLang="en-US" sz="2400" dirty="0" err="1">
                <a:latin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sym typeface="Symbol" panose="05050102010706020507" pitchFamily="18" charset="2"/>
              </a:rPr>
              <a:t>nF</a:t>
            </a:r>
            <a:r>
              <a:rPr lang="zh-CN" altLang="en-US" sz="2400" dirty="0" err="1">
                <a:latin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sym typeface="Symbol" panose="05050102010706020507" pitchFamily="18" charset="2"/>
              </a:rPr>
              <a:t>pF</a:t>
            </a:r>
            <a:r>
              <a:rPr lang="zh-CN" altLang="en-US" sz="2400" dirty="0">
                <a:latin typeface="Times New Roman" panose="02020603050405020304" pitchFamily="18" charset="0"/>
                <a:sym typeface="Symbol" panose="05050102010706020507" pitchFamily="18" charset="2"/>
              </a:rPr>
              <a:t>等表示。</a:t>
            </a:r>
            <a:endParaRPr lang="zh-CN" altLang="en-US" sz="2400">
              <a:latin typeface="Times New Roman" panose="02020603050405020304" pitchFamily="18" charset="0"/>
              <a:sym typeface="Symbol" panose="05050102010706020507" pitchFamily="18" charset="2"/>
            </a:endParaRPr>
          </a:p>
        </p:txBody>
      </p:sp>
      <p:grpSp>
        <p:nvGrpSpPr>
          <p:cNvPr id="151616" name="组合 151615"/>
          <p:cNvGrpSpPr/>
          <p:nvPr/>
        </p:nvGrpSpPr>
        <p:grpSpPr>
          <a:xfrm>
            <a:off x="1003302" y="1595438"/>
            <a:ext cx="1993898" cy="2638426"/>
            <a:chOff x="631" y="1005"/>
            <a:chExt cx="1257" cy="1662"/>
          </a:xfrm>
        </p:grpSpPr>
        <p:sp>
          <p:nvSpPr>
            <p:cNvPr id="151575" name="文本框 151574"/>
            <p:cNvSpPr txBox="1"/>
            <p:nvPr/>
          </p:nvSpPr>
          <p:spPr>
            <a:xfrm>
              <a:off x="1644" y="1937"/>
              <a:ext cx="244" cy="283"/>
            </a:xfrm>
            <a:prstGeom prst="rect">
              <a:avLst/>
            </a:prstGeom>
            <a:noFill/>
            <a:ln w="28575">
              <a:noFill/>
            </a:ln>
          </p:spPr>
          <p:txBody>
            <a:bodyPr lIns="89381" tIns="44691" rIns="89381" bIns="44691" anchor="ctr">
              <a:spAutoFit/>
            </a:bodyPr>
            <a:lstStyle/>
            <a:p>
              <a:pPr algn="ctr" defTabSz="892175" eaLnBrk="0" hangingPunct="0"/>
              <a:r>
                <a:rPr lang="en-US" altLang="zh-CN" sz="2400" i="1">
                  <a:latin typeface="Times New Roman" panose="02020603050405020304" pitchFamily="18" charset="0"/>
                </a:rPr>
                <a:t>C</a:t>
              </a:r>
            </a:p>
          </p:txBody>
        </p:sp>
        <p:sp>
          <p:nvSpPr>
            <p:cNvPr id="151576" name="文本框 151575"/>
            <p:cNvSpPr txBox="1"/>
            <p:nvPr/>
          </p:nvSpPr>
          <p:spPr>
            <a:xfrm>
              <a:off x="843" y="1005"/>
              <a:ext cx="167"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err="1">
                  <a:latin typeface="Times New Roman" panose="02020603050405020304" pitchFamily="18" charset="0"/>
                </a:rPr>
                <a:t>i</a:t>
              </a:r>
              <a:endParaRPr lang="en-US" altLang="zh-CN" sz="2400" i="1" dirty="0">
                <a:latin typeface="Times New Roman" panose="02020603050405020304" pitchFamily="18" charset="0"/>
              </a:endParaRPr>
            </a:p>
          </p:txBody>
        </p:sp>
        <p:sp>
          <p:nvSpPr>
            <p:cNvPr id="151577" name="文本框 151576"/>
            <p:cNvSpPr txBox="1"/>
            <p:nvPr/>
          </p:nvSpPr>
          <p:spPr>
            <a:xfrm>
              <a:off x="631" y="1866"/>
              <a:ext cx="222"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a:latin typeface="Times New Roman" panose="02020603050405020304" pitchFamily="18" charset="0"/>
                </a:rPr>
                <a:t>u</a:t>
              </a:r>
            </a:p>
          </p:txBody>
        </p:sp>
        <p:sp>
          <p:nvSpPr>
            <p:cNvPr id="151578" name="矩形 151577"/>
            <p:cNvSpPr/>
            <p:nvPr/>
          </p:nvSpPr>
          <p:spPr>
            <a:xfrm>
              <a:off x="632" y="1474"/>
              <a:ext cx="221"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sp>
          <p:nvSpPr>
            <p:cNvPr id="151579" name="直接连接符 151578"/>
            <p:cNvSpPr/>
            <p:nvPr/>
          </p:nvSpPr>
          <p:spPr>
            <a:xfrm rot="5400000" flipH="1" flipV="1">
              <a:off x="1040" y="1718"/>
              <a:ext cx="583" cy="0"/>
            </a:xfrm>
            <a:prstGeom prst="line">
              <a:avLst/>
            </a:prstGeom>
            <a:ln w="28575" cap="sq" cmpd="sng">
              <a:solidFill>
                <a:schemeClr val="tx1"/>
              </a:solidFill>
              <a:prstDash val="solid"/>
              <a:headEnd type="none" w="med" len="med"/>
              <a:tailEnd type="none" w="med" len="med"/>
            </a:ln>
          </p:spPr>
        </p:sp>
        <p:sp>
          <p:nvSpPr>
            <p:cNvPr id="151580" name="直接连接符 151579"/>
            <p:cNvSpPr/>
            <p:nvPr/>
          </p:nvSpPr>
          <p:spPr>
            <a:xfrm rot="5400000">
              <a:off x="1097" y="2389"/>
              <a:ext cx="469" cy="0"/>
            </a:xfrm>
            <a:prstGeom prst="line">
              <a:avLst/>
            </a:prstGeom>
            <a:ln w="28575" cap="sq" cmpd="sng">
              <a:solidFill>
                <a:schemeClr val="tx1"/>
              </a:solidFill>
              <a:prstDash val="solid"/>
              <a:headEnd type="none" w="med" len="med"/>
              <a:tailEnd type="none" w="med" len="med"/>
            </a:ln>
          </p:spPr>
        </p:sp>
        <p:sp>
          <p:nvSpPr>
            <p:cNvPr id="151581" name="椭圆 151580"/>
            <p:cNvSpPr/>
            <p:nvPr/>
          </p:nvSpPr>
          <p:spPr>
            <a:xfrm rot="5400000">
              <a:off x="751" y="1381"/>
              <a:ext cx="91" cy="91"/>
            </a:xfrm>
            <a:prstGeom prst="ellipse">
              <a:avLst/>
            </a:prstGeom>
            <a:noFill/>
            <a:ln w="12700" cap="flat" cmpd="sng">
              <a:solidFill>
                <a:srgbClr val="000000"/>
              </a:solidFill>
              <a:prstDash val="solid"/>
              <a:headEnd type="none" w="med" len="med"/>
              <a:tailEnd type="none" w="med" len="med"/>
            </a:ln>
          </p:spPr>
          <p:txBody>
            <a:bodyPr/>
            <a:lstStyle/>
            <a:p>
              <a:endParaRPr lang="zh-CN" altLang="en-US"/>
            </a:p>
          </p:txBody>
        </p:sp>
        <p:sp>
          <p:nvSpPr>
            <p:cNvPr id="151582" name="椭圆 151581"/>
            <p:cNvSpPr/>
            <p:nvPr/>
          </p:nvSpPr>
          <p:spPr>
            <a:xfrm rot="5400000">
              <a:off x="751" y="2576"/>
              <a:ext cx="91" cy="91"/>
            </a:xfrm>
            <a:prstGeom prst="ellipse">
              <a:avLst/>
            </a:prstGeom>
            <a:noFill/>
            <a:ln w="12700" cap="flat" cmpd="sng">
              <a:solidFill>
                <a:srgbClr val="000000"/>
              </a:solidFill>
              <a:prstDash val="solid"/>
              <a:headEnd type="none" w="med" len="med"/>
              <a:tailEnd type="none" w="med" len="med"/>
            </a:ln>
          </p:spPr>
          <p:txBody>
            <a:bodyPr/>
            <a:lstStyle/>
            <a:p>
              <a:endParaRPr lang="zh-CN" altLang="en-US"/>
            </a:p>
          </p:txBody>
        </p:sp>
        <p:sp>
          <p:nvSpPr>
            <p:cNvPr id="151588" name="矩形 151587"/>
            <p:cNvSpPr/>
            <p:nvPr/>
          </p:nvSpPr>
          <p:spPr>
            <a:xfrm>
              <a:off x="633" y="2253"/>
              <a:ext cx="208"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sp>
          <p:nvSpPr>
            <p:cNvPr id="151589" name="直接连接符 151588"/>
            <p:cNvSpPr/>
            <p:nvPr/>
          </p:nvSpPr>
          <p:spPr>
            <a:xfrm>
              <a:off x="842" y="2624"/>
              <a:ext cx="490" cy="0"/>
            </a:xfrm>
            <a:prstGeom prst="line">
              <a:avLst/>
            </a:prstGeom>
            <a:ln w="28575" cap="sq" cmpd="sng">
              <a:solidFill>
                <a:schemeClr val="tx1"/>
              </a:solidFill>
              <a:prstDash val="solid"/>
              <a:headEnd type="none" w="med" len="med"/>
              <a:tailEnd type="none" w="med" len="med"/>
            </a:ln>
          </p:spPr>
        </p:sp>
        <p:sp>
          <p:nvSpPr>
            <p:cNvPr id="151590" name="直接连接符 151589"/>
            <p:cNvSpPr/>
            <p:nvPr/>
          </p:nvSpPr>
          <p:spPr>
            <a:xfrm>
              <a:off x="842" y="1427"/>
              <a:ext cx="490" cy="0"/>
            </a:xfrm>
            <a:prstGeom prst="line">
              <a:avLst/>
            </a:prstGeom>
            <a:ln w="28575" cap="sq" cmpd="sng">
              <a:solidFill>
                <a:schemeClr val="tx1"/>
              </a:solidFill>
              <a:prstDash val="solid"/>
              <a:headEnd type="none" w="med" len="med"/>
              <a:tailEnd type="none" w="med" len="med"/>
            </a:ln>
          </p:spPr>
        </p:sp>
        <p:sp>
          <p:nvSpPr>
            <p:cNvPr id="151591" name="直接连接符 151590"/>
            <p:cNvSpPr/>
            <p:nvPr/>
          </p:nvSpPr>
          <p:spPr>
            <a:xfrm>
              <a:off x="805" y="1294"/>
              <a:ext cx="266" cy="0"/>
            </a:xfrm>
            <a:prstGeom prst="line">
              <a:avLst/>
            </a:prstGeom>
            <a:ln w="28575" cap="sq" cmpd="sng">
              <a:solidFill>
                <a:schemeClr val="tx1"/>
              </a:solidFill>
              <a:prstDash val="solid"/>
              <a:headEnd type="none" w="med" len="med"/>
              <a:tailEnd type="stealth" w="sm" len="med"/>
            </a:ln>
          </p:spPr>
        </p:sp>
        <p:grpSp>
          <p:nvGrpSpPr>
            <p:cNvPr id="151595" name="组合 151594"/>
            <p:cNvGrpSpPr/>
            <p:nvPr/>
          </p:nvGrpSpPr>
          <p:grpSpPr>
            <a:xfrm rot="-5400000">
              <a:off x="1264" y="1813"/>
              <a:ext cx="144" cy="539"/>
              <a:chOff x="3053" y="3083"/>
              <a:chExt cx="211" cy="576"/>
            </a:xfrm>
          </p:grpSpPr>
          <p:sp>
            <p:nvSpPr>
              <p:cNvPr id="151596" name="直接连接符 151595"/>
              <p:cNvSpPr/>
              <p:nvPr/>
            </p:nvSpPr>
            <p:spPr>
              <a:xfrm>
                <a:off x="3053" y="3083"/>
                <a:ext cx="0" cy="576"/>
              </a:xfrm>
              <a:prstGeom prst="line">
                <a:avLst/>
              </a:prstGeom>
              <a:ln w="38100" cap="flat" cmpd="sng">
                <a:solidFill>
                  <a:schemeClr val="tx1"/>
                </a:solidFill>
                <a:prstDash val="solid"/>
                <a:headEnd type="none" w="med" len="med"/>
                <a:tailEnd type="none" w="med" len="med"/>
              </a:ln>
            </p:spPr>
          </p:sp>
          <p:sp>
            <p:nvSpPr>
              <p:cNvPr id="151597" name="直接连接符 151596"/>
              <p:cNvSpPr/>
              <p:nvPr/>
            </p:nvSpPr>
            <p:spPr>
              <a:xfrm>
                <a:off x="3264" y="3083"/>
                <a:ext cx="0" cy="576"/>
              </a:xfrm>
              <a:prstGeom prst="line">
                <a:avLst/>
              </a:prstGeom>
              <a:ln w="38100" cap="flat" cmpd="sng">
                <a:solidFill>
                  <a:schemeClr val="tx1"/>
                </a:solidFill>
                <a:prstDash val="solid"/>
                <a:headEnd type="none" w="med" len="med"/>
                <a:tailEnd type="none" w="med" len="med"/>
              </a:ln>
            </p:spPr>
          </p:sp>
        </p:grpSp>
        <p:sp>
          <p:nvSpPr>
            <p:cNvPr id="151605" name="矩形 151604"/>
            <p:cNvSpPr/>
            <p:nvPr/>
          </p:nvSpPr>
          <p:spPr>
            <a:xfrm>
              <a:off x="1383" y="1725"/>
              <a:ext cx="221"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sp>
          <p:nvSpPr>
            <p:cNvPr id="151608" name="矩形 151607"/>
            <p:cNvSpPr/>
            <p:nvPr/>
          </p:nvSpPr>
          <p:spPr>
            <a:xfrm>
              <a:off x="1382" y="2162"/>
              <a:ext cx="208"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grpSp>
      <p:sp>
        <p:nvSpPr>
          <p:cNvPr id="151614" name="动作按钮: 后退或前一项 151613" descr="水滴">
            <a:hlinkClick r:id="" action="ppaction://hlinkshowjump?jump=previousslide">
              <a:snd r:embed="rId6" name="PROJCTOR.WAV"/>
            </a:hlinkClick>
          </p:cNvPr>
          <p:cNvSpPr/>
          <p:nvPr/>
        </p:nvSpPr>
        <p:spPr>
          <a:xfrm>
            <a:off x="8074025" y="6324600"/>
            <a:ext cx="460375"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151615" name="动作按钮: 后退或前一项 151614" descr="水滴">
            <a:hlinkClick r:id="" action="ppaction://hlinkshowjump?jump=nextslide">
              <a:snd r:embed="rId6" name="PROJCTOR.WAV"/>
            </a:hlinkClick>
          </p:cNvPr>
          <p:cNvSpPr/>
          <p:nvPr/>
        </p:nvSpPr>
        <p:spPr>
          <a:xfrm flipH="1">
            <a:off x="8610600" y="6324600"/>
            <a:ext cx="457200"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151618" name="矩形 151617"/>
          <p:cNvSpPr/>
          <p:nvPr/>
        </p:nvSpPr>
        <p:spPr>
          <a:xfrm>
            <a:off x="1004888" y="6097588"/>
            <a:ext cx="5978525" cy="452437"/>
          </a:xfrm>
          <a:prstGeom prst="rect">
            <a:avLst/>
          </a:prstGeom>
          <a:noFill/>
          <a:ln w="9525">
            <a:noFill/>
          </a:ln>
        </p:spPr>
        <p:txBody>
          <a:bodyPr lIns="91430" tIns="45714" rIns="91430" bIns="45714" anchor="ctr">
            <a:spAutoFit/>
          </a:bodyPr>
          <a:lstStyle/>
          <a:p>
            <a:pPr defTabSz="771525"/>
            <a:r>
              <a:rPr lang="zh-CN" altLang="en-US" sz="2400" dirty="0">
                <a:latin typeface="宋体" panose="02010600030101010101" pitchFamily="2" charset="-122"/>
              </a:rPr>
              <a:t>电容器容量的大小决定于电容器的结构</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anim calcmode="lin" valueType="num">
                                      <p:cBhvr additive="base">
                                        <p:cTn id="7" dur="500" fill="hold"/>
                                        <p:tgtEl>
                                          <p:spTgt spid="151554"/>
                                        </p:tgtEl>
                                        <p:attrNameLst>
                                          <p:attrName>ppt_x</p:attrName>
                                        </p:attrNameLst>
                                      </p:cBhvr>
                                      <p:tavLst>
                                        <p:tav tm="0">
                                          <p:val>
                                            <p:strVal val="1+#ppt_w/2"/>
                                          </p:val>
                                        </p:tav>
                                        <p:tav tm="100000">
                                          <p:val>
                                            <p:strVal val="#ppt_x"/>
                                          </p:val>
                                        </p:tav>
                                      </p:tavLst>
                                    </p:anim>
                                    <p:anim calcmode="lin" valueType="num">
                                      <p:cBhvr additive="base">
                                        <p:cTn id="8" dur="500" fill="hold"/>
                                        <p:tgtEl>
                                          <p:spTgt spid="1515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51599"/>
                                        </p:tgtEl>
                                        <p:attrNameLst>
                                          <p:attrName>style.visibility</p:attrName>
                                        </p:attrNameLst>
                                      </p:cBhvr>
                                      <p:to>
                                        <p:strVal val="visible"/>
                                      </p:to>
                                    </p:set>
                                    <p:animEffect transition="in" filter="dissolve">
                                      <p:cBhvr>
                                        <p:cTn id="12" dur="500"/>
                                        <p:tgtEl>
                                          <p:spTgt spid="15159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1600"/>
                                        </p:tgtEl>
                                        <p:attrNameLst>
                                          <p:attrName>style.visibility</p:attrName>
                                        </p:attrNameLst>
                                      </p:cBhvr>
                                      <p:to>
                                        <p:strVal val="visible"/>
                                      </p:to>
                                    </p:set>
                                    <p:anim calcmode="lin" valueType="num">
                                      <p:cBhvr additive="base">
                                        <p:cTn id="17" dur="500" fill="hold"/>
                                        <p:tgtEl>
                                          <p:spTgt spid="151600"/>
                                        </p:tgtEl>
                                        <p:attrNameLst>
                                          <p:attrName>ppt_x</p:attrName>
                                        </p:attrNameLst>
                                      </p:cBhvr>
                                      <p:tavLst>
                                        <p:tav tm="0">
                                          <p:val>
                                            <p:strVal val="1+#ppt_w/2"/>
                                          </p:val>
                                        </p:tav>
                                        <p:tav tm="100000">
                                          <p:val>
                                            <p:strVal val="#ppt_x"/>
                                          </p:val>
                                        </p:tav>
                                      </p:tavLst>
                                    </p:anim>
                                    <p:anim calcmode="lin" valueType="num">
                                      <p:cBhvr additive="base">
                                        <p:cTn id="18" dur="500" fill="hold"/>
                                        <p:tgtEl>
                                          <p:spTgt spid="15160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151601"/>
                                        </p:tgtEl>
                                        <p:attrNameLst>
                                          <p:attrName>style.visibility</p:attrName>
                                        </p:attrNameLst>
                                      </p:cBhvr>
                                      <p:to>
                                        <p:strVal val="visible"/>
                                      </p:to>
                                    </p:set>
                                    <p:anim calcmode="lin" valueType="num">
                                      <p:cBhvr>
                                        <p:cTn id="23" dur="500" fill="hold"/>
                                        <p:tgtEl>
                                          <p:spTgt spid="151601"/>
                                        </p:tgtEl>
                                        <p:attrNameLst>
                                          <p:attrName>ppt_w</p:attrName>
                                        </p:attrNameLst>
                                      </p:cBhvr>
                                      <p:tavLst>
                                        <p:tav tm="0">
                                          <p:val>
                                            <p:fltVal val="0"/>
                                          </p:val>
                                        </p:tav>
                                        <p:tav tm="100000">
                                          <p:val>
                                            <p:strVal val="#ppt_w"/>
                                          </p:val>
                                        </p:tav>
                                      </p:tavLst>
                                    </p:anim>
                                    <p:anim calcmode="lin" valueType="num">
                                      <p:cBhvr>
                                        <p:cTn id="24" dur="500" fill="hold"/>
                                        <p:tgtEl>
                                          <p:spTgt spid="151601"/>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grpId="0" nodeType="clickEffect">
                                  <p:stCondLst>
                                    <p:cond delay="0"/>
                                  </p:stCondLst>
                                  <p:childTnLst>
                                    <p:set>
                                      <p:cBhvr>
                                        <p:cTn id="28" dur="1" fill="hold">
                                          <p:stCondLst>
                                            <p:cond delay="0"/>
                                          </p:stCondLst>
                                        </p:cTn>
                                        <p:tgtEl>
                                          <p:spTgt spid="151603"/>
                                        </p:tgtEl>
                                        <p:attrNameLst>
                                          <p:attrName>style.visibility</p:attrName>
                                        </p:attrNameLst>
                                      </p:cBhvr>
                                      <p:to>
                                        <p:strVal val="visible"/>
                                      </p:to>
                                    </p:set>
                                    <p:anim calcmode="lin" valueType="num">
                                      <p:cBhvr>
                                        <p:cTn id="29" dur="500" fill="hold"/>
                                        <p:tgtEl>
                                          <p:spTgt spid="151603"/>
                                        </p:tgtEl>
                                        <p:attrNameLst>
                                          <p:attrName>ppt_w</p:attrName>
                                        </p:attrNameLst>
                                      </p:cBhvr>
                                      <p:tavLst>
                                        <p:tav tm="0">
                                          <p:val>
                                            <p:fltVal val="0"/>
                                          </p:val>
                                        </p:tav>
                                        <p:tav tm="100000">
                                          <p:val>
                                            <p:strVal val="#ppt_w"/>
                                          </p:val>
                                        </p:tav>
                                      </p:tavLst>
                                    </p:anim>
                                    <p:anim calcmode="lin" valueType="num">
                                      <p:cBhvr>
                                        <p:cTn id="30" dur="500" fill="hold"/>
                                        <p:tgtEl>
                                          <p:spTgt spid="151603"/>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1618"/>
                                        </p:tgtEl>
                                        <p:attrNameLst>
                                          <p:attrName>style.visibility</p:attrName>
                                        </p:attrNameLst>
                                      </p:cBhvr>
                                      <p:to>
                                        <p:strVal val="visible"/>
                                      </p:to>
                                    </p:set>
                                    <p:anim calcmode="lin" valueType="num">
                                      <p:cBhvr additive="base">
                                        <p:cTn id="35" dur="500" fill="hold"/>
                                        <p:tgtEl>
                                          <p:spTgt spid="151618"/>
                                        </p:tgtEl>
                                        <p:attrNameLst>
                                          <p:attrName>ppt_x</p:attrName>
                                        </p:attrNameLst>
                                      </p:cBhvr>
                                      <p:tavLst>
                                        <p:tav tm="0">
                                          <p:val>
                                            <p:strVal val="#ppt_x"/>
                                          </p:val>
                                        </p:tav>
                                        <p:tav tm="100000">
                                          <p:val>
                                            <p:strVal val="#ppt_x"/>
                                          </p:val>
                                        </p:tav>
                                      </p:tavLst>
                                    </p:anim>
                                    <p:anim calcmode="lin" valueType="num">
                                      <p:cBhvr additive="base">
                                        <p:cTn id="36" dur="500" fill="hold"/>
                                        <p:tgtEl>
                                          <p:spTgt spid="1516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4" grpId="0"/>
      <p:bldP spid="151600" grpId="0"/>
      <p:bldP spid="151601" grpId="0"/>
      <p:bldP spid="151603" grpId="0"/>
      <p:bldP spid="151618"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905" name="副标题 208904"/>
          <p:cNvSpPr>
            <a:spLocks noGrp="1"/>
          </p:cNvSpPr>
          <p:nvPr>
            <p:ph type="subTitle" idx="1"/>
          </p:nvPr>
        </p:nvSpPr>
        <p:spPr>
          <a:xfrm>
            <a:off x="512763" y="3668713"/>
            <a:ext cx="8005762" cy="2300287"/>
          </a:xfrm>
          <a:ln/>
        </p:spPr>
        <p:txBody>
          <a:bodyPr vert="horz" wrap="square" lIns="89381" tIns="44691" rIns="89381" bIns="44691" anchor="t"/>
          <a:lstStyle/>
          <a:p>
            <a:pPr marL="186055" indent="-186055" defTabSz="892175">
              <a:lnSpc>
                <a:spcPct val="150000"/>
              </a:lnSpc>
              <a:spcBef>
                <a:spcPct val="50000"/>
              </a:spcBef>
              <a:buSzTx/>
            </a:pPr>
            <a:r>
              <a:rPr lang="en-US" altLang="zh-CN" sz="2400" kern="1200" baseline="0" dirty="0">
                <a:latin typeface="宋体" panose="02010600030101010101" pitchFamily="2" charset="-122"/>
                <a:ea typeface="宋体" panose="02010600030101010101" pitchFamily="2" charset="-122"/>
              </a:rPr>
              <a:t> </a:t>
            </a:r>
            <a:r>
              <a:rPr lang="zh-CN" altLang="en-US" sz="2400" b="1" kern="1200" baseline="0" dirty="0">
                <a:latin typeface="宋体" panose="02010600030101010101" pitchFamily="2" charset="-122"/>
                <a:ea typeface="宋体" panose="02010600030101010101" pitchFamily="2" charset="-122"/>
              </a:rPr>
              <a:t>在火力发电厂中，发电机由汽轮机带动运转，将机械能转换成电能，经变压器将电压升高，由输电线送往用电地方，再经变压器将电压降低，送至各种用电设备，把电能转换成热能、光能、机械能等。</a:t>
            </a:r>
          </a:p>
        </p:txBody>
      </p:sp>
      <p:grpSp>
        <p:nvGrpSpPr>
          <p:cNvPr id="208907" name="组合 208906"/>
          <p:cNvGrpSpPr/>
          <p:nvPr/>
        </p:nvGrpSpPr>
        <p:grpSpPr>
          <a:xfrm>
            <a:off x="298450" y="1150938"/>
            <a:ext cx="2759075" cy="1633537"/>
            <a:chOff x="2007" y="6102"/>
            <a:chExt cx="2551" cy="954"/>
          </a:xfrm>
        </p:grpSpPr>
        <p:sp useBgFill="1">
          <p:nvSpPr>
            <p:cNvPr id="208908" name="椭圆 208907"/>
            <p:cNvSpPr/>
            <p:nvPr/>
          </p:nvSpPr>
          <p:spPr>
            <a:xfrm>
              <a:off x="2007" y="6102"/>
              <a:ext cx="962" cy="954"/>
            </a:xfrm>
            <a:prstGeom prst="ellipse">
              <a:avLst/>
            </a:prstGeom>
            <a:ln w="19050" cap="flat" cmpd="sng">
              <a:solidFill>
                <a:schemeClr val="tx1"/>
              </a:solidFill>
              <a:prstDash val="solid"/>
              <a:headEnd type="none" w="med" len="med"/>
              <a:tailEnd type="none" w="med" len="med"/>
            </a:ln>
          </p:spPr>
          <p:txBody>
            <a:bodyPr lIns="75491" tIns="37745" rIns="75491" bIns="37745" anchor="ctr"/>
            <a:lstStyle/>
            <a:p>
              <a:pPr algn="just" defTabSz="892175" eaLnBrk="0" hangingPunct="0">
                <a:spcBef>
                  <a:spcPct val="50000"/>
                </a:spcBef>
              </a:pPr>
              <a:endParaRPr dirty="0">
                <a:latin typeface="Times New Roman" panose="02020603050405020304" pitchFamily="18" charset="0"/>
              </a:endParaRPr>
            </a:p>
          </p:txBody>
        </p:sp>
        <p:sp>
          <p:nvSpPr>
            <p:cNvPr id="208909" name="直接连接符 208908"/>
            <p:cNvSpPr/>
            <p:nvPr/>
          </p:nvSpPr>
          <p:spPr>
            <a:xfrm>
              <a:off x="2969" y="6579"/>
              <a:ext cx="535" cy="0"/>
            </a:xfrm>
            <a:prstGeom prst="line">
              <a:avLst/>
            </a:prstGeom>
            <a:ln w="19050" cap="flat" cmpd="sng">
              <a:solidFill>
                <a:schemeClr val="tx1"/>
              </a:solidFill>
              <a:prstDash val="solid"/>
              <a:headEnd type="none" w="med" len="med"/>
              <a:tailEnd type="triangle" w="med" len="med"/>
            </a:ln>
          </p:spPr>
        </p:sp>
        <p:sp useBgFill="1">
          <p:nvSpPr>
            <p:cNvPr id="208910" name="文本框 208909"/>
            <p:cNvSpPr txBox="1"/>
            <p:nvPr/>
          </p:nvSpPr>
          <p:spPr>
            <a:xfrm>
              <a:off x="3504" y="6178"/>
              <a:ext cx="1054" cy="796"/>
            </a:xfrm>
            <a:prstGeom prst="rect">
              <a:avLst/>
            </a:prstGeom>
            <a:ln w="19050" cap="flat" cmpd="sng">
              <a:solidFill>
                <a:schemeClr val="tx1"/>
              </a:solidFill>
              <a:prstDash val="solid"/>
              <a:miter/>
              <a:headEnd type="none" w="med" len="med"/>
              <a:tailEnd type="none" w="med" len="med"/>
            </a:ln>
          </p:spPr>
          <p:txBody>
            <a:bodyPr lIns="75491" tIns="37745" rIns="75491" bIns="37745" anchor="ctr" anchorCtr="1"/>
            <a:lstStyle/>
            <a:p>
              <a:pPr algn="just" defTabSz="892175" eaLnBrk="0" hangingPunct="0">
                <a:spcBef>
                  <a:spcPct val="50000"/>
                </a:spcBef>
              </a:pPr>
              <a:r>
                <a:rPr lang="zh-CN" altLang="en-US" sz="2400" dirty="0">
                  <a:latin typeface="Times New Roman" panose="02020603050405020304" pitchFamily="18" charset="0"/>
                </a:rPr>
                <a:t>升压</a:t>
              </a:r>
            </a:p>
            <a:p>
              <a:pPr algn="just" defTabSz="892175" eaLnBrk="0" hangingPunct="0">
                <a:spcBef>
                  <a:spcPct val="50000"/>
                </a:spcBef>
              </a:pPr>
              <a:r>
                <a:rPr lang="zh-CN" altLang="en-US" sz="2400" dirty="0">
                  <a:latin typeface="Times New Roman" panose="02020603050405020304" pitchFamily="18" charset="0"/>
                </a:rPr>
                <a:t>变压器</a:t>
              </a:r>
            </a:p>
          </p:txBody>
        </p:sp>
      </p:grpSp>
      <p:sp>
        <p:nvSpPr>
          <p:cNvPr id="208911" name="直接连接符 208910"/>
          <p:cNvSpPr/>
          <p:nvPr/>
        </p:nvSpPr>
        <p:spPr>
          <a:xfrm>
            <a:off x="3057525" y="1931988"/>
            <a:ext cx="531813" cy="1587"/>
          </a:xfrm>
          <a:prstGeom prst="line">
            <a:avLst/>
          </a:prstGeom>
          <a:ln w="19050" cap="flat" cmpd="sng">
            <a:solidFill>
              <a:schemeClr val="tx1"/>
            </a:solidFill>
            <a:prstDash val="solid"/>
            <a:headEnd type="none" w="med" len="med"/>
            <a:tailEnd type="triangle" w="med" len="med"/>
          </a:ln>
        </p:spPr>
      </p:sp>
      <p:sp useBgFill="1">
        <p:nvSpPr>
          <p:cNvPr id="208912" name="文本框 208911"/>
          <p:cNvSpPr txBox="1"/>
          <p:nvPr/>
        </p:nvSpPr>
        <p:spPr>
          <a:xfrm>
            <a:off x="3706813" y="1360488"/>
            <a:ext cx="1473200" cy="407987"/>
          </a:xfrm>
          <a:prstGeom prst="rect">
            <a:avLst/>
          </a:prstGeom>
          <a:ln w="19050">
            <a:noFill/>
          </a:ln>
        </p:spPr>
        <p:txBody>
          <a:bodyPr lIns="75491" tIns="37745" rIns="75491" bIns="37745"/>
          <a:lstStyle/>
          <a:p>
            <a:pPr algn="just" defTabSz="892175" eaLnBrk="0" hangingPunct="0">
              <a:spcBef>
                <a:spcPct val="50000"/>
              </a:spcBef>
            </a:pPr>
            <a:r>
              <a:rPr lang="zh-CN" altLang="en-US" sz="2400" dirty="0">
                <a:latin typeface="Times New Roman" panose="02020603050405020304" pitchFamily="18" charset="0"/>
              </a:rPr>
              <a:t>输电线</a:t>
            </a:r>
          </a:p>
          <a:p>
            <a:pPr algn="ctr" defTabSz="892175" eaLnBrk="0" hangingPunct="0">
              <a:spcBef>
                <a:spcPct val="50000"/>
              </a:spcBef>
            </a:pPr>
            <a:endParaRPr lang="zh-CN" altLang="en-US" sz="1900" dirty="0">
              <a:latin typeface="Times New Roman" panose="02020603050405020304" pitchFamily="18" charset="0"/>
            </a:endParaRPr>
          </a:p>
        </p:txBody>
      </p:sp>
      <p:sp>
        <p:nvSpPr>
          <p:cNvPr id="208913" name="直接连接符 208912"/>
          <p:cNvSpPr/>
          <p:nvPr/>
        </p:nvSpPr>
        <p:spPr>
          <a:xfrm>
            <a:off x="3602038" y="1947863"/>
            <a:ext cx="1042987" cy="20637"/>
          </a:xfrm>
          <a:prstGeom prst="line">
            <a:avLst/>
          </a:prstGeom>
          <a:ln w="19050" cap="flat" cmpd="sng">
            <a:solidFill>
              <a:schemeClr val="tx1"/>
            </a:solidFill>
            <a:prstDash val="sysDot"/>
            <a:headEnd type="none" w="med" len="med"/>
            <a:tailEnd type="none" w="med" len="med"/>
          </a:ln>
        </p:spPr>
      </p:sp>
      <p:sp>
        <p:nvSpPr>
          <p:cNvPr id="208914" name="直接连接符 208913"/>
          <p:cNvSpPr/>
          <p:nvPr/>
        </p:nvSpPr>
        <p:spPr>
          <a:xfrm>
            <a:off x="4576763" y="1968500"/>
            <a:ext cx="531812" cy="1588"/>
          </a:xfrm>
          <a:prstGeom prst="line">
            <a:avLst/>
          </a:prstGeom>
          <a:ln w="19050" cap="flat" cmpd="sng">
            <a:solidFill>
              <a:schemeClr val="tx1"/>
            </a:solidFill>
            <a:prstDash val="solid"/>
            <a:headEnd type="none" w="med" len="med"/>
            <a:tailEnd type="triangle" w="med" len="med"/>
          </a:ln>
        </p:spPr>
      </p:sp>
      <p:sp useBgFill="1">
        <p:nvSpPr>
          <p:cNvPr id="208915" name="文本框 208914"/>
          <p:cNvSpPr txBox="1"/>
          <p:nvPr/>
        </p:nvSpPr>
        <p:spPr>
          <a:xfrm>
            <a:off x="5108575" y="925513"/>
            <a:ext cx="1079500" cy="2049462"/>
          </a:xfrm>
          <a:prstGeom prst="rect">
            <a:avLst/>
          </a:prstGeom>
          <a:ln w="19050" cap="flat" cmpd="sng">
            <a:solidFill>
              <a:schemeClr val="tx1"/>
            </a:solidFill>
            <a:prstDash val="solid"/>
            <a:miter/>
            <a:headEnd type="none" w="med" len="med"/>
            <a:tailEnd type="none" w="med" len="med"/>
          </a:ln>
        </p:spPr>
        <p:txBody>
          <a:bodyPr lIns="75491" tIns="37745" rIns="75491" bIns="37745" anchor="ctr" anchorCtr="1"/>
          <a:lstStyle/>
          <a:p>
            <a:pPr algn="just" defTabSz="892175" eaLnBrk="0" hangingPunct="0">
              <a:spcBef>
                <a:spcPct val="50000"/>
              </a:spcBef>
            </a:pPr>
            <a:r>
              <a:rPr lang="zh-CN" altLang="en-US" sz="2400" dirty="0">
                <a:latin typeface="Times New Roman" panose="02020603050405020304" pitchFamily="18" charset="0"/>
              </a:rPr>
              <a:t>降压</a:t>
            </a:r>
          </a:p>
          <a:p>
            <a:pPr algn="just" defTabSz="892175" eaLnBrk="0" hangingPunct="0">
              <a:spcBef>
                <a:spcPct val="50000"/>
              </a:spcBef>
            </a:pPr>
            <a:r>
              <a:rPr lang="zh-CN" altLang="en-US" sz="2400" dirty="0">
                <a:latin typeface="Times New Roman" panose="02020603050405020304" pitchFamily="18" charset="0"/>
              </a:rPr>
              <a:t>变压器</a:t>
            </a:r>
          </a:p>
        </p:txBody>
      </p:sp>
      <p:sp useBgFill="1">
        <p:nvSpPr>
          <p:cNvPr id="208916" name="文本框 208915"/>
          <p:cNvSpPr txBox="1"/>
          <p:nvPr/>
        </p:nvSpPr>
        <p:spPr>
          <a:xfrm>
            <a:off x="6754813" y="685800"/>
            <a:ext cx="1779587" cy="739775"/>
          </a:xfrm>
          <a:prstGeom prst="rect">
            <a:avLst/>
          </a:prstGeom>
          <a:ln w="19050" cap="flat" cmpd="sng">
            <a:solidFill>
              <a:schemeClr val="tx1"/>
            </a:solidFill>
            <a:prstDash val="solid"/>
            <a:miter/>
            <a:headEnd type="none" w="med" len="med"/>
            <a:tailEnd type="none" w="med" len="med"/>
          </a:ln>
        </p:spPr>
        <p:txBody>
          <a:bodyPr lIns="75491" tIns="37745" rIns="75491" bIns="37745" anchor="ctr" anchorCtr="1"/>
          <a:lstStyle/>
          <a:p>
            <a:pPr algn="just" defTabSz="892175" eaLnBrk="0" hangingPunct="0">
              <a:spcBef>
                <a:spcPct val="50000"/>
              </a:spcBef>
            </a:pPr>
            <a:r>
              <a:rPr lang="zh-CN" altLang="en-US" sz="2400" dirty="0">
                <a:latin typeface="Times New Roman" panose="02020603050405020304" pitchFamily="18" charset="0"/>
              </a:rPr>
              <a:t>电灯</a:t>
            </a:r>
          </a:p>
        </p:txBody>
      </p:sp>
      <p:sp>
        <p:nvSpPr>
          <p:cNvPr id="208917" name="直接连接符 208916"/>
          <p:cNvSpPr/>
          <p:nvPr/>
        </p:nvSpPr>
        <p:spPr>
          <a:xfrm>
            <a:off x="6188075" y="1949450"/>
            <a:ext cx="593725" cy="1588"/>
          </a:xfrm>
          <a:prstGeom prst="line">
            <a:avLst/>
          </a:prstGeom>
          <a:ln w="19050" cap="flat" cmpd="sng">
            <a:solidFill>
              <a:schemeClr val="tx1"/>
            </a:solidFill>
            <a:prstDash val="solid"/>
            <a:headEnd type="none" w="med" len="med"/>
            <a:tailEnd type="triangle" w="med" len="med"/>
          </a:ln>
        </p:spPr>
      </p:sp>
      <p:sp useBgFill="1">
        <p:nvSpPr>
          <p:cNvPr id="208918" name="文本框 208917"/>
          <p:cNvSpPr txBox="1"/>
          <p:nvPr/>
        </p:nvSpPr>
        <p:spPr>
          <a:xfrm>
            <a:off x="6754813" y="1584325"/>
            <a:ext cx="1763712" cy="692150"/>
          </a:xfrm>
          <a:prstGeom prst="rect">
            <a:avLst/>
          </a:prstGeom>
          <a:ln w="19050" cap="flat" cmpd="sng">
            <a:solidFill>
              <a:schemeClr val="tx1"/>
            </a:solidFill>
            <a:prstDash val="solid"/>
            <a:miter/>
            <a:headEnd type="none" w="med" len="med"/>
            <a:tailEnd type="none" w="med" len="med"/>
          </a:ln>
        </p:spPr>
        <p:txBody>
          <a:bodyPr lIns="75491" tIns="37745" rIns="75491" bIns="37745" anchor="ctr" anchorCtr="1"/>
          <a:lstStyle/>
          <a:p>
            <a:pPr algn="just" defTabSz="892175" eaLnBrk="0" hangingPunct="0">
              <a:spcBef>
                <a:spcPct val="50000"/>
              </a:spcBef>
            </a:pPr>
            <a:r>
              <a:rPr lang="zh-CN" altLang="en-US" sz="2400" dirty="0">
                <a:latin typeface="Times New Roman" panose="02020603050405020304" pitchFamily="18" charset="0"/>
              </a:rPr>
              <a:t>电动机</a:t>
            </a:r>
          </a:p>
        </p:txBody>
      </p:sp>
      <p:sp>
        <p:nvSpPr>
          <p:cNvPr id="208919" name="直接连接符 208918"/>
          <p:cNvSpPr/>
          <p:nvPr/>
        </p:nvSpPr>
        <p:spPr>
          <a:xfrm>
            <a:off x="6142038" y="2655888"/>
            <a:ext cx="612775" cy="1587"/>
          </a:xfrm>
          <a:prstGeom prst="line">
            <a:avLst/>
          </a:prstGeom>
          <a:ln w="19050" cap="flat" cmpd="sng">
            <a:solidFill>
              <a:schemeClr val="tx1"/>
            </a:solidFill>
            <a:prstDash val="sysDot"/>
            <a:headEnd type="none" w="med" len="med"/>
            <a:tailEnd type="triangle" w="med" len="med"/>
          </a:ln>
        </p:spPr>
      </p:sp>
      <p:sp useBgFill="1">
        <p:nvSpPr>
          <p:cNvPr id="208920" name="文本框 208919" descr="文本框: ..."/>
          <p:cNvSpPr txBox="1"/>
          <p:nvPr/>
        </p:nvSpPr>
        <p:spPr>
          <a:xfrm>
            <a:off x="6773863" y="2460625"/>
            <a:ext cx="1762125" cy="692150"/>
          </a:xfrm>
          <a:prstGeom prst="rect">
            <a:avLst/>
          </a:prstGeom>
          <a:ln w="19050" cap="flat" cmpd="sng">
            <a:solidFill>
              <a:schemeClr val="tx1"/>
            </a:solidFill>
            <a:prstDash val="solid"/>
            <a:miter/>
            <a:headEnd type="none" w="med" len="med"/>
            <a:tailEnd type="none" w="med" len="med"/>
          </a:ln>
        </p:spPr>
        <p:txBody>
          <a:bodyPr vert="vert" lIns="75491" tIns="37745" rIns="75491" bIns="37745" anchor="ctr" anchorCtr="1"/>
          <a:lstStyle/>
          <a:p>
            <a:pPr algn="just" defTabSz="892175" eaLnBrk="0" hangingPunct="0">
              <a:spcBef>
                <a:spcPct val="50000"/>
              </a:spcBef>
            </a:pPr>
            <a:r>
              <a:rPr lang="en-US" altLang="zh-CN" sz="2400" dirty="0">
                <a:latin typeface="Times New Roman" panose="02020603050405020304" pitchFamily="18" charset="0"/>
              </a:rPr>
              <a:t> </a:t>
            </a:r>
            <a:r>
              <a:rPr lang="en-US" altLang="zh-CN" sz="2400">
                <a:latin typeface="Times New Roman" panose="02020603050405020304" pitchFamily="18" charset="0"/>
              </a:rPr>
              <a:t>…</a:t>
            </a:r>
          </a:p>
        </p:txBody>
      </p:sp>
      <p:sp>
        <p:nvSpPr>
          <p:cNvPr id="208921" name="直接连接符 208920"/>
          <p:cNvSpPr/>
          <p:nvPr/>
        </p:nvSpPr>
        <p:spPr>
          <a:xfrm>
            <a:off x="6188075" y="1101725"/>
            <a:ext cx="593725" cy="1588"/>
          </a:xfrm>
          <a:prstGeom prst="line">
            <a:avLst/>
          </a:prstGeom>
          <a:ln w="19050" cap="flat" cmpd="sng">
            <a:solidFill>
              <a:schemeClr val="tx1"/>
            </a:solidFill>
            <a:prstDash val="solid"/>
            <a:headEnd type="none" w="med" len="med"/>
            <a:tailEnd type="triangle" w="med" len="med"/>
          </a:ln>
        </p:spPr>
      </p:sp>
      <p:sp>
        <p:nvSpPr>
          <p:cNvPr id="208923" name="矩形 208922"/>
          <p:cNvSpPr/>
          <p:nvPr/>
        </p:nvSpPr>
        <p:spPr>
          <a:xfrm>
            <a:off x="530225" y="1333500"/>
            <a:ext cx="508000" cy="1155700"/>
          </a:xfrm>
          <a:prstGeom prst="rect">
            <a:avLst/>
          </a:prstGeom>
          <a:noFill/>
          <a:ln w="19050">
            <a:noFill/>
          </a:ln>
        </p:spPr>
        <p:txBody>
          <a:bodyPr lIns="75491" tIns="37745" rIns="75491" bIns="37745" anchor="ctr" anchorCtr="1">
            <a:spAutoFit/>
          </a:bodyPr>
          <a:lstStyle/>
          <a:p>
            <a:pPr algn="ctr" defTabSz="892175" eaLnBrk="0" hangingPunct="0">
              <a:spcBef>
                <a:spcPct val="50000"/>
              </a:spcBef>
            </a:pPr>
            <a:r>
              <a:rPr lang="zh-CN" altLang="en-US" sz="2400" dirty="0">
                <a:latin typeface="Times New Roman" panose="02020603050405020304" pitchFamily="18" charset="0"/>
              </a:rPr>
              <a:t>发电机</a:t>
            </a:r>
          </a:p>
        </p:txBody>
      </p:sp>
      <p:sp>
        <p:nvSpPr>
          <p:cNvPr id="208925" name="动作按钮: 后退或前一项 208924" descr="水滴">
            <a:hlinkClick r:id="" action="ppaction://hlinkshowjump?jump=previousslide">
              <a:snd r:embed="rId2" name="PROJCTOR.WAV"/>
            </a:hlinkClick>
          </p:cNvPr>
          <p:cNvSpPr/>
          <p:nvPr/>
        </p:nvSpPr>
        <p:spPr>
          <a:xfrm>
            <a:off x="8158163" y="63055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08926" name="动作按钮: 后退或前一项 208925" descr="水滴">
            <a:hlinkClick r:id="" action="ppaction://hlinkshowjump?jump=nextslide">
              <a:snd r:embed="rId2" name="PROJCTOR.WAV"/>
            </a:hlinkClick>
          </p:cNvPr>
          <p:cNvSpPr/>
          <p:nvPr/>
        </p:nvSpPr>
        <p:spPr>
          <a:xfrm flipH="1">
            <a:off x="8610600" y="63055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8905"/>
                                        </p:tgtEl>
                                        <p:attrNameLst>
                                          <p:attrName>style.visibility</p:attrName>
                                        </p:attrNameLst>
                                      </p:cBhvr>
                                      <p:to>
                                        <p:strVal val="visible"/>
                                      </p:to>
                                    </p:set>
                                    <p:anim calcmode="lin" valueType="num">
                                      <p:cBhvr additive="base">
                                        <p:cTn id="7" dur="500" fill="hold"/>
                                        <p:tgtEl>
                                          <p:spTgt spid="208905"/>
                                        </p:tgtEl>
                                        <p:attrNameLst>
                                          <p:attrName>ppt_x</p:attrName>
                                        </p:attrNameLst>
                                      </p:cBhvr>
                                      <p:tavLst>
                                        <p:tav tm="0">
                                          <p:val>
                                            <p:strVal val="0-#ppt_w/2"/>
                                          </p:val>
                                        </p:tav>
                                        <p:tav tm="100000">
                                          <p:val>
                                            <p:strVal val="#ppt_x"/>
                                          </p:val>
                                        </p:tav>
                                      </p:tavLst>
                                    </p:anim>
                                    <p:anim calcmode="lin" valueType="num">
                                      <p:cBhvr additive="base">
                                        <p:cTn id="8" dur="500" fill="hold"/>
                                        <p:tgtEl>
                                          <p:spTgt spid="2089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5"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25" name="矩形 235524"/>
          <p:cNvSpPr/>
          <p:nvPr/>
        </p:nvSpPr>
        <p:spPr>
          <a:xfrm>
            <a:off x="446088" y="449263"/>
            <a:ext cx="3427412" cy="452437"/>
          </a:xfrm>
          <a:prstGeom prst="rect">
            <a:avLst/>
          </a:prstGeom>
          <a:noFill/>
          <a:ln w="9525">
            <a:noFill/>
          </a:ln>
        </p:spPr>
        <p:txBody>
          <a:bodyPr wrap="none" lIns="91430" tIns="45714" rIns="91430" bIns="45714" anchor="b">
            <a:spAutoFit/>
          </a:bodyPr>
          <a:lstStyle/>
          <a:p>
            <a:pPr defTabSz="892175"/>
            <a:r>
              <a:rPr lang="zh-CN" altLang="en-US" sz="2400" dirty="0">
                <a:latin typeface="宋体" panose="02010600030101010101" pitchFamily="2" charset="-122"/>
              </a:rPr>
              <a:t>平行板电容器电容量为</a:t>
            </a:r>
          </a:p>
        </p:txBody>
      </p:sp>
      <p:graphicFrame>
        <p:nvGraphicFramePr>
          <p:cNvPr id="235526" name="对象 235525"/>
          <p:cNvGraphicFramePr/>
          <p:nvPr/>
        </p:nvGraphicFramePr>
        <p:xfrm>
          <a:off x="4413250" y="463550"/>
          <a:ext cx="1552575" cy="1062038"/>
        </p:xfrm>
        <a:graphic>
          <a:graphicData uri="http://schemas.openxmlformats.org/presentationml/2006/ole">
            <mc:AlternateContent xmlns:mc="http://schemas.openxmlformats.org/markup-compatibility/2006">
              <mc:Choice xmlns:v="urn:schemas-microsoft-com:vml" Requires="v">
                <p:oleObj spid="_x0000_s10269" r:id="rId3" imgW="546100" imgH="368300" progId="Equation.3">
                  <p:embed/>
                </p:oleObj>
              </mc:Choice>
              <mc:Fallback>
                <p:oleObj r:id="rId3" imgW="546100" imgH="368300" progId="Equation.3">
                  <p:embed/>
                  <p:pic>
                    <p:nvPicPr>
                      <p:cNvPr id="0" name="图片 3086"/>
                      <p:cNvPicPr/>
                      <p:nvPr/>
                    </p:nvPicPr>
                    <p:blipFill>
                      <a:blip r:embed="rId4"/>
                      <a:stretch>
                        <a:fillRect/>
                      </a:stretch>
                    </p:blipFill>
                    <p:spPr>
                      <a:xfrm>
                        <a:off x="4413250" y="463550"/>
                        <a:ext cx="1552575" cy="1062038"/>
                      </a:xfrm>
                      <a:prstGeom prst="rect">
                        <a:avLst/>
                      </a:prstGeom>
                      <a:solidFill>
                        <a:srgbClr val="FFFF99"/>
                      </a:solidFill>
                      <a:ln w="38100">
                        <a:noFill/>
                        <a:miter/>
                      </a:ln>
                    </p:spPr>
                  </p:pic>
                </p:oleObj>
              </mc:Fallback>
            </mc:AlternateContent>
          </a:graphicData>
        </a:graphic>
      </p:graphicFrame>
      <p:sp>
        <p:nvSpPr>
          <p:cNvPr id="235528" name="矩形 235527"/>
          <p:cNvSpPr/>
          <p:nvPr/>
        </p:nvSpPr>
        <p:spPr>
          <a:xfrm>
            <a:off x="836613" y="1719263"/>
            <a:ext cx="7527925" cy="812800"/>
          </a:xfrm>
          <a:prstGeom prst="rect">
            <a:avLst/>
          </a:prstGeom>
          <a:noFill/>
          <a:ln w="9525">
            <a:noFill/>
          </a:ln>
        </p:spPr>
        <p:txBody>
          <a:bodyPr lIns="91430" tIns="45714" rIns="91430" bIns="45714" anchor="ctr">
            <a:spAutoFit/>
          </a:bodyPr>
          <a:lstStyle/>
          <a:p>
            <a:pPr defTabSz="771525">
              <a:tabLst>
                <a:tab pos="1597025" algn="l"/>
                <a:tab pos="3876675" algn="l"/>
              </a:tabLst>
            </a:pPr>
            <a:r>
              <a:rPr lang="zh-CN" altLang="en-US" sz="2400" dirty="0">
                <a:latin typeface="宋体" panose="02010600030101010101" pitchFamily="2" charset="-122"/>
              </a:rPr>
              <a:t>式中</a:t>
            </a:r>
            <a:r>
              <a:rPr lang="en-US" altLang="zh-CN" sz="2400" dirty="0">
                <a:latin typeface="宋体" panose="02010600030101010101" pitchFamily="2" charset="-122"/>
                <a:sym typeface="Symbol" panose="05050102010706020507" pitchFamily="18" charset="2"/>
              </a:rPr>
              <a:t></a:t>
            </a:r>
            <a:r>
              <a:rPr lang="zh-CN" altLang="en-US" sz="2400" dirty="0">
                <a:latin typeface="宋体" panose="02010600030101010101" pitchFamily="2" charset="-122"/>
              </a:rPr>
              <a:t>为绝缘介质的介电系数；</a:t>
            </a:r>
            <a:r>
              <a:rPr lang="en-US" altLang="zh-CN" sz="2400" dirty="0">
                <a:latin typeface="宋体" panose="02010600030101010101" pitchFamily="2" charset="-122"/>
                <a:sym typeface="Symbol" panose="05050102010706020507" pitchFamily="18" charset="2"/>
              </a:rPr>
              <a:t>s</a:t>
            </a:r>
            <a:r>
              <a:rPr lang="zh-CN" altLang="en-US" sz="2400" dirty="0">
                <a:latin typeface="宋体" panose="02010600030101010101" pitchFamily="2" charset="-122"/>
                <a:sym typeface="Symbol" panose="05050102010706020507" pitchFamily="18" charset="2"/>
              </a:rPr>
              <a:t>为每个极板的面积；</a:t>
            </a:r>
            <a:r>
              <a:rPr lang="en-US" altLang="zh-CN" sz="2400" dirty="0">
                <a:latin typeface="宋体" panose="02010600030101010101" pitchFamily="2" charset="-122"/>
                <a:sym typeface="Symbol" panose="05050102010706020507" pitchFamily="18" charset="2"/>
              </a:rPr>
              <a:t>d</a:t>
            </a:r>
            <a:r>
              <a:rPr lang="zh-CN" altLang="en-US" sz="2400" dirty="0">
                <a:latin typeface="宋体" panose="02010600030101010101" pitchFamily="2" charset="-122"/>
                <a:sym typeface="Symbol" panose="05050102010706020507" pitchFamily="18" charset="2"/>
              </a:rPr>
              <a:t>为极板间的距离。</a:t>
            </a:r>
          </a:p>
        </p:txBody>
      </p:sp>
      <p:grpSp>
        <p:nvGrpSpPr>
          <p:cNvPr id="235529" name="组合 235528"/>
          <p:cNvGrpSpPr/>
          <p:nvPr/>
        </p:nvGrpSpPr>
        <p:grpSpPr>
          <a:xfrm>
            <a:off x="1331913" y="4037013"/>
            <a:ext cx="1674812" cy="2055812"/>
            <a:chOff x="997" y="530"/>
            <a:chExt cx="1056" cy="1294"/>
          </a:xfrm>
        </p:grpSpPr>
        <p:sp>
          <p:nvSpPr>
            <p:cNvPr id="235530" name="直接连接符 235529"/>
            <p:cNvSpPr/>
            <p:nvPr/>
          </p:nvSpPr>
          <p:spPr>
            <a:xfrm flipV="1">
              <a:off x="1058" y="960"/>
              <a:ext cx="816" cy="720"/>
            </a:xfrm>
            <a:prstGeom prst="line">
              <a:avLst/>
            </a:prstGeom>
            <a:ln w="28575" cap="flat" cmpd="sng">
              <a:solidFill>
                <a:srgbClr val="FF0000"/>
              </a:solidFill>
              <a:prstDash val="solid"/>
              <a:headEnd type="none" w="med" len="med"/>
              <a:tailEnd type="none" w="med" len="med"/>
            </a:ln>
          </p:spPr>
        </p:sp>
        <p:grpSp>
          <p:nvGrpSpPr>
            <p:cNvPr id="235531" name="组合 235530"/>
            <p:cNvGrpSpPr/>
            <p:nvPr/>
          </p:nvGrpSpPr>
          <p:grpSpPr>
            <a:xfrm>
              <a:off x="997" y="530"/>
              <a:ext cx="1056" cy="1294"/>
              <a:chOff x="336" y="1682"/>
              <a:chExt cx="1056" cy="1294"/>
            </a:xfrm>
          </p:grpSpPr>
          <p:grpSp>
            <p:nvGrpSpPr>
              <p:cNvPr id="235532" name="组合 235531"/>
              <p:cNvGrpSpPr/>
              <p:nvPr/>
            </p:nvGrpSpPr>
            <p:grpSpPr>
              <a:xfrm>
                <a:off x="336" y="1872"/>
                <a:ext cx="1056" cy="1104"/>
                <a:chOff x="336" y="1872"/>
                <a:chExt cx="1056" cy="1104"/>
              </a:xfrm>
            </p:grpSpPr>
            <p:sp>
              <p:nvSpPr>
                <p:cNvPr id="235533" name="直接连接符 235532"/>
                <p:cNvSpPr/>
                <p:nvPr/>
              </p:nvSpPr>
              <p:spPr>
                <a:xfrm>
                  <a:off x="336" y="2544"/>
                  <a:ext cx="1056" cy="0"/>
                </a:xfrm>
                <a:prstGeom prst="line">
                  <a:avLst/>
                </a:prstGeom>
                <a:ln w="12700" cap="flat" cmpd="sng">
                  <a:solidFill>
                    <a:srgbClr val="000000"/>
                  </a:solidFill>
                  <a:prstDash val="solid"/>
                  <a:headEnd type="none" w="med" len="med"/>
                  <a:tailEnd type="triangle" w="med" len="med"/>
                </a:ln>
              </p:spPr>
            </p:sp>
            <p:sp>
              <p:nvSpPr>
                <p:cNvPr id="235534" name="直接连接符 235533"/>
                <p:cNvSpPr/>
                <p:nvPr/>
              </p:nvSpPr>
              <p:spPr>
                <a:xfrm flipV="1">
                  <a:off x="720" y="1872"/>
                  <a:ext cx="0" cy="1104"/>
                </a:xfrm>
                <a:prstGeom prst="line">
                  <a:avLst/>
                </a:prstGeom>
                <a:ln w="12700" cap="flat" cmpd="sng">
                  <a:solidFill>
                    <a:srgbClr val="000000"/>
                  </a:solidFill>
                  <a:prstDash val="solid"/>
                  <a:headEnd type="none" w="med" len="med"/>
                  <a:tailEnd type="triangle" w="med" len="med"/>
                </a:ln>
              </p:spPr>
            </p:sp>
          </p:grpSp>
          <p:sp>
            <p:nvSpPr>
              <p:cNvPr id="235535" name="文本框 235534"/>
              <p:cNvSpPr txBox="1"/>
              <p:nvPr/>
            </p:nvSpPr>
            <p:spPr>
              <a:xfrm>
                <a:off x="414" y="1682"/>
                <a:ext cx="208"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q</a:t>
                </a:r>
                <a:endParaRPr lang="en-US" altLang="zh-CN" sz="2400">
                  <a:latin typeface="Times New Roman" panose="02020603050405020304" pitchFamily="18" charset="0"/>
                </a:endParaRPr>
              </a:p>
            </p:txBody>
          </p:sp>
          <p:sp>
            <p:nvSpPr>
              <p:cNvPr id="235536" name="文本框 235535"/>
              <p:cNvSpPr txBox="1"/>
              <p:nvPr/>
            </p:nvSpPr>
            <p:spPr>
              <a:xfrm>
                <a:off x="1162" y="2519"/>
                <a:ext cx="222"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u</a:t>
                </a:r>
                <a:endParaRPr lang="en-US" altLang="zh-CN" sz="2400" dirty="0">
                  <a:latin typeface="Times New Roman" panose="02020603050405020304" pitchFamily="18" charset="0"/>
                </a:endParaRPr>
              </a:p>
            </p:txBody>
          </p:sp>
          <p:sp>
            <p:nvSpPr>
              <p:cNvPr id="235537" name="文本框 235536"/>
              <p:cNvSpPr txBox="1"/>
              <p:nvPr/>
            </p:nvSpPr>
            <p:spPr>
              <a:xfrm>
                <a:off x="687" y="2523"/>
                <a:ext cx="260" cy="28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O</a:t>
                </a:r>
              </a:p>
            </p:txBody>
          </p:sp>
        </p:grpSp>
        <p:sp>
          <p:nvSpPr>
            <p:cNvPr id="235538" name="任意多边形 235537"/>
            <p:cNvSpPr/>
            <p:nvPr/>
          </p:nvSpPr>
          <p:spPr>
            <a:xfrm>
              <a:off x="1493" y="1275"/>
              <a:ext cx="55" cy="117"/>
            </a:xfrm>
            <a:custGeom>
              <a:avLst/>
              <a:gdLst/>
              <a:ahLst/>
              <a:cxnLst/>
              <a:rect l="0" t="0" r="0" b="0"/>
              <a:pathLst>
                <a:path w="55" h="117">
                  <a:moveTo>
                    <a:pt x="0" y="0"/>
                  </a:moveTo>
                  <a:cubicBezTo>
                    <a:pt x="8" y="7"/>
                    <a:pt x="41" y="25"/>
                    <a:pt x="48" y="45"/>
                  </a:cubicBezTo>
                  <a:cubicBezTo>
                    <a:pt x="55" y="65"/>
                    <a:pt x="46" y="102"/>
                    <a:pt x="45" y="117"/>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235539" name="文本框 235538"/>
            <p:cNvSpPr txBox="1"/>
            <p:nvPr/>
          </p:nvSpPr>
          <p:spPr>
            <a:xfrm>
              <a:off x="1442" y="1107"/>
              <a:ext cx="432" cy="28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solidFill>
                    <a:srgbClr val="000000"/>
                  </a:solidFill>
                  <a:latin typeface="Times New Roman" panose="02020603050405020304" pitchFamily="18" charset="0"/>
                  <a:sym typeface="Symbol" panose="05050102010706020507" pitchFamily="18" charset="2"/>
                </a:rPr>
                <a:t></a:t>
              </a:r>
              <a:endParaRPr lang="en-US" altLang="zh-CN" sz="2400">
                <a:solidFill>
                  <a:srgbClr val="000000"/>
                </a:solidFill>
                <a:latin typeface="Times New Roman" panose="02020603050405020304" pitchFamily="18" charset="0"/>
              </a:endParaRPr>
            </a:p>
          </p:txBody>
        </p:sp>
      </p:grpSp>
      <p:sp>
        <p:nvSpPr>
          <p:cNvPr id="235540" name="矩形 235539"/>
          <p:cNvSpPr/>
          <p:nvPr/>
        </p:nvSpPr>
        <p:spPr>
          <a:xfrm>
            <a:off x="4098925" y="4714476"/>
            <a:ext cx="2732088"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C= q/u </a:t>
            </a:r>
            <a:r>
              <a:rPr lang="en-US" altLang="zh-CN" sz="2400" dirty="0">
                <a:latin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sym typeface="Symbol" panose="05050102010706020507" pitchFamily="18" charset="2"/>
              </a:rPr>
              <a:t>tg</a:t>
            </a:r>
            <a:r>
              <a:rPr lang="en-US" altLang="zh-CN" sz="2400" i="1" dirty="0">
                <a:latin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sym typeface="Symbol" panose="05050102010706020507" pitchFamily="18" charset="2"/>
            </a:endParaRPr>
          </a:p>
        </p:txBody>
      </p:sp>
      <p:sp>
        <p:nvSpPr>
          <p:cNvPr id="235541" name="矩形 235540"/>
          <p:cNvSpPr/>
          <p:nvPr/>
        </p:nvSpPr>
        <p:spPr>
          <a:xfrm>
            <a:off x="836613" y="3514725"/>
            <a:ext cx="7715250" cy="457200"/>
          </a:xfrm>
          <a:prstGeom prst="rect">
            <a:avLst/>
          </a:prstGeom>
          <a:noFill/>
          <a:ln w="9525">
            <a:noFill/>
          </a:ln>
        </p:spPr>
        <p:txBody>
          <a:bodyPr lIns="91430" tIns="45714" rIns="91430" bIns="45714" anchor="ctr">
            <a:spAutoFit/>
          </a:bodyPr>
          <a:lstStyle/>
          <a:p>
            <a:pPr defTabSz="771525"/>
            <a:r>
              <a:rPr lang="zh-CN" altLang="en-US" sz="2400" dirty="0">
                <a:latin typeface="宋体" panose="02010600030101010101" pitchFamily="2" charset="-122"/>
              </a:rPr>
              <a:t>电容器极板上的电荷量</a:t>
            </a:r>
            <a:r>
              <a:rPr lang="en-US" altLang="zh-CN" sz="2400" i="1" dirty="0">
                <a:latin typeface="宋体" panose="02010600030101010101" pitchFamily="2" charset="-122"/>
              </a:rPr>
              <a:t>q</a:t>
            </a:r>
            <a:r>
              <a:rPr lang="zh-CN" altLang="en-US" sz="2400" dirty="0">
                <a:latin typeface="宋体" panose="02010600030101010101" pitchFamily="2" charset="-122"/>
              </a:rPr>
              <a:t>与极板间电压</a:t>
            </a:r>
            <a:r>
              <a:rPr lang="en-US" altLang="zh-CN" sz="2400" i="1" dirty="0">
                <a:latin typeface="宋体" panose="02010600030101010101" pitchFamily="2" charset="-122"/>
              </a:rPr>
              <a:t>u</a:t>
            </a:r>
            <a:r>
              <a:rPr lang="zh-CN" altLang="en-US" sz="2400" dirty="0">
                <a:latin typeface="宋体" panose="02010600030101010101" pitchFamily="2" charset="-122"/>
              </a:rPr>
              <a:t>之间的关系</a:t>
            </a:r>
            <a:endParaRPr lang="zh-CN" altLang="en-US" dirty="0">
              <a:latin typeface="宋体" panose="02010600030101010101" pitchFamily="2" charset="-122"/>
            </a:endParaRPr>
          </a:p>
        </p:txBody>
      </p:sp>
      <p:sp>
        <p:nvSpPr>
          <p:cNvPr id="235542" name="矩形 235541"/>
          <p:cNvSpPr/>
          <p:nvPr/>
        </p:nvSpPr>
        <p:spPr>
          <a:xfrm>
            <a:off x="703263" y="2782888"/>
            <a:ext cx="2009775" cy="488950"/>
          </a:xfrm>
          <a:prstGeom prst="rect">
            <a:avLst/>
          </a:prstGeom>
          <a:noFill/>
          <a:ln w="9525">
            <a:noFill/>
          </a:ln>
        </p:spPr>
        <p:txBody>
          <a:bodyPr wrap="none" lIns="91430" tIns="45714" rIns="91430" bIns="45714" anchor="b">
            <a:spAutoFit/>
          </a:bodyPr>
          <a:lstStyle/>
          <a:p>
            <a:pPr defTabSz="892175"/>
            <a:r>
              <a:rPr lang="en-US" altLang="zh-CN" dirty="0">
                <a:solidFill>
                  <a:srgbClr val="FF0000"/>
                </a:solidFill>
                <a:latin typeface="宋体" panose="02010600030101010101" pitchFamily="2" charset="-122"/>
              </a:rPr>
              <a:t>2</a:t>
            </a:r>
            <a:r>
              <a:rPr lang="zh-CN" altLang="en-US" dirty="0">
                <a:solidFill>
                  <a:srgbClr val="FF0000"/>
                </a:solidFill>
                <a:latin typeface="宋体" panose="02010600030101010101" pitchFamily="2" charset="-122"/>
              </a:rPr>
              <a:t>、库伏特性</a:t>
            </a:r>
          </a:p>
        </p:txBody>
      </p:sp>
      <p:sp>
        <p:nvSpPr>
          <p:cNvPr id="235543" name="文本框 235542"/>
          <p:cNvSpPr txBox="1"/>
          <p:nvPr/>
        </p:nvSpPr>
        <p:spPr>
          <a:xfrm>
            <a:off x="2643188" y="5863032"/>
            <a:ext cx="5611812"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线性电容的</a:t>
            </a:r>
            <a:r>
              <a:rPr lang="en-US" altLang="zh-CN" sz="2400" i="1" dirty="0" err="1">
                <a:solidFill>
                  <a:srgbClr val="FF0000"/>
                </a:solidFill>
                <a:latin typeface="Times New Roman" panose="02020603050405020304" pitchFamily="18" charset="0"/>
                <a:sym typeface="Symbol" panose="05050102010706020507" pitchFamily="18" charset="2"/>
              </a:rPr>
              <a:t>q</a:t>
            </a:r>
            <a:r>
              <a:rPr lang="en-US" altLang="zh-CN" sz="2400" dirty="0" err="1">
                <a:solidFill>
                  <a:srgbClr val="FF0000"/>
                </a:solidFill>
                <a:latin typeface="Times New Roman" panose="02020603050405020304" pitchFamily="18" charset="0"/>
                <a:sym typeface="Symbol" panose="05050102010706020507" pitchFamily="18" charset="2"/>
              </a:rPr>
              <a:t>~</a:t>
            </a:r>
            <a:r>
              <a:rPr lang="en-US" altLang="zh-CN" sz="2400" i="1" dirty="0" err="1">
                <a:solidFill>
                  <a:srgbClr val="FF0000"/>
                </a:solidFill>
                <a:latin typeface="Times New Roman" panose="02020603050405020304" pitchFamily="18" charset="0"/>
                <a:sym typeface="Symbol" panose="05050102010706020507" pitchFamily="18" charset="2"/>
              </a:rPr>
              <a:t>u</a:t>
            </a:r>
            <a:r>
              <a:rPr lang="en-US" altLang="zh-CN" sz="2400" i="1"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特性</a:t>
            </a:r>
            <a:r>
              <a:rPr lang="zh-CN" altLang="en-US" sz="2400" dirty="0">
                <a:latin typeface="Times New Roman" panose="02020603050405020304" pitchFamily="18" charset="0"/>
              </a:rPr>
              <a:t>是过原点的直线</a:t>
            </a:r>
          </a:p>
        </p:txBody>
      </p:sp>
      <p:sp>
        <p:nvSpPr>
          <p:cNvPr id="235544" name="动作按钮: 后退或前一项 235543" descr="水滴">
            <a:hlinkClick r:id="" action="ppaction://hlinkshowjump?jump=previousslide">
              <a:snd r:embed="rId5" name="PROJCTOR.WAV"/>
            </a:hlinkClick>
          </p:cNvPr>
          <p:cNvSpPr/>
          <p:nvPr/>
        </p:nvSpPr>
        <p:spPr>
          <a:xfrm>
            <a:off x="8074025" y="632460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235545" name="动作按钮: 后退或前一项 235544" descr="水滴">
            <a:hlinkClick r:id="" action="ppaction://hlinkshowjump?jump=nextslide">
              <a:snd r:embed="rId5" name="PROJCTOR.WAV"/>
            </a:hlinkClick>
          </p:cNvPr>
          <p:cNvSpPr/>
          <p:nvPr/>
        </p:nvSpPr>
        <p:spPr>
          <a:xfrm flipH="1">
            <a:off x="8610600" y="632460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5526"/>
                                        </p:tgtEl>
                                        <p:attrNameLst>
                                          <p:attrName>style.visibility</p:attrName>
                                        </p:attrNameLst>
                                      </p:cBhvr>
                                      <p:to>
                                        <p:strVal val="visible"/>
                                      </p:to>
                                    </p:set>
                                    <p:anim calcmode="lin" valueType="num">
                                      <p:cBhvr additive="base">
                                        <p:cTn id="7" dur="500" fill="hold"/>
                                        <p:tgtEl>
                                          <p:spTgt spid="235526"/>
                                        </p:tgtEl>
                                        <p:attrNameLst>
                                          <p:attrName>ppt_x</p:attrName>
                                        </p:attrNameLst>
                                      </p:cBhvr>
                                      <p:tavLst>
                                        <p:tav tm="0">
                                          <p:val>
                                            <p:strVal val="1+#ppt_w/2"/>
                                          </p:val>
                                        </p:tav>
                                        <p:tav tm="100000">
                                          <p:val>
                                            <p:strVal val="#ppt_x"/>
                                          </p:val>
                                        </p:tav>
                                      </p:tavLst>
                                    </p:anim>
                                    <p:anim calcmode="lin" valueType="num">
                                      <p:cBhvr additive="base">
                                        <p:cTn id="8" dur="500" fill="hold"/>
                                        <p:tgtEl>
                                          <p:spTgt spid="2355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5528"/>
                                        </p:tgtEl>
                                        <p:attrNameLst>
                                          <p:attrName>style.visibility</p:attrName>
                                        </p:attrNameLst>
                                      </p:cBhvr>
                                      <p:to>
                                        <p:strVal val="visible"/>
                                      </p:to>
                                    </p:set>
                                    <p:anim calcmode="lin" valueType="num">
                                      <p:cBhvr additive="base">
                                        <p:cTn id="13" dur="500" fill="hold"/>
                                        <p:tgtEl>
                                          <p:spTgt spid="235528"/>
                                        </p:tgtEl>
                                        <p:attrNameLst>
                                          <p:attrName>ppt_x</p:attrName>
                                        </p:attrNameLst>
                                      </p:cBhvr>
                                      <p:tavLst>
                                        <p:tav tm="0">
                                          <p:val>
                                            <p:strVal val="0-#ppt_w/2"/>
                                          </p:val>
                                        </p:tav>
                                        <p:tav tm="100000">
                                          <p:val>
                                            <p:strVal val="#ppt_x"/>
                                          </p:val>
                                        </p:tav>
                                      </p:tavLst>
                                    </p:anim>
                                    <p:anim calcmode="lin" valueType="num">
                                      <p:cBhvr additive="base">
                                        <p:cTn id="14" dur="500" fill="hold"/>
                                        <p:tgtEl>
                                          <p:spTgt spid="2355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35542"/>
                                        </p:tgtEl>
                                        <p:attrNameLst>
                                          <p:attrName>style.visibility</p:attrName>
                                        </p:attrNameLst>
                                      </p:cBhvr>
                                      <p:to>
                                        <p:strVal val="visible"/>
                                      </p:to>
                                    </p:set>
                                    <p:anim calcmode="lin" valueType="num">
                                      <p:cBhvr additive="base">
                                        <p:cTn id="19" dur="500" fill="hold"/>
                                        <p:tgtEl>
                                          <p:spTgt spid="235542"/>
                                        </p:tgtEl>
                                        <p:attrNameLst>
                                          <p:attrName>ppt_x</p:attrName>
                                        </p:attrNameLst>
                                      </p:cBhvr>
                                      <p:tavLst>
                                        <p:tav tm="0">
                                          <p:val>
                                            <p:strVal val="0-#ppt_w/2"/>
                                          </p:val>
                                        </p:tav>
                                        <p:tav tm="100000">
                                          <p:val>
                                            <p:strVal val="#ppt_x"/>
                                          </p:val>
                                        </p:tav>
                                      </p:tavLst>
                                    </p:anim>
                                    <p:anim calcmode="lin" valueType="num">
                                      <p:cBhvr additive="base">
                                        <p:cTn id="20" dur="500" fill="hold"/>
                                        <p:tgtEl>
                                          <p:spTgt spid="23554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5541"/>
                                        </p:tgtEl>
                                        <p:attrNameLst>
                                          <p:attrName>style.visibility</p:attrName>
                                        </p:attrNameLst>
                                      </p:cBhvr>
                                      <p:to>
                                        <p:strVal val="visible"/>
                                      </p:to>
                                    </p:set>
                                    <p:anim calcmode="lin" valueType="num">
                                      <p:cBhvr additive="base">
                                        <p:cTn id="25" dur="500" fill="hold"/>
                                        <p:tgtEl>
                                          <p:spTgt spid="235541"/>
                                        </p:tgtEl>
                                        <p:attrNameLst>
                                          <p:attrName>ppt_x</p:attrName>
                                        </p:attrNameLst>
                                      </p:cBhvr>
                                      <p:tavLst>
                                        <p:tav tm="0">
                                          <p:val>
                                            <p:strVal val="0-#ppt_w/2"/>
                                          </p:val>
                                        </p:tav>
                                        <p:tav tm="100000">
                                          <p:val>
                                            <p:strVal val="#ppt_x"/>
                                          </p:val>
                                        </p:tav>
                                      </p:tavLst>
                                    </p:anim>
                                    <p:anim calcmode="lin" valueType="num">
                                      <p:cBhvr additive="base">
                                        <p:cTn id="26" dur="500" fill="hold"/>
                                        <p:tgtEl>
                                          <p:spTgt spid="23554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35529"/>
                                        </p:tgtEl>
                                        <p:attrNameLst>
                                          <p:attrName>style.visibility</p:attrName>
                                        </p:attrNameLst>
                                      </p:cBhvr>
                                      <p:to>
                                        <p:strVal val="visible"/>
                                      </p:to>
                                    </p:set>
                                    <p:anim calcmode="lin" valueType="num">
                                      <p:cBhvr additive="base">
                                        <p:cTn id="31" dur="500" fill="hold"/>
                                        <p:tgtEl>
                                          <p:spTgt spid="235529"/>
                                        </p:tgtEl>
                                        <p:attrNameLst>
                                          <p:attrName>ppt_x</p:attrName>
                                        </p:attrNameLst>
                                      </p:cBhvr>
                                      <p:tavLst>
                                        <p:tav tm="0">
                                          <p:val>
                                            <p:strVal val="0-#ppt_w/2"/>
                                          </p:val>
                                        </p:tav>
                                        <p:tav tm="100000">
                                          <p:val>
                                            <p:strVal val="#ppt_x"/>
                                          </p:val>
                                        </p:tav>
                                      </p:tavLst>
                                    </p:anim>
                                    <p:anim calcmode="lin" valueType="num">
                                      <p:cBhvr additive="base">
                                        <p:cTn id="32" dur="500" fill="hold"/>
                                        <p:tgtEl>
                                          <p:spTgt spid="23552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iterate type="wd">
                                    <p:tmPct val="100000"/>
                                  </p:iterate>
                                  <p:childTnLst>
                                    <p:set>
                                      <p:cBhvr>
                                        <p:cTn id="36" dur="1" fill="hold">
                                          <p:stCondLst>
                                            <p:cond delay="0"/>
                                          </p:stCondLst>
                                        </p:cTn>
                                        <p:tgtEl>
                                          <p:spTgt spid="235540"/>
                                        </p:tgtEl>
                                        <p:attrNameLst>
                                          <p:attrName>style.visibility</p:attrName>
                                        </p:attrNameLst>
                                      </p:cBhvr>
                                      <p:to>
                                        <p:strVal val="visible"/>
                                      </p:to>
                                    </p:set>
                                    <p:anim calcmode="lin" valueType="num">
                                      <p:cBhvr additive="base">
                                        <p:cTn id="37" dur="500" fill="hold"/>
                                        <p:tgtEl>
                                          <p:spTgt spid="235540"/>
                                        </p:tgtEl>
                                        <p:attrNameLst>
                                          <p:attrName>ppt_x</p:attrName>
                                        </p:attrNameLst>
                                      </p:cBhvr>
                                      <p:tavLst>
                                        <p:tav tm="0">
                                          <p:val>
                                            <p:strVal val="1+#ppt_w/2"/>
                                          </p:val>
                                        </p:tav>
                                        <p:tav tm="100000">
                                          <p:val>
                                            <p:strVal val="#ppt_x"/>
                                          </p:val>
                                        </p:tav>
                                      </p:tavLst>
                                    </p:anim>
                                    <p:anim calcmode="lin" valueType="num">
                                      <p:cBhvr additive="base">
                                        <p:cTn id="38" dur="500" fill="hold"/>
                                        <p:tgtEl>
                                          <p:spTgt spid="23554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5543"/>
                                        </p:tgtEl>
                                        <p:attrNameLst>
                                          <p:attrName>style.visibility</p:attrName>
                                        </p:attrNameLst>
                                      </p:cBhvr>
                                      <p:to>
                                        <p:strVal val="visible"/>
                                      </p:to>
                                    </p:set>
                                    <p:anim calcmode="lin" valueType="num">
                                      <p:cBhvr additive="base">
                                        <p:cTn id="43" dur="500" fill="hold"/>
                                        <p:tgtEl>
                                          <p:spTgt spid="235543"/>
                                        </p:tgtEl>
                                        <p:attrNameLst>
                                          <p:attrName>ppt_x</p:attrName>
                                        </p:attrNameLst>
                                      </p:cBhvr>
                                      <p:tavLst>
                                        <p:tav tm="0">
                                          <p:val>
                                            <p:strVal val="#ppt_x"/>
                                          </p:val>
                                        </p:tav>
                                        <p:tav tm="100000">
                                          <p:val>
                                            <p:strVal val="#ppt_x"/>
                                          </p:val>
                                        </p:tav>
                                      </p:tavLst>
                                    </p:anim>
                                    <p:anim calcmode="lin" valueType="num">
                                      <p:cBhvr additive="base">
                                        <p:cTn id="44" dur="500" fill="hold"/>
                                        <p:tgtEl>
                                          <p:spTgt spid="2355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8" grpId="0"/>
      <p:bldP spid="235540" grpId="0"/>
      <p:bldP spid="235541" grpId="0"/>
      <p:bldP spid="235542" grpId="0"/>
      <p:bldP spid="235543"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590" name="文本框 152589"/>
          <p:cNvSpPr txBox="1"/>
          <p:nvPr/>
        </p:nvSpPr>
        <p:spPr>
          <a:xfrm>
            <a:off x="453501" y="1490263"/>
            <a:ext cx="7395624" cy="459587"/>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1</a:t>
            </a:r>
            <a:r>
              <a:rPr lang="zh-CN" altLang="en-US" sz="2400" dirty="0">
                <a:latin typeface="Times New Roman" panose="02020603050405020304" pitchFamily="18" charset="0"/>
              </a:rPr>
              <a:t>、线性电容的电压、电流关系： </a:t>
            </a:r>
            <a:r>
              <a:rPr lang="en-US" altLang="zh-CN" sz="2400" i="1" dirty="0">
                <a:latin typeface="Times New Roman" panose="02020603050405020304" pitchFamily="18" charset="0"/>
              </a:rPr>
              <a:t>u</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取关联参考方向</a:t>
            </a:r>
          </a:p>
        </p:txBody>
      </p:sp>
      <p:grpSp>
        <p:nvGrpSpPr>
          <p:cNvPr id="152621" name="组合 152620"/>
          <p:cNvGrpSpPr/>
          <p:nvPr/>
        </p:nvGrpSpPr>
        <p:grpSpPr>
          <a:xfrm>
            <a:off x="781051" y="2786063"/>
            <a:ext cx="1995488" cy="2638426"/>
            <a:chOff x="482" y="2250"/>
            <a:chExt cx="1257" cy="1662"/>
          </a:xfrm>
        </p:grpSpPr>
        <p:sp>
          <p:nvSpPr>
            <p:cNvPr id="152592" name="文本框 152591"/>
            <p:cNvSpPr txBox="1"/>
            <p:nvPr/>
          </p:nvSpPr>
          <p:spPr>
            <a:xfrm>
              <a:off x="1495" y="3182"/>
              <a:ext cx="244" cy="283"/>
            </a:xfrm>
            <a:prstGeom prst="rect">
              <a:avLst/>
            </a:prstGeom>
            <a:noFill/>
            <a:ln w="28575">
              <a:noFill/>
            </a:ln>
          </p:spPr>
          <p:txBody>
            <a:bodyPr lIns="89381" tIns="44691" rIns="89381" bIns="44691" anchor="ctr">
              <a:spAutoFit/>
            </a:bodyPr>
            <a:lstStyle/>
            <a:p>
              <a:pPr algn="ctr" defTabSz="892175" eaLnBrk="0" hangingPunct="0"/>
              <a:r>
                <a:rPr lang="en-US" altLang="zh-CN" sz="2400" i="1">
                  <a:latin typeface="Times New Roman" panose="02020603050405020304" pitchFamily="18" charset="0"/>
                </a:rPr>
                <a:t>C</a:t>
              </a:r>
            </a:p>
          </p:txBody>
        </p:sp>
        <p:sp>
          <p:nvSpPr>
            <p:cNvPr id="152593" name="文本框 152592"/>
            <p:cNvSpPr txBox="1"/>
            <p:nvPr/>
          </p:nvSpPr>
          <p:spPr>
            <a:xfrm>
              <a:off x="693" y="2250"/>
              <a:ext cx="167"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err="1">
                  <a:latin typeface="Times New Roman" panose="02020603050405020304" pitchFamily="18" charset="0"/>
                </a:rPr>
                <a:t>i</a:t>
              </a:r>
              <a:endParaRPr lang="en-US" altLang="zh-CN" sz="2400" i="1" dirty="0">
                <a:latin typeface="Times New Roman" panose="02020603050405020304" pitchFamily="18" charset="0"/>
              </a:endParaRPr>
            </a:p>
          </p:txBody>
        </p:sp>
        <p:sp>
          <p:nvSpPr>
            <p:cNvPr id="152594" name="文本框 152593"/>
            <p:cNvSpPr txBox="1"/>
            <p:nvPr/>
          </p:nvSpPr>
          <p:spPr>
            <a:xfrm>
              <a:off x="482" y="3111"/>
              <a:ext cx="222"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a:latin typeface="Times New Roman" panose="02020603050405020304" pitchFamily="18" charset="0"/>
                </a:rPr>
                <a:t>u</a:t>
              </a:r>
            </a:p>
          </p:txBody>
        </p:sp>
        <p:sp>
          <p:nvSpPr>
            <p:cNvPr id="152595" name="矩形 152594"/>
            <p:cNvSpPr/>
            <p:nvPr/>
          </p:nvSpPr>
          <p:spPr>
            <a:xfrm>
              <a:off x="484" y="2719"/>
              <a:ext cx="221"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sp>
          <p:nvSpPr>
            <p:cNvPr id="152596" name="直接连接符 152595"/>
            <p:cNvSpPr/>
            <p:nvPr/>
          </p:nvSpPr>
          <p:spPr>
            <a:xfrm rot="5400000" flipH="1" flipV="1">
              <a:off x="891" y="2963"/>
              <a:ext cx="583" cy="0"/>
            </a:xfrm>
            <a:prstGeom prst="line">
              <a:avLst/>
            </a:prstGeom>
            <a:ln w="28575" cap="sq" cmpd="sng">
              <a:solidFill>
                <a:schemeClr val="tx1"/>
              </a:solidFill>
              <a:prstDash val="solid"/>
              <a:headEnd type="none" w="med" len="med"/>
              <a:tailEnd type="none" w="med" len="med"/>
            </a:ln>
          </p:spPr>
        </p:sp>
        <p:sp>
          <p:nvSpPr>
            <p:cNvPr id="152597" name="直接连接符 152596"/>
            <p:cNvSpPr/>
            <p:nvPr/>
          </p:nvSpPr>
          <p:spPr>
            <a:xfrm rot="5400000">
              <a:off x="948" y="3634"/>
              <a:ext cx="469" cy="0"/>
            </a:xfrm>
            <a:prstGeom prst="line">
              <a:avLst/>
            </a:prstGeom>
            <a:ln w="28575" cap="sq" cmpd="sng">
              <a:solidFill>
                <a:schemeClr val="tx1"/>
              </a:solidFill>
              <a:prstDash val="solid"/>
              <a:headEnd type="none" w="med" len="med"/>
              <a:tailEnd type="none" w="med" len="med"/>
            </a:ln>
          </p:spPr>
        </p:sp>
        <p:sp>
          <p:nvSpPr>
            <p:cNvPr id="152598" name="椭圆 152597"/>
            <p:cNvSpPr/>
            <p:nvPr/>
          </p:nvSpPr>
          <p:spPr>
            <a:xfrm rot="5400000">
              <a:off x="602" y="2626"/>
              <a:ext cx="91" cy="91"/>
            </a:xfrm>
            <a:prstGeom prst="ellipse">
              <a:avLst/>
            </a:prstGeom>
            <a:noFill/>
            <a:ln w="12700" cap="flat" cmpd="sng">
              <a:solidFill>
                <a:srgbClr val="000000"/>
              </a:solidFill>
              <a:prstDash val="solid"/>
              <a:headEnd type="none" w="med" len="med"/>
              <a:tailEnd type="none" w="med" len="med"/>
            </a:ln>
          </p:spPr>
          <p:txBody>
            <a:bodyPr/>
            <a:lstStyle/>
            <a:p>
              <a:endParaRPr lang="zh-CN" altLang="en-US"/>
            </a:p>
          </p:txBody>
        </p:sp>
        <p:sp>
          <p:nvSpPr>
            <p:cNvPr id="152599" name="椭圆 152598"/>
            <p:cNvSpPr/>
            <p:nvPr/>
          </p:nvSpPr>
          <p:spPr>
            <a:xfrm rot="5400000">
              <a:off x="602" y="3821"/>
              <a:ext cx="91" cy="91"/>
            </a:xfrm>
            <a:prstGeom prst="ellipse">
              <a:avLst/>
            </a:prstGeom>
            <a:noFill/>
            <a:ln w="12700" cap="flat" cmpd="sng">
              <a:solidFill>
                <a:srgbClr val="000000"/>
              </a:solidFill>
              <a:prstDash val="solid"/>
              <a:headEnd type="none" w="med" len="med"/>
              <a:tailEnd type="none" w="med" len="med"/>
            </a:ln>
          </p:spPr>
          <p:txBody>
            <a:bodyPr/>
            <a:lstStyle/>
            <a:p>
              <a:endParaRPr lang="zh-CN" altLang="en-US"/>
            </a:p>
          </p:txBody>
        </p:sp>
        <p:sp>
          <p:nvSpPr>
            <p:cNvPr id="152600" name="矩形 152599"/>
            <p:cNvSpPr/>
            <p:nvPr/>
          </p:nvSpPr>
          <p:spPr>
            <a:xfrm>
              <a:off x="484" y="3498"/>
              <a:ext cx="208"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sp>
          <p:nvSpPr>
            <p:cNvPr id="152601" name="直接连接符 152600"/>
            <p:cNvSpPr/>
            <p:nvPr/>
          </p:nvSpPr>
          <p:spPr>
            <a:xfrm>
              <a:off x="693" y="3869"/>
              <a:ext cx="490" cy="0"/>
            </a:xfrm>
            <a:prstGeom prst="line">
              <a:avLst/>
            </a:prstGeom>
            <a:ln w="28575" cap="sq" cmpd="sng">
              <a:solidFill>
                <a:schemeClr val="tx1"/>
              </a:solidFill>
              <a:prstDash val="solid"/>
              <a:headEnd type="none" w="med" len="med"/>
              <a:tailEnd type="none" w="med" len="med"/>
            </a:ln>
          </p:spPr>
        </p:sp>
        <p:sp>
          <p:nvSpPr>
            <p:cNvPr id="152602" name="直接连接符 152601"/>
            <p:cNvSpPr/>
            <p:nvPr/>
          </p:nvSpPr>
          <p:spPr>
            <a:xfrm>
              <a:off x="693" y="2672"/>
              <a:ext cx="490" cy="0"/>
            </a:xfrm>
            <a:prstGeom prst="line">
              <a:avLst/>
            </a:prstGeom>
            <a:ln w="28575" cap="sq" cmpd="sng">
              <a:solidFill>
                <a:schemeClr val="tx1"/>
              </a:solidFill>
              <a:prstDash val="solid"/>
              <a:headEnd type="none" w="med" len="med"/>
              <a:tailEnd type="none" w="med" len="med"/>
            </a:ln>
          </p:spPr>
        </p:sp>
        <p:sp>
          <p:nvSpPr>
            <p:cNvPr id="152603" name="直接连接符 152602"/>
            <p:cNvSpPr/>
            <p:nvPr/>
          </p:nvSpPr>
          <p:spPr>
            <a:xfrm>
              <a:off x="656" y="2539"/>
              <a:ext cx="266" cy="0"/>
            </a:xfrm>
            <a:prstGeom prst="line">
              <a:avLst/>
            </a:prstGeom>
            <a:ln w="28575" cap="sq" cmpd="sng">
              <a:solidFill>
                <a:schemeClr val="tx1"/>
              </a:solidFill>
              <a:prstDash val="solid"/>
              <a:headEnd type="none" w="med" len="med"/>
              <a:tailEnd type="stealth" w="sm" len="med"/>
            </a:ln>
          </p:spPr>
        </p:sp>
        <p:grpSp>
          <p:nvGrpSpPr>
            <p:cNvPr id="152604" name="组合 152603"/>
            <p:cNvGrpSpPr/>
            <p:nvPr/>
          </p:nvGrpSpPr>
          <p:grpSpPr>
            <a:xfrm rot="-5400000">
              <a:off x="1115" y="3058"/>
              <a:ext cx="144" cy="539"/>
              <a:chOff x="3053" y="3083"/>
              <a:chExt cx="211" cy="576"/>
            </a:xfrm>
          </p:grpSpPr>
          <p:sp>
            <p:nvSpPr>
              <p:cNvPr id="152605" name="直接连接符 152604"/>
              <p:cNvSpPr/>
              <p:nvPr/>
            </p:nvSpPr>
            <p:spPr>
              <a:xfrm>
                <a:off x="3053" y="3083"/>
                <a:ext cx="0" cy="576"/>
              </a:xfrm>
              <a:prstGeom prst="line">
                <a:avLst/>
              </a:prstGeom>
              <a:ln w="38100" cap="flat" cmpd="sng">
                <a:solidFill>
                  <a:schemeClr val="tx1"/>
                </a:solidFill>
                <a:prstDash val="solid"/>
                <a:headEnd type="none" w="med" len="med"/>
                <a:tailEnd type="none" w="med" len="med"/>
              </a:ln>
            </p:spPr>
          </p:sp>
          <p:sp>
            <p:nvSpPr>
              <p:cNvPr id="152606" name="直接连接符 152605"/>
              <p:cNvSpPr/>
              <p:nvPr/>
            </p:nvSpPr>
            <p:spPr>
              <a:xfrm>
                <a:off x="3264" y="3083"/>
                <a:ext cx="0" cy="576"/>
              </a:xfrm>
              <a:prstGeom prst="line">
                <a:avLst/>
              </a:prstGeom>
              <a:ln w="38100" cap="flat" cmpd="sng">
                <a:solidFill>
                  <a:schemeClr val="tx1"/>
                </a:solidFill>
                <a:prstDash val="solid"/>
                <a:headEnd type="none" w="med" len="med"/>
                <a:tailEnd type="none" w="med" len="med"/>
              </a:ln>
            </p:spPr>
          </p:sp>
        </p:grpSp>
        <p:sp>
          <p:nvSpPr>
            <p:cNvPr id="152607" name="矩形 152606"/>
            <p:cNvSpPr/>
            <p:nvPr/>
          </p:nvSpPr>
          <p:spPr>
            <a:xfrm>
              <a:off x="1232" y="2970"/>
              <a:ext cx="222"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sp>
          <p:nvSpPr>
            <p:cNvPr id="152608" name="矩形 152607"/>
            <p:cNvSpPr/>
            <p:nvPr/>
          </p:nvSpPr>
          <p:spPr>
            <a:xfrm>
              <a:off x="1232" y="3407"/>
              <a:ext cx="208"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grpSp>
      <p:sp>
        <p:nvSpPr>
          <p:cNvPr id="152616" name="动作按钮: 后退或前一项 152615"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52617" name="动作按钮: 后退或前一项 152616"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52618" name="文本框 152617"/>
          <p:cNvSpPr txBox="1"/>
          <p:nvPr/>
        </p:nvSpPr>
        <p:spPr>
          <a:xfrm>
            <a:off x="5676900" y="3025775"/>
            <a:ext cx="1219200"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a:solidFill>
                  <a:srgbClr val="FF0000"/>
                </a:solidFill>
                <a:latin typeface="Times New Roman" panose="02020603050405020304" pitchFamily="18" charset="0"/>
              </a:rPr>
              <a:t>或</a:t>
            </a:r>
            <a:endParaRPr lang="zh-CN" altLang="en-US" sz="2400">
              <a:solidFill>
                <a:srgbClr val="000000"/>
              </a:solidFill>
              <a:latin typeface="Times New Roman" panose="02020603050405020304" pitchFamily="18" charset="0"/>
            </a:endParaRPr>
          </a:p>
        </p:txBody>
      </p:sp>
      <p:graphicFrame>
        <p:nvGraphicFramePr>
          <p:cNvPr id="152619" name="对象 152618"/>
          <p:cNvGraphicFramePr/>
          <p:nvPr/>
        </p:nvGraphicFramePr>
        <p:xfrm>
          <a:off x="2976563" y="3963988"/>
          <a:ext cx="5402262" cy="1800225"/>
        </p:xfrm>
        <a:graphic>
          <a:graphicData uri="http://schemas.openxmlformats.org/presentationml/2006/ole">
            <mc:AlternateContent xmlns:mc="http://schemas.openxmlformats.org/markup-compatibility/2006">
              <mc:Choice xmlns:v="urn:schemas-microsoft-com:vml" Requires="v">
                <p:oleObj spid="_x0000_s11321" r:id="rId5" imgW="5410200" imgH="1803400" progId="Equation.DSMT4">
                  <p:embed/>
                </p:oleObj>
              </mc:Choice>
              <mc:Fallback>
                <p:oleObj r:id="rId5" imgW="5410200" imgH="1803400" progId="Equation.DSMT4">
                  <p:embed/>
                  <p:pic>
                    <p:nvPicPr>
                      <p:cNvPr id="0" name="图片 3087"/>
                      <p:cNvPicPr/>
                      <p:nvPr/>
                    </p:nvPicPr>
                    <p:blipFill>
                      <a:blip r:embed="rId6"/>
                      <a:stretch>
                        <a:fillRect/>
                      </a:stretch>
                    </p:blipFill>
                    <p:spPr>
                      <a:xfrm>
                        <a:off x="2976563" y="3963988"/>
                        <a:ext cx="5402262" cy="1800225"/>
                      </a:xfrm>
                      <a:prstGeom prst="rect">
                        <a:avLst/>
                      </a:prstGeom>
                      <a:noFill/>
                      <a:ln w="38100">
                        <a:noFill/>
                        <a:miter/>
                      </a:ln>
                    </p:spPr>
                  </p:pic>
                </p:oleObj>
              </mc:Fallback>
            </mc:AlternateContent>
          </a:graphicData>
        </a:graphic>
      </p:graphicFrame>
      <p:graphicFrame>
        <p:nvGraphicFramePr>
          <p:cNvPr id="152620" name="对象 152619"/>
          <p:cNvGraphicFramePr/>
          <p:nvPr/>
        </p:nvGraphicFramePr>
        <p:xfrm>
          <a:off x="2976563" y="2338388"/>
          <a:ext cx="2032000" cy="912812"/>
        </p:xfrm>
        <a:graphic>
          <a:graphicData uri="http://schemas.openxmlformats.org/presentationml/2006/ole">
            <mc:AlternateContent xmlns:mc="http://schemas.openxmlformats.org/markup-compatibility/2006">
              <mc:Choice xmlns:v="urn:schemas-microsoft-com:vml" Requires="v">
                <p:oleObj spid="_x0000_s11322" r:id="rId7" imgW="875665" imgH="393700" progId="Equation.DSMT4">
                  <p:embed/>
                </p:oleObj>
              </mc:Choice>
              <mc:Fallback>
                <p:oleObj r:id="rId7" imgW="875665" imgH="393700" progId="Equation.DSMT4">
                  <p:embed/>
                  <p:pic>
                    <p:nvPicPr>
                      <p:cNvPr id="0" name="图片 3088"/>
                      <p:cNvPicPr/>
                      <p:nvPr/>
                    </p:nvPicPr>
                    <p:blipFill>
                      <a:blip r:embed="rId8"/>
                      <a:stretch>
                        <a:fillRect/>
                      </a:stretch>
                    </p:blipFill>
                    <p:spPr>
                      <a:xfrm>
                        <a:off x="2976563" y="2338388"/>
                        <a:ext cx="2032000" cy="912812"/>
                      </a:xfrm>
                      <a:prstGeom prst="rect">
                        <a:avLst/>
                      </a:prstGeom>
                      <a:noFill/>
                      <a:ln w="38100">
                        <a:noFill/>
                        <a:miter/>
                      </a:ln>
                    </p:spPr>
                  </p:pic>
                </p:oleObj>
              </mc:Fallback>
            </mc:AlternateContent>
          </a:graphicData>
        </a:graphic>
      </p:graphicFrame>
      <p:sp>
        <p:nvSpPr>
          <p:cNvPr id="152623" name="矩形 152622"/>
          <p:cNvSpPr/>
          <p:nvPr/>
        </p:nvSpPr>
        <p:spPr>
          <a:xfrm>
            <a:off x="703263" y="738188"/>
            <a:ext cx="4305300" cy="490537"/>
          </a:xfrm>
          <a:prstGeom prst="rect">
            <a:avLst/>
          </a:prstGeom>
          <a:noFill/>
          <a:ln w="9525">
            <a:noFill/>
          </a:ln>
        </p:spPr>
        <p:txBody>
          <a:bodyPr lIns="91430" tIns="45714" rIns="91430" bIns="45714" anchor="b">
            <a:spAutoFit/>
          </a:bodyPr>
          <a:lstStyle/>
          <a:p>
            <a:pPr defTabSz="892175"/>
            <a:r>
              <a:rPr lang="zh-CN" altLang="en-US" dirty="0">
                <a:latin typeface="宋体" panose="02010600030101010101" pitchFamily="2" charset="-122"/>
              </a:rPr>
              <a:t>二、电容元件的伏安特性</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52590"/>
                                        </p:tgtEl>
                                        <p:attrNameLst>
                                          <p:attrName>style.visibility</p:attrName>
                                        </p:attrNameLst>
                                      </p:cBhvr>
                                      <p:to>
                                        <p:strVal val="visible"/>
                                      </p:to>
                                    </p:set>
                                    <p:animEffect transition="in" filter="checkerboard(across)">
                                      <p:cBhvr>
                                        <p:cTn id="7" dur="500"/>
                                        <p:tgtEl>
                                          <p:spTgt spid="152590"/>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52621"/>
                                        </p:tgtEl>
                                        <p:attrNameLst>
                                          <p:attrName>style.visibility</p:attrName>
                                        </p:attrNameLst>
                                      </p:cBhvr>
                                      <p:to>
                                        <p:strVal val="visible"/>
                                      </p:to>
                                    </p:set>
                                    <p:anim calcmode="lin" valueType="num">
                                      <p:cBhvr>
                                        <p:cTn id="11" dur="500" fill="hold"/>
                                        <p:tgtEl>
                                          <p:spTgt spid="152621"/>
                                        </p:tgtEl>
                                        <p:attrNameLst>
                                          <p:attrName>ppt_w</p:attrName>
                                        </p:attrNameLst>
                                      </p:cBhvr>
                                      <p:tavLst>
                                        <p:tav tm="0">
                                          <p:val>
                                            <p:fltVal val="0"/>
                                          </p:val>
                                        </p:tav>
                                        <p:tav tm="100000">
                                          <p:val>
                                            <p:strVal val="#ppt_w"/>
                                          </p:val>
                                        </p:tav>
                                      </p:tavLst>
                                    </p:anim>
                                    <p:anim calcmode="lin" valueType="num">
                                      <p:cBhvr>
                                        <p:cTn id="12" dur="500" fill="hold"/>
                                        <p:tgtEl>
                                          <p:spTgt spid="152621"/>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2620"/>
                                        </p:tgtEl>
                                        <p:attrNameLst>
                                          <p:attrName>style.visibility</p:attrName>
                                        </p:attrNameLst>
                                      </p:cBhvr>
                                      <p:to>
                                        <p:strVal val="visible"/>
                                      </p:to>
                                    </p:set>
                                    <p:animEffect transition="in" filter="dissolve">
                                      <p:cBhvr>
                                        <p:cTn id="17" dur="500"/>
                                        <p:tgtEl>
                                          <p:spTgt spid="152620"/>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52618"/>
                                        </p:tgtEl>
                                        <p:attrNameLst>
                                          <p:attrName>style.visibility</p:attrName>
                                        </p:attrNameLst>
                                      </p:cBhvr>
                                      <p:to>
                                        <p:strVal val="visible"/>
                                      </p:to>
                                    </p:se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52619"/>
                                        </p:tgtEl>
                                        <p:attrNameLst>
                                          <p:attrName>style.visibility</p:attrName>
                                        </p:attrNameLst>
                                      </p:cBhvr>
                                      <p:to>
                                        <p:strVal val="visible"/>
                                      </p:to>
                                    </p:set>
                                    <p:animEffect transition="in" filter="dissolve">
                                      <p:cBhvr>
                                        <p:cTn id="25" dur="500"/>
                                        <p:tgtEl>
                                          <p:spTgt spid="152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90" grpId="0"/>
      <p:bldP spid="152618"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文本框 153601"/>
          <p:cNvSpPr txBox="1"/>
          <p:nvPr/>
        </p:nvSpPr>
        <p:spPr>
          <a:xfrm>
            <a:off x="2152650" y="688975"/>
            <a:ext cx="3505200"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电容充放电形成电流：</a:t>
            </a:r>
            <a:endParaRPr lang="zh-CN" altLang="en-US" sz="2400">
              <a:latin typeface="Times New Roman" panose="02020603050405020304" pitchFamily="18" charset="0"/>
            </a:endParaRPr>
          </a:p>
        </p:txBody>
      </p:sp>
      <p:sp>
        <p:nvSpPr>
          <p:cNvPr id="153603" name="文本框 153602"/>
          <p:cNvSpPr txBox="1"/>
          <p:nvPr/>
        </p:nvSpPr>
        <p:spPr>
          <a:xfrm>
            <a:off x="2457450" y="1261683"/>
            <a:ext cx="6630988" cy="101358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en-US" sz="2400" dirty="0">
                <a:solidFill>
                  <a:srgbClr val="0000FF"/>
                </a:solidFill>
                <a:latin typeface="Times New Roman" panose="02020603050405020304" pitchFamily="18" charset="0"/>
              </a:rPr>
              <a:t>(1)</a:t>
            </a:r>
            <a:r>
              <a:rPr lang="en-US" altLang="en-US" sz="2400"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dirty="0">
                <a:latin typeface="Times New Roman" panose="02020603050405020304" pitchFamily="18" charset="0"/>
              </a:rPr>
              <a:t>&gt;0</a:t>
            </a:r>
            <a:r>
              <a:rPr lang="zh-CN" altLang="en-US" sz="2400" dirty="0">
                <a:latin typeface="Times New Roman" panose="02020603050405020304" pitchFamily="18" charset="0"/>
              </a:rPr>
              <a:t>，</a:t>
            </a:r>
            <a:r>
              <a:rPr lang="en-US" altLang="zh-CN" sz="2400" dirty="0">
                <a:latin typeface="Times New Roman" panose="02020603050405020304" pitchFamily="18" charset="0"/>
              </a:rPr>
              <a:t>d</a:t>
            </a:r>
            <a:r>
              <a:rPr lang="en-US" altLang="zh-CN" sz="2400" i="1" dirty="0">
                <a:latin typeface="Times New Roman" panose="02020603050405020304" pitchFamily="18" charset="0"/>
              </a:rPr>
              <a:t>u</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t</a:t>
            </a:r>
            <a:r>
              <a:rPr lang="en-US" altLang="zh-CN" sz="2400" dirty="0">
                <a:latin typeface="Times New Roman" panose="02020603050405020304" pitchFamily="18" charset="0"/>
              </a:rPr>
              <a:t>&gt;0</a:t>
            </a:r>
            <a:r>
              <a:rPr lang="zh-CN" altLang="en-US" sz="2400" dirty="0">
                <a:latin typeface="Times New Roman" panose="02020603050405020304" pitchFamily="18" charset="0"/>
              </a:rPr>
              <a:t>，则</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&gt;0</a:t>
            </a:r>
            <a:r>
              <a:rPr lang="zh-CN" altLang="en-US" sz="2400" dirty="0">
                <a:latin typeface="Times New Roman" panose="02020603050405020304" pitchFamily="18" charset="0"/>
              </a:rPr>
              <a:t>，</a:t>
            </a:r>
            <a:r>
              <a:rPr lang="en-US" altLang="zh-CN" sz="2400" i="1" dirty="0">
                <a:latin typeface="Times New Roman" panose="02020603050405020304" pitchFamily="18" charset="0"/>
              </a:rPr>
              <a:t>q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，正向充电 </a:t>
            </a:r>
          </a:p>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电流由电容参考 </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极流向参考 </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极</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a:t>
            </a:r>
          </a:p>
        </p:txBody>
      </p:sp>
      <p:sp>
        <p:nvSpPr>
          <p:cNvPr id="153607" name="文本框 153606"/>
          <p:cNvSpPr txBox="1"/>
          <p:nvPr/>
        </p:nvSpPr>
        <p:spPr>
          <a:xfrm>
            <a:off x="2533650" y="2388808"/>
            <a:ext cx="6400800" cy="101358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en-US" sz="2400" dirty="0">
                <a:solidFill>
                  <a:srgbClr val="0000FF"/>
                </a:solidFill>
                <a:latin typeface="Times New Roman" panose="02020603050405020304" pitchFamily="18" charset="0"/>
              </a:rPr>
              <a:t>(2)</a:t>
            </a:r>
            <a:r>
              <a:rPr lang="en-US" altLang="en-US" sz="2400"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dirty="0">
                <a:latin typeface="Times New Roman" panose="02020603050405020304" pitchFamily="18" charset="0"/>
              </a:rPr>
              <a:t>&gt;0</a:t>
            </a:r>
            <a:r>
              <a:rPr lang="zh-CN" altLang="en-US" sz="2400" dirty="0">
                <a:latin typeface="Times New Roman" panose="02020603050405020304" pitchFamily="18" charset="0"/>
              </a:rPr>
              <a:t>，</a:t>
            </a:r>
            <a:r>
              <a:rPr lang="en-US" altLang="zh-CN" sz="2400" dirty="0">
                <a:latin typeface="Times New Roman" panose="02020603050405020304" pitchFamily="18" charset="0"/>
              </a:rPr>
              <a:t>d</a:t>
            </a:r>
            <a:r>
              <a:rPr lang="en-US" altLang="zh-CN" sz="2400" i="1" dirty="0">
                <a:latin typeface="Times New Roman" panose="02020603050405020304" pitchFamily="18" charset="0"/>
              </a:rPr>
              <a:t>u</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t</a:t>
            </a:r>
            <a:r>
              <a:rPr lang="en-US" altLang="zh-CN" sz="2400" dirty="0">
                <a:latin typeface="Times New Roman" panose="02020603050405020304" pitchFamily="18" charset="0"/>
              </a:rPr>
              <a:t>&lt;0</a:t>
            </a:r>
            <a:r>
              <a:rPr lang="zh-CN" altLang="en-US" sz="2400" dirty="0">
                <a:latin typeface="Times New Roman" panose="02020603050405020304" pitchFamily="18" charset="0"/>
              </a:rPr>
              <a:t>，则</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&lt;0</a:t>
            </a:r>
            <a:r>
              <a:rPr lang="zh-CN" altLang="en-US" sz="2400" dirty="0">
                <a:latin typeface="Times New Roman" panose="02020603050405020304" pitchFamily="18" charset="0"/>
              </a:rPr>
              <a:t>，</a:t>
            </a:r>
            <a:r>
              <a:rPr lang="en-US" altLang="zh-CN" sz="2400" i="1" dirty="0">
                <a:latin typeface="Times New Roman" panose="02020603050405020304" pitchFamily="18" charset="0"/>
              </a:rPr>
              <a:t>q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，正向放电 </a:t>
            </a:r>
          </a:p>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电流由电容参考 </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极流向参考 </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极</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a:t>
            </a:r>
          </a:p>
        </p:txBody>
      </p:sp>
      <p:sp>
        <p:nvSpPr>
          <p:cNvPr id="153608" name="文本框 153607"/>
          <p:cNvSpPr txBox="1"/>
          <p:nvPr/>
        </p:nvSpPr>
        <p:spPr>
          <a:xfrm>
            <a:off x="2687638" y="3515933"/>
            <a:ext cx="6096000" cy="101358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en-US" sz="2400" dirty="0">
                <a:solidFill>
                  <a:srgbClr val="0000FF"/>
                </a:solidFill>
                <a:latin typeface="Times New Roman" panose="02020603050405020304" pitchFamily="18" charset="0"/>
              </a:rPr>
              <a:t>(3)</a:t>
            </a:r>
            <a:r>
              <a:rPr lang="en-US" altLang="en-US" sz="2400"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dirty="0">
                <a:latin typeface="Times New Roman" panose="02020603050405020304" pitchFamily="18" charset="0"/>
              </a:rPr>
              <a:t>&lt;0</a:t>
            </a:r>
            <a:r>
              <a:rPr lang="zh-CN" altLang="en-US" sz="2400" dirty="0">
                <a:latin typeface="Times New Roman" panose="02020603050405020304" pitchFamily="18" charset="0"/>
              </a:rPr>
              <a:t>，</a:t>
            </a:r>
            <a:r>
              <a:rPr lang="en-US" altLang="zh-CN" sz="2400" dirty="0">
                <a:latin typeface="Times New Roman" panose="02020603050405020304" pitchFamily="18" charset="0"/>
              </a:rPr>
              <a:t>d</a:t>
            </a:r>
            <a:r>
              <a:rPr lang="en-US" altLang="zh-CN" sz="2400" i="1" dirty="0">
                <a:latin typeface="Times New Roman" panose="02020603050405020304" pitchFamily="18" charset="0"/>
              </a:rPr>
              <a:t>u</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t</a:t>
            </a:r>
            <a:r>
              <a:rPr lang="en-US" altLang="zh-CN" sz="2400" dirty="0">
                <a:latin typeface="Times New Roman" panose="02020603050405020304" pitchFamily="18" charset="0"/>
              </a:rPr>
              <a:t>&lt;0</a:t>
            </a:r>
            <a:r>
              <a:rPr lang="zh-CN" altLang="en-US" sz="2400" dirty="0">
                <a:latin typeface="Times New Roman" panose="02020603050405020304" pitchFamily="18" charset="0"/>
              </a:rPr>
              <a:t>，则</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&lt;0</a:t>
            </a:r>
            <a:r>
              <a:rPr lang="zh-CN" altLang="en-US" sz="2400" dirty="0">
                <a:latin typeface="Times New Roman" panose="02020603050405020304" pitchFamily="18" charset="0"/>
              </a:rPr>
              <a:t>，</a:t>
            </a:r>
            <a:r>
              <a:rPr lang="en-US" altLang="zh-CN" sz="2400" i="1" dirty="0">
                <a:latin typeface="Times New Roman" panose="02020603050405020304" pitchFamily="18" charset="0"/>
              </a:rPr>
              <a:t>q</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，反向充电 </a:t>
            </a:r>
          </a:p>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电流由电容参考 </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极流向参考 </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极</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a:t>
            </a:r>
          </a:p>
        </p:txBody>
      </p:sp>
      <p:sp>
        <p:nvSpPr>
          <p:cNvPr id="153609" name="文本框 153608"/>
          <p:cNvSpPr txBox="1"/>
          <p:nvPr/>
        </p:nvSpPr>
        <p:spPr>
          <a:xfrm>
            <a:off x="2533650" y="4643852"/>
            <a:ext cx="6400800" cy="101358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en-US" sz="2400" dirty="0">
                <a:solidFill>
                  <a:srgbClr val="0000FF"/>
                </a:solidFill>
                <a:latin typeface="Times New Roman" panose="02020603050405020304" pitchFamily="18" charset="0"/>
              </a:rPr>
              <a:t>(4)</a:t>
            </a:r>
            <a:r>
              <a:rPr lang="en-US" altLang="en-US" sz="2400" dirty="0">
                <a:latin typeface="Times New Roman" panose="02020603050405020304" pitchFamily="18" charset="0"/>
              </a:rPr>
              <a:t>  </a:t>
            </a:r>
            <a:r>
              <a:rPr lang="en-US" altLang="zh-CN" sz="2400" i="1" dirty="0">
                <a:latin typeface="Times New Roman" panose="02020603050405020304" pitchFamily="18" charset="0"/>
              </a:rPr>
              <a:t>u</a:t>
            </a:r>
            <a:r>
              <a:rPr lang="en-US" altLang="zh-CN" sz="2400" dirty="0">
                <a:latin typeface="Times New Roman" panose="02020603050405020304" pitchFamily="18" charset="0"/>
              </a:rPr>
              <a:t>&lt;0</a:t>
            </a:r>
            <a:r>
              <a:rPr lang="zh-CN" altLang="en-US" sz="2400" dirty="0">
                <a:latin typeface="Times New Roman" panose="02020603050405020304" pitchFamily="18" charset="0"/>
              </a:rPr>
              <a:t>，</a:t>
            </a:r>
            <a:r>
              <a:rPr lang="en-US" altLang="zh-CN" sz="2400" dirty="0">
                <a:latin typeface="Times New Roman" panose="02020603050405020304" pitchFamily="18" charset="0"/>
              </a:rPr>
              <a:t>d</a:t>
            </a:r>
            <a:r>
              <a:rPr lang="en-US" altLang="zh-CN" sz="2400" i="1" dirty="0">
                <a:latin typeface="Times New Roman" panose="02020603050405020304" pitchFamily="18" charset="0"/>
              </a:rPr>
              <a:t>u</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t</a:t>
            </a:r>
            <a:r>
              <a:rPr lang="en-US" altLang="zh-CN" sz="2400" dirty="0">
                <a:latin typeface="Times New Roman" panose="02020603050405020304" pitchFamily="18" charset="0"/>
              </a:rPr>
              <a:t>&gt;0</a:t>
            </a:r>
            <a:r>
              <a:rPr lang="zh-CN" altLang="en-US" sz="2400" dirty="0">
                <a:latin typeface="Times New Roman" panose="02020603050405020304" pitchFamily="18" charset="0"/>
              </a:rPr>
              <a:t>，则</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&gt;0</a:t>
            </a:r>
            <a:r>
              <a:rPr lang="zh-CN" altLang="en-US" sz="2400" dirty="0">
                <a:latin typeface="Times New Roman" panose="02020603050405020304" pitchFamily="18" charset="0"/>
              </a:rPr>
              <a:t>，</a:t>
            </a:r>
            <a:r>
              <a:rPr lang="en-US" altLang="zh-CN" sz="2400" i="1" dirty="0">
                <a:latin typeface="Times New Roman" panose="02020603050405020304" pitchFamily="18" charset="0"/>
              </a:rPr>
              <a:t>q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，反向放电 </a:t>
            </a:r>
          </a:p>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电流由电容参考 </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极流向参考 </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极</a:t>
            </a:r>
            <a:r>
              <a:rPr lang="en-US" altLang="zh-CN" sz="2400" dirty="0">
                <a:latin typeface="Times New Roman" panose="02020603050405020304" pitchFamily="18" charset="0"/>
                <a:sym typeface="Symbol" panose="05050102010706020507" pitchFamily="18" charset="2"/>
              </a:rPr>
              <a:t>)</a:t>
            </a:r>
          </a:p>
        </p:txBody>
      </p:sp>
      <p:sp>
        <p:nvSpPr>
          <p:cNvPr id="153614" name="动作按钮: 后退或前一项 153613"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53615" name="动作按钮: 后退或前一项 153614"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grpSp>
        <p:nvGrpSpPr>
          <p:cNvPr id="153616" name="组合 153615"/>
          <p:cNvGrpSpPr/>
          <p:nvPr/>
        </p:nvGrpSpPr>
        <p:grpSpPr>
          <a:xfrm>
            <a:off x="688976" y="1228725"/>
            <a:ext cx="1995488" cy="2638424"/>
            <a:chOff x="482" y="2250"/>
            <a:chExt cx="1257" cy="1662"/>
          </a:xfrm>
        </p:grpSpPr>
        <p:sp>
          <p:nvSpPr>
            <p:cNvPr id="153617" name="文本框 153616"/>
            <p:cNvSpPr txBox="1"/>
            <p:nvPr/>
          </p:nvSpPr>
          <p:spPr>
            <a:xfrm>
              <a:off x="1495" y="3183"/>
              <a:ext cx="244" cy="283"/>
            </a:xfrm>
            <a:prstGeom prst="rect">
              <a:avLst/>
            </a:prstGeom>
            <a:noFill/>
            <a:ln w="28575">
              <a:noFill/>
            </a:ln>
          </p:spPr>
          <p:txBody>
            <a:bodyPr lIns="89381" tIns="44691" rIns="89381" bIns="44691" anchor="ctr">
              <a:spAutoFit/>
            </a:bodyPr>
            <a:lstStyle/>
            <a:p>
              <a:pPr algn="ctr" defTabSz="892175" eaLnBrk="0" hangingPunct="0"/>
              <a:r>
                <a:rPr lang="en-US" altLang="zh-CN" sz="2400" i="1">
                  <a:latin typeface="Times New Roman" panose="02020603050405020304" pitchFamily="18" charset="0"/>
                </a:rPr>
                <a:t>C</a:t>
              </a:r>
            </a:p>
          </p:txBody>
        </p:sp>
        <p:sp>
          <p:nvSpPr>
            <p:cNvPr id="153618" name="文本框 153617"/>
            <p:cNvSpPr txBox="1"/>
            <p:nvPr/>
          </p:nvSpPr>
          <p:spPr>
            <a:xfrm>
              <a:off x="693" y="2250"/>
              <a:ext cx="167"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err="1">
                  <a:latin typeface="Times New Roman" panose="02020603050405020304" pitchFamily="18" charset="0"/>
                </a:rPr>
                <a:t>i</a:t>
              </a:r>
              <a:endParaRPr lang="en-US" altLang="zh-CN" sz="2400" i="1" dirty="0">
                <a:latin typeface="Times New Roman" panose="02020603050405020304" pitchFamily="18" charset="0"/>
              </a:endParaRPr>
            </a:p>
          </p:txBody>
        </p:sp>
        <p:sp>
          <p:nvSpPr>
            <p:cNvPr id="153619" name="文本框 153618"/>
            <p:cNvSpPr txBox="1"/>
            <p:nvPr/>
          </p:nvSpPr>
          <p:spPr>
            <a:xfrm>
              <a:off x="482" y="3112"/>
              <a:ext cx="222"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a:latin typeface="Times New Roman" panose="02020603050405020304" pitchFamily="18" charset="0"/>
                </a:rPr>
                <a:t>u</a:t>
              </a:r>
            </a:p>
          </p:txBody>
        </p:sp>
        <p:sp>
          <p:nvSpPr>
            <p:cNvPr id="153620" name="矩形 153619"/>
            <p:cNvSpPr/>
            <p:nvPr/>
          </p:nvSpPr>
          <p:spPr>
            <a:xfrm>
              <a:off x="483" y="2719"/>
              <a:ext cx="221"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sp>
          <p:nvSpPr>
            <p:cNvPr id="153621" name="直接连接符 153620"/>
            <p:cNvSpPr/>
            <p:nvPr/>
          </p:nvSpPr>
          <p:spPr>
            <a:xfrm rot="5400000" flipH="1" flipV="1">
              <a:off x="891" y="2963"/>
              <a:ext cx="583" cy="0"/>
            </a:xfrm>
            <a:prstGeom prst="line">
              <a:avLst/>
            </a:prstGeom>
            <a:ln w="28575" cap="sq" cmpd="sng">
              <a:solidFill>
                <a:schemeClr val="tx1"/>
              </a:solidFill>
              <a:prstDash val="solid"/>
              <a:headEnd type="none" w="med" len="med"/>
              <a:tailEnd type="none" w="med" len="med"/>
            </a:ln>
          </p:spPr>
        </p:sp>
        <p:sp>
          <p:nvSpPr>
            <p:cNvPr id="153622" name="直接连接符 153621"/>
            <p:cNvSpPr/>
            <p:nvPr/>
          </p:nvSpPr>
          <p:spPr>
            <a:xfrm rot="5400000">
              <a:off x="948" y="3634"/>
              <a:ext cx="469" cy="0"/>
            </a:xfrm>
            <a:prstGeom prst="line">
              <a:avLst/>
            </a:prstGeom>
            <a:ln w="28575" cap="sq" cmpd="sng">
              <a:solidFill>
                <a:schemeClr val="tx1"/>
              </a:solidFill>
              <a:prstDash val="solid"/>
              <a:headEnd type="none" w="med" len="med"/>
              <a:tailEnd type="none" w="med" len="med"/>
            </a:ln>
          </p:spPr>
        </p:sp>
        <p:sp>
          <p:nvSpPr>
            <p:cNvPr id="153623" name="椭圆 153622"/>
            <p:cNvSpPr/>
            <p:nvPr/>
          </p:nvSpPr>
          <p:spPr>
            <a:xfrm rot="5400000">
              <a:off x="602" y="2626"/>
              <a:ext cx="91" cy="91"/>
            </a:xfrm>
            <a:prstGeom prst="ellipse">
              <a:avLst/>
            </a:prstGeom>
            <a:noFill/>
            <a:ln w="12700" cap="flat" cmpd="sng">
              <a:solidFill>
                <a:srgbClr val="000000"/>
              </a:solidFill>
              <a:prstDash val="solid"/>
              <a:headEnd type="none" w="med" len="med"/>
              <a:tailEnd type="none" w="med" len="med"/>
            </a:ln>
          </p:spPr>
          <p:txBody>
            <a:bodyPr/>
            <a:lstStyle/>
            <a:p>
              <a:endParaRPr lang="zh-CN" altLang="en-US"/>
            </a:p>
          </p:txBody>
        </p:sp>
        <p:sp>
          <p:nvSpPr>
            <p:cNvPr id="153624" name="椭圆 153623"/>
            <p:cNvSpPr/>
            <p:nvPr/>
          </p:nvSpPr>
          <p:spPr>
            <a:xfrm rot="5400000">
              <a:off x="602" y="3821"/>
              <a:ext cx="91" cy="91"/>
            </a:xfrm>
            <a:prstGeom prst="ellipse">
              <a:avLst/>
            </a:prstGeom>
            <a:noFill/>
            <a:ln w="12700" cap="flat" cmpd="sng">
              <a:solidFill>
                <a:srgbClr val="000000"/>
              </a:solidFill>
              <a:prstDash val="solid"/>
              <a:headEnd type="none" w="med" len="med"/>
              <a:tailEnd type="none" w="med" len="med"/>
            </a:ln>
          </p:spPr>
          <p:txBody>
            <a:bodyPr/>
            <a:lstStyle/>
            <a:p>
              <a:endParaRPr lang="zh-CN" altLang="en-US"/>
            </a:p>
          </p:txBody>
        </p:sp>
        <p:sp>
          <p:nvSpPr>
            <p:cNvPr id="153625" name="矩形 153624"/>
            <p:cNvSpPr/>
            <p:nvPr/>
          </p:nvSpPr>
          <p:spPr>
            <a:xfrm>
              <a:off x="484" y="3498"/>
              <a:ext cx="208"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sp>
          <p:nvSpPr>
            <p:cNvPr id="153626" name="直接连接符 153625"/>
            <p:cNvSpPr/>
            <p:nvPr/>
          </p:nvSpPr>
          <p:spPr>
            <a:xfrm>
              <a:off x="693" y="3869"/>
              <a:ext cx="490" cy="0"/>
            </a:xfrm>
            <a:prstGeom prst="line">
              <a:avLst/>
            </a:prstGeom>
            <a:ln w="28575" cap="sq" cmpd="sng">
              <a:solidFill>
                <a:schemeClr val="tx1"/>
              </a:solidFill>
              <a:prstDash val="solid"/>
              <a:headEnd type="none" w="med" len="med"/>
              <a:tailEnd type="none" w="med" len="med"/>
            </a:ln>
          </p:spPr>
        </p:sp>
        <p:sp>
          <p:nvSpPr>
            <p:cNvPr id="153627" name="直接连接符 153626"/>
            <p:cNvSpPr/>
            <p:nvPr/>
          </p:nvSpPr>
          <p:spPr>
            <a:xfrm>
              <a:off x="693" y="2672"/>
              <a:ext cx="490" cy="0"/>
            </a:xfrm>
            <a:prstGeom prst="line">
              <a:avLst/>
            </a:prstGeom>
            <a:ln w="28575" cap="sq" cmpd="sng">
              <a:solidFill>
                <a:schemeClr val="tx1"/>
              </a:solidFill>
              <a:prstDash val="solid"/>
              <a:headEnd type="none" w="med" len="med"/>
              <a:tailEnd type="none" w="med" len="med"/>
            </a:ln>
          </p:spPr>
        </p:sp>
        <p:sp>
          <p:nvSpPr>
            <p:cNvPr id="153628" name="直接连接符 153627"/>
            <p:cNvSpPr/>
            <p:nvPr/>
          </p:nvSpPr>
          <p:spPr>
            <a:xfrm>
              <a:off x="656" y="2539"/>
              <a:ext cx="266" cy="0"/>
            </a:xfrm>
            <a:prstGeom prst="line">
              <a:avLst/>
            </a:prstGeom>
            <a:ln w="28575" cap="sq" cmpd="sng">
              <a:solidFill>
                <a:schemeClr val="tx1"/>
              </a:solidFill>
              <a:prstDash val="solid"/>
              <a:headEnd type="none" w="med" len="med"/>
              <a:tailEnd type="stealth" w="sm" len="med"/>
            </a:ln>
          </p:spPr>
        </p:sp>
        <p:grpSp>
          <p:nvGrpSpPr>
            <p:cNvPr id="153629" name="组合 153628"/>
            <p:cNvGrpSpPr/>
            <p:nvPr/>
          </p:nvGrpSpPr>
          <p:grpSpPr>
            <a:xfrm rot="-5400000">
              <a:off x="1115" y="3058"/>
              <a:ext cx="144" cy="539"/>
              <a:chOff x="3053" y="3083"/>
              <a:chExt cx="211" cy="576"/>
            </a:xfrm>
          </p:grpSpPr>
          <p:sp>
            <p:nvSpPr>
              <p:cNvPr id="153630" name="直接连接符 153629"/>
              <p:cNvSpPr/>
              <p:nvPr/>
            </p:nvSpPr>
            <p:spPr>
              <a:xfrm>
                <a:off x="3053" y="3083"/>
                <a:ext cx="0" cy="576"/>
              </a:xfrm>
              <a:prstGeom prst="line">
                <a:avLst/>
              </a:prstGeom>
              <a:ln w="38100" cap="flat" cmpd="sng">
                <a:solidFill>
                  <a:schemeClr val="tx1"/>
                </a:solidFill>
                <a:prstDash val="solid"/>
                <a:headEnd type="none" w="med" len="med"/>
                <a:tailEnd type="none" w="med" len="med"/>
              </a:ln>
            </p:spPr>
          </p:sp>
          <p:sp>
            <p:nvSpPr>
              <p:cNvPr id="153631" name="直接连接符 153630"/>
              <p:cNvSpPr/>
              <p:nvPr/>
            </p:nvSpPr>
            <p:spPr>
              <a:xfrm>
                <a:off x="3264" y="3083"/>
                <a:ext cx="0" cy="576"/>
              </a:xfrm>
              <a:prstGeom prst="line">
                <a:avLst/>
              </a:prstGeom>
              <a:ln w="38100" cap="flat" cmpd="sng">
                <a:solidFill>
                  <a:schemeClr val="tx1"/>
                </a:solidFill>
                <a:prstDash val="solid"/>
                <a:headEnd type="none" w="med" len="med"/>
                <a:tailEnd type="none" w="med" len="med"/>
              </a:ln>
            </p:spPr>
          </p:sp>
        </p:grpSp>
        <p:sp>
          <p:nvSpPr>
            <p:cNvPr id="153632" name="矩形 153631"/>
            <p:cNvSpPr/>
            <p:nvPr/>
          </p:nvSpPr>
          <p:spPr>
            <a:xfrm>
              <a:off x="1232" y="2969"/>
              <a:ext cx="222"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sp>
          <p:nvSpPr>
            <p:cNvPr id="153633" name="矩形 153632"/>
            <p:cNvSpPr/>
            <p:nvPr/>
          </p:nvSpPr>
          <p:spPr>
            <a:xfrm>
              <a:off x="1233" y="3408"/>
              <a:ext cx="208"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chemeClr val="hlink"/>
                  </a:solidFill>
                  <a:latin typeface="Times New Roman" panose="02020603050405020304" pitchFamily="18" charset="0"/>
                  <a:sym typeface="CommonBullets" pitchFamily="34" charset="2"/>
                </a:rPr>
                <a:t>–</a:t>
              </a:r>
            </a:p>
          </p:txBody>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03"/>
                                        </p:tgtEl>
                                        <p:attrNameLst>
                                          <p:attrName>style.visibility</p:attrName>
                                        </p:attrNameLst>
                                      </p:cBhvr>
                                      <p:to>
                                        <p:strVal val="visible"/>
                                      </p:to>
                                    </p:set>
                                    <p:anim calcmode="lin" valueType="num">
                                      <p:cBhvr additive="base">
                                        <p:cTn id="7" dur="500" fill="hold"/>
                                        <p:tgtEl>
                                          <p:spTgt spid="153603"/>
                                        </p:tgtEl>
                                        <p:attrNameLst>
                                          <p:attrName>ppt_x</p:attrName>
                                        </p:attrNameLst>
                                      </p:cBhvr>
                                      <p:tavLst>
                                        <p:tav tm="0">
                                          <p:val>
                                            <p:strVal val="#ppt_x"/>
                                          </p:val>
                                        </p:tav>
                                        <p:tav tm="100000">
                                          <p:val>
                                            <p:strVal val="#ppt_x"/>
                                          </p:val>
                                        </p:tav>
                                      </p:tavLst>
                                    </p:anim>
                                    <p:anim calcmode="lin" valueType="num">
                                      <p:cBhvr additive="base">
                                        <p:cTn id="8" dur="500" fill="hold"/>
                                        <p:tgtEl>
                                          <p:spTgt spid="15360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07"/>
                                        </p:tgtEl>
                                        <p:attrNameLst>
                                          <p:attrName>style.visibility</p:attrName>
                                        </p:attrNameLst>
                                      </p:cBhvr>
                                      <p:to>
                                        <p:strVal val="visible"/>
                                      </p:to>
                                    </p:set>
                                    <p:anim calcmode="lin" valueType="num">
                                      <p:cBhvr additive="base">
                                        <p:cTn id="13" dur="500" fill="hold"/>
                                        <p:tgtEl>
                                          <p:spTgt spid="153607"/>
                                        </p:tgtEl>
                                        <p:attrNameLst>
                                          <p:attrName>ppt_x</p:attrName>
                                        </p:attrNameLst>
                                      </p:cBhvr>
                                      <p:tavLst>
                                        <p:tav tm="0">
                                          <p:val>
                                            <p:strVal val="#ppt_x"/>
                                          </p:val>
                                        </p:tav>
                                        <p:tav tm="100000">
                                          <p:val>
                                            <p:strVal val="#ppt_x"/>
                                          </p:val>
                                        </p:tav>
                                      </p:tavLst>
                                    </p:anim>
                                    <p:anim calcmode="lin" valueType="num">
                                      <p:cBhvr additive="base">
                                        <p:cTn id="14" dur="500" fill="hold"/>
                                        <p:tgtEl>
                                          <p:spTgt spid="15360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08"/>
                                        </p:tgtEl>
                                        <p:attrNameLst>
                                          <p:attrName>style.visibility</p:attrName>
                                        </p:attrNameLst>
                                      </p:cBhvr>
                                      <p:to>
                                        <p:strVal val="visible"/>
                                      </p:to>
                                    </p:set>
                                    <p:anim calcmode="lin" valueType="num">
                                      <p:cBhvr additive="base">
                                        <p:cTn id="19" dur="500" fill="hold"/>
                                        <p:tgtEl>
                                          <p:spTgt spid="153608"/>
                                        </p:tgtEl>
                                        <p:attrNameLst>
                                          <p:attrName>ppt_x</p:attrName>
                                        </p:attrNameLst>
                                      </p:cBhvr>
                                      <p:tavLst>
                                        <p:tav tm="0">
                                          <p:val>
                                            <p:strVal val="#ppt_x"/>
                                          </p:val>
                                        </p:tav>
                                        <p:tav tm="100000">
                                          <p:val>
                                            <p:strVal val="#ppt_x"/>
                                          </p:val>
                                        </p:tav>
                                      </p:tavLst>
                                    </p:anim>
                                    <p:anim calcmode="lin" valueType="num">
                                      <p:cBhvr additive="base">
                                        <p:cTn id="20" dur="500" fill="hold"/>
                                        <p:tgtEl>
                                          <p:spTgt spid="15360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09"/>
                                        </p:tgtEl>
                                        <p:attrNameLst>
                                          <p:attrName>style.visibility</p:attrName>
                                        </p:attrNameLst>
                                      </p:cBhvr>
                                      <p:to>
                                        <p:strVal val="visible"/>
                                      </p:to>
                                    </p:set>
                                    <p:anim calcmode="lin" valueType="num">
                                      <p:cBhvr additive="base">
                                        <p:cTn id="25" dur="500" fill="hold"/>
                                        <p:tgtEl>
                                          <p:spTgt spid="153609"/>
                                        </p:tgtEl>
                                        <p:attrNameLst>
                                          <p:attrName>ppt_x</p:attrName>
                                        </p:attrNameLst>
                                      </p:cBhvr>
                                      <p:tavLst>
                                        <p:tav tm="0">
                                          <p:val>
                                            <p:strVal val="#ppt_x"/>
                                          </p:val>
                                        </p:tav>
                                        <p:tav tm="100000">
                                          <p:val>
                                            <p:strVal val="#ppt_x"/>
                                          </p:val>
                                        </p:tav>
                                      </p:tavLst>
                                    </p:anim>
                                    <p:anim calcmode="lin" valueType="num">
                                      <p:cBhvr additive="base">
                                        <p:cTn id="26" dur="500" fill="hold"/>
                                        <p:tgtEl>
                                          <p:spTgt spid="1536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p:bldP spid="153607" grpId="0"/>
      <p:bldP spid="153608" grpId="0"/>
      <p:bldP spid="153609"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文本框 154625"/>
          <p:cNvSpPr txBox="1"/>
          <p:nvPr/>
        </p:nvSpPr>
        <p:spPr>
          <a:xfrm>
            <a:off x="533400" y="436563"/>
            <a:ext cx="1219200" cy="5000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700" i="1" dirty="0">
                <a:latin typeface="Times New Roman" panose="02020603050405020304" pitchFamily="18" charset="0"/>
              </a:rPr>
              <a:t>讨论</a:t>
            </a:r>
            <a:r>
              <a:rPr lang="zh-CN" altLang="en-US" sz="2400" dirty="0">
                <a:latin typeface="Times New Roman" panose="02020603050405020304" pitchFamily="18" charset="0"/>
              </a:rPr>
              <a:t>：</a:t>
            </a:r>
            <a:endParaRPr lang="zh-CN" altLang="en-US" sz="2400">
              <a:latin typeface="Times New Roman" panose="02020603050405020304" pitchFamily="18" charset="0"/>
            </a:endParaRPr>
          </a:p>
        </p:txBody>
      </p:sp>
      <p:sp>
        <p:nvSpPr>
          <p:cNvPr id="154627" name="文本框 154626"/>
          <p:cNvSpPr txBox="1"/>
          <p:nvPr/>
        </p:nvSpPr>
        <p:spPr>
          <a:xfrm>
            <a:off x="533400" y="1183896"/>
            <a:ext cx="7086600" cy="101358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(1) </a:t>
            </a:r>
            <a:r>
              <a:rPr lang="en-US" altLang="zh-CN" sz="2400" i="1" dirty="0" err="1">
                <a:latin typeface="Times New Roman" panose="02020603050405020304" pitchFamily="18" charset="0"/>
              </a:rPr>
              <a:t>i</a:t>
            </a:r>
            <a:r>
              <a:rPr lang="zh-CN" altLang="zh-CN" sz="2400" dirty="0">
                <a:latin typeface="Times New Roman" panose="02020603050405020304" pitchFamily="18" charset="0"/>
              </a:rPr>
              <a:t>的大小取决与 </a:t>
            </a:r>
            <a:r>
              <a:rPr lang="en-US" altLang="zh-CN" sz="2400" i="1" dirty="0">
                <a:latin typeface="Times New Roman" panose="02020603050405020304" pitchFamily="18" charset="0"/>
              </a:rPr>
              <a:t>u</a:t>
            </a:r>
            <a:r>
              <a:rPr lang="zh-CN" altLang="zh-CN" sz="2400" dirty="0">
                <a:latin typeface="Times New Roman" panose="02020603050405020304" pitchFamily="18" charset="0"/>
              </a:rPr>
              <a:t> 的变化率，与 </a:t>
            </a:r>
            <a:r>
              <a:rPr lang="en-US" altLang="zh-CN" sz="2400" i="1" dirty="0">
                <a:latin typeface="Times New Roman" panose="02020603050405020304" pitchFamily="18" charset="0"/>
              </a:rPr>
              <a:t>u </a:t>
            </a:r>
            <a:r>
              <a:rPr lang="zh-CN" altLang="zh-CN" sz="2400" dirty="0">
                <a:latin typeface="Times New Roman" panose="02020603050405020304" pitchFamily="18" charset="0"/>
              </a:rPr>
              <a:t>的大小无关；</a:t>
            </a:r>
          </a:p>
          <a:p>
            <a:pPr algn="just" defTabSz="892175" eaLnBrk="0" hangingPunct="0">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微分形式</a:t>
            </a:r>
            <a:r>
              <a:rPr lang="en-US" altLang="zh-CN" sz="2400" dirty="0">
                <a:latin typeface="Times New Roman" panose="02020603050405020304" pitchFamily="18" charset="0"/>
              </a:rPr>
              <a:t>)</a:t>
            </a:r>
          </a:p>
        </p:txBody>
      </p:sp>
      <p:sp>
        <p:nvSpPr>
          <p:cNvPr id="154628" name="文本框 154627"/>
          <p:cNvSpPr txBox="1"/>
          <p:nvPr/>
        </p:nvSpPr>
        <p:spPr>
          <a:xfrm>
            <a:off x="457200" y="2308225"/>
            <a:ext cx="6096000"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(2) </a:t>
            </a:r>
            <a:r>
              <a:rPr lang="zh-CN" altLang="en-US" sz="2400" dirty="0">
                <a:latin typeface="Times New Roman" panose="02020603050405020304" pitchFamily="18" charset="0"/>
              </a:rPr>
              <a:t>电容元件是一种记忆元件；</a:t>
            </a:r>
            <a:r>
              <a:rPr lang="en-US" altLang="zh-CN" sz="2400" dirty="0">
                <a:latin typeface="Times New Roman" panose="02020603050405020304" pitchFamily="18" charset="0"/>
              </a:rPr>
              <a:t>(</a:t>
            </a:r>
            <a:r>
              <a:rPr lang="zh-CN" altLang="en-US" sz="2400" dirty="0">
                <a:latin typeface="Times New Roman" panose="02020603050405020304" pitchFamily="18" charset="0"/>
              </a:rPr>
              <a:t>积分形式</a:t>
            </a:r>
            <a:r>
              <a:rPr lang="en-US" altLang="zh-CN" sz="2400">
                <a:latin typeface="Times New Roman" panose="02020603050405020304" pitchFamily="18" charset="0"/>
              </a:rPr>
              <a:t>)</a:t>
            </a:r>
          </a:p>
        </p:txBody>
      </p:sp>
      <p:sp>
        <p:nvSpPr>
          <p:cNvPr id="154629" name="文本框 154628"/>
          <p:cNvSpPr txBox="1"/>
          <p:nvPr/>
        </p:nvSpPr>
        <p:spPr>
          <a:xfrm>
            <a:off x="609600" y="2904488"/>
            <a:ext cx="7010400" cy="1198250"/>
          </a:xfrm>
          <a:prstGeom prst="rect">
            <a:avLst/>
          </a:prstGeom>
          <a:noFill/>
          <a:ln w="12700">
            <a:noFill/>
          </a:ln>
        </p:spPr>
        <p:txBody>
          <a:bodyPr lIns="89381" tIns="44691" rIns="89381" bIns="44691" anchor="ctr">
            <a:spAutoFit/>
          </a:bodyPr>
          <a:lstStyle/>
          <a:p>
            <a:pPr marL="465455" indent="-465455" algn="just" defTabSz="892175" eaLnBrk="0" hangingPunct="0">
              <a:lnSpc>
                <a:spcPct val="150000"/>
              </a:lnSpc>
              <a:spcBef>
                <a:spcPct val="50000"/>
              </a:spcBef>
            </a:pPr>
            <a:r>
              <a:rPr lang="en-US" altLang="zh-CN" sz="2400" dirty="0">
                <a:latin typeface="Times New Roman" panose="02020603050405020304" pitchFamily="18" charset="0"/>
              </a:rPr>
              <a:t>(3) </a:t>
            </a:r>
            <a:r>
              <a:rPr lang="zh-CN" altLang="en-US" sz="2400" dirty="0">
                <a:latin typeface="Times New Roman" panose="02020603050405020304" pitchFamily="18" charset="0"/>
              </a:rPr>
              <a:t>当 </a:t>
            </a:r>
            <a:r>
              <a:rPr lang="en-US" altLang="zh-CN" sz="2400" i="1" dirty="0">
                <a:latin typeface="Times New Roman" panose="02020603050405020304" pitchFamily="18" charset="0"/>
              </a:rPr>
              <a:t>u </a:t>
            </a:r>
            <a:r>
              <a:rPr lang="zh-CN" altLang="en-US" sz="2400" dirty="0">
                <a:latin typeface="Times New Roman" panose="02020603050405020304" pitchFamily="18" charset="0"/>
              </a:rPr>
              <a:t>为常数</a:t>
            </a:r>
            <a:r>
              <a:rPr lang="en-US" altLang="zh-CN" sz="2400" dirty="0">
                <a:latin typeface="Times New Roman" panose="02020603050405020304" pitchFamily="18" charset="0"/>
              </a:rPr>
              <a:t>(</a:t>
            </a:r>
            <a:r>
              <a:rPr lang="zh-CN" altLang="en-US" sz="2400" dirty="0">
                <a:latin typeface="Times New Roman" panose="02020603050405020304" pitchFamily="18" charset="0"/>
              </a:rPr>
              <a:t>直流</a:t>
            </a:r>
            <a:r>
              <a:rPr lang="en-US" altLang="zh-CN" sz="2400" dirty="0">
                <a:latin typeface="Times New Roman" panose="02020603050405020304" pitchFamily="18" charset="0"/>
              </a:rPr>
              <a:t>)</a:t>
            </a:r>
            <a:r>
              <a:rPr lang="zh-CN" altLang="en-US" sz="2400" dirty="0">
                <a:latin typeface="Times New Roman" panose="02020603050405020304" pitchFamily="18" charset="0"/>
              </a:rPr>
              <a:t>时，</a:t>
            </a:r>
            <a:r>
              <a:rPr lang="en-US" altLang="zh-CN" sz="2400" dirty="0">
                <a:latin typeface="Times New Roman" panose="02020603050405020304" pitchFamily="18" charset="0"/>
              </a:rPr>
              <a:t>d</a:t>
            </a:r>
            <a:r>
              <a:rPr lang="en-US" altLang="zh-CN" sz="2400" i="1" dirty="0">
                <a:latin typeface="Times New Roman" panose="02020603050405020304" pitchFamily="18" charset="0"/>
              </a:rPr>
              <a:t>u</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t</a:t>
            </a:r>
            <a:r>
              <a:rPr lang="en-US" altLang="zh-CN" sz="2400" i="1" dirty="0">
                <a:latin typeface="Times New Roman" panose="02020603050405020304" pitchFamily="18" charset="0"/>
              </a:rPr>
              <a:t> </a:t>
            </a:r>
            <a:r>
              <a:rPr lang="en-US" altLang="zh-CN" sz="2400" dirty="0">
                <a:latin typeface="Times New Roman" panose="02020603050405020304" pitchFamily="18" charset="0"/>
              </a:rPr>
              <a:t>=0 </a:t>
            </a:r>
            <a:r>
              <a:rPr lang="en-US" altLang="zh-CN" sz="2400"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sym typeface="Symbol" panose="05050102010706020507" pitchFamily="18" charset="2"/>
              </a:rPr>
              <a:t>i</a:t>
            </a:r>
            <a:r>
              <a:rPr lang="en-US" altLang="zh-CN" sz="2400" dirty="0">
                <a:latin typeface="Times New Roman" panose="02020603050405020304" pitchFamily="18" charset="0"/>
                <a:sym typeface="Symbol" panose="05050102010706020507" pitchFamily="18" charset="2"/>
              </a:rPr>
              <a:t>=0</a:t>
            </a:r>
            <a:r>
              <a:rPr lang="zh-CN" altLang="en-US" sz="2400" dirty="0">
                <a:latin typeface="Times New Roman" panose="02020603050405020304" pitchFamily="18" charset="0"/>
                <a:sym typeface="Symbol" panose="05050102010706020507" pitchFamily="18" charset="2"/>
              </a:rPr>
              <a:t>。电容在直流电路中相当于开路，电容有隔直作用；</a:t>
            </a:r>
            <a:endParaRPr lang="zh-CN" altLang="en-US" sz="2400" dirty="0">
              <a:latin typeface="Times New Roman" panose="02020603050405020304" pitchFamily="18" charset="0"/>
            </a:endParaRPr>
          </a:p>
        </p:txBody>
      </p:sp>
      <p:sp>
        <p:nvSpPr>
          <p:cNvPr id="154630" name="文本框 154629"/>
          <p:cNvSpPr txBox="1"/>
          <p:nvPr/>
        </p:nvSpPr>
        <p:spPr>
          <a:xfrm>
            <a:off x="609600" y="4107833"/>
            <a:ext cx="7162800" cy="1752248"/>
          </a:xfrm>
          <a:prstGeom prst="rect">
            <a:avLst/>
          </a:prstGeom>
          <a:noFill/>
          <a:ln w="12700">
            <a:noFill/>
          </a:ln>
        </p:spPr>
        <p:txBody>
          <a:bodyPr lIns="89381" tIns="44691" rIns="89381" bIns="44691" anchor="ctr">
            <a:spAutoFit/>
          </a:bodyPr>
          <a:lstStyle/>
          <a:p>
            <a:pPr marL="558800" indent="-558800" algn="just" defTabSz="892175" eaLnBrk="0" hangingPunct="0">
              <a:lnSpc>
                <a:spcPct val="150000"/>
              </a:lnSpc>
              <a:spcBef>
                <a:spcPct val="50000"/>
              </a:spcBef>
            </a:pPr>
            <a:r>
              <a:rPr lang="en-US" altLang="zh-CN" sz="2400" dirty="0">
                <a:latin typeface="Times New Roman" panose="02020603050405020304" pitchFamily="18" charset="0"/>
              </a:rPr>
              <a:t>(4) </a:t>
            </a:r>
            <a:r>
              <a:rPr lang="zh-CN" altLang="en-US" sz="2400" dirty="0">
                <a:latin typeface="Times New Roman" panose="02020603050405020304" pitchFamily="18" charset="0"/>
              </a:rPr>
              <a:t>表达式前的正、负号与</a:t>
            </a:r>
            <a:r>
              <a:rPr lang="en-US" altLang="zh-CN" sz="2400" i="1" dirty="0">
                <a:latin typeface="Times New Roman" panose="02020603050405020304" pitchFamily="18" charset="0"/>
              </a:rPr>
              <a:t>u</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a:t>
            </a:r>
            <a:r>
              <a:rPr lang="zh-CN" altLang="zh-CN" sz="2400" dirty="0">
                <a:latin typeface="Times New Roman" panose="02020603050405020304" pitchFamily="18" charset="0"/>
              </a:rPr>
              <a:t>的参考方向有关。当 </a:t>
            </a:r>
            <a:r>
              <a:rPr lang="en-US" altLang="zh-CN" sz="2400" i="1" dirty="0">
                <a:latin typeface="Times New Roman" panose="02020603050405020304" pitchFamily="18" charset="0"/>
              </a:rPr>
              <a:t>u</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i</a:t>
            </a:r>
            <a:r>
              <a:rPr lang="zh-CN" altLang="en-US" sz="2400" dirty="0">
                <a:latin typeface="Times New Roman" panose="02020603050405020304" pitchFamily="18" charset="0"/>
              </a:rPr>
              <a:t>为关联方向时，</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C</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u</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t</a:t>
            </a:r>
            <a:r>
              <a:rPr lang="zh-CN" altLang="en-US" sz="2400" i="1" dirty="0">
                <a:latin typeface="Times New Roman" panose="02020603050405020304" pitchFamily="18" charset="0"/>
              </a:rPr>
              <a:t>；</a:t>
            </a:r>
            <a:endParaRPr lang="zh-CN" altLang="en-US" sz="2400" dirty="0">
              <a:latin typeface="Times New Roman" panose="02020603050405020304" pitchFamily="18" charset="0"/>
            </a:endParaRPr>
          </a:p>
          <a:p>
            <a:pPr marL="558800" indent="-558800" algn="just" defTabSz="892175" eaLnBrk="0" hangingPunct="0">
              <a:spcBef>
                <a:spcPct val="50000"/>
              </a:spcBef>
            </a:pPr>
            <a:r>
              <a:rPr lang="zh-CN" altLang="en-US" sz="2400" dirty="0">
                <a:latin typeface="Times New Roman" panose="02020603050405020304" pitchFamily="18" charset="0"/>
              </a:rPr>
              <a:t>        </a:t>
            </a:r>
            <a:r>
              <a:rPr lang="en-US" altLang="zh-CN" sz="2400" i="1" dirty="0">
                <a:latin typeface="Times New Roman" panose="02020603050405020304" pitchFamily="18" charset="0"/>
              </a:rPr>
              <a:t>u</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i</a:t>
            </a:r>
            <a:r>
              <a:rPr lang="zh-CN" altLang="en-US" sz="2400" dirty="0">
                <a:latin typeface="Times New Roman" panose="02020603050405020304" pitchFamily="18" charset="0"/>
              </a:rPr>
              <a:t>为非关联方向时，</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C</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u</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t</a:t>
            </a:r>
            <a:r>
              <a:rPr lang="en-US" altLang="zh-CN" sz="2400" i="1" dirty="0">
                <a:latin typeface="Times New Roman" panose="02020603050405020304" pitchFamily="18" charset="0"/>
              </a:rPr>
              <a:t>  </a:t>
            </a:r>
            <a:r>
              <a:rPr lang="zh-CN" altLang="en-US" sz="2400" i="1" dirty="0">
                <a:latin typeface="Times New Roman" panose="02020603050405020304" pitchFamily="18" charset="0"/>
              </a:rPr>
              <a:t>。</a:t>
            </a:r>
          </a:p>
        </p:txBody>
      </p:sp>
      <p:sp>
        <p:nvSpPr>
          <p:cNvPr id="154635" name="动作按钮: 后退或前一项 154634"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54636" name="动作按钮: 后退或前一项 154635"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4627"/>
                                        </p:tgtEl>
                                        <p:attrNameLst>
                                          <p:attrName>style.visibility</p:attrName>
                                        </p:attrNameLst>
                                      </p:cBhvr>
                                      <p:to>
                                        <p:strVal val="visible"/>
                                      </p:to>
                                    </p:set>
                                    <p:anim calcmode="lin" valueType="num">
                                      <p:cBhvr additive="base">
                                        <p:cTn id="7" dur="500" fill="hold"/>
                                        <p:tgtEl>
                                          <p:spTgt spid="154627"/>
                                        </p:tgtEl>
                                        <p:attrNameLst>
                                          <p:attrName>ppt_x</p:attrName>
                                        </p:attrNameLst>
                                      </p:cBhvr>
                                      <p:tavLst>
                                        <p:tav tm="0">
                                          <p:val>
                                            <p:strVal val="1+#ppt_w/2"/>
                                          </p:val>
                                        </p:tav>
                                        <p:tav tm="100000">
                                          <p:val>
                                            <p:strVal val="#ppt_x"/>
                                          </p:val>
                                        </p:tav>
                                      </p:tavLst>
                                    </p:anim>
                                    <p:anim calcmode="lin" valueType="num">
                                      <p:cBhvr additive="base">
                                        <p:cTn id="8" dur="500" fill="hold"/>
                                        <p:tgtEl>
                                          <p:spTgt spid="1546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4628"/>
                                        </p:tgtEl>
                                        <p:attrNameLst>
                                          <p:attrName>style.visibility</p:attrName>
                                        </p:attrNameLst>
                                      </p:cBhvr>
                                      <p:to>
                                        <p:strVal val="visible"/>
                                      </p:to>
                                    </p:set>
                                    <p:anim calcmode="lin" valueType="num">
                                      <p:cBhvr additive="base">
                                        <p:cTn id="13" dur="500" fill="hold"/>
                                        <p:tgtEl>
                                          <p:spTgt spid="154628"/>
                                        </p:tgtEl>
                                        <p:attrNameLst>
                                          <p:attrName>ppt_x</p:attrName>
                                        </p:attrNameLst>
                                      </p:cBhvr>
                                      <p:tavLst>
                                        <p:tav tm="0">
                                          <p:val>
                                            <p:strVal val="1+#ppt_w/2"/>
                                          </p:val>
                                        </p:tav>
                                        <p:tav tm="100000">
                                          <p:val>
                                            <p:strVal val="#ppt_x"/>
                                          </p:val>
                                        </p:tav>
                                      </p:tavLst>
                                    </p:anim>
                                    <p:anim calcmode="lin" valueType="num">
                                      <p:cBhvr additive="base">
                                        <p:cTn id="14" dur="500" fill="hold"/>
                                        <p:tgtEl>
                                          <p:spTgt spid="1546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4629"/>
                                        </p:tgtEl>
                                        <p:attrNameLst>
                                          <p:attrName>style.visibility</p:attrName>
                                        </p:attrNameLst>
                                      </p:cBhvr>
                                      <p:to>
                                        <p:strVal val="visible"/>
                                      </p:to>
                                    </p:set>
                                    <p:anim calcmode="lin" valueType="num">
                                      <p:cBhvr additive="base">
                                        <p:cTn id="19" dur="500" fill="hold"/>
                                        <p:tgtEl>
                                          <p:spTgt spid="154629"/>
                                        </p:tgtEl>
                                        <p:attrNameLst>
                                          <p:attrName>ppt_x</p:attrName>
                                        </p:attrNameLst>
                                      </p:cBhvr>
                                      <p:tavLst>
                                        <p:tav tm="0">
                                          <p:val>
                                            <p:strVal val="1+#ppt_w/2"/>
                                          </p:val>
                                        </p:tav>
                                        <p:tav tm="100000">
                                          <p:val>
                                            <p:strVal val="#ppt_x"/>
                                          </p:val>
                                        </p:tav>
                                      </p:tavLst>
                                    </p:anim>
                                    <p:anim calcmode="lin" valueType="num">
                                      <p:cBhvr additive="base">
                                        <p:cTn id="20" dur="500" fill="hold"/>
                                        <p:tgtEl>
                                          <p:spTgt spid="15462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4630"/>
                                        </p:tgtEl>
                                        <p:attrNameLst>
                                          <p:attrName>style.visibility</p:attrName>
                                        </p:attrNameLst>
                                      </p:cBhvr>
                                      <p:to>
                                        <p:strVal val="visible"/>
                                      </p:to>
                                    </p:set>
                                    <p:anim calcmode="lin" valueType="num">
                                      <p:cBhvr additive="base">
                                        <p:cTn id="25" dur="500" fill="hold"/>
                                        <p:tgtEl>
                                          <p:spTgt spid="154630"/>
                                        </p:tgtEl>
                                        <p:attrNameLst>
                                          <p:attrName>ppt_x</p:attrName>
                                        </p:attrNameLst>
                                      </p:cBhvr>
                                      <p:tavLst>
                                        <p:tav tm="0">
                                          <p:val>
                                            <p:strVal val="1+#ppt_w/2"/>
                                          </p:val>
                                        </p:tav>
                                        <p:tav tm="100000">
                                          <p:val>
                                            <p:strVal val="#ppt_x"/>
                                          </p:val>
                                        </p:tav>
                                      </p:tavLst>
                                    </p:anim>
                                    <p:anim calcmode="lin" valueType="num">
                                      <p:cBhvr additive="base">
                                        <p:cTn id="26" dur="500" fill="hold"/>
                                        <p:tgtEl>
                                          <p:spTgt spid="1546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p:bldP spid="154628" grpId="0"/>
      <p:bldP spid="154629" grpId="0"/>
      <p:bldP spid="154630"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文本框 155649"/>
          <p:cNvSpPr txBox="1"/>
          <p:nvPr/>
        </p:nvSpPr>
        <p:spPr>
          <a:xfrm>
            <a:off x="304800" y="271463"/>
            <a:ext cx="27432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2</a:t>
            </a:r>
            <a:r>
              <a:rPr lang="zh-CN" altLang="en-US" sz="2400" dirty="0">
                <a:latin typeface="Times New Roman" panose="02020603050405020304" pitchFamily="18" charset="0"/>
              </a:rPr>
              <a:t>、电容的储能</a:t>
            </a:r>
            <a:endParaRPr lang="zh-CN" altLang="en-US" sz="2400">
              <a:latin typeface="Times New Roman" panose="02020603050405020304" pitchFamily="18" charset="0"/>
            </a:endParaRPr>
          </a:p>
        </p:txBody>
      </p:sp>
      <p:sp>
        <p:nvSpPr>
          <p:cNvPr id="155653" name="文本框 155652"/>
          <p:cNvSpPr txBox="1"/>
          <p:nvPr/>
        </p:nvSpPr>
        <p:spPr>
          <a:xfrm>
            <a:off x="928688" y="5178425"/>
            <a:ext cx="7419975" cy="44926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由此可以看出，电容是无源元件，它本身不消耗能量。</a:t>
            </a:r>
            <a:endParaRPr lang="zh-CN" altLang="en-US" sz="2400">
              <a:latin typeface="Times New Roman" panose="02020603050405020304" pitchFamily="18" charset="0"/>
              <a:sym typeface="Symbol" panose="05050102010706020507" pitchFamily="18" charset="2"/>
            </a:endParaRPr>
          </a:p>
        </p:txBody>
      </p:sp>
      <p:sp>
        <p:nvSpPr>
          <p:cNvPr id="155654" name="文本框 155653"/>
          <p:cNvSpPr txBox="1"/>
          <p:nvPr/>
        </p:nvSpPr>
        <p:spPr>
          <a:xfrm>
            <a:off x="533400" y="3584575"/>
            <a:ext cx="4189413"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a:latin typeface="Times New Roman" panose="02020603050405020304" pitchFamily="18" charset="0"/>
              </a:rPr>
              <a:t>从</a:t>
            </a:r>
            <a:r>
              <a:rPr lang="en-US" altLang="zh-CN" sz="2400" i="1">
                <a:latin typeface="Times New Roman" panose="02020603050405020304" pitchFamily="18" charset="0"/>
              </a:rPr>
              <a:t>t</a:t>
            </a:r>
            <a:r>
              <a:rPr lang="en-US" altLang="zh-CN" sz="2400" baseline="-25000">
                <a:latin typeface="Times New Roman" panose="02020603050405020304" pitchFamily="18" charset="0"/>
              </a:rPr>
              <a:t>0</a:t>
            </a:r>
            <a:r>
              <a:rPr lang="zh-CN" altLang="en-US" sz="2400" dirty="0">
                <a:latin typeface="Times New Roman" panose="02020603050405020304" pitchFamily="18" charset="0"/>
              </a:rPr>
              <a:t>到 </a:t>
            </a:r>
            <a:r>
              <a:rPr lang="en-US" altLang="zh-CN" sz="2400" i="1">
                <a:latin typeface="Times New Roman" panose="02020603050405020304" pitchFamily="18" charset="0"/>
              </a:rPr>
              <a:t>t</a:t>
            </a:r>
            <a:r>
              <a:rPr lang="en-US" altLang="zh-CN" sz="2400" dirty="0">
                <a:latin typeface="Times New Roman" panose="02020603050405020304" pitchFamily="18" charset="0"/>
              </a:rPr>
              <a:t> </a:t>
            </a:r>
            <a:r>
              <a:rPr lang="zh-CN" altLang="en-US" sz="2400" dirty="0">
                <a:latin typeface="Times New Roman" panose="02020603050405020304" pitchFamily="18" charset="0"/>
              </a:rPr>
              <a:t>电容储能的变化量：</a:t>
            </a:r>
            <a:endParaRPr lang="zh-CN" altLang="en-US" sz="2400">
              <a:latin typeface="Times New Roman" panose="02020603050405020304" pitchFamily="18" charset="0"/>
            </a:endParaRPr>
          </a:p>
        </p:txBody>
      </p:sp>
      <p:graphicFrame>
        <p:nvGraphicFramePr>
          <p:cNvPr id="155655" name="对象 155654"/>
          <p:cNvGraphicFramePr/>
          <p:nvPr/>
        </p:nvGraphicFramePr>
        <p:xfrm>
          <a:off x="942975" y="4178300"/>
          <a:ext cx="7212013" cy="887413"/>
        </p:xfrm>
        <a:graphic>
          <a:graphicData uri="http://schemas.openxmlformats.org/presentationml/2006/ole">
            <mc:AlternateContent xmlns:mc="http://schemas.openxmlformats.org/markup-compatibility/2006">
              <mc:Choice xmlns:v="urn:schemas-microsoft-com:vml" Requires="v">
                <p:oleObj spid="_x0000_s12376" r:id="rId3" imgW="3286760" imgH="405765" progId="Equation.DSMT4">
                  <p:embed/>
                </p:oleObj>
              </mc:Choice>
              <mc:Fallback>
                <p:oleObj r:id="rId3" imgW="3286760" imgH="405765" progId="Equation.DSMT4">
                  <p:embed/>
                  <p:pic>
                    <p:nvPicPr>
                      <p:cNvPr id="0" name="图片 3089"/>
                      <p:cNvPicPr/>
                      <p:nvPr/>
                    </p:nvPicPr>
                    <p:blipFill>
                      <a:blip r:embed="rId4"/>
                      <a:stretch>
                        <a:fillRect/>
                      </a:stretch>
                    </p:blipFill>
                    <p:spPr>
                      <a:xfrm>
                        <a:off x="942975" y="4178300"/>
                        <a:ext cx="7212013" cy="887413"/>
                      </a:xfrm>
                      <a:prstGeom prst="rect">
                        <a:avLst/>
                      </a:prstGeom>
                      <a:noFill/>
                      <a:ln w="38100">
                        <a:noFill/>
                        <a:miter/>
                      </a:ln>
                    </p:spPr>
                  </p:pic>
                </p:oleObj>
              </mc:Fallback>
            </mc:AlternateContent>
          </a:graphicData>
        </a:graphic>
      </p:graphicFrame>
      <p:sp>
        <p:nvSpPr>
          <p:cNvPr id="155660" name="动作按钮: 后退或前一项 155659" descr="水滴">
            <a:hlinkClick r:id="" action="ppaction://hlinkshowjump?jump=previousslide">
              <a:snd r:embed="rId5" name="PROJCTOR.WAV"/>
            </a:hlinkClick>
          </p:cNvPr>
          <p:cNvSpPr/>
          <p:nvPr/>
        </p:nvSpPr>
        <p:spPr>
          <a:xfrm>
            <a:off x="8074025" y="632460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155661" name="动作按钮: 后退或前一项 155660" descr="水滴">
            <a:hlinkClick r:id="" action="ppaction://hlinkshowjump?jump=nextslide">
              <a:snd r:embed="rId5" name="PROJCTOR.WAV"/>
            </a:hlinkClick>
          </p:cNvPr>
          <p:cNvSpPr/>
          <p:nvPr/>
        </p:nvSpPr>
        <p:spPr>
          <a:xfrm flipH="1">
            <a:off x="8610600" y="632460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graphicFrame>
        <p:nvGraphicFramePr>
          <p:cNvPr id="155662" name="对象 155661"/>
          <p:cNvGraphicFramePr/>
          <p:nvPr/>
        </p:nvGraphicFramePr>
        <p:xfrm>
          <a:off x="1143000" y="685800"/>
          <a:ext cx="2514600" cy="838200"/>
        </p:xfrm>
        <a:graphic>
          <a:graphicData uri="http://schemas.openxmlformats.org/presentationml/2006/ole">
            <mc:AlternateContent xmlns:mc="http://schemas.openxmlformats.org/markup-compatibility/2006">
              <mc:Choice xmlns:v="urn:schemas-microsoft-com:vml" Requires="v">
                <p:oleObj spid="_x0000_s12377" r:id="rId7" imgW="1217930" imgH="405765" progId="Equation.DSMT4">
                  <p:embed/>
                </p:oleObj>
              </mc:Choice>
              <mc:Fallback>
                <p:oleObj r:id="rId7" imgW="1217930" imgH="405765" progId="Equation.DSMT4">
                  <p:embed/>
                  <p:pic>
                    <p:nvPicPr>
                      <p:cNvPr id="0" name="图片 3091"/>
                      <p:cNvPicPr/>
                      <p:nvPr/>
                    </p:nvPicPr>
                    <p:blipFill>
                      <a:blip r:embed="rId8"/>
                      <a:stretch>
                        <a:fillRect/>
                      </a:stretch>
                    </p:blipFill>
                    <p:spPr>
                      <a:xfrm>
                        <a:off x="1143000" y="685800"/>
                        <a:ext cx="2514600" cy="838200"/>
                      </a:xfrm>
                      <a:prstGeom prst="rect">
                        <a:avLst/>
                      </a:prstGeom>
                      <a:noFill/>
                      <a:ln w="38100">
                        <a:noFill/>
                        <a:miter/>
                      </a:ln>
                    </p:spPr>
                  </p:pic>
                </p:oleObj>
              </mc:Fallback>
            </mc:AlternateContent>
          </a:graphicData>
        </a:graphic>
      </p:graphicFrame>
      <p:graphicFrame>
        <p:nvGraphicFramePr>
          <p:cNvPr id="155663" name="对象 155662"/>
          <p:cNvGraphicFramePr/>
          <p:nvPr/>
        </p:nvGraphicFramePr>
        <p:xfrm>
          <a:off x="996950" y="1524000"/>
          <a:ext cx="7826375" cy="1827213"/>
        </p:xfrm>
        <a:graphic>
          <a:graphicData uri="http://schemas.openxmlformats.org/presentationml/2006/ole">
            <mc:AlternateContent xmlns:mc="http://schemas.openxmlformats.org/markup-compatibility/2006">
              <mc:Choice xmlns:v="urn:schemas-microsoft-com:vml" Requires="v">
                <p:oleObj spid="_x0000_s12378" r:id="rId9" imgW="3643630" imgH="850265" progId="Equation.DSMT4">
                  <p:embed/>
                </p:oleObj>
              </mc:Choice>
              <mc:Fallback>
                <p:oleObj r:id="rId9" imgW="3643630" imgH="850265" progId="Equation.DSMT4">
                  <p:embed/>
                  <p:pic>
                    <p:nvPicPr>
                      <p:cNvPr id="0" name="图片 3090"/>
                      <p:cNvPicPr/>
                      <p:nvPr/>
                    </p:nvPicPr>
                    <p:blipFill>
                      <a:blip r:embed="rId10"/>
                      <a:stretch>
                        <a:fillRect/>
                      </a:stretch>
                    </p:blipFill>
                    <p:spPr>
                      <a:xfrm>
                        <a:off x="996950" y="1524000"/>
                        <a:ext cx="7826375" cy="1827213"/>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5662"/>
                                        </p:tgtEl>
                                        <p:attrNameLst>
                                          <p:attrName>style.visibility</p:attrName>
                                        </p:attrNameLst>
                                      </p:cBhvr>
                                      <p:to>
                                        <p:strVal val="visible"/>
                                      </p:to>
                                    </p:set>
                                    <p:animEffect transition="in" filter="dissolve">
                                      <p:cBhvr>
                                        <p:cTn id="7" dur="500"/>
                                        <p:tgtEl>
                                          <p:spTgt spid="1556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5663"/>
                                        </p:tgtEl>
                                        <p:attrNameLst>
                                          <p:attrName>style.visibility</p:attrName>
                                        </p:attrNameLst>
                                      </p:cBhvr>
                                      <p:to>
                                        <p:strVal val="visible"/>
                                      </p:to>
                                    </p:set>
                                    <p:animEffect transition="in" filter="dissolve">
                                      <p:cBhvr>
                                        <p:cTn id="12" dur="500"/>
                                        <p:tgtEl>
                                          <p:spTgt spid="15566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56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55655"/>
                                        </p:tgtEl>
                                        <p:attrNameLst>
                                          <p:attrName>style.visibility</p:attrName>
                                        </p:attrNameLst>
                                      </p:cBhvr>
                                      <p:to>
                                        <p:strVal val="visible"/>
                                      </p:to>
                                    </p:set>
                                    <p:animEffect transition="in" filter="dissolve">
                                      <p:cBhvr>
                                        <p:cTn id="21" dur="500"/>
                                        <p:tgtEl>
                                          <p:spTgt spid="155655"/>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iterate type="wd">
                                    <p:tmPct val="100000"/>
                                  </p:iterate>
                                  <p:childTnLst>
                                    <p:set>
                                      <p:cBhvr>
                                        <p:cTn id="25" dur="1" fill="hold">
                                          <p:stCondLst>
                                            <p:cond delay="0"/>
                                          </p:stCondLst>
                                        </p:cTn>
                                        <p:tgtEl>
                                          <p:spTgt spid="155653"/>
                                        </p:tgtEl>
                                        <p:attrNameLst>
                                          <p:attrName>style.visibility</p:attrName>
                                        </p:attrNameLst>
                                      </p:cBhvr>
                                      <p:to>
                                        <p:strVal val="visible"/>
                                      </p:to>
                                    </p:set>
                                    <p:anim calcmode="lin" valueType="num">
                                      <p:cBhvr>
                                        <p:cTn id="26" dur="300" fill="hold"/>
                                        <p:tgtEl>
                                          <p:spTgt spid="155653"/>
                                        </p:tgtEl>
                                        <p:attrNameLst>
                                          <p:attrName>ppt_x</p:attrName>
                                        </p:attrNameLst>
                                      </p:cBhvr>
                                      <p:tavLst>
                                        <p:tav tm="0">
                                          <p:val>
                                            <p:strVal val="#ppt_x-#ppt_w/2"/>
                                          </p:val>
                                        </p:tav>
                                        <p:tav tm="100000">
                                          <p:val>
                                            <p:strVal val="#ppt_x"/>
                                          </p:val>
                                        </p:tav>
                                      </p:tavLst>
                                    </p:anim>
                                    <p:anim calcmode="lin" valueType="num">
                                      <p:cBhvr>
                                        <p:cTn id="27" dur="300" fill="hold"/>
                                        <p:tgtEl>
                                          <p:spTgt spid="155653"/>
                                        </p:tgtEl>
                                        <p:attrNameLst>
                                          <p:attrName>ppt_y</p:attrName>
                                        </p:attrNameLst>
                                      </p:cBhvr>
                                      <p:tavLst>
                                        <p:tav tm="0">
                                          <p:val>
                                            <p:strVal val="#ppt_y"/>
                                          </p:val>
                                        </p:tav>
                                        <p:tav tm="100000">
                                          <p:val>
                                            <p:strVal val="#ppt_y"/>
                                          </p:val>
                                        </p:tav>
                                      </p:tavLst>
                                    </p:anim>
                                    <p:anim calcmode="lin" valueType="num">
                                      <p:cBhvr>
                                        <p:cTn id="28" dur="300" fill="hold"/>
                                        <p:tgtEl>
                                          <p:spTgt spid="155653"/>
                                        </p:tgtEl>
                                        <p:attrNameLst>
                                          <p:attrName>ppt_w</p:attrName>
                                        </p:attrNameLst>
                                      </p:cBhvr>
                                      <p:tavLst>
                                        <p:tav tm="0">
                                          <p:val>
                                            <p:fltVal val="0"/>
                                          </p:val>
                                        </p:tav>
                                        <p:tav tm="100000">
                                          <p:val>
                                            <p:strVal val="#ppt_w"/>
                                          </p:val>
                                        </p:tav>
                                      </p:tavLst>
                                    </p:anim>
                                    <p:anim calcmode="lin" valueType="num">
                                      <p:cBhvr>
                                        <p:cTn id="29" dur="300" fill="hold"/>
                                        <p:tgtEl>
                                          <p:spTgt spid="15565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3" grpId="0"/>
      <p:bldP spid="15565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5" name="文本框 187394"/>
          <p:cNvSpPr txBox="1"/>
          <p:nvPr/>
        </p:nvSpPr>
        <p:spPr>
          <a:xfrm>
            <a:off x="800362" y="4780860"/>
            <a:ext cx="4343400" cy="1567582"/>
          </a:xfrm>
          <a:prstGeom prst="rect">
            <a:avLst/>
          </a:prstGeom>
          <a:noFill/>
          <a:ln w="12700">
            <a:noFill/>
          </a:ln>
        </p:spPr>
        <p:txBody>
          <a:bodyPr lIns="89381" tIns="44691" rIns="89381" bIns="44691" anchor="ctr">
            <a:spAutoFit/>
          </a:bodyPr>
          <a:lstStyle/>
          <a:p>
            <a:pPr algn="just" defTabSz="892175" eaLnBrk="0" hangingPunct="0">
              <a:spcBef>
                <a:spcPct val="50000"/>
              </a:spcBef>
            </a:pPr>
            <a:r>
              <a:rPr lang="zh-CN" altLang="en-US" sz="2400" dirty="0">
                <a:latin typeface="Times New Roman" panose="02020603050405020304" pitchFamily="18" charset="0"/>
              </a:rPr>
              <a:t>与电感有关两个量</a:t>
            </a:r>
            <a:r>
              <a:rPr lang="en-US" altLang="zh-CN" sz="2400" dirty="0">
                <a:latin typeface="Times New Roman" panose="02020603050405020304" pitchFamily="18" charset="0"/>
              </a:rPr>
              <a:t>:   </a:t>
            </a:r>
            <a:r>
              <a:rPr lang="en-US" altLang="zh-CN" sz="2400" i="1" dirty="0">
                <a:latin typeface="Times New Roman" panose="02020603050405020304" pitchFamily="18" charset="0"/>
              </a:rPr>
              <a:t>L</a:t>
            </a:r>
            <a:r>
              <a:rPr lang="en-US" altLang="zh-CN" sz="2400" dirty="0">
                <a:latin typeface="Times New Roman" panose="02020603050405020304" pitchFamily="18" charset="0"/>
              </a:rPr>
              <a:t>, </a:t>
            </a:r>
            <a:r>
              <a:rPr lang="en-US" altLang="zh-CN" sz="2400" i="1" dirty="0">
                <a:latin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sym typeface="Symbol" panose="05050102010706020507" pitchFamily="18" charset="2"/>
            </a:endParaRPr>
          </a:p>
          <a:p>
            <a:pPr algn="just" defTabSz="892175" eaLnBrk="0" hangingPunct="0">
              <a:spcBef>
                <a:spcPct val="50000"/>
              </a:spcBef>
            </a:pPr>
            <a:r>
              <a:rPr lang="zh-CN" altLang="en-US" sz="2400" dirty="0">
                <a:latin typeface="Times New Roman" panose="02020603050405020304" pitchFamily="18" charset="0"/>
                <a:sym typeface="Symbol" panose="05050102010706020507" pitchFamily="18" charset="2"/>
              </a:rPr>
              <a:t>对于线性电感</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有：  </a:t>
            </a:r>
          </a:p>
          <a:p>
            <a:pPr algn="just" defTabSz="892175" eaLnBrk="0" hangingPunct="0">
              <a:spcBef>
                <a:spcPct val="50000"/>
              </a:spcBef>
            </a:pPr>
            <a:r>
              <a:rPr lang="zh-CN" altLang="en-US" sz="2400" dirty="0">
                <a:solidFill>
                  <a:srgbClr val="000000"/>
                </a:solidFill>
                <a:latin typeface="Times New Roman" panose="02020603050405020304" pitchFamily="18" charset="0"/>
                <a:sym typeface="Symbol" panose="05050102010706020507" pitchFamily="18" charset="2"/>
              </a:rPr>
              <a:t>                     </a:t>
            </a:r>
            <a:r>
              <a:rPr lang="en-US" altLang="en-US" sz="2400" i="1" dirty="0">
                <a:solidFill>
                  <a:srgbClr val="FF0000"/>
                </a:solidFill>
                <a:latin typeface="Times New Roman" panose="02020603050405020304" pitchFamily="18" charset="0"/>
                <a:sym typeface="Symbol" panose="05050102010706020507" pitchFamily="18" charset="2"/>
              </a:rPr>
              <a:t> </a:t>
            </a:r>
            <a:r>
              <a:rPr lang="en-US" altLang="zh-CN" sz="2400" i="1" dirty="0">
                <a:solidFill>
                  <a:srgbClr val="FF0000"/>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en-US" sz="2400" i="1" dirty="0">
                <a:solidFill>
                  <a:srgbClr val="FF0000"/>
                </a:solidFill>
                <a:latin typeface="Times New Roman" panose="02020603050405020304" pitchFamily="18" charset="0"/>
                <a:sym typeface="Symbol" panose="05050102010706020507" pitchFamily="18" charset="2"/>
              </a:rPr>
              <a:t>=</a:t>
            </a:r>
            <a:r>
              <a:rPr lang="en-US" altLang="zh-CN" sz="2400" i="1" dirty="0">
                <a:solidFill>
                  <a:srgbClr val="FF0000"/>
                </a:solidFill>
                <a:latin typeface="Times New Roman" panose="02020603050405020304" pitchFamily="18" charset="0"/>
                <a:sym typeface="Symbol" panose="05050102010706020507" pitchFamily="18" charset="2"/>
              </a:rPr>
              <a:t>Li</a:t>
            </a:r>
            <a:r>
              <a:rPr lang="en-US" altLang="zh-CN" sz="2400" i="1" dirty="0">
                <a:solidFill>
                  <a:srgbClr val="000000"/>
                </a:solidFill>
                <a:latin typeface="Times New Roman" panose="02020603050405020304" pitchFamily="18" charset="0"/>
                <a:sym typeface="Symbol" panose="05050102010706020507" pitchFamily="18" charset="2"/>
              </a:rPr>
              <a:t>    </a:t>
            </a:r>
          </a:p>
        </p:txBody>
      </p:sp>
      <p:grpSp>
        <p:nvGrpSpPr>
          <p:cNvPr id="187396" name="组合 187395"/>
          <p:cNvGrpSpPr/>
          <p:nvPr/>
        </p:nvGrpSpPr>
        <p:grpSpPr>
          <a:xfrm>
            <a:off x="5376862" y="1176338"/>
            <a:ext cx="1711326" cy="2017712"/>
            <a:chOff x="-38" y="794"/>
            <a:chExt cx="1078" cy="1270"/>
          </a:xfrm>
        </p:grpSpPr>
        <p:sp>
          <p:nvSpPr>
            <p:cNvPr id="187397" name="文本框 187396"/>
            <p:cNvSpPr txBox="1"/>
            <p:nvPr/>
          </p:nvSpPr>
          <p:spPr>
            <a:xfrm>
              <a:off x="733" y="794"/>
              <a:ext cx="212"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b="0" i="1">
                  <a:solidFill>
                    <a:srgbClr val="000000"/>
                  </a:solidFill>
                  <a:latin typeface="Times New Roman" panose="02020603050405020304" pitchFamily="18" charset="0"/>
                  <a:sym typeface="Symbol" panose="05050102010706020507" pitchFamily="18" charset="2"/>
                </a:rPr>
                <a:t></a:t>
              </a:r>
              <a:endParaRPr lang="en-US" altLang="zh-CN" sz="2400">
                <a:solidFill>
                  <a:srgbClr val="000000"/>
                </a:solidFill>
                <a:latin typeface="Times New Roman" panose="02020603050405020304" pitchFamily="18" charset="0"/>
              </a:endParaRPr>
            </a:p>
          </p:txBody>
        </p:sp>
        <p:grpSp>
          <p:nvGrpSpPr>
            <p:cNvPr id="187398" name="组合 187397"/>
            <p:cNvGrpSpPr/>
            <p:nvPr/>
          </p:nvGrpSpPr>
          <p:grpSpPr>
            <a:xfrm>
              <a:off x="-38" y="863"/>
              <a:ext cx="1078" cy="1201"/>
              <a:chOff x="-38" y="863"/>
              <a:chExt cx="1078" cy="1201"/>
            </a:xfrm>
          </p:grpSpPr>
          <p:sp>
            <p:nvSpPr>
              <p:cNvPr id="187399" name="直接连接符 187398"/>
              <p:cNvSpPr/>
              <p:nvPr/>
            </p:nvSpPr>
            <p:spPr>
              <a:xfrm>
                <a:off x="864" y="1008"/>
                <a:ext cx="0" cy="0"/>
              </a:xfrm>
              <a:prstGeom prst="line">
                <a:avLst/>
              </a:prstGeom>
              <a:ln w="12700" cap="flat" cmpd="sng">
                <a:solidFill>
                  <a:srgbClr val="000000"/>
                </a:solidFill>
                <a:prstDash val="solid"/>
                <a:headEnd type="none" w="med" len="med"/>
                <a:tailEnd type="none" w="med" len="med"/>
              </a:ln>
            </p:spPr>
          </p:sp>
          <p:sp>
            <p:nvSpPr>
              <p:cNvPr id="187400" name="直接连接符 187399"/>
              <p:cNvSpPr/>
              <p:nvPr/>
            </p:nvSpPr>
            <p:spPr>
              <a:xfrm>
                <a:off x="1008" y="1008"/>
                <a:ext cx="0" cy="1056"/>
              </a:xfrm>
              <a:prstGeom prst="line">
                <a:avLst/>
              </a:prstGeom>
              <a:ln w="12700" cap="flat" cmpd="sng">
                <a:solidFill>
                  <a:srgbClr val="000000"/>
                </a:solidFill>
                <a:prstDash val="solid"/>
                <a:headEnd type="none" w="med" len="med"/>
                <a:tailEnd type="none" w="med" len="med"/>
              </a:ln>
            </p:spPr>
          </p:sp>
          <p:sp>
            <p:nvSpPr>
              <p:cNvPr id="187401" name="直接连接符 187400"/>
              <p:cNvSpPr/>
              <p:nvPr/>
            </p:nvSpPr>
            <p:spPr>
              <a:xfrm flipH="1">
                <a:off x="144" y="1968"/>
                <a:ext cx="288" cy="0"/>
              </a:xfrm>
              <a:prstGeom prst="line">
                <a:avLst/>
              </a:prstGeom>
              <a:ln w="12700" cap="flat" cmpd="sng">
                <a:solidFill>
                  <a:srgbClr val="000000"/>
                </a:solidFill>
                <a:prstDash val="solid"/>
                <a:headEnd type="none" w="med" len="med"/>
                <a:tailEnd type="none" w="med" len="med"/>
              </a:ln>
            </p:spPr>
          </p:sp>
          <p:sp>
            <p:nvSpPr>
              <p:cNvPr id="187402" name="直接连接符 187401"/>
              <p:cNvSpPr/>
              <p:nvPr/>
            </p:nvSpPr>
            <p:spPr>
              <a:xfrm>
                <a:off x="144" y="1200"/>
                <a:ext cx="864" cy="0"/>
              </a:xfrm>
              <a:prstGeom prst="line">
                <a:avLst/>
              </a:prstGeom>
              <a:ln w="12700" cap="flat" cmpd="sng">
                <a:solidFill>
                  <a:srgbClr val="000000"/>
                </a:solidFill>
                <a:prstDash val="solid"/>
                <a:headEnd type="none" w="med" len="med"/>
                <a:tailEnd type="none" w="med" len="med"/>
              </a:ln>
            </p:spPr>
          </p:sp>
          <p:sp>
            <p:nvSpPr>
              <p:cNvPr id="187403" name="直接连接符 187402"/>
              <p:cNvSpPr/>
              <p:nvPr/>
            </p:nvSpPr>
            <p:spPr>
              <a:xfrm flipV="1">
                <a:off x="432" y="1008"/>
                <a:ext cx="0" cy="1056"/>
              </a:xfrm>
              <a:prstGeom prst="line">
                <a:avLst/>
              </a:prstGeom>
              <a:ln w="12700" cap="flat" cmpd="sng">
                <a:solidFill>
                  <a:srgbClr val="000000"/>
                </a:solidFill>
                <a:prstDash val="solid"/>
                <a:headEnd type="none" w="med" len="med"/>
                <a:tailEnd type="none" w="med" len="med"/>
              </a:ln>
            </p:spPr>
          </p:sp>
          <p:sp>
            <p:nvSpPr>
              <p:cNvPr id="187404" name="直接连接符 187403"/>
              <p:cNvSpPr/>
              <p:nvPr/>
            </p:nvSpPr>
            <p:spPr>
              <a:xfrm>
                <a:off x="432" y="1344"/>
                <a:ext cx="576" cy="96"/>
              </a:xfrm>
              <a:prstGeom prst="line">
                <a:avLst/>
              </a:prstGeom>
              <a:ln w="12700" cap="flat" cmpd="sng">
                <a:solidFill>
                  <a:srgbClr val="000000"/>
                </a:solidFill>
                <a:prstDash val="solid"/>
                <a:headEnd type="none" w="med" len="med"/>
                <a:tailEnd type="none" w="med" len="med"/>
              </a:ln>
            </p:spPr>
          </p:sp>
          <p:sp>
            <p:nvSpPr>
              <p:cNvPr id="187405" name="直接连接符 187404"/>
              <p:cNvSpPr/>
              <p:nvPr/>
            </p:nvSpPr>
            <p:spPr>
              <a:xfrm>
                <a:off x="432" y="1488"/>
                <a:ext cx="576" cy="96"/>
              </a:xfrm>
              <a:prstGeom prst="line">
                <a:avLst/>
              </a:prstGeom>
              <a:ln w="12700" cap="flat" cmpd="sng">
                <a:solidFill>
                  <a:srgbClr val="000000"/>
                </a:solidFill>
                <a:prstDash val="solid"/>
                <a:headEnd type="none" w="med" len="med"/>
                <a:tailEnd type="none" w="med" len="med"/>
              </a:ln>
            </p:spPr>
          </p:sp>
          <p:sp>
            <p:nvSpPr>
              <p:cNvPr id="187406" name="直接连接符 187405"/>
              <p:cNvSpPr/>
              <p:nvPr/>
            </p:nvSpPr>
            <p:spPr>
              <a:xfrm>
                <a:off x="432" y="1632"/>
                <a:ext cx="576" cy="96"/>
              </a:xfrm>
              <a:prstGeom prst="line">
                <a:avLst/>
              </a:prstGeom>
              <a:ln w="12700" cap="flat" cmpd="sng">
                <a:solidFill>
                  <a:srgbClr val="000000"/>
                </a:solidFill>
                <a:prstDash val="solid"/>
                <a:headEnd type="none" w="med" len="med"/>
                <a:tailEnd type="none" w="med" len="med"/>
              </a:ln>
            </p:spPr>
          </p:sp>
          <p:sp>
            <p:nvSpPr>
              <p:cNvPr id="187407" name="直接连接符 187406"/>
              <p:cNvSpPr/>
              <p:nvPr/>
            </p:nvSpPr>
            <p:spPr>
              <a:xfrm>
                <a:off x="432" y="1776"/>
                <a:ext cx="576" cy="96"/>
              </a:xfrm>
              <a:prstGeom prst="line">
                <a:avLst/>
              </a:prstGeom>
              <a:ln w="12700" cap="flat" cmpd="sng">
                <a:solidFill>
                  <a:srgbClr val="000000"/>
                </a:solidFill>
                <a:prstDash val="solid"/>
                <a:headEnd type="none" w="med" len="med"/>
                <a:tailEnd type="none" w="med" len="med"/>
              </a:ln>
            </p:spPr>
          </p:sp>
          <p:sp>
            <p:nvSpPr>
              <p:cNvPr id="187408" name="任意多边形 187407"/>
              <p:cNvSpPr/>
              <p:nvPr/>
            </p:nvSpPr>
            <p:spPr>
              <a:xfrm>
                <a:off x="405" y="1302"/>
                <a:ext cx="27" cy="54"/>
              </a:xfrm>
              <a:custGeom>
                <a:avLst/>
                <a:gdLst/>
                <a:ahLst/>
                <a:cxnLst/>
                <a:rect l="0" t="0" r="0" b="0"/>
                <a:pathLst>
                  <a:path w="27" h="54">
                    <a:moveTo>
                      <a:pt x="21" y="0"/>
                    </a:moveTo>
                    <a:cubicBezTo>
                      <a:pt x="18" y="4"/>
                      <a:pt x="0" y="28"/>
                      <a:pt x="3" y="36"/>
                    </a:cubicBezTo>
                    <a:cubicBezTo>
                      <a:pt x="7" y="45"/>
                      <a:pt x="20" y="47"/>
                      <a:pt x="27" y="54"/>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7409" name="任意多边形 187408"/>
              <p:cNvSpPr/>
              <p:nvPr/>
            </p:nvSpPr>
            <p:spPr>
              <a:xfrm>
                <a:off x="1008" y="1440"/>
                <a:ext cx="19" cy="36"/>
              </a:xfrm>
              <a:custGeom>
                <a:avLst/>
                <a:gdLst/>
                <a:ahLst/>
                <a:cxnLst/>
                <a:rect l="0" t="0" r="0" b="0"/>
                <a:pathLst>
                  <a:path w="19" h="36">
                    <a:moveTo>
                      <a:pt x="6" y="0"/>
                    </a:moveTo>
                    <a:cubicBezTo>
                      <a:pt x="10" y="6"/>
                      <a:pt x="19" y="11"/>
                      <a:pt x="18" y="18"/>
                    </a:cubicBezTo>
                    <a:cubicBezTo>
                      <a:pt x="17" y="26"/>
                      <a:pt x="0" y="36"/>
                      <a:pt x="0" y="36"/>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7410" name="任意多边形 187409"/>
              <p:cNvSpPr/>
              <p:nvPr/>
            </p:nvSpPr>
            <p:spPr>
              <a:xfrm>
                <a:off x="406" y="1462"/>
                <a:ext cx="22" cy="26"/>
              </a:xfrm>
              <a:custGeom>
                <a:avLst/>
                <a:gdLst/>
                <a:ahLst/>
                <a:cxnLst/>
                <a:rect l="0" t="0" r="0" b="0"/>
                <a:pathLst>
                  <a:path w="22" h="26">
                    <a:moveTo>
                      <a:pt x="20" y="26"/>
                    </a:moveTo>
                    <a:cubicBezTo>
                      <a:pt x="14" y="24"/>
                      <a:pt x="4" y="26"/>
                      <a:pt x="2" y="20"/>
                    </a:cubicBezTo>
                    <a:cubicBezTo>
                      <a:pt x="0" y="13"/>
                      <a:pt x="7" y="0"/>
                      <a:pt x="14" y="2"/>
                    </a:cubicBezTo>
                    <a:cubicBezTo>
                      <a:pt x="22" y="5"/>
                      <a:pt x="18" y="18"/>
                      <a:pt x="20" y="26"/>
                    </a:cubicBezTo>
                    <a:close/>
                  </a:path>
                </a:pathLst>
              </a:custGeom>
              <a:solidFill>
                <a:srgbClr val="FFFFFF"/>
              </a:solid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7411" name="任意多边形 187410"/>
              <p:cNvSpPr/>
              <p:nvPr/>
            </p:nvSpPr>
            <p:spPr>
              <a:xfrm>
                <a:off x="1008" y="1584"/>
                <a:ext cx="28" cy="36"/>
              </a:xfrm>
              <a:custGeom>
                <a:avLst/>
                <a:gdLst/>
                <a:ahLst/>
                <a:cxnLst/>
                <a:rect l="0" t="0" r="0" b="0"/>
                <a:pathLst>
                  <a:path w="28" h="36">
                    <a:moveTo>
                      <a:pt x="6" y="0"/>
                    </a:moveTo>
                    <a:cubicBezTo>
                      <a:pt x="16" y="15"/>
                      <a:pt x="28" y="36"/>
                      <a:pt x="0" y="36"/>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7412" name="任意多边形 187411"/>
              <p:cNvSpPr/>
              <p:nvPr/>
            </p:nvSpPr>
            <p:spPr>
              <a:xfrm>
                <a:off x="406" y="1596"/>
                <a:ext cx="26" cy="36"/>
              </a:xfrm>
              <a:custGeom>
                <a:avLst/>
                <a:gdLst/>
                <a:ahLst/>
                <a:cxnLst/>
                <a:rect l="0" t="0" r="0" b="0"/>
                <a:pathLst>
                  <a:path w="26" h="36">
                    <a:moveTo>
                      <a:pt x="20" y="0"/>
                    </a:moveTo>
                    <a:cubicBezTo>
                      <a:pt x="14" y="4"/>
                      <a:pt x="5" y="5"/>
                      <a:pt x="2" y="12"/>
                    </a:cubicBezTo>
                    <a:cubicBezTo>
                      <a:pt x="0" y="18"/>
                      <a:pt x="4" y="26"/>
                      <a:pt x="8" y="30"/>
                    </a:cubicBezTo>
                    <a:cubicBezTo>
                      <a:pt x="12" y="34"/>
                      <a:pt x="26" y="36"/>
                      <a:pt x="26" y="36"/>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7413" name="任意多边形 187412"/>
              <p:cNvSpPr/>
              <p:nvPr/>
            </p:nvSpPr>
            <p:spPr>
              <a:xfrm>
                <a:off x="1002" y="1728"/>
                <a:ext cx="27" cy="33"/>
              </a:xfrm>
              <a:custGeom>
                <a:avLst/>
                <a:gdLst/>
                <a:ahLst/>
                <a:cxnLst/>
                <a:rect l="0" t="0" r="0" b="0"/>
                <a:pathLst>
                  <a:path w="27" h="33">
                    <a:moveTo>
                      <a:pt x="0" y="0"/>
                    </a:moveTo>
                    <a:cubicBezTo>
                      <a:pt x="8" y="4"/>
                      <a:pt x="19" y="4"/>
                      <a:pt x="24" y="12"/>
                    </a:cubicBezTo>
                    <a:cubicBezTo>
                      <a:pt x="27" y="17"/>
                      <a:pt x="24" y="33"/>
                      <a:pt x="18" y="30"/>
                    </a:cubicBezTo>
                    <a:cubicBezTo>
                      <a:pt x="8" y="25"/>
                      <a:pt x="6" y="10"/>
                      <a:pt x="0" y="0"/>
                    </a:cubicBezTo>
                    <a:close/>
                  </a:path>
                </a:pathLst>
              </a:custGeom>
              <a:solidFill>
                <a:srgbClr val="FFFFFF"/>
              </a:solid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7414" name="任意多边形 187413"/>
              <p:cNvSpPr/>
              <p:nvPr/>
            </p:nvSpPr>
            <p:spPr>
              <a:xfrm>
                <a:off x="412" y="1740"/>
                <a:ext cx="24" cy="48"/>
              </a:xfrm>
              <a:custGeom>
                <a:avLst/>
                <a:gdLst/>
                <a:ahLst/>
                <a:cxnLst/>
                <a:rect l="0" t="0" r="0" b="0"/>
                <a:pathLst>
                  <a:path w="24" h="48">
                    <a:moveTo>
                      <a:pt x="14" y="0"/>
                    </a:moveTo>
                    <a:cubicBezTo>
                      <a:pt x="10" y="12"/>
                      <a:pt x="6" y="24"/>
                      <a:pt x="2" y="36"/>
                    </a:cubicBezTo>
                    <a:cubicBezTo>
                      <a:pt x="0" y="43"/>
                      <a:pt x="13" y="48"/>
                      <a:pt x="20" y="48"/>
                    </a:cubicBezTo>
                    <a:cubicBezTo>
                      <a:pt x="24" y="48"/>
                      <a:pt x="20" y="40"/>
                      <a:pt x="20" y="36"/>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7415" name="任意多边形 187414"/>
              <p:cNvSpPr/>
              <p:nvPr/>
            </p:nvSpPr>
            <p:spPr>
              <a:xfrm>
                <a:off x="1008" y="1872"/>
                <a:ext cx="31" cy="48"/>
              </a:xfrm>
              <a:custGeom>
                <a:avLst/>
                <a:gdLst/>
                <a:ahLst/>
                <a:cxnLst/>
                <a:rect l="0" t="0" r="0" b="0"/>
                <a:pathLst>
                  <a:path w="31" h="48">
                    <a:moveTo>
                      <a:pt x="0" y="0"/>
                    </a:moveTo>
                    <a:cubicBezTo>
                      <a:pt x="2" y="6"/>
                      <a:pt x="2" y="14"/>
                      <a:pt x="6" y="18"/>
                    </a:cubicBezTo>
                    <a:cubicBezTo>
                      <a:pt x="10" y="22"/>
                      <a:pt x="21" y="18"/>
                      <a:pt x="24" y="24"/>
                    </a:cubicBezTo>
                    <a:cubicBezTo>
                      <a:pt x="31" y="39"/>
                      <a:pt x="13" y="44"/>
                      <a:pt x="6" y="48"/>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7416" name="任意多边形 187415"/>
              <p:cNvSpPr/>
              <p:nvPr/>
            </p:nvSpPr>
            <p:spPr>
              <a:xfrm>
                <a:off x="1008" y="1206"/>
                <a:ext cx="32" cy="42"/>
              </a:xfrm>
              <a:custGeom>
                <a:avLst/>
                <a:gdLst/>
                <a:ahLst/>
                <a:cxnLst/>
                <a:rect l="0" t="0" r="0" b="0"/>
                <a:pathLst>
                  <a:path w="32" h="42">
                    <a:moveTo>
                      <a:pt x="0" y="0"/>
                    </a:moveTo>
                    <a:cubicBezTo>
                      <a:pt x="32" y="11"/>
                      <a:pt x="19" y="17"/>
                      <a:pt x="6" y="42"/>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7417" name="上箭头 187416"/>
              <p:cNvSpPr/>
              <p:nvPr/>
            </p:nvSpPr>
            <p:spPr>
              <a:xfrm>
                <a:off x="576" y="1008"/>
                <a:ext cx="288" cy="1056"/>
              </a:xfrm>
              <a:prstGeom prst="upArrow">
                <a:avLst>
                  <a:gd name="adj1" fmla="val 50000"/>
                  <a:gd name="adj2" fmla="val 91666"/>
                </a:avLst>
              </a:prstGeom>
              <a:solidFill>
                <a:srgbClr val="FF0000">
                  <a:alpha val="50000"/>
                </a:srgbClr>
              </a:solidFill>
              <a:ln w="12700" cap="rnd" cmpd="sng">
                <a:solidFill>
                  <a:srgbClr val="000000"/>
                </a:solidFill>
                <a:prstDash val="sysDot"/>
                <a:miter/>
                <a:headEnd type="none" w="med" len="med"/>
                <a:tailEnd type="none" w="med" len="med"/>
              </a:ln>
            </p:spPr>
            <p:txBody>
              <a:bodyPr/>
              <a:lstStyle/>
              <a:p>
                <a:endParaRPr lang="zh-CN" altLang="en-US"/>
              </a:p>
            </p:txBody>
          </p:sp>
          <p:sp>
            <p:nvSpPr>
              <p:cNvPr id="187418" name="直接连接符 187417"/>
              <p:cNvSpPr/>
              <p:nvPr/>
            </p:nvSpPr>
            <p:spPr>
              <a:xfrm>
                <a:off x="144" y="1152"/>
                <a:ext cx="192" cy="0"/>
              </a:xfrm>
              <a:prstGeom prst="line">
                <a:avLst/>
              </a:prstGeom>
              <a:ln w="12700" cap="flat" cmpd="sng">
                <a:solidFill>
                  <a:srgbClr val="000000"/>
                </a:solidFill>
                <a:prstDash val="solid"/>
                <a:headEnd type="none" w="med" len="med"/>
                <a:tailEnd type="triangle" w="med" len="med"/>
              </a:ln>
            </p:spPr>
          </p:sp>
          <p:sp>
            <p:nvSpPr>
              <p:cNvPr id="187419" name="文本框 187418"/>
              <p:cNvSpPr txBox="1"/>
              <p:nvPr/>
            </p:nvSpPr>
            <p:spPr>
              <a:xfrm>
                <a:off x="145" y="863"/>
                <a:ext cx="167"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err="1">
                    <a:solidFill>
                      <a:srgbClr val="000000"/>
                    </a:solidFill>
                    <a:latin typeface="Times New Roman" panose="02020603050405020304" pitchFamily="18" charset="0"/>
                  </a:rPr>
                  <a:t>i</a:t>
                </a:r>
                <a:endParaRPr lang="en-US" altLang="zh-CN" sz="2400" dirty="0">
                  <a:solidFill>
                    <a:srgbClr val="000000"/>
                  </a:solidFill>
                  <a:latin typeface="Times New Roman" panose="02020603050405020304" pitchFamily="18" charset="0"/>
                </a:endParaRPr>
              </a:p>
            </p:txBody>
          </p:sp>
          <p:sp>
            <p:nvSpPr>
              <p:cNvPr id="187420" name="文本框 187419"/>
              <p:cNvSpPr txBox="1"/>
              <p:nvPr/>
            </p:nvSpPr>
            <p:spPr>
              <a:xfrm>
                <a:off x="-15" y="1178"/>
                <a:ext cx="221"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solidFill>
                      <a:srgbClr val="000000"/>
                    </a:solidFill>
                    <a:latin typeface="Times New Roman" panose="02020603050405020304" pitchFamily="18" charset="0"/>
                  </a:rPr>
                  <a:t>+</a:t>
                </a:r>
              </a:p>
            </p:txBody>
          </p:sp>
          <p:sp>
            <p:nvSpPr>
              <p:cNvPr id="187421" name="文本框 187420"/>
              <p:cNvSpPr txBox="1"/>
              <p:nvPr/>
            </p:nvSpPr>
            <p:spPr>
              <a:xfrm>
                <a:off x="16" y="1731"/>
                <a:ext cx="207" cy="28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solidFill>
                      <a:srgbClr val="000000"/>
                    </a:solidFill>
                    <a:latin typeface="Times New Roman" panose="02020603050405020304" pitchFamily="18" charset="0"/>
                  </a:rPr>
                  <a:t>–</a:t>
                </a:r>
              </a:p>
            </p:txBody>
          </p:sp>
          <p:sp>
            <p:nvSpPr>
              <p:cNvPr id="187422" name="文本框 187421"/>
              <p:cNvSpPr txBox="1"/>
              <p:nvPr/>
            </p:nvSpPr>
            <p:spPr>
              <a:xfrm>
                <a:off x="-38" y="1487"/>
                <a:ext cx="222"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solidFill>
                      <a:srgbClr val="000000"/>
                    </a:solidFill>
                    <a:latin typeface="Times New Roman" panose="02020603050405020304" pitchFamily="18" charset="0"/>
                  </a:rPr>
                  <a:t>u</a:t>
                </a:r>
                <a:endParaRPr lang="en-US" altLang="zh-CN" sz="2400" dirty="0">
                  <a:solidFill>
                    <a:srgbClr val="000000"/>
                  </a:solidFill>
                  <a:latin typeface="Times New Roman" panose="02020603050405020304" pitchFamily="18" charset="0"/>
                </a:endParaRPr>
              </a:p>
            </p:txBody>
          </p:sp>
          <p:sp>
            <p:nvSpPr>
              <p:cNvPr id="187423" name="文本框 187422"/>
              <p:cNvSpPr txBox="1"/>
              <p:nvPr/>
            </p:nvSpPr>
            <p:spPr>
              <a:xfrm>
                <a:off x="178" y="1155"/>
                <a:ext cx="207" cy="28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solidFill>
                      <a:srgbClr val="000000"/>
                    </a:solidFill>
                    <a:latin typeface="Times New Roman" panose="02020603050405020304" pitchFamily="18" charset="0"/>
                  </a:rPr>
                  <a:t>–</a:t>
                </a:r>
              </a:p>
            </p:txBody>
          </p:sp>
          <p:sp>
            <p:nvSpPr>
              <p:cNvPr id="187424" name="文本框 187423"/>
              <p:cNvSpPr txBox="1"/>
              <p:nvPr/>
            </p:nvSpPr>
            <p:spPr>
              <a:xfrm>
                <a:off x="194" y="1731"/>
                <a:ext cx="222" cy="28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solidFill>
                      <a:srgbClr val="000000"/>
                    </a:solidFill>
                    <a:latin typeface="Times New Roman" panose="02020603050405020304" pitchFamily="18" charset="0"/>
                  </a:rPr>
                  <a:t>+</a:t>
                </a:r>
              </a:p>
            </p:txBody>
          </p:sp>
          <p:sp>
            <p:nvSpPr>
              <p:cNvPr id="187425" name="文本框 187424"/>
              <p:cNvSpPr txBox="1"/>
              <p:nvPr/>
            </p:nvSpPr>
            <p:spPr>
              <a:xfrm>
                <a:off x="185" y="1442"/>
                <a:ext cx="197"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solidFill>
                      <a:srgbClr val="000000"/>
                    </a:solidFill>
                    <a:latin typeface="Times New Roman" panose="02020603050405020304" pitchFamily="18" charset="0"/>
                  </a:rPr>
                  <a:t>e</a:t>
                </a:r>
                <a:endParaRPr lang="en-US" altLang="zh-CN" sz="2400">
                  <a:solidFill>
                    <a:srgbClr val="000000"/>
                  </a:solidFill>
                  <a:latin typeface="Times New Roman" panose="02020603050405020304" pitchFamily="18" charset="0"/>
                </a:endParaRPr>
              </a:p>
            </p:txBody>
          </p:sp>
          <p:cxnSp>
            <p:nvCxnSpPr>
              <p:cNvPr id="187426" name="直接箭头连接符 187425"/>
              <p:cNvCxnSpPr>
                <a:stCxn id="187420" idx="0"/>
                <a:endCxn id="187420" idx="0"/>
              </p:cNvCxnSpPr>
              <p:nvPr/>
            </p:nvCxnSpPr>
            <p:spPr>
              <a:xfrm>
                <a:off x="97" y="1176"/>
                <a:ext cx="0" cy="0"/>
              </a:xfrm>
              <a:prstGeom prst="straightConnector1">
                <a:avLst/>
              </a:prstGeom>
              <a:ln w="12700" cap="flat" cmpd="sng">
                <a:solidFill>
                  <a:srgbClr val="000000"/>
                </a:solidFill>
                <a:prstDash val="solid"/>
                <a:headEnd type="none" w="med" len="med"/>
                <a:tailEnd type="none" w="med" len="med"/>
              </a:ln>
            </p:spPr>
          </p:cxnSp>
        </p:grpSp>
      </p:grpSp>
      <p:sp>
        <p:nvSpPr>
          <p:cNvPr id="187427" name="文本框 187426"/>
          <p:cNvSpPr txBox="1"/>
          <p:nvPr/>
        </p:nvSpPr>
        <p:spPr>
          <a:xfrm>
            <a:off x="550863" y="1265238"/>
            <a:ext cx="3244850" cy="630237"/>
          </a:xfrm>
          <a:prstGeom prst="rect">
            <a:avLst/>
          </a:prstGeom>
          <a:noFill/>
          <a:ln w="12700">
            <a:noFill/>
          </a:ln>
        </p:spPr>
        <p:txBody>
          <a:bodyPr lIns="89381" tIns="44691" rIns="89381" bIns="44691" anchor="ctr">
            <a:spAutoFit/>
          </a:bodyPr>
          <a:lstStyle/>
          <a:p>
            <a:pPr marL="650875" indent="-650875" algn="just" defTabSz="892175" eaLnBrk="0" hangingPunct="0">
              <a:lnSpc>
                <a:spcPct val="150000"/>
              </a:lnSpc>
              <a:spcBef>
                <a:spcPct val="50000"/>
              </a:spcBef>
            </a:pPr>
            <a:r>
              <a:rPr lang="zh-CN" altLang="en-US" sz="2400" dirty="0">
                <a:latin typeface="Times New Roman" panose="02020603050405020304" pitchFamily="18" charset="0"/>
              </a:rPr>
              <a:t>一、电感的物理概念</a:t>
            </a:r>
            <a:endParaRPr lang="zh-CN" altLang="en-US" sz="2400">
              <a:latin typeface="Times New Roman" panose="02020603050405020304" pitchFamily="18" charset="0"/>
              <a:sym typeface="Symbol" panose="05050102010706020507" pitchFamily="18" charset="2"/>
            </a:endParaRPr>
          </a:p>
        </p:txBody>
      </p:sp>
      <p:grpSp>
        <p:nvGrpSpPr>
          <p:cNvPr id="187451" name="组合 187450"/>
          <p:cNvGrpSpPr/>
          <p:nvPr/>
        </p:nvGrpSpPr>
        <p:grpSpPr>
          <a:xfrm>
            <a:off x="5094288" y="3405188"/>
            <a:ext cx="3152775" cy="1366843"/>
            <a:chOff x="3148" y="2405"/>
            <a:chExt cx="1986" cy="860"/>
          </a:xfrm>
        </p:grpSpPr>
        <p:sp>
          <p:nvSpPr>
            <p:cNvPr id="187432" name="文本框 187431"/>
            <p:cNvSpPr txBox="1"/>
            <p:nvPr/>
          </p:nvSpPr>
          <p:spPr>
            <a:xfrm>
              <a:off x="4096" y="2976"/>
              <a:ext cx="222" cy="289"/>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a:latin typeface="Times New Roman" panose="02020603050405020304" pitchFamily="18" charset="0"/>
                </a:rPr>
                <a:t>u</a:t>
              </a:r>
            </a:p>
          </p:txBody>
        </p:sp>
        <p:grpSp>
          <p:nvGrpSpPr>
            <p:cNvPr id="187450" name="组合 187449"/>
            <p:cNvGrpSpPr/>
            <p:nvPr/>
          </p:nvGrpSpPr>
          <p:grpSpPr>
            <a:xfrm>
              <a:off x="3148" y="2405"/>
              <a:ext cx="1986" cy="792"/>
              <a:chOff x="3148" y="2405"/>
              <a:chExt cx="1986" cy="792"/>
            </a:xfrm>
          </p:grpSpPr>
          <p:sp>
            <p:nvSpPr>
              <p:cNvPr id="187428" name="文本框 187427"/>
              <p:cNvSpPr txBox="1"/>
              <p:nvPr/>
            </p:nvSpPr>
            <p:spPr>
              <a:xfrm>
                <a:off x="4117" y="2405"/>
                <a:ext cx="228"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latin typeface="Times New Roman" panose="02020603050405020304" pitchFamily="18" charset="0"/>
                  </a:rPr>
                  <a:t>L</a:t>
                </a:r>
              </a:p>
            </p:txBody>
          </p:sp>
          <p:grpSp>
            <p:nvGrpSpPr>
              <p:cNvPr id="187429" name="组合 187428"/>
              <p:cNvGrpSpPr/>
              <p:nvPr/>
            </p:nvGrpSpPr>
            <p:grpSpPr>
              <a:xfrm>
                <a:off x="3208" y="2490"/>
                <a:ext cx="678" cy="289"/>
                <a:chOff x="284" y="726"/>
                <a:chExt cx="955" cy="469"/>
              </a:xfrm>
            </p:grpSpPr>
            <p:sp>
              <p:nvSpPr>
                <p:cNvPr id="187430" name="右箭头 187429"/>
                <p:cNvSpPr/>
                <p:nvPr/>
              </p:nvSpPr>
              <p:spPr>
                <a:xfrm>
                  <a:off x="624" y="816"/>
                  <a:ext cx="615" cy="306"/>
                </a:xfrm>
                <a:prstGeom prst="rightArrow">
                  <a:avLst>
                    <a:gd name="adj1" fmla="val 50000"/>
                    <a:gd name="adj2" fmla="val 50245"/>
                  </a:avLst>
                </a:prstGeom>
                <a:solidFill>
                  <a:schemeClr val="accent1"/>
                </a:solidFill>
                <a:ln w="28575" cap="sq" cmpd="sng">
                  <a:solidFill>
                    <a:schemeClr val="accent1"/>
                  </a:solidFill>
                  <a:prstDash val="solid"/>
                  <a:miter/>
                  <a:headEnd type="none" w="med" len="med"/>
                  <a:tailEnd type="none" w="med" len="med"/>
                </a:ln>
              </p:spPr>
              <p:txBody>
                <a:bodyPr wrap="none" lIns="89381" tIns="44691" rIns="89381" bIns="44691" anchor="ctr"/>
                <a:lstStyle/>
                <a:p>
                  <a:pPr algn="ctr" defTabSz="892175" eaLnBrk="0" hangingPunct="0"/>
                  <a:endParaRPr sz="2400" i="1" dirty="0">
                    <a:solidFill>
                      <a:schemeClr val="accent1"/>
                    </a:solidFill>
                    <a:latin typeface="Times New Roman" panose="02020603050405020304" pitchFamily="18" charset="0"/>
                  </a:endParaRPr>
                </a:p>
              </p:txBody>
            </p:sp>
            <p:sp>
              <p:nvSpPr>
                <p:cNvPr id="187431" name="文本框 187430"/>
                <p:cNvSpPr txBox="1"/>
                <p:nvPr/>
              </p:nvSpPr>
              <p:spPr>
                <a:xfrm>
                  <a:off x="284" y="726"/>
                  <a:ext cx="236" cy="469"/>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err="1">
                      <a:latin typeface="Times New Roman" panose="02020603050405020304" pitchFamily="18" charset="0"/>
                    </a:rPr>
                    <a:t>i</a:t>
                  </a:r>
                  <a:endParaRPr lang="en-US" altLang="zh-CN" sz="2400" i="1" dirty="0">
                    <a:latin typeface="Times New Roman" panose="02020603050405020304" pitchFamily="18" charset="0"/>
                  </a:endParaRPr>
                </a:p>
              </p:txBody>
            </p:sp>
          </p:grpSp>
          <p:sp>
            <p:nvSpPr>
              <p:cNvPr id="187433" name="矩形 187432"/>
              <p:cNvSpPr/>
              <p:nvPr/>
            </p:nvSpPr>
            <p:spPr>
              <a:xfrm>
                <a:off x="3247" y="2914"/>
                <a:ext cx="221"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rgbClr val="FF0000"/>
                    </a:solidFill>
                    <a:latin typeface="Times New Roman" panose="02020603050405020304" pitchFamily="18" charset="0"/>
                    <a:sym typeface="CommonBullets" pitchFamily="34" charset="2"/>
                  </a:rPr>
                  <a:t>+</a:t>
                </a:r>
                <a:endParaRPr lang="en-US" altLang="zh-CN" sz="2400" i="1">
                  <a:solidFill>
                    <a:schemeClr val="hlink"/>
                  </a:solidFill>
                  <a:latin typeface="Times New Roman" panose="02020603050405020304" pitchFamily="18" charset="0"/>
                  <a:sym typeface="CommonBullets" pitchFamily="34" charset="2"/>
                </a:endParaRPr>
              </a:p>
            </p:txBody>
          </p:sp>
          <p:grpSp>
            <p:nvGrpSpPr>
              <p:cNvPr id="187434" name="组合 187433"/>
              <p:cNvGrpSpPr/>
              <p:nvPr/>
            </p:nvGrpSpPr>
            <p:grpSpPr>
              <a:xfrm>
                <a:off x="3148" y="2779"/>
                <a:ext cx="1986" cy="321"/>
                <a:chOff x="3469" y="847"/>
                <a:chExt cx="1986" cy="321"/>
              </a:xfrm>
            </p:grpSpPr>
            <p:sp>
              <p:nvSpPr>
                <p:cNvPr id="187435" name="直接连接符 187434"/>
                <p:cNvSpPr/>
                <p:nvPr/>
              </p:nvSpPr>
              <p:spPr>
                <a:xfrm flipH="1" flipV="1">
                  <a:off x="3560" y="933"/>
                  <a:ext cx="576" cy="0"/>
                </a:xfrm>
                <a:prstGeom prst="line">
                  <a:avLst/>
                </a:prstGeom>
                <a:ln w="28575" cap="sq" cmpd="sng">
                  <a:solidFill>
                    <a:schemeClr val="tx1"/>
                  </a:solidFill>
                  <a:prstDash val="solid"/>
                  <a:headEnd type="none" w="med" len="med"/>
                  <a:tailEnd type="none" w="med" len="med"/>
                </a:ln>
              </p:spPr>
            </p:sp>
            <p:sp>
              <p:nvSpPr>
                <p:cNvPr id="187436" name="直接连接符 187435"/>
                <p:cNvSpPr/>
                <p:nvPr/>
              </p:nvSpPr>
              <p:spPr>
                <a:xfrm>
                  <a:off x="4788" y="933"/>
                  <a:ext cx="576" cy="0"/>
                </a:xfrm>
                <a:prstGeom prst="line">
                  <a:avLst/>
                </a:prstGeom>
                <a:ln w="28575" cap="sq" cmpd="sng">
                  <a:solidFill>
                    <a:schemeClr val="tx1"/>
                  </a:solidFill>
                  <a:prstDash val="solid"/>
                  <a:headEnd type="none" w="med" len="med"/>
                  <a:tailEnd type="none" w="med" len="med"/>
                </a:ln>
              </p:spPr>
            </p:sp>
            <p:sp>
              <p:nvSpPr>
                <p:cNvPr id="187437" name="椭圆 187436"/>
                <p:cNvSpPr/>
                <p:nvPr/>
              </p:nvSpPr>
              <p:spPr>
                <a:xfrm>
                  <a:off x="3469" y="892"/>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sp>
              <p:nvSpPr>
                <p:cNvPr id="187438" name="椭圆 187437"/>
                <p:cNvSpPr/>
                <p:nvPr/>
              </p:nvSpPr>
              <p:spPr>
                <a:xfrm>
                  <a:off x="5364" y="892"/>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sp>
              <p:nvSpPr>
                <p:cNvPr id="187439" name="椭圆 187438"/>
                <p:cNvSpPr/>
                <p:nvPr/>
              </p:nvSpPr>
              <p:spPr>
                <a:xfrm rot="5400000">
                  <a:off x="4582" y="891"/>
                  <a:ext cx="249" cy="162"/>
                </a:xfrm>
                <a:prstGeom prst="ellipse">
                  <a:avLst/>
                </a:prstGeom>
                <a:noFill/>
                <a:ln w="38100" cap="flat" cmpd="sng">
                  <a:solidFill>
                    <a:srgbClr val="FF0000"/>
                  </a:solidFill>
                  <a:prstDash val="solid"/>
                  <a:headEnd type="none" w="med" len="med"/>
                  <a:tailEnd type="none" w="med" len="med"/>
                </a:ln>
              </p:spPr>
              <p:txBody>
                <a:bodyPr/>
                <a:lstStyle/>
                <a:p>
                  <a:endParaRPr lang="zh-CN" altLang="en-US"/>
                </a:p>
              </p:txBody>
            </p:sp>
            <p:sp>
              <p:nvSpPr>
                <p:cNvPr id="187440" name="椭圆 187439"/>
                <p:cNvSpPr/>
                <p:nvPr/>
              </p:nvSpPr>
              <p:spPr>
                <a:xfrm rot="5400000">
                  <a:off x="4417" y="890"/>
                  <a:ext cx="249" cy="162"/>
                </a:xfrm>
                <a:prstGeom prst="ellipse">
                  <a:avLst/>
                </a:prstGeom>
                <a:noFill/>
                <a:ln w="38100" cap="flat" cmpd="sng">
                  <a:solidFill>
                    <a:srgbClr val="FF0000"/>
                  </a:solidFill>
                  <a:prstDash val="solid"/>
                  <a:headEnd type="none" w="med" len="med"/>
                  <a:tailEnd type="none" w="med" len="med"/>
                </a:ln>
              </p:spPr>
              <p:txBody>
                <a:bodyPr/>
                <a:lstStyle/>
                <a:p>
                  <a:endParaRPr lang="zh-CN" altLang="en-US"/>
                </a:p>
              </p:txBody>
            </p:sp>
            <p:sp>
              <p:nvSpPr>
                <p:cNvPr id="187441" name="椭圆 187440"/>
                <p:cNvSpPr/>
                <p:nvPr/>
              </p:nvSpPr>
              <p:spPr>
                <a:xfrm rot="5400000">
                  <a:off x="4253" y="891"/>
                  <a:ext cx="249" cy="161"/>
                </a:xfrm>
                <a:prstGeom prst="ellipse">
                  <a:avLst/>
                </a:prstGeom>
                <a:noFill/>
                <a:ln w="38100" cap="flat" cmpd="sng">
                  <a:solidFill>
                    <a:srgbClr val="FF0000"/>
                  </a:solidFill>
                  <a:prstDash val="solid"/>
                  <a:headEnd type="none" w="med" len="med"/>
                  <a:tailEnd type="none" w="med" len="med"/>
                </a:ln>
              </p:spPr>
              <p:txBody>
                <a:bodyPr/>
                <a:lstStyle/>
                <a:p>
                  <a:endParaRPr lang="zh-CN" altLang="en-US"/>
                </a:p>
              </p:txBody>
            </p:sp>
            <p:sp>
              <p:nvSpPr>
                <p:cNvPr id="187442" name="椭圆 187441"/>
                <p:cNvSpPr/>
                <p:nvPr/>
              </p:nvSpPr>
              <p:spPr>
                <a:xfrm rot="5400000">
                  <a:off x="4082" y="890"/>
                  <a:ext cx="249" cy="162"/>
                </a:xfrm>
                <a:prstGeom prst="ellipse">
                  <a:avLst/>
                </a:prstGeom>
                <a:noFill/>
                <a:ln w="38100" cap="flat" cmpd="sng">
                  <a:solidFill>
                    <a:srgbClr val="FF0000"/>
                  </a:solidFill>
                  <a:prstDash val="solid"/>
                  <a:headEnd type="none" w="med" len="med"/>
                  <a:tailEnd type="none" w="med" len="med"/>
                </a:ln>
              </p:spPr>
              <p:txBody>
                <a:bodyPr/>
                <a:lstStyle/>
                <a:p>
                  <a:endParaRPr lang="zh-CN" altLang="en-US"/>
                </a:p>
              </p:txBody>
            </p:sp>
            <p:sp>
              <p:nvSpPr>
                <p:cNvPr id="187443" name="矩形 187442" descr="蓝色砂纸"/>
                <p:cNvSpPr/>
                <p:nvPr/>
              </p:nvSpPr>
              <p:spPr>
                <a:xfrm rot="5400000">
                  <a:off x="4351" y="710"/>
                  <a:ext cx="218" cy="698"/>
                </a:xfrm>
                <a:prstGeom prst="rect">
                  <a:avLst/>
                </a:prstGeom>
                <a:blipFill rotWithShape="0">
                  <a:blip r:embed="rId2"/>
                </a:blipFill>
                <a:ln w="9525">
                  <a:noFill/>
                </a:ln>
              </p:spPr>
              <p:txBody>
                <a:bodyPr/>
                <a:lstStyle/>
                <a:p>
                  <a:endParaRPr lang="zh-CN" altLang="en-US"/>
                </a:p>
              </p:txBody>
            </p:sp>
          </p:grpSp>
          <p:sp>
            <p:nvSpPr>
              <p:cNvPr id="187444" name="矩形 187443"/>
              <p:cNvSpPr/>
              <p:nvPr/>
            </p:nvSpPr>
            <p:spPr>
              <a:xfrm>
                <a:off x="4899" y="2882"/>
                <a:ext cx="208"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rgbClr val="FF0000"/>
                    </a:solidFill>
                    <a:latin typeface="Times New Roman" panose="02020603050405020304" pitchFamily="18" charset="0"/>
                    <a:sym typeface="CommonBullets" pitchFamily="34" charset="2"/>
                  </a:rPr>
                  <a:t>–</a:t>
                </a:r>
              </a:p>
            </p:txBody>
          </p:sp>
        </p:grpSp>
      </p:grpSp>
      <p:sp>
        <p:nvSpPr>
          <p:cNvPr id="187445" name="文本框 187444"/>
          <p:cNvSpPr txBox="1"/>
          <p:nvPr/>
        </p:nvSpPr>
        <p:spPr>
          <a:xfrm>
            <a:off x="3259138" y="3911600"/>
            <a:ext cx="1430337"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电路符号</a:t>
            </a:r>
            <a:endParaRPr lang="zh-CN" altLang="en-US" sz="2400">
              <a:solidFill>
                <a:srgbClr val="000000"/>
              </a:solidFill>
              <a:latin typeface="Times New Roman" panose="02020603050405020304" pitchFamily="18" charset="0"/>
            </a:endParaRPr>
          </a:p>
        </p:txBody>
      </p:sp>
      <p:sp>
        <p:nvSpPr>
          <p:cNvPr id="187446" name="文本框 187445"/>
          <p:cNvSpPr txBox="1"/>
          <p:nvPr/>
        </p:nvSpPr>
        <p:spPr>
          <a:xfrm>
            <a:off x="1309688" y="2074863"/>
            <a:ext cx="1747837"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zh-CN" sz="2400" dirty="0">
                <a:latin typeface="Times New Roman" panose="02020603050405020304" pitchFamily="18" charset="0"/>
              </a:rPr>
              <a:t>1. 元件特性</a:t>
            </a:r>
            <a:endParaRPr lang="en-US" altLang="zh-CN" sz="2400">
              <a:solidFill>
                <a:srgbClr val="000000"/>
              </a:solidFill>
              <a:latin typeface="Times New Roman" panose="02020603050405020304" pitchFamily="18" charset="0"/>
            </a:endParaRPr>
          </a:p>
        </p:txBody>
      </p:sp>
      <p:sp>
        <p:nvSpPr>
          <p:cNvPr id="187447" name="动作按钮: 后退或前一项 187446"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87448" name="动作按钮: 后退或前一项 187447"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87449" name="标题 187448"/>
          <p:cNvSpPr>
            <a:spLocks noGrp="1"/>
          </p:cNvSpPr>
          <p:nvPr>
            <p:ph type="title" idx="4294967295"/>
          </p:nvPr>
        </p:nvSpPr>
        <p:spPr>
          <a:xfrm>
            <a:off x="550863" y="323850"/>
            <a:ext cx="4006850" cy="695325"/>
          </a:xfrm>
          <a:solidFill>
            <a:srgbClr val="00FF00"/>
          </a:solidFill>
          <a:ln/>
        </p:spPr>
        <p:txBody>
          <a:bodyPr lIns="89381" tIns="44691" rIns="89381" bIns="44691" anchor="b"/>
          <a:lstStyle/>
          <a:p>
            <a:r>
              <a:rPr lang="en-US" altLang="zh-CN" sz="2700" b="1" dirty="0">
                <a:latin typeface="Times New Roman" panose="02020603050405020304" pitchFamily="18" charset="0"/>
              </a:rPr>
              <a:t>1.3.3 </a:t>
            </a:r>
            <a:r>
              <a:rPr lang="zh-CN" altLang="en-US" sz="2700" b="1" dirty="0">
                <a:latin typeface="Times New Roman" panose="02020603050405020304" pitchFamily="18" charset="0"/>
              </a:rPr>
              <a:t>电感 </a:t>
            </a:r>
            <a:r>
              <a:rPr lang="en-US" altLang="zh-CN" sz="2700" b="1" dirty="0">
                <a:latin typeface="Times New Roman" panose="02020603050405020304" pitchFamily="18" charset="0"/>
              </a:rPr>
              <a:t>(inductance )</a:t>
            </a:r>
          </a:p>
        </p:txBody>
      </p:sp>
      <p:sp>
        <p:nvSpPr>
          <p:cNvPr id="187452" name="矩形 187451"/>
          <p:cNvSpPr/>
          <p:nvPr/>
        </p:nvSpPr>
        <p:spPr>
          <a:xfrm>
            <a:off x="3451940" y="5309128"/>
            <a:ext cx="4935014" cy="459587"/>
          </a:xfrm>
          <a:prstGeom prst="rect">
            <a:avLst/>
          </a:prstGeom>
          <a:noFill/>
          <a:ln w="12700">
            <a:noFill/>
          </a:ln>
        </p:spPr>
        <p:txBody>
          <a:bodyPr wrap="none" lIns="89381" tIns="44691" rIns="89381" bIns="44691" anchor="t">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与 </a:t>
            </a:r>
            <a:r>
              <a:rPr lang="en-US" altLang="zh-CN" sz="2400" i="1" dirty="0" err="1">
                <a:latin typeface="Times New Roman" panose="02020603050405020304" pitchFamily="18" charset="0"/>
                <a:sym typeface="Symbol" panose="05050102010706020507" pitchFamily="18" charset="2"/>
              </a:rPr>
              <a:t>i</a:t>
            </a:r>
            <a:r>
              <a:rPr lang="en-US" altLang="zh-CN" sz="2400" i="1"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的参考方向成右螺旋关系时</a:t>
            </a:r>
            <a:r>
              <a:rPr lang="en-US" altLang="zh-CN" sz="2400" dirty="0">
                <a:latin typeface="Times New Roman" panose="02020603050405020304" pitchFamily="18" charset="0"/>
                <a:sym typeface="Symbol" panose="05050102010706020507" pitchFamily="18" charset="2"/>
              </a:rPr>
              <a:t>)</a:t>
            </a:r>
          </a:p>
        </p:txBody>
      </p:sp>
      <p:sp>
        <p:nvSpPr>
          <p:cNvPr id="187453" name="文本框 187452"/>
          <p:cNvSpPr txBox="1"/>
          <p:nvPr/>
        </p:nvSpPr>
        <p:spPr>
          <a:xfrm>
            <a:off x="3259138" y="2744788"/>
            <a:ext cx="1430337"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空心线圈</a:t>
            </a:r>
            <a:endParaRPr lang="zh-CN" altLang="en-US" sz="2400">
              <a:solidFill>
                <a:srgbClr val="000000"/>
              </a:solidFill>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7427"/>
                                        </p:tgtEl>
                                        <p:attrNameLst>
                                          <p:attrName>style.visibility</p:attrName>
                                        </p:attrNameLst>
                                      </p:cBhvr>
                                      <p:to>
                                        <p:strVal val="visible"/>
                                      </p:to>
                                    </p:set>
                                    <p:anim calcmode="lin" valueType="num">
                                      <p:cBhvr additive="base">
                                        <p:cTn id="7" dur="500" fill="hold"/>
                                        <p:tgtEl>
                                          <p:spTgt spid="187427"/>
                                        </p:tgtEl>
                                        <p:attrNameLst>
                                          <p:attrName>ppt_x</p:attrName>
                                        </p:attrNameLst>
                                      </p:cBhvr>
                                      <p:tavLst>
                                        <p:tav tm="0">
                                          <p:val>
                                            <p:strVal val="1+#ppt_w/2"/>
                                          </p:val>
                                        </p:tav>
                                        <p:tav tm="100000">
                                          <p:val>
                                            <p:strVal val="#ppt_x"/>
                                          </p:val>
                                        </p:tav>
                                      </p:tavLst>
                                    </p:anim>
                                    <p:anim calcmode="lin" valueType="num">
                                      <p:cBhvr additive="base">
                                        <p:cTn id="8" dur="500" fill="hold"/>
                                        <p:tgtEl>
                                          <p:spTgt spid="1874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7446"/>
                                        </p:tgtEl>
                                        <p:attrNameLst>
                                          <p:attrName>style.visibility</p:attrName>
                                        </p:attrNameLst>
                                      </p:cBhvr>
                                      <p:to>
                                        <p:strVal val="visible"/>
                                      </p:to>
                                    </p:set>
                                    <p:anim calcmode="lin" valueType="num">
                                      <p:cBhvr additive="base">
                                        <p:cTn id="13" dur="500" fill="hold"/>
                                        <p:tgtEl>
                                          <p:spTgt spid="187446"/>
                                        </p:tgtEl>
                                        <p:attrNameLst>
                                          <p:attrName>ppt_x</p:attrName>
                                        </p:attrNameLst>
                                      </p:cBhvr>
                                      <p:tavLst>
                                        <p:tav tm="0">
                                          <p:val>
                                            <p:strVal val="0-#ppt_w/2"/>
                                          </p:val>
                                        </p:tav>
                                        <p:tav tm="100000">
                                          <p:val>
                                            <p:strVal val="#ppt_x"/>
                                          </p:val>
                                        </p:tav>
                                      </p:tavLst>
                                    </p:anim>
                                    <p:anim calcmode="lin" valueType="num">
                                      <p:cBhvr additive="base">
                                        <p:cTn id="14" dur="500" fill="hold"/>
                                        <p:tgtEl>
                                          <p:spTgt spid="1874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87453"/>
                                        </p:tgtEl>
                                        <p:attrNameLst>
                                          <p:attrName>style.visibility</p:attrName>
                                        </p:attrNameLst>
                                      </p:cBhvr>
                                      <p:to>
                                        <p:strVal val="visible"/>
                                      </p:to>
                                    </p:set>
                                    <p:anim calcmode="lin" valueType="num">
                                      <p:cBhvr additive="base">
                                        <p:cTn id="19" dur="500" fill="hold"/>
                                        <p:tgtEl>
                                          <p:spTgt spid="187453"/>
                                        </p:tgtEl>
                                        <p:attrNameLst>
                                          <p:attrName>ppt_x</p:attrName>
                                        </p:attrNameLst>
                                      </p:cBhvr>
                                      <p:tavLst>
                                        <p:tav tm="0">
                                          <p:val>
                                            <p:strVal val="0-#ppt_w/2"/>
                                          </p:val>
                                        </p:tav>
                                        <p:tav tm="100000">
                                          <p:val>
                                            <p:strVal val="#ppt_x"/>
                                          </p:val>
                                        </p:tav>
                                      </p:tavLst>
                                    </p:anim>
                                    <p:anim calcmode="lin" valueType="num">
                                      <p:cBhvr additive="base">
                                        <p:cTn id="20" dur="500" fill="hold"/>
                                        <p:tgtEl>
                                          <p:spTgt spid="18745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187396"/>
                                        </p:tgtEl>
                                        <p:attrNameLst>
                                          <p:attrName>style.visibility</p:attrName>
                                        </p:attrNameLst>
                                      </p:cBhvr>
                                      <p:to>
                                        <p:strVal val="visible"/>
                                      </p:to>
                                    </p:set>
                                    <p:anim calcmode="lin" valueType="num">
                                      <p:cBhvr additive="base">
                                        <p:cTn id="23" dur="500" fill="hold"/>
                                        <p:tgtEl>
                                          <p:spTgt spid="187396"/>
                                        </p:tgtEl>
                                        <p:attrNameLst>
                                          <p:attrName>ppt_x</p:attrName>
                                        </p:attrNameLst>
                                      </p:cBhvr>
                                      <p:tavLst>
                                        <p:tav tm="0">
                                          <p:val>
                                            <p:strVal val="0-#ppt_w/2"/>
                                          </p:val>
                                        </p:tav>
                                        <p:tav tm="100000">
                                          <p:val>
                                            <p:strVal val="#ppt_x"/>
                                          </p:val>
                                        </p:tav>
                                      </p:tavLst>
                                    </p:anim>
                                    <p:anim calcmode="lin" valueType="num">
                                      <p:cBhvr additive="base">
                                        <p:cTn id="24" dur="500" fill="hold"/>
                                        <p:tgtEl>
                                          <p:spTgt spid="18739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7445"/>
                                        </p:tgtEl>
                                        <p:attrNameLst>
                                          <p:attrName>style.visibility</p:attrName>
                                        </p:attrNameLst>
                                      </p:cBhvr>
                                      <p:to>
                                        <p:strVal val="visible"/>
                                      </p:to>
                                    </p:se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187451"/>
                                        </p:tgtEl>
                                        <p:attrNameLst>
                                          <p:attrName>style.visibility</p:attrName>
                                        </p:attrNameLst>
                                      </p:cBhvr>
                                      <p:to>
                                        <p:strVal val="visible"/>
                                      </p:to>
                                    </p:set>
                                    <p:anim calcmode="lin" valueType="num">
                                      <p:cBhvr additive="base">
                                        <p:cTn id="32" dur="500" fill="hold"/>
                                        <p:tgtEl>
                                          <p:spTgt spid="187451"/>
                                        </p:tgtEl>
                                        <p:attrNameLst>
                                          <p:attrName>ppt_x</p:attrName>
                                        </p:attrNameLst>
                                      </p:cBhvr>
                                      <p:tavLst>
                                        <p:tav tm="0">
                                          <p:val>
                                            <p:strVal val="0-#ppt_w/2"/>
                                          </p:val>
                                        </p:tav>
                                        <p:tav tm="100000">
                                          <p:val>
                                            <p:strVal val="#ppt_x"/>
                                          </p:val>
                                        </p:tav>
                                      </p:tavLst>
                                    </p:anim>
                                    <p:anim calcmode="lin" valueType="num">
                                      <p:cBhvr additive="base">
                                        <p:cTn id="33" dur="500" fill="hold"/>
                                        <p:tgtEl>
                                          <p:spTgt spid="187451"/>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87395"/>
                                        </p:tgtEl>
                                        <p:attrNameLst>
                                          <p:attrName>style.visibility</p:attrName>
                                        </p:attrNameLst>
                                      </p:cBhvr>
                                      <p:to>
                                        <p:strVal val="visible"/>
                                      </p:to>
                                    </p:set>
                                    <p:anim calcmode="lin" valueType="num">
                                      <p:cBhvr additive="base">
                                        <p:cTn id="38" dur="500" fill="hold"/>
                                        <p:tgtEl>
                                          <p:spTgt spid="187395"/>
                                        </p:tgtEl>
                                        <p:attrNameLst>
                                          <p:attrName>ppt_x</p:attrName>
                                        </p:attrNameLst>
                                      </p:cBhvr>
                                      <p:tavLst>
                                        <p:tav tm="0">
                                          <p:val>
                                            <p:strVal val="#ppt_x"/>
                                          </p:val>
                                        </p:tav>
                                        <p:tav tm="100000">
                                          <p:val>
                                            <p:strVal val="#ppt_x"/>
                                          </p:val>
                                        </p:tav>
                                      </p:tavLst>
                                    </p:anim>
                                    <p:anim calcmode="lin" valueType="num">
                                      <p:cBhvr additive="base">
                                        <p:cTn id="39" dur="500" fill="hold"/>
                                        <p:tgtEl>
                                          <p:spTgt spid="187395"/>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187452"/>
                                        </p:tgtEl>
                                        <p:attrNameLst>
                                          <p:attrName>style.visibility</p:attrName>
                                        </p:attrNameLst>
                                      </p:cBhvr>
                                      <p:to>
                                        <p:strVal val="visible"/>
                                      </p:to>
                                    </p:set>
                                    <p:anim calcmode="lin" valueType="num">
                                      <p:cBhvr additive="base">
                                        <p:cTn id="43" dur="500" fill="hold"/>
                                        <p:tgtEl>
                                          <p:spTgt spid="187452"/>
                                        </p:tgtEl>
                                        <p:attrNameLst>
                                          <p:attrName>ppt_x</p:attrName>
                                        </p:attrNameLst>
                                      </p:cBhvr>
                                      <p:tavLst>
                                        <p:tav tm="0">
                                          <p:val>
                                            <p:strVal val="0-#ppt_w/2"/>
                                          </p:val>
                                        </p:tav>
                                        <p:tav tm="100000">
                                          <p:val>
                                            <p:strVal val="#ppt_x"/>
                                          </p:val>
                                        </p:tav>
                                      </p:tavLst>
                                    </p:anim>
                                    <p:anim calcmode="lin" valueType="num">
                                      <p:cBhvr additive="base">
                                        <p:cTn id="44" dur="500" fill="hold"/>
                                        <p:tgtEl>
                                          <p:spTgt spid="187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p:bldP spid="187427" grpId="0"/>
      <p:bldP spid="187445" grpId="0"/>
      <p:bldP spid="187446" grpId="0"/>
      <p:bldP spid="187452" grpId="0"/>
      <p:bldP spid="187453"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文本框 188417"/>
          <p:cNvSpPr txBox="1"/>
          <p:nvPr/>
        </p:nvSpPr>
        <p:spPr>
          <a:xfrm>
            <a:off x="512763" y="3816229"/>
            <a:ext cx="558165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线性电感的</a:t>
            </a:r>
            <a:r>
              <a:rPr lang="en-US" altLang="zh-CN" sz="2400" i="1" dirty="0">
                <a:solidFill>
                  <a:srgbClr val="FF0000"/>
                </a:solidFill>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 </a:t>
            </a:r>
            <a:r>
              <a:rPr lang="en-US" altLang="zh-CN" sz="2400" dirty="0">
                <a:solidFill>
                  <a:srgbClr val="FF0000"/>
                </a:solidFill>
                <a:latin typeface="Times New Roman" panose="02020603050405020304" pitchFamily="18" charset="0"/>
                <a:sym typeface="Symbol" panose="05050102010706020507" pitchFamily="18" charset="2"/>
              </a:rPr>
              <a:t>~</a:t>
            </a:r>
            <a:r>
              <a:rPr lang="en-US" altLang="zh-CN" sz="2400" i="1" dirty="0" err="1">
                <a:solidFill>
                  <a:srgbClr val="FF0000"/>
                </a:solidFill>
                <a:latin typeface="Times New Roman" panose="02020603050405020304" pitchFamily="18" charset="0"/>
                <a:sym typeface="Symbol" panose="05050102010706020507" pitchFamily="18" charset="2"/>
              </a:rPr>
              <a:t>i</a:t>
            </a:r>
            <a:r>
              <a:rPr lang="en-US" altLang="zh-CN" sz="2400" i="1"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特性</a:t>
            </a:r>
            <a:r>
              <a:rPr lang="zh-CN" altLang="en-US" sz="2400" dirty="0">
                <a:latin typeface="Times New Roman" panose="02020603050405020304" pitchFamily="18" charset="0"/>
              </a:rPr>
              <a:t>是过原点的直线</a:t>
            </a:r>
          </a:p>
        </p:txBody>
      </p:sp>
      <p:sp>
        <p:nvSpPr>
          <p:cNvPr id="188427" name="矩形 188426"/>
          <p:cNvSpPr/>
          <p:nvPr/>
        </p:nvSpPr>
        <p:spPr>
          <a:xfrm>
            <a:off x="4144963" y="4998638"/>
            <a:ext cx="2733675"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L= </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i</a:t>
            </a:r>
            <a:r>
              <a:rPr lang="en-US" altLang="zh-CN" sz="2400" i="1"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sym typeface="Symbol" panose="05050102010706020507" pitchFamily="18" charset="2"/>
              </a:rPr>
              <a:t>tg</a:t>
            </a:r>
            <a:r>
              <a:rPr lang="en-US" altLang="zh-CN" sz="2400" i="1" dirty="0">
                <a:latin typeface="Times New Roman" panose="02020603050405020304" pitchFamily="18" charset="0"/>
                <a:sym typeface="Symbol" panose="05050102010706020507" pitchFamily="18" charset="2"/>
              </a:rPr>
              <a:t></a:t>
            </a:r>
          </a:p>
        </p:txBody>
      </p:sp>
      <p:graphicFrame>
        <p:nvGraphicFramePr>
          <p:cNvPr id="188428" name="对象 188427" descr="羊皮纸"/>
          <p:cNvGraphicFramePr/>
          <p:nvPr/>
        </p:nvGraphicFramePr>
        <p:xfrm>
          <a:off x="1428750" y="573088"/>
          <a:ext cx="1212850" cy="1139825"/>
        </p:xfrm>
        <a:graphic>
          <a:graphicData uri="http://schemas.openxmlformats.org/presentationml/2006/ole">
            <mc:AlternateContent xmlns:mc="http://schemas.openxmlformats.org/markup-compatibility/2006">
              <mc:Choice xmlns:v="urn:schemas-microsoft-com:vml" Requires="v">
                <p:oleObj spid="_x0000_s13342" r:id="rId3" imgW="431165" imgH="405765" progId="Equation.DSMT4">
                  <p:embed/>
                </p:oleObj>
              </mc:Choice>
              <mc:Fallback>
                <p:oleObj r:id="rId3" imgW="431165" imgH="405765" progId="Equation.DSMT4">
                  <p:embed/>
                  <p:pic>
                    <p:nvPicPr>
                      <p:cNvPr id="0" name="图片 3093"/>
                      <p:cNvPicPr/>
                      <p:nvPr/>
                    </p:nvPicPr>
                    <p:blipFill>
                      <a:blip r:embed="rId4"/>
                      <a:stretch>
                        <a:fillRect/>
                      </a:stretch>
                    </p:blipFill>
                    <p:spPr>
                      <a:xfrm>
                        <a:off x="1428750" y="573088"/>
                        <a:ext cx="1212850" cy="1139825"/>
                      </a:xfrm>
                      <a:prstGeom prst="rect">
                        <a:avLst/>
                      </a:prstGeom>
                      <a:blipFill rotWithShape="0">
                        <a:blip r:embed="rId5"/>
                      </a:blipFill>
                      <a:ln w="38100">
                        <a:noFill/>
                        <a:miter/>
                      </a:ln>
                      <a:effectLst>
                        <a:prstShdw prst="shdw17" dist="17961" dir="2699999">
                          <a:srgbClr val="FFFFCC">
                            <a:gamma/>
                            <a:shade val="60000"/>
                            <a:invGamma/>
                          </a:srgbClr>
                        </a:prstShdw>
                      </a:effectLst>
                    </p:spPr>
                  </p:pic>
                </p:oleObj>
              </mc:Fallback>
            </mc:AlternateContent>
          </a:graphicData>
        </a:graphic>
      </p:graphicFrame>
      <p:sp>
        <p:nvSpPr>
          <p:cNvPr id="188429" name="文本框 188428"/>
          <p:cNvSpPr txBox="1"/>
          <p:nvPr/>
        </p:nvSpPr>
        <p:spPr>
          <a:xfrm>
            <a:off x="3028950" y="593725"/>
            <a:ext cx="6038850"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  </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N  </a:t>
            </a:r>
            <a:r>
              <a:rPr lang="zh-CN" altLang="en-US" sz="2400" dirty="0">
                <a:latin typeface="Times New Roman" panose="02020603050405020304" pitchFamily="18" charset="0"/>
                <a:sym typeface="Symbol" panose="05050102010706020507" pitchFamily="18" charset="2"/>
              </a:rPr>
              <a:t>为电感线圈的</a:t>
            </a:r>
            <a:r>
              <a:rPr lang="zh-CN" altLang="en-US" sz="2400" dirty="0">
                <a:latin typeface="宋体" panose="02010600030101010101" pitchFamily="2" charset="-122"/>
                <a:sym typeface="Symbol" panose="05050102010706020507" pitchFamily="18" charset="2"/>
              </a:rPr>
              <a:t>磁通链（又称磁链）</a:t>
            </a:r>
            <a:endParaRPr lang="zh-CN" altLang="en-US" sz="2400">
              <a:latin typeface="Times New Roman" panose="02020603050405020304" pitchFamily="18" charset="0"/>
              <a:sym typeface="Symbol" panose="05050102010706020507" pitchFamily="18" charset="2"/>
            </a:endParaRPr>
          </a:p>
        </p:txBody>
      </p:sp>
      <p:sp>
        <p:nvSpPr>
          <p:cNvPr id="188430" name="文本框 188429"/>
          <p:cNvSpPr txBox="1"/>
          <p:nvPr/>
        </p:nvSpPr>
        <p:spPr>
          <a:xfrm>
            <a:off x="3290888" y="1239838"/>
            <a:ext cx="2874962" cy="45402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solidFill>
                  <a:srgbClr val="FF0000"/>
                </a:solidFill>
                <a:latin typeface="Times New Roman" panose="02020603050405020304" pitchFamily="18" charset="0"/>
              </a:rPr>
              <a:t>L</a:t>
            </a:r>
            <a:r>
              <a:rPr lang="en-US" altLang="zh-CN" sz="2400" i="1">
                <a:latin typeface="Times New Roman" panose="02020603050405020304" pitchFamily="18" charset="0"/>
              </a:rPr>
              <a:t>  </a:t>
            </a:r>
            <a:r>
              <a:rPr lang="zh-CN" altLang="en-US" sz="2400" dirty="0">
                <a:latin typeface="Times New Roman" panose="02020603050405020304" pitchFamily="18" charset="0"/>
              </a:rPr>
              <a:t>称为</a:t>
            </a:r>
            <a:r>
              <a:rPr lang="zh-CN" altLang="en-US" sz="2400" dirty="0">
                <a:solidFill>
                  <a:schemeClr val="accent1"/>
                </a:solidFill>
                <a:latin typeface="Times New Roman" panose="02020603050405020304" pitchFamily="18" charset="0"/>
              </a:rPr>
              <a:t>自感系数</a:t>
            </a:r>
            <a:endParaRPr lang="zh-CN" altLang="en-US" sz="2400">
              <a:solidFill>
                <a:schemeClr val="accent1"/>
              </a:solidFill>
              <a:latin typeface="Times New Roman" panose="02020603050405020304" pitchFamily="18" charset="0"/>
            </a:endParaRPr>
          </a:p>
        </p:txBody>
      </p:sp>
      <p:sp>
        <p:nvSpPr>
          <p:cNvPr id="188431" name="文本框 188430"/>
          <p:cNvSpPr txBox="1"/>
          <p:nvPr/>
        </p:nvSpPr>
        <p:spPr>
          <a:xfrm>
            <a:off x="512763" y="1856202"/>
            <a:ext cx="5735637" cy="101358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电感 </a:t>
            </a:r>
            <a:r>
              <a:rPr lang="en-US" altLang="zh-CN" sz="2400" i="1" dirty="0">
                <a:latin typeface="Times New Roman" panose="02020603050405020304" pitchFamily="18" charset="0"/>
              </a:rPr>
              <a:t>L </a:t>
            </a:r>
            <a:r>
              <a:rPr lang="zh-CN" altLang="en-US" sz="2400" dirty="0">
                <a:latin typeface="Times New Roman" panose="02020603050405020304" pitchFamily="18" charset="0"/>
              </a:rPr>
              <a:t>的单位：</a:t>
            </a:r>
            <a:r>
              <a:rPr lang="en-US" altLang="zh-CN" sz="2400" dirty="0">
                <a:latin typeface="Times New Roman" panose="02020603050405020304" pitchFamily="18" charset="0"/>
              </a:rPr>
              <a:t>H(</a:t>
            </a:r>
            <a:r>
              <a:rPr lang="zh-CN" altLang="en-US" sz="2400" dirty="0">
                <a:latin typeface="Times New Roman" panose="02020603050405020304" pitchFamily="18" charset="0"/>
              </a:rPr>
              <a:t>亨</a:t>
            </a:r>
            <a:r>
              <a:rPr lang="en-US" altLang="zh-CN" sz="2400" dirty="0">
                <a:latin typeface="Times New Roman" panose="02020603050405020304" pitchFamily="18" charset="0"/>
              </a:rPr>
              <a:t>)   (Henry</a:t>
            </a:r>
            <a:r>
              <a:rPr lang="zh-CN" altLang="en-US" sz="2400" dirty="0">
                <a:latin typeface="Times New Roman" panose="02020603050405020304" pitchFamily="18" charset="0"/>
              </a:rPr>
              <a:t>，亨利</a:t>
            </a:r>
            <a:r>
              <a:rPr lang="en-US" altLang="zh-CN" sz="2400" dirty="0">
                <a:latin typeface="Times New Roman" panose="02020603050405020304" pitchFamily="18" charset="0"/>
              </a:rPr>
              <a:t>)</a:t>
            </a:r>
          </a:p>
          <a:p>
            <a:pPr algn="ctr" defTabSz="892175" eaLnBrk="0" hangingPunct="0">
              <a:spcBef>
                <a:spcPct val="50000"/>
              </a:spcBef>
            </a:pPr>
            <a:r>
              <a:rPr lang="en-US" altLang="zh-CN" sz="2400" dirty="0">
                <a:latin typeface="Times New Roman" panose="02020603050405020304" pitchFamily="18" charset="0"/>
              </a:rPr>
              <a:t>                          H=</a:t>
            </a:r>
            <a:r>
              <a:rPr lang="en-US" altLang="zh-CN" sz="2400" dirty="0" err="1">
                <a:latin typeface="Times New Roman" panose="02020603050405020304" pitchFamily="18" charset="0"/>
              </a:rPr>
              <a:t>Wb</a:t>
            </a:r>
            <a:r>
              <a:rPr lang="en-US" altLang="zh-CN" sz="2400" dirty="0">
                <a:latin typeface="Times New Roman" panose="02020603050405020304" pitchFamily="18" charset="0"/>
              </a:rPr>
              <a:t>/A=V•s/A=</a:t>
            </a:r>
            <a:r>
              <a:rPr lang="en-US" altLang="zh-CN" sz="2400" dirty="0">
                <a:latin typeface="Times New Roman" panose="02020603050405020304" pitchFamily="18" charset="0"/>
                <a:sym typeface="Symbol" panose="05050102010706020507" pitchFamily="18" charset="2"/>
              </a:rPr>
              <a:t>•s</a:t>
            </a:r>
            <a:endParaRPr lang="en-US" altLang="zh-CN" sz="2400" dirty="0">
              <a:latin typeface="Times New Roman" panose="02020603050405020304" pitchFamily="18" charset="0"/>
            </a:endParaRPr>
          </a:p>
        </p:txBody>
      </p:sp>
      <p:grpSp>
        <p:nvGrpSpPr>
          <p:cNvPr id="188436" name="组合 188435"/>
          <p:cNvGrpSpPr/>
          <p:nvPr/>
        </p:nvGrpSpPr>
        <p:grpSpPr>
          <a:xfrm>
            <a:off x="1673225" y="4268788"/>
            <a:ext cx="1676400" cy="2055812"/>
            <a:chOff x="1031" y="2330"/>
            <a:chExt cx="1056" cy="1294"/>
          </a:xfrm>
        </p:grpSpPr>
        <p:sp>
          <p:nvSpPr>
            <p:cNvPr id="188419" name="直接连接符 188418"/>
            <p:cNvSpPr/>
            <p:nvPr/>
          </p:nvSpPr>
          <p:spPr>
            <a:xfrm flipV="1">
              <a:off x="1092" y="2736"/>
              <a:ext cx="816" cy="720"/>
            </a:xfrm>
            <a:prstGeom prst="line">
              <a:avLst/>
            </a:prstGeom>
            <a:ln w="28575" cap="flat" cmpd="sng">
              <a:solidFill>
                <a:srgbClr val="FF0000"/>
              </a:solidFill>
              <a:prstDash val="solid"/>
              <a:headEnd type="none" w="med" len="med"/>
              <a:tailEnd type="none" w="med" len="med"/>
            </a:ln>
          </p:spPr>
        </p:sp>
        <p:grpSp>
          <p:nvGrpSpPr>
            <p:cNvPr id="188420" name="组合 188419"/>
            <p:cNvGrpSpPr/>
            <p:nvPr/>
          </p:nvGrpSpPr>
          <p:grpSpPr>
            <a:xfrm>
              <a:off x="1031" y="2330"/>
              <a:ext cx="1056" cy="1294"/>
              <a:chOff x="336" y="1682"/>
              <a:chExt cx="1056" cy="1294"/>
            </a:xfrm>
          </p:grpSpPr>
          <p:grpSp>
            <p:nvGrpSpPr>
              <p:cNvPr id="188421" name="组合 188420"/>
              <p:cNvGrpSpPr/>
              <p:nvPr/>
            </p:nvGrpSpPr>
            <p:grpSpPr>
              <a:xfrm>
                <a:off x="336" y="1872"/>
                <a:ext cx="1056" cy="1104"/>
                <a:chOff x="336" y="1872"/>
                <a:chExt cx="1056" cy="1104"/>
              </a:xfrm>
            </p:grpSpPr>
            <p:sp>
              <p:nvSpPr>
                <p:cNvPr id="188422" name="直接连接符 188421"/>
                <p:cNvSpPr/>
                <p:nvPr/>
              </p:nvSpPr>
              <p:spPr>
                <a:xfrm>
                  <a:off x="336" y="2544"/>
                  <a:ext cx="1056" cy="0"/>
                </a:xfrm>
                <a:prstGeom prst="line">
                  <a:avLst/>
                </a:prstGeom>
                <a:ln w="12700" cap="flat" cmpd="sng">
                  <a:solidFill>
                    <a:srgbClr val="000000"/>
                  </a:solidFill>
                  <a:prstDash val="solid"/>
                  <a:headEnd type="none" w="med" len="med"/>
                  <a:tailEnd type="triangle" w="med" len="med"/>
                </a:ln>
              </p:spPr>
            </p:sp>
            <p:sp>
              <p:nvSpPr>
                <p:cNvPr id="188423" name="直接连接符 188422"/>
                <p:cNvSpPr/>
                <p:nvPr/>
              </p:nvSpPr>
              <p:spPr>
                <a:xfrm flipV="1">
                  <a:off x="720" y="1872"/>
                  <a:ext cx="0" cy="1104"/>
                </a:xfrm>
                <a:prstGeom prst="line">
                  <a:avLst/>
                </a:prstGeom>
                <a:ln w="12700" cap="flat" cmpd="sng">
                  <a:solidFill>
                    <a:srgbClr val="000000"/>
                  </a:solidFill>
                  <a:prstDash val="solid"/>
                  <a:headEnd type="none" w="med" len="med"/>
                  <a:tailEnd type="triangle" w="med" len="med"/>
                </a:ln>
              </p:spPr>
            </p:sp>
          </p:grpSp>
          <p:sp>
            <p:nvSpPr>
              <p:cNvPr id="188424" name="文本框 188423"/>
              <p:cNvSpPr txBox="1"/>
              <p:nvPr/>
            </p:nvSpPr>
            <p:spPr>
              <a:xfrm>
                <a:off x="397" y="1682"/>
                <a:ext cx="243"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endParaRPr>
              </a:p>
            </p:txBody>
          </p:sp>
          <p:sp>
            <p:nvSpPr>
              <p:cNvPr id="188425" name="文本框 188424"/>
              <p:cNvSpPr txBox="1"/>
              <p:nvPr/>
            </p:nvSpPr>
            <p:spPr>
              <a:xfrm>
                <a:off x="1188" y="2519"/>
                <a:ext cx="167"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rPr>
                  <a:t>i</a:t>
                </a:r>
                <a:endParaRPr lang="en-US" altLang="zh-CN" sz="2400" dirty="0">
                  <a:latin typeface="Times New Roman" panose="02020603050405020304" pitchFamily="18" charset="0"/>
                </a:endParaRPr>
              </a:p>
            </p:txBody>
          </p:sp>
          <p:sp>
            <p:nvSpPr>
              <p:cNvPr id="188426" name="文本框 188425"/>
              <p:cNvSpPr txBox="1"/>
              <p:nvPr/>
            </p:nvSpPr>
            <p:spPr>
              <a:xfrm>
                <a:off x="687" y="2523"/>
                <a:ext cx="260" cy="28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O</a:t>
                </a:r>
              </a:p>
            </p:txBody>
          </p:sp>
        </p:grpSp>
        <p:sp>
          <p:nvSpPr>
            <p:cNvPr id="188432" name="任意多边形 188431"/>
            <p:cNvSpPr/>
            <p:nvPr/>
          </p:nvSpPr>
          <p:spPr>
            <a:xfrm>
              <a:off x="1527" y="3075"/>
              <a:ext cx="55" cy="117"/>
            </a:xfrm>
            <a:custGeom>
              <a:avLst/>
              <a:gdLst/>
              <a:ahLst/>
              <a:cxnLst/>
              <a:rect l="0" t="0" r="0" b="0"/>
              <a:pathLst>
                <a:path w="55" h="117">
                  <a:moveTo>
                    <a:pt x="0" y="0"/>
                  </a:moveTo>
                  <a:cubicBezTo>
                    <a:pt x="8" y="7"/>
                    <a:pt x="41" y="25"/>
                    <a:pt x="48" y="45"/>
                  </a:cubicBezTo>
                  <a:cubicBezTo>
                    <a:pt x="55" y="65"/>
                    <a:pt x="46" y="102"/>
                    <a:pt x="45" y="117"/>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8433" name="文本框 188432"/>
            <p:cNvSpPr txBox="1"/>
            <p:nvPr/>
          </p:nvSpPr>
          <p:spPr>
            <a:xfrm>
              <a:off x="1476" y="2907"/>
              <a:ext cx="432" cy="28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solidFill>
                    <a:srgbClr val="000000"/>
                  </a:solidFill>
                  <a:latin typeface="Times New Roman" panose="02020603050405020304" pitchFamily="18" charset="0"/>
                  <a:sym typeface="Symbol" panose="05050102010706020507" pitchFamily="18" charset="2"/>
                </a:rPr>
                <a:t></a:t>
              </a:r>
              <a:endParaRPr lang="en-US" altLang="zh-CN" sz="2400">
                <a:solidFill>
                  <a:srgbClr val="000000"/>
                </a:solidFill>
                <a:latin typeface="Times New Roman" panose="02020603050405020304" pitchFamily="18" charset="0"/>
              </a:endParaRPr>
            </a:p>
          </p:txBody>
        </p:sp>
      </p:grpSp>
      <p:sp>
        <p:nvSpPr>
          <p:cNvPr id="188434" name="动作按钮: 后退或前一项 188433" descr="水滴">
            <a:hlinkClick r:id="" action="ppaction://hlinkshowjump?jump=previousslide">
              <a:snd r:embed="rId6" name="PROJCTOR.WAV"/>
            </a:hlinkClick>
          </p:cNvPr>
          <p:cNvSpPr/>
          <p:nvPr/>
        </p:nvSpPr>
        <p:spPr>
          <a:xfrm>
            <a:off x="8074025" y="6324600"/>
            <a:ext cx="460375"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188435" name="动作按钮: 后退或前一项 188434" descr="水滴">
            <a:hlinkClick r:id="" action="ppaction://hlinkshowjump?jump=nextslide">
              <a:snd r:embed="rId6" name="PROJCTOR.WAV"/>
            </a:hlinkClick>
          </p:cNvPr>
          <p:cNvSpPr/>
          <p:nvPr/>
        </p:nvSpPr>
        <p:spPr>
          <a:xfrm flipH="1">
            <a:off x="8610600" y="6324600"/>
            <a:ext cx="457200"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188437" name="矩形 188436"/>
          <p:cNvSpPr/>
          <p:nvPr/>
        </p:nvSpPr>
        <p:spPr>
          <a:xfrm>
            <a:off x="741363" y="3075929"/>
            <a:ext cx="8097837" cy="490537"/>
          </a:xfrm>
          <a:prstGeom prst="rect">
            <a:avLst/>
          </a:prstGeom>
          <a:noFill/>
          <a:ln w="9525">
            <a:noFill/>
          </a:ln>
        </p:spPr>
        <p:txBody>
          <a:bodyPr lIns="91430" tIns="45714" rIns="91430" bIns="45714" anchor="ctr">
            <a:spAutoFit/>
          </a:bodyPr>
          <a:lstStyle/>
          <a:p>
            <a:pPr defTabSz="771525"/>
            <a:r>
              <a:rPr lang="zh-CN" altLang="en-US" sz="2400" dirty="0">
                <a:latin typeface="宋体" panose="02010600030101010101" pitchFamily="2" charset="-122"/>
              </a:rPr>
              <a:t>电感线圈磁通链</a:t>
            </a:r>
            <a:r>
              <a:rPr lang="en-US" altLang="zh-CN" sz="2400" dirty="0">
                <a:latin typeface="宋体" panose="02010600030101010101" pitchFamily="2" charset="-122"/>
                <a:sym typeface="Symbol" panose="05050102010706020507" pitchFamily="18" charset="2"/>
              </a:rPr>
              <a:t></a:t>
            </a:r>
            <a:r>
              <a:rPr lang="zh-CN" altLang="en-US" sz="2400" dirty="0">
                <a:latin typeface="宋体" panose="02010600030101010101" pitchFamily="2" charset="-122"/>
              </a:rPr>
              <a:t>与通过电流</a:t>
            </a:r>
            <a:r>
              <a:rPr lang="en-US" altLang="zh-CN" sz="2400" dirty="0" err="1">
                <a:latin typeface="宋体" panose="02010600030101010101" pitchFamily="2" charset="-122"/>
                <a:sym typeface="Symbol" panose="05050102010706020507" pitchFamily="18" charset="2"/>
              </a:rPr>
              <a:t>i</a:t>
            </a:r>
            <a:r>
              <a:rPr lang="zh-CN" altLang="en-US" sz="2400" dirty="0">
                <a:latin typeface="宋体" panose="02010600030101010101" pitchFamily="2" charset="-122"/>
                <a:sym typeface="Symbol" panose="05050102010706020507" pitchFamily="18" charset="2"/>
              </a:rPr>
              <a:t>之间的关系称为</a:t>
            </a:r>
            <a:r>
              <a:rPr lang="zh-CN" altLang="en-US" sz="2400" dirty="0">
                <a:solidFill>
                  <a:schemeClr val="accent1"/>
                </a:solidFill>
                <a:latin typeface="宋体" panose="02010600030101010101" pitchFamily="2" charset="-122"/>
                <a:sym typeface="Symbol" panose="05050102010706020507" pitchFamily="18" charset="2"/>
              </a:rPr>
              <a:t>韦安特性</a:t>
            </a:r>
            <a:r>
              <a:rPr lang="zh-CN" altLang="en-US" dirty="0">
                <a:latin typeface="宋体" panose="02010600030101010101" pitchFamily="2" charset="-122"/>
                <a:sym typeface="Symbol" panose="05050102010706020507" pitchFamily="18" charset="2"/>
              </a:rPr>
              <a:t>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8429"/>
                                        </p:tgtEl>
                                        <p:attrNameLst>
                                          <p:attrName>style.visibility</p:attrName>
                                        </p:attrNameLst>
                                      </p:cBhvr>
                                      <p:to>
                                        <p:strVal val="visible"/>
                                      </p:to>
                                    </p:set>
                                    <p:animEffect transition="in" filter="blinds(horizontal)">
                                      <p:cBhvr>
                                        <p:cTn id="7" dur="500"/>
                                        <p:tgtEl>
                                          <p:spTgt spid="1884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8430"/>
                                        </p:tgtEl>
                                        <p:attrNameLst>
                                          <p:attrName>style.visibility</p:attrName>
                                        </p:attrNameLst>
                                      </p:cBhvr>
                                      <p:to>
                                        <p:strVal val="visible"/>
                                      </p:to>
                                    </p:set>
                                    <p:animEffect transition="in" filter="blinds(horizontal)">
                                      <p:cBhvr>
                                        <p:cTn id="10" dur="500"/>
                                        <p:tgtEl>
                                          <p:spTgt spid="188430"/>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188431"/>
                                        </p:tgtEl>
                                        <p:attrNameLst>
                                          <p:attrName>style.visibility</p:attrName>
                                        </p:attrNameLst>
                                      </p:cBhvr>
                                      <p:to>
                                        <p:strVal val="visible"/>
                                      </p:to>
                                    </p:set>
                                    <p:anim calcmode="lin" valueType="num">
                                      <p:cBhvr>
                                        <p:cTn id="15" dur="500" fill="hold"/>
                                        <p:tgtEl>
                                          <p:spTgt spid="188431"/>
                                        </p:tgtEl>
                                        <p:attrNameLst>
                                          <p:attrName>ppt_w</p:attrName>
                                        </p:attrNameLst>
                                      </p:cBhvr>
                                      <p:tavLst>
                                        <p:tav tm="0">
                                          <p:val>
                                            <p:fltVal val="0"/>
                                          </p:val>
                                        </p:tav>
                                        <p:tav tm="100000">
                                          <p:val>
                                            <p:strVal val="#ppt_w"/>
                                          </p:val>
                                        </p:tav>
                                      </p:tavLst>
                                    </p:anim>
                                    <p:anim calcmode="lin" valueType="num">
                                      <p:cBhvr>
                                        <p:cTn id="16" dur="500" fill="hold"/>
                                        <p:tgtEl>
                                          <p:spTgt spid="188431"/>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8437"/>
                                        </p:tgtEl>
                                        <p:attrNameLst>
                                          <p:attrName>style.visibility</p:attrName>
                                        </p:attrNameLst>
                                      </p:cBhvr>
                                      <p:to>
                                        <p:strVal val="visible"/>
                                      </p:to>
                                    </p:set>
                                    <p:animEffect transition="in" filter="wipe(left)">
                                      <p:cBhvr>
                                        <p:cTn id="21" dur="500"/>
                                        <p:tgtEl>
                                          <p:spTgt spid="188437"/>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188418"/>
                                        </p:tgtEl>
                                        <p:attrNameLst>
                                          <p:attrName>style.visibility</p:attrName>
                                        </p:attrNameLst>
                                      </p:cBhvr>
                                      <p:to>
                                        <p:strVal val="visible"/>
                                      </p:to>
                                    </p:set>
                                    <p:animEffect transition="in" filter="checkerboard(across)">
                                      <p:cBhvr>
                                        <p:cTn id="26" dur="500"/>
                                        <p:tgtEl>
                                          <p:spTgt spid="188418"/>
                                        </p:tgtEl>
                                      </p:cBhvr>
                                    </p:animEffect>
                                  </p:childTnLst>
                                </p:cTn>
                              </p:par>
                            </p:childTnLst>
                          </p:cTn>
                        </p:par>
                        <p:par>
                          <p:cTn id="27" fill="hold">
                            <p:stCondLst>
                              <p:cond delay="500"/>
                            </p:stCondLst>
                            <p:childTnLst>
                              <p:par>
                                <p:cTn id="28" presetID="2" presetClass="entr" presetSubtype="8" fill="hold" nodeType="afterEffect">
                                  <p:stCondLst>
                                    <p:cond delay="0"/>
                                  </p:stCondLst>
                                  <p:childTnLst>
                                    <p:set>
                                      <p:cBhvr>
                                        <p:cTn id="29" dur="1" fill="hold">
                                          <p:stCondLst>
                                            <p:cond delay="0"/>
                                          </p:stCondLst>
                                        </p:cTn>
                                        <p:tgtEl>
                                          <p:spTgt spid="188436"/>
                                        </p:tgtEl>
                                        <p:attrNameLst>
                                          <p:attrName>style.visibility</p:attrName>
                                        </p:attrNameLst>
                                      </p:cBhvr>
                                      <p:to>
                                        <p:strVal val="visible"/>
                                      </p:to>
                                    </p:set>
                                    <p:anim calcmode="lin" valueType="num">
                                      <p:cBhvr additive="base">
                                        <p:cTn id="30" dur="500" fill="hold"/>
                                        <p:tgtEl>
                                          <p:spTgt spid="188436"/>
                                        </p:tgtEl>
                                        <p:attrNameLst>
                                          <p:attrName>ppt_x</p:attrName>
                                        </p:attrNameLst>
                                      </p:cBhvr>
                                      <p:tavLst>
                                        <p:tav tm="0">
                                          <p:val>
                                            <p:strVal val="0-#ppt_w/2"/>
                                          </p:val>
                                        </p:tav>
                                        <p:tav tm="100000">
                                          <p:val>
                                            <p:strVal val="#ppt_x"/>
                                          </p:val>
                                        </p:tav>
                                      </p:tavLst>
                                    </p:anim>
                                    <p:anim calcmode="lin" valueType="num">
                                      <p:cBhvr additive="base">
                                        <p:cTn id="31" dur="500" fill="hold"/>
                                        <p:tgtEl>
                                          <p:spTgt spid="188436"/>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88427"/>
                                        </p:tgtEl>
                                        <p:attrNameLst>
                                          <p:attrName>style.visibility</p:attrName>
                                        </p:attrNameLst>
                                      </p:cBhvr>
                                      <p:to>
                                        <p:strVal val="visible"/>
                                      </p:to>
                                    </p:set>
                                    <p:anim calcmode="lin" valueType="num">
                                      <p:cBhvr additive="base">
                                        <p:cTn id="36" dur="500" fill="hold"/>
                                        <p:tgtEl>
                                          <p:spTgt spid="188427"/>
                                        </p:tgtEl>
                                        <p:attrNameLst>
                                          <p:attrName>ppt_x</p:attrName>
                                        </p:attrNameLst>
                                      </p:cBhvr>
                                      <p:tavLst>
                                        <p:tav tm="0">
                                          <p:val>
                                            <p:strVal val="#ppt_x"/>
                                          </p:val>
                                        </p:tav>
                                        <p:tav tm="100000">
                                          <p:val>
                                            <p:strVal val="#ppt_x"/>
                                          </p:val>
                                        </p:tav>
                                      </p:tavLst>
                                    </p:anim>
                                    <p:anim calcmode="lin" valueType="num">
                                      <p:cBhvr additive="base">
                                        <p:cTn id="37" dur="500" fill="hold"/>
                                        <p:tgtEl>
                                          <p:spTgt spid="1884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p:bldP spid="188427" grpId="0"/>
      <p:bldP spid="188429" grpId="0"/>
      <p:bldP spid="188430" grpId="0"/>
      <p:bldP spid="188431" grpId="0"/>
      <p:bldP spid="188437"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9" name="矩形 236548"/>
          <p:cNvSpPr/>
          <p:nvPr/>
        </p:nvSpPr>
        <p:spPr>
          <a:xfrm>
            <a:off x="566738" y="611188"/>
            <a:ext cx="3860800" cy="579437"/>
          </a:xfrm>
          <a:prstGeom prst="rect">
            <a:avLst/>
          </a:prstGeom>
          <a:noFill/>
          <a:ln w="9525">
            <a:noFill/>
          </a:ln>
        </p:spPr>
        <p:txBody>
          <a:bodyPr wrap="none" lIns="91430" tIns="45714" rIns="91430" bIns="45714" anchor="ctr">
            <a:spAutoFit/>
          </a:bodyPr>
          <a:lstStyle/>
          <a:p>
            <a:pPr defTabSz="771525">
              <a:tabLst>
                <a:tab pos="1597025" algn="l"/>
                <a:tab pos="3800475" algn="l"/>
              </a:tabLst>
            </a:pPr>
            <a:r>
              <a:rPr lang="zh-CN" altLang="en-US" sz="2400" dirty="0">
                <a:solidFill>
                  <a:schemeClr val="tx1"/>
                </a:solidFill>
                <a:latin typeface="Times New Roman" panose="02020603050405020304" pitchFamily="18" charset="0"/>
                <a:cs typeface="Times New Roman" panose="02020603050405020304" pitchFamily="18" charset="0"/>
              </a:rPr>
              <a:t>线圈电感量由线圈结构决定</a:t>
            </a:r>
            <a:endParaRPr lang="zh-CN" altLang="en-US" sz="2400" dirty="0">
              <a:solidFill>
                <a:schemeClr val="tx1"/>
              </a:solidFill>
              <a:latin typeface="宋体" panose="02010600030101010101" pitchFamily="2" charset="-122"/>
            </a:endParaRPr>
          </a:p>
          <a:p>
            <a:pPr defTabSz="771525" eaLnBrk="0" hangingPunct="0">
              <a:tabLst>
                <a:tab pos="1597025" algn="l"/>
                <a:tab pos="3800475" algn="l"/>
              </a:tabLst>
            </a:pPr>
            <a:r>
              <a:rPr lang="zh-CN" altLang="en-US" sz="800" b="0" dirty="0">
                <a:solidFill>
                  <a:schemeClr val="tx1"/>
                </a:solidFill>
                <a:latin typeface="Times New Roman" panose="02020603050405020304" pitchFamily="18" charset="0"/>
                <a:cs typeface="Times New Roman" panose="02020603050405020304" pitchFamily="18" charset="0"/>
              </a:rPr>
              <a:t>	</a:t>
            </a:r>
            <a:endParaRPr lang="zh-CN" altLang="en-US" sz="2000" b="0" dirty="0">
              <a:solidFill>
                <a:schemeClr val="tx1"/>
              </a:solidFill>
              <a:latin typeface="Times New Roman" panose="02020603050405020304" pitchFamily="18" charset="0"/>
            </a:endParaRPr>
          </a:p>
        </p:txBody>
      </p:sp>
      <p:graphicFrame>
        <p:nvGraphicFramePr>
          <p:cNvPr id="236548" name="对象 236547" descr="羊皮纸"/>
          <p:cNvGraphicFramePr/>
          <p:nvPr/>
        </p:nvGraphicFramePr>
        <p:xfrm>
          <a:off x="3403600" y="2009775"/>
          <a:ext cx="1868488" cy="1120775"/>
        </p:xfrm>
        <a:graphic>
          <a:graphicData uri="http://schemas.openxmlformats.org/presentationml/2006/ole">
            <mc:AlternateContent xmlns:mc="http://schemas.openxmlformats.org/markup-compatibility/2006">
              <mc:Choice xmlns:v="urn:schemas-microsoft-com:vml" Requires="v">
                <p:oleObj spid="_x0000_s14365" r:id="rId3" imgW="635000" imgH="381000" progId="Equation.3">
                  <p:embed/>
                </p:oleObj>
              </mc:Choice>
              <mc:Fallback>
                <p:oleObj r:id="rId3" imgW="635000" imgH="381000" progId="Equation.3">
                  <p:embed/>
                  <p:pic>
                    <p:nvPicPr>
                      <p:cNvPr id="0" name="图片 3092"/>
                      <p:cNvPicPr/>
                      <p:nvPr/>
                    </p:nvPicPr>
                    <p:blipFill>
                      <a:blip r:embed="rId4"/>
                      <a:stretch>
                        <a:fillRect/>
                      </a:stretch>
                    </p:blipFill>
                    <p:spPr>
                      <a:xfrm>
                        <a:off x="3403600" y="2009775"/>
                        <a:ext cx="1868488" cy="1120775"/>
                      </a:xfrm>
                      <a:prstGeom prst="rect">
                        <a:avLst/>
                      </a:prstGeom>
                      <a:blipFill rotWithShape="1">
                        <a:blip r:embed="rId5"/>
                      </a:blipFill>
                      <a:ln w="38100">
                        <a:noFill/>
                        <a:miter/>
                      </a:ln>
                    </p:spPr>
                  </p:pic>
                </p:oleObj>
              </mc:Fallback>
            </mc:AlternateContent>
          </a:graphicData>
        </a:graphic>
      </p:graphicFrame>
      <p:sp>
        <p:nvSpPr>
          <p:cNvPr id="236550" name="矩形 236549"/>
          <p:cNvSpPr/>
          <p:nvPr/>
        </p:nvSpPr>
        <p:spPr>
          <a:xfrm>
            <a:off x="776288" y="3644900"/>
            <a:ext cx="7734300" cy="1187450"/>
          </a:xfrm>
          <a:prstGeom prst="rect">
            <a:avLst/>
          </a:prstGeom>
          <a:noFill/>
          <a:ln w="9525">
            <a:noFill/>
          </a:ln>
        </p:spPr>
        <p:txBody>
          <a:bodyPr lIns="91430" tIns="45714" rIns="91430" bIns="45714" anchor="ctr">
            <a:spAutoFit/>
          </a:bodyPr>
          <a:lstStyle/>
          <a:p>
            <a:pPr defTabSz="771525">
              <a:lnSpc>
                <a:spcPct val="150000"/>
              </a:lnSpc>
              <a:tabLst>
                <a:tab pos="1597025" algn="l"/>
                <a:tab pos="4029075" algn="l"/>
              </a:tabLst>
            </a:pPr>
            <a:r>
              <a:rPr lang="en-US" altLang="zh-CN" sz="2400" dirty="0">
                <a:solidFill>
                  <a:schemeClr val="tx1"/>
                </a:solidFill>
                <a:latin typeface="宋体" panose="02010600030101010101" pitchFamily="2" charset="-122"/>
                <a:cs typeface="Times New Roman" panose="02020603050405020304" pitchFamily="18" charset="0"/>
              </a:rPr>
              <a:t>N</a:t>
            </a:r>
            <a:r>
              <a:rPr lang="zh-CN" altLang="en-US" sz="2400" dirty="0">
                <a:solidFill>
                  <a:schemeClr val="tx1"/>
                </a:solidFill>
                <a:latin typeface="宋体" panose="02010600030101010101" pitchFamily="2" charset="-122"/>
                <a:cs typeface="Times New Roman" panose="02020603050405020304" pitchFamily="18" charset="0"/>
              </a:rPr>
              <a:t>为线圈匝数，</a:t>
            </a:r>
            <a:r>
              <a:rPr lang="en-US" altLang="zh-CN" sz="2400" dirty="0">
                <a:solidFill>
                  <a:schemeClr val="tx1"/>
                </a:solidFill>
                <a:latin typeface="宋体" panose="02010600030101010101" pitchFamily="2" charset="-122"/>
                <a:cs typeface="Times New Roman" panose="02020603050405020304" pitchFamily="18" charset="0"/>
              </a:rPr>
              <a:t>S</a:t>
            </a:r>
            <a:r>
              <a:rPr lang="zh-CN" altLang="en-US" sz="2400" dirty="0">
                <a:solidFill>
                  <a:schemeClr val="tx1"/>
                </a:solidFill>
                <a:latin typeface="宋体" panose="02010600030101010101" pitchFamily="2" charset="-122"/>
                <a:cs typeface="Times New Roman" panose="02020603050405020304" pitchFamily="18" charset="0"/>
              </a:rPr>
              <a:t>为线圈的横截面积，</a:t>
            </a:r>
            <a:r>
              <a:rPr lang="en-US" altLang="zh-CN" sz="2400" i="1">
                <a:solidFill>
                  <a:schemeClr val="tx1"/>
                </a:solidFill>
                <a:latin typeface="宋体" panose="02010600030101010101" pitchFamily="2" charset="-122"/>
                <a:cs typeface="Times New Roman" panose="02020603050405020304" pitchFamily="18" charset="0"/>
              </a:rPr>
              <a:t>l</a:t>
            </a:r>
            <a:r>
              <a:rPr lang="zh-CN" altLang="en-US" sz="2400" dirty="0">
                <a:solidFill>
                  <a:schemeClr val="tx1"/>
                </a:solidFill>
                <a:latin typeface="宋体" panose="02010600030101010101" pitchFamily="2" charset="-122"/>
                <a:cs typeface="Times New Roman" panose="02020603050405020304" pitchFamily="18" charset="0"/>
              </a:rPr>
              <a:t>为线圈的长度，</a:t>
            </a:r>
            <a:r>
              <a:rPr lang="en-US" altLang="zh-CN" sz="2400" dirty="0">
                <a:solidFill>
                  <a:schemeClr val="tx1"/>
                </a:solidFill>
                <a:latin typeface="宋体" panose="02010600030101010101" pitchFamily="2" charset="-122"/>
                <a:cs typeface="Times New Roman" panose="02020603050405020304" pitchFamily="18" charset="0"/>
                <a:sym typeface="Symbol" panose="05050102010706020507" pitchFamily="18" charset="2"/>
              </a:rPr>
              <a:t></a:t>
            </a:r>
            <a:r>
              <a:rPr lang="zh-CN" altLang="en-US" sz="2400" dirty="0">
                <a:solidFill>
                  <a:schemeClr val="tx1"/>
                </a:solidFill>
                <a:latin typeface="宋体" panose="02010600030101010101" pitchFamily="2" charset="-122"/>
                <a:cs typeface="Times New Roman" panose="02020603050405020304" pitchFamily="18" charset="0"/>
              </a:rPr>
              <a:t>为周围介质的导磁率。</a:t>
            </a:r>
            <a:endParaRPr lang="zh-CN" altLang="en-US" sz="800" b="0" dirty="0">
              <a:solidFill>
                <a:schemeClr val="tx1"/>
              </a:solidFill>
              <a:latin typeface="Times New Roman" panose="02020603050405020304" pitchFamily="18" charset="0"/>
              <a:ea typeface="Times New Roman" panose="02020603050405020304" pitchFamily="18" charset="0"/>
              <a:sym typeface="Symbol" panose="05050102010706020507" pitchFamily="18" charset="2"/>
            </a:endParaRPr>
          </a:p>
        </p:txBody>
      </p:sp>
      <p:sp>
        <p:nvSpPr>
          <p:cNvPr id="236551" name="矩形 236550"/>
          <p:cNvSpPr/>
          <p:nvPr/>
        </p:nvSpPr>
        <p:spPr>
          <a:xfrm>
            <a:off x="776288" y="5146675"/>
            <a:ext cx="7138987" cy="1231900"/>
          </a:xfrm>
          <a:prstGeom prst="rect">
            <a:avLst/>
          </a:prstGeom>
          <a:noFill/>
          <a:ln w="9525">
            <a:noFill/>
          </a:ln>
        </p:spPr>
        <p:txBody>
          <a:bodyPr lIns="91430" tIns="45714" rIns="91430" bIns="45714" anchor="b">
            <a:spAutoFit/>
          </a:bodyPr>
          <a:lstStyle/>
          <a:p>
            <a:pPr defTabSz="892175">
              <a:lnSpc>
                <a:spcPct val="150000"/>
              </a:lnSpc>
            </a:pPr>
            <a:r>
              <a:rPr lang="zh-CN" altLang="en-US" sz="2400" dirty="0">
                <a:solidFill>
                  <a:schemeClr val="tx1"/>
                </a:solidFill>
                <a:latin typeface="宋体" panose="02010600030101010101" pitchFamily="2" charset="-122"/>
              </a:rPr>
              <a:t>对空心线圈</a:t>
            </a:r>
            <a:r>
              <a:rPr lang="en-US" altLang="zh-CN" sz="2400" dirty="0">
                <a:solidFill>
                  <a:schemeClr val="tx1"/>
                </a:solidFill>
                <a:latin typeface="宋体" panose="02010600030101010101" pitchFamily="2" charset="-122"/>
                <a:sym typeface="Symbol" panose="05050102010706020507" pitchFamily="18" charset="2"/>
              </a:rPr>
              <a:t></a:t>
            </a:r>
            <a:r>
              <a:rPr lang="en-US" altLang="zh-CN" sz="2400" dirty="0">
                <a:solidFill>
                  <a:schemeClr val="tx1"/>
                </a:solidFill>
                <a:latin typeface="宋体" panose="02010600030101010101" pitchFamily="2" charset="-122"/>
              </a:rPr>
              <a:t> </a:t>
            </a:r>
            <a:r>
              <a:rPr lang="en-US" altLang="zh-CN" sz="2400">
                <a:solidFill>
                  <a:schemeClr val="tx1"/>
                </a:solidFill>
                <a:latin typeface="宋体" panose="02010600030101010101" pitchFamily="2" charset="-122"/>
              </a:rPr>
              <a:t>= </a:t>
            </a:r>
            <a:r>
              <a:rPr lang="en-US" altLang="zh-CN" sz="2400">
                <a:solidFill>
                  <a:schemeClr val="tx1"/>
                </a:solidFill>
                <a:latin typeface="宋体" panose="02010600030101010101" pitchFamily="2" charset="-122"/>
                <a:sym typeface="Symbol" panose="05050102010706020507" pitchFamily="18" charset="2"/>
              </a:rPr>
              <a:t></a:t>
            </a:r>
            <a:r>
              <a:rPr lang="en-US" altLang="zh-CN" sz="2400">
                <a:solidFill>
                  <a:schemeClr val="tx1"/>
                </a:solidFill>
                <a:latin typeface="宋体" panose="02010600030101010101" pitchFamily="2" charset="-122"/>
              </a:rPr>
              <a:t>0</a:t>
            </a:r>
            <a:r>
              <a:rPr lang="en-US" altLang="zh-CN" sz="2400">
                <a:solidFill>
                  <a:schemeClr val="tx1"/>
                </a:solidFill>
                <a:latin typeface="宋体" panose="02010600030101010101" pitchFamily="2" charset="-122"/>
                <a:sym typeface="Symbol" panose="05050102010706020507" pitchFamily="18" charset="2"/>
              </a:rPr>
              <a:t> = 4</a:t>
            </a:r>
            <a:r>
              <a:rPr lang="en-US" altLang="zh-CN" sz="2400">
                <a:solidFill>
                  <a:schemeClr val="tx1"/>
                </a:solidFill>
                <a:latin typeface="宋体" panose="02010600030101010101" pitchFamily="2" charset="-122"/>
              </a:rPr>
              <a:t>10</a:t>
            </a:r>
            <a:r>
              <a:rPr lang="en-US" altLang="zh-CN" sz="2400" dirty="0">
                <a:solidFill>
                  <a:schemeClr val="tx1"/>
                </a:solidFill>
                <a:latin typeface="宋体" panose="02010600030101010101" pitchFamily="2" charset="-122"/>
                <a:sym typeface="Symbol" panose="05050102010706020507" pitchFamily="18" charset="2"/>
              </a:rPr>
              <a:t>-7H/m</a:t>
            </a:r>
            <a:r>
              <a:rPr lang="zh-CN" altLang="en-US" sz="2400" dirty="0">
                <a:solidFill>
                  <a:schemeClr val="tx1"/>
                </a:solidFill>
                <a:latin typeface="宋体" panose="02010600030101010101" pitchFamily="2" charset="-122"/>
                <a:sym typeface="Symbol" panose="05050102010706020507" pitchFamily="18" charset="2"/>
              </a:rPr>
              <a:t>，若周围介质为磁性材料，则</a:t>
            </a:r>
            <a:r>
              <a:rPr lang="en-US" altLang="zh-CN" sz="2400" dirty="0">
                <a:solidFill>
                  <a:schemeClr val="tx1"/>
                </a:solidFill>
                <a:latin typeface="宋体" panose="02010600030101010101" pitchFamily="2" charset="-122"/>
                <a:sym typeface="Symbol" panose="05050102010706020507" pitchFamily="18" charset="2"/>
              </a:rPr>
              <a:t></a:t>
            </a:r>
            <a:r>
              <a:rPr lang="en-US" altLang="zh-CN" sz="2400">
                <a:solidFill>
                  <a:schemeClr val="tx1"/>
                </a:solidFill>
                <a:latin typeface="宋体" panose="02010600030101010101" pitchFamily="2" charset="-122"/>
              </a:rPr>
              <a:t>&gt;&gt;</a:t>
            </a:r>
            <a:r>
              <a:rPr lang="en-US" altLang="zh-CN" sz="2400">
                <a:solidFill>
                  <a:schemeClr val="tx1"/>
                </a:solidFill>
                <a:latin typeface="宋体" panose="02010600030101010101" pitchFamily="2" charset="-122"/>
                <a:sym typeface="Symbol" panose="05050102010706020507" pitchFamily="18" charset="2"/>
              </a:rPr>
              <a:t></a:t>
            </a:r>
            <a:r>
              <a:rPr lang="en-US" altLang="zh-CN" sz="2400">
                <a:solidFill>
                  <a:schemeClr val="tx1"/>
                </a:solidFill>
                <a:latin typeface="宋体" panose="02010600030101010101" pitchFamily="2" charset="-122"/>
              </a:rPr>
              <a:t>0</a:t>
            </a:r>
            <a:r>
              <a:rPr lang="zh-CN" altLang="en-US" sz="2400" dirty="0">
                <a:solidFill>
                  <a:schemeClr val="tx1"/>
                </a:solidFill>
                <a:latin typeface="宋体" panose="02010600030101010101" pitchFamily="2" charset="-122"/>
                <a:sym typeface="Symbol" panose="05050102010706020507" pitchFamily="18" charset="2"/>
              </a:rPr>
              <a:t>，且不为常数。</a:t>
            </a:r>
            <a:r>
              <a:rPr lang="zh-CN" altLang="en-US" dirty="0">
                <a:latin typeface="宋体" panose="02010600030101010101" pitchFamily="2" charset="-122"/>
                <a:sym typeface="Symbol" panose="05050102010706020507" pitchFamily="18" charset="2"/>
              </a:rPr>
              <a:t> </a:t>
            </a:r>
          </a:p>
        </p:txBody>
      </p:sp>
      <p:sp>
        <p:nvSpPr>
          <p:cNvPr id="236552" name="矩形 236551"/>
          <p:cNvSpPr/>
          <p:nvPr/>
        </p:nvSpPr>
        <p:spPr>
          <a:xfrm>
            <a:off x="1470025" y="1193800"/>
            <a:ext cx="2838450" cy="488950"/>
          </a:xfrm>
          <a:prstGeom prst="rect">
            <a:avLst/>
          </a:prstGeom>
          <a:noFill/>
          <a:ln w="9525">
            <a:noFill/>
          </a:ln>
        </p:spPr>
        <p:txBody>
          <a:bodyPr wrap="none" lIns="91430" tIns="45714" rIns="91430" bIns="45714" anchor="b">
            <a:spAutoFit/>
          </a:bodyPr>
          <a:lstStyle/>
          <a:p>
            <a:pPr defTabSz="892175"/>
            <a:r>
              <a:rPr lang="zh-CN" altLang="en-US" dirty="0">
                <a:solidFill>
                  <a:srgbClr val="0000FF"/>
                </a:solidFill>
                <a:latin typeface="宋体" panose="02010600030101010101" pitchFamily="2" charset="-122"/>
              </a:rPr>
              <a:t>螺管线圈的电感为</a:t>
            </a:r>
          </a:p>
        </p:txBody>
      </p:sp>
      <p:sp>
        <p:nvSpPr>
          <p:cNvPr id="236553" name="动作按钮: 后退或前一项 236552" descr="水滴">
            <a:hlinkClick r:id="" action="ppaction://hlinkshowjump?jump=previousslide">
              <a:snd r:embed="rId6" name="PROJCTOR.WAV"/>
            </a:hlinkClick>
          </p:cNvPr>
          <p:cNvSpPr/>
          <p:nvPr/>
        </p:nvSpPr>
        <p:spPr>
          <a:xfrm>
            <a:off x="8074025" y="6324600"/>
            <a:ext cx="460375"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236554" name="动作按钮: 后退或前一项 236553" descr="水滴">
            <a:hlinkClick r:id="" action="ppaction://hlinkshowjump?jump=nextslide">
              <a:snd r:embed="rId6" name="PROJCTOR.WAV"/>
            </a:hlinkClick>
          </p:cNvPr>
          <p:cNvSpPr/>
          <p:nvPr/>
        </p:nvSpPr>
        <p:spPr>
          <a:xfrm flipH="1">
            <a:off x="8610600" y="6324600"/>
            <a:ext cx="457200"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6552"/>
                                        </p:tgtEl>
                                        <p:attrNameLst>
                                          <p:attrName>style.visibility</p:attrName>
                                        </p:attrNameLst>
                                      </p:cBhvr>
                                      <p:to>
                                        <p:strVal val="visible"/>
                                      </p:to>
                                    </p:set>
                                    <p:anim calcmode="lin" valueType="num">
                                      <p:cBhvr additive="base">
                                        <p:cTn id="7" dur="500" fill="hold"/>
                                        <p:tgtEl>
                                          <p:spTgt spid="236552"/>
                                        </p:tgtEl>
                                        <p:attrNameLst>
                                          <p:attrName>ppt_x</p:attrName>
                                        </p:attrNameLst>
                                      </p:cBhvr>
                                      <p:tavLst>
                                        <p:tav tm="0">
                                          <p:val>
                                            <p:strVal val="0-#ppt_w/2"/>
                                          </p:val>
                                        </p:tav>
                                        <p:tav tm="100000">
                                          <p:val>
                                            <p:strVal val="#ppt_x"/>
                                          </p:val>
                                        </p:tav>
                                      </p:tavLst>
                                    </p:anim>
                                    <p:anim calcmode="lin" valueType="num">
                                      <p:cBhvr additive="base">
                                        <p:cTn id="8" dur="500" fill="hold"/>
                                        <p:tgtEl>
                                          <p:spTgt spid="23655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6548"/>
                                        </p:tgtEl>
                                        <p:attrNameLst>
                                          <p:attrName>style.visibility</p:attrName>
                                        </p:attrNameLst>
                                      </p:cBhvr>
                                      <p:to>
                                        <p:strVal val="visible"/>
                                      </p:to>
                                    </p:set>
                                    <p:anim calcmode="lin" valueType="num">
                                      <p:cBhvr additive="base">
                                        <p:cTn id="11" dur="500" fill="hold"/>
                                        <p:tgtEl>
                                          <p:spTgt spid="236548"/>
                                        </p:tgtEl>
                                        <p:attrNameLst>
                                          <p:attrName>ppt_x</p:attrName>
                                        </p:attrNameLst>
                                      </p:cBhvr>
                                      <p:tavLst>
                                        <p:tav tm="0">
                                          <p:val>
                                            <p:strVal val="0-#ppt_w/2"/>
                                          </p:val>
                                        </p:tav>
                                        <p:tav tm="100000">
                                          <p:val>
                                            <p:strVal val="#ppt_x"/>
                                          </p:val>
                                        </p:tav>
                                      </p:tavLst>
                                    </p:anim>
                                    <p:anim calcmode="lin" valueType="num">
                                      <p:cBhvr additive="base">
                                        <p:cTn id="12" dur="500" fill="hold"/>
                                        <p:tgtEl>
                                          <p:spTgt spid="23654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36550"/>
                                        </p:tgtEl>
                                        <p:attrNameLst>
                                          <p:attrName>style.visibility</p:attrName>
                                        </p:attrNameLst>
                                      </p:cBhvr>
                                      <p:to>
                                        <p:strVal val="visible"/>
                                      </p:to>
                                    </p:set>
                                    <p:anim calcmode="lin" valueType="num">
                                      <p:cBhvr additive="base">
                                        <p:cTn id="17" dur="500" fill="hold"/>
                                        <p:tgtEl>
                                          <p:spTgt spid="236550"/>
                                        </p:tgtEl>
                                        <p:attrNameLst>
                                          <p:attrName>ppt_x</p:attrName>
                                        </p:attrNameLst>
                                      </p:cBhvr>
                                      <p:tavLst>
                                        <p:tav tm="0">
                                          <p:val>
                                            <p:strVal val="0-#ppt_w/2"/>
                                          </p:val>
                                        </p:tav>
                                        <p:tav tm="100000">
                                          <p:val>
                                            <p:strVal val="#ppt_x"/>
                                          </p:val>
                                        </p:tav>
                                      </p:tavLst>
                                    </p:anim>
                                    <p:anim calcmode="lin" valueType="num">
                                      <p:cBhvr additive="base">
                                        <p:cTn id="18" dur="500" fill="hold"/>
                                        <p:tgtEl>
                                          <p:spTgt spid="236550"/>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36551"/>
                                        </p:tgtEl>
                                        <p:attrNameLst>
                                          <p:attrName>style.visibility</p:attrName>
                                        </p:attrNameLst>
                                      </p:cBhvr>
                                      <p:to>
                                        <p:strVal val="visible"/>
                                      </p:to>
                                    </p:set>
                                    <p:anim calcmode="lin" valueType="num">
                                      <p:cBhvr additive="base">
                                        <p:cTn id="23" dur="500" fill="hold"/>
                                        <p:tgtEl>
                                          <p:spTgt spid="236551"/>
                                        </p:tgtEl>
                                        <p:attrNameLst>
                                          <p:attrName>ppt_x</p:attrName>
                                        </p:attrNameLst>
                                      </p:cBhvr>
                                      <p:tavLst>
                                        <p:tav tm="0">
                                          <p:val>
                                            <p:strVal val="#ppt_x"/>
                                          </p:val>
                                        </p:tav>
                                        <p:tav tm="100000">
                                          <p:val>
                                            <p:strVal val="#ppt_x"/>
                                          </p:val>
                                        </p:tav>
                                      </p:tavLst>
                                    </p:anim>
                                    <p:anim calcmode="lin" valueType="num">
                                      <p:cBhvr additive="base">
                                        <p:cTn id="24" dur="500" fill="hold"/>
                                        <p:tgtEl>
                                          <p:spTgt spid="2365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0" grpId="0"/>
      <p:bldP spid="236551" grpId="0"/>
      <p:bldP spid="236552"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文本框 189441"/>
          <p:cNvSpPr txBox="1"/>
          <p:nvPr/>
        </p:nvSpPr>
        <p:spPr>
          <a:xfrm>
            <a:off x="304800" y="342501"/>
            <a:ext cx="4648200" cy="459587"/>
          </a:xfrm>
          <a:prstGeom prst="rect">
            <a:avLst/>
          </a:prstGeom>
          <a:noFill/>
          <a:ln w="12700">
            <a:noFill/>
          </a:ln>
        </p:spPr>
        <p:txBody>
          <a:bodyPr lIns="89381" tIns="44691" rIns="89381" bIns="44691" anchor="ctr">
            <a:spAutoFit/>
          </a:bodyPr>
          <a:lstStyle/>
          <a:p>
            <a:pPr defTabSz="892175" eaLnBrk="0" hangingPunct="0">
              <a:spcBef>
                <a:spcPct val="50000"/>
              </a:spcBef>
            </a:pPr>
            <a:r>
              <a:rPr lang="zh-CN" altLang="en-US" sz="2400" dirty="0">
                <a:latin typeface="Times New Roman" panose="02020603050405020304" pitchFamily="18" charset="0"/>
              </a:rPr>
              <a:t>二、电感的</a:t>
            </a:r>
            <a:r>
              <a:rPr lang="zh-CN" altLang="en-US" sz="2400" dirty="0">
                <a:solidFill>
                  <a:srgbClr val="FF0000"/>
                </a:solidFill>
                <a:latin typeface="Times New Roman" panose="02020603050405020304" pitchFamily="18" charset="0"/>
              </a:rPr>
              <a:t>伏安关系</a:t>
            </a:r>
            <a:r>
              <a:rPr lang="zh-CN" altLang="en-US" sz="2400" dirty="0">
                <a:latin typeface="Times New Roman" panose="02020603050405020304" pitchFamily="18" charset="0"/>
              </a:rPr>
              <a:t>：</a:t>
            </a:r>
          </a:p>
        </p:txBody>
      </p:sp>
      <p:sp>
        <p:nvSpPr>
          <p:cNvPr id="189443" name="文本框 189442"/>
          <p:cNvSpPr txBox="1"/>
          <p:nvPr/>
        </p:nvSpPr>
        <p:spPr>
          <a:xfrm>
            <a:off x="2247900" y="1159500"/>
            <a:ext cx="6286500" cy="976651"/>
          </a:xfrm>
          <a:prstGeom prst="rect">
            <a:avLst/>
          </a:prstGeom>
          <a:noFill/>
          <a:ln w="12700">
            <a:noFill/>
          </a:ln>
        </p:spPr>
        <p:txBody>
          <a:bodyPr lIns="89381" tIns="44691" rIns="89381" bIns="44691" anchor="ctr">
            <a:spAutoFit/>
          </a:bodyPr>
          <a:lstStyle/>
          <a:p>
            <a:pPr defTabSz="892175" eaLnBrk="0" hangingPunct="0">
              <a:lnSpc>
                <a:spcPct val="120000"/>
              </a:lnSpc>
              <a:spcBef>
                <a:spcPct val="50000"/>
              </a:spcBef>
            </a:pPr>
            <a:r>
              <a:rPr lang="en-US" altLang="zh-CN" sz="2400" i="1" dirty="0">
                <a:latin typeface="Times New Roman" panose="02020603050405020304" pitchFamily="18" charset="0"/>
              </a:rPr>
              <a:t>u</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 </a:t>
            </a:r>
            <a:r>
              <a:rPr lang="zh-CN" altLang="en-US" sz="2400" dirty="0">
                <a:latin typeface="Times New Roman" panose="02020603050405020304" pitchFamily="18" charset="0"/>
              </a:rPr>
              <a:t>取关联参考方向</a:t>
            </a:r>
            <a:r>
              <a:rPr lang="en-US" altLang="zh-CN" sz="2400" dirty="0">
                <a:latin typeface="Times New Roman" panose="02020603050405020304" pitchFamily="18" charset="0"/>
              </a:rPr>
              <a:t>, </a:t>
            </a:r>
            <a:r>
              <a:rPr lang="en-US" altLang="zh-CN" sz="2400" i="1" dirty="0">
                <a:latin typeface="Times New Roman" panose="02020603050405020304" pitchFamily="18" charset="0"/>
              </a:rPr>
              <a:t>u</a:t>
            </a:r>
            <a:r>
              <a:rPr lang="zh-CN" altLang="en-US" sz="2400" dirty="0">
                <a:latin typeface="Times New Roman" panose="02020603050405020304" pitchFamily="18" charset="0"/>
              </a:rPr>
              <a:t>参考方向</a:t>
            </a:r>
            <a:r>
              <a:rPr lang="zh-CN" altLang="en-US" sz="2400" i="1" dirty="0">
                <a:latin typeface="Times New Roman" panose="02020603050405020304" pitchFamily="18" charset="0"/>
              </a:rPr>
              <a:t>与</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呈右螺旋关系</a:t>
            </a:r>
            <a:r>
              <a:rPr lang="zh-CN" altLang="en-US" sz="2400" dirty="0">
                <a:latin typeface="Times New Roman" panose="02020603050405020304" pitchFamily="18" charset="0"/>
              </a:rPr>
              <a:t>。则根据电磁感应定律与楞次定律</a:t>
            </a:r>
          </a:p>
        </p:txBody>
      </p:sp>
      <p:grpSp>
        <p:nvGrpSpPr>
          <p:cNvPr id="189444" name="组合 189443"/>
          <p:cNvGrpSpPr/>
          <p:nvPr/>
        </p:nvGrpSpPr>
        <p:grpSpPr>
          <a:xfrm>
            <a:off x="806451" y="3449638"/>
            <a:ext cx="1614488" cy="2638426"/>
            <a:chOff x="605" y="1069"/>
            <a:chExt cx="1017" cy="1662"/>
          </a:xfrm>
        </p:grpSpPr>
        <p:sp>
          <p:nvSpPr>
            <p:cNvPr id="189445" name="文本框 189444"/>
            <p:cNvSpPr txBox="1"/>
            <p:nvPr/>
          </p:nvSpPr>
          <p:spPr>
            <a:xfrm>
              <a:off x="1393" y="1934"/>
              <a:ext cx="229"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latin typeface="Times New Roman" panose="02020603050405020304" pitchFamily="18" charset="0"/>
                </a:rPr>
                <a:t>L</a:t>
              </a:r>
            </a:p>
          </p:txBody>
        </p:sp>
        <p:sp>
          <p:nvSpPr>
            <p:cNvPr id="189446" name="文本框 189445"/>
            <p:cNvSpPr txBox="1"/>
            <p:nvPr/>
          </p:nvSpPr>
          <p:spPr>
            <a:xfrm>
              <a:off x="816" y="1069"/>
              <a:ext cx="167"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err="1">
                  <a:latin typeface="Times New Roman" panose="02020603050405020304" pitchFamily="18" charset="0"/>
                </a:rPr>
                <a:t>i</a:t>
              </a:r>
              <a:endParaRPr lang="en-US" altLang="zh-CN" sz="2400" i="1" dirty="0">
                <a:latin typeface="Times New Roman" panose="02020603050405020304" pitchFamily="18" charset="0"/>
              </a:endParaRPr>
            </a:p>
          </p:txBody>
        </p:sp>
        <p:sp>
          <p:nvSpPr>
            <p:cNvPr id="189447" name="文本框 189446"/>
            <p:cNvSpPr txBox="1"/>
            <p:nvPr/>
          </p:nvSpPr>
          <p:spPr>
            <a:xfrm>
              <a:off x="605" y="1930"/>
              <a:ext cx="222" cy="290"/>
            </a:xfrm>
            <a:prstGeom prst="rect">
              <a:avLst/>
            </a:prstGeom>
            <a:noFill/>
            <a:ln w="28575">
              <a:noFill/>
            </a:ln>
          </p:spPr>
          <p:txBody>
            <a:bodyPr wrap="none" lIns="89381" tIns="44691" rIns="89381" bIns="44691" anchor="ctr">
              <a:spAutoFit/>
            </a:bodyPr>
            <a:lstStyle/>
            <a:p>
              <a:pPr algn="ctr" defTabSz="892175" eaLnBrk="0" hangingPunct="0"/>
              <a:r>
                <a:rPr lang="en-US" altLang="zh-CN" sz="2400" i="1" dirty="0">
                  <a:latin typeface="Times New Roman" panose="02020603050405020304" pitchFamily="18" charset="0"/>
                </a:rPr>
                <a:t>u</a:t>
              </a:r>
            </a:p>
          </p:txBody>
        </p:sp>
        <p:sp>
          <p:nvSpPr>
            <p:cNvPr id="189448" name="矩形 189447"/>
            <p:cNvSpPr/>
            <p:nvPr/>
          </p:nvSpPr>
          <p:spPr>
            <a:xfrm>
              <a:off x="606" y="1538"/>
              <a:ext cx="221"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rgbClr val="FF0000"/>
                  </a:solidFill>
                  <a:latin typeface="Times New Roman" panose="02020603050405020304" pitchFamily="18" charset="0"/>
                  <a:sym typeface="CommonBullets" pitchFamily="34" charset="2"/>
                </a:rPr>
                <a:t>+</a:t>
              </a:r>
              <a:endParaRPr lang="en-US" altLang="zh-CN" sz="2400" i="1">
                <a:solidFill>
                  <a:schemeClr val="hlink"/>
                </a:solidFill>
                <a:latin typeface="Times New Roman" panose="02020603050405020304" pitchFamily="18" charset="0"/>
                <a:sym typeface="CommonBullets" pitchFamily="34" charset="2"/>
              </a:endParaRPr>
            </a:p>
          </p:txBody>
        </p:sp>
        <p:sp>
          <p:nvSpPr>
            <p:cNvPr id="189449" name="直接连接符 189448"/>
            <p:cNvSpPr/>
            <p:nvPr/>
          </p:nvSpPr>
          <p:spPr>
            <a:xfrm rot="5400000" flipH="1" flipV="1">
              <a:off x="1166" y="1630"/>
              <a:ext cx="279" cy="0"/>
            </a:xfrm>
            <a:prstGeom prst="line">
              <a:avLst/>
            </a:prstGeom>
            <a:ln w="28575" cap="sq" cmpd="sng">
              <a:solidFill>
                <a:schemeClr val="tx1"/>
              </a:solidFill>
              <a:prstDash val="solid"/>
              <a:headEnd type="none" w="med" len="med"/>
              <a:tailEnd type="none" w="med" len="med"/>
            </a:ln>
          </p:spPr>
        </p:sp>
        <p:sp>
          <p:nvSpPr>
            <p:cNvPr id="189450" name="直接连接符 189449"/>
            <p:cNvSpPr/>
            <p:nvPr/>
          </p:nvSpPr>
          <p:spPr>
            <a:xfrm rot="5400000">
              <a:off x="1173" y="2555"/>
              <a:ext cx="266" cy="0"/>
            </a:xfrm>
            <a:prstGeom prst="line">
              <a:avLst/>
            </a:prstGeom>
            <a:ln w="28575" cap="sq" cmpd="sng">
              <a:solidFill>
                <a:schemeClr val="tx1"/>
              </a:solidFill>
              <a:prstDash val="solid"/>
              <a:headEnd type="none" w="med" len="med"/>
              <a:tailEnd type="none" w="med" len="med"/>
            </a:ln>
          </p:spPr>
        </p:sp>
        <p:sp>
          <p:nvSpPr>
            <p:cNvPr id="189451" name="椭圆 189450"/>
            <p:cNvSpPr/>
            <p:nvPr/>
          </p:nvSpPr>
          <p:spPr>
            <a:xfrm rot="5400000">
              <a:off x="725" y="1445"/>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sp>
          <p:nvSpPr>
            <p:cNvPr id="189452" name="椭圆 189451"/>
            <p:cNvSpPr/>
            <p:nvPr/>
          </p:nvSpPr>
          <p:spPr>
            <a:xfrm rot="5400000">
              <a:off x="725" y="2640"/>
              <a:ext cx="91" cy="91"/>
            </a:xfrm>
            <a:prstGeom prst="ellipse">
              <a:avLst/>
            </a:prstGeom>
            <a:solidFill>
              <a:schemeClr val="accent2"/>
            </a:solidFill>
            <a:ln w="12700" cap="flat" cmpd="sng">
              <a:solidFill>
                <a:srgbClr val="000000"/>
              </a:solidFill>
              <a:prstDash val="solid"/>
              <a:headEnd type="none" w="med" len="med"/>
              <a:tailEnd type="none" w="med" len="med"/>
            </a:ln>
          </p:spPr>
          <p:txBody>
            <a:bodyPr/>
            <a:lstStyle/>
            <a:p>
              <a:endParaRPr lang="zh-CN" altLang="en-US"/>
            </a:p>
          </p:txBody>
        </p:sp>
        <p:sp>
          <p:nvSpPr>
            <p:cNvPr id="189453" name="椭圆 189452"/>
            <p:cNvSpPr/>
            <p:nvPr/>
          </p:nvSpPr>
          <p:spPr>
            <a:xfrm rot="10800000">
              <a:off x="1141" y="2260"/>
              <a:ext cx="249" cy="162"/>
            </a:xfrm>
            <a:prstGeom prst="ellipse">
              <a:avLst/>
            </a:prstGeom>
            <a:noFill/>
            <a:ln w="25400" cap="flat" cmpd="sng">
              <a:solidFill>
                <a:srgbClr val="FF0000"/>
              </a:solidFill>
              <a:prstDash val="solid"/>
              <a:headEnd type="none" w="med" len="med"/>
              <a:tailEnd type="none" w="med" len="med"/>
            </a:ln>
          </p:spPr>
          <p:txBody>
            <a:bodyPr/>
            <a:lstStyle/>
            <a:p>
              <a:endParaRPr lang="zh-CN" altLang="en-US"/>
            </a:p>
          </p:txBody>
        </p:sp>
        <p:sp>
          <p:nvSpPr>
            <p:cNvPr id="189454" name="椭圆 189453"/>
            <p:cNvSpPr/>
            <p:nvPr/>
          </p:nvSpPr>
          <p:spPr>
            <a:xfrm rot="10800000">
              <a:off x="1142" y="2095"/>
              <a:ext cx="249" cy="162"/>
            </a:xfrm>
            <a:prstGeom prst="ellipse">
              <a:avLst/>
            </a:prstGeom>
            <a:noFill/>
            <a:ln w="25400" cap="flat" cmpd="sng">
              <a:solidFill>
                <a:srgbClr val="FF0000"/>
              </a:solidFill>
              <a:prstDash val="solid"/>
              <a:headEnd type="none" w="med" len="med"/>
              <a:tailEnd type="none" w="med" len="med"/>
            </a:ln>
          </p:spPr>
          <p:txBody>
            <a:bodyPr/>
            <a:lstStyle/>
            <a:p>
              <a:endParaRPr lang="zh-CN" altLang="en-US"/>
            </a:p>
          </p:txBody>
        </p:sp>
        <p:sp>
          <p:nvSpPr>
            <p:cNvPr id="189455" name="椭圆 189454"/>
            <p:cNvSpPr/>
            <p:nvPr/>
          </p:nvSpPr>
          <p:spPr>
            <a:xfrm rot="10800000">
              <a:off x="1142" y="1931"/>
              <a:ext cx="249" cy="161"/>
            </a:xfrm>
            <a:prstGeom prst="ellipse">
              <a:avLst/>
            </a:prstGeom>
            <a:noFill/>
            <a:ln w="25400" cap="flat" cmpd="sng">
              <a:solidFill>
                <a:srgbClr val="FF0000"/>
              </a:solidFill>
              <a:prstDash val="solid"/>
              <a:headEnd type="none" w="med" len="med"/>
              <a:tailEnd type="none" w="med" len="med"/>
            </a:ln>
          </p:spPr>
          <p:txBody>
            <a:bodyPr/>
            <a:lstStyle/>
            <a:p>
              <a:endParaRPr lang="zh-CN" altLang="en-US"/>
            </a:p>
          </p:txBody>
        </p:sp>
        <p:sp>
          <p:nvSpPr>
            <p:cNvPr id="189456" name="椭圆 189455"/>
            <p:cNvSpPr/>
            <p:nvPr/>
          </p:nvSpPr>
          <p:spPr>
            <a:xfrm rot="10800000">
              <a:off x="1142" y="1760"/>
              <a:ext cx="249" cy="162"/>
            </a:xfrm>
            <a:prstGeom prst="ellipse">
              <a:avLst/>
            </a:prstGeom>
            <a:noFill/>
            <a:ln w="25400" cap="flat" cmpd="sng">
              <a:solidFill>
                <a:srgbClr val="FF0000"/>
              </a:solidFill>
              <a:prstDash val="solid"/>
              <a:headEnd type="none" w="med" len="med"/>
              <a:tailEnd type="none" w="med" len="med"/>
            </a:ln>
          </p:spPr>
          <p:txBody>
            <a:bodyPr/>
            <a:lstStyle/>
            <a:p>
              <a:endParaRPr lang="zh-CN" altLang="en-US"/>
            </a:p>
          </p:txBody>
        </p:sp>
        <p:sp>
          <p:nvSpPr>
            <p:cNvPr id="189457" name="矩形 189456" descr="蓝色砂纸"/>
            <p:cNvSpPr/>
            <p:nvPr/>
          </p:nvSpPr>
          <p:spPr>
            <a:xfrm rot="10800000">
              <a:off x="1071" y="1754"/>
              <a:ext cx="218" cy="689"/>
            </a:xfrm>
            <a:prstGeom prst="rect">
              <a:avLst/>
            </a:prstGeom>
            <a:blipFill rotWithShape="0">
              <a:blip r:embed="rId3"/>
            </a:blipFill>
            <a:ln w="9525">
              <a:noFill/>
            </a:ln>
          </p:spPr>
          <p:txBody>
            <a:bodyPr/>
            <a:lstStyle/>
            <a:p>
              <a:endParaRPr lang="zh-CN" altLang="en-US"/>
            </a:p>
          </p:txBody>
        </p:sp>
        <p:sp>
          <p:nvSpPr>
            <p:cNvPr id="189458" name="矩形 189457"/>
            <p:cNvSpPr/>
            <p:nvPr/>
          </p:nvSpPr>
          <p:spPr>
            <a:xfrm>
              <a:off x="607" y="2317"/>
              <a:ext cx="208"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rgbClr val="FF0000"/>
                  </a:solidFill>
                  <a:latin typeface="Times New Roman" panose="02020603050405020304" pitchFamily="18" charset="0"/>
                  <a:sym typeface="CommonBullets" pitchFamily="34" charset="2"/>
                </a:rPr>
                <a:t>–</a:t>
              </a:r>
              <a:endParaRPr lang="en-US" altLang="zh-CN" sz="2400" i="1">
                <a:solidFill>
                  <a:schemeClr val="hlink"/>
                </a:solidFill>
                <a:latin typeface="Times New Roman" panose="02020603050405020304" pitchFamily="18" charset="0"/>
                <a:sym typeface="CommonBullets" pitchFamily="34" charset="2"/>
              </a:endParaRPr>
            </a:p>
          </p:txBody>
        </p:sp>
        <p:sp>
          <p:nvSpPr>
            <p:cNvPr id="189459" name="直接连接符 189458"/>
            <p:cNvSpPr/>
            <p:nvPr/>
          </p:nvSpPr>
          <p:spPr>
            <a:xfrm>
              <a:off x="816" y="2688"/>
              <a:ext cx="490" cy="0"/>
            </a:xfrm>
            <a:prstGeom prst="line">
              <a:avLst/>
            </a:prstGeom>
            <a:ln w="28575" cap="sq" cmpd="sng">
              <a:solidFill>
                <a:schemeClr val="tx1"/>
              </a:solidFill>
              <a:prstDash val="solid"/>
              <a:headEnd type="none" w="med" len="med"/>
              <a:tailEnd type="none" w="med" len="med"/>
            </a:ln>
          </p:spPr>
        </p:sp>
        <p:sp>
          <p:nvSpPr>
            <p:cNvPr id="189460" name="直接连接符 189459"/>
            <p:cNvSpPr/>
            <p:nvPr/>
          </p:nvSpPr>
          <p:spPr>
            <a:xfrm>
              <a:off x="816" y="1491"/>
              <a:ext cx="490" cy="0"/>
            </a:xfrm>
            <a:prstGeom prst="line">
              <a:avLst/>
            </a:prstGeom>
            <a:ln w="28575" cap="sq" cmpd="sng">
              <a:solidFill>
                <a:schemeClr val="tx1"/>
              </a:solidFill>
              <a:prstDash val="solid"/>
              <a:headEnd type="none" w="med" len="med"/>
              <a:tailEnd type="none" w="med" len="med"/>
            </a:ln>
          </p:spPr>
        </p:sp>
        <p:sp>
          <p:nvSpPr>
            <p:cNvPr id="189461" name="直接连接符 189460"/>
            <p:cNvSpPr/>
            <p:nvPr/>
          </p:nvSpPr>
          <p:spPr>
            <a:xfrm>
              <a:off x="779" y="1358"/>
              <a:ext cx="266" cy="0"/>
            </a:xfrm>
            <a:prstGeom prst="line">
              <a:avLst/>
            </a:prstGeom>
            <a:ln w="28575" cap="sq" cmpd="sng">
              <a:solidFill>
                <a:schemeClr val="tx1"/>
              </a:solidFill>
              <a:prstDash val="solid"/>
              <a:headEnd type="none" w="med" len="med"/>
              <a:tailEnd type="stealth" w="sm" len="med"/>
            </a:ln>
          </p:spPr>
        </p:sp>
        <p:sp>
          <p:nvSpPr>
            <p:cNvPr id="189462" name="文本框 189461"/>
            <p:cNvSpPr txBox="1"/>
            <p:nvPr/>
          </p:nvSpPr>
          <p:spPr>
            <a:xfrm>
              <a:off x="828" y="1933"/>
              <a:ext cx="197"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latin typeface="Times New Roman" panose="02020603050405020304" pitchFamily="18" charset="0"/>
                </a:rPr>
                <a:t>e</a:t>
              </a:r>
            </a:p>
          </p:txBody>
        </p:sp>
        <p:sp>
          <p:nvSpPr>
            <p:cNvPr id="189463" name="矩形 189462"/>
            <p:cNvSpPr/>
            <p:nvPr/>
          </p:nvSpPr>
          <p:spPr>
            <a:xfrm>
              <a:off x="817" y="2317"/>
              <a:ext cx="221" cy="283"/>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rgbClr val="0000D0"/>
                  </a:solidFill>
                  <a:latin typeface="Times New Roman" panose="02020603050405020304" pitchFamily="18" charset="0"/>
                  <a:sym typeface="CommonBullets" pitchFamily="34" charset="2"/>
                </a:rPr>
                <a:t>+</a:t>
              </a:r>
              <a:endParaRPr lang="en-US" altLang="zh-CN" sz="2400" i="1">
                <a:solidFill>
                  <a:schemeClr val="hlink"/>
                </a:solidFill>
                <a:latin typeface="Times New Roman" panose="02020603050405020304" pitchFamily="18" charset="0"/>
                <a:sym typeface="CommonBullets" pitchFamily="34" charset="2"/>
              </a:endParaRPr>
            </a:p>
          </p:txBody>
        </p:sp>
        <p:sp>
          <p:nvSpPr>
            <p:cNvPr id="189464" name="矩形 189463"/>
            <p:cNvSpPr/>
            <p:nvPr/>
          </p:nvSpPr>
          <p:spPr>
            <a:xfrm>
              <a:off x="805" y="1503"/>
              <a:ext cx="208" cy="282"/>
            </a:xfrm>
            <a:prstGeom prst="rect">
              <a:avLst/>
            </a:prstGeom>
            <a:noFill/>
            <a:ln w="28575">
              <a:noFill/>
            </a:ln>
          </p:spPr>
          <p:txBody>
            <a:bodyPr wrap="none" lIns="89381" tIns="44691" rIns="89381" bIns="44691" anchor="ctr">
              <a:spAutoFit/>
            </a:bodyPr>
            <a:lstStyle/>
            <a:p>
              <a:pPr algn="ctr" defTabSz="892175" eaLnBrk="0" hangingPunct="0"/>
              <a:r>
                <a:rPr lang="en-US" altLang="zh-CN" sz="2400" i="1">
                  <a:solidFill>
                    <a:srgbClr val="0000D0"/>
                  </a:solidFill>
                  <a:latin typeface="Times New Roman" panose="02020603050405020304" pitchFamily="18" charset="0"/>
                  <a:sym typeface="CommonBullets" pitchFamily="34" charset="2"/>
                </a:rPr>
                <a:t>–</a:t>
              </a:r>
              <a:endParaRPr lang="en-US" altLang="zh-CN" sz="2400" i="1">
                <a:solidFill>
                  <a:schemeClr val="hlink"/>
                </a:solidFill>
                <a:latin typeface="Times New Roman" panose="02020603050405020304" pitchFamily="18" charset="0"/>
                <a:sym typeface="CommonBullets" pitchFamily="34" charset="2"/>
              </a:endParaRPr>
            </a:p>
          </p:txBody>
        </p:sp>
      </p:grpSp>
      <p:sp>
        <p:nvSpPr>
          <p:cNvPr id="189466" name="文本框 189465"/>
          <p:cNvSpPr txBox="1"/>
          <p:nvPr/>
        </p:nvSpPr>
        <p:spPr>
          <a:xfrm>
            <a:off x="2895600" y="3513138"/>
            <a:ext cx="12192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a:latin typeface="Times New Roman" panose="02020603050405020304" pitchFamily="18" charset="0"/>
              </a:rPr>
              <a:t>或</a:t>
            </a:r>
            <a:endParaRPr lang="zh-CN" altLang="en-US" sz="2400">
              <a:solidFill>
                <a:srgbClr val="000000"/>
              </a:solidFill>
              <a:latin typeface="Times New Roman" panose="02020603050405020304" pitchFamily="18" charset="0"/>
            </a:endParaRPr>
          </a:p>
        </p:txBody>
      </p:sp>
      <p:graphicFrame>
        <p:nvGraphicFramePr>
          <p:cNvPr id="189467" name="对象 189466"/>
          <p:cNvGraphicFramePr/>
          <p:nvPr/>
        </p:nvGraphicFramePr>
        <p:xfrm>
          <a:off x="2671763" y="4114800"/>
          <a:ext cx="5553075" cy="1774825"/>
        </p:xfrm>
        <a:graphic>
          <a:graphicData uri="http://schemas.openxmlformats.org/presentationml/2006/ole">
            <mc:AlternateContent xmlns:mc="http://schemas.openxmlformats.org/markup-compatibility/2006">
              <mc:Choice xmlns:v="urn:schemas-microsoft-com:vml" Requires="v">
                <p:oleObj spid="_x0000_s15419" r:id="rId4" imgW="5562600" imgH="1778000" progId="Equation.DSMT4">
                  <p:embed/>
                </p:oleObj>
              </mc:Choice>
              <mc:Fallback>
                <p:oleObj r:id="rId4" imgW="5562600" imgH="1778000" progId="Equation.DSMT4">
                  <p:embed/>
                  <p:pic>
                    <p:nvPicPr>
                      <p:cNvPr id="0" name="图片 3094"/>
                      <p:cNvPicPr/>
                      <p:nvPr/>
                    </p:nvPicPr>
                    <p:blipFill>
                      <a:blip r:embed="rId5"/>
                      <a:stretch>
                        <a:fillRect/>
                      </a:stretch>
                    </p:blipFill>
                    <p:spPr>
                      <a:xfrm>
                        <a:off x="2671763" y="4114800"/>
                        <a:ext cx="5553075" cy="1774825"/>
                      </a:xfrm>
                      <a:prstGeom prst="rect">
                        <a:avLst/>
                      </a:prstGeom>
                      <a:noFill/>
                      <a:ln w="38100">
                        <a:noFill/>
                        <a:miter/>
                      </a:ln>
                    </p:spPr>
                  </p:pic>
                </p:oleObj>
              </mc:Fallback>
            </mc:AlternateContent>
          </a:graphicData>
        </a:graphic>
      </p:graphicFrame>
      <p:sp>
        <p:nvSpPr>
          <p:cNvPr id="189468" name="动作按钮: 后退或前一项 189467" descr="水滴">
            <a:hlinkClick r:id="" action="ppaction://hlinkshowjump?jump=previousslide">
              <a:snd r:embed="rId6" name="PROJCTOR.WAV"/>
            </a:hlinkClick>
          </p:cNvPr>
          <p:cNvSpPr/>
          <p:nvPr/>
        </p:nvSpPr>
        <p:spPr>
          <a:xfrm>
            <a:off x="8074025" y="6324600"/>
            <a:ext cx="460375"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sp>
        <p:nvSpPr>
          <p:cNvPr id="189469" name="动作按钮: 后退或前一项 189468" descr="水滴">
            <a:hlinkClick r:id="" action="ppaction://hlinkshowjump?jump=nextslide">
              <a:snd r:embed="rId6" name="PROJCTOR.WAV"/>
            </a:hlinkClick>
          </p:cNvPr>
          <p:cNvSpPr/>
          <p:nvPr/>
        </p:nvSpPr>
        <p:spPr>
          <a:xfrm flipH="1">
            <a:off x="8610600" y="6324600"/>
            <a:ext cx="457200" cy="457200"/>
          </a:xfrm>
          <a:prstGeom prst="actionButtonBackPrevious">
            <a:avLst/>
          </a:prstGeom>
          <a:blipFill rotWithShape="0">
            <a:blip r:embed="rId7"/>
          </a:blipFill>
          <a:ln w="28575">
            <a:noFill/>
          </a:ln>
          <a:effectLst>
            <a:prstShdw prst="shdw17" dist="17961" dir="2699999">
              <a:srgbClr val="CCFFFF">
                <a:gamma/>
                <a:shade val="60000"/>
                <a:invGamma/>
              </a:srgbClr>
            </a:prstShdw>
          </a:effectLst>
        </p:spPr>
        <p:txBody>
          <a:bodyPr/>
          <a:lstStyle/>
          <a:p>
            <a:endParaRPr lang="zh-CN" altLang="en-US"/>
          </a:p>
        </p:txBody>
      </p:sp>
      <p:graphicFrame>
        <p:nvGraphicFramePr>
          <p:cNvPr id="189470" name="对象 189469" descr="羊皮纸"/>
          <p:cNvGraphicFramePr/>
          <p:nvPr/>
        </p:nvGraphicFramePr>
        <p:xfrm>
          <a:off x="3929063" y="2366963"/>
          <a:ext cx="2206625" cy="941387"/>
        </p:xfrm>
        <a:graphic>
          <a:graphicData uri="http://schemas.openxmlformats.org/presentationml/2006/ole">
            <mc:AlternateContent xmlns:mc="http://schemas.openxmlformats.org/markup-compatibility/2006">
              <mc:Choice xmlns:v="urn:schemas-microsoft-com:vml" Requires="v">
                <p:oleObj spid="_x0000_s15420" r:id="rId8" imgW="951865" imgH="405765" progId="Equation.DSMT4">
                  <p:embed/>
                </p:oleObj>
              </mc:Choice>
              <mc:Fallback>
                <p:oleObj r:id="rId8" imgW="951865" imgH="405765" progId="Equation.DSMT4">
                  <p:embed/>
                  <p:pic>
                    <p:nvPicPr>
                      <p:cNvPr id="0" name="图片 3095"/>
                      <p:cNvPicPr/>
                      <p:nvPr/>
                    </p:nvPicPr>
                    <p:blipFill>
                      <a:blip r:embed="rId9"/>
                      <a:stretch>
                        <a:fillRect/>
                      </a:stretch>
                    </p:blipFill>
                    <p:spPr>
                      <a:xfrm>
                        <a:off x="3929063" y="2366963"/>
                        <a:ext cx="2206625" cy="941387"/>
                      </a:xfrm>
                      <a:prstGeom prst="rect">
                        <a:avLst/>
                      </a:prstGeom>
                      <a:blipFill rotWithShape="0">
                        <a:blip r:embed="rId10"/>
                      </a:blipFill>
                      <a:ln w="38100">
                        <a:noFill/>
                        <a:miter/>
                      </a:ln>
                      <a:effectLst>
                        <a:prstShdw prst="shdw17" dist="17961" dir="2699999">
                          <a:srgbClr val="FFFFCC">
                            <a:gamma/>
                            <a:shade val="60000"/>
                            <a:invGamma/>
                          </a:srgbClr>
                        </a:prstShdw>
                      </a:effectLst>
                    </p:spPr>
                  </p:pic>
                </p:oleObj>
              </mc:Fallback>
            </mc:AlternateContent>
          </a:graphicData>
        </a:graphic>
      </p:graphicFrame>
      <p:grpSp>
        <p:nvGrpSpPr>
          <p:cNvPr id="189471" name="组合 189470"/>
          <p:cNvGrpSpPr/>
          <p:nvPr/>
        </p:nvGrpSpPr>
        <p:grpSpPr>
          <a:xfrm>
            <a:off x="306387" y="1041400"/>
            <a:ext cx="1711326" cy="2017713"/>
            <a:chOff x="-38" y="794"/>
            <a:chExt cx="1078" cy="1270"/>
          </a:xfrm>
        </p:grpSpPr>
        <p:sp>
          <p:nvSpPr>
            <p:cNvPr id="189472" name="文本框 189471"/>
            <p:cNvSpPr txBox="1"/>
            <p:nvPr/>
          </p:nvSpPr>
          <p:spPr>
            <a:xfrm>
              <a:off x="733" y="794"/>
              <a:ext cx="212"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b="0" i="1">
                  <a:solidFill>
                    <a:srgbClr val="000000"/>
                  </a:solidFill>
                  <a:latin typeface="Times New Roman" panose="02020603050405020304" pitchFamily="18" charset="0"/>
                  <a:sym typeface="Symbol" panose="05050102010706020507" pitchFamily="18" charset="2"/>
                </a:rPr>
                <a:t></a:t>
              </a:r>
              <a:endParaRPr lang="en-US" altLang="zh-CN" sz="2400">
                <a:solidFill>
                  <a:srgbClr val="000000"/>
                </a:solidFill>
                <a:latin typeface="Times New Roman" panose="02020603050405020304" pitchFamily="18" charset="0"/>
              </a:endParaRPr>
            </a:p>
          </p:txBody>
        </p:sp>
        <p:grpSp>
          <p:nvGrpSpPr>
            <p:cNvPr id="189473" name="组合 189472"/>
            <p:cNvGrpSpPr/>
            <p:nvPr/>
          </p:nvGrpSpPr>
          <p:grpSpPr>
            <a:xfrm>
              <a:off x="-38" y="863"/>
              <a:ext cx="1078" cy="1201"/>
              <a:chOff x="-38" y="863"/>
              <a:chExt cx="1078" cy="1201"/>
            </a:xfrm>
          </p:grpSpPr>
          <p:sp>
            <p:nvSpPr>
              <p:cNvPr id="189474" name="直接连接符 189473"/>
              <p:cNvSpPr/>
              <p:nvPr/>
            </p:nvSpPr>
            <p:spPr>
              <a:xfrm>
                <a:off x="864" y="1008"/>
                <a:ext cx="0" cy="0"/>
              </a:xfrm>
              <a:prstGeom prst="line">
                <a:avLst/>
              </a:prstGeom>
              <a:ln w="12700" cap="flat" cmpd="sng">
                <a:solidFill>
                  <a:srgbClr val="000000"/>
                </a:solidFill>
                <a:prstDash val="solid"/>
                <a:headEnd type="none" w="med" len="med"/>
                <a:tailEnd type="none" w="med" len="med"/>
              </a:ln>
            </p:spPr>
          </p:sp>
          <p:sp>
            <p:nvSpPr>
              <p:cNvPr id="189475" name="直接连接符 189474"/>
              <p:cNvSpPr/>
              <p:nvPr/>
            </p:nvSpPr>
            <p:spPr>
              <a:xfrm>
                <a:off x="1008" y="1008"/>
                <a:ext cx="0" cy="1056"/>
              </a:xfrm>
              <a:prstGeom prst="line">
                <a:avLst/>
              </a:prstGeom>
              <a:ln w="12700" cap="flat" cmpd="sng">
                <a:solidFill>
                  <a:srgbClr val="000000"/>
                </a:solidFill>
                <a:prstDash val="solid"/>
                <a:headEnd type="none" w="med" len="med"/>
                <a:tailEnd type="none" w="med" len="med"/>
              </a:ln>
            </p:spPr>
          </p:sp>
          <p:sp>
            <p:nvSpPr>
              <p:cNvPr id="189476" name="直接连接符 189475"/>
              <p:cNvSpPr/>
              <p:nvPr/>
            </p:nvSpPr>
            <p:spPr>
              <a:xfrm flipH="1">
                <a:off x="144" y="1968"/>
                <a:ext cx="288" cy="0"/>
              </a:xfrm>
              <a:prstGeom prst="line">
                <a:avLst/>
              </a:prstGeom>
              <a:ln w="12700" cap="flat" cmpd="sng">
                <a:solidFill>
                  <a:srgbClr val="000000"/>
                </a:solidFill>
                <a:prstDash val="solid"/>
                <a:headEnd type="none" w="med" len="med"/>
                <a:tailEnd type="none" w="med" len="med"/>
              </a:ln>
            </p:spPr>
          </p:sp>
          <p:sp>
            <p:nvSpPr>
              <p:cNvPr id="189477" name="直接连接符 189476"/>
              <p:cNvSpPr/>
              <p:nvPr/>
            </p:nvSpPr>
            <p:spPr>
              <a:xfrm>
                <a:off x="144" y="1200"/>
                <a:ext cx="864" cy="0"/>
              </a:xfrm>
              <a:prstGeom prst="line">
                <a:avLst/>
              </a:prstGeom>
              <a:ln w="12700" cap="flat" cmpd="sng">
                <a:solidFill>
                  <a:srgbClr val="000000"/>
                </a:solidFill>
                <a:prstDash val="solid"/>
                <a:headEnd type="none" w="med" len="med"/>
                <a:tailEnd type="none" w="med" len="med"/>
              </a:ln>
            </p:spPr>
          </p:sp>
          <p:sp>
            <p:nvSpPr>
              <p:cNvPr id="189478" name="直接连接符 189477"/>
              <p:cNvSpPr/>
              <p:nvPr/>
            </p:nvSpPr>
            <p:spPr>
              <a:xfrm flipV="1">
                <a:off x="432" y="1008"/>
                <a:ext cx="0" cy="1056"/>
              </a:xfrm>
              <a:prstGeom prst="line">
                <a:avLst/>
              </a:prstGeom>
              <a:ln w="12700" cap="flat" cmpd="sng">
                <a:solidFill>
                  <a:srgbClr val="000000"/>
                </a:solidFill>
                <a:prstDash val="solid"/>
                <a:headEnd type="none" w="med" len="med"/>
                <a:tailEnd type="none" w="med" len="med"/>
              </a:ln>
            </p:spPr>
          </p:sp>
          <p:sp>
            <p:nvSpPr>
              <p:cNvPr id="189479" name="直接连接符 189478"/>
              <p:cNvSpPr/>
              <p:nvPr/>
            </p:nvSpPr>
            <p:spPr>
              <a:xfrm>
                <a:off x="432" y="1344"/>
                <a:ext cx="576" cy="96"/>
              </a:xfrm>
              <a:prstGeom prst="line">
                <a:avLst/>
              </a:prstGeom>
              <a:ln w="12700" cap="flat" cmpd="sng">
                <a:solidFill>
                  <a:srgbClr val="000000"/>
                </a:solidFill>
                <a:prstDash val="solid"/>
                <a:headEnd type="none" w="med" len="med"/>
                <a:tailEnd type="none" w="med" len="med"/>
              </a:ln>
            </p:spPr>
          </p:sp>
          <p:sp>
            <p:nvSpPr>
              <p:cNvPr id="189480" name="直接连接符 189479"/>
              <p:cNvSpPr/>
              <p:nvPr/>
            </p:nvSpPr>
            <p:spPr>
              <a:xfrm>
                <a:off x="432" y="1488"/>
                <a:ext cx="576" cy="96"/>
              </a:xfrm>
              <a:prstGeom prst="line">
                <a:avLst/>
              </a:prstGeom>
              <a:ln w="12700" cap="flat" cmpd="sng">
                <a:solidFill>
                  <a:srgbClr val="000000"/>
                </a:solidFill>
                <a:prstDash val="solid"/>
                <a:headEnd type="none" w="med" len="med"/>
                <a:tailEnd type="none" w="med" len="med"/>
              </a:ln>
            </p:spPr>
          </p:sp>
          <p:sp>
            <p:nvSpPr>
              <p:cNvPr id="189481" name="直接连接符 189480"/>
              <p:cNvSpPr/>
              <p:nvPr/>
            </p:nvSpPr>
            <p:spPr>
              <a:xfrm>
                <a:off x="432" y="1632"/>
                <a:ext cx="576" cy="96"/>
              </a:xfrm>
              <a:prstGeom prst="line">
                <a:avLst/>
              </a:prstGeom>
              <a:ln w="12700" cap="flat" cmpd="sng">
                <a:solidFill>
                  <a:srgbClr val="000000"/>
                </a:solidFill>
                <a:prstDash val="solid"/>
                <a:headEnd type="none" w="med" len="med"/>
                <a:tailEnd type="none" w="med" len="med"/>
              </a:ln>
            </p:spPr>
          </p:sp>
          <p:sp>
            <p:nvSpPr>
              <p:cNvPr id="189482" name="直接连接符 189481"/>
              <p:cNvSpPr/>
              <p:nvPr/>
            </p:nvSpPr>
            <p:spPr>
              <a:xfrm>
                <a:off x="432" y="1776"/>
                <a:ext cx="576" cy="96"/>
              </a:xfrm>
              <a:prstGeom prst="line">
                <a:avLst/>
              </a:prstGeom>
              <a:ln w="12700" cap="flat" cmpd="sng">
                <a:solidFill>
                  <a:srgbClr val="000000"/>
                </a:solidFill>
                <a:prstDash val="solid"/>
                <a:headEnd type="none" w="med" len="med"/>
                <a:tailEnd type="none" w="med" len="med"/>
              </a:ln>
            </p:spPr>
          </p:sp>
          <p:sp>
            <p:nvSpPr>
              <p:cNvPr id="189483" name="任意多边形 189482"/>
              <p:cNvSpPr/>
              <p:nvPr/>
            </p:nvSpPr>
            <p:spPr>
              <a:xfrm>
                <a:off x="405" y="1302"/>
                <a:ext cx="27" cy="54"/>
              </a:xfrm>
              <a:custGeom>
                <a:avLst/>
                <a:gdLst/>
                <a:ahLst/>
                <a:cxnLst/>
                <a:rect l="0" t="0" r="0" b="0"/>
                <a:pathLst>
                  <a:path w="27" h="54">
                    <a:moveTo>
                      <a:pt x="21" y="0"/>
                    </a:moveTo>
                    <a:cubicBezTo>
                      <a:pt x="18" y="4"/>
                      <a:pt x="0" y="28"/>
                      <a:pt x="3" y="36"/>
                    </a:cubicBezTo>
                    <a:cubicBezTo>
                      <a:pt x="7" y="45"/>
                      <a:pt x="20" y="47"/>
                      <a:pt x="27" y="54"/>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9484" name="任意多边形 189483"/>
              <p:cNvSpPr/>
              <p:nvPr/>
            </p:nvSpPr>
            <p:spPr>
              <a:xfrm>
                <a:off x="1008" y="1440"/>
                <a:ext cx="19" cy="36"/>
              </a:xfrm>
              <a:custGeom>
                <a:avLst/>
                <a:gdLst/>
                <a:ahLst/>
                <a:cxnLst/>
                <a:rect l="0" t="0" r="0" b="0"/>
                <a:pathLst>
                  <a:path w="19" h="36">
                    <a:moveTo>
                      <a:pt x="6" y="0"/>
                    </a:moveTo>
                    <a:cubicBezTo>
                      <a:pt x="10" y="6"/>
                      <a:pt x="19" y="11"/>
                      <a:pt x="18" y="18"/>
                    </a:cubicBezTo>
                    <a:cubicBezTo>
                      <a:pt x="17" y="26"/>
                      <a:pt x="0" y="36"/>
                      <a:pt x="0" y="36"/>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9485" name="任意多边形 189484"/>
              <p:cNvSpPr/>
              <p:nvPr/>
            </p:nvSpPr>
            <p:spPr>
              <a:xfrm>
                <a:off x="406" y="1462"/>
                <a:ext cx="22" cy="26"/>
              </a:xfrm>
              <a:custGeom>
                <a:avLst/>
                <a:gdLst/>
                <a:ahLst/>
                <a:cxnLst/>
                <a:rect l="0" t="0" r="0" b="0"/>
                <a:pathLst>
                  <a:path w="22" h="26">
                    <a:moveTo>
                      <a:pt x="20" y="26"/>
                    </a:moveTo>
                    <a:cubicBezTo>
                      <a:pt x="14" y="24"/>
                      <a:pt x="4" y="26"/>
                      <a:pt x="2" y="20"/>
                    </a:cubicBezTo>
                    <a:cubicBezTo>
                      <a:pt x="0" y="13"/>
                      <a:pt x="7" y="0"/>
                      <a:pt x="14" y="2"/>
                    </a:cubicBezTo>
                    <a:cubicBezTo>
                      <a:pt x="22" y="5"/>
                      <a:pt x="18" y="18"/>
                      <a:pt x="20" y="26"/>
                    </a:cubicBezTo>
                    <a:close/>
                  </a:path>
                </a:pathLst>
              </a:custGeom>
              <a:solidFill>
                <a:srgbClr val="FFFFFF"/>
              </a:solid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9486" name="任意多边形 189485"/>
              <p:cNvSpPr/>
              <p:nvPr/>
            </p:nvSpPr>
            <p:spPr>
              <a:xfrm>
                <a:off x="1008" y="1584"/>
                <a:ext cx="28" cy="36"/>
              </a:xfrm>
              <a:custGeom>
                <a:avLst/>
                <a:gdLst/>
                <a:ahLst/>
                <a:cxnLst/>
                <a:rect l="0" t="0" r="0" b="0"/>
                <a:pathLst>
                  <a:path w="28" h="36">
                    <a:moveTo>
                      <a:pt x="6" y="0"/>
                    </a:moveTo>
                    <a:cubicBezTo>
                      <a:pt x="16" y="15"/>
                      <a:pt x="28" y="36"/>
                      <a:pt x="0" y="36"/>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9487" name="任意多边形 189486"/>
              <p:cNvSpPr/>
              <p:nvPr/>
            </p:nvSpPr>
            <p:spPr>
              <a:xfrm>
                <a:off x="406" y="1596"/>
                <a:ext cx="26" cy="36"/>
              </a:xfrm>
              <a:custGeom>
                <a:avLst/>
                <a:gdLst/>
                <a:ahLst/>
                <a:cxnLst/>
                <a:rect l="0" t="0" r="0" b="0"/>
                <a:pathLst>
                  <a:path w="26" h="36">
                    <a:moveTo>
                      <a:pt x="20" y="0"/>
                    </a:moveTo>
                    <a:cubicBezTo>
                      <a:pt x="14" y="4"/>
                      <a:pt x="5" y="5"/>
                      <a:pt x="2" y="12"/>
                    </a:cubicBezTo>
                    <a:cubicBezTo>
                      <a:pt x="0" y="18"/>
                      <a:pt x="4" y="26"/>
                      <a:pt x="8" y="30"/>
                    </a:cubicBezTo>
                    <a:cubicBezTo>
                      <a:pt x="12" y="34"/>
                      <a:pt x="26" y="36"/>
                      <a:pt x="26" y="36"/>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9488" name="任意多边形 189487"/>
              <p:cNvSpPr/>
              <p:nvPr/>
            </p:nvSpPr>
            <p:spPr>
              <a:xfrm>
                <a:off x="1002" y="1728"/>
                <a:ext cx="27" cy="33"/>
              </a:xfrm>
              <a:custGeom>
                <a:avLst/>
                <a:gdLst/>
                <a:ahLst/>
                <a:cxnLst/>
                <a:rect l="0" t="0" r="0" b="0"/>
                <a:pathLst>
                  <a:path w="27" h="33">
                    <a:moveTo>
                      <a:pt x="0" y="0"/>
                    </a:moveTo>
                    <a:cubicBezTo>
                      <a:pt x="8" y="4"/>
                      <a:pt x="19" y="4"/>
                      <a:pt x="24" y="12"/>
                    </a:cubicBezTo>
                    <a:cubicBezTo>
                      <a:pt x="27" y="17"/>
                      <a:pt x="24" y="33"/>
                      <a:pt x="18" y="30"/>
                    </a:cubicBezTo>
                    <a:cubicBezTo>
                      <a:pt x="8" y="25"/>
                      <a:pt x="6" y="10"/>
                      <a:pt x="0" y="0"/>
                    </a:cubicBezTo>
                    <a:close/>
                  </a:path>
                </a:pathLst>
              </a:custGeom>
              <a:solidFill>
                <a:srgbClr val="FFFFFF"/>
              </a:solid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9489" name="任意多边形 189488"/>
              <p:cNvSpPr/>
              <p:nvPr/>
            </p:nvSpPr>
            <p:spPr>
              <a:xfrm>
                <a:off x="412" y="1740"/>
                <a:ext cx="24" cy="48"/>
              </a:xfrm>
              <a:custGeom>
                <a:avLst/>
                <a:gdLst/>
                <a:ahLst/>
                <a:cxnLst/>
                <a:rect l="0" t="0" r="0" b="0"/>
                <a:pathLst>
                  <a:path w="24" h="48">
                    <a:moveTo>
                      <a:pt x="14" y="0"/>
                    </a:moveTo>
                    <a:cubicBezTo>
                      <a:pt x="10" y="12"/>
                      <a:pt x="6" y="24"/>
                      <a:pt x="2" y="36"/>
                    </a:cubicBezTo>
                    <a:cubicBezTo>
                      <a:pt x="0" y="43"/>
                      <a:pt x="13" y="48"/>
                      <a:pt x="20" y="48"/>
                    </a:cubicBezTo>
                    <a:cubicBezTo>
                      <a:pt x="24" y="48"/>
                      <a:pt x="20" y="40"/>
                      <a:pt x="20" y="36"/>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9490" name="任意多边形 189489"/>
              <p:cNvSpPr/>
              <p:nvPr/>
            </p:nvSpPr>
            <p:spPr>
              <a:xfrm>
                <a:off x="1008" y="1872"/>
                <a:ext cx="31" cy="48"/>
              </a:xfrm>
              <a:custGeom>
                <a:avLst/>
                <a:gdLst/>
                <a:ahLst/>
                <a:cxnLst/>
                <a:rect l="0" t="0" r="0" b="0"/>
                <a:pathLst>
                  <a:path w="31" h="48">
                    <a:moveTo>
                      <a:pt x="0" y="0"/>
                    </a:moveTo>
                    <a:cubicBezTo>
                      <a:pt x="2" y="6"/>
                      <a:pt x="2" y="14"/>
                      <a:pt x="6" y="18"/>
                    </a:cubicBezTo>
                    <a:cubicBezTo>
                      <a:pt x="10" y="22"/>
                      <a:pt x="21" y="18"/>
                      <a:pt x="24" y="24"/>
                    </a:cubicBezTo>
                    <a:cubicBezTo>
                      <a:pt x="31" y="39"/>
                      <a:pt x="13" y="44"/>
                      <a:pt x="6" y="48"/>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9491" name="任意多边形 189490"/>
              <p:cNvSpPr/>
              <p:nvPr/>
            </p:nvSpPr>
            <p:spPr>
              <a:xfrm>
                <a:off x="1008" y="1206"/>
                <a:ext cx="32" cy="42"/>
              </a:xfrm>
              <a:custGeom>
                <a:avLst/>
                <a:gdLst/>
                <a:ahLst/>
                <a:cxnLst/>
                <a:rect l="0" t="0" r="0" b="0"/>
                <a:pathLst>
                  <a:path w="32" h="42">
                    <a:moveTo>
                      <a:pt x="0" y="0"/>
                    </a:moveTo>
                    <a:cubicBezTo>
                      <a:pt x="32" y="11"/>
                      <a:pt x="19" y="17"/>
                      <a:pt x="6" y="42"/>
                    </a:cubicBezTo>
                  </a:path>
                </a:pathLst>
              </a:custGeom>
              <a:noFill/>
              <a:ln w="12700" cap="flat" cmpd="sng">
                <a:solidFill>
                  <a:srgbClr val="000000">
                    <a:alpha val="100000"/>
                  </a:srgbClr>
                </a:solidFill>
                <a:prstDash val="solid"/>
                <a:headEnd type="none" w="med" len="med"/>
                <a:tailEnd type="none" w="med" len="med"/>
              </a:ln>
            </p:spPr>
            <p:txBody>
              <a:bodyPr/>
              <a:lstStyle/>
              <a:p>
                <a:endParaRPr lang="zh-CN" altLang="en-US"/>
              </a:p>
            </p:txBody>
          </p:sp>
          <p:sp>
            <p:nvSpPr>
              <p:cNvPr id="189492" name="上箭头 189491"/>
              <p:cNvSpPr/>
              <p:nvPr/>
            </p:nvSpPr>
            <p:spPr>
              <a:xfrm>
                <a:off x="576" y="1008"/>
                <a:ext cx="288" cy="1056"/>
              </a:xfrm>
              <a:prstGeom prst="upArrow">
                <a:avLst>
                  <a:gd name="adj1" fmla="val 50000"/>
                  <a:gd name="adj2" fmla="val 91666"/>
                </a:avLst>
              </a:prstGeom>
              <a:solidFill>
                <a:srgbClr val="FF0000">
                  <a:alpha val="50000"/>
                </a:srgbClr>
              </a:solidFill>
              <a:ln w="12700" cap="rnd" cmpd="sng">
                <a:solidFill>
                  <a:srgbClr val="000000"/>
                </a:solidFill>
                <a:prstDash val="sysDot"/>
                <a:miter/>
                <a:headEnd type="none" w="med" len="med"/>
                <a:tailEnd type="none" w="med" len="med"/>
              </a:ln>
            </p:spPr>
            <p:txBody>
              <a:bodyPr/>
              <a:lstStyle/>
              <a:p>
                <a:endParaRPr lang="zh-CN" altLang="en-US"/>
              </a:p>
            </p:txBody>
          </p:sp>
          <p:sp>
            <p:nvSpPr>
              <p:cNvPr id="189493" name="直接连接符 189492"/>
              <p:cNvSpPr/>
              <p:nvPr/>
            </p:nvSpPr>
            <p:spPr>
              <a:xfrm>
                <a:off x="144" y="1152"/>
                <a:ext cx="192" cy="0"/>
              </a:xfrm>
              <a:prstGeom prst="line">
                <a:avLst/>
              </a:prstGeom>
              <a:ln w="12700" cap="flat" cmpd="sng">
                <a:solidFill>
                  <a:srgbClr val="000000"/>
                </a:solidFill>
                <a:prstDash val="solid"/>
                <a:headEnd type="none" w="med" len="med"/>
                <a:tailEnd type="triangle" w="med" len="med"/>
              </a:ln>
            </p:spPr>
          </p:sp>
          <p:sp>
            <p:nvSpPr>
              <p:cNvPr id="189494" name="文本框 189493"/>
              <p:cNvSpPr txBox="1"/>
              <p:nvPr/>
            </p:nvSpPr>
            <p:spPr>
              <a:xfrm>
                <a:off x="145" y="863"/>
                <a:ext cx="167"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err="1">
                    <a:solidFill>
                      <a:srgbClr val="000000"/>
                    </a:solidFill>
                    <a:latin typeface="Times New Roman" panose="02020603050405020304" pitchFamily="18" charset="0"/>
                  </a:rPr>
                  <a:t>i</a:t>
                </a:r>
                <a:endParaRPr lang="en-US" altLang="zh-CN" sz="2400" dirty="0">
                  <a:solidFill>
                    <a:srgbClr val="000000"/>
                  </a:solidFill>
                  <a:latin typeface="Times New Roman" panose="02020603050405020304" pitchFamily="18" charset="0"/>
                </a:endParaRPr>
              </a:p>
            </p:txBody>
          </p:sp>
          <p:sp>
            <p:nvSpPr>
              <p:cNvPr id="189495" name="文本框 189494"/>
              <p:cNvSpPr txBox="1"/>
              <p:nvPr/>
            </p:nvSpPr>
            <p:spPr>
              <a:xfrm>
                <a:off x="-15" y="1178"/>
                <a:ext cx="221"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solidFill>
                      <a:srgbClr val="000000"/>
                    </a:solidFill>
                    <a:latin typeface="Times New Roman" panose="02020603050405020304" pitchFamily="18" charset="0"/>
                  </a:rPr>
                  <a:t>+</a:t>
                </a:r>
              </a:p>
            </p:txBody>
          </p:sp>
          <p:sp>
            <p:nvSpPr>
              <p:cNvPr id="189496" name="文本框 189495"/>
              <p:cNvSpPr txBox="1"/>
              <p:nvPr/>
            </p:nvSpPr>
            <p:spPr>
              <a:xfrm>
                <a:off x="16" y="1731"/>
                <a:ext cx="207" cy="28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solidFill>
                      <a:srgbClr val="000000"/>
                    </a:solidFill>
                    <a:latin typeface="Times New Roman" panose="02020603050405020304" pitchFamily="18" charset="0"/>
                  </a:rPr>
                  <a:t>–</a:t>
                </a:r>
              </a:p>
            </p:txBody>
          </p:sp>
          <p:sp>
            <p:nvSpPr>
              <p:cNvPr id="189497" name="文本框 189496"/>
              <p:cNvSpPr txBox="1"/>
              <p:nvPr/>
            </p:nvSpPr>
            <p:spPr>
              <a:xfrm>
                <a:off x="-38" y="1487"/>
                <a:ext cx="222"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solidFill>
                      <a:srgbClr val="000000"/>
                    </a:solidFill>
                    <a:latin typeface="Times New Roman" panose="02020603050405020304" pitchFamily="18" charset="0"/>
                  </a:rPr>
                  <a:t>u</a:t>
                </a:r>
                <a:endParaRPr lang="en-US" altLang="zh-CN" sz="2400" dirty="0">
                  <a:solidFill>
                    <a:srgbClr val="000000"/>
                  </a:solidFill>
                  <a:latin typeface="Times New Roman" panose="02020603050405020304" pitchFamily="18" charset="0"/>
                </a:endParaRPr>
              </a:p>
            </p:txBody>
          </p:sp>
          <p:sp>
            <p:nvSpPr>
              <p:cNvPr id="189498" name="文本框 189497"/>
              <p:cNvSpPr txBox="1"/>
              <p:nvPr/>
            </p:nvSpPr>
            <p:spPr>
              <a:xfrm>
                <a:off x="178" y="1155"/>
                <a:ext cx="207" cy="28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solidFill>
                      <a:srgbClr val="000000"/>
                    </a:solidFill>
                    <a:latin typeface="Times New Roman" panose="02020603050405020304" pitchFamily="18" charset="0"/>
                  </a:rPr>
                  <a:t>–</a:t>
                </a:r>
              </a:p>
            </p:txBody>
          </p:sp>
          <p:sp>
            <p:nvSpPr>
              <p:cNvPr id="189499" name="文本框 189498"/>
              <p:cNvSpPr txBox="1"/>
              <p:nvPr/>
            </p:nvSpPr>
            <p:spPr>
              <a:xfrm>
                <a:off x="194" y="1731"/>
                <a:ext cx="222" cy="28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solidFill>
                      <a:srgbClr val="000000"/>
                    </a:solidFill>
                    <a:latin typeface="Times New Roman" panose="02020603050405020304" pitchFamily="18" charset="0"/>
                  </a:rPr>
                  <a:t>+</a:t>
                </a:r>
              </a:p>
            </p:txBody>
          </p:sp>
          <p:sp>
            <p:nvSpPr>
              <p:cNvPr id="189500" name="文本框 189499"/>
              <p:cNvSpPr txBox="1"/>
              <p:nvPr/>
            </p:nvSpPr>
            <p:spPr>
              <a:xfrm>
                <a:off x="185" y="1442"/>
                <a:ext cx="197"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solidFill>
                      <a:srgbClr val="000000"/>
                    </a:solidFill>
                    <a:latin typeface="Times New Roman" panose="02020603050405020304" pitchFamily="18" charset="0"/>
                  </a:rPr>
                  <a:t>e</a:t>
                </a:r>
                <a:endParaRPr lang="en-US" altLang="zh-CN" sz="2400">
                  <a:solidFill>
                    <a:srgbClr val="000000"/>
                  </a:solidFill>
                  <a:latin typeface="Times New Roman" panose="02020603050405020304" pitchFamily="18" charset="0"/>
                </a:endParaRPr>
              </a:p>
            </p:txBody>
          </p:sp>
          <p:cxnSp>
            <p:nvCxnSpPr>
              <p:cNvPr id="189501" name="直接箭头连接符 189500"/>
              <p:cNvCxnSpPr>
                <a:stCxn id="189495" idx="0"/>
                <a:endCxn id="189495" idx="0"/>
              </p:cNvCxnSpPr>
              <p:nvPr/>
            </p:nvCxnSpPr>
            <p:spPr>
              <a:xfrm>
                <a:off x="97" y="1176"/>
                <a:ext cx="0" cy="0"/>
              </a:xfrm>
              <a:prstGeom prst="straightConnector1">
                <a:avLst/>
              </a:prstGeom>
              <a:ln w="12700" cap="flat" cmpd="sng">
                <a:solidFill>
                  <a:srgbClr val="000000"/>
                </a:solidFill>
                <a:prstDash val="solid"/>
                <a:headEnd type="none" w="med" len="med"/>
                <a:tailEnd type="none" w="med" len="med"/>
              </a:ln>
            </p:spPr>
          </p:cxnSp>
        </p:gr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9443"/>
                                        </p:tgtEl>
                                        <p:attrNameLst>
                                          <p:attrName>style.visibility</p:attrName>
                                        </p:attrNameLst>
                                      </p:cBhvr>
                                      <p:to>
                                        <p:strVal val="visible"/>
                                      </p:to>
                                    </p:set>
                                    <p:anim calcmode="lin" valueType="num">
                                      <p:cBhvr additive="base">
                                        <p:cTn id="7" dur="500" fill="hold"/>
                                        <p:tgtEl>
                                          <p:spTgt spid="189443"/>
                                        </p:tgtEl>
                                        <p:attrNameLst>
                                          <p:attrName>ppt_x</p:attrName>
                                        </p:attrNameLst>
                                      </p:cBhvr>
                                      <p:tavLst>
                                        <p:tav tm="0">
                                          <p:val>
                                            <p:strVal val="1+#ppt_w/2"/>
                                          </p:val>
                                        </p:tav>
                                        <p:tav tm="100000">
                                          <p:val>
                                            <p:strVal val="#ppt_x"/>
                                          </p:val>
                                        </p:tav>
                                      </p:tavLst>
                                    </p:anim>
                                    <p:anim calcmode="lin" valueType="num">
                                      <p:cBhvr additive="base">
                                        <p:cTn id="8" dur="500" fill="hold"/>
                                        <p:tgtEl>
                                          <p:spTgt spid="1894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89471"/>
                                        </p:tgtEl>
                                        <p:attrNameLst>
                                          <p:attrName>style.visibility</p:attrName>
                                        </p:attrNameLst>
                                      </p:cBhvr>
                                      <p:to>
                                        <p:strVal val="visible"/>
                                      </p:to>
                                    </p:set>
                                    <p:anim calcmode="lin" valueType="num">
                                      <p:cBhvr additive="base">
                                        <p:cTn id="12" dur="500" fill="hold"/>
                                        <p:tgtEl>
                                          <p:spTgt spid="189471"/>
                                        </p:tgtEl>
                                        <p:attrNameLst>
                                          <p:attrName>ppt_x</p:attrName>
                                        </p:attrNameLst>
                                      </p:cBhvr>
                                      <p:tavLst>
                                        <p:tav tm="0">
                                          <p:val>
                                            <p:strVal val="0-#ppt_w/2"/>
                                          </p:val>
                                        </p:tav>
                                        <p:tav tm="100000">
                                          <p:val>
                                            <p:strVal val="#ppt_x"/>
                                          </p:val>
                                        </p:tav>
                                      </p:tavLst>
                                    </p:anim>
                                    <p:anim calcmode="lin" valueType="num">
                                      <p:cBhvr additive="base">
                                        <p:cTn id="13" dur="500" fill="hold"/>
                                        <p:tgtEl>
                                          <p:spTgt spid="18947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 presetClass="entr" presetSubtype="32" fill="hold" nodeType="afterEffect">
                                  <p:stCondLst>
                                    <p:cond delay="1000"/>
                                  </p:stCondLst>
                                  <p:childTnLst>
                                    <p:set>
                                      <p:cBhvr>
                                        <p:cTn id="16" dur="1" fill="hold">
                                          <p:stCondLst>
                                            <p:cond delay="0"/>
                                          </p:stCondLst>
                                        </p:cTn>
                                        <p:tgtEl>
                                          <p:spTgt spid="189444"/>
                                        </p:tgtEl>
                                        <p:attrNameLst>
                                          <p:attrName>style.visibility</p:attrName>
                                        </p:attrNameLst>
                                      </p:cBhvr>
                                      <p:to>
                                        <p:strVal val="visible"/>
                                      </p:to>
                                    </p:set>
                                    <p:animEffect transition="in" filter="box(out)">
                                      <p:cBhvr>
                                        <p:cTn id="17" dur="500"/>
                                        <p:tgtEl>
                                          <p:spTgt spid="1894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89470"/>
                                        </p:tgtEl>
                                        <p:attrNameLst>
                                          <p:attrName>style.visibility</p:attrName>
                                        </p:attrNameLst>
                                      </p:cBhvr>
                                      <p:to>
                                        <p:strVal val="visible"/>
                                      </p:to>
                                    </p:set>
                                    <p:animEffect transition="in" filter="dissolve">
                                      <p:cBhvr>
                                        <p:cTn id="22" dur="500"/>
                                        <p:tgtEl>
                                          <p:spTgt spid="18947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9466"/>
                                        </p:tgtEl>
                                        <p:attrNameLst>
                                          <p:attrName>style.visibility</p:attrName>
                                        </p:attrNameLst>
                                      </p:cBhvr>
                                      <p:to>
                                        <p:strVal val="visible"/>
                                      </p:to>
                                    </p:se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189467"/>
                                        </p:tgtEl>
                                        <p:attrNameLst>
                                          <p:attrName>style.visibility</p:attrName>
                                        </p:attrNameLst>
                                      </p:cBhvr>
                                      <p:to>
                                        <p:strVal val="visible"/>
                                      </p:to>
                                    </p:set>
                                    <p:animEffect transition="in" filter="dissolve">
                                      <p:cBhvr>
                                        <p:cTn id="30" dur="500"/>
                                        <p:tgtEl>
                                          <p:spTgt spid="189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p:bldP spid="189466"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文本框 190465"/>
          <p:cNvSpPr txBox="1"/>
          <p:nvPr/>
        </p:nvSpPr>
        <p:spPr>
          <a:xfrm>
            <a:off x="533400" y="436563"/>
            <a:ext cx="1219200" cy="5000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700" i="1" u="sng" dirty="0">
                <a:solidFill>
                  <a:srgbClr val="FF0000"/>
                </a:solidFill>
                <a:latin typeface="Times New Roman" panose="02020603050405020304" pitchFamily="18" charset="0"/>
              </a:rPr>
              <a:t>讨论</a:t>
            </a:r>
            <a:r>
              <a:rPr lang="zh-CN" altLang="en-US" sz="2400" u="sng" dirty="0">
                <a:solidFill>
                  <a:srgbClr val="FF0000"/>
                </a:solidFill>
                <a:latin typeface="Times New Roman" panose="02020603050405020304" pitchFamily="18" charset="0"/>
              </a:rPr>
              <a:t>：</a:t>
            </a:r>
            <a:endParaRPr lang="zh-CN" altLang="en-US" sz="2400" u="sng">
              <a:solidFill>
                <a:srgbClr val="FF0000"/>
              </a:solidFill>
              <a:latin typeface="Times New Roman" panose="02020603050405020304" pitchFamily="18" charset="0"/>
            </a:endParaRPr>
          </a:p>
        </p:txBody>
      </p:sp>
      <p:sp>
        <p:nvSpPr>
          <p:cNvPr id="190467" name="文本框 190466"/>
          <p:cNvSpPr txBox="1"/>
          <p:nvPr/>
        </p:nvSpPr>
        <p:spPr>
          <a:xfrm>
            <a:off x="533400" y="1183896"/>
            <a:ext cx="7086600" cy="101358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(1) </a:t>
            </a:r>
            <a:r>
              <a:rPr lang="en-US" altLang="zh-CN" sz="2400" i="1" dirty="0">
                <a:latin typeface="Times New Roman" panose="02020603050405020304" pitchFamily="18" charset="0"/>
              </a:rPr>
              <a:t>u</a:t>
            </a:r>
            <a:r>
              <a:rPr lang="zh-CN" altLang="zh-CN" sz="2400" dirty="0">
                <a:latin typeface="Times New Roman" panose="02020603050405020304" pitchFamily="18" charset="0"/>
              </a:rPr>
              <a:t>的大小取决与 </a:t>
            </a:r>
            <a:r>
              <a:rPr lang="en-US" altLang="zh-CN" sz="2400" i="1" dirty="0" err="1">
                <a:latin typeface="Times New Roman" panose="02020603050405020304" pitchFamily="18" charset="0"/>
              </a:rPr>
              <a:t>i</a:t>
            </a:r>
            <a:r>
              <a:rPr lang="zh-CN" altLang="zh-CN" sz="2400" dirty="0">
                <a:latin typeface="Times New Roman" panose="02020603050405020304" pitchFamily="18" charset="0"/>
              </a:rPr>
              <a:t> 的变化率，与 </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a:t>
            </a:r>
            <a:r>
              <a:rPr lang="zh-CN" altLang="zh-CN" sz="2400" dirty="0">
                <a:latin typeface="Times New Roman" panose="02020603050405020304" pitchFamily="18" charset="0"/>
              </a:rPr>
              <a:t>的大小无关；</a:t>
            </a:r>
          </a:p>
          <a:p>
            <a:pPr algn="just" defTabSz="892175" eaLnBrk="0" hangingPunct="0">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微分形式</a:t>
            </a:r>
            <a:r>
              <a:rPr lang="en-US" altLang="zh-CN" sz="2400" dirty="0">
                <a:latin typeface="Times New Roman" panose="02020603050405020304" pitchFamily="18" charset="0"/>
              </a:rPr>
              <a:t>)</a:t>
            </a:r>
          </a:p>
        </p:txBody>
      </p:sp>
      <p:sp>
        <p:nvSpPr>
          <p:cNvPr id="190468" name="文本框 190467"/>
          <p:cNvSpPr txBox="1"/>
          <p:nvPr/>
        </p:nvSpPr>
        <p:spPr>
          <a:xfrm>
            <a:off x="457200" y="2303063"/>
            <a:ext cx="60960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(2) </a:t>
            </a:r>
            <a:r>
              <a:rPr lang="zh-CN" altLang="en-US" sz="2400" dirty="0">
                <a:latin typeface="Times New Roman" panose="02020603050405020304" pitchFamily="18" charset="0"/>
              </a:rPr>
              <a:t>电感元件是一种</a:t>
            </a:r>
            <a:r>
              <a:rPr lang="zh-CN" altLang="en-US" sz="2400" dirty="0">
                <a:solidFill>
                  <a:srgbClr val="FF0000"/>
                </a:solidFill>
                <a:latin typeface="Times New Roman" panose="02020603050405020304" pitchFamily="18" charset="0"/>
              </a:rPr>
              <a:t>记忆元件</a:t>
            </a:r>
            <a:r>
              <a:rPr lang="zh-CN" altLang="en-US" sz="2400" dirty="0">
                <a:latin typeface="Times New Roman" panose="02020603050405020304" pitchFamily="18" charset="0"/>
              </a:rPr>
              <a:t>；</a:t>
            </a:r>
            <a:r>
              <a:rPr lang="en-US" altLang="zh-CN" sz="2400" dirty="0">
                <a:latin typeface="Times New Roman" panose="02020603050405020304" pitchFamily="18" charset="0"/>
              </a:rPr>
              <a:t>(</a:t>
            </a:r>
            <a:r>
              <a:rPr lang="zh-CN" altLang="en-US" sz="2400" dirty="0">
                <a:latin typeface="Times New Roman" panose="02020603050405020304" pitchFamily="18" charset="0"/>
              </a:rPr>
              <a:t>积分形式</a:t>
            </a:r>
            <a:r>
              <a:rPr lang="en-US" altLang="zh-CN" sz="2400" dirty="0">
                <a:latin typeface="Times New Roman" panose="02020603050405020304" pitchFamily="18" charset="0"/>
              </a:rPr>
              <a:t>)</a:t>
            </a:r>
          </a:p>
        </p:txBody>
      </p:sp>
      <p:sp>
        <p:nvSpPr>
          <p:cNvPr id="190469" name="文本框 190468"/>
          <p:cNvSpPr txBox="1"/>
          <p:nvPr/>
        </p:nvSpPr>
        <p:spPr>
          <a:xfrm>
            <a:off x="609600" y="2998408"/>
            <a:ext cx="5791200" cy="101358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(3) </a:t>
            </a:r>
            <a:r>
              <a:rPr lang="zh-CN" altLang="en-US" sz="2400" dirty="0">
                <a:latin typeface="Times New Roman" panose="02020603050405020304" pitchFamily="18" charset="0"/>
              </a:rPr>
              <a:t>当 </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a:t>
            </a:r>
            <a:r>
              <a:rPr lang="zh-CN" altLang="en-US" sz="2400" dirty="0">
                <a:latin typeface="Times New Roman" panose="02020603050405020304" pitchFamily="18" charset="0"/>
              </a:rPr>
              <a:t>为常数</a:t>
            </a:r>
            <a:r>
              <a:rPr lang="en-US" altLang="zh-CN" sz="2400" dirty="0">
                <a:latin typeface="Times New Roman" panose="02020603050405020304" pitchFamily="18" charset="0"/>
              </a:rPr>
              <a:t>(</a:t>
            </a:r>
            <a:r>
              <a:rPr lang="zh-CN" altLang="en-US" sz="2400" dirty="0">
                <a:latin typeface="Times New Roman" panose="02020603050405020304" pitchFamily="18" charset="0"/>
              </a:rPr>
              <a:t>直流</a:t>
            </a:r>
            <a:r>
              <a:rPr lang="en-US" altLang="zh-CN" sz="2400" dirty="0">
                <a:latin typeface="Times New Roman" panose="02020603050405020304" pitchFamily="18" charset="0"/>
              </a:rPr>
              <a:t>)</a:t>
            </a:r>
            <a:r>
              <a:rPr lang="zh-CN" altLang="en-US" sz="2400" dirty="0">
                <a:latin typeface="Times New Roman" panose="02020603050405020304" pitchFamily="18" charset="0"/>
              </a:rPr>
              <a:t>时，</a:t>
            </a:r>
            <a:r>
              <a:rPr lang="en-US" altLang="zh-CN" sz="2400" dirty="0">
                <a:latin typeface="Times New Roman" panose="02020603050405020304" pitchFamily="18" charset="0"/>
              </a:rPr>
              <a:t>d</a:t>
            </a:r>
            <a:r>
              <a:rPr lang="en-US" altLang="zh-CN" sz="2400" i="1" dirty="0">
                <a:latin typeface="Times New Roman" panose="02020603050405020304" pitchFamily="18" charset="0"/>
              </a:rPr>
              <a:t>i</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t</a:t>
            </a:r>
            <a:r>
              <a:rPr lang="en-US" altLang="zh-CN" sz="2400" i="1" dirty="0">
                <a:latin typeface="Times New Roman" panose="02020603050405020304" pitchFamily="18" charset="0"/>
              </a:rPr>
              <a:t> </a:t>
            </a:r>
            <a:r>
              <a:rPr lang="en-US" altLang="zh-CN" sz="2400" dirty="0">
                <a:latin typeface="Times New Roman" panose="02020603050405020304" pitchFamily="18" charset="0"/>
              </a:rPr>
              <a:t>=0 </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u</a:t>
            </a:r>
            <a:r>
              <a:rPr lang="en-US" altLang="zh-CN" sz="2400" dirty="0">
                <a:latin typeface="Times New Roman" panose="02020603050405020304" pitchFamily="18" charset="0"/>
                <a:sym typeface="Symbol" panose="05050102010706020507" pitchFamily="18" charset="2"/>
              </a:rPr>
              <a:t>=0</a:t>
            </a:r>
            <a:r>
              <a:rPr lang="zh-CN" altLang="en-US" sz="2400" dirty="0">
                <a:latin typeface="Times New Roman" panose="02020603050405020304" pitchFamily="18" charset="0"/>
                <a:sym typeface="Symbol" panose="05050102010706020507" pitchFamily="18" charset="2"/>
              </a:rPr>
              <a:t>。</a:t>
            </a:r>
          </a:p>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电感在直流电路中相当于短路；</a:t>
            </a:r>
            <a:endParaRPr lang="zh-CN" altLang="en-US" sz="2400" dirty="0">
              <a:latin typeface="Times New Roman" panose="02020603050405020304" pitchFamily="18" charset="0"/>
            </a:endParaRPr>
          </a:p>
        </p:txBody>
      </p:sp>
      <p:sp>
        <p:nvSpPr>
          <p:cNvPr id="190470" name="文本框 190469"/>
          <p:cNvSpPr txBox="1"/>
          <p:nvPr/>
        </p:nvSpPr>
        <p:spPr>
          <a:xfrm>
            <a:off x="609600" y="4107833"/>
            <a:ext cx="7162800" cy="1752248"/>
          </a:xfrm>
          <a:prstGeom prst="rect">
            <a:avLst/>
          </a:prstGeom>
          <a:noFill/>
          <a:ln w="12700">
            <a:noFill/>
          </a:ln>
        </p:spPr>
        <p:txBody>
          <a:bodyPr lIns="89381" tIns="44691" rIns="89381" bIns="44691" anchor="ctr">
            <a:spAutoFit/>
          </a:bodyPr>
          <a:lstStyle/>
          <a:p>
            <a:pPr marL="558800" indent="-558800" algn="just" defTabSz="892175" eaLnBrk="0" hangingPunct="0">
              <a:lnSpc>
                <a:spcPct val="150000"/>
              </a:lnSpc>
              <a:spcBef>
                <a:spcPct val="50000"/>
              </a:spcBef>
            </a:pPr>
            <a:r>
              <a:rPr lang="en-US" altLang="zh-CN" sz="2400" dirty="0">
                <a:latin typeface="Times New Roman" panose="02020603050405020304" pitchFamily="18" charset="0"/>
              </a:rPr>
              <a:t>(4) </a:t>
            </a:r>
            <a:r>
              <a:rPr lang="zh-CN" altLang="en-US" sz="2400" dirty="0">
                <a:latin typeface="Times New Roman" panose="02020603050405020304" pitchFamily="18" charset="0"/>
              </a:rPr>
              <a:t>表达式前的正、负号与</a:t>
            </a:r>
            <a:r>
              <a:rPr lang="en-US" altLang="zh-CN" sz="2400" i="1" dirty="0">
                <a:latin typeface="Times New Roman" panose="02020603050405020304" pitchFamily="18" charset="0"/>
              </a:rPr>
              <a:t>u</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i</a:t>
            </a:r>
            <a:r>
              <a:rPr lang="en-US" altLang="zh-CN" sz="2400" i="1" dirty="0">
                <a:latin typeface="Times New Roman" panose="02020603050405020304" pitchFamily="18" charset="0"/>
              </a:rPr>
              <a:t>  </a:t>
            </a:r>
            <a:r>
              <a:rPr lang="zh-CN" altLang="zh-CN" sz="2400" dirty="0">
                <a:latin typeface="Times New Roman" panose="02020603050405020304" pitchFamily="18" charset="0"/>
              </a:rPr>
              <a:t>的参考方向有关。当 </a:t>
            </a:r>
            <a:r>
              <a:rPr lang="en-US" altLang="zh-CN" sz="2400" i="1" dirty="0">
                <a:latin typeface="Times New Roman" panose="02020603050405020304" pitchFamily="18" charset="0"/>
              </a:rPr>
              <a:t>u</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i</a:t>
            </a:r>
            <a:r>
              <a:rPr lang="zh-CN" altLang="en-US" sz="2400" dirty="0">
                <a:latin typeface="Times New Roman" panose="02020603050405020304" pitchFamily="18" charset="0"/>
              </a:rPr>
              <a:t>为关联方向时，</a:t>
            </a:r>
            <a:r>
              <a:rPr lang="en-US" altLang="zh-CN" sz="2400" i="1" dirty="0">
                <a:latin typeface="Times New Roman" panose="02020603050405020304" pitchFamily="18" charset="0"/>
              </a:rPr>
              <a:t>u</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L</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t</a:t>
            </a:r>
            <a:r>
              <a:rPr lang="zh-CN" altLang="en-US" sz="2400" i="1" dirty="0">
                <a:latin typeface="Times New Roman" panose="02020603050405020304" pitchFamily="18" charset="0"/>
              </a:rPr>
              <a:t>；</a:t>
            </a:r>
            <a:endParaRPr lang="zh-CN" altLang="en-US" sz="2400" dirty="0">
              <a:latin typeface="Times New Roman" panose="02020603050405020304" pitchFamily="18" charset="0"/>
            </a:endParaRPr>
          </a:p>
          <a:p>
            <a:pPr marL="558800" indent="-558800" algn="just" defTabSz="892175" eaLnBrk="0" hangingPunct="0">
              <a:spcBef>
                <a:spcPct val="50000"/>
              </a:spcBef>
            </a:pPr>
            <a:r>
              <a:rPr lang="zh-CN" altLang="en-US" sz="2400" dirty="0">
                <a:latin typeface="Times New Roman" panose="02020603050405020304" pitchFamily="18" charset="0"/>
              </a:rPr>
              <a:t>        </a:t>
            </a:r>
            <a:r>
              <a:rPr lang="en-US" altLang="zh-CN" sz="2400" i="1" dirty="0">
                <a:latin typeface="Times New Roman" panose="02020603050405020304" pitchFamily="18" charset="0"/>
              </a:rPr>
              <a:t>u</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i</a:t>
            </a:r>
            <a:r>
              <a:rPr lang="zh-CN" altLang="en-US" sz="2400" dirty="0">
                <a:latin typeface="Times New Roman" panose="02020603050405020304" pitchFamily="18" charset="0"/>
              </a:rPr>
              <a:t>为非关联方向时，</a:t>
            </a:r>
            <a:r>
              <a:rPr lang="en-US" altLang="zh-CN" sz="2400" i="1" dirty="0">
                <a:latin typeface="Times New Roman" panose="02020603050405020304" pitchFamily="18" charset="0"/>
              </a:rPr>
              <a:t>u</a:t>
            </a:r>
            <a:r>
              <a:rPr lang="en-US" altLang="zh-CN" sz="2400" dirty="0">
                <a:latin typeface="Times New Roman" panose="02020603050405020304" pitchFamily="18" charset="0"/>
              </a:rPr>
              <a:t>= –</a:t>
            </a:r>
            <a:r>
              <a:rPr lang="en-US" altLang="zh-CN" sz="2400" i="1" dirty="0" err="1">
                <a:latin typeface="Times New Roman" panose="02020603050405020304" pitchFamily="18" charset="0"/>
              </a:rPr>
              <a:t>L</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i</a:t>
            </a:r>
            <a:r>
              <a:rPr lang="en-US" altLang="zh-CN" sz="2400" dirty="0">
                <a:latin typeface="Times New Roman" panose="02020603050405020304" pitchFamily="18" charset="0"/>
              </a:rPr>
              <a:t>/</a:t>
            </a:r>
            <a:r>
              <a:rPr lang="en-US" altLang="zh-CN" sz="2400" dirty="0" err="1">
                <a:latin typeface="Times New Roman" panose="02020603050405020304" pitchFamily="18" charset="0"/>
              </a:rPr>
              <a:t>d</a:t>
            </a:r>
            <a:r>
              <a:rPr lang="en-US" altLang="zh-CN" sz="2400" i="1" dirty="0" err="1">
                <a:latin typeface="Times New Roman" panose="02020603050405020304" pitchFamily="18" charset="0"/>
              </a:rPr>
              <a:t>t</a:t>
            </a:r>
            <a:r>
              <a:rPr lang="en-US" altLang="zh-CN" sz="2400" i="1" dirty="0">
                <a:latin typeface="Times New Roman" panose="02020603050405020304" pitchFamily="18" charset="0"/>
              </a:rPr>
              <a:t>  </a:t>
            </a:r>
            <a:r>
              <a:rPr lang="zh-CN" altLang="en-US" sz="2400" i="1" dirty="0">
                <a:latin typeface="Times New Roman" panose="02020603050405020304" pitchFamily="18" charset="0"/>
              </a:rPr>
              <a:t>。</a:t>
            </a:r>
          </a:p>
        </p:txBody>
      </p:sp>
      <p:sp>
        <p:nvSpPr>
          <p:cNvPr id="190471" name="动作按钮: 后退或前一项 190470"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90472" name="动作按钮: 后退或前一项 190471"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anim calcmode="lin" valueType="num">
                                      <p:cBhvr additive="base">
                                        <p:cTn id="7" dur="500" fill="hold"/>
                                        <p:tgtEl>
                                          <p:spTgt spid="190467"/>
                                        </p:tgtEl>
                                        <p:attrNameLst>
                                          <p:attrName>ppt_x</p:attrName>
                                        </p:attrNameLst>
                                      </p:cBhvr>
                                      <p:tavLst>
                                        <p:tav tm="0">
                                          <p:val>
                                            <p:strVal val="1+#ppt_w/2"/>
                                          </p:val>
                                        </p:tav>
                                        <p:tav tm="100000">
                                          <p:val>
                                            <p:strVal val="#ppt_x"/>
                                          </p:val>
                                        </p:tav>
                                      </p:tavLst>
                                    </p:anim>
                                    <p:anim calcmode="lin" valueType="num">
                                      <p:cBhvr additive="base">
                                        <p:cTn id="8" dur="500" fill="hold"/>
                                        <p:tgtEl>
                                          <p:spTgt spid="1904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90468"/>
                                        </p:tgtEl>
                                        <p:attrNameLst>
                                          <p:attrName>style.visibility</p:attrName>
                                        </p:attrNameLst>
                                      </p:cBhvr>
                                      <p:to>
                                        <p:strVal val="visible"/>
                                      </p:to>
                                    </p:set>
                                    <p:anim calcmode="lin" valueType="num">
                                      <p:cBhvr additive="base">
                                        <p:cTn id="13" dur="500" fill="hold"/>
                                        <p:tgtEl>
                                          <p:spTgt spid="190468"/>
                                        </p:tgtEl>
                                        <p:attrNameLst>
                                          <p:attrName>ppt_x</p:attrName>
                                        </p:attrNameLst>
                                      </p:cBhvr>
                                      <p:tavLst>
                                        <p:tav tm="0">
                                          <p:val>
                                            <p:strVal val="1+#ppt_w/2"/>
                                          </p:val>
                                        </p:tav>
                                        <p:tav tm="100000">
                                          <p:val>
                                            <p:strVal val="#ppt_x"/>
                                          </p:val>
                                        </p:tav>
                                      </p:tavLst>
                                    </p:anim>
                                    <p:anim calcmode="lin" valueType="num">
                                      <p:cBhvr additive="base">
                                        <p:cTn id="14" dur="500" fill="hold"/>
                                        <p:tgtEl>
                                          <p:spTgt spid="1904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90469"/>
                                        </p:tgtEl>
                                        <p:attrNameLst>
                                          <p:attrName>style.visibility</p:attrName>
                                        </p:attrNameLst>
                                      </p:cBhvr>
                                      <p:to>
                                        <p:strVal val="visible"/>
                                      </p:to>
                                    </p:set>
                                    <p:anim calcmode="lin" valueType="num">
                                      <p:cBhvr additive="base">
                                        <p:cTn id="19" dur="500" fill="hold"/>
                                        <p:tgtEl>
                                          <p:spTgt spid="190469"/>
                                        </p:tgtEl>
                                        <p:attrNameLst>
                                          <p:attrName>ppt_x</p:attrName>
                                        </p:attrNameLst>
                                      </p:cBhvr>
                                      <p:tavLst>
                                        <p:tav tm="0">
                                          <p:val>
                                            <p:strVal val="1+#ppt_w/2"/>
                                          </p:val>
                                        </p:tav>
                                        <p:tav tm="100000">
                                          <p:val>
                                            <p:strVal val="#ppt_x"/>
                                          </p:val>
                                        </p:tav>
                                      </p:tavLst>
                                    </p:anim>
                                    <p:anim calcmode="lin" valueType="num">
                                      <p:cBhvr additive="base">
                                        <p:cTn id="20" dur="500" fill="hold"/>
                                        <p:tgtEl>
                                          <p:spTgt spid="19046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90470"/>
                                        </p:tgtEl>
                                        <p:attrNameLst>
                                          <p:attrName>style.visibility</p:attrName>
                                        </p:attrNameLst>
                                      </p:cBhvr>
                                      <p:to>
                                        <p:strVal val="visible"/>
                                      </p:to>
                                    </p:set>
                                    <p:anim calcmode="lin" valueType="num">
                                      <p:cBhvr additive="base">
                                        <p:cTn id="25" dur="500" fill="hold"/>
                                        <p:tgtEl>
                                          <p:spTgt spid="190470"/>
                                        </p:tgtEl>
                                        <p:attrNameLst>
                                          <p:attrName>ppt_x</p:attrName>
                                        </p:attrNameLst>
                                      </p:cBhvr>
                                      <p:tavLst>
                                        <p:tav tm="0">
                                          <p:val>
                                            <p:strVal val="1+#ppt_w/2"/>
                                          </p:val>
                                        </p:tav>
                                        <p:tav tm="100000">
                                          <p:val>
                                            <p:strVal val="#ppt_x"/>
                                          </p:val>
                                        </p:tav>
                                      </p:tavLst>
                                    </p:anim>
                                    <p:anim calcmode="lin" valueType="num">
                                      <p:cBhvr additive="base">
                                        <p:cTn id="26" dur="500" fill="hold"/>
                                        <p:tgtEl>
                                          <p:spTgt spid="190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P spid="190468" grpId="0"/>
      <p:bldP spid="190469" grpId="0"/>
      <p:bldP spid="190470"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3000" name="副标题 212999"/>
          <p:cNvSpPr>
            <a:spLocks noGrp="1"/>
          </p:cNvSpPr>
          <p:nvPr>
            <p:ph type="subTitle" idx="1"/>
          </p:nvPr>
        </p:nvSpPr>
        <p:spPr>
          <a:xfrm>
            <a:off x="833438" y="617538"/>
            <a:ext cx="5378450" cy="558800"/>
          </a:xfrm>
          <a:ln/>
        </p:spPr>
        <p:txBody>
          <a:bodyPr lIns="89381" tIns="44691" rIns="89381" bIns="44691" anchor="t"/>
          <a:lstStyle/>
          <a:p>
            <a:pPr marL="596900" indent="-596900" defTabSz="892175">
              <a:buSzTx/>
            </a:pPr>
            <a:r>
              <a:rPr lang="zh-CN" altLang="en-US" sz="2600" b="1" kern="1200" baseline="0" dirty="0">
                <a:solidFill>
                  <a:srgbClr val="0000FF"/>
                </a:solidFill>
                <a:latin typeface="Arial Black" panose="020B0A04020102020204" pitchFamily="34" charset="0"/>
                <a:ea typeface="宋体" panose="02010600030101010101" pitchFamily="2" charset="-122"/>
              </a:rPr>
              <a:t>电路的主要功能及基本要求为：</a:t>
            </a:r>
          </a:p>
        </p:txBody>
      </p:sp>
      <p:sp>
        <p:nvSpPr>
          <p:cNvPr id="213001" name="矩形 213000"/>
          <p:cNvSpPr/>
          <p:nvPr/>
        </p:nvSpPr>
        <p:spPr>
          <a:xfrm>
            <a:off x="1319213" y="1301750"/>
            <a:ext cx="6807200" cy="1171575"/>
          </a:xfrm>
          <a:prstGeom prst="rect">
            <a:avLst/>
          </a:prstGeom>
          <a:noFill/>
          <a:ln w="12700">
            <a:noFill/>
          </a:ln>
        </p:spPr>
        <p:txBody>
          <a:bodyPr lIns="75491" tIns="37745" rIns="75491" bIns="37745">
            <a:spAutoFit/>
          </a:bodyPr>
          <a:lstStyle/>
          <a:p>
            <a:pPr defTabSz="892175" eaLnBrk="0" hangingPunct="0">
              <a:lnSpc>
                <a:spcPct val="150000"/>
              </a:lnSpc>
              <a:spcBef>
                <a:spcPct val="50000"/>
              </a:spcBef>
            </a:pPr>
            <a:r>
              <a:rPr lang="en-US" altLang="zh-CN" sz="2400">
                <a:solidFill>
                  <a:srgbClr val="FF00FF"/>
                </a:solidFill>
                <a:latin typeface="Times New Roman" panose="02020603050405020304" pitchFamily="18" charset="0"/>
              </a:rPr>
              <a:t>1</a:t>
            </a:r>
            <a:r>
              <a:rPr lang="zh-CN" altLang="en-US" sz="2400" dirty="0">
                <a:solidFill>
                  <a:schemeClr val="tx1"/>
                </a:solidFill>
                <a:latin typeface="Times New Roman" panose="02020603050405020304" pitchFamily="18" charset="0"/>
              </a:rPr>
              <a:t>、转换与传输能量，要求在转换与传输过程中损耗小，效率高；</a:t>
            </a:r>
          </a:p>
        </p:txBody>
      </p:sp>
      <p:sp>
        <p:nvSpPr>
          <p:cNvPr id="213002" name="矩形 213001"/>
          <p:cNvSpPr/>
          <p:nvPr/>
        </p:nvSpPr>
        <p:spPr>
          <a:xfrm>
            <a:off x="163628" y="4105275"/>
            <a:ext cx="8904171" cy="1184223"/>
          </a:xfrm>
          <a:prstGeom prst="rect">
            <a:avLst/>
          </a:prstGeom>
          <a:noFill/>
          <a:ln w="12700">
            <a:noFill/>
          </a:ln>
        </p:spPr>
        <p:txBody>
          <a:bodyPr wrap="square" lIns="75491" tIns="37745" rIns="75491" bIns="37745">
            <a:spAutoFit/>
          </a:bodyPr>
          <a:lstStyle/>
          <a:p>
            <a:pPr algn="ctr" defTabSz="892175" eaLnBrk="0" hangingPunct="0">
              <a:lnSpc>
                <a:spcPct val="150000"/>
              </a:lnSpc>
              <a:spcBef>
                <a:spcPct val="50000"/>
              </a:spcBef>
            </a:pPr>
            <a:r>
              <a:rPr lang="en-US" altLang="zh-CN" sz="2400" dirty="0">
                <a:solidFill>
                  <a:schemeClr val="tx1"/>
                </a:solidFill>
                <a:latin typeface="Times New Roman" panose="02020603050405020304" pitchFamily="18" charset="0"/>
              </a:rPr>
              <a:t>*</a:t>
            </a:r>
            <a:r>
              <a:rPr lang="zh-CN" altLang="en-US" sz="2400" dirty="0">
                <a:solidFill>
                  <a:schemeClr val="tx1"/>
                </a:solidFill>
                <a:latin typeface="Times New Roman" panose="02020603050405020304" pitchFamily="18" charset="0"/>
              </a:rPr>
              <a:t>电路实现任何一种功能，都需要有</a:t>
            </a:r>
            <a:r>
              <a:rPr lang="zh-CN" altLang="en-US" sz="2400" u="sng" dirty="0">
                <a:solidFill>
                  <a:schemeClr val="tx1"/>
                </a:solidFill>
                <a:latin typeface="Times New Roman" panose="02020603050405020304" pitchFamily="18" charset="0"/>
              </a:rPr>
              <a:t>电源</a:t>
            </a:r>
            <a:r>
              <a:rPr lang="zh-CN" altLang="en-US" sz="2400" dirty="0">
                <a:solidFill>
                  <a:schemeClr val="tx1"/>
                </a:solidFill>
                <a:latin typeface="Times New Roman" panose="02020603050405020304" pitchFamily="18" charset="0"/>
              </a:rPr>
              <a:t>或信号源（</a:t>
            </a:r>
            <a:r>
              <a:rPr lang="zh-CN" altLang="en-US" sz="2400" dirty="0">
                <a:solidFill>
                  <a:srgbClr val="FF0000"/>
                </a:solidFill>
                <a:latin typeface="Times New Roman" panose="02020603050405020304" pitchFamily="18" charset="0"/>
              </a:rPr>
              <a:t>本课统称电源</a:t>
            </a:r>
            <a:r>
              <a:rPr lang="zh-CN" altLang="en-US" sz="2400" dirty="0">
                <a:solidFill>
                  <a:schemeClr val="tx1"/>
                </a:solidFill>
                <a:latin typeface="Times New Roman" panose="02020603050405020304" pitchFamily="18" charset="0"/>
              </a:rPr>
              <a:t>），它是电路中产生电压或电流的动力，称为</a:t>
            </a:r>
            <a:r>
              <a:rPr lang="zh-CN" altLang="en-US" sz="2400" dirty="0">
                <a:solidFill>
                  <a:schemeClr val="accent1"/>
                </a:solidFill>
                <a:latin typeface="Times New Roman" panose="02020603050405020304" pitchFamily="18" charset="0"/>
              </a:rPr>
              <a:t>激励</a:t>
            </a:r>
            <a:r>
              <a:rPr lang="zh-CN" altLang="en-US" sz="2400" dirty="0">
                <a:solidFill>
                  <a:schemeClr val="tx1"/>
                </a:solidFill>
                <a:latin typeface="Times New Roman" panose="02020603050405020304" pitchFamily="18" charset="0"/>
              </a:rPr>
              <a:t>。</a:t>
            </a:r>
          </a:p>
        </p:txBody>
      </p:sp>
      <p:sp>
        <p:nvSpPr>
          <p:cNvPr id="213003" name="矩形 213002"/>
          <p:cNvSpPr/>
          <p:nvPr/>
        </p:nvSpPr>
        <p:spPr>
          <a:xfrm>
            <a:off x="969963" y="5530850"/>
            <a:ext cx="6892925" cy="368300"/>
          </a:xfrm>
          <a:prstGeom prst="rect">
            <a:avLst/>
          </a:prstGeom>
          <a:noFill/>
          <a:ln w="12700">
            <a:noFill/>
          </a:ln>
        </p:spPr>
        <p:txBody>
          <a:bodyPr wrap="none" lIns="75491" tIns="37745" rIns="75491" bIns="37745" anchor="t">
            <a:spAutoFit/>
          </a:bodyPr>
          <a:lstStyle/>
          <a:p>
            <a:pPr algn="ctr" defTabSz="892175" eaLnBrk="0" hangingPunct="0">
              <a:lnSpc>
                <a:spcPct val="80000"/>
              </a:lnSpc>
            </a:pPr>
            <a:r>
              <a:rPr lang="zh-CN" altLang="en-US" sz="2400" dirty="0">
                <a:solidFill>
                  <a:schemeClr val="tx1"/>
                </a:solidFill>
                <a:latin typeface="Times New Roman" panose="02020603050405020304" pitchFamily="18" charset="0"/>
              </a:rPr>
              <a:t>由激励在电路各部分产生的电压或电流称为</a:t>
            </a:r>
            <a:r>
              <a:rPr lang="zh-CN" altLang="en-US" sz="2400" dirty="0">
                <a:solidFill>
                  <a:schemeClr val="accent1"/>
                </a:solidFill>
                <a:latin typeface="Times New Roman" panose="02020603050405020304" pitchFamily="18" charset="0"/>
              </a:rPr>
              <a:t>响应</a:t>
            </a:r>
            <a:r>
              <a:rPr lang="zh-CN" altLang="en-US" sz="2400" dirty="0">
                <a:solidFill>
                  <a:schemeClr val="tx1"/>
                </a:solidFill>
                <a:latin typeface="Times New Roman" panose="02020603050405020304" pitchFamily="18" charset="0"/>
              </a:rPr>
              <a:t>。</a:t>
            </a:r>
          </a:p>
        </p:txBody>
      </p:sp>
      <p:sp>
        <p:nvSpPr>
          <p:cNvPr id="213004" name="矩形 213003"/>
          <p:cNvSpPr/>
          <p:nvPr/>
        </p:nvSpPr>
        <p:spPr>
          <a:xfrm>
            <a:off x="1304925" y="2646363"/>
            <a:ext cx="6281738" cy="1171575"/>
          </a:xfrm>
          <a:prstGeom prst="rect">
            <a:avLst/>
          </a:prstGeom>
          <a:noFill/>
          <a:ln w="12700">
            <a:noFill/>
          </a:ln>
        </p:spPr>
        <p:txBody>
          <a:bodyPr lIns="75491" tIns="37745" rIns="75491" bIns="37745">
            <a:spAutoFit/>
          </a:bodyPr>
          <a:lstStyle/>
          <a:p>
            <a:pPr defTabSz="892175" eaLnBrk="0" hangingPunct="0">
              <a:lnSpc>
                <a:spcPct val="150000"/>
              </a:lnSpc>
              <a:spcBef>
                <a:spcPct val="50000"/>
              </a:spcBef>
            </a:pPr>
            <a:r>
              <a:rPr lang="en-US" altLang="zh-CN" sz="2400">
                <a:solidFill>
                  <a:srgbClr val="FF00FF"/>
                </a:solidFill>
                <a:latin typeface="宋体" panose="02010600030101010101" pitchFamily="2" charset="-122"/>
              </a:rPr>
              <a:t>2</a:t>
            </a:r>
            <a:r>
              <a:rPr lang="zh-CN" altLang="en-US" sz="2400" dirty="0">
                <a:solidFill>
                  <a:schemeClr val="tx1"/>
                </a:solidFill>
                <a:latin typeface="宋体" panose="02010600030101010101" pitchFamily="2" charset="-122"/>
              </a:rPr>
              <a:t>、处理与传递信号，要求在处理与传递过程中失真小，灵敏度高</a:t>
            </a:r>
            <a:r>
              <a:rPr lang="zh-CN" altLang="en-US" sz="2400" b="0" dirty="0">
                <a:solidFill>
                  <a:schemeClr val="tx1"/>
                </a:solidFill>
                <a:latin typeface="Times New Roman" panose="02020603050405020304" pitchFamily="18" charset="0"/>
              </a:rPr>
              <a:t> 。</a:t>
            </a:r>
          </a:p>
        </p:txBody>
      </p:sp>
      <p:sp>
        <p:nvSpPr>
          <p:cNvPr id="213005" name="动作按钮: 后退或前一项 213004" descr="水滴">
            <a:hlinkClick r:id="" action="ppaction://hlinkshowjump?jump=previousslide">
              <a:snd r:embed="rId2" name="PROJCTOR.WAV"/>
            </a:hlinkClick>
          </p:cNvPr>
          <p:cNvSpPr/>
          <p:nvPr/>
        </p:nvSpPr>
        <p:spPr>
          <a:xfrm>
            <a:off x="8201025" y="63055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13006" name="动作按钮: 后退或前一项 213005" descr="水滴">
            <a:hlinkClick r:id="" action="ppaction://hlinkshowjump?jump=nextslide">
              <a:snd r:embed="rId2" name="PROJCTOR.WAV"/>
            </a:hlinkClick>
          </p:cNvPr>
          <p:cNvSpPr/>
          <p:nvPr/>
        </p:nvSpPr>
        <p:spPr>
          <a:xfrm flipH="1">
            <a:off x="8610600" y="63055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3001"/>
                                        </p:tgtEl>
                                        <p:attrNameLst>
                                          <p:attrName>style.visibility</p:attrName>
                                        </p:attrNameLst>
                                      </p:cBhvr>
                                      <p:to>
                                        <p:strVal val="visible"/>
                                      </p:to>
                                    </p:set>
                                    <p:anim calcmode="lin" valueType="num">
                                      <p:cBhvr additive="base">
                                        <p:cTn id="7" dur="500" fill="hold"/>
                                        <p:tgtEl>
                                          <p:spTgt spid="213001"/>
                                        </p:tgtEl>
                                        <p:attrNameLst>
                                          <p:attrName>ppt_x</p:attrName>
                                        </p:attrNameLst>
                                      </p:cBhvr>
                                      <p:tavLst>
                                        <p:tav tm="0">
                                          <p:val>
                                            <p:strVal val="0-#ppt_w/2"/>
                                          </p:val>
                                        </p:tav>
                                        <p:tav tm="100000">
                                          <p:val>
                                            <p:strVal val="#ppt_x"/>
                                          </p:val>
                                        </p:tav>
                                      </p:tavLst>
                                    </p:anim>
                                    <p:anim calcmode="lin" valueType="num">
                                      <p:cBhvr additive="base">
                                        <p:cTn id="8" dur="500" fill="hold"/>
                                        <p:tgtEl>
                                          <p:spTgt spid="2130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3004"/>
                                        </p:tgtEl>
                                        <p:attrNameLst>
                                          <p:attrName>style.visibility</p:attrName>
                                        </p:attrNameLst>
                                      </p:cBhvr>
                                      <p:to>
                                        <p:strVal val="visible"/>
                                      </p:to>
                                    </p:set>
                                    <p:anim calcmode="lin" valueType="num">
                                      <p:cBhvr additive="base">
                                        <p:cTn id="13" dur="500" fill="hold"/>
                                        <p:tgtEl>
                                          <p:spTgt spid="213004"/>
                                        </p:tgtEl>
                                        <p:attrNameLst>
                                          <p:attrName>ppt_x</p:attrName>
                                        </p:attrNameLst>
                                      </p:cBhvr>
                                      <p:tavLst>
                                        <p:tav tm="0">
                                          <p:val>
                                            <p:strVal val="0-#ppt_w/2"/>
                                          </p:val>
                                        </p:tav>
                                        <p:tav tm="100000">
                                          <p:val>
                                            <p:strVal val="#ppt_x"/>
                                          </p:val>
                                        </p:tav>
                                      </p:tavLst>
                                    </p:anim>
                                    <p:anim calcmode="lin" valueType="num">
                                      <p:cBhvr additive="base">
                                        <p:cTn id="14" dur="500" fill="hold"/>
                                        <p:tgtEl>
                                          <p:spTgt spid="2130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3002"/>
                                        </p:tgtEl>
                                        <p:attrNameLst>
                                          <p:attrName>style.visibility</p:attrName>
                                        </p:attrNameLst>
                                      </p:cBhvr>
                                      <p:to>
                                        <p:strVal val="visible"/>
                                      </p:to>
                                    </p:set>
                                    <p:anim calcmode="lin" valueType="num">
                                      <p:cBhvr additive="base">
                                        <p:cTn id="19" dur="500" fill="hold"/>
                                        <p:tgtEl>
                                          <p:spTgt spid="213002"/>
                                        </p:tgtEl>
                                        <p:attrNameLst>
                                          <p:attrName>ppt_x</p:attrName>
                                        </p:attrNameLst>
                                      </p:cBhvr>
                                      <p:tavLst>
                                        <p:tav tm="0">
                                          <p:val>
                                            <p:strVal val="0-#ppt_w/2"/>
                                          </p:val>
                                        </p:tav>
                                        <p:tav tm="100000">
                                          <p:val>
                                            <p:strVal val="#ppt_x"/>
                                          </p:val>
                                        </p:tav>
                                      </p:tavLst>
                                    </p:anim>
                                    <p:anim calcmode="lin" valueType="num">
                                      <p:cBhvr additive="base">
                                        <p:cTn id="20" dur="500" fill="hold"/>
                                        <p:tgtEl>
                                          <p:spTgt spid="21300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3003"/>
                                        </p:tgtEl>
                                        <p:attrNameLst>
                                          <p:attrName>style.visibility</p:attrName>
                                        </p:attrNameLst>
                                      </p:cBhvr>
                                      <p:to>
                                        <p:strVal val="visible"/>
                                      </p:to>
                                    </p:set>
                                    <p:anim calcmode="lin" valueType="num">
                                      <p:cBhvr additive="base">
                                        <p:cTn id="25" dur="500" fill="hold"/>
                                        <p:tgtEl>
                                          <p:spTgt spid="213003"/>
                                        </p:tgtEl>
                                        <p:attrNameLst>
                                          <p:attrName>ppt_x</p:attrName>
                                        </p:attrNameLst>
                                      </p:cBhvr>
                                      <p:tavLst>
                                        <p:tav tm="0">
                                          <p:val>
                                            <p:strVal val="0-#ppt_w/2"/>
                                          </p:val>
                                        </p:tav>
                                        <p:tav tm="100000">
                                          <p:val>
                                            <p:strVal val="#ppt_x"/>
                                          </p:val>
                                        </p:tav>
                                      </p:tavLst>
                                    </p:anim>
                                    <p:anim calcmode="lin" valueType="num">
                                      <p:cBhvr additive="base">
                                        <p:cTn id="26" dur="500" fill="hold"/>
                                        <p:tgtEl>
                                          <p:spTgt spid="213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001" grpId="0"/>
      <p:bldP spid="213002" grpId="0"/>
      <p:bldP spid="213003" grpId="0"/>
      <p:bldP spid="213004"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文本框 191489"/>
          <p:cNvSpPr txBox="1"/>
          <p:nvPr/>
        </p:nvSpPr>
        <p:spPr>
          <a:xfrm>
            <a:off x="304800" y="271463"/>
            <a:ext cx="27432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rPr>
              <a:t>2.  </a:t>
            </a:r>
            <a:r>
              <a:rPr lang="zh-CN" altLang="en-US" sz="2400" dirty="0">
                <a:latin typeface="Times New Roman" panose="02020603050405020304" pitchFamily="18" charset="0"/>
              </a:rPr>
              <a:t>电感的储能</a:t>
            </a:r>
            <a:endParaRPr lang="zh-CN" altLang="en-US" sz="2400">
              <a:latin typeface="Times New Roman" panose="02020603050405020304" pitchFamily="18" charset="0"/>
            </a:endParaRPr>
          </a:p>
        </p:txBody>
      </p:sp>
      <p:sp>
        <p:nvSpPr>
          <p:cNvPr id="191491" name="文本框 191490"/>
          <p:cNvSpPr txBox="1"/>
          <p:nvPr/>
        </p:nvSpPr>
        <p:spPr>
          <a:xfrm>
            <a:off x="928688" y="5413375"/>
            <a:ext cx="7419975" cy="44926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由此可以看出，电感是无源元件，它本身不消耗能量。</a:t>
            </a:r>
            <a:endParaRPr lang="zh-CN" altLang="en-US" sz="2400">
              <a:latin typeface="Times New Roman" panose="02020603050405020304" pitchFamily="18" charset="0"/>
              <a:sym typeface="Symbol" panose="05050102010706020507" pitchFamily="18" charset="2"/>
            </a:endParaRPr>
          </a:p>
        </p:txBody>
      </p:sp>
      <p:sp>
        <p:nvSpPr>
          <p:cNvPr id="191492" name="文本框 191491"/>
          <p:cNvSpPr txBox="1"/>
          <p:nvPr/>
        </p:nvSpPr>
        <p:spPr>
          <a:xfrm>
            <a:off x="762000" y="3738563"/>
            <a:ext cx="4189413"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a:latin typeface="Times New Roman" panose="02020603050405020304" pitchFamily="18" charset="0"/>
              </a:rPr>
              <a:t>从</a:t>
            </a:r>
            <a:r>
              <a:rPr lang="en-US" altLang="zh-CN" sz="2400" i="1">
                <a:latin typeface="Times New Roman" panose="02020603050405020304" pitchFamily="18" charset="0"/>
              </a:rPr>
              <a:t>t</a:t>
            </a:r>
            <a:r>
              <a:rPr lang="en-US" altLang="zh-CN" sz="2400" baseline="-25000">
                <a:latin typeface="Times New Roman" panose="02020603050405020304" pitchFamily="18" charset="0"/>
              </a:rPr>
              <a:t>0</a:t>
            </a:r>
            <a:r>
              <a:rPr lang="en-US" altLang="zh-CN" sz="2400">
                <a:latin typeface="Times New Roman" panose="02020603050405020304" pitchFamily="18" charset="0"/>
              </a:rPr>
              <a:t> </a:t>
            </a:r>
            <a:r>
              <a:rPr lang="zh-CN" altLang="en-US" sz="2400">
                <a:latin typeface="Times New Roman" panose="02020603050405020304" pitchFamily="18" charset="0"/>
              </a:rPr>
              <a:t>到</a:t>
            </a:r>
            <a:r>
              <a:rPr lang="en-US" altLang="zh-CN" sz="2400" i="1">
                <a:latin typeface="Times New Roman" panose="02020603050405020304" pitchFamily="18" charset="0"/>
              </a:rPr>
              <a:t>t</a:t>
            </a:r>
            <a:r>
              <a:rPr lang="en-US" altLang="zh-CN" sz="2400" dirty="0">
                <a:latin typeface="Times New Roman" panose="02020603050405020304" pitchFamily="18" charset="0"/>
              </a:rPr>
              <a:t> </a:t>
            </a:r>
            <a:r>
              <a:rPr lang="zh-CN" altLang="en-US" sz="2400" dirty="0">
                <a:latin typeface="Times New Roman" panose="02020603050405020304" pitchFamily="18" charset="0"/>
              </a:rPr>
              <a:t>电感储能的变化量：</a:t>
            </a:r>
            <a:endParaRPr lang="zh-CN" altLang="en-US" sz="2400">
              <a:latin typeface="Times New Roman" panose="02020603050405020304" pitchFamily="18" charset="0"/>
            </a:endParaRPr>
          </a:p>
        </p:txBody>
      </p:sp>
      <p:graphicFrame>
        <p:nvGraphicFramePr>
          <p:cNvPr id="191493" name="对象 191492"/>
          <p:cNvGraphicFramePr/>
          <p:nvPr/>
        </p:nvGraphicFramePr>
        <p:xfrm>
          <a:off x="1257300" y="4445000"/>
          <a:ext cx="6883400" cy="889000"/>
        </p:xfrm>
        <a:graphic>
          <a:graphicData uri="http://schemas.openxmlformats.org/presentationml/2006/ole">
            <mc:AlternateContent xmlns:mc="http://schemas.openxmlformats.org/markup-compatibility/2006">
              <mc:Choice xmlns:v="urn:schemas-microsoft-com:vml" Requires="v">
                <p:oleObj spid="_x0000_s16469" r:id="rId3" imgW="3134360" imgH="405765" progId="Equation.DSMT4">
                  <p:embed/>
                </p:oleObj>
              </mc:Choice>
              <mc:Fallback>
                <p:oleObj r:id="rId3" imgW="3134360" imgH="405765" progId="Equation.DSMT4">
                  <p:embed/>
                  <p:pic>
                    <p:nvPicPr>
                      <p:cNvPr id="0" name="图片 3097"/>
                      <p:cNvPicPr/>
                      <p:nvPr/>
                    </p:nvPicPr>
                    <p:blipFill>
                      <a:blip r:embed="rId4"/>
                      <a:stretch>
                        <a:fillRect/>
                      </a:stretch>
                    </p:blipFill>
                    <p:spPr>
                      <a:xfrm>
                        <a:off x="1257300" y="4445000"/>
                        <a:ext cx="6883400" cy="889000"/>
                      </a:xfrm>
                      <a:prstGeom prst="rect">
                        <a:avLst/>
                      </a:prstGeom>
                      <a:noFill/>
                      <a:ln w="38100">
                        <a:noFill/>
                        <a:miter/>
                      </a:ln>
                    </p:spPr>
                  </p:pic>
                </p:oleObj>
              </mc:Fallback>
            </mc:AlternateContent>
          </a:graphicData>
        </a:graphic>
      </p:graphicFrame>
      <p:sp>
        <p:nvSpPr>
          <p:cNvPr id="191494" name="动作按钮: 后退或前一项 191493" descr="水滴">
            <a:hlinkClick r:id="" action="ppaction://hlinkshowjump?jump=previousslide">
              <a:snd r:embed="rId5" name="PROJCTOR.WAV"/>
            </a:hlinkClick>
          </p:cNvPr>
          <p:cNvSpPr/>
          <p:nvPr/>
        </p:nvSpPr>
        <p:spPr>
          <a:xfrm>
            <a:off x="8074025" y="6324600"/>
            <a:ext cx="460375"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sp>
        <p:nvSpPr>
          <p:cNvPr id="191495" name="动作按钮: 后退或前一项 191494" descr="水滴">
            <a:hlinkClick r:id="" action="ppaction://hlinkshowjump?jump=nextslide">
              <a:snd r:embed="rId5" name="PROJCTOR.WAV"/>
            </a:hlinkClick>
          </p:cNvPr>
          <p:cNvSpPr/>
          <p:nvPr/>
        </p:nvSpPr>
        <p:spPr>
          <a:xfrm flipH="1">
            <a:off x="8610600" y="6324600"/>
            <a:ext cx="457200" cy="457200"/>
          </a:xfrm>
          <a:prstGeom prst="actionButtonBackPrevious">
            <a:avLst/>
          </a:prstGeom>
          <a:blipFill rotWithShape="0">
            <a:blip r:embed="rId6"/>
          </a:blipFill>
          <a:ln w="28575">
            <a:noFill/>
          </a:ln>
          <a:effectLst>
            <a:prstShdw prst="shdw17" dist="17961" dir="2699999">
              <a:srgbClr val="CCFFFF">
                <a:gamma/>
                <a:shade val="60000"/>
                <a:invGamma/>
              </a:srgbClr>
            </a:prstShdw>
          </a:effectLst>
        </p:spPr>
        <p:txBody>
          <a:bodyPr/>
          <a:lstStyle/>
          <a:p>
            <a:endParaRPr lang="zh-CN" altLang="en-US"/>
          </a:p>
        </p:txBody>
      </p:sp>
      <p:graphicFrame>
        <p:nvGraphicFramePr>
          <p:cNvPr id="191496" name="对象 191495"/>
          <p:cNvGraphicFramePr/>
          <p:nvPr/>
        </p:nvGraphicFramePr>
        <p:xfrm>
          <a:off x="1222375" y="685800"/>
          <a:ext cx="2357438" cy="838200"/>
        </p:xfrm>
        <a:graphic>
          <a:graphicData uri="http://schemas.openxmlformats.org/presentationml/2006/ole">
            <mc:AlternateContent xmlns:mc="http://schemas.openxmlformats.org/markup-compatibility/2006">
              <mc:Choice xmlns:v="urn:schemas-microsoft-com:vml" Requires="v">
                <p:oleObj spid="_x0000_s16470" r:id="rId7" imgW="1141730" imgH="405765" progId="Equation.DSMT4">
                  <p:embed/>
                </p:oleObj>
              </mc:Choice>
              <mc:Fallback>
                <p:oleObj r:id="rId7" imgW="1141730" imgH="405765" progId="Equation.DSMT4">
                  <p:embed/>
                  <p:pic>
                    <p:nvPicPr>
                      <p:cNvPr id="0" name="图片 3098"/>
                      <p:cNvPicPr/>
                      <p:nvPr/>
                    </p:nvPicPr>
                    <p:blipFill>
                      <a:blip r:embed="rId8"/>
                      <a:stretch>
                        <a:fillRect/>
                      </a:stretch>
                    </p:blipFill>
                    <p:spPr>
                      <a:xfrm>
                        <a:off x="1222375" y="685800"/>
                        <a:ext cx="2357438" cy="838200"/>
                      </a:xfrm>
                      <a:prstGeom prst="rect">
                        <a:avLst/>
                      </a:prstGeom>
                      <a:noFill/>
                      <a:ln w="38100">
                        <a:noFill/>
                        <a:miter/>
                      </a:ln>
                    </p:spPr>
                  </p:pic>
                </p:oleObj>
              </mc:Fallback>
            </mc:AlternateContent>
          </a:graphicData>
        </a:graphic>
      </p:graphicFrame>
      <p:graphicFrame>
        <p:nvGraphicFramePr>
          <p:cNvPr id="191497" name="对象 191496"/>
          <p:cNvGraphicFramePr/>
          <p:nvPr/>
        </p:nvGraphicFramePr>
        <p:xfrm>
          <a:off x="1131888" y="1524000"/>
          <a:ext cx="7554912" cy="1827213"/>
        </p:xfrm>
        <a:graphic>
          <a:graphicData uri="http://schemas.openxmlformats.org/presentationml/2006/ole">
            <mc:AlternateContent xmlns:mc="http://schemas.openxmlformats.org/markup-compatibility/2006">
              <mc:Choice xmlns:v="urn:schemas-microsoft-com:vml" Requires="v">
                <p:oleObj spid="_x0000_s16471" r:id="rId9" imgW="3516630" imgH="850265" progId="Equation.DSMT4">
                  <p:embed/>
                </p:oleObj>
              </mc:Choice>
              <mc:Fallback>
                <p:oleObj r:id="rId9" imgW="3516630" imgH="850265" progId="Equation.DSMT4">
                  <p:embed/>
                  <p:pic>
                    <p:nvPicPr>
                      <p:cNvPr id="0" name="图片 3096"/>
                      <p:cNvPicPr/>
                      <p:nvPr/>
                    </p:nvPicPr>
                    <p:blipFill>
                      <a:blip r:embed="rId10"/>
                      <a:stretch>
                        <a:fillRect/>
                      </a:stretch>
                    </p:blipFill>
                    <p:spPr>
                      <a:xfrm>
                        <a:off x="1131888" y="1524000"/>
                        <a:ext cx="7554912" cy="1827213"/>
                      </a:xfrm>
                      <a:prstGeom prst="rect">
                        <a:avLst/>
                      </a:prstGeom>
                      <a:noFill/>
                      <a:ln w="38100">
                        <a:noFill/>
                        <a:miter/>
                      </a:ln>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1496"/>
                                        </p:tgtEl>
                                        <p:attrNameLst>
                                          <p:attrName>style.visibility</p:attrName>
                                        </p:attrNameLst>
                                      </p:cBhvr>
                                      <p:to>
                                        <p:strVal val="visible"/>
                                      </p:to>
                                    </p:set>
                                    <p:animEffect transition="in" filter="dissolve">
                                      <p:cBhvr>
                                        <p:cTn id="7" dur="500"/>
                                        <p:tgtEl>
                                          <p:spTgt spid="19149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1497"/>
                                        </p:tgtEl>
                                        <p:attrNameLst>
                                          <p:attrName>style.visibility</p:attrName>
                                        </p:attrNameLst>
                                      </p:cBhvr>
                                      <p:to>
                                        <p:strVal val="visible"/>
                                      </p:to>
                                    </p:set>
                                    <p:animEffect transition="in" filter="dissolve">
                                      <p:cBhvr>
                                        <p:cTn id="12" dur="500"/>
                                        <p:tgtEl>
                                          <p:spTgt spid="19149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914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91493"/>
                                        </p:tgtEl>
                                        <p:attrNameLst>
                                          <p:attrName>style.visibility</p:attrName>
                                        </p:attrNameLst>
                                      </p:cBhvr>
                                      <p:to>
                                        <p:strVal val="visible"/>
                                      </p:to>
                                    </p:set>
                                    <p:animEffect transition="in" filter="dissolve">
                                      <p:cBhvr>
                                        <p:cTn id="21" dur="500"/>
                                        <p:tgtEl>
                                          <p:spTgt spid="191493"/>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191491"/>
                                        </p:tgtEl>
                                        <p:attrNameLst>
                                          <p:attrName>style.visibility</p:attrName>
                                        </p:attrNameLst>
                                      </p:cBhvr>
                                      <p:to>
                                        <p:strVal val="visible"/>
                                      </p:to>
                                    </p:set>
                                    <p:anim calcmode="lin" valueType="num">
                                      <p:cBhvr>
                                        <p:cTn id="26" dur="500" fill="hold"/>
                                        <p:tgtEl>
                                          <p:spTgt spid="191491"/>
                                        </p:tgtEl>
                                        <p:attrNameLst>
                                          <p:attrName>ppt_x</p:attrName>
                                        </p:attrNameLst>
                                      </p:cBhvr>
                                      <p:tavLst>
                                        <p:tav tm="0">
                                          <p:val>
                                            <p:strVal val="#ppt_x-#ppt_w/2"/>
                                          </p:val>
                                        </p:tav>
                                        <p:tav tm="100000">
                                          <p:val>
                                            <p:strVal val="#ppt_x"/>
                                          </p:val>
                                        </p:tav>
                                      </p:tavLst>
                                    </p:anim>
                                    <p:anim calcmode="lin" valueType="num">
                                      <p:cBhvr>
                                        <p:cTn id="27" dur="500" fill="hold"/>
                                        <p:tgtEl>
                                          <p:spTgt spid="191491"/>
                                        </p:tgtEl>
                                        <p:attrNameLst>
                                          <p:attrName>ppt_y</p:attrName>
                                        </p:attrNameLst>
                                      </p:cBhvr>
                                      <p:tavLst>
                                        <p:tav tm="0">
                                          <p:val>
                                            <p:strVal val="#ppt_y"/>
                                          </p:val>
                                        </p:tav>
                                        <p:tav tm="100000">
                                          <p:val>
                                            <p:strVal val="#ppt_y"/>
                                          </p:val>
                                        </p:tav>
                                      </p:tavLst>
                                    </p:anim>
                                    <p:anim calcmode="lin" valueType="num">
                                      <p:cBhvr>
                                        <p:cTn id="28" dur="500" fill="hold"/>
                                        <p:tgtEl>
                                          <p:spTgt spid="191491"/>
                                        </p:tgtEl>
                                        <p:attrNameLst>
                                          <p:attrName>ppt_w</p:attrName>
                                        </p:attrNameLst>
                                      </p:cBhvr>
                                      <p:tavLst>
                                        <p:tav tm="0">
                                          <p:val>
                                            <p:fltVal val="0"/>
                                          </p:val>
                                        </p:tav>
                                        <p:tav tm="100000">
                                          <p:val>
                                            <p:strVal val="#ppt_w"/>
                                          </p:val>
                                        </p:tav>
                                      </p:tavLst>
                                    </p:anim>
                                    <p:anim calcmode="lin" valueType="num">
                                      <p:cBhvr>
                                        <p:cTn id="29" dur="500" fill="hold"/>
                                        <p:tgtEl>
                                          <p:spTgt spid="19149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p:bldP spid="191492"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文本框 195585"/>
          <p:cNvSpPr txBox="1"/>
          <p:nvPr/>
        </p:nvSpPr>
        <p:spPr>
          <a:xfrm>
            <a:off x="615950" y="1108075"/>
            <a:ext cx="4100513" cy="44926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电容元件与电感元件的比较：</a:t>
            </a:r>
            <a:endParaRPr lang="zh-CN" altLang="en-US" sz="2400">
              <a:latin typeface="Times New Roman" panose="02020603050405020304" pitchFamily="18" charset="0"/>
            </a:endParaRPr>
          </a:p>
        </p:txBody>
      </p:sp>
      <p:sp>
        <p:nvSpPr>
          <p:cNvPr id="195606" name="动作按钮: 后退或前一项 195605"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95607" name="动作按钮: 后退或前一项 195606"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grpSp>
        <p:nvGrpSpPr>
          <p:cNvPr id="195610" name="组合 195609"/>
          <p:cNvGrpSpPr/>
          <p:nvPr/>
        </p:nvGrpSpPr>
        <p:grpSpPr>
          <a:xfrm>
            <a:off x="762000" y="2060575"/>
            <a:ext cx="7086600" cy="3286125"/>
            <a:chOff x="480" y="482"/>
            <a:chExt cx="4464" cy="2070"/>
          </a:xfrm>
        </p:grpSpPr>
        <p:grpSp>
          <p:nvGrpSpPr>
            <p:cNvPr id="195587" name="组合 195586"/>
            <p:cNvGrpSpPr/>
            <p:nvPr/>
          </p:nvGrpSpPr>
          <p:grpSpPr>
            <a:xfrm>
              <a:off x="480" y="482"/>
              <a:ext cx="4464" cy="2070"/>
              <a:chOff x="480" y="624"/>
              <a:chExt cx="4464" cy="2064"/>
            </a:xfrm>
          </p:grpSpPr>
          <p:sp>
            <p:nvSpPr>
              <p:cNvPr id="195588" name="矩形 195587"/>
              <p:cNvSpPr/>
              <p:nvPr/>
            </p:nvSpPr>
            <p:spPr>
              <a:xfrm>
                <a:off x="480" y="624"/>
                <a:ext cx="4464" cy="2064"/>
              </a:xfrm>
              <a:prstGeom prst="rect">
                <a:avLst/>
              </a:prstGeom>
              <a:noFill/>
              <a:ln w="19050" cap="flat" cmpd="sng">
                <a:solidFill>
                  <a:srgbClr val="000000"/>
                </a:solidFill>
                <a:prstDash val="solid"/>
                <a:miter/>
                <a:headEnd type="none" w="med" len="med"/>
                <a:tailEnd type="none" w="med" len="med"/>
              </a:ln>
            </p:spPr>
            <p:txBody>
              <a:bodyPr/>
              <a:lstStyle/>
              <a:p>
                <a:endParaRPr lang="zh-CN" altLang="en-US"/>
              </a:p>
            </p:txBody>
          </p:sp>
          <p:sp>
            <p:nvSpPr>
              <p:cNvPr id="195589" name="直接连接符 195588"/>
              <p:cNvSpPr/>
              <p:nvPr/>
            </p:nvSpPr>
            <p:spPr>
              <a:xfrm>
                <a:off x="480" y="912"/>
                <a:ext cx="4464" cy="0"/>
              </a:xfrm>
              <a:prstGeom prst="line">
                <a:avLst/>
              </a:prstGeom>
              <a:ln w="19050" cap="flat" cmpd="sng">
                <a:solidFill>
                  <a:srgbClr val="000000"/>
                </a:solidFill>
                <a:prstDash val="solid"/>
                <a:headEnd type="none" w="med" len="med"/>
                <a:tailEnd type="none" w="med" len="med"/>
              </a:ln>
            </p:spPr>
          </p:sp>
          <p:sp>
            <p:nvSpPr>
              <p:cNvPr id="195590" name="直接连接符 195589"/>
              <p:cNvSpPr/>
              <p:nvPr/>
            </p:nvSpPr>
            <p:spPr>
              <a:xfrm>
                <a:off x="480" y="1584"/>
                <a:ext cx="4464" cy="0"/>
              </a:xfrm>
              <a:prstGeom prst="line">
                <a:avLst/>
              </a:prstGeom>
              <a:ln w="19050" cap="flat" cmpd="sng">
                <a:solidFill>
                  <a:srgbClr val="000000"/>
                </a:solidFill>
                <a:prstDash val="solid"/>
                <a:headEnd type="none" w="med" len="med"/>
                <a:tailEnd type="none" w="med" len="med"/>
              </a:ln>
            </p:spPr>
          </p:sp>
          <p:sp>
            <p:nvSpPr>
              <p:cNvPr id="195591" name="直接连接符 195590"/>
              <p:cNvSpPr/>
              <p:nvPr/>
            </p:nvSpPr>
            <p:spPr>
              <a:xfrm>
                <a:off x="1440" y="624"/>
                <a:ext cx="0" cy="2064"/>
              </a:xfrm>
              <a:prstGeom prst="line">
                <a:avLst/>
              </a:prstGeom>
              <a:ln w="19050" cap="flat" cmpd="sng">
                <a:solidFill>
                  <a:srgbClr val="000000"/>
                </a:solidFill>
                <a:prstDash val="solid"/>
                <a:headEnd type="none" w="med" len="med"/>
                <a:tailEnd type="none" w="med" len="med"/>
              </a:ln>
            </p:spPr>
          </p:sp>
          <p:sp>
            <p:nvSpPr>
              <p:cNvPr id="195592" name="直接连接符 195591"/>
              <p:cNvSpPr/>
              <p:nvPr/>
            </p:nvSpPr>
            <p:spPr>
              <a:xfrm>
                <a:off x="3072" y="624"/>
                <a:ext cx="0" cy="2064"/>
              </a:xfrm>
              <a:prstGeom prst="line">
                <a:avLst/>
              </a:prstGeom>
              <a:ln w="19050" cap="flat" cmpd="sng">
                <a:solidFill>
                  <a:srgbClr val="000000"/>
                </a:solidFill>
                <a:prstDash val="solid"/>
                <a:headEnd type="none" w="med" len="med"/>
                <a:tailEnd type="none" w="med" len="med"/>
              </a:ln>
            </p:spPr>
          </p:sp>
        </p:grpSp>
        <p:sp>
          <p:nvSpPr>
            <p:cNvPr id="195593" name="文本框 195592"/>
            <p:cNvSpPr txBox="1"/>
            <p:nvPr/>
          </p:nvSpPr>
          <p:spPr>
            <a:xfrm>
              <a:off x="1802" y="517"/>
              <a:ext cx="667"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电容 </a:t>
              </a:r>
              <a:r>
                <a:rPr lang="en-US" altLang="zh-CN" sz="2400" i="1">
                  <a:latin typeface="Times New Roman" panose="02020603050405020304" pitchFamily="18" charset="0"/>
                </a:rPr>
                <a:t>C</a:t>
              </a:r>
            </a:p>
          </p:txBody>
        </p:sp>
        <p:sp>
          <p:nvSpPr>
            <p:cNvPr id="195594" name="文本框 195593"/>
            <p:cNvSpPr txBox="1"/>
            <p:nvPr/>
          </p:nvSpPr>
          <p:spPr>
            <a:xfrm>
              <a:off x="3658" y="517"/>
              <a:ext cx="656"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电感 </a:t>
              </a:r>
              <a:r>
                <a:rPr lang="en-US" altLang="zh-CN" sz="2400" i="1">
                  <a:latin typeface="Times New Roman" panose="02020603050405020304" pitchFamily="18" charset="0"/>
                </a:rPr>
                <a:t>L</a:t>
              </a:r>
              <a:endParaRPr lang="en-US" altLang="zh-CN" sz="2400">
                <a:latin typeface="Times New Roman" panose="02020603050405020304" pitchFamily="18" charset="0"/>
              </a:endParaRPr>
            </a:p>
          </p:txBody>
        </p:sp>
        <p:sp>
          <p:nvSpPr>
            <p:cNvPr id="195595" name="文本框 195594"/>
            <p:cNvSpPr txBox="1"/>
            <p:nvPr/>
          </p:nvSpPr>
          <p:spPr>
            <a:xfrm>
              <a:off x="714" y="996"/>
              <a:ext cx="493"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变量</a:t>
              </a:r>
              <a:endParaRPr lang="zh-CN" altLang="en-US" sz="2400">
                <a:latin typeface="Times New Roman" panose="02020603050405020304" pitchFamily="18" charset="0"/>
              </a:endParaRPr>
            </a:p>
          </p:txBody>
        </p:sp>
        <p:sp>
          <p:nvSpPr>
            <p:cNvPr id="195596" name="文本框 195595"/>
            <p:cNvSpPr txBox="1"/>
            <p:nvPr/>
          </p:nvSpPr>
          <p:spPr>
            <a:xfrm>
              <a:off x="3403" y="814"/>
              <a:ext cx="1061" cy="63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电流    </a:t>
              </a:r>
              <a:r>
                <a:rPr lang="en-US" altLang="zh-CN" sz="2400" i="1" dirty="0" err="1">
                  <a:latin typeface="Times New Roman" panose="02020603050405020304" pitchFamily="18" charset="0"/>
                </a:rPr>
                <a:t>i</a:t>
              </a:r>
              <a:endParaRPr lang="en-US" altLang="zh-CN" sz="2400" dirty="0">
                <a:latin typeface="Times New Roman" panose="02020603050405020304" pitchFamily="18" charset="0"/>
              </a:endParaRPr>
            </a:p>
            <a:p>
              <a:pPr algn="ctr" defTabSz="892175" eaLnBrk="0" hangingPunct="0">
                <a:spcBef>
                  <a:spcPct val="50000"/>
                </a:spcBef>
              </a:pPr>
              <a:r>
                <a:rPr lang="zh-CN" altLang="en-US" sz="2400" dirty="0">
                  <a:latin typeface="Times New Roman" panose="02020603050405020304" pitchFamily="18" charset="0"/>
                </a:rPr>
                <a:t>磁链  </a:t>
              </a:r>
              <a:r>
                <a:rPr lang="en-US" altLang="zh-CN" sz="2400" i="1" dirty="0">
                  <a:latin typeface="Times New Roman" panose="02020603050405020304" pitchFamily="18" charset="0"/>
                  <a:sym typeface="Symbol" panose="05050102010706020507" pitchFamily="18" charset="2"/>
                </a:rPr>
                <a:t></a:t>
              </a:r>
              <a:endParaRPr lang="en-US" altLang="zh-CN" sz="2400" dirty="0">
                <a:latin typeface="Times New Roman" panose="02020603050405020304" pitchFamily="18" charset="0"/>
              </a:endParaRPr>
            </a:p>
          </p:txBody>
        </p:sp>
        <p:sp>
          <p:nvSpPr>
            <p:cNvPr id="195597" name="文本框 195596"/>
            <p:cNvSpPr txBox="1"/>
            <p:nvPr/>
          </p:nvSpPr>
          <p:spPr>
            <a:xfrm>
              <a:off x="618" y="1837"/>
              <a:ext cx="683"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关系式</a:t>
              </a:r>
              <a:endParaRPr lang="zh-CN" altLang="en-US" sz="2400">
                <a:latin typeface="Times New Roman" panose="02020603050405020304" pitchFamily="18" charset="0"/>
              </a:endParaRPr>
            </a:p>
          </p:txBody>
        </p:sp>
        <p:sp>
          <p:nvSpPr>
            <p:cNvPr id="195598" name="文本框 195597"/>
            <p:cNvSpPr txBox="1"/>
            <p:nvPr/>
          </p:nvSpPr>
          <p:spPr>
            <a:xfrm>
              <a:off x="1810" y="800"/>
              <a:ext cx="794" cy="63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电压  </a:t>
              </a:r>
              <a:r>
                <a:rPr lang="en-US" altLang="zh-CN" sz="2400" i="1" dirty="0">
                  <a:latin typeface="Times New Roman" panose="02020603050405020304" pitchFamily="18" charset="0"/>
                </a:rPr>
                <a:t>u</a:t>
              </a:r>
              <a:endParaRPr lang="en-US" altLang="zh-CN" sz="2400" dirty="0">
                <a:latin typeface="Times New Roman" panose="02020603050405020304" pitchFamily="18" charset="0"/>
              </a:endParaRPr>
            </a:p>
            <a:p>
              <a:pPr algn="ctr" defTabSz="892175" eaLnBrk="0" hangingPunct="0">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电荷  </a:t>
              </a:r>
              <a:r>
                <a:rPr lang="en-US" altLang="zh-CN" sz="2400" i="1" dirty="0">
                  <a:latin typeface="Times New Roman" panose="02020603050405020304" pitchFamily="18" charset="0"/>
                </a:rPr>
                <a:t>q</a:t>
              </a:r>
              <a:r>
                <a:rPr lang="en-US" altLang="zh-CN" sz="2400" dirty="0">
                  <a:latin typeface="Times New Roman" panose="02020603050405020304" pitchFamily="18" charset="0"/>
                </a:rPr>
                <a:t> </a:t>
              </a:r>
            </a:p>
          </p:txBody>
        </p:sp>
        <p:graphicFrame>
          <p:nvGraphicFramePr>
            <p:cNvPr id="195608" name="对象 195607"/>
            <p:cNvGraphicFramePr/>
            <p:nvPr/>
          </p:nvGraphicFramePr>
          <p:xfrm>
            <a:off x="3332" y="1536"/>
            <a:ext cx="1372" cy="985"/>
          </p:xfrm>
          <a:graphic>
            <a:graphicData uri="http://schemas.openxmlformats.org/presentationml/2006/ole">
              <mc:AlternateContent xmlns:mc="http://schemas.openxmlformats.org/markup-compatibility/2006">
                <mc:Choice xmlns:v="urn:schemas-microsoft-com:vml" Requires="v">
                  <p:oleObj spid="_x0000_s17465" r:id="rId5" imgW="1308100" imgH="939800" progId="Equation.3">
                    <p:embed/>
                  </p:oleObj>
                </mc:Choice>
                <mc:Fallback>
                  <p:oleObj r:id="rId5" imgW="1308100" imgH="939800" progId="Equation.3">
                    <p:embed/>
                    <p:pic>
                      <p:nvPicPr>
                        <p:cNvPr id="0" name="图片 3100"/>
                        <p:cNvPicPr/>
                        <p:nvPr/>
                      </p:nvPicPr>
                      <p:blipFill>
                        <a:blip r:embed="rId6"/>
                        <a:stretch>
                          <a:fillRect/>
                        </a:stretch>
                      </p:blipFill>
                      <p:spPr>
                        <a:xfrm>
                          <a:off x="3332" y="1536"/>
                          <a:ext cx="1372" cy="985"/>
                        </a:xfrm>
                        <a:prstGeom prst="rect">
                          <a:avLst/>
                        </a:prstGeom>
                        <a:noFill/>
                        <a:ln w="38100">
                          <a:noFill/>
                          <a:miter/>
                        </a:ln>
                      </p:spPr>
                    </p:pic>
                  </p:oleObj>
                </mc:Fallback>
              </mc:AlternateContent>
            </a:graphicData>
          </a:graphic>
        </p:graphicFrame>
        <p:graphicFrame>
          <p:nvGraphicFramePr>
            <p:cNvPr id="195609" name="对象 195608"/>
            <p:cNvGraphicFramePr/>
            <p:nvPr/>
          </p:nvGraphicFramePr>
          <p:xfrm>
            <a:off x="1600" y="1536"/>
            <a:ext cx="1412" cy="985"/>
          </p:xfrm>
          <a:graphic>
            <a:graphicData uri="http://schemas.openxmlformats.org/presentationml/2006/ole">
              <mc:AlternateContent xmlns:mc="http://schemas.openxmlformats.org/markup-compatibility/2006">
                <mc:Choice xmlns:v="urn:schemas-microsoft-com:vml" Requires="v">
                  <p:oleObj spid="_x0000_s17466" r:id="rId7" imgW="1346200" imgH="939800" progId="Equation.3">
                    <p:embed/>
                  </p:oleObj>
                </mc:Choice>
                <mc:Fallback>
                  <p:oleObj r:id="rId7" imgW="1346200" imgH="939800" progId="Equation.3">
                    <p:embed/>
                    <p:pic>
                      <p:nvPicPr>
                        <p:cNvPr id="0" name="图片 3099"/>
                        <p:cNvPicPr/>
                        <p:nvPr/>
                      </p:nvPicPr>
                      <p:blipFill>
                        <a:blip r:embed="rId8"/>
                        <a:stretch>
                          <a:fillRect/>
                        </a:stretch>
                      </p:blipFill>
                      <p:spPr>
                        <a:xfrm>
                          <a:off x="1600" y="1536"/>
                          <a:ext cx="1412" cy="985"/>
                        </a:xfrm>
                        <a:prstGeom prst="rect">
                          <a:avLst/>
                        </a:prstGeom>
                        <a:noFill/>
                        <a:ln w="38100">
                          <a:noFill/>
                          <a:miter/>
                        </a:ln>
                      </p:spPr>
                    </p:pic>
                  </p:oleObj>
                </mc:Fallback>
              </mc:AlternateContent>
            </a:graphicData>
          </a:graphic>
        </p:graphicFrame>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5610"/>
                                        </p:tgtEl>
                                        <p:attrNameLst>
                                          <p:attrName>style.visibility</p:attrName>
                                        </p:attrNameLst>
                                      </p:cBhvr>
                                      <p:to>
                                        <p:strVal val="visible"/>
                                      </p:to>
                                    </p:set>
                                    <p:anim calcmode="lin" valueType="num">
                                      <p:cBhvr additive="base">
                                        <p:cTn id="7" dur="500" fill="hold"/>
                                        <p:tgtEl>
                                          <p:spTgt spid="195610"/>
                                        </p:tgtEl>
                                        <p:attrNameLst>
                                          <p:attrName>ppt_x</p:attrName>
                                        </p:attrNameLst>
                                      </p:cBhvr>
                                      <p:tavLst>
                                        <p:tav tm="0">
                                          <p:val>
                                            <p:strVal val="0-#ppt_w/2"/>
                                          </p:val>
                                        </p:tav>
                                        <p:tav tm="100000">
                                          <p:val>
                                            <p:strVal val="#ppt_x"/>
                                          </p:val>
                                        </p:tav>
                                      </p:tavLst>
                                    </p:anim>
                                    <p:anim calcmode="lin" valueType="num">
                                      <p:cBhvr additive="base">
                                        <p:cTn id="8" dur="500" fill="hold"/>
                                        <p:tgtEl>
                                          <p:spTgt spid="195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12" name="矩形 247811" descr="信纸"/>
          <p:cNvSpPr/>
          <p:nvPr/>
        </p:nvSpPr>
        <p:spPr>
          <a:xfrm>
            <a:off x="2327275" y="457200"/>
            <a:ext cx="4365625" cy="608013"/>
          </a:xfrm>
          <a:prstGeom prst="rect">
            <a:avLst/>
          </a:prstGeom>
          <a:blipFill rotWithShape="1">
            <a:blip r:embed="rId2"/>
          </a:blipFill>
          <a:ln w="9525">
            <a:noFill/>
          </a:ln>
        </p:spPr>
        <p:txBody>
          <a:bodyPr lIns="89381" tIns="44691" rIns="89381" bIns="44691" anchor="b"/>
          <a:lstStyle>
            <a:lvl1pPr marL="0" lvl="0" indent="0" algn="l" defTabSz="892175" rtl="0" eaLnBrk="1" fontAlgn="base" latinLnBrk="0" hangingPunct="1">
              <a:lnSpc>
                <a:spcPct val="100000"/>
              </a:lnSpc>
              <a:spcBef>
                <a:spcPct val="0"/>
              </a:spcBef>
              <a:spcAft>
                <a:spcPct val="0"/>
              </a:spcAft>
              <a:buNone/>
              <a:defRPr sz="3900" u="none" kern="1200" baseline="0">
                <a:solidFill>
                  <a:schemeClr val="tx2"/>
                </a:solidFill>
                <a:latin typeface="Arial Black" panose="020B0A04020102020204" pitchFamily="34" charset="0"/>
                <a:ea typeface="宋体" panose="02010600030101010101" pitchFamily="2" charset="-122"/>
              </a:defRPr>
            </a:lvl1pPr>
          </a:lstStyle>
          <a:p>
            <a:pPr lvl="0"/>
            <a:r>
              <a:rPr lang="en-US" altLang="zh-CN" sz="3500" b="1" dirty="0">
                <a:latin typeface="Times New Roman" panose="02020603050405020304" pitchFamily="18" charset="0"/>
              </a:rPr>
              <a:t>1.4   </a:t>
            </a:r>
            <a:r>
              <a:rPr lang="zh-CN" altLang="en-US" sz="3500" b="1" dirty="0">
                <a:latin typeface="Times New Roman" panose="02020603050405020304" pitchFamily="18" charset="0"/>
              </a:rPr>
              <a:t>电路的有源元件</a:t>
            </a:r>
            <a:endParaRPr lang="zh-CN" altLang="en-US" b="1"/>
          </a:p>
        </p:txBody>
      </p:sp>
      <p:sp>
        <p:nvSpPr>
          <p:cNvPr id="247813" name="矩形 247812"/>
          <p:cNvSpPr/>
          <p:nvPr/>
        </p:nvSpPr>
        <p:spPr>
          <a:xfrm>
            <a:off x="614363" y="1331913"/>
            <a:ext cx="7527925" cy="968375"/>
          </a:xfrm>
          <a:prstGeom prst="rect">
            <a:avLst/>
          </a:prstGeom>
          <a:noFill/>
          <a:ln w="9525">
            <a:noFill/>
          </a:ln>
        </p:spPr>
        <p:txBody>
          <a:bodyPr lIns="91430" tIns="45714" rIns="91430" bIns="45714" anchor="ctr">
            <a:spAutoFit/>
          </a:bodyPr>
          <a:lstStyle/>
          <a:p>
            <a:pPr defTabSz="771525">
              <a:lnSpc>
                <a:spcPct val="120000"/>
              </a:lnSpc>
            </a:pPr>
            <a:r>
              <a:rPr lang="zh-CN" altLang="en-US" sz="2400" dirty="0">
                <a:latin typeface="宋体" panose="02010600030101010101" pitchFamily="2" charset="-122"/>
              </a:rPr>
              <a:t>电源是组成电路的一个基本元件。当接通负载时，电源输出电压和电流，对电路提供电能。</a:t>
            </a:r>
          </a:p>
        </p:txBody>
      </p:sp>
      <p:sp>
        <p:nvSpPr>
          <p:cNvPr id="247814" name="矩形 247813"/>
          <p:cNvSpPr/>
          <p:nvPr/>
        </p:nvSpPr>
        <p:spPr>
          <a:xfrm>
            <a:off x="614363" y="2386013"/>
            <a:ext cx="7527925" cy="968375"/>
          </a:xfrm>
          <a:prstGeom prst="rect">
            <a:avLst/>
          </a:prstGeom>
          <a:noFill/>
          <a:ln w="9525">
            <a:noFill/>
          </a:ln>
        </p:spPr>
        <p:txBody>
          <a:bodyPr lIns="91430" tIns="45714" rIns="91430" bIns="45714" anchor="ctr">
            <a:spAutoFit/>
          </a:bodyPr>
          <a:lstStyle/>
          <a:p>
            <a:pPr defTabSz="771525">
              <a:lnSpc>
                <a:spcPct val="120000"/>
              </a:lnSpc>
            </a:pPr>
            <a:r>
              <a:rPr lang="zh-CN" altLang="en-US" sz="2400" dirty="0">
                <a:latin typeface="宋体" panose="02010600030101010101" pitchFamily="2" charset="-122"/>
              </a:rPr>
              <a:t>实际电源因为有内电阻，所以随着输出电流增大，输出电压会降低 </a:t>
            </a:r>
          </a:p>
        </p:txBody>
      </p:sp>
      <p:sp>
        <p:nvSpPr>
          <p:cNvPr id="247817" name="矩形 247816"/>
          <p:cNvSpPr/>
          <p:nvPr/>
        </p:nvSpPr>
        <p:spPr>
          <a:xfrm>
            <a:off x="976313" y="5805079"/>
            <a:ext cx="7035800" cy="978717"/>
          </a:xfrm>
          <a:prstGeom prst="rect">
            <a:avLst/>
          </a:prstGeom>
          <a:noFill/>
          <a:ln w="9525">
            <a:noFill/>
          </a:ln>
        </p:spPr>
        <p:txBody>
          <a:bodyPr lIns="91430" tIns="45714" rIns="91430" bIns="45714" anchor="ctr">
            <a:spAutoFit/>
          </a:bodyPr>
          <a:lstStyle/>
          <a:p>
            <a:pPr defTabSz="771525">
              <a:lnSpc>
                <a:spcPct val="120000"/>
              </a:lnSpc>
            </a:pPr>
            <a:r>
              <a:rPr lang="zh-CN" altLang="en-US" sz="2400" dirty="0">
                <a:latin typeface="宋体" panose="02010600030101010101" pitchFamily="2" charset="-122"/>
              </a:rPr>
              <a:t>将实际电源抽象化，得出两个理想电源的电路模型</a:t>
            </a:r>
            <a:r>
              <a:rPr lang="en-US" altLang="zh-CN" sz="2400" dirty="0">
                <a:latin typeface="宋体" panose="02010600030101010101" pitchFamily="2" charset="-122"/>
              </a:rPr>
              <a:t>——</a:t>
            </a:r>
            <a:r>
              <a:rPr lang="zh-CN" altLang="en-US" sz="2400" dirty="0">
                <a:solidFill>
                  <a:srgbClr val="FF0000"/>
                </a:solidFill>
                <a:latin typeface="宋体" panose="02010600030101010101" pitchFamily="2" charset="-122"/>
              </a:rPr>
              <a:t>电压源</a:t>
            </a:r>
            <a:r>
              <a:rPr lang="zh-CN" altLang="en-US" sz="2400" dirty="0">
                <a:latin typeface="宋体" panose="02010600030101010101" pitchFamily="2" charset="-122"/>
              </a:rPr>
              <a:t>和</a:t>
            </a:r>
            <a:r>
              <a:rPr lang="zh-CN" altLang="en-US" sz="2400" dirty="0">
                <a:solidFill>
                  <a:srgbClr val="FF0000"/>
                </a:solidFill>
                <a:latin typeface="宋体" panose="02010600030101010101" pitchFamily="2" charset="-122"/>
              </a:rPr>
              <a:t>电流源</a:t>
            </a:r>
            <a:r>
              <a:rPr lang="zh-CN" altLang="en-US" sz="2400" dirty="0">
                <a:latin typeface="宋体" panose="02010600030101010101" pitchFamily="2" charset="-122"/>
              </a:rPr>
              <a:t> </a:t>
            </a:r>
          </a:p>
        </p:txBody>
      </p:sp>
      <p:grpSp>
        <p:nvGrpSpPr>
          <p:cNvPr id="247876" name="组合 247875"/>
          <p:cNvGrpSpPr/>
          <p:nvPr/>
        </p:nvGrpSpPr>
        <p:grpSpPr>
          <a:xfrm>
            <a:off x="977900" y="3463925"/>
            <a:ext cx="3335338" cy="2263775"/>
            <a:chOff x="616" y="2182"/>
            <a:chExt cx="2101" cy="1426"/>
          </a:xfrm>
        </p:grpSpPr>
        <p:sp>
          <p:nvSpPr>
            <p:cNvPr id="247820" name="任意多边形 247819"/>
            <p:cNvSpPr/>
            <p:nvPr/>
          </p:nvSpPr>
          <p:spPr>
            <a:xfrm>
              <a:off x="1156" y="2606"/>
              <a:ext cx="120" cy="240"/>
            </a:xfrm>
            <a:custGeom>
              <a:avLst/>
              <a:gdLst/>
              <a:ahLst/>
              <a:cxnLst/>
              <a:rect l="0" t="0" r="0" b="0"/>
              <a:pathLst>
                <a:path w="120" h="240">
                  <a:moveTo>
                    <a:pt x="0" y="0"/>
                  </a:moveTo>
                  <a:lnTo>
                    <a:pt x="0" y="240"/>
                  </a:lnTo>
                  <a:lnTo>
                    <a:pt x="120" y="240"/>
                  </a:lnTo>
                  <a:lnTo>
                    <a:pt x="120" y="0"/>
                  </a:lnTo>
                  <a:lnTo>
                    <a:pt x="0" y="0"/>
                  </a:lnTo>
                  <a:lnTo>
                    <a:pt x="0" y="0"/>
                  </a:lnTo>
                  <a:close/>
                </a:path>
              </a:pathLst>
            </a:custGeom>
            <a:solidFill>
              <a:srgbClr val="FFFFFF"/>
            </a:solidFill>
            <a:ln w="9525">
              <a:noFill/>
            </a:ln>
          </p:spPr>
          <p:txBody>
            <a:bodyPr/>
            <a:lstStyle/>
            <a:p>
              <a:endParaRPr lang="zh-CN" altLang="en-US"/>
            </a:p>
          </p:txBody>
        </p:sp>
        <p:sp>
          <p:nvSpPr>
            <p:cNvPr id="247821" name="任意多边形 247820"/>
            <p:cNvSpPr/>
            <p:nvPr/>
          </p:nvSpPr>
          <p:spPr>
            <a:xfrm>
              <a:off x="1156" y="2606"/>
              <a:ext cx="120" cy="240"/>
            </a:xfrm>
            <a:custGeom>
              <a:avLst/>
              <a:gdLst/>
              <a:ahLst/>
              <a:cxnLst/>
              <a:rect l="0" t="0" r="0" b="0"/>
              <a:pathLst>
                <a:path w="120" h="240">
                  <a:moveTo>
                    <a:pt x="0" y="240"/>
                  </a:moveTo>
                  <a:lnTo>
                    <a:pt x="120" y="240"/>
                  </a:lnTo>
                  <a:lnTo>
                    <a:pt x="120" y="0"/>
                  </a:lnTo>
                  <a:lnTo>
                    <a:pt x="0" y="0"/>
                  </a:lnTo>
                  <a:lnTo>
                    <a:pt x="0" y="240"/>
                  </a:lnTo>
                  <a:lnTo>
                    <a:pt x="0" y="240"/>
                  </a:lnTo>
                  <a:close/>
                </a:path>
              </a:pathLst>
            </a:custGeom>
            <a:solidFill>
              <a:srgbClr val="339966">
                <a:alpha val="100000"/>
              </a:srgbClr>
            </a:solidFill>
            <a:ln w="4826" cap="rnd" cmpd="sng">
              <a:solidFill>
                <a:srgbClr val="000000"/>
              </a:solidFill>
              <a:prstDash val="solid"/>
              <a:round/>
              <a:headEnd type="none" w="med" len="med"/>
              <a:tailEnd type="none" w="med" len="med"/>
            </a:ln>
          </p:spPr>
          <p:txBody>
            <a:bodyPr/>
            <a:lstStyle/>
            <a:p>
              <a:endParaRPr lang="zh-CN" altLang="en-US"/>
            </a:p>
          </p:txBody>
        </p:sp>
        <p:sp>
          <p:nvSpPr>
            <p:cNvPr id="247822" name="任意多边形 247821"/>
            <p:cNvSpPr/>
            <p:nvPr/>
          </p:nvSpPr>
          <p:spPr>
            <a:xfrm>
              <a:off x="2359" y="2727"/>
              <a:ext cx="121" cy="239"/>
            </a:xfrm>
            <a:custGeom>
              <a:avLst/>
              <a:gdLst/>
              <a:ahLst/>
              <a:cxnLst/>
              <a:rect l="0" t="0" r="0" b="0"/>
              <a:pathLst>
                <a:path w="121" h="239">
                  <a:moveTo>
                    <a:pt x="0" y="0"/>
                  </a:moveTo>
                  <a:lnTo>
                    <a:pt x="0" y="239"/>
                  </a:lnTo>
                  <a:lnTo>
                    <a:pt x="121" y="239"/>
                  </a:lnTo>
                  <a:lnTo>
                    <a:pt x="121" y="0"/>
                  </a:lnTo>
                  <a:lnTo>
                    <a:pt x="0" y="0"/>
                  </a:lnTo>
                  <a:lnTo>
                    <a:pt x="0" y="0"/>
                  </a:lnTo>
                  <a:close/>
                </a:path>
              </a:pathLst>
            </a:custGeom>
            <a:solidFill>
              <a:srgbClr val="339966">
                <a:alpha val="100000"/>
              </a:srgbClr>
            </a:solidFill>
            <a:ln w="4826" cap="rnd" cmpd="sng">
              <a:solidFill>
                <a:srgbClr val="000000">
                  <a:alpha val="100000"/>
                </a:srgbClr>
              </a:solidFill>
              <a:prstDash val="solid"/>
              <a:headEnd type="none" w="med" len="med"/>
              <a:tailEnd type="none" w="med" len="med"/>
            </a:ln>
          </p:spPr>
          <p:txBody>
            <a:bodyPr/>
            <a:lstStyle/>
            <a:p>
              <a:endParaRPr lang="zh-CN" altLang="en-US"/>
            </a:p>
          </p:txBody>
        </p:sp>
        <p:sp>
          <p:nvSpPr>
            <p:cNvPr id="247823" name="任意多边形 247822"/>
            <p:cNvSpPr/>
            <p:nvPr/>
          </p:nvSpPr>
          <p:spPr>
            <a:xfrm>
              <a:off x="2359" y="2727"/>
              <a:ext cx="121" cy="239"/>
            </a:xfrm>
            <a:custGeom>
              <a:avLst/>
              <a:gdLst/>
              <a:ahLst/>
              <a:cxnLst/>
              <a:rect l="0" t="0" r="0" b="0"/>
              <a:pathLst>
                <a:path w="121" h="239">
                  <a:moveTo>
                    <a:pt x="0" y="239"/>
                  </a:moveTo>
                  <a:lnTo>
                    <a:pt x="121" y="239"/>
                  </a:lnTo>
                  <a:lnTo>
                    <a:pt x="121" y="0"/>
                  </a:lnTo>
                  <a:lnTo>
                    <a:pt x="0" y="0"/>
                  </a:lnTo>
                  <a:lnTo>
                    <a:pt x="0" y="239"/>
                  </a:lnTo>
                  <a:lnTo>
                    <a:pt x="0" y="239"/>
                  </a:lnTo>
                  <a:close/>
                </a:path>
              </a:pathLst>
            </a:custGeom>
            <a:noFill/>
            <a:ln w="4763" cap="rnd" cmpd="sng">
              <a:solidFill>
                <a:srgbClr val="000000"/>
              </a:solidFill>
              <a:prstDash val="solid"/>
              <a:round/>
              <a:headEnd type="none" w="med" len="med"/>
              <a:tailEnd type="none" w="med" len="med"/>
            </a:ln>
          </p:spPr>
          <p:txBody>
            <a:bodyPr/>
            <a:lstStyle/>
            <a:p>
              <a:endParaRPr lang="zh-CN" altLang="en-US"/>
            </a:p>
          </p:txBody>
        </p:sp>
        <p:sp>
          <p:nvSpPr>
            <p:cNvPr id="247824" name="任意多边形 247823"/>
            <p:cNvSpPr/>
            <p:nvPr/>
          </p:nvSpPr>
          <p:spPr>
            <a:xfrm>
              <a:off x="1216" y="2366"/>
              <a:ext cx="168" cy="240"/>
            </a:xfrm>
            <a:custGeom>
              <a:avLst/>
              <a:gdLst/>
              <a:ahLst/>
              <a:cxnLst/>
              <a:rect l="0" t="0" r="0" b="0"/>
              <a:pathLst>
                <a:path w="168" h="240">
                  <a:moveTo>
                    <a:pt x="0" y="240"/>
                  </a:moveTo>
                  <a:lnTo>
                    <a:pt x="0" y="0"/>
                  </a:lnTo>
                  <a:lnTo>
                    <a:pt x="168" y="0"/>
                  </a:lnTo>
                </a:path>
              </a:pathLst>
            </a:custGeom>
            <a:noFill/>
            <a:ln w="4763" cap="rnd" cmpd="sng">
              <a:solidFill>
                <a:srgbClr val="000000"/>
              </a:solidFill>
              <a:prstDash val="solid"/>
              <a:round/>
              <a:headEnd type="none" w="med" len="med"/>
              <a:tailEnd type="none" w="med" len="med"/>
            </a:ln>
          </p:spPr>
          <p:txBody>
            <a:bodyPr/>
            <a:lstStyle/>
            <a:p>
              <a:endParaRPr lang="zh-CN" altLang="en-US"/>
            </a:p>
          </p:txBody>
        </p:sp>
        <p:sp>
          <p:nvSpPr>
            <p:cNvPr id="247825" name="任意多边形 247824"/>
            <p:cNvSpPr/>
            <p:nvPr/>
          </p:nvSpPr>
          <p:spPr>
            <a:xfrm>
              <a:off x="1374" y="2327"/>
              <a:ext cx="117" cy="78"/>
            </a:xfrm>
            <a:custGeom>
              <a:avLst/>
              <a:gdLst/>
              <a:ahLst/>
              <a:cxnLst/>
              <a:rect l="0" t="0" r="0" b="0"/>
              <a:pathLst>
                <a:path w="117" h="78">
                  <a:moveTo>
                    <a:pt x="0" y="0"/>
                  </a:moveTo>
                  <a:lnTo>
                    <a:pt x="117" y="39"/>
                  </a:lnTo>
                  <a:lnTo>
                    <a:pt x="0" y="78"/>
                  </a:lnTo>
                  <a:lnTo>
                    <a:pt x="0" y="0"/>
                  </a:lnTo>
                  <a:lnTo>
                    <a:pt x="0" y="0"/>
                  </a:lnTo>
                  <a:close/>
                </a:path>
              </a:pathLst>
            </a:custGeom>
            <a:solidFill>
              <a:srgbClr val="000000"/>
            </a:solidFill>
            <a:ln w="9525">
              <a:noFill/>
            </a:ln>
          </p:spPr>
          <p:txBody>
            <a:bodyPr/>
            <a:lstStyle/>
            <a:p>
              <a:endParaRPr lang="zh-CN" altLang="en-US"/>
            </a:p>
          </p:txBody>
        </p:sp>
        <p:sp>
          <p:nvSpPr>
            <p:cNvPr id="247826" name="任意多边形 247825"/>
            <p:cNvSpPr/>
            <p:nvPr/>
          </p:nvSpPr>
          <p:spPr>
            <a:xfrm>
              <a:off x="1878" y="2366"/>
              <a:ext cx="542" cy="361"/>
            </a:xfrm>
            <a:custGeom>
              <a:avLst/>
              <a:gdLst/>
              <a:ahLst/>
              <a:cxnLst/>
              <a:rect l="0" t="0" r="0" b="0"/>
              <a:pathLst>
                <a:path w="542" h="361">
                  <a:moveTo>
                    <a:pt x="0" y="0"/>
                  </a:moveTo>
                  <a:lnTo>
                    <a:pt x="542" y="0"/>
                  </a:lnTo>
                  <a:lnTo>
                    <a:pt x="542" y="361"/>
                  </a:lnTo>
                </a:path>
              </a:pathLst>
            </a:custGeom>
            <a:noFill/>
            <a:ln w="4763" cap="rnd" cmpd="sng">
              <a:solidFill>
                <a:srgbClr val="000000"/>
              </a:solidFill>
              <a:prstDash val="solid"/>
              <a:round/>
              <a:headEnd type="none" w="med" len="med"/>
              <a:tailEnd type="none" w="med" len="med"/>
            </a:ln>
          </p:spPr>
          <p:txBody>
            <a:bodyPr/>
            <a:lstStyle/>
            <a:p>
              <a:endParaRPr lang="zh-CN" altLang="en-US"/>
            </a:p>
          </p:txBody>
        </p:sp>
        <p:sp>
          <p:nvSpPr>
            <p:cNvPr id="247827" name="直接连接符 247826"/>
            <p:cNvSpPr/>
            <p:nvPr/>
          </p:nvSpPr>
          <p:spPr>
            <a:xfrm>
              <a:off x="2420" y="2966"/>
              <a:ext cx="2" cy="373"/>
            </a:xfrm>
            <a:prstGeom prst="line">
              <a:avLst/>
            </a:prstGeom>
            <a:ln w="4763" cap="rnd" cmpd="sng">
              <a:solidFill>
                <a:srgbClr val="000000"/>
              </a:solidFill>
              <a:prstDash val="solid"/>
              <a:headEnd type="none" w="med" len="med"/>
              <a:tailEnd type="none" w="med" len="med"/>
            </a:ln>
          </p:spPr>
        </p:sp>
        <p:sp>
          <p:nvSpPr>
            <p:cNvPr id="247828" name="直接连接符 247827"/>
            <p:cNvSpPr/>
            <p:nvPr/>
          </p:nvSpPr>
          <p:spPr>
            <a:xfrm>
              <a:off x="1697" y="2486"/>
              <a:ext cx="1" cy="654"/>
            </a:xfrm>
            <a:prstGeom prst="line">
              <a:avLst/>
            </a:prstGeom>
            <a:ln w="4763" cap="rnd" cmpd="sng">
              <a:solidFill>
                <a:srgbClr val="000000"/>
              </a:solidFill>
              <a:prstDash val="solid"/>
              <a:headEnd type="none" w="med" len="med"/>
              <a:tailEnd type="none" w="med" len="med"/>
            </a:ln>
          </p:spPr>
        </p:sp>
        <p:sp>
          <p:nvSpPr>
            <p:cNvPr id="247829" name="任意多边形 247828"/>
            <p:cNvSpPr/>
            <p:nvPr/>
          </p:nvSpPr>
          <p:spPr>
            <a:xfrm>
              <a:off x="1658" y="3130"/>
              <a:ext cx="78" cy="77"/>
            </a:xfrm>
            <a:custGeom>
              <a:avLst/>
              <a:gdLst/>
              <a:ahLst/>
              <a:cxnLst/>
              <a:rect l="0" t="0" r="0" b="0"/>
              <a:pathLst>
                <a:path w="78" h="77">
                  <a:moveTo>
                    <a:pt x="78" y="0"/>
                  </a:moveTo>
                  <a:lnTo>
                    <a:pt x="39" y="77"/>
                  </a:lnTo>
                  <a:lnTo>
                    <a:pt x="0" y="0"/>
                  </a:lnTo>
                  <a:lnTo>
                    <a:pt x="78" y="0"/>
                  </a:lnTo>
                  <a:lnTo>
                    <a:pt x="78" y="0"/>
                  </a:lnTo>
                  <a:close/>
                </a:path>
              </a:pathLst>
            </a:custGeom>
            <a:solidFill>
              <a:srgbClr val="000000"/>
            </a:solidFill>
            <a:ln w="9525">
              <a:noFill/>
            </a:ln>
          </p:spPr>
          <p:txBody>
            <a:bodyPr/>
            <a:lstStyle/>
            <a:p>
              <a:endParaRPr lang="zh-CN" altLang="en-US"/>
            </a:p>
          </p:txBody>
        </p:sp>
        <p:sp>
          <p:nvSpPr>
            <p:cNvPr id="247830" name="直接连接符 247829"/>
            <p:cNvSpPr/>
            <p:nvPr/>
          </p:nvSpPr>
          <p:spPr>
            <a:xfrm flipH="1" flipV="1">
              <a:off x="1757" y="2246"/>
              <a:ext cx="121" cy="120"/>
            </a:xfrm>
            <a:prstGeom prst="line">
              <a:avLst/>
            </a:prstGeom>
            <a:ln w="4763" cap="rnd" cmpd="sng">
              <a:solidFill>
                <a:srgbClr val="000000"/>
              </a:solidFill>
              <a:prstDash val="solid"/>
              <a:headEnd type="none" w="med" len="med"/>
              <a:tailEnd type="none" w="med" len="med"/>
            </a:ln>
          </p:spPr>
        </p:sp>
        <p:sp>
          <p:nvSpPr>
            <p:cNvPr id="247831" name="任意多边形 247830"/>
            <p:cNvSpPr/>
            <p:nvPr/>
          </p:nvSpPr>
          <p:spPr>
            <a:xfrm>
              <a:off x="1697" y="2348"/>
              <a:ext cx="38" cy="39"/>
            </a:xfrm>
            <a:custGeom>
              <a:avLst/>
              <a:gdLst/>
              <a:ahLst/>
              <a:cxnLst/>
              <a:rect l="0" t="0" r="0" b="0"/>
              <a:pathLst>
                <a:path w="38" h="39">
                  <a:moveTo>
                    <a:pt x="0" y="19"/>
                  </a:moveTo>
                  <a:lnTo>
                    <a:pt x="2" y="15"/>
                  </a:lnTo>
                  <a:lnTo>
                    <a:pt x="2" y="12"/>
                  </a:lnTo>
                  <a:lnTo>
                    <a:pt x="4" y="9"/>
                  </a:lnTo>
                  <a:lnTo>
                    <a:pt x="6" y="6"/>
                  </a:lnTo>
                  <a:lnTo>
                    <a:pt x="9" y="4"/>
                  </a:lnTo>
                  <a:lnTo>
                    <a:pt x="12" y="2"/>
                  </a:lnTo>
                  <a:lnTo>
                    <a:pt x="15" y="2"/>
                  </a:lnTo>
                  <a:lnTo>
                    <a:pt x="19" y="0"/>
                  </a:lnTo>
                  <a:lnTo>
                    <a:pt x="23" y="2"/>
                  </a:lnTo>
                  <a:lnTo>
                    <a:pt x="27" y="2"/>
                  </a:lnTo>
                  <a:lnTo>
                    <a:pt x="30" y="4"/>
                  </a:lnTo>
                  <a:lnTo>
                    <a:pt x="33" y="6"/>
                  </a:lnTo>
                  <a:lnTo>
                    <a:pt x="35" y="9"/>
                  </a:lnTo>
                  <a:lnTo>
                    <a:pt x="36" y="12"/>
                  </a:lnTo>
                  <a:lnTo>
                    <a:pt x="38" y="15"/>
                  </a:lnTo>
                  <a:lnTo>
                    <a:pt x="38" y="19"/>
                  </a:lnTo>
                  <a:lnTo>
                    <a:pt x="38" y="19"/>
                  </a:lnTo>
                  <a:lnTo>
                    <a:pt x="38" y="23"/>
                  </a:lnTo>
                  <a:lnTo>
                    <a:pt x="36" y="27"/>
                  </a:lnTo>
                  <a:lnTo>
                    <a:pt x="35" y="30"/>
                  </a:lnTo>
                  <a:lnTo>
                    <a:pt x="33" y="33"/>
                  </a:lnTo>
                  <a:lnTo>
                    <a:pt x="30" y="35"/>
                  </a:lnTo>
                  <a:lnTo>
                    <a:pt x="27" y="36"/>
                  </a:lnTo>
                  <a:lnTo>
                    <a:pt x="23" y="39"/>
                  </a:lnTo>
                  <a:lnTo>
                    <a:pt x="19" y="39"/>
                  </a:lnTo>
                  <a:lnTo>
                    <a:pt x="15" y="39"/>
                  </a:lnTo>
                  <a:lnTo>
                    <a:pt x="12" y="36"/>
                  </a:lnTo>
                  <a:lnTo>
                    <a:pt x="9" y="35"/>
                  </a:lnTo>
                  <a:lnTo>
                    <a:pt x="6" y="33"/>
                  </a:lnTo>
                  <a:lnTo>
                    <a:pt x="4" y="30"/>
                  </a:lnTo>
                  <a:lnTo>
                    <a:pt x="2" y="27"/>
                  </a:lnTo>
                  <a:lnTo>
                    <a:pt x="2" y="23"/>
                  </a:lnTo>
                  <a:lnTo>
                    <a:pt x="0" y="19"/>
                  </a:lnTo>
                  <a:lnTo>
                    <a:pt x="0" y="19"/>
                  </a:lnTo>
                  <a:close/>
                </a:path>
              </a:pathLst>
            </a:custGeom>
            <a:solidFill>
              <a:srgbClr val="FFFFFF"/>
            </a:solidFill>
            <a:ln w="9525">
              <a:noFill/>
            </a:ln>
          </p:spPr>
          <p:txBody>
            <a:bodyPr/>
            <a:lstStyle/>
            <a:p>
              <a:endParaRPr lang="zh-CN" altLang="en-US"/>
            </a:p>
          </p:txBody>
        </p:sp>
        <p:sp>
          <p:nvSpPr>
            <p:cNvPr id="247832" name="任意多边形 247831"/>
            <p:cNvSpPr/>
            <p:nvPr/>
          </p:nvSpPr>
          <p:spPr>
            <a:xfrm>
              <a:off x="1697" y="2348"/>
              <a:ext cx="38" cy="39"/>
            </a:xfrm>
            <a:custGeom>
              <a:avLst/>
              <a:gdLst/>
              <a:ahLst/>
              <a:cxnLst/>
              <a:rect l="0" t="0" r="0" b="0"/>
              <a:pathLst>
                <a:path w="38" h="39">
                  <a:moveTo>
                    <a:pt x="0" y="19"/>
                  </a:moveTo>
                  <a:lnTo>
                    <a:pt x="2" y="15"/>
                  </a:lnTo>
                  <a:lnTo>
                    <a:pt x="2" y="12"/>
                  </a:lnTo>
                  <a:lnTo>
                    <a:pt x="4" y="9"/>
                  </a:lnTo>
                  <a:lnTo>
                    <a:pt x="6" y="6"/>
                  </a:lnTo>
                  <a:lnTo>
                    <a:pt x="9" y="4"/>
                  </a:lnTo>
                  <a:lnTo>
                    <a:pt x="12" y="2"/>
                  </a:lnTo>
                  <a:lnTo>
                    <a:pt x="15" y="2"/>
                  </a:lnTo>
                  <a:lnTo>
                    <a:pt x="19" y="0"/>
                  </a:lnTo>
                  <a:lnTo>
                    <a:pt x="23" y="2"/>
                  </a:lnTo>
                  <a:lnTo>
                    <a:pt x="27" y="2"/>
                  </a:lnTo>
                  <a:lnTo>
                    <a:pt x="30" y="4"/>
                  </a:lnTo>
                  <a:lnTo>
                    <a:pt x="33" y="6"/>
                  </a:lnTo>
                  <a:lnTo>
                    <a:pt x="35" y="9"/>
                  </a:lnTo>
                  <a:lnTo>
                    <a:pt x="36" y="12"/>
                  </a:lnTo>
                  <a:lnTo>
                    <a:pt x="38" y="15"/>
                  </a:lnTo>
                  <a:lnTo>
                    <a:pt x="38" y="19"/>
                  </a:lnTo>
                  <a:lnTo>
                    <a:pt x="38" y="19"/>
                  </a:lnTo>
                  <a:lnTo>
                    <a:pt x="38" y="23"/>
                  </a:lnTo>
                  <a:lnTo>
                    <a:pt x="36" y="27"/>
                  </a:lnTo>
                  <a:lnTo>
                    <a:pt x="35" y="30"/>
                  </a:lnTo>
                  <a:lnTo>
                    <a:pt x="33" y="33"/>
                  </a:lnTo>
                  <a:lnTo>
                    <a:pt x="30" y="35"/>
                  </a:lnTo>
                  <a:lnTo>
                    <a:pt x="27" y="36"/>
                  </a:lnTo>
                  <a:lnTo>
                    <a:pt x="23" y="39"/>
                  </a:lnTo>
                  <a:lnTo>
                    <a:pt x="19" y="39"/>
                  </a:lnTo>
                  <a:lnTo>
                    <a:pt x="15" y="39"/>
                  </a:lnTo>
                  <a:lnTo>
                    <a:pt x="12" y="36"/>
                  </a:lnTo>
                  <a:lnTo>
                    <a:pt x="9" y="35"/>
                  </a:lnTo>
                  <a:lnTo>
                    <a:pt x="6" y="33"/>
                  </a:lnTo>
                  <a:lnTo>
                    <a:pt x="4" y="30"/>
                  </a:lnTo>
                  <a:lnTo>
                    <a:pt x="2" y="27"/>
                  </a:lnTo>
                  <a:lnTo>
                    <a:pt x="2" y="23"/>
                  </a:lnTo>
                  <a:lnTo>
                    <a:pt x="0" y="19"/>
                  </a:lnTo>
                  <a:close/>
                </a:path>
              </a:pathLst>
            </a:custGeom>
            <a:noFill/>
            <a:ln w="4763" cap="rnd" cmpd="sng">
              <a:solidFill>
                <a:srgbClr val="000000"/>
              </a:solidFill>
              <a:prstDash val="solid"/>
              <a:round/>
              <a:headEnd type="none" w="med" len="med"/>
              <a:tailEnd type="none" w="med" len="med"/>
            </a:ln>
          </p:spPr>
          <p:txBody>
            <a:bodyPr/>
            <a:lstStyle/>
            <a:p>
              <a:endParaRPr lang="zh-CN" altLang="en-US"/>
            </a:p>
          </p:txBody>
        </p:sp>
        <p:sp>
          <p:nvSpPr>
            <p:cNvPr id="247833" name="任意多边形 247832"/>
            <p:cNvSpPr/>
            <p:nvPr/>
          </p:nvSpPr>
          <p:spPr>
            <a:xfrm>
              <a:off x="1760" y="2260"/>
              <a:ext cx="102" cy="61"/>
            </a:xfrm>
            <a:custGeom>
              <a:avLst/>
              <a:gdLst/>
              <a:ahLst/>
              <a:cxnLst/>
              <a:rect l="0" t="0" r="0" b="0"/>
              <a:pathLst>
                <a:path w="102" h="61">
                  <a:moveTo>
                    <a:pt x="102" y="1"/>
                  </a:moveTo>
                  <a:lnTo>
                    <a:pt x="95" y="0"/>
                  </a:lnTo>
                  <a:lnTo>
                    <a:pt x="87" y="0"/>
                  </a:lnTo>
                  <a:lnTo>
                    <a:pt x="79" y="1"/>
                  </a:lnTo>
                  <a:lnTo>
                    <a:pt x="71" y="2"/>
                  </a:lnTo>
                  <a:lnTo>
                    <a:pt x="63" y="4"/>
                  </a:lnTo>
                  <a:lnTo>
                    <a:pt x="55" y="6"/>
                  </a:lnTo>
                  <a:lnTo>
                    <a:pt x="48" y="9"/>
                  </a:lnTo>
                  <a:lnTo>
                    <a:pt x="42" y="14"/>
                  </a:lnTo>
                  <a:lnTo>
                    <a:pt x="34" y="18"/>
                  </a:lnTo>
                  <a:lnTo>
                    <a:pt x="28" y="22"/>
                  </a:lnTo>
                  <a:lnTo>
                    <a:pt x="23" y="27"/>
                  </a:lnTo>
                  <a:lnTo>
                    <a:pt x="18" y="34"/>
                  </a:lnTo>
                  <a:lnTo>
                    <a:pt x="12" y="40"/>
                  </a:lnTo>
                  <a:lnTo>
                    <a:pt x="7" y="46"/>
                  </a:lnTo>
                  <a:lnTo>
                    <a:pt x="4" y="53"/>
                  </a:lnTo>
                  <a:lnTo>
                    <a:pt x="0" y="61"/>
                  </a:lnTo>
                </a:path>
              </a:pathLst>
            </a:custGeom>
            <a:noFill/>
            <a:ln w="4763" cap="rnd" cmpd="sng">
              <a:solidFill>
                <a:srgbClr val="000000"/>
              </a:solidFill>
              <a:prstDash val="solid"/>
              <a:round/>
              <a:headEnd type="none" w="med" len="med"/>
              <a:tailEnd type="none" w="med" len="med"/>
            </a:ln>
          </p:spPr>
          <p:txBody>
            <a:bodyPr/>
            <a:lstStyle/>
            <a:p>
              <a:endParaRPr lang="zh-CN" altLang="en-US"/>
            </a:p>
          </p:txBody>
        </p:sp>
        <p:sp>
          <p:nvSpPr>
            <p:cNvPr id="247834" name="任意多边形 247833"/>
            <p:cNvSpPr/>
            <p:nvPr/>
          </p:nvSpPr>
          <p:spPr>
            <a:xfrm>
              <a:off x="1722" y="2311"/>
              <a:ext cx="77" cy="77"/>
            </a:xfrm>
            <a:custGeom>
              <a:avLst/>
              <a:gdLst/>
              <a:ahLst/>
              <a:cxnLst/>
              <a:rect l="0" t="0" r="0" b="0"/>
              <a:pathLst>
                <a:path w="77" h="77">
                  <a:moveTo>
                    <a:pt x="77" y="2"/>
                  </a:moveTo>
                  <a:lnTo>
                    <a:pt x="35" y="77"/>
                  </a:lnTo>
                  <a:lnTo>
                    <a:pt x="0" y="0"/>
                  </a:lnTo>
                  <a:lnTo>
                    <a:pt x="77" y="2"/>
                  </a:lnTo>
                  <a:lnTo>
                    <a:pt x="77" y="2"/>
                  </a:lnTo>
                  <a:close/>
                </a:path>
              </a:pathLst>
            </a:custGeom>
            <a:solidFill>
              <a:srgbClr val="000000"/>
            </a:solidFill>
            <a:ln w="9525">
              <a:noFill/>
            </a:ln>
          </p:spPr>
          <p:txBody>
            <a:bodyPr/>
            <a:lstStyle/>
            <a:p>
              <a:endParaRPr lang="zh-CN" altLang="en-US"/>
            </a:p>
          </p:txBody>
        </p:sp>
        <p:sp>
          <p:nvSpPr>
            <p:cNvPr id="247835" name="矩形 247834"/>
            <p:cNvSpPr/>
            <p:nvPr/>
          </p:nvSpPr>
          <p:spPr>
            <a:xfrm>
              <a:off x="1953" y="2182"/>
              <a:ext cx="40" cy="125"/>
            </a:xfrm>
            <a:prstGeom prst="rect">
              <a:avLst/>
            </a:prstGeom>
            <a:noFill/>
            <a:ln w="9525">
              <a:noFill/>
            </a:ln>
          </p:spPr>
          <p:txBody>
            <a:bodyPr wrap="none" lIns="0" tIns="0" rIns="0" bIns="0">
              <a:spAutoFit/>
            </a:bodyPr>
            <a:lstStyle/>
            <a:p>
              <a:pPr defTabSz="892175"/>
              <a:r>
                <a:rPr lang="en-US" altLang="zh-CN" sz="1300">
                  <a:solidFill>
                    <a:srgbClr val="000000"/>
                  </a:solidFill>
                  <a:latin typeface="Times New Roman" panose="02020603050405020304" pitchFamily="18" charset="0"/>
                </a:rPr>
                <a:t>s</a:t>
              </a:r>
              <a:endParaRPr lang="en-US" altLang="zh-CN" sz="2200">
                <a:latin typeface="宋体" panose="02010600030101010101" pitchFamily="2" charset="-122"/>
              </a:endParaRPr>
            </a:p>
          </p:txBody>
        </p:sp>
        <p:sp>
          <p:nvSpPr>
            <p:cNvPr id="247836" name="矩形 247835"/>
            <p:cNvSpPr/>
            <p:nvPr/>
          </p:nvSpPr>
          <p:spPr>
            <a:xfrm>
              <a:off x="1795" y="2751"/>
              <a:ext cx="59" cy="126"/>
            </a:xfrm>
            <a:prstGeom prst="rect">
              <a:avLst/>
            </a:prstGeom>
            <a:noFill/>
            <a:ln w="9525">
              <a:noFill/>
            </a:ln>
          </p:spPr>
          <p:txBody>
            <a:bodyPr wrap="none" lIns="0" tIns="0" rIns="0" bIns="0">
              <a:spAutoFit/>
            </a:bodyPr>
            <a:lstStyle/>
            <a:p>
              <a:pPr defTabSz="892175"/>
              <a:r>
                <a:rPr lang="en-US" altLang="zh-CN" sz="1300" dirty="0">
                  <a:solidFill>
                    <a:srgbClr val="000000"/>
                  </a:solidFill>
                  <a:latin typeface="Times New Roman" panose="02020603050405020304" pitchFamily="18" charset="0"/>
                </a:rPr>
                <a:t>u</a:t>
              </a:r>
              <a:endParaRPr lang="en-US" altLang="zh-CN" sz="2200" dirty="0">
                <a:latin typeface="宋体" panose="02010600030101010101" pitchFamily="2" charset="-122"/>
              </a:endParaRPr>
            </a:p>
          </p:txBody>
        </p:sp>
        <p:sp>
          <p:nvSpPr>
            <p:cNvPr id="247837" name="矩形 247836"/>
            <p:cNvSpPr/>
            <p:nvPr/>
          </p:nvSpPr>
          <p:spPr>
            <a:xfrm>
              <a:off x="1426" y="2888"/>
              <a:ext cx="59" cy="125"/>
            </a:xfrm>
            <a:prstGeom prst="rect">
              <a:avLst/>
            </a:prstGeom>
            <a:noFill/>
            <a:ln w="9525">
              <a:noFill/>
            </a:ln>
          </p:spPr>
          <p:txBody>
            <a:bodyPr wrap="none" lIns="0" tIns="0" rIns="0" bIns="0">
              <a:spAutoFit/>
            </a:bodyPr>
            <a:lstStyle/>
            <a:p>
              <a:pPr defTabSz="892175"/>
              <a:r>
                <a:rPr lang="en-US" altLang="zh-CN" sz="1300">
                  <a:solidFill>
                    <a:srgbClr val="000000"/>
                  </a:solidFill>
                  <a:latin typeface="Times New Roman" panose="02020603050405020304" pitchFamily="18" charset="0"/>
                </a:rPr>
                <a:t>+</a:t>
              </a:r>
              <a:endParaRPr lang="en-US" altLang="zh-CN" sz="2200">
                <a:latin typeface="宋体" panose="02010600030101010101" pitchFamily="2" charset="-122"/>
              </a:endParaRPr>
            </a:p>
          </p:txBody>
        </p:sp>
        <p:sp>
          <p:nvSpPr>
            <p:cNvPr id="247838" name="矩形 247837"/>
            <p:cNvSpPr/>
            <p:nvPr/>
          </p:nvSpPr>
          <p:spPr>
            <a:xfrm>
              <a:off x="1426" y="3161"/>
              <a:ext cx="35" cy="125"/>
            </a:xfrm>
            <a:prstGeom prst="rect">
              <a:avLst/>
            </a:prstGeom>
            <a:noFill/>
            <a:ln w="9525">
              <a:noFill/>
            </a:ln>
          </p:spPr>
          <p:txBody>
            <a:bodyPr wrap="none" lIns="0" tIns="0" rIns="0" bIns="0">
              <a:spAutoFit/>
            </a:bodyPr>
            <a:lstStyle/>
            <a:p>
              <a:pPr defTabSz="892175"/>
              <a:r>
                <a:rPr lang="en-US" altLang="zh-CN" sz="1300">
                  <a:solidFill>
                    <a:srgbClr val="000000"/>
                  </a:solidFill>
                  <a:latin typeface="Times New Roman" panose="02020603050405020304" pitchFamily="18" charset="0"/>
                </a:rPr>
                <a:t>-</a:t>
              </a:r>
              <a:endParaRPr lang="en-US" altLang="zh-CN" sz="2200">
                <a:latin typeface="宋体" panose="02010600030101010101" pitchFamily="2" charset="-122"/>
              </a:endParaRPr>
            </a:p>
          </p:txBody>
        </p:sp>
        <p:sp>
          <p:nvSpPr>
            <p:cNvPr id="247839" name="矩形 247838"/>
            <p:cNvSpPr/>
            <p:nvPr/>
          </p:nvSpPr>
          <p:spPr>
            <a:xfrm>
              <a:off x="1521" y="3108"/>
              <a:ext cx="31" cy="96"/>
            </a:xfrm>
            <a:prstGeom prst="rect">
              <a:avLst/>
            </a:prstGeom>
            <a:noFill/>
            <a:ln w="9525">
              <a:noFill/>
            </a:ln>
          </p:spPr>
          <p:txBody>
            <a:bodyPr wrap="none" lIns="0" tIns="0" rIns="0" bIns="0">
              <a:spAutoFit/>
            </a:bodyPr>
            <a:lstStyle/>
            <a:p>
              <a:pPr defTabSz="892175"/>
              <a:r>
                <a:rPr lang="en-US" altLang="zh-CN" sz="1000" i="1">
                  <a:solidFill>
                    <a:srgbClr val="000000"/>
                  </a:solidFill>
                  <a:latin typeface="Times New Roman" panose="02020603050405020304" pitchFamily="18" charset="0"/>
                </a:rPr>
                <a:t>s</a:t>
              </a:r>
              <a:endParaRPr lang="en-US" altLang="zh-CN" sz="2200">
                <a:latin typeface="宋体" panose="02010600030101010101" pitchFamily="2" charset="-122"/>
              </a:endParaRPr>
            </a:p>
          </p:txBody>
        </p:sp>
        <p:sp>
          <p:nvSpPr>
            <p:cNvPr id="247840" name="矩形 247839"/>
            <p:cNvSpPr/>
            <p:nvPr/>
          </p:nvSpPr>
          <p:spPr>
            <a:xfrm>
              <a:off x="1416" y="3024"/>
              <a:ext cx="72" cy="155"/>
            </a:xfrm>
            <a:prstGeom prst="rect">
              <a:avLst/>
            </a:prstGeom>
            <a:noFill/>
            <a:ln w="9525">
              <a:noFill/>
            </a:ln>
          </p:spPr>
          <p:txBody>
            <a:bodyPr wrap="none" lIns="0" tIns="0" rIns="0" bIns="0">
              <a:spAutoFit/>
            </a:bodyPr>
            <a:lstStyle/>
            <a:p>
              <a:pPr defTabSz="892175"/>
              <a:r>
                <a:rPr lang="en-US" altLang="zh-CN" sz="1600" i="1" dirty="0">
                  <a:solidFill>
                    <a:srgbClr val="000000"/>
                  </a:solidFill>
                  <a:latin typeface="Times New Roman" panose="02020603050405020304" pitchFamily="18" charset="0"/>
                </a:rPr>
                <a:t>u</a:t>
              </a:r>
              <a:endParaRPr lang="en-US" altLang="zh-CN" sz="2200" dirty="0">
                <a:latin typeface="宋体" panose="02010600030101010101" pitchFamily="2" charset="-122"/>
              </a:endParaRPr>
            </a:p>
          </p:txBody>
        </p:sp>
        <p:sp>
          <p:nvSpPr>
            <p:cNvPr id="247841" name="矩形 247840"/>
            <p:cNvSpPr/>
            <p:nvPr/>
          </p:nvSpPr>
          <p:spPr>
            <a:xfrm>
              <a:off x="1447" y="2718"/>
              <a:ext cx="31" cy="96"/>
            </a:xfrm>
            <a:prstGeom prst="rect">
              <a:avLst/>
            </a:prstGeom>
            <a:noFill/>
            <a:ln w="9525">
              <a:noFill/>
            </a:ln>
          </p:spPr>
          <p:txBody>
            <a:bodyPr wrap="none" lIns="0" tIns="0" rIns="0" bIns="0">
              <a:spAutoFit/>
            </a:bodyPr>
            <a:lstStyle/>
            <a:p>
              <a:pPr defTabSz="892175"/>
              <a:r>
                <a:rPr lang="en-US" altLang="zh-CN" sz="1000" i="1">
                  <a:solidFill>
                    <a:srgbClr val="000000"/>
                  </a:solidFill>
                  <a:latin typeface="Times New Roman" panose="02020603050405020304" pitchFamily="18" charset="0"/>
                </a:rPr>
                <a:t>s</a:t>
              </a:r>
              <a:endParaRPr lang="en-US" altLang="zh-CN" sz="2200">
                <a:latin typeface="宋体" panose="02010600030101010101" pitchFamily="2" charset="-122"/>
              </a:endParaRPr>
            </a:p>
          </p:txBody>
        </p:sp>
        <p:sp>
          <p:nvSpPr>
            <p:cNvPr id="247842" name="矩形 247841"/>
            <p:cNvSpPr/>
            <p:nvPr/>
          </p:nvSpPr>
          <p:spPr>
            <a:xfrm>
              <a:off x="1374" y="2635"/>
              <a:ext cx="85" cy="154"/>
            </a:xfrm>
            <a:prstGeom prst="rect">
              <a:avLst/>
            </a:prstGeom>
            <a:noFill/>
            <a:ln w="9525">
              <a:noFill/>
            </a:ln>
          </p:spPr>
          <p:txBody>
            <a:bodyPr wrap="none" lIns="0" tIns="0" rIns="0" bIns="0">
              <a:spAutoFit/>
            </a:bodyPr>
            <a:lstStyle/>
            <a:p>
              <a:pPr defTabSz="892175"/>
              <a:r>
                <a:rPr lang="en-US" altLang="zh-CN" sz="1600" i="1">
                  <a:solidFill>
                    <a:srgbClr val="000000"/>
                  </a:solidFill>
                  <a:latin typeface="Times New Roman" panose="02020603050405020304" pitchFamily="18" charset="0"/>
                </a:rPr>
                <a:t>R</a:t>
              </a:r>
              <a:endParaRPr lang="en-US" altLang="zh-CN" sz="2200">
                <a:latin typeface="宋体" panose="02010600030101010101" pitchFamily="2" charset="-122"/>
              </a:endParaRPr>
            </a:p>
          </p:txBody>
        </p:sp>
        <p:sp>
          <p:nvSpPr>
            <p:cNvPr id="247843" name="矩形 247842"/>
            <p:cNvSpPr/>
            <p:nvPr/>
          </p:nvSpPr>
          <p:spPr>
            <a:xfrm>
              <a:off x="2668" y="2866"/>
              <a:ext cx="49" cy="96"/>
            </a:xfrm>
            <a:prstGeom prst="rect">
              <a:avLst/>
            </a:prstGeom>
            <a:noFill/>
            <a:ln w="9525">
              <a:noFill/>
            </a:ln>
          </p:spPr>
          <p:txBody>
            <a:bodyPr wrap="none" lIns="0" tIns="0" rIns="0" bIns="0">
              <a:spAutoFit/>
            </a:bodyPr>
            <a:lstStyle/>
            <a:p>
              <a:pPr defTabSz="892175"/>
              <a:r>
                <a:rPr lang="en-US" altLang="zh-CN" sz="1000" i="1">
                  <a:solidFill>
                    <a:srgbClr val="000000"/>
                  </a:solidFill>
                  <a:latin typeface="Times New Roman" panose="02020603050405020304" pitchFamily="18" charset="0"/>
                </a:rPr>
                <a:t>L</a:t>
              </a:r>
              <a:endParaRPr lang="en-US" altLang="zh-CN" sz="2200">
                <a:latin typeface="宋体" panose="02010600030101010101" pitchFamily="2" charset="-122"/>
              </a:endParaRPr>
            </a:p>
          </p:txBody>
        </p:sp>
        <p:sp>
          <p:nvSpPr>
            <p:cNvPr id="247844" name="矩形 247843"/>
            <p:cNvSpPr/>
            <p:nvPr/>
          </p:nvSpPr>
          <p:spPr>
            <a:xfrm>
              <a:off x="2584" y="2782"/>
              <a:ext cx="85" cy="154"/>
            </a:xfrm>
            <a:prstGeom prst="rect">
              <a:avLst/>
            </a:prstGeom>
            <a:noFill/>
            <a:ln w="9525">
              <a:noFill/>
            </a:ln>
          </p:spPr>
          <p:txBody>
            <a:bodyPr wrap="none" lIns="0" tIns="0" rIns="0" bIns="0">
              <a:spAutoFit/>
            </a:bodyPr>
            <a:lstStyle/>
            <a:p>
              <a:pPr defTabSz="892175"/>
              <a:r>
                <a:rPr lang="en-US" altLang="zh-CN" sz="1600" i="1">
                  <a:solidFill>
                    <a:srgbClr val="000000"/>
                  </a:solidFill>
                  <a:latin typeface="Times New Roman" panose="02020603050405020304" pitchFamily="18" charset="0"/>
                </a:rPr>
                <a:t>R</a:t>
              </a:r>
              <a:endParaRPr lang="en-US" altLang="zh-CN" sz="2200">
                <a:latin typeface="宋体" panose="02010600030101010101" pitchFamily="2" charset="-122"/>
              </a:endParaRPr>
            </a:p>
          </p:txBody>
        </p:sp>
        <p:sp>
          <p:nvSpPr>
            <p:cNvPr id="247865" name="直接连接符 247864"/>
            <p:cNvSpPr/>
            <p:nvPr/>
          </p:nvSpPr>
          <p:spPr>
            <a:xfrm>
              <a:off x="1476" y="2365"/>
              <a:ext cx="226" cy="1"/>
            </a:xfrm>
            <a:prstGeom prst="line">
              <a:avLst/>
            </a:prstGeom>
            <a:ln w="4763" cap="rnd" cmpd="sng">
              <a:solidFill>
                <a:srgbClr val="000000"/>
              </a:solidFill>
              <a:prstDash val="solid"/>
              <a:headEnd type="none" w="med" len="med"/>
              <a:tailEnd type="none" w="med" len="med"/>
            </a:ln>
          </p:spPr>
        </p:sp>
        <p:sp>
          <p:nvSpPr>
            <p:cNvPr id="247866" name="矩形 247865"/>
            <p:cNvSpPr/>
            <p:nvPr/>
          </p:nvSpPr>
          <p:spPr>
            <a:xfrm>
              <a:off x="1437" y="2182"/>
              <a:ext cx="29" cy="126"/>
            </a:xfrm>
            <a:prstGeom prst="rect">
              <a:avLst/>
            </a:prstGeom>
            <a:noFill/>
            <a:ln w="9525">
              <a:noFill/>
            </a:ln>
          </p:spPr>
          <p:txBody>
            <a:bodyPr wrap="none" lIns="0" tIns="0" rIns="0" bIns="0">
              <a:spAutoFit/>
            </a:bodyPr>
            <a:lstStyle/>
            <a:p>
              <a:pPr defTabSz="892175"/>
              <a:r>
                <a:rPr lang="en-US" altLang="zh-CN" sz="1300" dirty="0" err="1">
                  <a:solidFill>
                    <a:srgbClr val="000000"/>
                  </a:solidFill>
                  <a:latin typeface="Times New Roman" panose="02020603050405020304" pitchFamily="18" charset="0"/>
                </a:rPr>
                <a:t>i</a:t>
              </a:r>
              <a:endParaRPr lang="en-US" altLang="zh-CN" sz="2200" dirty="0">
                <a:latin typeface="宋体" panose="02010600030101010101" pitchFamily="2" charset="-122"/>
              </a:endParaRPr>
            </a:p>
          </p:txBody>
        </p:sp>
        <p:sp>
          <p:nvSpPr>
            <p:cNvPr id="247867" name="直接连接符 247866"/>
            <p:cNvSpPr/>
            <p:nvPr/>
          </p:nvSpPr>
          <p:spPr>
            <a:xfrm flipH="1">
              <a:off x="1155" y="3124"/>
              <a:ext cx="109" cy="1"/>
            </a:xfrm>
            <a:prstGeom prst="line">
              <a:avLst/>
            </a:prstGeom>
            <a:ln w="4763" cap="rnd" cmpd="sng">
              <a:solidFill>
                <a:srgbClr val="000000"/>
              </a:solidFill>
              <a:prstDash val="solid"/>
              <a:headEnd type="none" w="med" len="med"/>
              <a:tailEnd type="none" w="med" len="med"/>
            </a:ln>
          </p:spPr>
        </p:sp>
        <p:sp>
          <p:nvSpPr>
            <p:cNvPr id="247868" name="直接连接符 247867"/>
            <p:cNvSpPr/>
            <p:nvPr/>
          </p:nvSpPr>
          <p:spPr>
            <a:xfrm flipH="1">
              <a:off x="1088" y="3064"/>
              <a:ext cx="243" cy="1"/>
            </a:xfrm>
            <a:prstGeom prst="line">
              <a:avLst/>
            </a:prstGeom>
            <a:ln w="4763" cap="rnd" cmpd="sng">
              <a:solidFill>
                <a:srgbClr val="000000"/>
              </a:solidFill>
              <a:prstDash val="solid"/>
              <a:headEnd type="none" w="med" len="med"/>
              <a:tailEnd type="none" w="med" len="med"/>
            </a:ln>
          </p:spPr>
        </p:sp>
        <p:sp>
          <p:nvSpPr>
            <p:cNvPr id="247869" name="任意多边形 247868"/>
            <p:cNvSpPr/>
            <p:nvPr/>
          </p:nvSpPr>
          <p:spPr>
            <a:xfrm>
              <a:off x="1218" y="2850"/>
              <a:ext cx="7" cy="202"/>
            </a:xfrm>
            <a:custGeom>
              <a:avLst/>
              <a:gdLst/>
              <a:ahLst/>
              <a:cxnLst/>
              <a:rect l="0" t="0" r="0" b="0"/>
              <a:pathLst>
                <a:path w="7" h="202">
                  <a:moveTo>
                    <a:pt x="0" y="0"/>
                  </a:moveTo>
                  <a:lnTo>
                    <a:pt x="0" y="202"/>
                  </a:lnTo>
                  <a:lnTo>
                    <a:pt x="7" y="202"/>
                  </a:lnTo>
                </a:path>
              </a:pathLst>
            </a:custGeom>
            <a:noFill/>
            <a:ln w="4763" cap="rnd" cmpd="sng">
              <a:solidFill>
                <a:srgbClr val="000000"/>
              </a:solidFill>
              <a:prstDash val="solid"/>
              <a:round/>
              <a:headEnd type="none" w="med" len="med"/>
              <a:tailEnd type="none" w="med" len="med"/>
            </a:ln>
          </p:spPr>
          <p:txBody>
            <a:bodyPr/>
            <a:lstStyle/>
            <a:p>
              <a:endParaRPr lang="zh-CN" altLang="en-US"/>
            </a:p>
          </p:txBody>
        </p:sp>
        <p:sp>
          <p:nvSpPr>
            <p:cNvPr id="247870" name="任意多边形 247869"/>
            <p:cNvSpPr/>
            <p:nvPr/>
          </p:nvSpPr>
          <p:spPr>
            <a:xfrm>
              <a:off x="1209" y="3126"/>
              <a:ext cx="1213" cy="220"/>
            </a:xfrm>
            <a:custGeom>
              <a:avLst/>
              <a:gdLst/>
              <a:ahLst/>
              <a:cxnLst/>
              <a:rect l="0" t="0" r="0" b="0"/>
              <a:pathLst>
                <a:path w="1213" h="220">
                  <a:moveTo>
                    <a:pt x="0" y="0"/>
                  </a:moveTo>
                  <a:lnTo>
                    <a:pt x="0" y="220"/>
                  </a:lnTo>
                  <a:lnTo>
                    <a:pt x="1213" y="220"/>
                  </a:lnTo>
                </a:path>
              </a:pathLst>
            </a:custGeom>
            <a:noFill/>
            <a:ln w="4763" cap="rnd" cmpd="sng">
              <a:solidFill>
                <a:srgbClr val="000000"/>
              </a:solidFill>
              <a:prstDash val="solid"/>
              <a:round/>
              <a:headEnd type="none" w="med" len="med"/>
              <a:tailEnd type="none" w="med" len="med"/>
            </a:ln>
          </p:spPr>
          <p:txBody>
            <a:bodyPr/>
            <a:lstStyle/>
            <a:p>
              <a:endParaRPr lang="zh-CN" altLang="en-US"/>
            </a:p>
          </p:txBody>
        </p:sp>
        <p:sp>
          <p:nvSpPr>
            <p:cNvPr id="247871" name="任意多边形 247870"/>
            <p:cNvSpPr>
              <a:spLocks noEditPoints="1"/>
            </p:cNvSpPr>
            <p:nvPr/>
          </p:nvSpPr>
          <p:spPr>
            <a:xfrm>
              <a:off x="1037" y="2463"/>
              <a:ext cx="568" cy="806"/>
            </a:xfrm>
            <a:custGeom>
              <a:avLst/>
              <a:gdLst/>
              <a:ahLst/>
              <a:cxnLst/>
              <a:rect l="0" t="0" r="0" b="0"/>
              <a:pathLst>
                <a:path w="863" h="1225">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17"/>
                  </a:lnTo>
                  <a:lnTo>
                    <a:pt x="8" y="1209"/>
                  </a:lnTo>
                  <a:lnTo>
                    <a:pt x="79" y="1209"/>
                  </a:lnTo>
                  <a:cubicBezTo>
                    <a:pt x="83" y="1209"/>
                    <a:pt x="87" y="1213"/>
                    <a:pt x="87" y="1217"/>
                  </a:cubicBezTo>
                  <a:cubicBezTo>
                    <a:pt x="87" y="1222"/>
                    <a:pt x="83" y="1225"/>
                    <a:pt x="79" y="1225"/>
                  </a:cubicBezTo>
                  <a:lnTo>
                    <a:pt x="8" y="1225"/>
                  </a:lnTo>
                  <a:cubicBezTo>
                    <a:pt x="4" y="1225"/>
                    <a:pt x="0" y="1222"/>
                    <a:pt x="0" y="1217"/>
                  </a:cubicBezTo>
                  <a:lnTo>
                    <a:pt x="0" y="1176"/>
                  </a:lnTo>
                  <a:cubicBezTo>
                    <a:pt x="0" y="1171"/>
                    <a:pt x="4" y="1168"/>
                    <a:pt x="8" y="1168"/>
                  </a:cubicBezTo>
                  <a:cubicBezTo>
                    <a:pt x="13" y="1168"/>
                    <a:pt x="16" y="1171"/>
                    <a:pt x="16" y="1176"/>
                  </a:cubicBezTo>
                  <a:close/>
                  <a:moveTo>
                    <a:pt x="159" y="1209"/>
                  </a:moveTo>
                  <a:lnTo>
                    <a:pt x="271" y="1209"/>
                  </a:lnTo>
                  <a:cubicBezTo>
                    <a:pt x="275" y="1209"/>
                    <a:pt x="279" y="1213"/>
                    <a:pt x="279" y="1217"/>
                  </a:cubicBezTo>
                  <a:cubicBezTo>
                    <a:pt x="279" y="1222"/>
                    <a:pt x="275" y="1225"/>
                    <a:pt x="271" y="1225"/>
                  </a:cubicBezTo>
                  <a:lnTo>
                    <a:pt x="159" y="1225"/>
                  </a:lnTo>
                  <a:cubicBezTo>
                    <a:pt x="155" y="1225"/>
                    <a:pt x="151" y="1222"/>
                    <a:pt x="151" y="1217"/>
                  </a:cubicBezTo>
                  <a:cubicBezTo>
                    <a:pt x="151" y="1213"/>
                    <a:pt x="155" y="1209"/>
                    <a:pt x="159" y="1209"/>
                  </a:cubicBezTo>
                  <a:close/>
                  <a:moveTo>
                    <a:pt x="351" y="1209"/>
                  </a:moveTo>
                  <a:lnTo>
                    <a:pt x="463" y="1209"/>
                  </a:lnTo>
                  <a:cubicBezTo>
                    <a:pt x="467" y="1209"/>
                    <a:pt x="471" y="1213"/>
                    <a:pt x="471" y="1217"/>
                  </a:cubicBezTo>
                  <a:cubicBezTo>
                    <a:pt x="471" y="1222"/>
                    <a:pt x="467" y="1225"/>
                    <a:pt x="463" y="1225"/>
                  </a:cubicBezTo>
                  <a:lnTo>
                    <a:pt x="351" y="1225"/>
                  </a:lnTo>
                  <a:cubicBezTo>
                    <a:pt x="347" y="1225"/>
                    <a:pt x="343" y="1222"/>
                    <a:pt x="343" y="1217"/>
                  </a:cubicBezTo>
                  <a:cubicBezTo>
                    <a:pt x="343" y="1213"/>
                    <a:pt x="347" y="1209"/>
                    <a:pt x="351" y="1209"/>
                  </a:cubicBezTo>
                  <a:close/>
                  <a:moveTo>
                    <a:pt x="543" y="1209"/>
                  </a:moveTo>
                  <a:lnTo>
                    <a:pt x="655" y="1209"/>
                  </a:lnTo>
                  <a:cubicBezTo>
                    <a:pt x="659" y="1209"/>
                    <a:pt x="663" y="1213"/>
                    <a:pt x="663" y="1217"/>
                  </a:cubicBezTo>
                  <a:cubicBezTo>
                    <a:pt x="663" y="1222"/>
                    <a:pt x="659" y="1225"/>
                    <a:pt x="655" y="1225"/>
                  </a:cubicBezTo>
                  <a:lnTo>
                    <a:pt x="543" y="1225"/>
                  </a:lnTo>
                  <a:cubicBezTo>
                    <a:pt x="539" y="1225"/>
                    <a:pt x="535" y="1222"/>
                    <a:pt x="535" y="1217"/>
                  </a:cubicBezTo>
                  <a:cubicBezTo>
                    <a:pt x="535" y="1213"/>
                    <a:pt x="539" y="1209"/>
                    <a:pt x="543" y="1209"/>
                  </a:cubicBezTo>
                  <a:close/>
                  <a:moveTo>
                    <a:pt x="735" y="1209"/>
                  </a:moveTo>
                  <a:lnTo>
                    <a:pt x="847" y="1209"/>
                  </a:lnTo>
                  <a:cubicBezTo>
                    <a:pt x="851" y="1209"/>
                    <a:pt x="855" y="1213"/>
                    <a:pt x="855" y="1217"/>
                  </a:cubicBezTo>
                  <a:cubicBezTo>
                    <a:pt x="855" y="1222"/>
                    <a:pt x="851" y="1225"/>
                    <a:pt x="847" y="1225"/>
                  </a:cubicBezTo>
                  <a:lnTo>
                    <a:pt x="735" y="1225"/>
                  </a:lnTo>
                  <a:cubicBezTo>
                    <a:pt x="731" y="1225"/>
                    <a:pt x="727" y="1222"/>
                    <a:pt x="727" y="1217"/>
                  </a:cubicBezTo>
                  <a:cubicBezTo>
                    <a:pt x="727" y="1213"/>
                    <a:pt x="731" y="1209"/>
                    <a:pt x="735" y="1209"/>
                  </a:cubicBezTo>
                  <a:close/>
                  <a:moveTo>
                    <a:pt x="847" y="1145"/>
                  </a:moveTo>
                  <a:lnTo>
                    <a:pt x="847" y="1033"/>
                  </a:lnTo>
                  <a:cubicBezTo>
                    <a:pt x="847" y="1029"/>
                    <a:pt x="851" y="1025"/>
                    <a:pt x="855" y="1025"/>
                  </a:cubicBezTo>
                  <a:cubicBezTo>
                    <a:pt x="859" y="1025"/>
                    <a:pt x="863" y="1029"/>
                    <a:pt x="863" y="1033"/>
                  </a:cubicBezTo>
                  <a:lnTo>
                    <a:pt x="863" y="1145"/>
                  </a:lnTo>
                  <a:cubicBezTo>
                    <a:pt x="863" y="1150"/>
                    <a:pt x="859" y="1153"/>
                    <a:pt x="855" y="1153"/>
                  </a:cubicBezTo>
                  <a:cubicBezTo>
                    <a:pt x="851" y="1153"/>
                    <a:pt x="847" y="1150"/>
                    <a:pt x="847" y="1145"/>
                  </a:cubicBezTo>
                  <a:close/>
                  <a:moveTo>
                    <a:pt x="847" y="953"/>
                  </a:moveTo>
                  <a:lnTo>
                    <a:pt x="847" y="841"/>
                  </a:lnTo>
                  <a:cubicBezTo>
                    <a:pt x="847" y="837"/>
                    <a:pt x="851" y="833"/>
                    <a:pt x="855" y="833"/>
                  </a:cubicBezTo>
                  <a:cubicBezTo>
                    <a:pt x="859" y="833"/>
                    <a:pt x="863" y="837"/>
                    <a:pt x="863" y="841"/>
                  </a:cubicBezTo>
                  <a:lnTo>
                    <a:pt x="863" y="953"/>
                  </a:lnTo>
                  <a:cubicBezTo>
                    <a:pt x="863" y="958"/>
                    <a:pt x="859" y="961"/>
                    <a:pt x="855" y="961"/>
                  </a:cubicBezTo>
                  <a:cubicBezTo>
                    <a:pt x="851" y="961"/>
                    <a:pt x="847" y="958"/>
                    <a:pt x="847" y="953"/>
                  </a:cubicBezTo>
                  <a:close/>
                  <a:moveTo>
                    <a:pt x="847" y="761"/>
                  </a:moveTo>
                  <a:lnTo>
                    <a:pt x="847" y="649"/>
                  </a:lnTo>
                  <a:cubicBezTo>
                    <a:pt x="847" y="645"/>
                    <a:pt x="851" y="641"/>
                    <a:pt x="855" y="641"/>
                  </a:cubicBezTo>
                  <a:cubicBezTo>
                    <a:pt x="859" y="641"/>
                    <a:pt x="863" y="645"/>
                    <a:pt x="863" y="649"/>
                  </a:cubicBezTo>
                  <a:lnTo>
                    <a:pt x="863" y="761"/>
                  </a:lnTo>
                  <a:cubicBezTo>
                    <a:pt x="863" y="766"/>
                    <a:pt x="859" y="769"/>
                    <a:pt x="855" y="769"/>
                  </a:cubicBezTo>
                  <a:cubicBezTo>
                    <a:pt x="851" y="769"/>
                    <a:pt x="847" y="766"/>
                    <a:pt x="847" y="761"/>
                  </a:cubicBezTo>
                  <a:close/>
                  <a:moveTo>
                    <a:pt x="847" y="569"/>
                  </a:moveTo>
                  <a:lnTo>
                    <a:pt x="847" y="457"/>
                  </a:lnTo>
                  <a:cubicBezTo>
                    <a:pt x="847" y="453"/>
                    <a:pt x="851" y="449"/>
                    <a:pt x="855" y="449"/>
                  </a:cubicBezTo>
                  <a:cubicBezTo>
                    <a:pt x="859" y="449"/>
                    <a:pt x="863" y="453"/>
                    <a:pt x="863" y="457"/>
                  </a:cubicBezTo>
                  <a:lnTo>
                    <a:pt x="863" y="569"/>
                  </a:lnTo>
                  <a:cubicBezTo>
                    <a:pt x="863" y="574"/>
                    <a:pt x="859" y="577"/>
                    <a:pt x="855" y="577"/>
                  </a:cubicBezTo>
                  <a:cubicBezTo>
                    <a:pt x="851" y="577"/>
                    <a:pt x="847" y="574"/>
                    <a:pt x="847" y="569"/>
                  </a:cubicBezTo>
                  <a:close/>
                  <a:moveTo>
                    <a:pt x="847" y="377"/>
                  </a:moveTo>
                  <a:lnTo>
                    <a:pt x="847" y="265"/>
                  </a:lnTo>
                  <a:cubicBezTo>
                    <a:pt x="847" y="261"/>
                    <a:pt x="851" y="257"/>
                    <a:pt x="855" y="257"/>
                  </a:cubicBezTo>
                  <a:cubicBezTo>
                    <a:pt x="859" y="257"/>
                    <a:pt x="863" y="261"/>
                    <a:pt x="863" y="265"/>
                  </a:cubicBezTo>
                  <a:lnTo>
                    <a:pt x="863" y="377"/>
                  </a:lnTo>
                  <a:cubicBezTo>
                    <a:pt x="863" y="382"/>
                    <a:pt x="859" y="385"/>
                    <a:pt x="855" y="385"/>
                  </a:cubicBezTo>
                  <a:cubicBezTo>
                    <a:pt x="851" y="385"/>
                    <a:pt x="847" y="382"/>
                    <a:pt x="847" y="377"/>
                  </a:cubicBezTo>
                  <a:close/>
                  <a:moveTo>
                    <a:pt x="847" y="185"/>
                  </a:moveTo>
                  <a:lnTo>
                    <a:pt x="847" y="73"/>
                  </a:lnTo>
                  <a:cubicBezTo>
                    <a:pt x="847" y="69"/>
                    <a:pt x="851" y="65"/>
                    <a:pt x="855" y="65"/>
                  </a:cubicBezTo>
                  <a:cubicBezTo>
                    <a:pt x="859" y="65"/>
                    <a:pt x="863" y="69"/>
                    <a:pt x="863" y="73"/>
                  </a:cubicBezTo>
                  <a:lnTo>
                    <a:pt x="863" y="185"/>
                  </a:lnTo>
                  <a:cubicBezTo>
                    <a:pt x="863" y="190"/>
                    <a:pt x="859" y="193"/>
                    <a:pt x="855" y="193"/>
                  </a:cubicBezTo>
                  <a:cubicBezTo>
                    <a:pt x="851" y="193"/>
                    <a:pt x="847" y="190"/>
                    <a:pt x="847" y="185"/>
                  </a:cubicBezTo>
                  <a:close/>
                  <a:moveTo>
                    <a:pt x="841" y="16"/>
                  </a:moveTo>
                  <a:lnTo>
                    <a:pt x="729" y="16"/>
                  </a:lnTo>
                  <a:cubicBezTo>
                    <a:pt x="724" y="16"/>
                    <a:pt x="721" y="12"/>
                    <a:pt x="721" y="8"/>
                  </a:cubicBezTo>
                  <a:cubicBezTo>
                    <a:pt x="721" y="3"/>
                    <a:pt x="724" y="0"/>
                    <a:pt x="729" y="0"/>
                  </a:cubicBezTo>
                  <a:lnTo>
                    <a:pt x="841" y="0"/>
                  </a:lnTo>
                  <a:cubicBezTo>
                    <a:pt x="845" y="0"/>
                    <a:pt x="849" y="3"/>
                    <a:pt x="849" y="8"/>
                  </a:cubicBezTo>
                  <a:cubicBezTo>
                    <a:pt x="849" y="12"/>
                    <a:pt x="845" y="16"/>
                    <a:pt x="841" y="16"/>
                  </a:cubicBezTo>
                  <a:close/>
                  <a:moveTo>
                    <a:pt x="649" y="16"/>
                  </a:moveTo>
                  <a:lnTo>
                    <a:pt x="537" y="16"/>
                  </a:lnTo>
                  <a:cubicBezTo>
                    <a:pt x="532" y="16"/>
                    <a:pt x="529" y="12"/>
                    <a:pt x="529" y="8"/>
                  </a:cubicBezTo>
                  <a:cubicBezTo>
                    <a:pt x="529" y="3"/>
                    <a:pt x="532" y="0"/>
                    <a:pt x="537" y="0"/>
                  </a:cubicBezTo>
                  <a:lnTo>
                    <a:pt x="649" y="0"/>
                  </a:lnTo>
                  <a:cubicBezTo>
                    <a:pt x="653" y="0"/>
                    <a:pt x="657" y="3"/>
                    <a:pt x="657" y="8"/>
                  </a:cubicBezTo>
                  <a:cubicBezTo>
                    <a:pt x="657" y="12"/>
                    <a:pt x="653" y="16"/>
                    <a:pt x="649" y="16"/>
                  </a:cubicBezTo>
                  <a:close/>
                  <a:moveTo>
                    <a:pt x="457" y="16"/>
                  </a:moveTo>
                  <a:lnTo>
                    <a:pt x="345" y="16"/>
                  </a:lnTo>
                  <a:cubicBezTo>
                    <a:pt x="340" y="16"/>
                    <a:pt x="337" y="12"/>
                    <a:pt x="337" y="8"/>
                  </a:cubicBezTo>
                  <a:cubicBezTo>
                    <a:pt x="337" y="3"/>
                    <a:pt x="340" y="0"/>
                    <a:pt x="345" y="0"/>
                  </a:cubicBezTo>
                  <a:lnTo>
                    <a:pt x="457" y="0"/>
                  </a:lnTo>
                  <a:cubicBezTo>
                    <a:pt x="461" y="0"/>
                    <a:pt x="465" y="3"/>
                    <a:pt x="465" y="8"/>
                  </a:cubicBezTo>
                  <a:cubicBezTo>
                    <a:pt x="465" y="12"/>
                    <a:pt x="461" y="16"/>
                    <a:pt x="457" y="16"/>
                  </a:cubicBezTo>
                  <a:close/>
                  <a:moveTo>
                    <a:pt x="265" y="16"/>
                  </a:moveTo>
                  <a:lnTo>
                    <a:pt x="153" y="16"/>
                  </a:lnTo>
                  <a:cubicBezTo>
                    <a:pt x="148" y="16"/>
                    <a:pt x="145" y="12"/>
                    <a:pt x="145" y="8"/>
                  </a:cubicBezTo>
                  <a:cubicBezTo>
                    <a:pt x="145" y="3"/>
                    <a:pt x="148" y="0"/>
                    <a:pt x="153" y="0"/>
                  </a:cubicBezTo>
                  <a:lnTo>
                    <a:pt x="265" y="0"/>
                  </a:lnTo>
                  <a:cubicBezTo>
                    <a:pt x="269" y="0"/>
                    <a:pt x="273" y="3"/>
                    <a:pt x="273" y="8"/>
                  </a:cubicBezTo>
                  <a:cubicBezTo>
                    <a:pt x="273" y="12"/>
                    <a:pt x="269" y="16"/>
                    <a:pt x="265" y="16"/>
                  </a:cubicBezTo>
                  <a:close/>
                  <a:moveTo>
                    <a:pt x="73" y="16"/>
                  </a:moveTo>
                  <a:lnTo>
                    <a:pt x="8" y="16"/>
                  </a:lnTo>
                  <a:cubicBezTo>
                    <a:pt x="4" y="16"/>
                    <a:pt x="0" y="12"/>
                    <a:pt x="0" y="8"/>
                  </a:cubicBezTo>
                  <a:cubicBezTo>
                    <a:pt x="0" y="3"/>
                    <a:pt x="4" y="0"/>
                    <a:pt x="8" y="0"/>
                  </a:cubicBezTo>
                  <a:lnTo>
                    <a:pt x="73" y="0"/>
                  </a:lnTo>
                  <a:cubicBezTo>
                    <a:pt x="77" y="0"/>
                    <a:pt x="81" y="3"/>
                    <a:pt x="81" y="8"/>
                  </a:cubicBezTo>
                  <a:cubicBezTo>
                    <a:pt x="81" y="12"/>
                    <a:pt x="77" y="16"/>
                    <a:pt x="73" y="16"/>
                  </a:cubicBezTo>
                  <a:close/>
                </a:path>
              </a:pathLst>
            </a:custGeom>
            <a:solidFill>
              <a:srgbClr val="000000"/>
            </a:solidFill>
            <a:ln w="17463" cap="flat" cmpd="sng">
              <a:solidFill>
                <a:srgbClr val="000000"/>
              </a:solidFill>
              <a:prstDash val="solid"/>
              <a:bevel/>
              <a:headEnd type="none" w="med" len="med"/>
              <a:tailEnd type="none" w="med" len="med"/>
            </a:ln>
          </p:spPr>
          <p:txBody>
            <a:bodyPr/>
            <a:lstStyle/>
            <a:p>
              <a:endParaRPr lang="zh-CN" altLang="en-US"/>
            </a:p>
          </p:txBody>
        </p:sp>
        <p:sp>
          <p:nvSpPr>
            <p:cNvPr id="247872" name="矩形 247871"/>
            <p:cNvSpPr/>
            <p:nvPr/>
          </p:nvSpPr>
          <p:spPr>
            <a:xfrm>
              <a:off x="616" y="3445"/>
              <a:ext cx="548" cy="163"/>
            </a:xfrm>
            <a:prstGeom prst="rect">
              <a:avLst/>
            </a:prstGeom>
            <a:noFill/>
            <a:ln w="9525">
              <a:noFill/>
            </a:ln>
          </p:spPr>
          <p:txBody>
            <a:bodyPr wrap="none" lIns="0" tIns="0" rIns="0" bIns="0">
              <a:spAutoFit/>
            </a:bodyPr>
            <a:lstStyle/>
            <a:p>
              <a:pPr defTabSz="892175"/>
              <a:r>
                <a:rPr lang="zh-CN" altLang="en-US" sz="1700" dirty="0">
                  <a:solidFill>
                    <a:srgbClr val="FF0000"/>
                  </a:solidFill>
                  <a:latin typeface="ËÎÌå" charset="0"/>
                </a:rPr>
                <a:t>实际电源</a:t>
              </a:r>
              <a:endParaRPr lang="zh-CN" altLang="en-US" sz="3000">
                <a:solidFill>
                  <a:srgbClr val="FF0000"/>
                </a:solidFill>
                <a:latin typeface="宋体" panose="02010600030101010101" pitchFamily="2" charset="-122"/>
              </a:endParaRPr>
            </a:p>
          </p:txBody>
        </p:sp>
        <p:sp>
          <p:nvSpPr>
            <p:cNvPr id="247873" name="直接连接符 247872"/>
            <p:cNvSpPr/>
            <p:nvPr/>
          </p:nvSpPr>
          <p:spPr>
            <a:xfrm flipV="1">
              <a:off x="804" y="3323"/>
              <a:ext cx="150" cy="100"/>
            </a:xfrm>
            <a:prstGeom prst="line">
              <a:avLst/>
            </a:prstGeom>
            <a:ln w="4763" cap="rnd" cmpd="sng">
              <a:solidFill>
                <a:srgbClr val="000000"/>
              </a:solidFill>
              <a:prstDash val="solid"/>
              <a:headEnd type="none" w="med" len="med"/>
              <a:tailEnd type="none" w="med" len="med"/>
            </a:ln>
          </p:spPr>
        </p:sp>
        <p:sp>
          <p:nvSpPr>
            <p:cNvPr id="247874" name="任意多边形 247873"/>
            <p:cNvSpPr/>
            <p:nvPr/>
          </p:nvSpPr>
          <p:spPr>
            <a:xfrm>
              <a:off x="925" y="3264"/>
              <a:ext cx="118" cy="96"/>
            </a:xfrm>
            <a:custGeom>
              <a:avLst/>
              <a:gdLst/>
              <a:ahLst/>
              <a:cxnLst/>
              <a:rect l="0" t="0" r="0" b="0"/>
              <a:pathLst>
                <a:path w="118" h="96">
                  <a:moveTo>
                    <a:pt x="0" y="32"/>
                  </a:moveTo>
                  <a:lnTo>
                    <a:pt x="118" y="0"/>
                  </a:lnTo>
                  <a:lnTo>
                    <a:pt x="43" y="96"/>
                  </a:lnTo>
                  <a:lnTo>
                    <a:pt x="0" y="32"/>
                  </a:lnTo>
                  <a:close/>
                </a:path>
              </a:pathLst>
            </a:custGeom>
            <a:solidFill>
              <a:srgbClr val="000000"/>
            </a:solidFill>
            <a:ln w="9525">
              <a:noFill/>
            </a:ln>
          </p:spPr>
          <p:txBody>
            <a:bodyPr/>
            <a:lstStyle/>
            <a:p>
              <a:endParaRPr lang="zh-CN" altLang="en-US"/>
            </a:p>
          </p:txBody>
        </p:sp>
      </p:grpSp>
      <p:grpSp>
        <p:nvGrpSpPr>
          <p:cNvPr id="247878" name="组合 247877"/>
          <p:cNvGrpSpPr/>
          <p:nvPr/>
        </p:nvGrpSpPr>
        <p:grpSpPr>
          <a:xfrm>
            <a:off x="5346699" y="3263900"/>
            <a:ext cx="2911475" cy="2220913"/>
            <a:chOff x="3368" y="2056"/>
            <a:chExt cx="1834" cy="1399"/>
          </a:xfrm>
        </p:grpSpPr>
        <p:sp>
          <p:nvSpPr>
            <p:cNvPr id="247845" name="直接连接符 247844"/>
            <p:cNvSpPr/>
            <p:nvPr/>
          </p:nvSpPr>
          <p:spPr>
            <a:xfrm flipV="1">
              <a:off x="3622" y="2201"/>
              <a:ext cx="1" cy="1254"/>
            </a:xfrm>
            <a:prstGeom prst="line">
              <a:avLst/>
            </a:prstGeom>
            <a:ln w="4763" cap="rnd" cmpd="sng">
              <a:solidFill>
                <a:srgbClr val="000000"/>
              </a:solidFill>
              <a:prstDash val="solid"/>
              <a:headEnd type="none" w="med" len="med"/>
              <a:tailEnd type="none" w="med" len="med"/>
            </a:ln>
          </p:spPr>
        </p:sp>
        <p:sp>
          <p:nvSpPr>
            <p:cNvPr id="247846" name="任意多边形 247845"/>
            <p:cNvSpPr/>
            <p:nvPr/>
          </p:nvSpPr>
          <p:spPr>
            <a:xfrm>
              <a:off x="3584" y="2133"/>
              <a:ext cx="77" cy="78"/>
            </a:xfrm>
            <a:custGeom>
              <a:avLst/>
              <a:gdLst/>
              <a:ahLst/>
              <a:cxnLst/>
              <a:rect l="0" t="0" r="0" b="0"/>
              <a:pathLst>
                <a:path w="77" h="78">
                  <a:moveTo>
                    <a:pt x="0" y="78"/>
                  </a:moveTo>
                  <a:lnTo>
                    <a:pt x="38" y="0"/>
                  </a:lnTo>
                  <a:lnTo>
                    <a:pt x="77" y="78"/>
                  </a:lnTo>
                  <a:lnTo>
                    <a:pt x="0" y="78"/>
                  </a:lnTo>
                  <a:lnTo>
                    <a:pt x="0" y="78"/>
                  </a:lnTo>
                  <a:close/>
                </a:path>
              </a:pathLst>
            </a:custGeom>
            <a:solidFill>
              <a:srgbClr val="000000"/>
            </a:solidFill>
            <a:ln w="9525">
              <a:noFill/>
            </a:ln>
          </p:spPr>
          <p:txBody>
            <a:bodyPr/>
            <a:lstStyle/>
            <a:p>
              <a:endParaRPr lang="zh-CN" altLang="en-US"/>
            </a:p>
          </p:txBody>
        </p:sp>
        <p:sp>
          <p:nvSpPr>
            <p:cNvPr id="247847" name="直接连接符 247846"/>
            <p:cNvSpPr/>
            <p:nvPr/>
          </p:nvSpPr>
          <p:spPr>
            <a:xfrm>
              <a:off x="3368" y="3207"/>
              <a:ext cx="1767" cy="1"/>
            </a:xfrm>
            <a:prstGeom prst="line">
              <a:avLst/>
            </a:prstGeom>
            <a:ln w="4763" cap="rnd" cmpd="sng">
              <a:solidFill>
                <a:srgbClr val="000000"/>
              </a:solidFill>
              <a:prstDash val="solid"/>
              <a:headEnd type="none" w="med" len="med"/>
              <a:tailEnd type="none" w="med" len="med"/>
            </a:ln>
          </p:spPr>
        </p:sp>
        <p:sp>
          <p:nvSpPr>
            <p:cNvPr id="247848" name="任意多边形 247847"/>
            <p:cNvSpPr/>
            <p:nvPr/>
          </p:nvSpPr>
          <p:spPr>
            <a:xfrm>
              <a:off x="5125" y="3168"/>
              <a:ext cx="77" cy="78"/>
            </a:xfrm>
            <a:custGeom>
              <a:avLst/>
              <a:gdLst/>
              <a:ahLst/>
              <a:cxnLst/>
              <a:rect l="0" t="0" r="0" b="0"/>
              <a:pathLst>
                <a:path w="77" h="78">
                  <a:moveTo>
                    <a:pt x="0" y="0"/>
                  </a:moveTo>
                  <a:lnTo>
                    <a:pt x="77" y="39"/>
                  </a:lnTo>
                  <a:lnTo>
                    <a:pt x="0" y="78"/>
                  </a:lnTo>
                  <a:lnTo>
                    <a:pt x="0" y="0"/>
                  </a:lnTo>
                  <a:lnTo>
                    <a:pt x="0" y="0"/>
                  </a:lnTo>
                  <a:close/>
                </a:path>
              </a:pathLst>
            </a:custGeom>
            <a:solidFill>
              <a:srgbClr val="000000"/>
            </a:solidFill>
            <a:ln w="9525">
              <a:noFill/>
            </a:ln>
          </p:spPr>
          <p:txBody>
            <a:bodyPr/>
            <a:lstStyle/>
            <a:p>
              <a:endParaRPr lang="zh-CN" altLang="en-US"/>
            </a:p>
          </p:txBody>
        </p:sp>
        <p:sp>
          <p:nvSpPr>
            <p:cNvPr id="247849" name="直接连接符 247848"/>
            <p:cNvSpPr/>
            <p:nvPr/>
          </p:nvSpPr>
          <p:spPr>
            <a:xfrm>
              <a:off x="3608" y="2486"/>
              <a:ext cx="1459" cy="241"/>
            </a:xfrm>
            <a:prstGeom prst="line">
              <a:avLst/>
            </a:prstGeom>
            <a:ln w="25400" cap="rnd" cmpd="sng">
              <a:solidFill>
                <a:srgbClr val="FF0000"/>
              </a:solidFill>
              <a:prstDash val="solid"/>
              <a:headEnd type="none" w="med" len="med"/>
              <a:tailEnd type="none" w="med" len="med"/>
            </a:ln>
          </p:spPr>
        </p:sp>
        <p:sp>
          <p:nvSpPr>
            <p:cNvPr id="247850" name="直接连接符 247849"/>
            <p:cNvSpPr/>
            <p:nvPr/>
          </p:nvSpPr>
          <p:spPr>
            <a:xfrm>
              <a:off x="4826" y="2261"/>
              <a:ext cx="1" cy="143"/>
            </a:xfrm>
            <a:prstGeom prst="line">
              <a:avLst/>
            </a:prstGeom>
            <a:ln w="4763" cap="rnd" cmpd="sng">
              <a:solidFill>
                <a:srgbClr val="000000"/>
              </a:solidFill>
              <a:prstDash val="solid"/>
              <a:headEnd type="none" w="med" len="med"/>
              <a:tailEnd type="none" w="med" len="med"/>
            </a:ln>
          </p:spPr>
        </p:sp>
        <p:sp>
          <p:nvSpPr>
            <p:cNvPr id="247851" name="任意多边形 247850"/>
            <p:cNvSpPr/>
            <p:nvPr/>
          </p:nvSpPr>
          <p:spPr>
            <a:xfrm>
              <a:off x="4788" y="2394"/>
              <a:ext cx="77" cy="77"/>
            </a:xfrm>
            <a:custGeom>
              <a:avLst/>
              <a:gdLst/>
              <a:ahLst/>
              <a:cxnLst/>
              <a:rect l="0" t="0" r="0" b="0"/>
              <a:pathLst>
                <a:path w="77" h="77">
                  <a:moveTo>
                    <a:pt x="77" y="0"/>
                  </a:moveTo>
                  <a:lnTo>
                    <a:pt x="38" y="77"/>
                  </a:lnTo>
                  <a:lnTo>
                    <a:pt x="0" y="0"/>
                  </a:lnTo>
                  <a:lnTo>
                    <a:pt x="77" y="0"/>
                  </a:lnTo>
                  <a:lnTo>
                    <a:pt x="77" y="0"/>
                  </a:lnTo>
                  <a:close/>
                </a:path>
              </a:pathLst>
            </a:custGeom>
            <a:solidFill>
              <a:srgbClr val="000000"/>
            </a:solidFill>
            <a:ln w="9525">
              <a:noFill/>
            </a:ln>
          </p:spPr>
          <p:txBody>
            <a:bodyPr/>
            <a:lstStyle/>
            <a:p>
              <a:endParaRPr lang="zh-CN" altLang="en-US"/>
            </a:p>
          </p:txBody>
        </p:sp>
        <p:sp>
          <p:nvSpPr>
            <p:cNvPr id="247852" name="直接连接符 247851"/>
            <p:cNvSpPr/>
            <p:nvPr/>
          </p:nvSpPr>
          <p:spPr>
            <a:xfrm flipV="1">
              <a:off x="4826" y="2764"/>
              <a:ext cx="1" cy="151"/>
            </a:xfrm>
            <a:prstGeom prst="line">
              <a:avLst/>
            </a:prstGeom>
            <a:ln w="4763" cap="rnd" cmpd="sng">
              <a:solidFill>
                <a:srgbClr val="000000"/>
              </a:solidFill>
              <a:prstDash val="solid"/>
              <a:headEnd type="none" w="med" len="med"/>
              <a:tailEnd type="none" w="med" len="med"/>
            </a:ln>
          </p:spPr>
        </p:sp>
        <p:sp>
          <p:nvSpPr>
            <p:cNvPr id="247853" name="任意多边形 247852"/>
            <p:cNvSpPr/>
            <p:nvPr/>
          </p:nvSpPr>
          <p:spPr>
            <a:xfrm>
              <a:off x="4788" y="2696"/>
              <a:ext cx="77" cy="78"/>
            </a:xfrm>
            <a:custGeom>
              <a:avLst/>
              <a:gdLst/>
              <a:ahLst/>
              <a:cxnLst/>
              <a:rect l="0" t="0" r="0" b="0"/>
              <a:pathLst>
                <a:path w="77" h="78">
                  <a:moveTo>
                    <a:pt x="0" y="78"/>
                  </a:moveTo>
                  <a:lnTo>
                    <a:pt x="38" y="0"/>
                  </a:lnTo>
                  <a:lnTo>
                    <a:pt x="77" y="78"/>
                  </a:lnTo>
                  <a:lnTo>
                    <a:pt x="0" y="78"/>
                  </a:lnTo>
                  <a:lnTo>
                    <a:pt x="0" y="78"/>
                  </a:lnTo>
                  <a:close/>
                </a:path>
              </a:pathLst>
            </a:custGeom>
            <a:solidFill>
              <a:srgbClr val="000000"/>
            </a:solidFill>
            <a:ln w="9525">
              <a:noFill/>
            </a:ln>
          </p:spPr>
          <p:txBody>
            <a:bodyPr/>
            <a:lstStyle/>
            <a:p>
              <a:endParaRPr lang="zh-CN" altLang="en-US"/>
            </a:p>
          </p:txBody>
        </p:sp>
        <p:sp>
          <p:nvSpPr>
            <p:cNvPr id="247854" name="矩形 247853"/>
            <p:cNvSpPr/>
            <p:nvPr/>
          </p:nvSpPr>
          <p:spPr>
            <a:xfrm>
              <a:off x="5016" y="2592"/>
              <a:ext cx="31" cy="96"/>
            </a:xfrm>
            <a:prstGeom prst="rect">
              <a:avLst/>
            </a:prstGeom>
            <a:noFill/>
            <a:ln w="9525">
              <a:noFill/>
            </a:ln>
          </p:spPr>
          <p:txBody>
            <a:bodyPr wrap="none" lIns="0" tIns="0" rIns="0" bIns="0">
              <a:spAutoFit/>
            </a:bodyPr>
            <a:lstStyle/>
            <a:p>
              <a:pPr defTabSz="892175"/>
              <a:r>
                <a:rPr lang="en-US" altLang="zh-CN" sz="1000" i="1">
                  <a:solidFill>
                    <a:srgbClr val="000000"/>
                  </a:solidFill>
                  <a:latin typeface="Times New Roman" panose="02020603050405020304" pitchFamily="18" charset="0"/>
                </a:rPr>
                <a:t>s</a:t>
              </a:r>
              <a:endParaRPr lang="en-US" altLang="zh-CN" sz="2200">
                <a:latin typeface="宋体" panose="02010600030101010101" pitchFamily="2" charset="-122"/>
              </a:endParaRPr>
            </a:p>
          </p:txBody>
        </p:sp>
        <p:sp>
          <p:nvSpPr>
            <p:cNvPr id="247855" name="矩形 247854"/>
            <p:cNvSpPr/>
            <p:nvPr/>
          </p:nvSpPr>
          <p:spPr>
            <a:xfrm>
              <a:off x="4890" y="2509"/>
              <a:ext cx="122" cy="155"/>
            </a:xfrm>
            <a:prstGeom prst="rect">
              <a:avLst/>
            </a:prstGeom>
            <a:noFill/>
            <a:ln w="9525">
              <a:noFill/>
            </a:ln>
          </p:spPr>
          <p:txBody>
            <a:bodyPr wrap="none" lIns="0" tIns="0" rIns="0" bIns="0">
              <a:spAutoFit/>
            </a:bodyPr>
            <a:lstStyle/>
            <a:p>
              <a:pPr defTabSz="892175"/>
              <a:r>
                <a:rPr lang="en-US" altLang="zh-CN" sz="1600" i="1" dirty="0" err="1">
                  <a:solidFill>
                    <a:srgbClr val="000000"/>
                  </a:solidFill>
                  <a:latin typeface="Times New Roman" panose="02020603050405020304" pitchFamily="18" charset="0"/>
                </a:rPr>
                <a:t>iR</a:t>
              </a:r>
              <a:endParaRPr lang="en-US" altLang="zh-CN" sz="2200" dirty="0">
                <a:latin typeface="宋体" panose="02010600030101010101" pitchFamily="2" charset="-122"/>
              </a:endParaRPr>
            </a:p>
          </p:txBody>
        </p:sp>
        <p:sp>
          <p:nvSpPr>
            <p:cNvPr id="247856" name="矩形 247855"/>
            <p:cNvSpPr/>
            <p:nvPr/>
          </p:nvSpPr>
          <p:spPr>
            <a:xfrm>
              <a:off x="3584" y="2508"/>
              <a:ext cx="31" cy="96"/>
            </a:xfrm>
            <a:prstGeom prst="rect">
              <a:avLst/>
            </a:prstGeom>
            <a:noFill/>
            <a:ln w="9525">
              <a:noFill/>
            </a:ln>
          </p:spPr>
          <p:txBody>
            <a:bodyPr wrap="none" lIns="0" tIns="0" rIns="0" bIns="0">
              <a:spAutoFit/>
            </a:bodyPr>
            <a:lstStyle/>
            <a:p>
              <a:pPr defTabSz="892175"/>
              <a:r>
                <a:rPr lang="en-US" altLang="zh-CN" sz="1000" i="1">
                  <a:solidFill>
                    <a:srgbClr val="000000"/>
                  </a:solidFill>
                  <a:latin typeface="Times New Roman" panose="02020603050405020304" pitchFamily="18" charset="0"/>
                </a:rPr>
                <a:t>s</a:t>
              </a:r>
              <a:endParaRPr lang="en-US" altLang="zh-CN" sz="2200">
                <a:latin typeface="宋体" panose="02010600030101010101" pitchFamily="2" charset="-122"/>
              </a:endParaRPr>
            </a:p>
          </p:txBody>
        </p:sp>
        <p:sp>
          <p:nvSpPr>
            <p:cNvPr id="247857" name="矩形 247856"/>
            <p:cNvSpPr/>
            <p:nvPr/>
          </p:nvSpPr>
          <p:spPr>
            <a:xfrm>
              <a:off x="3479" y="2424"/>
              <a:ext cx="72" cy="155"/>
            </a:xfrm>
            <a:prstGeom prst="rect">
              <a:avLst/>
            </a:prstGeom>
            <a:noFill/>
            <a:ln w="9525">
              <a:noFill/>
            </a:ln>
          </p:spPr>
          <p:txBody>
            <a:bodyPr wrap="none" lIns="0" tIns="0" rIns="0" bIns="0">
              <a:spAutoFit/>
            </a:bodyPr>
            <a:lstStyle/>
            <a:p>
              <a:pPr defTabSz="892175"/>
              <a:r>
                <a:rPr lang="en-US" altLang="zh-CN" sz="1600" i="1" dirty="0">
                  <a:solidFill>
                    <a:srgbClr val="000000"/>
                  </a:solidFill>
                  <a:latin typeface="Times New Roman" panose="02020603050405020304" pitchFamily="18" charset="0"/>
                </a:rPr>
                <a:t>u</a:t>
              </a:r>
              <a:endParaRPr lang="en-US" altLang="zh-CN" sz="2200" dirty="0">
                <a:latin typeface="宋体" panose="02010600030101010101" pitchFamily="2" charset="-122"/>
              </a:endParaRPr>
            </a:p>
          </p:txBody>
        </p:sp>
        <p:sp>
          <p:nvSpPr>
            <p:cNvPr id="247858" name="矩形 247857"/>
            <p:cNvSpPr/>
            <p:nvPr/>
          </p:nvSpPr>
          <p:spPr>
            <a:xfrm>
              <a:off x="3500" y="2056"/>
              <a:ext cx="59" cy="126"/>
            </a:xfrm>
            <a:prstGeom prst="rect">
              <a:avLst/>
            </a:prstGeom>
            <a:noFill/>
            <a:ln w="9525">
              <a:noFill/>
            </a:ln>
          </p:spPr>
          <p:txBody>
            <a:bodyPr wrap="none" lIns="0" tIns="0" rIns="0" bIns="0">
              <a:spAutoFit/>
            </a:bodyPr>
            <a:lstStyle/>
            <a:p>
              <a:pPr defTabSz="892175"/>
              <a:r>
                <a:rPr lang="en-US" altLang="zh-CN" sz="1300" dirty="0">
                  <a:solidFill>
                    <a:srgbClr val="000000"/>
                  </a:solidFill>
                  <a:latin typeface="Times New Roman" panose="02020603050405020304" pitchFamily="18" charset="0"/>
                </a:rPr>
                <a:t>u</a:t>
              </a:r>
              <a:endParaRPr lang="en-US" altLang="zh-CN" sz="2200" dirty="0">
                <a:latin typeface="宋体" panose="02010600030101010101" pitchFamily="2" charset="-122"/>
              </a:endParaRPr>
            </a:p>
          </p:txBody>
        </p:sp>
        <p:sp>
          <p:nvSpPr>
            <p:cNvPr id="247859" name="矩形 247858"/>
            <p:cNvSpPr/>
            <p:nvPr/>
          </p:nvSpPr>
          <p:spPr>
            <a:xfrm>
              <a:off x="3521" y="3224"/>
              <a:ext cx="81" cy="125"/>
            </a:xfrm>
            <a:prstGeom prst="rect">
              <a:avLst/>
            </a:prstGeom>
            <a:noFill/>
            <a:ln w="9525">
              <a:noFill/>
            </a:ln>
          </p:spPr>
          <p:txBody>
            <a:bodyPr wrap="none" lIns="0" tIns="0" rIns="0" bIns="0">
              <a:spAutoFit/>
            </a:bodyPr>
            <a:lstStyle/>
            <a:p>
              <a:pPr defTabSz="892175"/>
              <a:r>
                <a:rPr lang="en-US" altLang="zh-CN" sz="1300">
                  <a:solidFill>
                    <a:srgbClr val="000000"/>
                  </a:solidFill>
                  <a:latin typeface="Times New Roman" panose="02020603050405020304" pitchFamily="18" charset="0"/>
                </a:rPr>
                <a:t>O</a:t>
              </a:r>
              <a:endParaRPr lang="en-US" altLang="zh-CN" sz="2200">
                <a:latin typeface="宋体" panose="02010600030101010101" pitchFamily="2" charset="-122"/>
              </a:endParaRPr>
            </a:p>
          </p:txBody>
        </p:sp>
        <p:sp>
          <p:nvSpPr>
            <p:cNvPr id="247860" name="矩形 247859"/>
            <p:cNvSpPr/>
            <p:nvPr/>
          </p:nvSpPr>
          <p:spPr>
            <a:xfrm>
              <a:off x="5163" y="3235"/>
              <a:ext cx="29" cy="126"/>
            </a:xfrm>
            <a:prstGeom prst="rect">
              <a:avLst/>
            </a:prstGeom>
            <a:noFill/>
            <a:ln w="9525">
              <a:noFill/>
            </a:ln>
          </p:spPr>
          <p:txBody>
            <a:bodyPr wrap="none" lIns="0" tIns="0" rIns="0" bIns="0">
              <a:spAutoFit/>
            </a:bodyPr>
            <a:lstStyle/>
            <a:p>
              <a:pPr defTabSz="892175"/>
              <a:r>
                <a:rPr lang="en-US" altLang="zh-CN" sz="1300" dirty="0" err="1">
                  <a:solidFill>
                    <a:srgbClr val="000000"/>
                  </a:solidFill>
                  <a:latin typeface="Times New Roman" panose="02020603050405020304" pitchFamily="18" charset="0"/>
                </a:rPr>
                <a:t>i</a:t>
              </a:r>
              <a:endParaRPr lang="en-US" altLang="zh-CN" sz="2200" dirty="0">
                <a:latin typeface="宋体" panose="02010600030101010101" pitchFamily="2" charset="-122"/>
              </a:endParaRPr>
            </a:p>
          </p:txBody>
        </p:sp>
        <p:sp>
          <p:nvSpPr>
            <p:cNvPr id="247875" name="任意多边形 247874"/>
            <p:cNvSpPr>
              <a:spLocks noEditPoints="1"/>
            </p:cNvSpPr>
            <p:nvPr/>
          </p:nvSpPr>
          <p:spPr>
            <a:xfrm>
              <a:off x="3603" y="2481"/>
              <a:ext cx="1431" cy="10"/>
            </a:xfrm>
            <a:custGeom>
              <a:avLst/>
              <a:gdLst/>
              <a:ahLst/>
              <a:cxnLst/>
              <a:rect l="0" t="0" r="0" b="0"/>
              <a:pathLst>
                <a:path w="2176" h="16">
                  <a:moveTo>
                    <a:pt x="8" y="0"/>
                  </a:moveTo>
                  <a:lnTo>
                    <a:pt x="248" y="0"/>
                  </a:lnTo>
                  <a:cubicBezTo>
                    <a:pt x="252" y="0"/>
                    <a:pt x="256" y="4"/>
                    <a:pt x="256" y="8"/>
                  </a:cubicBezTo>
                  <a:cubicBezTo>
                    <a:pt x="256" y="13"/>
                    <a:pt x="252" y="16"/>
                    <a:pt x="248" y="16"/>
                  </a:cubicBezTo>
                  <a:lnTo>
                    <a:pt x="8" y="16"/>
                  </a:lnTo>
                  <a:cubicBezTo>
                    <a:pt x="3" y="16"/>
                    <a:pt x="0" y="13"/>
                    <a:pt x="0" y="8"/>
                  </a:cubicBezTo>
                  <a:cubicBezTo>
                    <a:pt x="0" y="4"/>
                    <a:pt x="3" y="0"/>
                    <a:pt x="8" y="0"/>
                  </a:cubicBezTo>
                  <a:close/>
                  <a:moveTo>
                    <a:pt x="392" y="0"/>
                  </a:moveTo>
                  <a:lnTo>
                    <a:pt x="632" y="0"/>
                  </a:lnTo>
                  <a:cubicBezTo>
                    <a:pt x="636" y="0"/>
                    <a:pt x="640" y="4"/>
                    <a:pt x="640" y="8"/>
                  </a:cubicBezTo>
                  <a:cubicBezTo>
                    <a:pt x="640" y="13"/>
                    <a:pt x="636" y="16"/>
                    <a:pt x="632" y="16"/>
                  </a:cubicBezTo>
                  <a:lnTo>
                    <a:pt x="392" y="16"/>
                  </a:lnTo>
                  <a:cubicBezTo>
                    <a:pt x="387" y="16"/>
                    <a:pt x="384" y="13"/>
                    <a:pt x="384" y="8"/>
                  </a:cubicBezTo>
                  <a:cubicBezTo>
                    <a:pt x="384" y="4"/>
                    <a:pt x="387" y="0"/>
                    <a:pt x="392" y="0"/>
                  </a:cubicBezTo>
                  <a:close/>
                  <a:moveTo>
                    <a:pt x="776" y="0"/>
                  </a:moveTo>
                  <a:lnTo>
                    <a:pt x="1016" y="0"/>
                  </a:lnTo>
                  <a:cubicBezTo>
                    <a:pt x="1020" y="0"/>
                    <a:pt x="1024" y="4"/>
                    <a:pt x="1024" y="8"/>
                  </a:cubicBezTo>
                  <a:cubicBezTo>
                    <a:pt x="1024" y="13"/>
                    <a:pt x="1020" y="16"/>
                    <a:pt x="1016" y="16"/>
                  </a:cubicBezTo>
                  <a:lnTo>
                    <a:pt x="776" y="16"/>
                  </a:lnTo>
                  <a:cubicBezTo>
                    <a:pt x="771" y="16"/>
                    <a:pt x="768" y="13"/>
                    <a:pt x="768" y="8"/>
                  </a:cubicBezTo>
                  <a:cubicBezTo>
                    <a:pt x="768" y="4"/>
                    <a:pt x="771" y="0"/>
                    <a:pt x="776" y="0"/>
                  </a:cubicBezTo>
                  <a:close/>
                  <a:moveTo>
                    <a:pt x="1160" y="0"/>
                  </a:moveTo>
                  <a:lnTo>
                    <a:pt x="1400" y="0"/>
                  </a:lnTo>
                  <a:cubicBezTo>
                    <a:pt x="1404" y="0"/>
                    <a:pt x="1408" y="4"/>
                    <a:pt x="1408" y="8"/>
                  </a:cubicBezTo>
                  <a:cubicBezTo>
                    <a:pt x="1408" y="13"/>
                    <a:pt x="1404" y="16"/>
                    <a:pt x="1400" y="16"/>
                  </a:cubicBezTo>
                  <a:lnTo>
                    <a:pt x="1160" y="16"/>
                  </a:lnTo>
                  <a:cubicBezTo>
                    <a:pt x="1155" y="16"/>
                    <a:pt x="1152" y="13"/>
                    <a:pt x="1152" y="8"/>
                  </a:cubicBezTo>
                  <a:cubicBezTo>
                    <a:pt x="1152" y="4"/>
                    <a:pt x="1155" y="0"/>
                    <a:pt x="1160" y="0"/>
                  </a:cubicBezTo>
                  <a:close/>
                  <a:moveTo>
                    <a:pt x="1544" y="0"/>
                  </a:moveTo>
                  <a:lnTo>
                    <a:pt x="1784" y="0"/>
                  </a:lnTo>
                  <a:cubicBezTo>
                    <a:pt x="1788" y="0"/>
                    <a:pt x="1792" y="4"/>
                    <a:pt x="1792" y="8"/>
                  </a:cubicBezTo>
                  <a:cubicBezTo>
                    <a:pt x="1792" y="13"/>
                    <a:pt x="1788" y="16"/>
                    <a:pt x="1784" y="16"/>
                  </a:cubicBezTo>
                  <a:lnTo>
                    <a:pt x="1544" y="16"/>
                  </a:lnTo>
                  <a:cubicBezTo>
                    <a:pt x="1539" y="16"/>
                    <a:pt x="1536" y="13"/>
                    <a:pt x="1536" y="8"/>
                  </a:cubicBezTo>
                  <a:cubicBezTo>
                    <a:pt x="1536" y="4"/>
                    <a:pt x="1539" y="0"/>
                    <a:pt x="1544" y="0"/>
                  </a:cubicBezTo>
                  <a:close/>
                  <a:moveTo>
                    <a:pt x="1928" y="0"/>
                  </a:moveTo>
                  <a:lnTo>
                    <a:pt x="2168" y="0"/>
                  </a:lnTo>
                  <a:cubicBezTo>
                    <a:pt x="2172" y="0"/>
                    <a:pt x="2176" y="4"/>
                    <a:pt x="2176" y="8"/>
                  </a:cubicBezTo>
                  <a:cubicBezTo>
                    <a:pt x="2176" y="13"/>
                    <a:pt x="2172" y="16"/>
                    <a:pt x="2168" y="16"/>
                  </a:cubicBezTo>
                  <a:lnTo>
                    <a:pt x="1928" y="16"/>
                  </a:lnTo>
                  <a:cubicBezTo>
                    <a:pt x="1923" y="16"/>
                    <a:pt x="1920" y="13"/>
                    <a:pt x="1920" y="8"/>
                  </a:cubicBezTo>
                  <a:cubicBezTo>
                    <a:pt x="1920" y="4"/>
                    <a:pt x="1923" y="0"/>
                    <a:pt x="1928" y="0"/>
                  </a:cubicBezTo>
                  <a:close/>
                </a:path>
              </a:pathLst>
            </a:custGeom>
            <a:solidFill>
              <a:srgbClr val="000000"/>
            </a:solidFill>
            <a:ln w="17463" cap="flat" cmpd="sng">
              <a:solidFill>
                <a:srgbClr val="000000"/>
              </a:solidFill>
              <a:prstDash val="solid"/>
              <a:bevel/>
              <a:headEnd type="none" w="med" len="med"/>
              <a:tailEnd type="none" w="med" len="med"/>
            </a:ln>
          </p:spPr>
          <p:txBody>
            <a:bodyPr/>
            <a:lstStyle/>
            <a:p>
              <a:endParaRPr lang="zh-CN" altLang="en-US"/>
            </a:p>
          </p:txBody>
        </p:sp>
      </p:grpSp>
      <p:sp>
        <p:nvSpPr>
          <p:cNvPr id="247877" name="矩形 247876"/>
          <p:cNvSpPr/>
          <p:nvPr/>
        </p:nvSpPr>
        <p:spPr>
          <a:xfrm>
            <a:off x="6227763" y="5427663"/>
            <a:ext cx="1535112" cy="382587"/>
          </a:xfrm>
          <a:prstGeom prst="rect">
            <a:avLst/>
          </a:prstGeom>
          <a:noFill/>
          <a:ln w="9525">
            <a:noFill/>
          </a:ln>
        </p:spPr>
        <p:txBody>
          <a:bodyPr lIns="108265" tIns="54132" rIns="108265" bIns="54132" anchor="ctr">
            <a:spAutoFit/>
          </a:bodyPr>
          <a:lstStyle/>
          <a:p>
            <a:r>
              <a:rPr lang="zh-CN" altLang="en-US" sz="1800" dirty="0">
                <a:solidFill>
                  <a:srgbClr val="FF0000"/>
                </a:solidFill>
                <a:latin typeface="宋体" panose="02010600030101010101" pitchFamily="2" charset="-122"/>
              </a:rPr>
              <a:t>电源外特性 </a:t>
            </a:r>
          </a:p>
        </p:txBody>
      </p:sp>
      <p:sp>
        <p:nvSpPr>
          <p:cNvPr id="247879" name="动作按钮: 后退或前一项 247878"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247880" name="动作按钮: 后退或前一项 247879"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7813"/>
                                        </p:tgtEl>
                                        <p:attrNameLst>
                                          <p:attrName>style.visibility</p:attrName>
                                        </p:attrNameLst>
                                      </p:cBhvr>
                                      <p:to>
                                        <p:strVal val="visible"/>
                                      </p:to>
                                    </p:set>
                                    <p:anim calcmode="lin" valueType="num">
                                      <p:cBhvr additive="base">
                                        <p:cTn id="7" dur="500" fill="hold"/>
                                        <p:tgtEl>
                                          <p:spTgt spid="247813"/>
                                        </p:tgtEl>
                                        <p:attrNameLst>
                                          <p:attrName>ppt_x</p:attrName>
                                        </p:attrNameLst>
                                      </p:cBhvr>
                                      <p:tavLst>
                                        <p:tav tm="0">
                                          <p:val>
                                            <p:strVal val="0-#ppt_w/2"/>
                                          </p:val>
                                        </p:tav>
                                        <p:tav tm="100000">
                                          <p:val>
                                            <p:strVal val="#ppt_x"/>
                                          </p:val>
                                        </p:tav>
                                      </p:tavLst>
                                    </p:anim>
                                    <p:anim calcmode="lin" valueType="num">
                                      <p:cBhvr additive="base">
                                        <p:cTn id="8" dur="500" fill="hold"/>
                                        <p:tgtEl>
                                          <p:spTgt spid="2478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7814"/>
                                        </p:tgtEl>
                                        <p:attrNameLst>
                                          <p:attrName>style.visibility</p:attrName>
                                        </p:attrNameLst>
                                      </p:cBhvr>
                                      <p:to>
                                        <p:strVal val="visible"/>
                                      </p:to>
                                    </p:set>
                                    <p:anim calcmode="lin" valueType="num">
                                      <p:cBhvr additive="base">
                                        <p:cTn id="13" dur="500" fill="hold"/>
                                        <p:tgtEl>
                                          <p:spTgt spid="247814"/>
                                        </p:tgtEl>
                                        <p:attrNameLst>
                                          <p:attrName>ppt_x</p:attrName>
                                        </p:attrNameLst>
                                      </p:cBhvr>
                                      <p:tavLst>
                                        <p:tav tm="0">
                                          <p:val>
                                            <p:strVal val="0-#ppt_w/2"/>
                                          </p:val>
                                        </p:tav>
                                        <p:tav tm="100000">
                                          <p:val>
                                            <p:strVal val="#ppt_x"/>
                                          </p:val>
                                        </p:tav>
                                      </p:tavLst>
                                    </p:anim>
                                    <p:anim calcmode="lin" valueType="num">
                                      <p:cBhvr additive="base">
                                        <p:cTn id="14" dur="500" fill="hold"/>
                                        <p:tgtEl>
                                          <p:spTgt spid="24781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47876"/>
                                        </p:tgtEl>
                                        <p:attrNameLst>
                                          <p:attrName>style.visibility</p:attrName>
                                        </p:attrNameLst>
                                      </p:cBhvr>
                                      <p:to>
                                        <p:strVal val="visible"/>
                                      </p:to>
                                    </p:set>
                                    <p:anim calcmode="lin" valueType="num">
                                      <p:cBhvr additive="base">
                                        <p:cTn id="19" dur="500" fill="hold"/>
                                        <p:tgtEl>
                                          <p:spTgt spid="247876"/>
                                        </p:tgtEl>
                                        <p:attrNameLst>
                                          <p:attrName>ppt_x</p:attrName>
                                        </p:attrNameLst>
                                      </p:cBhvr>
                                      <p:tavLst>
                                        <p:tav tm="0">
                                          <p:val>
                                            <p:strVal val="0-#ppt_w/2"/>
                                          </p:val>
                                        </p:tav>
                                        <p:tav tm="100000">
                                          <p:val>
                                            <p:strVal val="#ppt_x"/>
                                          </p:val>
                                        </p:tav>
                                      </p:tavLst>
                                    </p:anim>
                                    <p:anim calcmode="lin" valueType="num">
                                      <p:cBhvr additive="base">
                                        <p:cTn id="20" dur="500" fill="hold"/>
                                        <p:tgtEl>
                                          <p:spTgt spid="2478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47878"/>
                                        </p:tgtEl>
                                        <p:attrNameLst>
                                          <p:attrName>style.visibility</p:attrName>
                                        </p:attrNameLst>
                                      </p:cBhvr>
                                      <p:to>
                                        <p:strVal val="visible"/>
                                      </p:to>
                                    </p:set>
                                    <p:anim calcmode="lin" valueType="num">
                                      <p:cBhvr additive="base">
                                        <p:cTn id="25" dur="500" fill="hold"/>
                                        <p:tgtEl>
                                          <p:spTgt spid="247878"/>
                                        </p:tgtEl>
                                        <p:attrNameLst>
                                          <p:attrName>ppt_x</p:attrName>
                                        </p:attrNameLst>
                                      </p:cBhvr>
                                      <p:tavLst>
                                        <p:tav tm="0">
                                          <p:val>
                                            <p:strVal val="1+#ppt_w/2"/>
                                          </p:val>
                                        </p:tav>
                                        <p:tav tm="100000">
                                          <p:val>
                                            <p:strVal val="#ppt_x"/>
                                          </p:val>
                                        </p:tav>
                                      </p:tavLst>
                                    </p:anim>
                                    <p:anim calcmode="lin" valueType="num">
                                      <p:cBhvr additive="base">
                                        <p:cTn id="26" dur="500" fill="hold"/>
                                        <p:tgtEl>
                                          <p:spTgt spid="247878"/>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47877"/>
                                        </p:tgtEl>
                                        <p:attrNameLst>
                                          <p:attrName>style.visibility</p:attrName>
                                        </p:attrNameLst>
                                      </p:cBhvr>
                                      <p:to>
                                        <p:strVal val="visible"/>
                                      </p:to>
                                    </p:set>
                                    <p:anim calcmode="lin" valueType="num">
                                      <p:cBhvr additive="base">
                                        <p:cTn id="29" dur="500" fill="hold"/>
                                        <p:tgtEl>
                                          <p:spTgt spid="247877"/>
                                        </p:tgtEl>
                                        <p:attrNameLst>
                                          <p:attrName>ppt_x</p:attrName>
                                        </p:attrNameLst>
                                      </p:cBhvr>
                                      <p:tavLst>
                                        <p:tav tm="0">
                                          <p:val>
                                            <p:strVal val="1+#ppt_w/2"/>
                                          </p:val>
                                        </p:tav>
                                        <p:tav tm="100000">
                                          <p:val>
                                            <p:strVal val="#ppt_x"/>
                                          </p:val>
                                        </p:tav>
                                      </p:tavLst>
                                    </p:anim>
                                    <p:anim calcmode="lin" valueType="num">
                                      <p:cBhvr additive="base">
                                        <p:cTn id="30" dur="500" fill="hold"/>
                                        <p:tgtEl>
                                          <p:spTgt spid="24787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7817"/>
                                        </p:tgtEl>
                                        <p:attrNameLst>
                                          <p:attrName>style.visibility</p:attrName>
                                        </p:attrNameLst>
                                      </p:cBhvr>
                                      <p:to>
                                        <p:strVal val="visible"/>
                                      </p:to>
                                    </p:set>
                                    <p:anim calcmode="lin" valueType="num">
                                      <p:cBhvr additive="base">
                                        <p:cTn id="35" dur="500" fill="hold"/>
                                        <p:tgtEl>
                                          <p:spTgt spid="247817"/>
                                        </p:tgtEl>
                                        <p:attrNameLst>
                                          <p:attrName>ppt_x</p:attrName>
                                        </p:attrNameLst>
                                      </p:cBhvr>
                                      <p:tavLst>
                                        <p:tav tm="0">
                                          <p:val>
                                            <p:strVal val="#ppt_x"/>
                                          </p:val>
                                        </p:tav>
                                        <p:tav tm="100000">
                                          <p:val>
                                            <p:strVal val="#ppt_x"/>
                                          </p:val>
                                        </p:tav>
                                      </p:tavLst>
                                    </p:anim>
                                    <p:anim calcmode="lin" valueType="num">
                                      <p:cBhvr additive="base">
                                        <p:cTn id="36" dur="500" fill="hold"/>
                                        <p:tgtEl>
                                          <p:spTgt spid="2478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3" grpId="0"/>
      <p:bldP spid="247814" grpId="0"/>
      <p:bldP spid="247817" grpId="0"/>
      <p:bldP spid="247877"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1" name="文本框 109570"/>
          <p:cNvSpPr txBox="1"/>
          <p:nvPr/>
        </p:nvSpPr>
        <p:spPr>
          <a:xfrm>
            <a:off x="334963" y="1619250"/>
            <a:ext cx="8154987" cy="457200"/>
          </a:xfrm>
          <a:prstGeom prst="rect">
            <a:avLst/>
          </a:prstGeom>
          <a:noFill/>
          <a:ln w="12700">
            <a:noFill/>
          </a:ln>
        </p:spPr>
        <p:txBody>
          <a:bodyPr lIns="89381" tIns="44691" rIns="89381" bIns="44691" anchor="ctr"/>
          <a:lstStyle/>
          <a:p>
            <a:pPr marL="2421255" indent="-2421255" algn="just" defTabSz="892175" eaLnBrk="0" hangingPunct="0">
              <a:spcBef>
                <a:spcPct val="50000"/>
              </a:spcBef>
            </a:pPr>
            <a:r>
              <a:rPr lang="zh-CN" altLang="en-US" sz="2400" dirty="0">
                <a:latin typeface="Times New Roman" panose="02020603050405020304" pitchFamily="18" charset="0"/>
              </a:rPr>
              <a:t>一</a:t>
            </a:r>
            <a:r>
              <a:rPr lang="zh-CN" altLang="en-US" sz="1900" dirty="0">
                <a:latin typeface="Times New Roman" panose="02020603050405020304" pitchFamily="18" charset="0"/>
              </a:rPr>
              <a:t>、</a:t>
            </a:r>
            <a:r>
              <a:rPr lang="zh-CN" altLang="en-US" sz="2400" dirty="0">
                <a:solidFill>
                  <a:srgbClr val="FF0000"/>
                </a:solidFill>
                <a:latin typeface="Times New Roman" panose="02020603050405020304" pitchFamily="18" charset="0"/>
              </a:rPr>
              <a:t>理想电压源</a:t>
            </a:r>
            <a:r>
              <a:rPr lang="zh-CN" altLang="en-US" sz="2400" dirty="0">
                <a:latin typeface="Times New Roman" panose="02020603050405020304" pitchFamily="18" charset="0"/>
              </a:rPr>
              <a:t>：电源两端电压为</a:t>
            </a: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S</a:t>
            </a:r>
            <a:r>
              <a:rPr lang="zh-CN" altLang="en-US" sz="2400" dirty="0">
                <a:latin typeface="Times New Roman" panose="02020603050405020304" pitchFamily="18" charset="0"/>
              </a:rPr>
              <a:t>，</a:t>
            </a:r>
            <a:r>
              <a:rPr lang="zh-CN" altLang="en-US" sz="2400" dirty="0">
                <a:solidFill>
                  <a:srgbClr val="FF0000"/>
                </a:solidFill>
                <a:latin typeface="Times New Roman" panose="02020603050405020304" pitchFamily="18" charset="0"/>
              </a:rPr>
              <a:t>其值与流过它的电流 </a:t>
            </a:r>
            <a:r>
              <a:rPr lang="en-US" altLang="zh-CN" sz="2400" i="1" dirty="0" err="1">
                <a:solidFill>
                  <a:srgbClr val="FF0000"/>
                </a:solidFill>
                <a:latin typeface="Times New Roman" panose="02020603050405020304" pitchFamily="18" charset="0"/>
              </a:rPr>
              <a:t>i</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无关。</a:t>
            </a:r>
            <a:endParaRPr lang="zh-CN" altLang="en-US" sz="1900" dirty="0">
              <a:solidFill>
                <a:srgbClr val="FF0000"/>
              </a:solidFill>
              <a:latin typeface="Times New Roman" panose="02020603050405020304" pitchFamily="18" charset="0"/>
            </a:endParaRPr>
          </a:p>
        </p:txBody>
      </p:sp>
      <p:sp>
        <p:nvSpPr>
          <p:cNvPr id="109656" name="文本框 109655"/>
          <p:cNvSpPr txBox="1"/>
          <p:nvPr/>
        </p:nvSpPr>
        <p:spPr>
          <a:xfrm>
            <a:off x="825500" y="3413125"/>
            <a:ext cx="1385888" cy="44926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dirty="0">
                <a:solidFill>
                  <a:srgbClr val="0066FF"/>
                </a:solidFill>
                <a:latin typeface="Times New Roman" panose="02020603050405020304" pitchFamily="18" charset="0"/>
                <a:sym typeface="Symbol" panose="05050102010706020507" pitchFamily="18" charset="2"/>
              </a:rPr>
              <a:t>1. </a:t>
            </a:r>
            <a:r>
              <a:rPr lang="zh-CN" altLang="en-US" sz="2400" dirty="0">
                <a:solidFill>
                  <a:srgbClr val="0066FF"/>
                </a:solidFill>
                <a:latin typeface="Times New Roman" panose="02020603050405020304" pitchFamily="18" charset="0"/>
                <a:sym typeface="Symbol" panose="05050102010706020507" pitchFamily="18" charset="2"/>
              </a:rPr>
              <a:t>特点</a:t>
            </a:r>
            <a:r>
              <a:rPr lang="zh-CN" altLang="en-US" sz="2400" dirty="0">
                <a:latin typeface="Times New Roman" panose="02020603050405020304" pitchFamily="18" charset="0"/>
                <a:sym typeface="Symbol" panose="05050102010706020507" pitchFamily="18" charset="2"/>
              </a:rPr>
              <a:t>：</a:t>
            </a:r>
            <a:endParaRPr lang="zh-CN" altLang="en-US" sz="2400">
              <a:latin typeface="Times New Roman" panose="02020603050405020304" pitchFamily="18" charset="0"/>
              <a:sym typeface="Symbol" panose="05050102010706020507" pitchFamily="18" charset="2"/>
            </a:endParaRPr>
          </a:p>
        </p:txBody>
      </p:sp>
      <p:sp>
        <p:nvSpPr>
          <p:cNvPr id="109657" name="文本框 109656"/>
          <p:cNvSpPr txBox="1"/>
          <p:nvPr/>
        </p:nvSpPr>
        <p:spPr>
          <a:xfrm>
            <a:off x="1409700" y="3870325"/>
            <a:ext cx="6940550" cy="44926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Wingdings 2" panose="05020102010507070707" pitchFamily="18" charset="2"/>
              </a:rPr>
              <a:t>(a) </a:t>
            </a:r>
            <a:r>
              <a:rPr lang="zh-CN" altLang="en-US" sz="2400" dirty="0">
                <a:latin typeface="Times New Roman" panose="02020603050405020304" pitchFamily="18" charset="0"/>
                <a:sym typeface="Symbol" panose="05050102010706020507" pitchFamily="18" charset="2"/>
              </a:rPr>
              <a:t>电源两端电压由电源本身决定，与外电路无关；</a:t>
            </a:r>
          </a:p>
        </p:txBody>
      </p:sp>
      <p:sp>
        <p:nvSpPr>
          <p:cNvPr id="109658" name="文本框 109657"/>
          <p:cNvSpPr txBox="1"/>
          <p:nvPr/>
        </p:nvSpPr>
        <p:spPr>
          <a:xfrm>
            <a:off x="944563" y="5835650"/>
            <a:ext cx="6904037" cy="44926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Wingdings 2" panose="05020102010507070707" pitchFamily="18" charset="2"/>
              </a:rPr>
              <a:t>(b) </a:t>
            </a:r>
            <a:r>
              <a:rPr lang="zh-CN" altLang="en-US" sz="2400" dirty="0">
                <a:latin typeface="Times New Roman" panose="02020603050405020304" pitchFamily="18" charset="0"/>
                <a:sym typeface="Symbol" panose="05050102010706020507" pitchFamily="18" charset="2"/>
              </a:rPr>
              <a:t>通过它的电流是任意的，由外电路决定。</a:t>
            </a:r>
            <a:endParaRPr lang="zh-CN" altLang="en-US" sz="2400">
              <a:latin typeface="Times New Roman" panose="02020603050405020304" pitchFamily="18" charset="0"/>
              <a:sym typeface="Symbol" panose="05050102010706020507" pitchFamily="18" charset="2"/>
            </a:endParaRPr>
          </a:p>
        </p:txBody>
      </p:sp>
      <p:sp>
        <p:nvSpPr>
          <p:cNvPr id="109659" name="矩形 109658"/>
          <p:cNvSpPr/>
          <p:nvPr/>
        </p:nvSpPr>
        <p:spPr>
          <a:xfrm>
            <a:off x="1457325" y="4641469"/>
            <a:ext cx="342265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直流：</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r>
              <a:rPr lang="zh-CN" altLang="en-US" sz="2400" dirty="0">
                <a:latin typeface="Times New Roman" panose="02020603050405020304" pitchFamily="18" charset="0"/>
                <a:sym typeface="Symbol" panose="05050102010706020507" pitchFamily="18" charset="2"/>
              </a:rPr>
              <a:t>为常数</a:t>
            </a:r>
          </a:p>
        </p:txBody>
      </p:sp>
      <p:sp>
        <p:nvSpPr>
          <p:cNvPr id="109660" name="矩形 109659"/>
          <p:cNvSpPr/>
          <p:nvPr/>
        </p:nvSpPr>
        <p:spPr>
          <a:xfrm>
            <a:off x="1793875" y="5054201"/>
            <a:ext cx="6556375"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交流： </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r>
              <a:rPr lang="zh-CN" altLang="en-US" sz="2400" dirty="0">
                <a:latin typeface="Times New Roman" panose="02020603050405020304" pitchFamily="18" charset="0"/>
                <a:sym typeface="Symbol" panose="05050102010706020507" pitchFamily="18" charset="2"/>
              </a:rPr>
              <a:t>是确定的时间函数，如 </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m</a:t>
            </a:r>
            <a:r>
              <a:rPr lang="en-US" altLang="zh-CN" sz="2400" dirty="0" err="1">
                <a:latin typeface="Times New Roman" panose="02020603050405020304" pitchFamily="18" charset="0"/>
                <a:sym typeface="Symbol" panose="05050102010706020507" pitchFamily="18" charset="2"/>
              </a:rPr>
              <a:t>sin</a:t>
            </a:r>
            <a:r>
              <a:rPr lang="en-US" altLang="zh-CN" sz="2400" i="1" dirty="0" err="1">
                <a:latin typeface="Times New Roman" panose="02020603050405020304" pitchFamily="18" charset="0"/>
                <a:sym typeface="Symbol" panose="05050102010706020507" pitchFamily="18" charset="2"/>
              </a:rPr>
              <a:t>t</a:t>
            </a:r>
            <a:endParaRPr lang="en-US" altLang="zh-CN" sz="2400" baseline="-25000" dirty="0">
              <a:latin typeface="Times New Roman" panose="02020603050405020304" pitchFamily="18" charset="0"/>
              <a:sym typeface="Symbol" panose="05050102010706020507" pitchFamily="18" charset="2"/>
            </a:endParaRPr>
          </a:p>
        </p:txBody>
      </p:sp>
      <p:sp>
        <p:nvSpPr>
          <p:cNvPr id="109682" name="文本框 109681"/>
          <p:cNvSpPr txBox="1"/>
          <p:nvPr/>
        </p:nvSpPr>
        <p:spPr>
          <a:xfrm>
            <a:off x="1897107" y="2781300"/>
            <a:ext cx="1414462" cy="457200"/>
          </a:xfrm>
          <a:prstGeom prst="rect">
            <a:avLst/>
          </a:prstGeom>
          <a:noFill/>
          <a:ln w="19050">
            <a:noFill/>
          </a:ln>
        </p:spPr>
        <p:txBody>
          <a:bodyPr lIns="89381" tIns="44691" rIns="89381" bIns="44691" anchor="ctr"/>
          <a:lstStyle/>
          <a:p>
            <a:pPr algn="ctr" defTabSz="892175" eaLnBrk="0" hangingPunct="0">
              <a:spcBef>
                <a:spcPct val="50000"/>
              </a:spcBef>
            </a:pPr>
            <a:r>
              <a:rPr lang="zh-CN" altLang="en-US" sz="2400" dirty="0">
                <a:latin typeface="Times New Roman" panose="02020603050405020304" pitchFamily="18" charset="0"/>
              </a:rPr>
              <a:t>符号</a:t>
            </a:r>
            <a:endParaRPr lang="zh-CN" altLang="en-US" sz="2400" dirty="0">
              <a:solidFill>
                <a:srgbClr val="000000"/>
              </a:solidFill>
              <a:latin typeface="Times New Roman" panose="02020603050405020304" pitchFamily="18" charset="0"/>
            </a:endParaRPr>
          </a:p>
        </p:txBody>
      </p:sp>
      <p:sp>
        <p:nvSpPr>
          <p:cNvPr id="109690" name="动作按钮: 后退或前一项 109689"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09691" name="动作按钮: 后退或前一项 109690"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grpSp>
        <p:nvGrpSpPr>
          <p:cNvPr id="109697" name="组合 109696"/>
          <p:cNvGrpSpPr/>
          <p:nvPr/>
        </p:nvGrpSpPr>
        <p:grpSpPr>
          <a:xfrm>
            <a:off x="3514725" y="2309813"/>
            <a:ext cx="2219325" cy="954087"/>
            <a:chOff x="2214" y="1455"/>
            <a:chExt cx="1398" cy="601"/>
          </a:xfrm>
        </p:grpSpPr>
        <p:sp>
          <p:nvSpPr>
            <p:cNvPr id="109628" name="文本框 109627"/>
            <p:cNvSpPr txBox="1"/>
            <p:nvPr/>
          </p:nvSpPr>
          <p:spPr>
            <a:xfrm>
              <a:off x="2770" y="1455"/>
              <a:ext cx="256" cy="24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u</a:t>
              </a:r>
              <a:r>
                <a:rPr lang="en-US" altLang="zh-CN" sz="1900" baseline="-25000" dirty="0" err="1">
                  <a:latin typeface="Times New Roman" panose="02020603050405020304" pitchFamily="18" charset="0"/>
                  <a:sym typeface="Symbol" panose="05050102010706020507" pitchFamily="18" charset="2"/>
                </a:rPr>
                <a:t>S</a:t>
              </a:r>
              <a:endParaRPr lang="en-US" altLang="zh-CN" sz="1900" i="1" dirty="0">
                <a:latin typeface="Times New Roman" panose="02020603050405020304" pitchFamily="18" charset="0"/>
                <a:sym typeface="Symbol" panose="05050102010706020507" pitchFamily="18" charset="2"/>
              </a:endParaRPr>
            </a:p>
          </p:txBody>
        </p:sp>
        <p:grpSp>
          <p:nvGrpSpPr>
            <p:cNvPr id="109696" name="组合 109695"/>
            <p:cNvGrpSpPr/>
            <p:nvPr/>
          </p:nvGrpSpPr>
          <p:grpSpPr>
            <a:xfrm>
              <a:off x="2214" y="1575"/>
              <a:ext cx="1398" cy="481"/>
              <a:chOff x="2214" y="1575"/>
              <a:chExt cx="1398" cy="481"/>
            </a:xfrm>
          </p:grpSpPr>
          <p:sp>
            <p:nvSpPr>
              <p:cNvPr id="109611" name="直接连接符 109610"/>
              <p:cNvSpPr/>
              <p:nvPr/>
            </p:nvSpPr>
            <p:spPr>
              <a:xfrm rot="5400000">
                <a:off x="2908" y="1261"/>
                <a:ext cx="0" cy="1272"/>
              </a:xfrm>
              <a:prstGeom prst="line">
                <a:avLst/>
              </a:prstGeom>
              <a:ln w="12700" cap="flat" cmpd="sng">
                <a:solidFill>
                  <a:schemeClr val="tx2"/>
                </a:solidFill>
                <a:prstDash val="solid"/>
                <a:headEnd type="none" w="med" len="med"/>
                <a:tailEnd type="none" w="med" len="med"/>
              </a:ln>
            </p:spPr>
          </p:sp>
          <p:sp>
            <p:nvSpPr>
              <p:cNvPr id="109625" name="文本框 109624"/>
              <p:cNvSpPr txBox="1"/>
              <p:nvPr/>
            </p:nvSpPr>
            <p:spPr>
              <a:xfrm rot="5400000">
                <a:off x="2523" y="1640"/>
                <a:ext cx="202" cy="24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09627" name="文本框 109626"/>
              <p:cNvSpPr txBox="1"/>
              <p:nvPr/>
            </p:nvSpPr>
            <p:spPr>
              <a:xfrm>
                <a:off x="3104" y="1575"/>
                <a:ext cx="196" cy="24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sp>
            <p:nvSpPr>
              <p:cNvPr id="109678" name="椭圆 109677"/>
              <p:cNvSpPr/>
              <p:nvPr/>
            </p:nvSpPr>
            <p:spPr>
              <a:xfrm rot="5400000">
                <a:off x="3544" y="1862"/>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09679" name="椭圆 109678"/>
              <p:cNvSpPr/>
              <p:nvPr/>
            </p:nvSpPr>
            <p:spPr>
              <a:xfrm rot="5400000">
                <a:off x="2214" y="1862"/>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09692" name="椭圆 109691"/>
              <p:cNvSpPr/>
              <p:nvPr/>
            </p:nvSpPr>
            <p:spPr>
              <a:xfrm>
                <a:off x="2688" y="1716"/>
                <a:ext cx="340" cy="340"/>
              </a:xfrm>
              <a:prstGeom prst="ellipse">
                <a:avLst/>
              </a:prstGeom>
              <a:noFill/>
              <a:ln w="28575" cap="flat" cmpd="sng">
                <a:solidFill>
                  <a:srgbClr val="000000"/>
                </a:solidFill>
                <a:prstDash val="solid"/>
                <a:headEnd type="none" w="med" len="med"/>
                <a:tailEnd type="none" w="med" len="med"/>
              </a:ln>
            </p:spPr>
            <p:txBody>
              <a:bodyPr/>
              <a:lstStyle/>
              <a:p>
                <a:endParaRPr lang="zh-CN" altLang="en-US"/>
              </a:p>
            </p:txBody>
          </p:sp>
        </p:grpSp>
      </p:grpSp>
      <p:sp>
        <p:nvSpPr>
          <p:cNvPr id="109694" name="标题 109693"/>
          <p:cNvSpPr>
            <a:spLocks noGrp="1"/>
          </p:cNvSpPr>
          <p:nvPr>
            <p:ph type="title" idx="4294967295"/>
          </p:nvPr>
        </p:nvSpPr>
        <p:spPr>
          <a:xfrm>
            <a:off x="944563" y="457200"/>
            <a:ext cx="2678112" cy="608013"/>
          </a:xfrm>
          <a:solidFill>
            <a:srgbClr val="00FF00"/>
          </a:solidFill>
          <a:ln/>
        </p:spPr>
        <p:txBody>
          <a:bodyPr lIns="89381" tIns="44691" rIns="89381" bIns="44691" anchor="b"/>
          <a:lstStyle/>
          <a:p>
            <a:pPr algn="ctr"/>
            <a:r>
              <a:rPr lang="en-US" altLang="zh-CN" sz="2800" b="1" dirty="0">
                <a:latin typeface="Times New Roman" panose="02020603050405020304" pitchFamily="18" charset="0"/>
              </a:rPr>
              <a:t>1.4.1  </a:t>
            </a:r>
            <a:r>
              <a:rPr lang="zh-CN" altLang="en-US" sz="2800" b="1" dirty="0">
                <a:latin typeface="Times New Roman" panose="02020603050405020304" pitchFamily="18" charset="0"/>
              </a:rPr>
              <a:t>电压源</a:t>
            </a:r>
            <a:endParaRPr lang="zh-CN" altLang="en-US" sz="2800" b="1"/>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9571"/>
                                        </p:tgtEl>
                                        <p:attrNameLst>
                                          <p:attrName>style.visibility</p:attrName>
                                        </p:attrNameLst>
                                      </p:cBhvr>
                                      <p:to>
                                        <p:strVal val="visible"/>
                                      </p:to>
                                    </p:set>
                                    <p:anim calcmode="lin" valueType="num">
                                      <p:cBhvr>
                                        <p:cTn id="7" dur="500" fill="hold"/>
                                        <p:tgtEl>
                                          <p:spTgt spid="109571"/>
                                        </p:tgtEl>
                                        <p:attrNameLst>
                                          <p:attrName>ppt_w</p:attrName>
                                        </p:attrNameLst>
                                      </p:cBhvr>
                                      <p:tavLst>
                                        <p:tav tm="0">
                                          <p:val>
                                            <p:fltVal val="0"/>
                                          </p:val>
                                        </p:tav>
                                        <p:tav tm="100000">
                                          <p:val>
                                            <p:strVal val="#ppt_w"/>
                                          </p:val>
                                        </p:tav>
                                      </p:tavLst>
                                    </p:anim>
                                    <p:anim calcmode="lin" valueType="num">
                                      <p:cBhvr>
                                        <p:cTn id="8" dur="500" fill="hold"/>
                                        <p:tgtEl>
                                          <p:spTgt spid="109571"/>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96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9697"/>
                                        </p:tgtEl>
                                        <p:attrNameLst>
                                          <p:attrName>style.visibility</p:attrName>
                                        </p:attrNameLst>
                                      </p:cBhvr>
                                      <p:to>
                                        <p:strVal val="visible"/>
                                      </p:to>
                                    </p:set>
                                    <p:anim calcmode="lin" valueType="num">
                                      <p:cBhvr additive="base">
                                        <p:cTn id="17" dur="500" fill="hold"/>
                                        <p:tgtEl>
                                          <p:spTgt spid="109697"/>
                                        </p:tgtEl>
                                        <p:attrNameLst>
                                          <p:attrName>ppt_x</p:attrName>
                                        </p:attrNameLst>
                                      </p:cBhvr>
                                      <p:tavLst>
                                        <p:tav tm="0">
                                          <p:val>
                                            <p:strVal val="0-#ppt_w/2"/>
                                          </p:val>
                                        </p:tav>
                                        <p:tav tm="100000">
                                          <p:val>
                                            <p:strVal val="#ppt_x"/>
                                          </p:val>
                                        </p:tav>
                                      </p:tavLst>
                                    </p:anim>
                                    <p:anim calcmode="lin" valueType="num">
                                      <p:cBhvr additive="base">
                                        <p:cTn id="18" dur="500" fill="hold"/>
                                        <p:tgtEl>
                                          <p:spTgt spid="10969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96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9657"/>
                                        </p:tgtEl>
                                        <p:attrNameLst>
                                          <p:attrName>style.visibility</p:attrName>
                                        </p:attrNameLst>
                                      </p:cBhvr>
                                      <p:to>
                                        <p:strVal val="visible"/>
                                      </p:to>
                                    </p:set>
                                    <p:anim calcmode="lin" valueType="num">
                                      <p:cBhvr additive="base">
                                        <p:cTn id="27" dur="500" fill="hold"/>
                                        <p:tgtEl>
                                          <p:spTgt spid="109657"/>
                                        </p:tgtEl>
                                        <p:attrNameLst>
                                          <p:attrName>ppt_x</p:attrName>
                                        </p:attrNameLst>
                                      </p:cBhvr>
                                      <p:tavLst>
                                        <p:tav tm="0">
                                          <p:val>
                                            <p:strVal val="1+#ppt_w/2"/>
                                          </p:val>
                                        </p:tav>
                                        <p:tav tm="100000">
                                          <p:val>
                                            <p:strVal val="#ppt_x"/>
                                          </p:val>
                                        </p:tav>
                                      </p:tavLst>
                                    </p:anim>
                                    <p:anim calcmode="lin" valueType="num">
                                      <p:cBhvr additive="base">
                                        <p:cTn id="28" dur="500" fill="hold"/>
                                        <p:tgtEl>
                                          <p:spTgt spid="10965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09659"/>
                                        </p:tgtEl>
                                        <p:attrNameLst>
                                          <p:attrName>style.visibility</p:attrName>
                                        </p:attrNameLst>
                                      </p:cBhvr>
                                      <p:to>
                                        <p:strVal val="visible"/>
                                      </p:to>
                                    </p:set>
                                    <p:anim calcmode="lin" valueType="num">
                                      <p:cBhvr additive="base">
                                        <p:cTn id="33" dur="500" fill="hold"/>
                                        <p:tgtEl>
                                          <p:spTgt spid="109659"/>
                                        </p:tgtEl>
                                        <p:attrNameLst>
                                          <p:attrName>ppt_x</p:attrName>
                                        </p:attrNameLst>
                                      </p:cBhvr>
                                      <p:tavLst>
                                        <p:tav tm="0">
                                          <p:val>
                                            <p:strVal val="1+#ppt_w/2"/>
                                          </p:val>
                                        </p:tav>
                                        <p:tav tm="100000">
                                          <p:val>
                                            <p:strVal val="#ppt_x"/>
                                          </p:val>
                                        </p:tav>
                                      </p:tavLst>
                                    </p:anim>
                                    <p:anim calcmode="lin" valueType="num">
                                      <p:cBhvr additive="base">
                                        <p:cTn id="34" dur="500" fill="hold"/>
                                        <p:tgtEl>
                                          <p:spTgt spid="109659"/>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109660"/>
                                        </p:tgtEl>
                                        <p:attrNameLst>
                                          <p:attrName>style.visibility</p:attrName>
                                        </p:attrNameLst>
                                      </p:cBhvr>
                                      <p:to>
                                        <p:strVal val="visible"/>
                                      </p:to>
                                    </p:set>
                                    <p:anim calcmode="lin" valueType="num">
                                      <p:cBhvr additive="base">
                                        <p:cTn id="38" dur="500" fill="hold"/>
                                        <p:tgtEl>
                                          <p:spTgt spid="109660"/>
                                        </p:tgtEl>
                                        <p:attrNameLst>
                                          <p:attrName>ppt_x</p:attrName>
                                        </p:attrNameLst>
                                      </p:cBhvr>
                                      <p:tavLst>
                                        <p:tav tm="0">
                                          <p:val>
                                            <p:strVal val="1+#ppt_w/2"/>
                                          </p:val>
                                        </p:tav>
                                        <p:tav tm="100000">
                                          <p:val>
                                            <p:strVal val="#ppt_x"/>
                                          </p:val>
                                        </p:tav>
                                      </p:tavLst>
                                    </p:anim>
                                    <p:anim calcmode="lin" valueType="num">
                                      <p:cBhvr additive="base">
                                        <p:cTn id="39" dur="500" fill="hold"/>
                                        <p:tgtEl>
                                          <p:spTgt spid="109660"/>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109658"/>
                                        </p:tgtEl>
                                        <p:attrNameLst>
                                          <p:attrName>style.visibility</p:attrName>
                                        </p:attrNameLst>
                                      </p:cBhvr>
                                      <p:to>
                                        <p:strVal val="visible"/>
                                      </p:to>
                                    </p:set>
                                    <p:anim calcmode="lin" valueType="num">
                                      <p:cBhvr additive="base">
                                        <p:cTn id="44" dur="500" fill="hold"/>
                                        <p:tgtEl>
                                          <p:spTgt spid="109658"/>
                                        </p:tgtEl>
                                        <p:attrNameLst>
                                          <p:attrName>ppt_x</p:attrName>
                                        </p:attrNameLst>
                                      </p:cBhvr>
                                      <p:tavLst>
                                        <p:tav tm="0">
                                          <p:val>
                                            <p:strVal val="1+#ppt_w/2"/>
                                          </p:val>
                                        </p:tav>
                                        <p:tav tm="100000">
                                          <p:val>
                                            <p:strVal val="#ppt_x"/>
                                          </p:val>
                                        </p:tav>
                                      </p:tavLst>
                                    </p:anim>
                                    <p:anim calcmode="lin" valueType="num">
                                      <p:cBhvr additive="base">
                                        <p:cTn id="45" dur="500" fill="hold"/>
                                        <p:tgtEl>
                                          <p:spTgt spid="1096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p:bldP spid="109656" grpId="0"/>
      <p:bldP spid="109657" grpId="0"/>
      <p:bldP spid="109658" grpId="0"/>
      <p:bldP spid="109659" grpId="0"/>
      <p:bldP spid="109660" grpId="0"/>
      <p:bldP spid="109682"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0770" name="文本框 160769"/>
          <p:cNvSpPr txBox="1"/>
          <p:nvPr/>
        </p:nvSpPr>
        <p:spPr>
          <a:xfrm>
            <a:off x="392113" y="271463"/>
            <a:ext cx="2066925"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solidFill>
                  <a:srgbClr val="0066FF"/>
                </a:solidFill>
                <a:latin typeface="Times New Roman" panose="02020603050405020304" pitchFamily="18" charset="0"/>
                <a:sym typeface="Symbol" panose="05050102010706020507" pitchFamily="18" charset="2"/>
              </a:rPr>
              <a:t>2. </a:t>
            </a:r>
            <a:r>
              <a:rPr lang="zh-CN" altLang="en-US" sz="2400" dirty="0">
                <a:solidFill>
                  <a:srgbClr val="0066FF"/>
                </a:solidFill>
                <a:latin typeface="Times New Roman" panose="02020603050405020304" pitchFamily="18" charset="0"/>
                <a:sym typeface="Symbol" panose="05050102010706020507" pitchFamily="18" charset="2"/>
              </a:rPr>
              <a:t>伏安特性</a:t>
            </a:r>
            <a:endParaRPr lang="zh-CN" altLang="en-US" sz="2400">
              <a:solidFill>
                <a:srgbClr val="0066FF"/>
              </a:solidFill>
              <a:latin typeface="Times New Roman" panose="02020603050405020304" pitchFamily="18" charset="0"/>
              <a:sym typeface="Symbol" panose="05050102010706020507" pitchFamily="18" charset="2"/>
            </a:endParaRPr>
          </a:p>
        </p:txBody>
      </p:sp>
      <p:sp>
        <p:nvSpPr>
          <p:cNvPr id="160779" name="直接连接符 160778"/>
          <p:cNvSpPr/>
          <p:nvPr/>
        </p:nvSpPr>
        <p:spPr>
          <a:xfrm>
            <a:off x="5880100" y="1906588"/>
            <a:ext cx="1600200" cy="0"/>
          </a:xfrm>
          <a:prstGeom prst="line">
            <a:avLst/>
          </a:prstGeom>
          <a:ln w="31750" cap="flat" cmpd="sng">
            <a:solidFill>
              <a:srgbClr val="FF0000"/>
            </a:solidFill>
            <a:prstDash val="solid"/>
            <a:headEnd type="none" w="med" len="med"/>
            <a:tailEnd type="none" w="med" len="med"/>
          </a:ln>
        </p:spPr>
      </p:sp>
      <p:sp>
        <p:nvSpPr>
          <p:cNvPr id="160782" name="文本框 160781"/>
          <p:cNvSpPr txBox="1"/>
          <p:nvPr/>
        </p:nvSpPr>
        <p:spPr>
          <a:xfrm>
            <a:off x="7456488" y="1655363"/>
            <a:ext cx="515937"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endParaRPr lang="en-US" altLang="zh-CN" sz="2400" i="1" dirty="0">
              <a:latin typeface="Times New Roman" panose="02020603050405020304" pitchFamily="18" charset="0"/>
              <a:sym typeface="Symbol" panose="05050102010706020507" pitchFamily="18" charset="2"/>
            </a:endParaRPr>
          </a:p>
        </p:txBody>
      </p:sp>
      <p:sp>
        <p:nvSpPr>
          <p:cNvPr id="160783" name="文本框 160782"/>
          <p:cNvSpPr txBox="1"/>
          <p:nvPr/>
        </p:nvSpPr>
        <p:spPr>
          <a:xfrm>
            <a:off x="971550" y="3081351"/>
            <a:ext cx="7334250" cy="1641449"/>
          </a:xfrm>
          <a:prstGeom prst="rect">
            <a:avLst/>
          </a:prstGeom>
          <a:noFill/>
          <a:ln w="12700">
            <a:noFill/>
          </a:ln>
        </p:spPr>
        <p:txBody>
          <a:bodyPr lIns="89381" tIns="44691" rIns="89381" bIns="44691" anchor="ctr">
            <a:spAutoFit/>
          </a:bodyPr>
          <a:lstStyle/>
          <a:p>
            <a:pPr marL="465455" indent="-465455" algn="just" defTabSz="892175" eaLnBrk="0" hangingPunct="0">
              <a:lnSpc>
                <a:spcPct val="140000"/>
              </a:lnSpc>
              <a:spcBef>
                <a:spcPct val="50000"/>
              </a:spcBef>
            </a:pPr>
            <a:r>
              <a:rPr lang="en-US" altLang="zh-CN" sz="2400" dirty="0">
                <a:latin typeface="Times New Roman" panose="02020603050405020304" pitchFamily="18" charset="0"/>
                <a:sym typeface="Symbol" panose="05050102010706020507" pitchFamily="18" charset="2"/>
              </a:rPr>
              <a:t>(1) </a:t>
            </a:r>
            <a:r>
              <a:rPr lang="zh-CN" altLang="en-US" sz="2400" dirty="0">
                <a:latin typeface="Times New Roman" panose="02020603050405020304" pitchFamily="18" charset="0"/>
                <a:sym typeface="Symbol" panose="05050102010706020507" pitchFamily="18" charset="2"/>
              </a:rPr>
              <a:t>若</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r>
              <a:rPr lang="en-US" altLang="zh-CN" sz="2400" baseline="-250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C</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（常数），即直流电源，则其伏安特性为平行于电流轴的直线，反映电压与电源中的电流无关。                                             </a:t>
            </a:r>
          </a:p>
        </p:txBody>
      </p:sp>
      <p:sp>
        <p:nvSpPr>
          <p:cNvPr id="160784" name="矩形 160783"/>
          <p:cNvSpPr/>
          <p:nvPr/>
        </p:nvSpPr>
        <p:spPr>
          <a:xfrm>
            <a:off x="971550" y="4574395"/>
            <a:ext cx="7334250" cy="1641449"/>
          </a:xfrm>
          <a:prstGeom prst="rect">
            <a:avLst/>
          </a:prstGeom>
          <a:noFill/>
          <a:ln w="9525">
            <a:noFill/>
          </a:ln>
        </p:spPr>
        <p:txBody>
          <a:bodyPr lIns="89381" tIns="44691" rIns="89381" bIns="44691" anchor="ctr">
            <a:spAutoFit/>
          </a:bodyPr>
          <a:lstStyle/>
          <a:p>
            <a:pPr marL="465455" indent="-465455" algn="just" defTabSz="892175" eaLnBrk="0" hangingPunct="0">
              <a:lnSpc>
                <a:spcPct val="140000"/>
              </a:lnSpc>
              <a:spcBef>
                <a:spcPct val="50000"/>
              </a:spcBef>
            </a:pPr>
            <a:r>
              <a:rPr lang="en-US" altLang="zh-CN" sz="2400" dirty="0">
                <a:latin typeface="Times New Roman" panose="02020603050405020304" pitchFamily="18" charset="0"/>
                <a:sym typeface="Symbol" panose="05050102010706020507" pitchFamily="18" charset="2"/>
              </a:rPr>
              <a:t>(2) </a:t>
            </a:r>
            <a:r>
              <a:rPr lang="zh-CN" altLang="en-US" sz="2400" dirty="0">
                <a:latin typeface="Times New Roman" panose="02020603050405020304" pitchFamily="18" charset="0"/>
                <a:sym typeface="Symbol" panose="05050102010706020507" pitchFamily="18" charset="2"/>
              </a:rPr>
              <a:t>若</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r>
              <a:rPr lang="zh-CN" altLang="en-US" sz="2400" dirty="0">
                <a:latin typeface="Times New Roman" panose="02020603050405020304" pitchFamily="18" charset="0"/>
                <a:sym typeface="Symbol" panose="05050102010706020507" pitchFamily="18" charset="2"/>
              </a:rPr>
              <a:t>为变化的电源，则某一时刻的伏安关系也是 这样</a:t>
            </a:r>
            <a:r>
              <a:rPr lang="zh-CN" altLang="en-US" sz="2400" dirty="0">
                <a:latin typeface="宋体" panose="02010600030101010101" pitchFamily="2" charset="-122"/>
                <a:sym typeface="MT Extra" panose="05050102010205020202" pitchFamily="18" charset="2"/>
              </a:rPr>
              <a:t>。</a:t>
            </a:r>
            <a:r>
              <a:rPr lang="zh-CN" altLang="en-US" sz="2400" dirty="0">
                <a:solidFill>
                  <a:srgbClr val="FF0000"/>
                </a:solidFill>
                <a:latin typeface="Times New Roman" panose="02020603050405020304" pitchFamily="18" charset="0"/>
                <a:sym typeface="Symbol" panose="05050102010706020507" pitchFamily="18" charset="2"/>
              </a:rPr>
              <a:t>电压为零的电压源</a:t>
            </a:r>
            <a:r>
              <a:rPr lang="zh-CN" altLang="en-US" sz="2400" dirty="0">
                <a:latin typeface="Times New Roman" panose="02020603050405020304" pitchFamily="18" charset="0"/>
                <a:sym typeface="Symbol" panose="05050102010706020507" pitchFamily="18" charset="2"/>
              </a:rPr>
              <a:t>，伏安曲线与 </a:t>
            </a:r>
            <a:r>
              <a:rPr lang="en-US" altLang="zh-CN" sz="2400" i="1" dirty="0" err="1">
                <a:latin typeface="Times New Roman" panose="02020603050405020304" pitchFamily="18" charset="0"/>
                <a:sym typeface="Symbol" panose="05050102010706020507" pitchFamily="18" charset="2"/>
              </a:rPr>
              <a:t>i</a:t>
            </a:r>
            <a:r>
              <a:rPr lang="en-US" altLang="zh-CN" sz="2400" i="1"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轴重合</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相当于</a:t>
            </a:r>
            <a:r>
              <a:rPr lang="zh-CN" altLang="en-US" sz="2400" dirty="0">
                <a:solidFill>
                  <a:srgbClr val="FF0000"/>
                </a:solidFill>
                <a:latin typeface="Times New Roman" panose="02020603050405020304" pitchFamily="18" charset="0"/>
                <a:sym typeface="Symbol" panose="05050102010706020507" pitchFamily="18" charset="2"/>
              </a:rPr>
              <a:t>短路</a:t>
            </a:r>
            <a:r>
              <a:rPr lang="zh-CN" altLang="en-US" sz="2400" dirty="0">
                <a:latin typeface="Times New Roman" panose="02020603050405020304" pitchFamily="18" charset="0"/>
                <a:sym typeface="Symbol" panose="05050102010706020507" pitchFamily="18" charset="2"/>
              </a:rPr>
              <a:t>元件</a:t>
            </a:r>
            <a:r>
              <a:rPr lang="zh-CN" altLang="en-US" sz="2400" dirty="0">
                <a:latin typeface="宋体" panose="02010600030101010101" pitchFamily="2" charset="-122"/>
                <a:sym typeface="MT Extra" panose="05050102010205020202" pitchFamily="18" charset="2"/>
              </a:rPr>
              <a:t>。</a:t>
            </a:r>
          </a:p>
        </p:txBody>
      </p:sp>
      <p:grpSp>
        <p:nvGrpSpPr>
          <p:cNvPr id="160853" name="组合 160852"/>
          <p:cNvGrpSpPr/>
          <p:nvPr/>
        </p:nvGrpSpPr>
        <p:grpSpPr>
          <a:xfrm>
            <a:off x="1225550" y="831850"/>
            <a:ext cx="1998663" cy="2292350"/>
            <a:chOff x="772" y="523"/>
            <a:chExt cx="1259" cy="1445"/>
          </a:xfrm>
        </p:grpSpPr>
        <p:sp>
          <p:nvSpPr>
            <p:cNvPr id="160827" name="文本框 160826"/>
            <p:cNvSpPr txBox="1"/>
            <p:nvPr/>
          </p:nvSpPr>
          <p:spPr>
            <a:xfrm>
              <a:off x="772" y="1216"/>
              <a:ext cx="256" cy="24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u</a:t>
              </a:r>
              <a:r>
                <a:rPr lang="en-US" altLang="zh-CN" sz="1900" baseline="-25000" dirty="0" err="1">
                  <a:latin typeface="Times New Roman" panose="02020603050405020304" pitchFamily="18" charset="0"/>
                  <a:sym typeface="Symbol" panose="05050102010706020507" pitchFamily="18" charset="2"/>
                </a:rPr>
                <a:t>S</a:t>
              </a:r>
              <a:endParaRPr lang="en-US" altLang="zh-CN" sz="1900" i="1" dirty="0">
                <a:latin typeface="Times New Roman" panose="02020603050405020304" pitchFamily="18" charset="0"/>
                <a:sym typeface="Symbol" panose="05050102010706020507" pitchFamily="18" charset="2"/>
              </a:endParaRPr>
            </a:p>
          </p:txBody>
        </p:sp>
        <p:sp>
          <p:nvSpPr>
            <p:cNvPr id="160828" name="直接连接符 160827"/>
            <p:cNvSpPr/>
            <p:nvPr/>
          </p:nvSpPr>
          <p:spPr>
            <a:xfrm>
              <a:off x="1535" y="660"/>
              <a:ext cx="289" cy="0"/>
            </a:xfrm>
            <a:prstGeom prst="line">
              <a:avLst/>
            </a:prstGeom>
            <a:ln w="12700" cap="flat" cmpd="sng">
              <a:solidFill>
                <a:schemeClr val="tx2"/>
              </a:solidFill>
              <a:prstDash val="solid"/>
              <a:headEnd type="none" w="med" len="med"/>
              <a:tailEnd type="triangle" w="med" len="med"/>
            </a:ln>
          </p:spPr>
        </p:sp>
        <p:sp>
          <p:nvSpPr>
            <p:cNvPr id="160829" name="直接连接符 160828"/>
            <p:cNvSpPr/>
            <p:nvPr/>
          </p:nvSpPr>
          <p:spPr>
            <a:xfrm rot="10800000">
              <a:off x="1232" y="759"/>
              <a:ext cx="0" cy="1175"/>
            </a:xfrm>
            <a:prstGeom prst="line">
              <a:avLst/>
            </a:prstGeom>
            <a:ln w="19050" cap="flat" cmpd="sng">
              <a:solidFill>
                <a:schemeClr val="tx2"/>
              </a:solidFill>
              <a:prstDash val="solid"/>
              <a:headEnd type="none" w="med" len="med"/>
              <a:tailEnd type="none" w="med" len="med"/>
            </a:ln>
          </p:spPr>
        </p:sp>
        <p:sp>
          <p:nvSpPr>
            <p:cNvPr id="160830" name="椭圆 160829"/>
            <p:cNvSpPr/>
            <p:nvPr/>
          </p:nvSpPr>
          <p:spPr>
            <a:xfrm rot="10800000">
              <a:off x="1051" y="1201"/>
              <a:ext cx="340" cy="340"/>
            </a:xfrm>
            <a:prstGeom prst="ellipse">
              <a:avLst/>
            </a:prstGeom>
            <a:noFill/>
            <a:ln w="31750" cap="flat" cmpd="sng">
              <a:solidFill>
                <a:srgbClr val="FF0000"/>
              </a:solidFill>
              <a:prstDash val="solid"/>
              <a:headEnd type="none" w="med" len="med"/>
              <a:tailEnd type="none" w="med" len="med"/>
            </a:ln>
          </p:spPr>
          <p:txBody>
            <a:bodyPr/>
            <a:lstStyle/>
            <a:p>
              <a:endParaRPr lang="zh-CN" altLang="en-US"/>
            </a:p>
          </p:txBody>
        </p:sp>
        <p:sp>
          <p:nvSpPr>
            <p:cNvPr id="160831" name="文本框 160830"/>
            <p:cNvSpPr txBox="1"/>
            <p:nvPr/>
          </p:nvSpPr>
          <p:spPr>
            <a:xfrm rot="10800000">
              <a:off x="1026" y="954"/>
              <a:ext cx="202" cy="24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60832" name="文本框 160831"/>
            <p:cNvSpPr txBox="1"/>
            <p:nvPr/>
          </p:nvSpPr>
          <p:spPr>
            <a:xfrm>
              <a:off x="1025" y="1502"/>
              <a:ext cx="196" cy="24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sp>
          <p:nvSpPr>
            <p:cNvPr id="160833" name="文本框 160832"/>
            <p:cNvSpPr txBox="1"/>
            <p:nvPr/>
          </p:nvSpPr>
          <p:spPr>
            <a:xfrm>
              <a:off x="1393" y="523"/>
              <a:ext cx="156" cy="24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i</a:t>
              </a:r>
              <a:endParaRPr lang="en-US" altLang="zh-CN" sz="1900" i="1" dirty="0">
                <a:latin typeface="Times New Roman" panose="02020603050405020304" pitchFamily="18" charset="0"/>
                <a:sym typeface="Symbol" panose="05050102010706020507" pitchFamily="18" charset="2"/>
              </a:endParaRPr>
            </a:p>
          </p:txBody>
        </p:sp>
        <p:sp>
          <p:nvSpPr>
            <p:cNvPr id="160834" name="椭圆 160833"/>
            <p:cNvSpPr/>
            <p:nvPr/>
          </p:nvSpPr>
          <p:spPr>
            <a:xfrm rot="10800000">
              <a:off x="1872" y="1900"/>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0837" name="直接连接符 160836"/>
            <p:cNvSpPr/>
            <p:nvPr/>
          </p:nvSpPr>
          <p:spPr>
            <a:xfrm rot="5400000">
              <a:off x="1552" y="1614"/>
              <a:ext cx="0" cy="640"/>
            </a:xfrm>
            <a:prstGeom prst="line">
              <a:avLst/>
            </a:prstGeom>
            <a:ln w="19050" cap="flat" cmpd="sng">
              <a:solidFill>
                <a:schemeClr val="tx2"/>
              </a:solidFill>
              <a:prstDash val="solid"/>
              <a:headEnd type="none" w="med" len="med"/>
              <a:tailEnd type="none" w="med" len="med"/>
            </a:ln>
          </p:spPr>
        </p:sp>
        <p:sp>
          <p:nvSpPr>
            <p:cNvPr id="160838" name="椭圆 160837"/>
            <p:cNvSpPr/>
            <p:nvPr/>
          </p:nvSpPr>
          <p:spPr>
            <a:xfrm rot="10800000">
              <a:off x="1872" y="725"/>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0839" name="直接连接符 160838"/>
            <p:cNvSpPr/>
            <p:nvPr/>
          </p:nvSpPr>
          <p:spPr>
            <a:xfrm rot="5400000">
              <a:off x="1552" y="439"/>
              <a:ext cx="0" cy="640"/>
            </a:xfrm>
            <a:prstGeom prst="line">
              <a:avLst/>
            </a:prstGeom>
            <a:ln w="19050" cap="flat" cmpd="sng">
              <a:solidFill>
                <a:schemeClr val="tx2"/>
              </a:solidFill>
              <a:prstDash val="solid"/>
              <a:headEnd type="none" w="med" len="med"/>
              <a:tailEnd type="none" w="med" len="med"/>
            </a:ln>
          </p:spPr>
        </p:sp>
        <p:sp>
          <p:nvSpPr>
            <p:cNvPr id="160840" name="文本框 160839"/>
            <p:cNvSpPr txBox="1"/>
            <p:nvPr/>
          </p:nvSpPr>
          <p:spPr>
            <a:xfrm>
              <a:off x="1831" y="1204"/>
              <a:ext cx="199" cy="24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a:latin typeface="Times New Roman" panose="02020603050405020304" pitchFamily="18" charset="0"/>
                  <a:sym typeface="Symbol" panose="05050102010706020507" pitchFamily="18" charset="2"/>
                </a:rPr>
                <a:t>u</a:t>
              </a:r>
            </a:p>
          </p:txBody>
        </p:sp>
        <p:sp>
          <p:nvSpPr>
            <p:cNvPr id="160841" name="文本框 160840"/>
            <p:cNvSpPr txBox="1"/>
            <p:nvPr/>
          </p:nvSpPr>
          <p:spPr>
            <a:xfrm rot="10800000">
              <a:off x="1829" y="796"/>
              <a:ext cx="202" cy="24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60842" name="文本框 160841"/>
            <p:cNvSpPr txBox="1"/>
            <p:nvPr/>
          </p:nvSpPr>
          <p:spPr>
            <a:xfrm>
              <a:off x="1835" y="1563"/>
              <a:ext cx="196" cy="24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grpSp>
      <p:grpSp>
        <p:nvGrpSpPr>
          <p:cNvPr id="160845" name="组合 160844"/>
          <p:cNvGrpSpPr/>
          <p:nvPr/>
        </p:nvGrpSpPr>
        <p:grpSpPr>
          <a:xfrm>
            <a:off x="5734050" y="1196975"/>
            <a:ext cx="2014538" cy="1676399"/>
            <a:chOff x="3072" y="754"/>
            <a:chExt cx="1269" cy="1056"/>
          </a:xfrm>
        </p:grpSpPr>
        <p:sp>
          <p:nvSpPr>
            <p:cNvPr id="160777" name="直接连接符 160776"/>
            <p:cNvSpPr/>
            <p:nvPr/>
          </p:nvSpPr>
          <p:spPr>
            <a:xfrm>
              <a:off x="3072" y="1498"/>
              <a:ext cx="1269" cy="0"/>
            </a:xfrm>
            <a:prstGeom prst="line">
              <a:avLst/>
            </a:prstGeom>
            <a:ln w="19050" cap="flat" cmpd="sng">
              <a:solidFill>
                <a:schemeClr val="tx2"/>
              </a:solidFill>
              <a:prstDash val="solid"/>
              <a:headEnd type="none" w="med" len="med"/>
              <a:tailEnd type="stealth" w="sm" len="med"/>
            </a:ln>
          </p:spPr>
        </p:sp>
        <p:sp>
          <p:nvSpPr>
            <p:cNvPr id="160778" name="直接连接符 160777"/>
            <p:cNvSpPr/>
            <p:nvPr/>
          </p:nvSpPr>
          <p:spPr>
            <a:xfrm flipV="1">
              <a:off x="3583" y="818"/>
              <a:ext cx="0" cy="992"/>
            </a:xfrm>
            <a:prstGeom prst="line">
              <a:avLst/>
            </a:prstGeom>
            <a:ln w="19050" cap="flat" cmpd="sng">
              <a:solidFill>
                <a:schemeClr val="tx2"/>
              </a:solidFill>
              <a:prstDash val="solid"/>
              <a:headEnd type="none" w="med" len="med"/>
              <a:tailEnd type="stealth" w="sm" len="med"/>
            </a:ln>
          </p:spPr>
        </p:sp>
        <p:sp>
          <p:nvSpPr>
            <p:cNvPr id="160780" name="文本框 160779"/>
            <p:cNvSpPr txBox="1"/>
            <p:nvPr/>
          </p:nvSpPr>
          <p:spPr>
            <a:xfrm>
              <a:off x="3332" y="754"/>
              <a:ext cx="222" cy="29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p>
          </p:txBody>
        </p:sp>
        <p:sp>
          <p:nvSpPr>
            <p:cNvPr id="160781" name="文本框 160780"/>
            <p:cNvSpPr txBox="1"/>
            <p:nvPr/>
          </p:nvSpPr>
          <p:spPr>
            <a:xfrm>
              <a:off x="4172" y="1497"/>
              <a:ext cx="167" cy="29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i</a:t>
              </a:r>
              <a:endParaRPr lang="en-US" altLang="zh-CN" sz="2400" i="1" dirty="0">
                <a:latin typeface="Times New Roman" panose="02020603050405020304" pitchFamily="18" charset="0"/>
                <a:sym typeface="Symbol" panose="05050102010706020507" pitchFamily="18" charset="2"/>
              </a:endParaRPr>
            </a:p>
          </p:txBody>
        </p:sp>
        <p:sp>
          <p:nvSpPr>
            <p:cNvPr id="160844" name="文本框 160843"/>
            <p:cNvSpPr txBox="1"/>
            <p:nvPr/>
          </p:nvSpPr>
          <p:spPr>
            <a:xfrm>
              <a:off x="3347" y="1500"/>
              <a:ext cx="250"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O</a:t>
              </a:r>
            </a:p>
          </p:txBody>
        </p:sp>
      </p:grpSp>
      <p:sp>
        <p:nvSpPr>
          <p:cNvPr id="160851" name="动作按钮: 后退或前一项 160850"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0852" name="动作按钮: 后退或前一项 160851"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0855" name="矩形标注 160854"/>
          <p:cNvSpPr/>
          <p:nvPr/>
        </p:nvSpPr>
        <p:spPr>
          <a:xfrm>
            <a:off x="3552825" y="111125"/>
            <a:ext cx="2590800" cy="1111250"/>
          </a:xfrm>
          <a:prstGeom prst="wedgeRectCallout">
            <a:avLst>
              <a:gd name="adj1" fmla="val -67759"/>
              <a:gd name="adj2" fmla="val 94713"/>
            </a:avLst>
          </a:prstGeom>
          <a:noFill/>
          <a:ln w="12700" cap="flat" cmpd="sng">
            <a:solidFill>
              <a:srgbClr val="FFCC00"/>
            </a:solidFill>
            <a:prstDash val="solid"/>
            <a:miter/>
            <a:headEnd type="none" w="med" len="med"/>
            <a:tailEnd type="none" w="med" len="med"/>
          </a:ln>
        </p:spPr>
        <p:txBody>
          <a:bodyPr lIns="89381" tIns="44691" rIns="89381" bIns="44691" anchor="ctr"/>
          <a:lstStyle/>
          <a:p>
            <a:pPr algn="ctr" defTabSz="892175" eaLnBrk="0" hangingPunct="0">
              <a:spcBef>
                <a:spcPct val="50000"/>
              </a:spcBef>
            </a:pPr>
            <a:r>
              <a:rPr lang="zh-CN" altLang="en-US" sz="2400" dirty="0">
                <a:solidFill>
                  <a:schemeClr val="accent2"/>
                </a:solidFill>
                <a:latin typeface="Times New Roman" panose="02020603050405020304" pitchFamily="18" charset="0"/>
              </a:rPr>
              <a:t>电压源的电压电流一般取非关联参考方向</a:t>
            </a:r>
            <a:endParaRPr lang="zh-CN" altLang="en-US" sz="2400">
              <a:solidFill>
                <a:schemeClr val="accent2"/>
              </a:solidFill>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8FD1EB87-D9BA-4F43-B9A9-79AE6762C5F2}"/>
              </a:ext>
            </a:extLst>
          </p:cNvPr>
          <p:cNvCxnSpPr/>
          <p:nvPr/>
        </p:nvCxnSpPr>
        <p:spPr>
          <a:xfrm flipV="1">
            <a:off x="2622620" y="2114950"/>
            <a:ext cx="3426488" cy="114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0853"/>
                                        </p:tgtEl>
                                        <p:attrNameLst>
                                          <p:attrName>style.visibility</p:attrName>
                                        </p:attrNameLst>
                                      </p:cBhvr>
                                      <p:to>
                                        <p:strVal val="visible"/>
                                      </p:to>
                                    </p:set>
                                    <p:anim calcmode="lin" valueType="num">
                                      <p:cBhvr additive="base">
                                        <p:cTn id="7" dur="500" fill="hold"/>
                                        <p:tgtEl>
                                          <p:spTgt spid="160853"/>
                                        </p:tgtEl>
                                        <p:attrNameLst>
                                          <p:attrName>ppt_x</p:attrName>
                                        </p:attrNameLst>
                                      </p:cBhvr>
                                      <p:tavLst>
                                        <p:tav tm="0">
                                          <p:val>
                                            <p:strVal val="0-#ppt_w/2"/>
                                          </p:val>
                                        </p:tav>
                                        <p:tav tm="100000">
                                          <p:val>
                                            <p:strVal val="#ppt_x"/>
                                          </p:val>
                                        </p:tav>
                                      </p:tavLst>
                                    </p:anim>
                                    <p:anim calcmode="lin" valueType="num">
                                      <p:cBhvr additive="base">
                                        <p:cTn id="8" dur="500" fill="hold"/>
                                        <p:tgtEl>
                                          <p:spTgt spid="16085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60855"/>
                                        </p:tgtEl>
                                        <p:attrNameLst>
                                          <p:attrName>style.visibility</p:attrName>
                                        </p:attrNameLst>
                                      </p:cBhvr>
                                      <p:to>
                                        <p:strVal val="visible"/>
                                      </p:to>
                                    </p:set>
                                    <p:animEffect transition="in" filter="wipe(up)">
                                      <p:cBhvr>
                                        <p:cTn id="13" dur="500"/>
                                        <p:tgtEl>
                                          <p:spTgt spid="16085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grpId="0" nodeType="clickEffect">
                                  <p:stCondLst>
                                    <p:cond delay="0"/>
                                  </p:stCondLst>
                                  <p:childTnLst>
                                    <p:set>
                                      <p:cBhvr>
                                        <p:cTn id="17" dur="1" fill="hold">
                                          <p:stCondLst>
                                            <p:cond delay="0"/>
                                          </p:stCondLst>
                                        </p:cTn>
                                        <p:tgtEl>
                                          <p:spTgt spid="160783"/>
                                        </p:tgtEl>
                                        <p:attrNameLst>
                                          <p:attrName>style.visibility</p:attrName>
                                        </p:attrNameLst>
                                      </p:cBhvr>
                                      <p:to>
                                        <p:strVal val="visible"/>
                                      </p:to>
                                    </p:set>
                                    <p:animEffect transition="in" filter="barn(outHorizontal)">
                                      <p:cBhvr>
                                        <p:cTn id="18" dur="500"/>
                                        <p:tgtEl>
                                          <p:spTgt spid="16078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160845"/>
                                        </p:tgtEl>
                                        <p:attrNameLst>
                                          <p:attrName>style.visibility</p:attrName>
                                        </p:attrNameLst>
                                      </p:cBhvr>
                                      <p:to>
                                        <p:strVal val="visible"/>
                                      </p:to>
                                    </p:set>
                                    <p:animEffect transition="in" filter="box(out)">
                                      <p:cBhvr>
                                        <p:cTn id="23" dur="500"/>
                                        <p:tgtEl>
                                          <p:spTgt spid="160845"/>
                                        </p:tgtEl>
                                      </p:cBhvr>
                                    </p:animEffect>
                                  </p:childTnLst>
                                </p:cTn>
                              </p:par>
                            </p:childTnLst>
                          </p:cTn>
                        </p:par>
                        <p:par>
                          <p:cTn id="24" fill="hold">
                            <p:stCondLst>
                              <p:cond delay="500"/>
                            </p:stCondLst>
                            <p:childTnLst>
                              <p:par>
                                <p:cTn id="25" presetID="2" presetClass="entr" presetSubtype="2" fill="hold" nodeType="afterEffect">
                                  <p:stCondLst>
                                    <p:cond delay="0"/>
                                  </p:stCondLst>
                                  <p:childTnLst>
                                    <p:set>
                                      <p:cBhvr>
                                        <p:cTn id="26" dur="1" fill="hold">
                                          <p:stCondLst>
                                            <p:cond delay="0"/>
                                          </p:stCondLst>
                                        </p:cTn>
                                        <p:tgtEl>
                                          <p:spTgt spid="160779"/>
                                        </p:tgtEl>
                                        <p:attrNameLst>
                                          <p:attrName>style.visibility</p:attrName>
                                        </p:attrNameLst>
                                      </p:cBhvr>
                                      <p:to>
                                        <p:strVal val="visible"/>
                                      </p:to>
                                    </p:set>
                                    <p:anim calcmode="lin" valueType="num">
                                      <p:cBhvr additive="base">
                                        <p:cTn id="27" dur="500" fill="hold"/>
                                        <p:tgtEl>
                                          <p:spTgt spid="160779"/>
                                        </p:tgtEl>
                                        <p:attrNameLst>
                                          <p:attrName>ppt_x</p:attrName>
                                        </p:attrNameLst>
                                      </p:cBhvr>
                                      <p:tavLst>
                                        <p:tav tm="0">
                                          <p:val>
                                            <p:strVal val="1+#ppt_w/2"/>
                                          </p:val>
                                        </p:tav>
                                        <p:tav tm="100000">
                                          <p:val>
                                            <p:strVal val="#ppt_x"/>
                                          </p:val>
                                        </p:tav>
                                      </p:tavLst>
                                    </p:anim>
                                    <p:anim calcmode="lin" valueType="num">
                                      <p:cBhvr additive="base">
                                        <p:cTn id="28" dur="500" fill="hold"/>
                                        <p:tgtEl>
                                          <p:spTgt spid="160779"/>
                                        </p:tgtEl>
                                        <p:attrNameLst>
                                          <p:attrName>ppt_y</p:attrName>
                                        </p:attrNameLst>
                                      </p:cBhvr>
                                      <p:tavLst>
                                        <p:tav tm="0">
                                          <p:val>
                                            <p:strVal val="#ppt_y"/>
                                          </p:val>
                                        </p:tav>
                                        <p:tav tm="100000">
                                          <p:val>
                                            <p:strVal val="#ppt_y"/>
                                          </p:val>
                                        </p:tav>
                                      </p:tavLst>
                                    </p:anim>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499"/>
                                          </p:stCondLst>
                                        </p:cTn>
                                        <p:tgtEl>
                                          <p:spTgt spid="1607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42" fill="hold" grpId="0" nodeType="clickEffect">
                                  <p:stCondLst>
                                    <p:cond delay="0"/>
                                  </p:stCondLst>
                                  <p:childTnLst>
                                    <p:set>
                                      <p:cBhvr>
                                        <p:cTn id="35" dur="1" fill="hold">
                                          <p:stCondLst>
                                            <p:cond delay="0"/>
                                          </p:stCondLst>
                                        </p:cTn>
                                        <p:tgtEl>
                                          <p:spTgt spid="160784"/>
                                        </p:tgtEl>
                                        <p:attrNameLst>
                                          <p:attrName>style.visibility</p:attrName>
                                        </p:attrNameLst>
                                      </p:cBhvr>
                                      <p:to>
                                        <p:strVal val="visible"/>
                                      </p:to>
                                    </p:set>
                                    <p:animEffect transition="in" filter="barn(outHorizontal)">
                                      <p:cBhvr>
                                        <p:cTn id="36" dur="500"/>
                                        <p:tgtEl>
                                          <p:spTgt spid="160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82" grpId="0"/>
      <p:bldP spid="160783" grpId="0"/>
      <p:bldP spid="160784" grpId="0"/>
      <p:bldP spid="160855"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814" name="文本框 161813"/>
          <p:cNvSpPr txBox="1"/>
          <p:nvPr/>
        </p:nvSpPr>
        <p:spPr>
          <a:xfrm>
            <a:off x="495300" y="538163"/>
            <a:ext cx="4329113"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solidFill>
                  <a:srgbClr val="0066FF"/>
                </a:solidFill>
                <a:latin typeface="Times New Roman" panose="02020603050405020304" pitchFamily="18" charset="0"/>
                <a:sym typeface="Symbol" panose="05050102010706020507" pitchFamily="18" charset="2"/>
              </a:rPr>
              <a:t>3. </a:t>
            </a:r>
            <a:r>
              <a:rPr lang="zh-CN" altLang="en-US" sz="2400" dirty="0">
                <a:solidFill>
                  <a:srgbClr val="0066FF"/>
                </a:solidFill>
                <a:latin typeface="Times New Roman" panose="02020603050405020304" pitchFamily="18" charset="0"/>
                <a:sym typeface="Symbol" panose="05050102010706020507" pitchFamily="18" charset="2"/>
              </a:rPr>
              <a:t>理想电压源的开路与短路</a:t>
            </a:r>
            <a:endParaRPr lang="zh-CN" altLang="en-US" sz="2400">
              <a:solidFill>
                <a:srgbClr val="0066FF"/>
              </a:solidFill>
              <a:latin typeface="Times New Roman" panose="02020603050405020304" pitchFamily="18" charset="0"/>
              <a:sym typeface="Symbol" panose="05050102010706020507" pitchFamily="18" charset="2"/>
            </a:endParaRPr>
          </a:p>
        </p:txBody>
      </p:sp>
      <p:grpSp>
        <p:nvGrpSpPr>
          <p:cNvPr id="161815" name="组合 161814"/>
          <p:cNvGrpSpPr/>
          <p:nvPr/>
        </p:nvGrpSpPr>
        <p:grpSpPr>
          <a:xfrm>
            <a:off x="444500" y="1292225"/>
            <a:ext cx="2000250" cy="2293938"/>
            <a:chOff x="772" y="523"/>
            <a:chExt cx="1259" cy="1445"/>
          </a:xfrm>
        </p:grpSpPr>
        <p:sp>
          <p:nvSpPr>
            <p:cNvPr id="161816" name="文本框 161815"/>
            <p:cNvSpPr txBox="1"/>
            <p:nvPr/>
          </p:nvSpPr>
          <p:spPr>
            <a:xfrm>
              <a:off x="772" y="1217"/>
              <a:ext cx="256" cy="24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u</a:t>
              </a:r>
              <a:r>
                <a:rPr lang="en-US" altLang="zh-CN" sz="1900" baseline="-25000" dirty="0" err="1">
                  <a:latin typeface="Times New Roman" panose="02020603050405020304" pitchFamily="18" charset="0"/>
                  <a:sym typeface="Symbol" panose="05050102010706020507" pitchFamily="18" charset="2"/>
                </a:rPr>
                <a:t>S</a:t>
              </a:r>
              <a:endParaRPr lang="en-US" altLang="zh-CN" sz="1900" i="1" dirty="0">
                <a:latin typeface="Times New Roman" panose="02020603050405020304" pitchFamily="18" charset="0"/>
                <a:sym typeface="Symbol" panose="05050102010706020507" pitchFamily="18" charset="2"/>
              </a:endParaRPr>
            </a:p>
          </p:txBody>
        </p:sp>
        <p:sp>
          <p:nvSpPr>
            <p:cNvPr id="161817" name="直接连接符 161816"/>
            <p:cNvSpPr/>
            <p:nvPr/>
          </p:nvSpPr>
          <p:spPr>
            <a:xfrm>
              <a:off x="1535" y="660"/>
              <a:ext cx="289" cy="0"/>
            </a:xfrm>
            <a:prstGeom prst="line">
              <a:avLst/>
            </a:prstGeom>
            <a:ln w="12700" cap="flat" cmpd="sng">
              <a:solidFill>
                <a:schemeClr val="tx2"/>
              </a:solidFill>
              <a:prstDash val="solid"/>
              <a:headEnd type="none" w="med" len="med"/>
              <a:tailEnd type="triangle" w="med" len="med"/>
            </a:ln>
          </p:spPr>
        </p:sp>
        <p:sp>
          <p:nvSpPr>
            <p:cNvPr id="161818" name="直接连接符 161817"/>
            <p:cNvSpPr/>
            <p:nvPr/>
          </p:nvSpPr>
          <p:spPr>
            <a:xfrm rot="10800000">
              <a:off x="1232" y="759"/>
              <a:ext cx="0" cy="1175"/>
            </a:xfrm>
            <a:prstGeom prst="line">
              <a:avLst/>
            </a:prstGeom>
            <a:ln w="19050" cap="flat" cmpd="sng">
              <a:solidFill>
                <a:schemeClr val="tx2"/>
              </a:solidFill>
              <a:prstDash val="solid"/>
              <a:headEnd type="none" w="med" len="med"/>
              <a:tailEnd type="none" w="med" len="med"/>
            </a:ln>
          </p:spPr>
        </p:sp>
        <p:sp>
          <p:nvSpPr>
            <p:cNvPr id="161819" name="椭圆 161818"/>
            <p:cNvSpPr/>
            <p:nvPr/>
          </p:nvSpPr>
          <p:spPr>
            <a:xfrm rot="10800000">
              <a:off x="1051" y="1201"/>
              <a:ext cx="340" cy="340"/>
            </a:xfrm>
            <a:prstGeom prst="ellipse">
              <a:avLst/>
            </a:prstGeom>
            <a:noFill/>
            <a:ln w="31750" cap="flat" cmpd="sng">
              <a:solidFill>
                <a:schemeClr val="hlink"/>
              </a:solidFill>
              <a:prstDash val="solid"/>
              <a:headEnd type="none" w="med" len="med"/>
              <a:tailEnd type="none" w="med" len="med"/>
            </a:ln>
          </p:spPr>
          <p:txBody>
            <a:bodyPr/>
            <a:lstStyle/>
            <a:p>
              <a:endParaRPr lang="zh-CN" altLang="en-US"/>
            </a:p>
          </p:txBody>
        </p:sp>
        <p:sp>
          <p:nvSpPr>
            <p:cNvPr id="161820" name="文本框 161819"/>
            <p:cNvSpPr txBox="1"/>
            <p:nvPr/>
          </p:nvSpPr>
          <p:spPr>
            <a:xfrm rot="10800000">
              <a:off x="1029" y="956"/>
              <a:ext cx="202" cy="24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61821" name="文本框 161820"/>
            <p:cNvSpPr txBox="1"/>
            <p:nvPr/>
          </p:nvSpPr>
          <p:spPr>
            <a:xfrm>
              <a:off x="1025" y="1502"/>
              <a:ext cx="196" cy="24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sp>
          <p:nvSpPr>
            <p:cNvPr id="161822" name="文本框 161821"/>
            <p:cNvSpPr txBox="1"/>
            <p:nvPr/>
          </p:nvSpPr>
          <p:spPr>
            <a:xfrm>
              <a:off x="1393" y="523"/>
              <a:ext cx="156" cy="24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i</a:t>
              </a:r>
              <a:endParaRPr lang="en-US" altLang="zh-CN" sz="1900" i="1" dirty="0">
                <a:latin typeface="Times New Roman" panose="02020603050405020304" pitchFamily="18" charset="0"/>
                <a:sym typeface="Symbol" panose="05050102010706020507" pitchFamily="18" charset="2"/>
              </a:endParaRPr>
            </a:p>
          </p:txBody>
        </p:sp>
        <p:sp>
          <p:nvSpPr>
            <p:cNvPr id="161823" name="椭圆 161822"/>
            <p:cNvSpPr/>
            <p:nvPr/>
          </p:nvSpPr>
          <p:spPr>
            <a:xfrm rot="10800000">
              <a:off x="1872" y="1900"/>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1824" name="直接连接符 161823"/>
            <p:cNvSpPr/>
            <p:nvPr/>
          </p:nvSpPr>
          <p:spPr>
            <a:xfrm rot="5400000">
              <a:off x="1552" y="1614"/>
              <a:ext cx="0" cy="640"/>
            </a:xfrm>
            <a:prstGeom prst="line">
              <a:avLst/>
            </a:prstGeom>
            <a:ln w="19050" cap="flat" cmpd="sng">
              <a:solidFill>
                <a:schemeClr val="tx2"/>
              </a:solidFill>
              <a:prstDash val="solid"/>
              <a:headEnd type="none" w="med" len="med"/>
              <a:tailEnd type="none" w="med" len="med"/>
            </a:ln>
          </p:spPr>
        </p:sp>
        <p:sp>
          <p:nvSpPr>
            <p:cNvPr id="161825" name="椭圆 161824"/>
            <p:cNvSpPr/>
            <p:nvPr/>
          </p:nvSpPr>
          <p:spPr>
            <a:xfrm rot="10800000">
              <a:off x="1872" y="725"/>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1826" name="直接连接符 161825"/>
            <p:cNvSpPr/>
            <p:nvPr/>
          </p:nvSpPr>
          <p:spPr>
            <a:xfrm rot="5400000">
              <a:off x="1552" y="439"/>
              <a:ext cx="0" cy="640"/>
            </a:xfrm>
            <a:prstGeom prst="line">
              <a:avLst/>
            </a:prstGeom>
            <a:ln w="19050" cap="flat" cmpd="sng">
              <a:solidFill>
                <a:schemeClr val="tx2"/>
              </a:solidFill>
              <a:prstDash val="solid"/>
              <a:headEnd type="none" w="med" len="med"/>
              <a:tailEnd type="none" w="med" len="med"/>
            </a:ln>
          </p:spPr>
        </p:sp>
        <p:sp>
          <p:nvSpPr>
            <p:cNvPr id="161827" name="文本框 161826"/>
            <p:cNvSpPr txBox="1"/>
            <p:nvPr/>
          </p:nvSpPr>
          <p:spPr>
            <a:xfrm>
              <a:off x="1831" y="1205"/>
              <a:ext cx="199" cy="24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a:latin typeface="Times New Roman" panose="02020603050405020304" pitchFamily="18" charset="0"/>
                  <a:sym typeface="Symbol" panose="05050102010706020507" pitchFamily="18" charset="2"/>
                </a:rPr>
                <a:t>u</a:t>
              </a:r>
            </a:p>
          </p:txBody>
        </p:sp>
        <p:sp>
          <p:nvSpPr>
            <p:cNvPr id="161828" name="文本框 161827"/>
            <p:cNvSpPr txBox="1"/>
            <p:nvPr/>
          </p:nvSpPr>
          <p:spPr>
            <a:xfrm rot="10800000">
              <a:off x="1824" y="797"/>
              <a:ext cx="202" cy="24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61829" name="文本框 161828"/>
            <p:cNvSpPr txBox="1"/>
            <p:nvPr/>
          </p:nvSpPr>
          <p:spPr>
            <a:xfrm>
              <a:off x="1835" y="1563"/>
              <a:ext cx="196" cy="24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grpSp>
      <p:grpSp>
        <p:nvGrpSpPr>
          <p:cNvPr id="161831" name="组合 161830"/>
          <p:cNvGrpSpPr/>
          <p:nvPr/>
        </p:nvGrpSpPr>
        <p:grpSpPr>
          <a:xfrm>
            <a:off x="2297113" y="1684338"/>
            <a:ext cx="1133475" cy="1847850"/>
            <a:chOff x="1940" y="772"/>
            <a:chExt cx="714" cy="1164"/>
          </a:xfrm>
        </p:grpSpPr>
        <p:sp>
          <p:nvSpPr>
            <p:cNvPr id="161805" name="直接连接符 161804"/>
            <p:cNvSpPr/>
            <p:nvPr/>
          </p:nvSpPr>
          <p:spPr>
            <a:xfrm flipV="1">
              <a:off x="1940" y="772"/>
              <a:ext cx="434" cy="0"/>
            </a:xfrm>
            <a:prstGeom prst="line">
              <a:avLst/>
            </a:prstGeom>
            <a:ln w="19050" cap="flat" cmpd="sng">
              <a:solidFill>
                <a:schemeClr val="tx2"/>
              </a:solidFill>
              <a:prstDash val="solid"/>
              <a:headEnd type="none" w="med" len="med"/>
              <a:tailEnd type="none" w="med" len="med"/>
            </a:ln>
          </p:spPr>
        </p:sp>
        <p:sp>
          <p:nvSpPr>
            <p:cNvPr id="161806" name="直接连接符 161805"/>
            <p:cNvSpPr/>
            <p:nvPr/>
          </p:nvSpPr>
          <p:spPr>
            <a:xfrm>
              <a:off x="2374" y="772"/>
              <a:ext cx="0" cy="1162"/>
            </a:xfrm>
            <a:prstGeom prst="line">
              <a:avLst/>
            </a:prstGeom>
            <a:ln w="19050" cap="flat" cmpd="sng">
              <a:solidFill>
                <a:schemeClr val="tx2"/>
              </a:solidFill>
              <a:prstDash val="solid"/>
              <a:headEnd type="none" w="med" len="med"/>
              <a:tailEnd type="none" w="med" len="med"/>
            </a:ln>
          </p:spPr>
        </p:sp>
        <p:sp>
          <p:nvSpPr>
            <p:cNvPr id="161807" name="直接连接符 161806"/>
            <p:cNvSpPr/>
            <p:nvPr/>
          </p:nvSpPr>
          <p:spPr>
            <a:xfrm flipV="1">
              <a:off x="1940" y="1936"/>
              <a:ext cx="434" cy="0"/>
            </a:xfrm>
            <a:prstGeom prst="line">
              <a:avLst/>
            </a:prstGeom>
            <a:ln w="19050" cap="flat" cmpd="sng">
              <a:solidFill>
                <a:schemeClr val="tx2"/>
              </a:solidFill>
              <a:prstDash val="solid"/>
              <a:headEnd type="none" w="med" len="med"/>
              <a:tailEnd type="none" w="med" len="med"/>
            </a:ln>
          </p:spPr>
        </p:sp>
        <p:sp>
          <p:nvSpPr>
            <p:cNvPr id="161812" name="矩形 161811"/>
            <p:cNvSpPr/>
            <p:nvPr/>
          </p:nvSpPr>
          <p:spPr>
            <a:xfrm>
              <a:off x="2314" y="1213"/>
              <a:ext cx="120" cy="288"/>
            </a:xfrm>
            <a:prstGeom prst="rect">
              <a:avLst/>
            </a:prstGeom>
            <a:solidFill>
              <a:srgbClr val="0827E4"/>
            </a:solidFill>
            <a:ln w="31750" cap="flat" cmpd="sng">
              <a:solidFill>
                <a:schemeClr val="tx2"/>
              </a:solidFill>
              <a:prstDash val="solid"/>
              <a:miter/>
              <a:headEnd type="none" w="med" len="med"/>
              <a:tailEnd type="none" w="med" len="med"/>
            </a:ln>
          </p:spPr>
          <p:txBody>
            <a:bodyPr/>
            <a:lstStyle/>
            <a:p>
              <a:endParaRPr lang="zh-CN" altLang="en-US"/>
            </a:p>
          </p:txBody>
        </p:sp>
        <p:sp>
          <p:nvSpPr>
            <p:cNvPr id="161830" name="文本框 161829"/>
            <p:cNvSpPr txBox="1"/>
            <p:nvPr/>
          </p:nvSpPr>
          <p:spPr>
            <a:xfrm>
              <a:off x="2437" y="1252"/>
              <a:ext cx="217" cy="24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R</a:t>
              </a:r>
            </a:p>
          </p:txBody>
        </p:sp>
      </p:grpSp>
      <p:sp>
        <p:nvSpPr>
          <p:cNvPr id="161832" name="文本框 161831"/>
          <p:cNvSpPr txBox="1"/>
          <p:nvPr/>
        </p:nvSpPr>
        <p:spPr>
          <a:xfrm>
            <a:off x="3520161" y="997280"/>
            <a:ext cx="4521441" cy="50575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(1) </a:t>
            </a:r>
            <a:r>
              <a:rPr lang="zh-CN" altLang="en-US" sz="2400" dirty="0">
                <a:latin typeface="Times New Roman" panose="02020603050405020304" pitchFamily="18" charset="0"/>
                <a:sym typeface="Symbol" panose="05050102010706020507" pitchFamily="18" charset="2"/>
              </a:rPr>
              <a:t>开路：</a:t>
            </a:r>
            <a:r>
              <a:rPr lang="en-US" altLang="zh-CN" sz="2400" i="1" dirty="0">
                <a:latin typeface="Times New Roman" panose="02020603050405020304" pitchFamily="18" charset="0"/>
                <a:sym typeface="Symbol" panose="05050102010706020507" pitchFamily="18" charset="2"/>
              </a:rPr>
              <a:t>R</a:t>
            </a:r>
            <a:r>
              <a:rPr lang="en-US" altLang="zh-CN" sz="2400" dirty="0">
                <a:latin typeface="Times New Roman" panose="02020603050405020304" pitchFamily="18" charset="0"/>
                <a:sym typeface="Symbol" panose="05050102010706020507" pitchFamily="18" charset="2"/>
              </a:rPr>
              <a:t></a:t>
            </a:r>
            <a:r>
              <a:rPr lang="en-US" altLang="zh-CN" sz="2700" dirty="0">
                <a:latin typeface="Times New Roman" panose="02020603050405020304" pitchFamily="18" charset="0"/>
                <a:sym typeface="Symbol" panose="05050102010706020507" pitchFamily="18" charset="2"/>
              </a:rPr>
              <a:t></a:t>
            </a:r>
            <a:r>
              <a:rPr lang="zh-CN" altLang="en-US" sz="2700" dirty="0">
                <a:latin typeface="Times New Roman" panose="02020603050405020304" pitchFamily="18" charset="0"/>
                <a:sym typeface="Symbol" panose="05050102010706020507" pitchFamily="18" charset="2"/>
              </a:rPr>
              <a:t>，</a:t>
            </a:r>
            <a:r>
              <a:rPr lang="en-US" altLang="zh-CN" sz="2700" i="1" dirty="0" err="1">
                <a:latin typeface="Times New Roman" panose="02020603050405020304" pitchFamily="18" charset="0"/>
                <a:sym typeface="Symbol" panose="05050102010706020507" pitchFamily="18" charset="2"/>
              </a:rPr>
              <a:t>i</a:t>
            </a:r>
            <a:r>
              <a:rPr lang="en-US" altLang="zh-CN" sz="2700" dirty="0">
                <a:latin typeface="Times New Roman" panose="02020603050405020304" pitchFamily="18" charset="0"/>
                <a:sym typeface="Symbol" panose="05050102010706020507" pitchFamily="18" charset="2"/>
              </a:rPr>
              <a:t>=0</a:t>
            </a:r>
            <a:r>
              <a:rPr lang="zh-CN" altLang="en-US" sz="2700" dirty="0">
                <a:latin typeface="Times New Roman" panose="02020603050405020304" pitchFamily="18" charset="0"/>
                <a:sym typeface="Symbol" panose="05050102010706020507" pitchFamily="18" charset="2"/>
              </a:rPr>
              <a:t>，</a:t>
            </a:r>
            <a:r>
              <a:rPr lang="en-US" altLang="zh-CN" sz="2700" i="1" dirty="0">
                <a:latin typeface="Times New Roman" panose="02020603050405020304" pitchFamily="18" charset="0"/>
                <a:sym typeface="Symbol" panose="05050102010706020507" pitchFamily="18" charset="2"/>
              </a:rPr>
              <a:t>u</a:t>
            </a:r>
            <a:r>
              <a:rPr lang="en-US" altLang="zh-CN" sz="2700" dirty="0">
                <a:latin typeface="Times New Roman" panose="02020603050405020304" pitchFamily="18" charset="0"/>
                <a:sym typeface="Symbol" panose="05050102010706020507" pitchFamily="18" charset="2"/>
              </a:rPr>
              <a:t>=</a:t>
            </a:r>
            <a:r>
              <a:rPr lang="en-US" altLang="zh-CN" sz="2700" i="1" dirty="0" err="1">
                <a:latin typeface="Times New Roman" panose="02020603050405020304" pitchFamily="18" charset="0"/>
                <a:sym typeface="Symbol" panose="05050102010706020507" pitchFamily="18" charset="2"/>
              </a:rPr>
              <a:t>u</a:t>
            </a:r>
            <a:r>
              <a:rPr lang="en-US" altLang="zh-CN" sz="2700" baseline="-25000" dirty="0" err="1">
                <a:latin typeface="Times New Roman" panose="02020603050405020304" pitchFamily="18" charset="0"/>
                <a:sym typeface="Symbol" panose="05050102010706020507" pitchFamily="18" charset="2"/>
              </a:rPr>
              <a:t>S</a:t>
            </a:r>
            <a:r>
              <a:rPr lang="zh-CN" altLang="en-US" sz="2700" dirty="0">
                <a:latin typeface="Times New Roman" panose="02020603050405020304" pitchFamily="18" charset="0"/>
                <a:sym typeface="Symbol" panose="05050102010706020507" pitchFamily="18" charset="2"/>
              </a:rPr>
              <a:t>。</a:t>
            </a:r>
            <a:endParaRPr lang="zh-CN" altLang="en-US" sz="1900" dirty="0">
              <a:latin typeface="Times New Roman" panose="02020603050405020304" pitchFamily="18" charset="0"/>
              <a:sym typeface="Symbol" panose="05050102010706020507" pitchFamily="18" charset="2"/>
            </a:endParaRPr>
          </a:p>
        </p:txBody>
      </p:sp>
      <p:sp>
        <p:nvSpPr>
          <p:cNvPr id="161833" name="文本框 161832"/>
          <p:cNvSpPr txBox="1"/>
          <p:nvPr/>
        </p:nvSpPr>
        <p:spPr>
          <a:xfrm>
            <a:off x="3484563" y="1509713"/>
            <a:ext cx="5659437" cy="966787"/>
          </a:xfrm>
          <a:prstGeom prst="rect">
            <a:avLst/>
          </a:prstGeom>
          <a:noFill/>
          <a:ln w="12700">
            <a:noFill/>
          </a:ln>
        </p:spPr>
        <p:txBody>
          <a:bodyPr lIns="89381" tIns="44691" rIns="89381" bIns="44691" anchor="ctr"/>
          <a:lstStyle/>
          <a:p>
            <a:pPr marL="465455" indent="-465455" algn="just" defTabSz="892175" eaLnBrk="0" hangingPunct="0">
              <a:lnSpc>
                <a:spcPct val="120000"/>
              </a:lnSpc>
              <a:spcBef>
                <a:spcPct val="50000"/>
              </a:spcBef>
            </a:pPr>
            <a:r>
              <a:rPr lang="en-US" altLang="zh-CN" sz="2400" dirty="0">
                <a:latin typeface="Times New Roman" panose="02020603050405020304" pitchFamily="18" charset="0"/>
                <a:sym typeface="Symbol" panose="05050102010706020507" pitchFamily="18" charset="2"/>
              </a:rPr>
              <a:t>(2) </a:t>
            </a:r>
            <a:r>
              <a:rPr lang="zh-CN" altLang="en-US" sz="2400" dirty="0">
                <a:latin typeface="Times New Roman" panose="02020603050405020304" pitchFamily="18" charset="0"/>
                <a:sym typeface="Symbol" panose="05050102010706020507" pitchFamily="18" charset="2"/>
              </a:rPr>
              <a:t>短路：</a:t>
            </a:r>
            <a:r>
              <a:rPr lang="en-US" altLang="zh-CN" sz="2400" i="1" dirty="0">
                <a:latin typeface="Times New Roman" panose="02020603050405020304" pitchFamily="18" charset="0"/>
                <a:sym typeface="Symbol" panose="05050102010706020507" pitchFamily="18" charset="2"/>
              </a:rPr>
              <a:t>R</a:t>
            </a:r>
            <a:r>
              <a:rPr lang="en-US" altLang="zh-CN" sz="2400" dirty="0">
                <a:latin typeface="Times New Roman" panose="02020603050405020304" pitchFamily="18" charset="0"/>
                <a:sym typeface="Symbol" panose="05050102010706020507" pitchFamily="18" charset="2"/>
              </a:rPr>
              <a:t>=0</a:t>
            </a:r>
            <a:r>
              <a:rPr lang="zh-CN" altLang="en-US" sz="2700" dirty="0">
                <a:latin typeface="Times New Roman" panose="02020603050405020304" pitchFamily="18" charset="0"/>
                <a:sym typeface="Symbol" panose="05050102010706020507" pitchFamily="18" charset="2"/>
              </a:rPr>
              <a:t>，</a:t>
            </a:r>
            <a:r>
              <a:rPr lang="en-US" altLang="zh-CN" sz="2700" i="1" dirty="0" err="1">
                <a:latin typeface="Times New Roman" panose="02020603050405020304" pitchFamily="18" charset="0"/>
                <a:sym typeface="Symbol" panose="05050102010706020507" pitchFamily="18" charset="2"/>
              </a:rPr>
              <a:t>i</a:t>
            </a:r>
            <a:r>
              <a:rPr lang="en-US" altLang="zh-CN" sz="2700" i="1"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t>
            </a:r>
            <a:r>
              <a:rPr lang="en-US" altLang="zh-CN" sz="2700" dirty="0">
                <a:latin typeface="Times New Roman" panose="02020603050405020304" pitchFamily="18" charset="0"/>
                <a:sym typeface="Symbol" panose="05050102010706020507" pitchFamily="18" charset="2"/>
              </a:rPr>
              <a:t></a:t>
            </a:r>
            <a:r>
              <a:rPr lang="en-US" altLang="zh-CN" sz="2700" i="1" dirty="0">
                <a:latin typeface="Times New Roman" panose="02020603050405020304" pitchFamily="18" charset="0"/>
                <a:sym typeface="Symbol" panose="05050102010706020507" pitchFamily="18" charset="2"/>
              </a:rPr>
              <a:t> </a:t>
            </a:r>
            <a:r>
              <a:rPr lang="zh-CN" altLang="en-US" sz="27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理想电源出现病态，因此理想电压源</a:t>
            </a:r>
            <a:r>
              <a:rPr lang="zh-CN" altLang="en-US" sz="2400" dirty="0">
                <a:solidFill>
                  <a:srgbClr val="FF0000"/>
                </a:solidFill>
                <a:latin typeface="Times New Roman" panose="02020603050405020304" pitchFamily="18" charset="0"/>
                <a:sym typeface="Symbol" panose="05050102010706020507" pitchFamily="18" charset="2"/>
              </a:rPr>
              <a:t>不允许短路</a:t>
            </a:r>
            <a:r>
              <a:rPr lang="zh-CN" altLang="en-US" sz="2400" dirty="0">
                <a:latin typeface="Times New Roman" panose="02020603050405020304" pitchFamily="18" charset="0"/>
                <a:sym typeface="Symbol" panose="05050102010706020507" pitchFamily="18" charset="2"/>
              </a:rPr>
              <a:t>。</a:t>
            </a:r>
          </a:p>
        </p:txBody>
      </p:sp>
      <p:sp>
        <p:nvSpPr>
          <p:cNvPr id="161834" name="文本框 161833"/>
          <p:cNvSpPr txBox="1"/>
          <p:nvPr/>
        </p:nvSpPr>
        <p:spPr>
          <a:xfrm>
            <a:off x="3733800" y="2486025"/>
            <a:ext cx="5051425" cy="1387475"/>
          </a:xfrm>
          <a:prstGeom prst="rect">
            <a:avLst/>
          </a:prstGeom>
          <a:noFill/>
          <a:ln w="19050">
            <a:noFill/>
          </a:ln>
        </p:spPr>
        <p:txBody>
          <a:bodyPr lIns="89381" tIns="44691" rIns="89381" bIns="44691" anchor="ctr">
            <a:spAutoFit/>
          </a:bodyPr>
          <a:lstStyle/>
          <a:p>
            <a:pPr marL="279400" indent="-279400" algn="just" defTabSz="892175" eaLnBrk="0" hangingPunct="0">
              <a:lnSpc>
                <a:spcPct val="120000"/>
              </a:lnSpc>
              <a:spcBef>
                <a:spcPct val="50000"/>
              </a:spcBef>
            </a:pP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实际电压源也不允许短路。因其内阻小，若短路，电流很大，可能烧毁电源。</a:t>
            </a:r>
            <a:endParaRPr lang="zh-CN" altLang="en-US" sz="2400">
              <a:solidFill>
                <a:srgbClr val="FF0000"/>
              </a:solidFill>
              <a:latin typeface="Times New Roman" panose="02020603050405020304" pitchFamily="18" charset="0"/>
            </a:endParaRPr>
          </a:p>
        </p:txBody>
      </p:sp>
      <p:grpSp>
        <p:nvGrpSpPr>
          <p:cNvPr id="161868" name="组合 161867"/>
          <p:cNvGrpSpPr/>
          <p:nvPr/>
        </p:nvGrpSpPr>
        <p:grpSpPr>
          <a:xfrm>
            <a:off x="2473309" y="4110038"/>
            <a:ext cx="2000266" cy="2335212"/>
            <a:chOff x="276" y="2449"/>
            <a:chExt cx="1261" cy="1471"/>
          </a:xfrm>
        </p:grpSpPr>
        <p:sp>
          <p:nvSpPr>
            <p:cNvPr id="161836" name="文本框 161835"/>
            <p:cNvSpPr txBox="1"/>
            <p:nvPr/>
          </p:nvSpPr>
          <p:spPr>
            <a:xfrm>
              <a:off x="276" y="3393"/>
              <a:ext cx="256" cy="241"/>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u</a:t>
              </a:r>
              <a:r>
                <a:rPr lang="en-US" altLang="zh-CN" sz="1900" baseline="-25000" dirty="0" err="1">
                  <a:latin typeface="Times New Roman" panose="02020603050405020304" pitchFamily="18" charset="0"/>
                  <a:sym typeface="Symbol" panose="05050102010706020507" pitchFamily="18" charset="2"/>
                </a:rPr>
                <a:t>S</a:t>
              </a:r>
              <a:endParaRPr lang="en-US" altLang="zh-CN" sz="1900" i="1" dirty="0">
                <a:latin typeface="Times New Roman" panose="02020603050405020304" pitchFamily="18" charset="0"/>
                <a:sym typeface="Symbol" panose="05050102010706020507" pitchFamily="18" charset="2"/>
              </a:endParaRPr>
            </a:p>
          </p:txBody>
        </p:sp>
        <p:sp>
          <p:nvSpPr>
            <p:cNvPr id="161837" name="直接连接符 161836"/>
            <p:cNvSpPr/>
            <p:nvPr/>
          </p:nvSpPr>
          <p:spPr>
            <a:xfrm>
              <a:off x="1041" y="2586"/>
              <a:ext cx="289" cy="0"/>
            </a:xfrm>
            <a:prstGeom prst="line">
              <a:avLst/>
            </a:prstGeom>
            <a:ln w="12700" cap="flat" cmpd="sng">
              <a:solidFill>
                <a:schemeClr val="tx2"/>
              </a:solidFill>
              <a:prstDash val="solid"/>
              <a:headEnd type="none" w="med" len="med"/>
              <a:tailEnd type="triangle" w="med" len="med"/>
            </a:ln>
          </p:spPr>
        </p:sp>
        <p:sp>
          <p:nvSpPr>
            <p:cNvPr id="161838" name="直接连接符 161837"/>
            <p:cNvSpPr/>
            <p:nvPr/>
          </p:nvSpPr>
          <p:spPr>
            <a:xfrm rot="10800000">
              <a:off x="738" y="2685"/>
              <a:ext cx="0" cy="1175"/>
            </a:xfrm>
            <a:prstGeom prst="line">
              <a:avLst/>
            </a:prstGeom>
            <a:ln w="19050" cap="flat" cmpd="sng">
              <a:solidFill>
                <a:schemeClr val="tx2"/>
              </a:solidFill>
              <a:prstDash val="solid"/>
              <a:headEnd type="none" w="med" len="med"/>
              <a:tailEnd type="none" w="med" len="med"/>
            </a:ln>
          </p:spPr>
        </p:sp>
        <p:sp>
          <p:nvSpPr>
            <p:cNvPr id="161839" name="椭圆 161838"/>
            <p:cNvSpPr/>
            <p:nvPr/>
          </p:nvSpPr>
          <p:spPr>
            <a:xfrm rot="10800000">
              <a:off x="557" y="3377"/>
              <a:ext cx="340" cy="340"/>
            </a:xfrm>
            <a:prstGeom prst="ellipse">
              <a:avLst/>
            </a:prstGeom>
            <a:noFill/>
            <a:ln w="31750" cap="flat" cmpd="sng">
              <a:solidFill>
                <a:schemeClr val="hlink"/>
              </a:solidFill>
              <a:prstDash val="solid"/>
              <a:headEnd type="none" w="med" len="med"/>
              <a:tailEnd type="none" w="med" len="med"/>
            </a:ln>
          </p:spPr>
          <p:txBody>
            <a:bodyPr/>
            <a:lstStyle/>
            <a:p>
              <a:endParaRPr lang="zh-CN" altLang="en-US"/>
            </a:p>
          </p:txBody>
        </p:sp>
        <p:sp>
          <p:nvSpPr>
            <p:cNvPr id="161840" name="文本框 161839"/>
            <p:cNvSpPr txBox="1"/>
            <p:nvPr/>
          </p:nvSpPr>
          <p:spPr>
            <a:xfrm rot="10800000">
              <a:off x="532" y="3131"/>
              <a:ext cx="202" cy="24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61841" name="文本框 161840"/>
            <p:cNvSpPr txBox="1"/>
            <p:nvPr/>
          </p:nvSpPr>
          <p:spPr>
            <a:xfrm>
              <a:off x="531" y="3677"/>
              <a:ext cx="196" cy="24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sp>
          <p:nvSpPr>
            <p:cNvPr id="161842" name="文本框 161841"/>
            <p:cNvSpPr txBox="1"/>
            <p:nvPr/>
          </p:nvSpPr>
          <p:spPr>
            <a:xfrm>
              <a:off x="899" y="2449"/>
              <a:ext cx="156" cy="24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i</a:t>
              </a:r>
              <a:endParaRPr lang="en-US" altLang="zh-CN" sz="1900" i="1" dirty="0">
                <a:latin typeface="Times New Roman" panose="02020603050405020304" pitchFamily="18" charset="0"/>
                <a:sym typeface="Symbol" panose="05050102010706020507" pitchFamily="18" charset="2"/>
              </a:endParaRPr>
            </a:p>
          </p:txBody>
        </p:sp>
        <p:sp>
          <p:nvSpPr>
            <p:cNvPr id="161843" name="椭圆 161842"/>
            <p:cNvSpPr/>
            <p:nvPr/>
          </p:nvSpPr>
          <p:spPr>
            <a:xfrm rot="10800000">
              <a:off x="1378" y="3826"/>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1844" name="直接连接符 161843"/>
            <p:cNvSpPr/>
            <p:nvPr/>
          </p:nvSpPr>
          <p:spPr>
            <a:xfrm rot="5400000">
              <a:off x="1058" y="3540"/>
              <a:ext cx="0" cy="640"/>
            </a:xfrm>
            <a:prstGeom prst="line">
              <a:avLst/>
            </a:prstGeom>
            <a:ln w="19050" cap="flat" cmpd="sng">
              <a:solidFill>
                <a:schemeClr val="tx2"/>
              </a:solidFill>
              <a:prstDash val="solid"/>
              <a:headEnd type="none" w="med" len="med"/>
              <a:tailEnd type="none" w="med" len="med"/>
            </a:ln>
          </p:spPr>
        </p:sp>
        <p:sp>
          <p:nvSpPr>
            <p:cNvPr id="161845" name="椭圆 161844"/>
            <p:cNvSpPr/>
            <p:nvPr/>
          </p:nvSpPr>
          <p:spPr>
            <a:xfrm rot="10800000">
              <a:off x="1378" y="2651"/>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1846" name="直接连接符 161845"/>
            <p:cNvSpPr/>
            <p:nvPr/>
          </p:nvSpPr>
          <p:spPr>
            <a:xfrm rot="5400000">
              <a:off x="1058" y="2365"/>
              <a:ext cx="0" cy="640"/>
            </a:xfrm>
            <a:prstGeom prst="line">
              <a:avLst/>
            </a:prstGeom>
            <a:ln w="19050" cap="flat" cmpd="sng">
              <a:solidFill>
                <a:schemeClr val="tx2"/>
              </a:solidFill>
              <a:prstDash val="solid"/>
              <a:headEnd type="none" w="med" len="med"/>
              <a:tailEnd type="none" w="med" len="med"/>
            </a:ln>
          </p:spPr>
        </p:sp>
        <p:sp>
          <p:nvSpPr>
            <p:cNvPr id="161847" name="文本框 161846"/>
            <p:cNvSpPr txBox="1"/>
            <p:nvPr/>
          </p:nvSpPr>
          <p:spPr>
            <a:xfrm>
              <a:off x="1337" y="3130"/>
              <a:ext cx="199" cy="24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a:latin typeface="Times New Roman" panose="02020603050405020304" pitchFamily="18" charset="0"/>
                  <a:sym typeface="Symbol" panose="05050102010706020507" pitchFamily="18" charset="2"/>
                </a:rPr>
                <a:t>u</a:t>
              </a:r>
            </a:p>
          </p:txBody>
        </p:sp>
        <p:sp>
          <p:nvSpPr>
            <p:cNvPr id="161848" name="文本框 161847"/>
            <p:cNvSpPr txBox="1"/>
            <p:nvPr/>
          </p:nvSpPr>
          <p:spPr>
            <a:xfrm rot="10800000">
              <a:off x="1331" y="2724"/>
              <a:ext cx="202" cy="24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61849" name="文本框 161848"/>
            <p:cNvSpPr txBox="1"/>
            <p:nvPr/>
          </p:nvSpPr>
          <p:spPr>
            <a:xfrm>
              <a:off x="1341" y="3489"/>
              <a:ext cx="196" cy="24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sp>
          <p:nvSpPr>
            <p:cNvPr id="161854" name="矩形 161853"/>
            <p:cNvSpPr/>
            <p:nvPr/>
          </p:nvSpPr>
          <p:spPr>
            <a:xfrm>
              <a:off x="672" y="2873"/>
              <a:ext cx="120" cy="288"/>
            </a:xfrm>
            <a:prstGeom prst="rect">
              <a:avLst/>
            </a:prstGeom>
            <a:solidFill>
              <a:srgbClr val="0827E4"/>
            </a:solidFill>
            <a:ln w="31750" cap="flat" cmpd="sng">
              <a:solidFill>
                <a:schemeClr val="tx2"/>
              </a:solidFill>
              <a:prstDash val="solid"/>
              <a:miter/>
              <a:headEnd type="none" w="med" len="med"/>
              <a:tailEnd type="none" w="med" len="med"/>
            </a:ln>
          </p:spPr>
          <p:txBody>
            <a:bodyPr/>
            <a:lstStyle/>
            <a:p>
              <a:endParaRPr lang="zh-CN" altLang="en-US"/>
            </a:p>
          </p:txBody>
        </p:sp>
        <p:sp>
          <p:nvSpPr>
            <p:cNvPr id="161855" name="文本框 161854"/>
            <p:cNvSpPr txBox="1"/>
            <p:nvPr/>
          </p:nvSpPr>
          <p:spPr>
            <a:xfrm>
              <a:off x="473" y="2877"/>
              <a:ext cx="174" cy="24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r</a:t>
              </a:r>
            </a:p>
          </p:txBody>
        </p:sp>
      </p:grpSp>
      <p:grpSp>
        <p:nvGrpSpPr>
          <p:cNvPr id="161866" name="组合 161865"/>
          <p:cNvGrpSpPr/>
          <p:nvPr/>
        </p:nvGrpSpPr>
        <p:grpSpPr>
          <a:xfrm>
            <a:off x="5500688" y="4102099"/>
            <a:ext cx="2012950" cy="1971674"/>
            <a:chOff x="3465" y="2584"/>
            <a:chExt cx="1269" cy="1242"/>
          </a:xfrm>
        </p:grpSpPr>
        <p:sp>
          <p:nvSpPr>
            <p:cNvPr id="161856" name="直接连接符 161855"/>
            <p:cNvSpPr/>
            <p:nvPr/>
          </p:nvSpPr>
          <p:spPr>
            <a:xfrm>
              <a:off x="3724" y="3031"/>
              <a:ext cx="1008" cy="130"/>
            </a:xfrm>
            <a:prstGeom prst="line">
              <a:avLst/>
            </a:prstGeom>
            <a:ln w="31750" cap="flat" cmpd="sng">
              <a:solidFill>
                <a:schemeClr val="hlink"/>
              </a:solidFill>
              <a:prstDash val="solid"/>
              <a:headEnd type="none" w="med" len="med"/>
              <a:tailEnd type="none" w="med" len="med"/>
            </a:ln>
          </p:spPr>
        </p:sp>
        <p:sp>
          <p:nvSpPr>
            <p:cNvPr id="161857" name="文本框 161856"/>
            <p:cNvSpPr txBox="1"/>
            <p:nvPr/>
          </p:nvSpPr>
          <p:spPr>
            <a:xfrm>
              <a:off x="4286" y="2695"/>
              <a:ext cx="261" cy="29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r>
                <a:rPr lang="en-US" altLang="zh-CN" sz="1900" i="1" baseline="-25000" dirty="0">
                  <a:latin typeface="Times New Roman" panose="02020603050405020304" pitchFamily="18" charset="0"/>
                  <a:sym typeface="Symbol" panose="05050102010706020507" pitchFamily="18" charset="2"/>
                </a:rPr>
                <a:t>s</a:t>
              </a:r>
              <a:endParaRPr lang="en-US" altLang="zh-CN" sz="2400" i="1" dirty="0">
                <a:latin typeface="Times New Roman" panose="02020603050405020304" pitchFamily="18" charset="0"/>
                <a:sym typeface="Symbol" panose="05050102010706020507" pitchFamily="18" charset="2"/>
              </a:endParaRPr>
            </a:p>
          </p:txBody>
        </p:sp>
        <p:sp>
          <p:nvSpPr>
            <p:cNvPr id="161859" name="直接连接符 161858"/>
            <p:cNvSpPr/>
            <p:nvPr/>
          </p:nvSpPr>
          <p:spPr>
            <a:xfrm>
              <a:off x="3465" y="3514"/>
              <a:ext cx="1269" cy="0"/>
            </a:xfrm>
            <a:prstGeom prst="line">
              <a:avLst/>
            </a:prstGeom>
            <a:ln w="19050" cap="flat" cmpd="sng">
              <a:solidFill>
                <a:schemeClr val="tx2"/>
              </a:solidFill>
              <a:prstDash val="solid"/>
              <a:headEnd type="none" w="med" len="med"/>
              <a:tailEnd type="stealth" w="sm" len="med"/>
            </a:ln>
          </p:spPr>
        </p:sp>
        <p:sp>
          <p:nvSpPr>
            <p:cNvPr id="161860" name="直接连接符 161859"/>
            <p:cNvSpPr/>
            <p:nvPr/>
          </p:nvSpPr>
          <p:spPr>
            <a:xfrm flipV="1">
              <a:off x="3976" y="2685"/>
              <a:ext cx="0" cy="1141"/>
            </a:xfrm>
            <a:prstGeom prst="line">
              <a:avLst/>
            </a:prstGeom>
            <a:ln w="19050" cap="flat" cmpd="sng">
              <a:solidFill>
                <a:schemeClr val="tx2"/>
              </a:solidFill>
              <a:prstDash val="solid"/>
              <a:headEnd type="none" w="med" len="med"/>
              <a:tailEnd type="stealth" w="sm" len="med"/>
            </a:ln>
          </p:spPr>
        </p:sp>
        <p:sp>
          <p:nvSpPr>
            <p:cNvPr id="161861" name="文本框 161860"/>
            <p:cNvSpPr txBox="1"/>
            <p:nvPr/>
          </p:nvSpPr>
          <p:spPr>
            <a:xfrm>
              <a:off x="3724" y="2584"/>
              <a:ext cx="222" cy="29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p>
          </p:txBody>
        </p:sp>
        <p:sp>
          <p:nvSpPr>
            <p:cNvPr id="161862" name="文本框 161861"/>
            <p:cNvSpPr txBox="1"/>
            <p:nvPr/>
          </p:nvSpPr>
          <p:spPr>
            <a:xfrm>
              <a:off x="4565" y="3513"/>
              <a:ext cx="167" cy="29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i</a:t>
              </a:r>
              <a:endParaRPr lang="en-US" altLang="zh-CN" sz="2400" i="1" dirty="0">
                <a:latin typeface="Times New Roman" panose="02020603050405020304" pitchFamily="18" charset="0"/>
                <a:sym typeface="Symbol" panose="05050102010706020507" pitchFamily="18" charset="2"/>
              </a:endParaRPr>
            </a:p>
          </p:txBody>
        </p:sp>
        <p:sp>
          <p:nvSpPr>
            <p:cNvPr id="161863" name="文本框 161862"/>
            <p:cNvSpPr txBox="1"/>
            <p:nvPr/>
          </p:nvSpPr>
          <p:spPr>
            <a:xfrm>
              <a:off x="3741" y="3516"/>
              <a:ext cx="250"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O</a:t>
              </a:r>
            </a:p>
          </p:txBody>
        </p:sp>
        <p:sp>
          <p:nvSpPr>
            <p:cNvPr id="161865" name="直接连接符 161864"/>
            <p:cNvSpPr/>
            <p:nvPr/>
          </p:nvSpPr>
          <p:spPr>
            <a:xfrm flipH="1">
              <a:off x="3992" y="2873"/>
              <a:ext cx="278" cy="158"/>
            </a:xfrm>
            <a:prstGeom prst="line">
              <a:avLst/>
            </a:prstGeom>
            <a:ln w="19050" cap="flat" cmpd="sng">
              <a:solidFill>
                <a:schemeClr val="tx2"/>
              </a:solidFill>
              <a:prstDash val="solid"/>
              <a:headEnd type="none" w="med" len="med"/>
              <a:tailEnd type="none" w="med" len="med"/>
            </a:ln>
          </p:spPr>
        </p:sp>
      </p:grpSp>
      <p:sp>
        <p:nvSpPr>
          <p:cNvPr id="161867" name="文本框 161866"/>
          <p:cNvSpPr txBox="1"/>
          <p:nvPr/>
        </p:nvSpPr>
        <p:spPr>
          <a:xfrm>
            <a:off x="5932693" y="6151163"/>
            <a:ext cx="1171164" cy="459587"/>
          </a:xfrm>
          <a:prstGeom prst="rect">
            <a:avLst/>
          </a:prstGeom>
          <a:noFill/>
          <a:ln w="1905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u</a:t>
            </a:r>
            <a:r>
              <a:rPr lang="en-US" altLang="zh-CN" sz="2400" dirty="0">
                <a:latin typeface="Times New Roman" panose="02020603050405020304" pitchFamily="18" charset="0"/>
              </a:rPr>
              <a:t>=</a:t>
            </a:r>
            <a:r>
              <a:rPr lang="en-US" altLang="zh-CN" sz="2400" i="1" dirty="0" err="1">
                <a:latin typeface="Times New Roman" panose="02020603050405020304" pitchFamily="18" charset="0"/>
              </a:rPr>
              <a:t>u</a:t>
            </a:r>
            <a:r>
              <a:rPr lang="en-US" altLang="zh-CN" sz="2400" baseline="-25000" dirty="0" err="1">
                <a:latin typeface="Times New Roman" panose="02020603050405020304" pitchFamily="18" charset="0"/>
              </a:rPr>
              <a:t>S</a:t>
            </a:r>
            <a:r>
              <a:rPr lang="en-US" altLang="zh-CN" sz="2400" i="1" dirty="0">
                <a:latin typeface="Times New Roman" panose="02020603050405020304" pitchFamily="18" charset="0"/>
              </a:rPr>
              <a:t>–</a:t>
            </a:r>
            <a:r>
              <a:rPr lang="en-US" altLang="zh-CN" sz="2400" i="1" dirty="0" err="1">
                <a:latin typeface="Times New Roman" panose="02020603050405020304" pitchFamily="18" charset="0"/>
              </a:rPr>
              <a:t>ri</a:t>
            </a:r>
            <a:endParaRPr lang="en-US" altLang="zh-CN" sz="2400" dirty="0">
              <a:latin typeface="Times New Roman" panose="02020603050405020304" pitchFamily="18" charset="0"/>
            </a:endParaRPr>
          </a:p>
        </p:txBody>
      </p:sp>
      <p:sp>
        <p:nvSpPr>
          <p:cNvPr id="161869" name="文本框 161868"/>
          <p:cNvSpPr txBox="1"/>
          <p:nvPr/>
        </p:nvSpPr>
        <p:spPr>
          <a:xfrm>
            <a:off x="604838" y="5022850"/>
            <a:ext cx="1687512" cy="449263"/>
          </a:xfrm>
          <a:prstGeom prst="rect">
            <a:avLst/>
          </a:prstGeom>
          <a:noFill/>
          <a:ln w="19050">
            <a:noFill/>
          </a:ln>
        </p:spPr>
        <p:txBody>
          <a:bodyPr wrap="none" lIns="89381" tIns="44691" rIns="89381" bIns="44691" anchor="ctr">
            <a:spAutoFit/>
          </a:bodyPr>
          <a:lstStyle/>
          <a:p>
            <a:pPr algn="ctr" defTabSz="892175" eaLnBrk="0" hangingPunct="0">
              <a:spcBef>
                <a:spcPct val="50000"/>
              </a:spcBef>
            </a:pPr>
            <a:r>
              <a:rPr lang="zh-CN" altLang="zh-CN" sz="2400" dirty="0">
                <a:latin typeface="Times New Roman" panose="02020603050405020304" pitchFamily="18" charset="0"/>
              </a:rPr>
              <a:t>实际电压源</a:t>
            </a:r>
            <a:endParaRPr lang="en-US" altLang="zh-CN" sz="2400">
              <a:latin typeface="Times New Roman" panose="02020603050405020304" pitchFamily="18" charset="0"/>
            </a:endParaRPr>
          </a:p>
        </p:txBody>
      </p:sp>
      <p:sp>
        <p:nvSpPr>
          <p:cNvPr id="161874" name="动作按钮: 后退或前一项 161873"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1875" name="动作按钮: 后退或前一项 161874"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8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8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161834"/>
                                        </p:tgtEl>
                                        <p:attrNameLst>
                                          <p:attrName>style.visibility</p:attrName>
                                        </p:attrNameLst>
                                      </p:cBhvr>
                                      <p:to>
                                        <p:strVal val="visible"/>
                                      </p:to>
                                    </p:set>
                                    <p:animEffect transition="in" filter="barn(outVertical)">
                                      <p:cBhvr>
                                        <p:cTn id="15" dur="500"/>
                                        <p:tgtEl>
                                          <p:spTgt spid="16183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iterate type="wd">
                                    <p:tmPct val="100000"/>
                                  </p:iterate>
                                  <p:childTnLst>
                                    <p:set>
                                      <p:cBhvr>
                                        <p:cTn id="19" dur="1" fill="hold">
                                          <p:stCondLst>
                                            <p:cond delay="0"/>
                                          </p:stCondLst>
                                        </p:cTn>
                                        <p:tgtEl>
                                          <p:spTgt spid="161869"/>
                                        </p:tgtEl>
                                        <p:attrNameLst>
                                          <p:attrName>style.visibility</p:attrName>
                                        </p:attrNameLst>
                                      </p:cBhvr>
                                      <p:to>
                                        <p:strVal val="visible"/>
                                      </p:to>
                                    </p:set>
                                    <p:anim calcmode="lin" valueType="num">
                                      <p:cBhvr additive="base">
                                        <p:cTn id="20" dur="300" fill="hold"/>
                                        <p:tgtEl>
                                          <p:spTgt spid="161869"/>
                                        </p:tgtEl>
                                        <p:attrNameLst>
                                          <p:attrName>ppt_x</p:attrName>
                                        </p:attrNameLst>
                                      </p:cBhvr>
                                      <p:tavLst>
                                        <p:tav tm="0">
                                          <p:val>
                                            <p:strVal val="0-#ppt_w/2"/>
                                          </p:val>
                                        </p:tav>
                                        <p:tav tm="100000">
                                          <p:val>
                                            <p:strVal val="#ppt_x"/>
                                          </p:val>
                                        </p:tav>
                                      </p:tavLst>
                                    </p:anim>
                                    <p:anim calcmode="lin" valueType="num">
                                      <p:cBhvr additive="base">
                                        <p:cTn id="21" dur="300" fill="hold"/>
                                        <p:tgtEl>
                                          <p:spTgt spid="161869"/>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2" presetClass="entr" presetSubtype="4" fill="hold" nodeType="afterEffect">
                                  <p:stCondLst>
                                    <p:cond delay="0"/>
                                  </p:stCondLst>
                                  <p:childTnLst>
                                    <p:set>
                                      <p:cBhvr>
                                        <p:cTn id="24" dur="1" fill="hold">
                                          <p:stCondLst>
                                            <p:cond delay="0"/>
                                          </p:stCondLst>
                                        </p:cTn>
                                        <p:tgtEl>
                                          <p:spTgt spid="161868"/>
                                        </p:tgtEl>
                                        <p:attrNameLst>
                                          <p:attrName>style.visibility</p:attrName>
                                        </p:attrNameLst>
                                      </p:cBhvr>
                                      <p:to>
                                        <p:strVal val="visible"/>
                                      </p:to>
                                    </p:set>
                                    <p:anim calcmode="lin" valueType="num">
                                      <p:cBhvr additive="base">
                                        <p:cTn id="25" dur="500" fill="hold"/>
                                        <p:tgtEl>
                                          <p:spTgt spid="161868"/>
                                        </p:tgtEl>
                                        <p:attrNameLst>
                                          <p:attrName>ppt_x</p:attrName>
                                        </p:attrNameLst>
                                      </p:cBhvr>
                                      <p:tavLst>
                                        <p:tav tm="0">
                                          <p:val>
                                            <p:strVal val="#ppt_x"/>
                                          </p:val>
                                        </p:tav>
                                        <p:tav tm="100000">
                                          <p:val>
                                            <p:strVal val="#ppt_x"/>
                                          </p:val>
                                        </p:tav>
                                      </p:tavLst>
                                    </p:anim>
                                    <p:anim calcmode="lin" valueType="num">
                                      <p:cBhvr additive="base">
                                        <p:cTn id="26" dur="500" fill="hold"/>
                                        <p:tgtEl>
                                          <p:spTgt spid="16186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161866"/>
                                        </p:tgtEl>
                                        <p:attrNameLst>
                                          <p:attrName>style.visibility</p:attrName>
                                        </p:attrNameLst>
                                      </p:cBhvr>
                                      <p:to>
                                        <p:strVal val="visible"/>
                                      </p:to>
                                    </p:set>
                                    <p:anim calcmode="lin" valueType="num">
                                      <p:cBhvr additive="base">
                                        <p:cTn id="31" dur="500" fill="hold"/>
                                        <p:tgtEl>
                                          <p:spTgt spid="161866"/>
                                        </p:tgtEl>
                                        <p:attrNameLst>
                                          <p:attrName>ppt_x</p:attrName>
                                        </p:attrNameLst>
                                      </p:cBhvr>
                                      <p:tavLst>
                                        <p:tav tm="0">
                                          <p:val>
                                            <p:strVal val="1+#ppt_w/2"/>
                                          </p:val>
                                        </p:tav>
                                        <p:tav tm="100000">
                                          <p:val>
                                            <p:strVal val="#ppt_x"/>
                                          </p:val>
                                        </p:tav>
                                      </p:tavLst>
                                    </p:anim>
                                    <p:anim calcmode="lin" valueType="num">
                                      <p:cBhvr additive="base">
                                        <p:cTn id="32" dur="500" fill="hold"/>
                                        <p:tgtEl>
                                          <p:spTgt spid="161866"/>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1" presetClass="entr" presetSubtype="0" fill="hold" grpId="0" nodeType="afterEffect">
                                  <p:stCondLst>
                                    <p:cond delay="0"/>
                                  </p:stCondLst>
                                  <p:iterate type="wd">
                                    <p:tmAbs val="300"/>
                                  </p:iterate>
                                  <p:childTnLst>
                                    <p:set>
                                      <p:cBhvr>
                                        <p:cTn id="35" dur="1" fill="hold">
                                          <p:stCondLst>
                                            <p:cond delay="299"/>
                                          </p:stCondLst>
                                        </p:cTn>
                                        <p:tgtEl>
                                          <p:spTgt spid="161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832" grpId="0"/>
      <p:bldP spid="161833" grpId="0"/>
      <p:bldP spid="161834" grpId="0"/>
      <p:bldP spid="161867" grpId="0"/>
      <p:bldP spid="161869"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文本框 110593"/>
          <p:cNvSpPr txBox="1"/>
          <p:nvPr/>
        </p:nvSpPr>
        <p:spPr>
          <a:xfrm>
            <a:off x="220663" y="392113"/>
            <a:ext cx="1385887" cy="44926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dirty="0">
                <a:solidFill>
                  <a:srgbClr val="0066FF"/>
                </a:solidFill>
                <a:latin typeface="Times New Roman" panose="02020603050405020304" pitchFamily="18" charset="0"/>
                <a:sym typeface="Symbol" panose="05050102010706020507" pitchFamily="18" charset="2"/>
              </a:rPr>
              <a:t>4. </a:t>
            </a:r>
            <a:r>
              <a:rPr lang="zh-CN" altLang="en-US" sz="2400" dirty="0">
                <a:solidFill>
                  <a:srgbClr val="0066FF"/>
                </a:solidFill>
                <a:latin typeface="Times New Roman" panose="02020603050405020304" pitchFamily="18" charset="0"/>
                <a:sym typeface="Symbol" panose="05050102010706020507" pitchFamily="18" charset="2"/>
              </a:rPr>
              <a:t>功率：</a:t>
            </a:r>
            <a:endParaRPr lang="zh-CN" altLang="en-US" sz="2400">
              <a:solidFill>
                <a:srgbClr val="0066FF"/>
              </a:solidFill>
              <a:latin typeface="Times New Roman" panose="02020603050405020304" pitchFamily="18" charset="0"/>
              <a:sym typeface="Symbol" panose="05050102010706020507" pitchFamily="18" charset="2"/>
            </a:endParaRPr>
          </a:p>
        </p:txBody>
      </p:sp>
      <p:sp>
        <p:nvSpPr>
          <p:cNvPr id="110652" name="文本框 110651"/>
          <p:cNvSpPr txBox="1"/>
          <p:nvPr/>
        </p:nvSpPr>
        <p:spPr>
          <a:xfrm>
            <a:off x="3924300" y="3309938"/>
            <a:ext cx="3810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a:solidFill>
                  <a:srgbClr val="1ACA22"/>
                </a:solidFill>
                <a:latin typeface="Times New Roman" panose="02020603050405020304" pitchFamily="18" charset="0"/>
                <a:sym typeface="Symbol" panose="05050102010706020507" pitchFamily="18" charset="2"/>
              </a:rPr>
              <a:t>或</a:t>
            </a:r>
          </a:p>
        </p:txBody>
      </p:sp>
      <p:sp>
        <p:nvSpPr>
          <p:cNvPr id="110653" name="文本框 110652"/>
          <p:cNvSpPr txBox="1"/>
          <p:nvPr/>
        </p:nvSpPr>
        <p:spPr>
          <a:xfrm>
            <a:off x="3503613" y="4093783"/>
            <a:ext cx="4421187" cy="1013585"/>
          </a:xfrm>
          <a:prstGeom prst="rect">
            <a:avLst/>
          </a:prstGeom>
          <a:noFill/>
          <a:ln w="12700">
            <a:noFill/>
          </a:ln>
        </p:spPr>
        <p:txBody>
          <a:bodyPr lIns="89381" tIns="44691" rIns="89381" bIns="44691" anchor="ctr">
            <a:spAutoFit/>
          </a:bodyPr>
          <a:lstStyle/>
          <a:p>
            <a:pPr algn="just"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p</a:t>
            </a:r>
            <a:r>
              <a:rPr lang="zh-CN" altLang="en-US" sz="2400" baseline="-25000" dirty="0">
                <a:latin typeface="Times New Roman" panose="02020603050405020304" pitchFamily="18" charset="0"/>
                <a:sym typeface="Symbol" panose="05050102010706020507" pitchFamily="18" charset="2"/>
              </a:rPr>
              <a:t>吸</a:t>
            </a:r>
            <a:r>
              <a:rPr lang="en-US" altLang="zh-CN" sz="2400" i="1"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r>
              <a:rPr lang="en-US" altLang="zh-CN" sz="2400" i="1" dirty="0" err="1">
                <a:latin typeface="Times New Roman" panose="02020603050405020304" pitchFamily="18" charset="0"/>
                <a:sym typeface="Symbol" panose="05050102010706020507" pitchFamily="18" charset="2"/>
              </a:rPr>
              <a:t>i</a:t>
            </a:r>
            <a:r>
              <a:rPr lang="en-US" altLang="zh-CN" sz="2400" i="1" dirty="0">
                <a:latin typeface="Times New Roman" panose="02020603050405020304" pitchFamily="18" charset="0"/>
                <a:sym typeface="Symbol" panose="05050102010706020507" pitchFamily="18" charset="2"/>
              </a:rPr>
              <a:t>      p</a:t>
            </a:r>
            <a:r>
              <a:rPr lang="zh-CN" altLang="en-US" sz="2400" baseline="-25000" dirty="0">
                <a:latin typeface="Times New Roman" panose="02020603050405020304" pitchFamily="18" charset="0"/>
                <a:sym typeface="Symbol" panose="05050102010706020507" pitchFamily="18" charset="2"/>
              </a:rPr>
              <a:t>发</a:t>
            </a:r>
            <a:r>
              <a:rPr lang="en-US" altLang="zh-CN" sz="2400" i="1"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r>
              <a:rPr lang="en-US" altLang="zh-CN" sz="2400" i="1" dirty="0" err="1">
                <a:latin typeface="Times New Roman" panose="02020603050405020304" pitchFamily="18" charset="0"/>
                <a:sym typeface="Symbol" panose="05050102010706020507" pitchFamily="18" charset="2"/>
              </a:rPr>
              <a:t>i</a:t>
            </a:r>
            <a:endParaRPr lang="en-US" altLang="zh-CN" sz="2400" i="1" dirty="0">
              <a:latin typeface="Times New Roman" panose="02020603050405020304" pitchFamily="18" charset="0"/>
              <a:sym typeface="Symbol" panose="05050102010706020507" pitchFamily="18" charset="2"/>
            </a:endParaRPr>
          </a:p>
          <a:p>
            <a:pPr algn="just"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sym typeface="Symbol" panose="05050102010706020507" pitchFamily="18" charset="2"/>
              </a:rPr>
              <a:t>i</a:t>
            </a:r>
            <a:r>
              <a:rPr lang="en-US" altLang="zh-CN" sz="2400" i="1"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r>
              <a:rPr lang="zh-CN" altLang="en-US" sz="2400" i="1" dirty="0">
                <a:latin typeface="Times New Roman" panose="02020603050405020304" pitchFamily="18" charset="0"/>
                <a:sym typeface="Symbol" panose="05050102010706020507" pitchFamily="18" charset="2"/>
              </a:rPr>
              <a:t>关联参考方向</a:t>
            </a:r>
            <a:r>
              <a:rPr lang="en-US" altLang="zh-CN" sz="2400" dirty="0">
                <a:latin typeface="Times New Roman" panose="02020603050405020304" pitchFamily="18" charset="0"/>
                <a:sym typeface="Symbol" panose="05050102010706020507" pitchFamily="18" charset="2"/>
              </a:rPr>
              <a:t>)</a:t>
            </a:r>
          </a:p>
        </p:txBody>
      </p:sp>
      <p:sp>
        <p:nvSpPr>
          <p:cNvPr id="110655" name="文本框 110654"/>
          <p:cNvSpPr txBox="1"/>
          <p:nvPr/>
        </p:nvSpPr>
        <p:spPr>
          <a:xfrm>
            <a:off x="4572000" y="5186363"/>
            <a:ext cx="40386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电场力做功 ， 吸收功率。</a:t>
            </a:r>
          </a:p>
        </p:txBody>
      </p:sp>
      <p:sp>
        <p:nvSpPr>
          <p:cNvPr id="110651" name="文本框 110650"/>
          <p:cNvSpPr txBox="1"/>
          <p:nvPr/>
        </p:nvSpPr>
        <p:spPr>
          <a:xfrm>
            <a:off x="2689225" y="912813"/>
            <a:ext cx="6153150" cy="990600"/>
          </a:xfrm>
          <a:prstGeom prst="rect">
            <a:avLst/>
          </a:prstGeom>
          <a:noFill/>
          <a:ln w="12700">
            <a:noFill/>
          </a:ln>
        </p:spPr>
        <p:txBody>
          <a:bodyPr lIns="89381" tIns="44691" rIns="89381" bIns="44691" anchor="ctr">
            <a:spAutoFit/>
          </a:bodyPr>
          <a:lstStyle/>
          <a:p>
            <a:pPr defTabSz="892175" eaLnBrk="0" hangingPunct="0">
              <a:spcBef>
                <a:spcPct val="50000"/>
              </a:spcBef>
            </a:pPr>
            <a:r>
              <a:rPr lang="en-US" altLang="zh-CN" sz="2400" dirty="0">
                <a:latin typeface="Times New Roman" panose="02020603050405020304" pitchFamily="18" charset="0"/>
                <a:sym typeface="MT Extra" panose="05050102010205020202" pitchFamily="18" charset="2"/>
              </a:rPr>
              <a:t>  </a:t>
            </a:r>
            <a:r>
              <a:rPr lang="zh-CN" altLang="en-US" sz="2400" dirty="0">
                <a:latin typeface="Times New Roman" panose="02020603050405020304" pitchFamily="18" charset="0"/>
                <a:sym typeface="Symbol" panose="05050102010706020507" pitchFamily="18" charset="2"/>
              </a:rPr>
              <a:t>电流（正电荷 ）由低电位向高电位移动</a:t>
            </a:r>
          </a:p>
          <a:p>
            <a:pPr defTabSz="892175" eaLnBrk="0" hangingPunct="0">
              <a:spcBef>
                <a:spcPct val="50000"/>
              </a:spcBef>
            </a:pPr>
            <a:r>
              <a:rPr lang="zh-CN" altLang="en-US" sz="2400" dirty="0">
                <a:latin typeface="Times New Roman" panose="02020603050405020304" pitchFamily="18" charset="0"/>
                <a:sym typeface="Symbol" panose="05050102010706020507" pitchFamily="18" charset="2"/>
              </a:rPr>
              <a:t>　　外力克服电场力作功发出功率　　　　　　　　　　　　　　　　　</a:t>
            </a:r>
          </a:p>
        </p:txBody>
      </p:sp>
      <p:sp>
        <p:nvSpPr>
          <p:cNvPr id="110657" name="矩形 110656"/>
          <p:cNvSpPr/>
          <p:nvPr/>
        </p:nvSpPr>
        <p:spPr>
          <a:xfrm>
            <a:off x="2800350" y="1888746"/>
            <a:ext cx="4229100" cy="1013585"/>
          </a:xfrm>
          <a:prstGeom prst="rect">
            <a:avLst/>
          </a:prstGeom>
          <a:noFill/>
          <a:ln w="12700">
            <a:noFill/>
          </a:ln>
        </p:spPr>
        <p:txBody>
          <a:bodyPr lIns="89381" tIns="44691" rIns="89381" bIns="44691" anchor="ctr">
            <a:spAutoFit/>
          </a:bodyPr>
          <a:lstStyle/>
          <a:p>
            <a:pPr algn="just" defTabSz="892175" eaLnBrk="0" hangingPunct="0">
              <a:spcBef>
                <a:spcPct val="50000"/>
              </a:spcBef>
            </a:pP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    p</a:t>
            </a:r>
            <a:r>
              <a:rPr lang="zh-CN" altLang="en-US" sz="2400" baseline="-25000" dirty="0">
                <a:latin typeface="Times New Roman" panose="02020603050405020304" pitchFamily="18" charset="0"/>
                <a:sym typeface="Symbol" panose="05050102010706020507" pitchFamily="18" charset="2"/>
              </a:rPr>
              <a:t>发</a:t>
            </a:r>
            <a:r>
              <a:rPr lang="zh-CN" altLang="en-US" sz="2400" i="1"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r>
              <a:rPr lang="en-US" altLang="zh-CN" sz="2400" i="1"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sym typeface="Symbol" panose="05050102010706020507" pitchFamily="18" charset="2"/>
              </a:rPr>
              <a:t>i</a:t>
            </a:r>
            <a:r>
              <a:rPr lang="en-US" altLang="zh-CN" sz="2400" i="1" dirty="0">
                <a:latin typeface="Times New Roman" panose="02020603050405020304" pitchFamily="18" charset="0"/>
                <a:sym typeface="Symbol" panose="05050102010706020507" pitchFamily="18" charset="2"/>
              </a:rPr>
              <a:t> </a:t>
            </a:r>
          </a:p>
          <a:p>
            <a:pPr algn="just" defTabSz="892175" eaLnBrk="0" hangingPunct="0">
              <a:spcBef>
                <a:spcPct val="50000"/>
              </a:spcBef>
            </a:pPr>
            <a:r>
              <a:rPr lang="zh-CN" altLang="en-US" sz="2400" i="1"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i</a:t>
            </a:r>
            <a:r>
              <a:rPr lang="en-US" altLang="zh-CN" sz="2400" i="1" dirty="0">
                <a:latin typeface="Times New Roman" panose="02020603050405020304" pitchFamily="18" charset="0"/>
                <a:sym typeface="Symbol" panose="05050102010706020507" pitchFamily="18" charset="2"/>
              </a:rPr>
              <a:t> , u</a:t>
            </a:r>
            <a:r>
              <a:rPr lang="en-US" altLang="zh-CN" sz="2400" baseline="-25000" dirty="0">
                <a:latin typeface="Times New Roman" panose="02020603050405020304" pitchFamily="18" charset="0"/>
                <a:sym typeface="Symbol" panose="05050102010706020507" pitchFamily="18" charset="2"/>
              </a:rPr>
              <a:t>s</a:t>
            </a:r>
            <a:r>
              <a:rPr lang="zh-CN" altLang="en-US" sz="2400" i="1" dirty="0">
                <a:latin typeface="Times New Roman" panose="02020603050405020304" pitchFamily="18" charset="0"/>
                <a:sym typeface="Symbol" panose="05050102010706020507" pitchFamily="18" charset="2"/>
              </a:rPr>
              <a:t>非关联参考方向</a:t>
            </a:r>
            <a:r>
              <a:rPr lang="zh-CN" altLang="en-US" sz="2400" dirty="0">
                <a:latin typeface="Times New Roman" panose="02020603050405020304" pitchFamily="18" charset="0"/>
                <a:sym typeface="Symbol" panose="05050102010706020507" pitchFamily="18" charset="2"/>
              </a:rPr>
              <a:t>）</a:t>
            </a:r>
            <a:endParaRPr lang="zh-CN" altLang="en-US" sz="2400" i="1" dirty="0">
              <a:latin typeface="Times New Roman" panose="02020603050405020304" pitchFamily="18" charset="0"/>
              <a:sym typeface="Symbol" panose="05050102010706020507" pitchFamily="18" charset="2"/>
            </a:endParaRPr>
          </a:p>
        </p:txBody>
      </p:sp>
      <p:sp>
        <p:nvSpPr>
          <p:cNvPr id="110662" name="矩形 110661"/>
          <p:cNvSpPr/>
          <p:nvPr/>
        </p:nvSpPr>
        <p:spPr>
          <a:xfrm>
            <a:off x="3141663" y="5186363"/>
            <a:ext cx="1687512" cy="44926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dirty="0">
                <a:solidFill>
                  <a:srgbClr val="FF0000"/>
                </a:solidFill>
                <a:latin typeface="Times New Roman" panose="02020603050405020304" pitchFamily="18" charset="0"/>
                <a:sym typeface="Symbol" panose="05050102010706020507" pitchFamily="18" charset="2"/>
              </a:rPr>
              <a:t>物理意义：</a:t>
            </a:r>
          </a:p>
        </p:txBody>
      </p:sp>
      <p:grpSp>
        <p:nvGrpSpPr>
          <p:cNvPr id="110663" name="组合 110662"/>
          <p:cNvGrpSpPr/>
          <p:nvPr/>
        </p:nvGrpSpPr>
        <p:grpSpPr>
          <a:xfrm>
            <a:off x="412753" y="1146172"/>
            <a:ext cx="2044696" cy="2332041"/>
            <a:chOff x="752" y="500"/>
            <a:chExt cx="1289" cy="1468"/>
          </a:xfrm>
        </p:grpSpPr>
        <p:sp>
          <p:nvSpPr>
            <p:cNvPr id="110664" name="文本框 110663"/>
            <p:cNvSpPr txBox="1"/>
            <p:nvPr/>
          </p:nvSpPr>
          <p:spPr>
            <a:xfrm>
              <a:off x="752" y="1193"/>
              <a:ext cx="294"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endParaRPr lang="en-US" altLang="zh-CN" sz="2400" i="1" dirty="0">
                <a:latin typeface="Times New Roman" panose="02020603050405020304" pitchFamily="18" charset="0"/>
                <a:sym typeface="Symbol" panose="05050102010706020507" pitchFamily="18" charset="2"/>
              </a:endParaRPr>
            </a:p>
          </p:txBody>
        </p:sp>
        <p:sp>
          <p:nvSpPr>
            <p:cNvPr id="110665" name="直接连接符 110664"/>
            <p:cNvSpPr/>
            <p:nvPr/>
          </p:nvSpPr>
          <p:spPr>
            <a:xfrm>
              <a:off x="1535" y="660"/>
              <a:ext cx="289" cy="0"/>
            </a:xfrm>
            <a:prstGeom prst="line">
              <a:avLst/>
            </a:prstGeom>
            <a:ln w="12700" cap="flat" cmpd="sng">
              <a:solidFill>
                <a:schemeClr val="tx2"/>
              </a:solidFill>
              <a:prstDash val="solid"/>
              <a:headEnd type="none" w="med" len="med"/>
              <a:tailEnd type="triangle" w="med" len="med"/>
            </a:ln>
          </p:spPr>
        </p:sp>
        <p:sp>
          <p:nvSpPr>
            <p:cNvPr id="110666" name="直接连接符 110665"/>
            <p:cNvSpPr/>
            <p:nvPr/>
          </p:nvSpPr>
          <p:spPr>
            <a:xfrm rot="10800000">
              <a:off x="1232" y="759"/>
              <a:ext cx="0" cy="1175"/>
            </a:xfrm>
            <a:prstGeom prst="line">
              <a:avLst/>
            </a:prstGeom>
            <a:ln w="19050" cap="flat" cmpd="sng">
              <a:solidFill>
                <a:schemeClr val="tx2"/>
              </a:solidFill>
              <a:prstDash val="solid"/>
              <a:headEnd type="none" w="med" len="med"/>
              <a:tailEnd type="none" w="med" len="med"/>
            </a:ln>
          </p:spPr>
        </p:sp>
        <p:sp>
          <p:nvSpPr>
            <p:cNvPr id="110667" name="椭圆 110666"/>
            <p:cNvSpPr/>
            <p:nvPr/>
          </p:nvSpPr>
          <p:spPr>
            <a:xfrm rot="10800000">
              <a:off x="1051" y="1201"/>
              <a:ext cx="340" cy="340"/>
            </a:xfrm>
            <a:prstGeom prst="ellipse">
              <a:avLst/>
            </a:prstGeom>
            <a:noFill/>
            <a:ln w="31750" cap="flat" cmpd="sng">
              <a:solidFill>
                <a:schemeClr val="hlink"/>
              </a:solidFill>
              <a:prstDash val="solid"/>
              <a:headEnd type="none" w="med" len="med"/>
              <a:tailEnd type="none" w="med" len="med"/>
            </a:ln>
          </p:spPr>
          <p:txBody>
            <a:bodyPr/>
            <a:lstStyle/>
            <a:p>
              <a:endParaRPr lang="zh-CN" altLang="en-US"/>
            </a:p>
          </p:txBody>
        </p:sp>
        <p:sp>
          <p:nvSpPr>
            <p:cNvPr id="110668" name="文本框 110667"/>
            <p:cNvSpPr txBox="1"/>
            <p:nvPr/>
          </p:nvSpPr>
          <p:spPr>
            <a:xfrm rot="10800000">
              <a:off x="1019" y="934"/>
              <a:ext cx="222"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a:t>
              </a:r>
            </a:p>
          </p:txBody>
        </p:sp>
        <p:sp>
          <p:nvSpPr>
            <p:cNvPr id="110669" name="文本框 110668"/>
            <p:cNvSpPr txBox="1"/>
            <p:nvPr/>
          </p:nvSpPr>
          <p:spPr>
            <a:xfrm>
              <a:off x="1025" y="1482"/>
              <a:ext cx="196" cy="28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_</a:t>
              </a:r>
            </a:p>
          </p:txBody>
        </p:sp>
        <p:sp>
          <p:nvSpPr>
            <p:cNvPr id="110670" name="文本框 110669"/>
            <p:cNvSpPr txBox="1"/>
            <p:nvPr/>
          </p:nvSpPr>
          <p:spPr>
            <a:xfrm>
              <a:off x="1387" y="500"/>
              <a:ext cx="167"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i</a:t>
              </a:r>
              <a:endParaRPr lang="en-US" altLang="zh-CN" sz="2400" i="1" dirty="0">
                <a:latin typeface="Times New Roman" panose="02020603050405020304" pitchFamily="18" charset="0"/>
                <a:sym typeface="Symbol" panose="05050102010706020507" pitchFamily="18" charset="2"/>
              </a:endParaRPr>
            </a:p>
          </p:txBody>
        </p:sp>
        <p:sp>
          <p:nvSpPr>
            <p:cNvPr id="110671" name="椭圆 110670"/>
            <p:cNvSpPr/>
            <p:nvPr/>
          </p:nvSpPr>
          <p:spPr>
            <a:xfrm rot="10800000">
              <a:off x="1872" y="1900"/>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10672" name="直接连接符 110671"/>
            <p:cNvSpPr/>
            <p:nvPr/>
          </p:nvSpPr>
          <p:spPr>
            <a:xfrm rot="5400000">
              <a:off x="1552" y="1614"/>
              <a:ext cx="0" cy="640"/>
            </a:xfrm>
            <a:prstGeom prst="line">
              <a:avLst/>
            </a:prstGeom>
            <a:ln w="19050" cap="flat" cmpd="sng">
              <a:solidFill>
                <a:schemeClr val="tx2"/>
              </a:solidFill>
              <a:prstDash val="solid"/>
              <a:headEnd type="none" w="med" len="med"/>
              <a:tailEnd type="none" w="med" len="med"/>
            </a:ln>
          </p:spPr>
        </p:sp>
        <p:sp>
          <p:nvSpPr>
            <p:cNvPr id="110673" name="椭圆 110672"/>
            <p:cNvSpPr/>
            <p:nvPr/>
          </p:nvSpPr>
          <p:spPr>
            <a:xfrm rot="10800000">
              <a:off x="1872" y="725"/>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10674" name="直接连接符 110673"/>
            <p:cNvSpPr/>
            <p:nvPr/>
          </p:nvSpPr>
          <p:spPr>
            <a:xfrm rot="5400000">
              <a:off x="1552" y="439"/>
              <a:ext cx="0" cy="640"/>
            </a:xfrm>
            <a:prstGeom prst="line">
              <a:avLst/>
            </a:prstGeom>
            <a:ln w="19050" cap="flat" cmpd="sng">
              <a:solidFill>
                <a:schemeClr val="tx2"/>
              </a:solidFill>
              <a:prstDash val="solid"/>
              <a:headEnd type="none" w="med" len="med"/>
              <a:tailEnd type="none" w="med" len="med"/>
            </a:ln>
          </p:spPr>
        </p:sp>
        <p:sp>
          <p:nvSpPr>
            <p:cNvPr id="110675" name="文本框 110674"/>
            <p:cNvSpPr txBox="1"/>
            <p:nvPr/>
          </p:nvSpPr>
          <p:spPr>
            <a:xfrm>
              <a:off x="1819" y="1181"/>
              <a:ext cx="222"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p>
          </p:txBody>
        </p:sp>
        <p:sp>
          <p:nvSpPr>
            <p:cNvPr id="110676" name="文本框 110675"/>
            <p:cNvSpPr txBox="1"/>
            <p:nvPr/>
          </p:nvSpPr>
          <p:spPr>
            <a:xfrm rot="10800000">
              <a:off x="1816" y="777"/>
              <a:ext cx="221" cy="28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a:t>
              </a:r>
            </a:p>
          </p:txBody>
        </p:sp>
        <p:sp>
          <p:nvSpPr>
            <p:cNvPr id="110677" name="文本框 110676"/>
            <p:cNvSpPr txBox="1"/>
            <p:nvPr/>
          </p:nvSpPr>
          <p:spPr>
            <a:xfrm>
              <a:off x="1835" y="1543"/>
              <a:ext cx="196"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_</a:t>
              </a:r>
            </a:p>
          </p:txBody>
        </p:sp>
      </p:grpSp>
      <p:grpSp>
        <p:nvGrpSpPr>
          <p:cNvPr id="110699" name="组合 110698"/>
          <p:cNvGrpSpPr/>
          <p:nvPr/>
        </p:nvGrpSpPr>
        <p:grpSpPr>
          <a:xfrm>
            <a:off x="409575" y="3725860"/>
            <a:ext cx="2046288" cy="2332041"/>
            <a:chOff x="258" y="2348"/>
            <a:chExt cx="1289" cy="1468"/>
          </a:xfrm>
        </p:grpSpPr>
        <p:sp>
          <p:nvSpPr>
            <p:cNvPr id="110679" name="文本框 110678"/>
            <p:cNvSpPr txBox="1"/>
            <p:nvPr/>
          </p:nvSpPr>
          <p:spPr>
            <a:xfrm>
              <a:off x="258" y="3041"/>
              <a:ext cx="293"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endParaRPr lang="en-US" altLang="zh-CN" sz="2400" i="1" dirty="0">
                <a:latin typeface="Times New Roman" panose="02020603050405020304" pitchFamily="18" charset="0"/>
                <a:sym typeface="Symbol" panose="05050102010706020507" pitchFamily="18" charset="2"/>
              </a:endParaRPr>
            </a:p>
          </p:txBody>
        </p:sp>
        <p:sp>
          <p:nvSpPr>
            <p:cNvPr id="110680" name="直接连接符 110679"/>
            <p:cNvSpPr/>
            <p:nvPr/>
          </p:nvSpPr>
          <p:spPr>
            <a:xfrm flipH="1">
              <a:off x="1041" y="2508"/>
              <a:ext cx="289" cy="0"/>
            </a:xfrm>
            <a:prstGeom prst="line">
              <a:avLst/>
            </a:prstGeom>
            <a:ln w="12700" cap="flat" cmpd="sng">
              <a:solidFill>
                <a:schemeClr val="tx2"/>
              </a:solidFill>
              <a:prstDash val="solid"/>
              <a:headEnd type="none" w="med" len="med"/>
              <a:tailEnd type="triangle" w="med" len="med"/>
            </a:ln>
          </p:spPr>
        </p:sp>
        <p:sp>
          <p:nvSpPr>
            <p:cNvPr id="110681" name="直接连接符 110680"/>
            <p:cNvSpPr/>
            <p:nvPr/>
          </p:nvSpPr>
          <p:spPr>
            <a:xfrm rot="10800000">
              <a:off x="738" y="2607"/>
              <a:ext cx="0" cy="1175"/>
            </a:xfrm>
            <a:prstGeom prst="line">
              <a:avLst/>
            </a:prstGeom>
            <a:ln w="19050" cap="flat" cmpd="sng">
              <a:solidFill>
                <a:schemeClr val="tx2"/>
              </a:solidFill>
              <a:prstDash val="solid"/>
              <a:headEnd type="none" w="med" len="med"/>
              <a:tailEnd type="none" w="med" len="med"/>
            </a:ln>
          </p:spPr>
        </p:sp>
        <p:sp>
          <p:nvSpPr>
            <p:cNvPr id="110682" name="椭圆 110681"/>
            <p:cNvSpPr/>
            <p:nvPr/>
          </p:nvSpPr>
          <p:spPr>
            <a:xfrm rot="10800000">
              <a:off x="557" y="3049"/>
              <a:ext cx="340" cy="340"/>
            </a:xfrm>
            <a:prstGeom prst="ellipse">
              <a:avLst/>
            </a:prstGeom>
            <a:noFill/>
            <a:ln w="31750" cap="flat" cmpd="sng">
              <a:solidFill>
                <a:schemeClr val="hlink"/>
              </a:solidFill>
              <a:prstDash val="solid"/>
              <a:headEnd type="none" w="med" len="med"/>
              <a:tailEnd type="none" w="med" len="med"/>
            </a:ln>
          </p:spPr>
          <p:txBody>
            <a:bodyPr/>
            <a:lstStyle/>
            <a:p>
              <a:endParaRPr lang="zh-CN" altLang="en-US"/>
            </a:p>
          </p:txBody>
        </p:sp>
        <p:sp>
          <p:nvSpPr>
            <p:cNvPr id="110683" name="文本框 110682"/>
            <p:cNvSpPr txBox="1"/>
            <p:nvPr/>
          </p:nvSpPr>
          <p:spPr>
            <a:xfrm rot="10800000">
              <a:off x="526" y="2782"/>
              <a:ext cx="221" cy="283"/>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a:t>
              </a:r>
            </a:p>
          </p:txBody>
        </p:sp>
        <p:sp>
          <p:nvSpPr>
            <p:cNvPr id="110684" name="文本框 110683"/>
            <p:cNvSpPr txBox="1"/>
            <p:nvPr/>
          </p:nvSpPr>
          <p:spPr>
            <a:xfrm>
              <a:off x="531" y="3330"/>
              <a:ext cx="196" cy="28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_</a:t>
              </a:r>
            </a:p>
          </p:txBody>
        </p:sp>
        <p:sp>
          <p:nvSpPr>
            <p:cNvPr id="110685" name="文本框 110684"/>
            <p:cNvSpPr txBox="1"/>
            <p:nvPr/>
          </p:nvSpPr>
          <p:spPr>
            <a:xfrm>
              <a:off x="893" y="2348"/>
              <a:ext cx="167"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i</a:t>
              </a:r>
              <a:endParaRPr lang="en-US" altLang="zh-CN" sz="2400" i="1" dirty="0">
                <a:latin typeface="Times New Roman" panose="02020603050405020304" pitchFamily="18" charset="0"/>
                <a:sym typeface="Symbol" panose="05050102010706020507" pitchFamily="18" charset="2"/>
              </a:endParaRPr>
            </a:p>
          </p:txBody>
        </p:sp>
        <p:sp>
          <p:nvSpPr>
            <p:cNvPr id="110686" name="椭圆 110685"/>
            <p:cNvSpPr/>
            <p:nvPr/>
          </p:nvSpPr>
          <p:spPr>
            <a:xfrm rot="10800000">
              <a:off x="1378" y="3748"/>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10687" name="直接连接符 110686"/>
            <p:cNvSpPr/>
            <p:nvPr/>
          </p:nvSpPr>
          <p:spPr>
            <a:xfrm rot="5400000">
              <a:off x="1058" y="3462"/>
              <a:ext cx="0" cy="640"/>
            </a:xfrm>
            <a:prstGeom prst="line">
              <a:avLst/>
            </a:prstGeom>
            <a:ln w="19050" cap="flat" cmpd="sng">
              <a:solidFill>
                <a:schemeClr val="tx2"/>
              </a:solidFill>
              <a:prstDash val="solid"/>
              <a:headEnd type="none" w="med" len="med"/>
              <a:tailEnd type="none" w="med" len="med"/>
            </a:ln>
          </p:spPr>
        </p:sp>
        <p:sp>
          <p:nvSpPr>
            <p:cNvPr id="110688" name="椭圆 110687"/>
            <p:cNvSpPr/>
            <p:nvPr/>
          </p:nvSpPr>
          <p:spPr>
            <a:xfrm rot="10800000">
              <a:off x="1378" y="2573"/>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10689" name="直接连接符 110688"/>
            <p:cNvSpPr/>
            <p:nvPr/>
          </p:nvSpPr>
          <p:spPr>
            <a:xfrm rot="5400000">
              <a:off x="1058" y="2287"/>
              <a:ext cx="0" cy="640"/>
            </a:xfrm>
            <a:prstGeom prst="line">
              <a:avLst/>
            </a:prstGeom>
            <a:ln w="19050" cap="flat" cmpd="sng">
              <a:solidFill>
                <a:schemeClr val="tx2"/>
              </a:solidFill>
              <a:prstDash val="solid"/>
              <a:headEnd type="none" w="med" len="med"/>
              <a:tailEnd type="none" w="med" len="med"/>
            </a:ln>
          </p:spPr>
        </p:sp>
        <p:sp>
          <p:nvSpPr>
            <p:cNvPr id="110690" name="文本框 110689"/>
            <p:cNvSpPr txBox="1"/>
            <p:nvPr/>
          </p:nvSpPr>
          <p:spPr>
            <a:xfrm>
              <a:off x="1325" y="3029"/>
              <a:ext cx="222" cy="289"/>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p>
          </p:txBody>
        </p:sp>
        <p:sp>
          <p:nvSpPr>
            <p:cNvPr id="110691" name="文本框 110690"/>
            <p:cNvSpPr txBox="1"/>
            <p:nvPr/>
          </p:nvSpPr>
          <p:spPr>
            <a:xfrm rot="10800000">
              <a:off x="1323" y="2625"/>
              <a:ext cx="221" cy="282"/>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a:t>
              </a:r>
            </a:p>
          </p:txBody>
        </p:sp>
        <p:sp>
          <p:nvSpPr>
            <p:cNvPr id="110692" name="文本框 110691"/>
            <p:cNvSpPr txBox="1"/>
            <p:nvPr/>
          </p:nvSpPr>
          <p:spPr>
            <a:xfrm>
              <a:off x="1341" y="3391"/>
              <a:ext cx="196"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_</a:t>
              </a:r>
            </a:p>
          </p:txBody>
        </p:sp>
      </p:grpSp>
      <p:sp>
        <p:nvSpPr>
          <p:cNvPr id="110697" name="动作按钮: 后退或前一项 110696"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10698" name="动作按钮: 后退或前一项 110697"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0663"/>
                                        </p:tgtEl>
                                        <p:attrNameLst>
                                          <p:attrName>style.visibility</p:attrName>
                                        </p:attrNameLst>
                                      </p:cBhvr>
                                      <p:to>
                                        <p:strVal val="visible"/>
                                      </p:to>
                                    </p:set>
                                    <p:anim calcmode="lin" valueType="num">
                                      <p:cBhvr additive="base">
                                        <p:cTn id="7" dur="500" fill="hold"/>
                                        <p:tgtEl>
                                          <p:spTgt spid="110663"/>
                                        </p:tgtEl>
                                        <p:attrNameLst>
                                          <p:attrName>ppt_x</p:attrName>
                                        </p:attrNameLst>
                                      </p:cBhvr>
                                      <p:tavLst>
                                        <p:tav tm="0">
                                          <p:val>
                                            <p:strVal val="0-#ppt_w/2"/>
                                          </p:val>
                                        </p:tav>
                                        <p:tav tm="100000">
                                          <p:val>
                                            <p:strVal val="#ppt_x"/>
                                          </p:val>
                                        </p:tav>
                                      </p:tavLst>
                                    </p:anim>
                                    <p:anim calcmode="lin" valueType="num">
                                      <p:cBhvr additive="base">
                                        <p:cTn id="8" dur="500" fill="hold"/>
                                        <p:tgtEl>
                                          <p:spTgt spid="11066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10651"/>
                                        </p:tgtEl>
                                        <p:attrNameLst>
                                          <p:attrName>style.visibility</p:attrName>
                                        </p:attrNameLst>
                                      </p:cBhvr>
                                      <p:to>
                                        <p:strVal val="visible"/>
                                      </p:to>
                                    </p:set>
                                    <p:animEffect transition="in" filter="strips(downRight)">
                                      <p:cBhvr>
                                        <p:cTn id="13" dur="500"/>
                                        <p:tgtEl>
                                          <p:spTgt spid="11065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10657">
                                            <p:txEl>
                                              <p:pRg st="0" end="0"/>
                                            </p:txEl>
                                          </p:spTgt>
                                        </p:tgtEl>
                                        <p:attrNameLst>
                                          <p:attrName>style.visibility</p:attrName>
                                        </p:attrNameLst>
                                      </p:cBhvr>
                                      <p:to>
                                        <p:strVal val="visible"/>
                                      </p:to>
                                    </p:set>
                                    <p:animEffect transition="in" filter="wipe(up)">
                                      <p:cBhvr>
                                        <p:cTn id="18" dur="500"/>
                                        <p:tgtEl>
                                          <p:spTgt spid="11065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10657">
                                            <p:txEl>
                                              <p:pRg st="1" end="1"/>
                                            </p:txEl>
                                          </p:spTgt>
                                        </p:tgtEl>
                                        <p:attrNameLst>
                                          <p:attrName>style.visibility</p:attrName>
                                        </p:attrNameLst>
                                      </p:cBhvr>
                                      <p:to>
                                        <p:strVal val="visible"/>
                                      </p:to>
                                    </p:set>
                                    <p:animEffect transition="in" filter="wipe(up)">
                                      <p:cBhvr>
                                        <p:cTn id="23" dur="500"/>
                                        <p:tgtEl>
                                          <p:spTgt spid="11065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10652">
                                            <p:txEl>
                                              <p:pRg st="0" end="0"/>
                                            </p:txEl>
                                          </p:spTgt>
                                        </p:tgtEl>
                                        <p:attrNameLst>
                                          <p:attrName>style.visibility</p:attrName>
                                        </p:attrNameLst>
                                      </p:cBhvr>
                                      <p:to>
                                        <p:strVal val="visible"/>
                                      </p:to>
                                    </p:set>
                                    <p:animEffect transition="in" filter="wipe(up)">
                                      <p:cBhvr>
                                        <p:cTn id="28" dur="500"/>
                                        <p:tgtEl>
                                          <p:spTgt spid="110652">
                                            <p:txEl>
                                              <p:pRg st="0" end="0"/>
                                            </p:txEl>
                                          </p:spTgt>
                                        </p:tgtEl>
                                      </p:cBhvr>
                                    </p:animEffect>
                                  </p:childTnLst>
                                </p:cTn>
                              </p:par>
                            </p:childTnLst>
                          </p:cTn>
                        </p:par>
                        <p:par>
                          <p:cTn id="29" fill="hold">
                            <p:stCondLst>
                              <p:cond delay="500"/>
                            </p:stCondLst>
                            <p:childTnLst>
                              <p:par>
                                <p:cTn id="30" presetID="2" presetClass="entr" presetSubtype="8" fill="hold" nodeType="afterEffect">
                                  <p:stCondLst>
                                    <p:cond delay="0"/>
                                  </p:stCondLst>
                                  <p:childTnLst>
                                    <p:set>
                                      <p:cBhvr>
                                        <p:cTn id="31" dur="1" fill="hold">
                                          <p:stCondLst>
                                            <p:cond delay="0"/>
                                          </p:stCondLst>
                                        </p:cTn>
                                        <p:tgtEl>
                                          <p:spTgt spid="110699"/>
                                        </p:tgtEl>
                                        <p:attrNameLst>
                                          <p:attrName>style.visibility</p:attrName>
                                        </p:attrNameLst>
                                      </p:cBhvr>
                                      <p:to>
                                        <p:strVal val="visible"/>
                                      </p:to>
                                    </p:set>
                                    <p:anim calcmode="lin" valueType="num">
                                      <p:cBhvr additive="base">
                                        <p:cTn id="32" dur="500" fill="hold"/>
                                        <p:tgtEl>
                                          <p:spTgt spid="110699"/>
                                        </p:tgtEl>
                                        <p:attrNameLst>
                                          <p:attrName>ppt_x</p:attrName>
                                        </p:attrNameLst>
                                      </p:cBhvr>
                                      <p:tavLst>
                                        <p:tav tm="0">
                                          <p:val>
                                            <p:strVal val="0-#ppt_w/2"/>
                                          </p:val>
                                        </p:tav>
                                        <p:tav tm="100000">
                                          <p:val>
                                            <p:strVal val="#ppt_x"/>
                                          </p:val>
                                        </p:tav>
                                      </p:tavLst>
                                    </p:anim>
                                    <p:anim calcmode="lin" valueType="num">
                                      <p:cBhvr additive="base">
                                        <p:cTn id="33" dur="500" fill="hold"/>
                                        <p:tgtEl>
                                          <p:spTgt spid="11069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10653">
                                            <p:txEl>
                                              <p:pRg st="0" end="0"/>
                                            </p:txEl>
                                          </p:spTgt>
                                        </p:tgtEl>
                                        <p:attrNameLst>
                                          <p:attrName>style.visibility</p:attrName>
                                        </p:attrNameLst>
                                      </p:cBhvr>
                                      <p:to>
                                        <p:strVal val="visible"/>
                                      </p:to>
                                    </p:set>
                                    <p:animEffect transition="in" filter="wipe(up)">
                                      <p:cBhvr>
                                        <p:cTn id="38" dur="500"/>
                                        <p:tgtEl>
                                          <p:spTgt spid="110653">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10653">
                                            <p:txEl>
                                              <p:pRg st="1" end="1"/>
                                            </p:txEl>
                                          </p:spTgt>
                                        </p:tgtEl>
                                        <p:attrNameLst>
                                          <p:attrName>style.visibility</p:attrName>
                                        </p:attrNameLst>
                                      </p:cBhvr>
                                      <p:to>
                                        <p:strVal val="visible"/>
                                      </p:to>
                                    </p:set>
                                    <p:animEffect transition="in" filter="wipe(up)">
                                      <p:cBhvr>
                                        <p:cTn id="43" dur="500"/>
                                        <p:tgtEl>
                                          <p:spTgt spid="110653">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42" fill="hold" grpId="0" nodeType="clickEffect">
                                  <p:stCondLst>
                                    <p:cond delay="0"/>
                                  </p:stCondLst>
                                  <p:childTnLst>
                                    <p:set>
                                      <p:cBhvr>
                                        <p:cTn id="47" dur="1" fill="hold">
                                          <p:stCondLst>
                                            <p:cond delay="0"/>
                                          </p:stCondLst>
                                        </p:cTn>
                                        <p:tgtEl>
                                          <p:spTgt spid="110662"/>
                                        </p:tgtEl>
                                        <p:attrNameLst>
                                          <p:attrName>style.visibility</p:attrName>
                                        </p:attrNameLst>
                                      </p:cBhvr>
                                      <p:to>
                                        <p:strVal val="visible"/>
                                      </p:to>
                                    </p:set>
                                    <p:animEffect transition="in" filter="barn(outHorizontal)">
                                      <p:cBhvr>
                                        <p:cTn id="48" dur="500"/>
                                        <p:tgtEl>
                                          <p:spTgt spid="110662"/>
                                        </p:tgtEl>
                                      </p:cBhvr>
                                    </p:animEffect>
                                  </p:childTnLst>
                                </p:cTn>
                              </p:par>
                            </p:childTnLst>
                          </p:cTn>
                        </p:par>
                        <p:par>
                          <p:cTn id="49" fill="hold">
                            <p:stCondLst>
                              <p:cond delay="500"/>
                            </p:stCondLst>
                            <p:childTnLst>
                              <p:par>
                                <p:cTn id="50" presetID="16" presetClass="entr" presetSubtype="37" fill="hold" grpId="0" nodeType="afterEffect">
                                  <p:stCondLst>
                                    <p:cond delay="0"/>
                                  </p:stCondLst>
                                  <p:childTnLst>
                                    <p:set>
                                      <p:cBhvr>
                                        <p:cTn id="51" dur="1" fill="hold">
                                          <p:stCondLst>
                                            <p:cond delay="0"/>
                                          </p:stCondLst>
                                        </p:cTn>
                                        <p:tgtEl>
                                          <p:spTgt spid="110655"/>
                                        </p:tgtEl>
                                        <p:attrNameLst>
                                          <p:attrName>style.visibility</p:attrName>
                                        </p:attrNameLst>
                                      </p:cBhvr>
                                      <p:to>
                                        <p:strVal val="visible"/>
                                      </p:to>
                                    </p:set>
                                    <p:animEffect transition="in" filter="barn(outVertical)">
                                      <p:cBhvr>
                                        <p:cTn id="52" dur="500"/>
                                        <p:tgtEl>
                                          <p:spTgt spid="110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52" grpId="0" build="p"/>
      <p:bldP spid="110653" grpId="0" build="p"/>
      <p:bldP spid="110655" grpId="0"/>
      <p:bldP spid="110651" grpId="0"/>
      <p:bldP spid="110657" grpId="0" build="p"/>
      <p:bldP spid="110662"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2818" name="文本框 162817"/>
          <p:cNvSpPr txBox="1"/>
          <p:nvPr/>
        </p:nvSpPr>
        <p:spPr>
          <a:xfrm>
            <a:off x="374650" y="1408113"/>
            <a:ext cx="8085138" cy="785812"/>
          </a:xfrm>
          <a:prstGeom prst="rect">
            <a:avLst/>
          </a:prstGeom>
          <a:noFill/>
          <a:ln w="12700">
            <a:noFill/>
          </a:ln>
        </p:spPr>
        <p:txBody>
          <a:bodyPr lIns="89381" tIns="44691" rIns="89381" bIns="44691" anchor="ctr"/>
          <a:lstStyle/>
          <a:p>
            <a:pPr marL="2421255" indent="-2421255" algn="just" defTabSz="892175" eaLnBrk="0" hangingPunct="0">
              <a:spcBef>
                <a:spcPct val="50000"/>
              </a:spcBef>
            </a:pPr>
            <a:r>
              <a:rPr lang="zh-CN" altLang="en-US" sz="2400" dirty="0">
                <a:solidFill>
                  <a:srgbClr val="FF0000"/>
                </a:solidFill>
                <a:latin typeface="Times New Roman" panose="02020603050405020304" pitchFamily="18" charset="0"/>
              </a:rPr>
              <a:t>理想电流源</a:t>
            </a:r>
            <a:r>
              <a:rPr lang="zh-CN" altLang="en-US" sz="2400" dirty="0">
                <a:latin typeface="Times New Roman" panose="02020603050405020304" pitchFamily="18" charset="0"/>
              </a:rPr>
              <a:t>：电源输出电流为</a:t>
            </a:r>
            <a:r>
              <a:rPr lang="en-US" altLang="zh-CN" sz="2400" i="1" dirty="0" err="1">
                <a:latin typeface="Times New Roman" panose="02020603050405020304" pitchFamily="18" charset="0"/>
              </a:rPr>
              <a:t>i</a:t>
            </a:r>
            <a:r>
              <a:rPr lang="en-US" altLang="zh-CN" sz="2400" baseline="-25000" dirty="0" err="1">
                <a:latin typeface="Times New Roman" panose="02020603050405020304" pitchFamily="18" charset="0"/>
              </a:rPr>
              <a:t>S</a:t>
            </a:r>
            <a:r>
              <a:rPr lang="zh-CN" altLang="en-US" sz="2400" dirty="0">
                <a:latin typeface="Times New Roman" panose="02020603050405020304" pitchFamily="18" charset="0"/>
              </a:rPr>
              <a:t>，</a:t>
            </a:r>
            <a:r>
              <a:rPr lang="zh-CN" altLang="en-US" sz="2400" dirty="0">
                <a:solidFill>
                  <a:srgbClr val="FF0000"/>
                </a:solidFill>
                <a:latin typeface="Times New Roman" panose="02020603050405020304" pitchFamily="18" charset="0"/>
              </a:rPr>
              <a:t>其值与此电源的端电压 </a:t>
            </a:r>
            <a:r>
              <a:rPr lang="en-US" altLang="zh-CN" sz="2400" i="1" dirty="0">
                <a:solidFill>
                  <a:srgbClr val="FF0000"/>
                </a:solidFill>
                <a:latin typeface="Times New Roman" panose="02020603050405020304" pitchFamily="18" charset="0"/>
              </a:rPr>
              <a:t>u</a:t>
            </a:r>
            <a:r>
              <a:rPr lang="en-US" altLang="zh-CN" sz="2400" dirty="0">
                <a:solidFill>
                  <a:srgbClr val="FF0000"/>
                </a:solidFill>
                <a:latin typeface="Times New Roman" panose="02020603050405020304" pitchFamily="18" charset="0"/>
              </a:rPr>
              <a:t> </a:t>
            </a:r>
            <a:r>
              <a:rPr lang="zh-CN" altLang="en-US" sz="2400" dirty="0">
                <a:solidFill>
                  <a:srgbClr val="FF0000"/>
                </a:solidFill>
                <a:latin typeface="Times New Roman" panose="02020603050405020304" pitchFamily="18" charset="0"/>
              </a:rPr>
              <a:t>无关。</a:t>
            </a:r>
          </a:p>
        </p:txBody>
      </p:sp>
      <p:sp>
        <p:nvSpPr>
          <p:cNvPr id="162819" name="文本框 162818"/>
          <p:cNvSpPr txBox="1"/>
          <p:nvPr/>
        </p:nvSpPr>
        <p:spPr>
          <a:xfrm>
            <a:off x="817563" y="3092450"/>
            <a:ext cx="1401762" cy="454025"/>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dirty="0">
                <a:solidFill>
                  <a:srgbClr val="0066FF"/>
                </a:solidFill>
                <a:latin typeface="Times New Roman" panose="02020603050405020304" pitchFamily="18" charset="0"/>
                <a:sym typeface="Symbol" panose="05050102010706020507" pitchFamily="18" charset="2"/>
              </a:rPr>
              <a:t>1. </a:t>
            </a:r>
            <a:r>
              <a:rPr lang="zh-CN" altLang="en-US" sz="2400" dirty="0">
                <a:solidFill>
                  <a:srgbClr val="0066FF"/>
                </a:solidFill>
                <a:latin typeface="Times New Roman" panose="02020603050405020304" pitchFamily="18" charset="0"/>
                <a:sym typeface="Symbol" panose="05050102010706020507" pitchFamily="18" charset="2"/>
              </a:rPr>
              <a:t>特点：</a:t>
            </a:r>
            <a:endParaRPr lang="zh-CN" altLang="en-US" sz="2400">
              <a:solidFill>
                <a:srgbClr val="0066FF"/>
              </a:solidFill>
              <a:latin typeface="Times New Roman" panose="02020603050405020304" pitchFamily="18" charset="0"/>
              <a:sym typeface="Symbol" panose="05050102010706020507" pitchFamily="18" charset="2"/>
            </a:endParaRPr>
          </a:p>
        </p:txBody>
      </p:sp>
      <p:sp>
        <p:nvSpPr>
          <p:cNvPr id="162820" name="文本框 162819"/>
          <p:cNvSpPr txBox="1"/>
          <p:nvPr/>
        </p:nvSpPr>
        <p:spPr>
          <a:xfrm>
            <a:off x="1712913" y="3549650"/>
            <a:ext cx="6821487" cy="45402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Wingdings 2" panose="05020102010507070707" pitchFamily="18" charset="2"/>
              </a:rPr>
              <a:t>(a) </a:t>
            </a:r>
            <a:r>
              <a:rPr lang="zh-CN" altLang="en-US" sz="2400" dirty="0">
                <a:latin typeface="Times New Roman" panose="02020603050405020304" pitchFamily="18" charset="0"/>
                <a:sym typeface="Symbol" panose="05050102010706020507" pitchFamily="18" charset="2"/>
              </a:rPr>
              <a:t>电源电流由电源本身决定，与外电路无关；</a:t>
            </a:r>
          </a:p>
        </p:txBody>
      </p:sp>
      <p:sp>
        <p:nvSpPr>
          <p:cNvPr id="162821" name="文本框 162820"/>
          <p:cNvSpPr txBox="1"/>
          <p:nvPr/>
        </p:nvSpPr>
        <p:spPr>
          <a:xfrm>
            <a:off x="1325563" y="5514975"/>
            <a:ext cx="6904037" cy="45402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Wingdings 2" panose="05020102010507070707" pitchFamily="18" charset="2"/>
              </a:rPr>
              <a:t>(b) </a:t>
            </a:r>
            <a:r>
              <a:rPr lang="zh-CN" altLang="en-US" sz="2400" dirty="0">
                <a:latin typeface="Times New Roman" panose="02020603050405020304" pitchFamily="18" charset="0"/>
                <a:sym typeface="Wingdings 2" panose="05020102010507070707" pitchFamily="18" charset="2"/>
              </a:rPr>
              <a:t>电源两端电压</a:t>
            </a:r>
            <a:r>
              <a:rPr lang="zh-CN" altLang="en-US" sz="2400" dirty="0">
                <a:latin typeface="Times New Roman" panose="02020603050405020304" pitchFamily="18" charset="0"/>
                <a:sym typeface="Symbol" panose="05050102010706020507" pitchFamily="18" charset="2"/>
              </a:rPr>
              <a:t>是任意的，由外电路决定。</a:t>
            </a:r>
            <a:endParaRPr lang="zh-CN" altLang="en-US" sz="2400">
              <a:latin typeface="Times New Roman" panose="02020603050405020304" pitchFamily="18" charset="0"/>
              <a:sym typeface="Symbol" panose="05050102010706020507" pitchFamily="18" charset="2"/>
            </a:endParaRPr>
          </a:p>
        </p:txBody>
      </p:sp>
      <p:sp>
        <p:nvSpPr>
          <p:cNvPr id="162822" name="矩形 162821"/>
          <p:cNvSpPr/>
          <p:nvPr/>
        </p:nvSpPr>
        <p:spPr>
          <a:xfrm>
            <a:off x="1712913" y="4278707"/>
            <a:ext cx="3098800"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直流：</a:t>
            </a:r>
            <a:r>
              <a:rPr lang="en-US" altLang="zh-CN" sz="2400" i="1" dirty="0" err="1">
                <a:latin typeface="Times New Roman" panose="02020603050405020304" pitchFamily="18" charset="0"/>
                <a:sym typeface="Symbol" panose="05050102010706020507" pitchFamily="18" charset="2"/>
              </a:rPr>
              <a:t>i</a:t>
            </a:r>
            <a:r>
              <a:rPr lang="en-US" altLang="zh-CN" sz="2400" baseline="-25000" dirty="0" err="1">
                <a:latin typeface="Times New Roman" panose="02020603050405020304" pitchFamily="18" charset="0"/>
                <a:sym typeface="Symbol" panose="05050102010706020507" pitchFamily="18" charset="2"/>
              </a:rPr>
              <a:t>S</a:t>
            </a:r>
            <a:r>
              <a:rPr lang="zh-CN" altLang="en-US" sz="2400" dirty="0">
                <a:latin typeface="Times New Roman" panose="02020603050405020304" pitchFamily="18" charset="0"/>
                <a:sym typeface="Symbol" panose="05050102010706020507" pitchFamily="18" charset="2"/>
              </a:rPr>
              <a:t>为常数</a:t>
            </a:r>
          </a:p>
        </p:txBody>
      </p:sp>
      <p:sp>
        <p:nvSpPr>
          <p:cNvPr id="162823" name="矩形 162822"/>
          <p:cNvSpPr/>
          <p:nvPr/>
        </p:nvSpPr>
        <p:spPr>
          <a:xfrm>
            <a:off x="1712913" y="4735907"/>
            <a:ext cx="6580187" cy="4595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交流： </a:t>
            </a:r>
            <a:r>
              <a:rPr lang="en-US" altLang="zh-CN" sz="2400" i="1" dirty="0" err="1">
                <a:latin typeface="Times New Roman" panose="02020603050405020304" pitchFamily="18" charset="0"/>
                <a:sym typeface="Symbol" panose="05050102010706020507" pitchFamily="18" charset="2"/>
              </a:rPr>
              <a:t>i</a:t>
            </a:r>
            <a:r>
              <a:rPr lang="en-US" altLang="zh-CN" sz="2400" baseline="-25000" dirty="0" err="1">
                <a:latin typeface="Times New Roman" panose="02020603050405020304" pitchFamily="18" charset="0"/>
                <a:sym typeface="Symbol" panose="05050102010706020507" pitchFamily="18" charset="2"/>
              </a:rPr>
              <a:t>S</a:t>
            </a:r>
            <a:r>
              <a:rPr lang="zh-CN" altLang="en-US" sz="2400" dirty="0">
                <a:latin typeface="Times New Roman" panose="02020603050405020304" pitchFamily="18" charset="0"/>
                <a:sym typeface="Symbol" panose="05050102010706020507" pitchFamily="18" charset="2"/>
              </a:rPr>
              <a:t>是确定的时间函数，如 </a:t>
            </a:r>
            <a:r>
              <a:rPr lang="en-US" altLang="zh-CN" sz="2400" i="1" dirty="0" err="1">
                <a:latin typeface="Times New Roman" panose="02020603050405020304" pitchFamily="18" charset="0"/>
                <a:sym typeface="Symbol" panose="05050102010706020507" pitchFamily="18" charset="2"/>
              </a:rPr>
              <a:t>i</a:t>
            </a:r>
            <a:r>
              <a:rPr lang="en-US" altLang="zh-CN" sz="2400" baseline="-25000" dirty="0" err="1">
                <a:latin typeface="Times New Roman" panose="02020603050405020304" pitchFamily="18" charset="0"/>
                <a:sym typeface="Symbol" panose="05050102010706020507" pitchFamily="18" charset="2"/>
              </a:rPr>
              <a:t>S</a:t>
            </a:r>
            <a:r>
              <a:rPr lang="en-US" altLang="zh-CN"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i</a:t>
            </a:r>
            <a:r>
              <a:rPr lang="en-US" altLang="zh-CN" sz="2400" baseline="-25000" dirty="0" err="1">
                <a:latin typeface="Times New Roman" panose="02020603050405020304" pitchFamily="18" charset="0"/>
                <a:sym typeface="Symbol" panose="05050102010706020507" pitchFamily="18" charset="2"/>
              </a:rPr>
              <a:t>m</a:t>
            </a:r>
            <a:r>
              <a:rPr lang="en-US" altLang="zh-CN" sz="2400" dirty="0" err="1">
                <a:latin typeface="Times New Roman" panose="02020603050405020304" pitchFamily="18" charset="0"/>
                <a:sym typeface="Symbol" panose="05050102010706020507" pitchFamily="18" charset="2"/>
              </a:rPr>
              <a:t>sin</a:t>
            </a:r>
            <a:r>
              <a:rPr lang="en-US" altLang="zh-CN" sz="2400" i="1" dirty="0" err="1">
                <a:latin typeface="Times New Roman" panose="02020603050405020304" pitchFamily="18" charset="0"/>
                <a:sym typeface="Symbol" panose="05050102010706020507" pitchFamily="18" charset="2"/>
              </a:rPr>
              <a:t>t</a:t>
            </a:r>
            <a:endParaRPr lang="en-US" altLang="zh-CN" sz="2400" baseline="-25000" dirty="0">
              <a:latin typeface="Times New Roman" panose="02020603050405020304" pitchFamily="18" charset="0"/>
              <a:sym typeface="Symbol" panose="05050102010706020507" pitchFamily="18" charset="2"/>
            </a:endParaRPr>
          </a:p>
        </p:txBody>
      </p:sp>
      <p:sp>
        <p:nvSpPr>
          <p:cNvPr id="162834" name="文本框 162833"/>
          <p:cNvSpPr txBox="1"/>
          <p:nvPr/>
        </p:nvSpPr>
        <p:spPr>
          <a:xfrm>
            <a:off x="2044700" y="2595563"/>
            <a:ext cx="1414463" cy="457200"/>
          </a:xfrm>
          <a:prstGeom prst="rect">
            <a:avLst/>
          </a:prstGeom>
          <a:noFill/>
          <a:ln w="19050">
            <a:noFill/>
          </a:ln>
        </p:spPr>
        <p:txBody>
          <a:bodyPr lIns="89381" tIns="44691" rIns="89381" bIns="44691" anchor="ctr"/>
          <a:lstStyle/>
          <a:p>
            <a:pPr algn="ctr" defTabSz="892175" eaLnBrk="0" hangingPunct="0">
              <a:spcBef>
                <a:spcPct val="50000"/>
              </a:spcBef>
            </a:pPr>
            <a:r>
              <a:rPr lang="zh-CN" altLang="en-US" sz="2400" dirty="0">
                <a:solidFill>
                  <a:srgbClr val="0000FF"/>
                </a:solidFill>
                <a:latin typeface="Times New Roman" panose="02020603050405020304" pitchFamily="18" charset="0"/>
              </a:rPr>
              <a:t>电路符号</a:t>
            </a:r>
            <a:endParaRPr lang="zh-CN" altLang="en-US" sz="2400">
              <a:solidFill>
                <a:srgbClr val="0000FF"/>
              </a:solidFill>
              <a:latin typeface="Times New Roman" panose="02020603050405020304" pitchFamily="18" charset="0"/>
            </a:endParaRPr>
          </a:p>
        </p:txBody>
      </p:sp>
      <p:grpSp>
        <p:nvGrpSpPr>
          <p:cNvPr id="162844" name="组合 162843"/>
          <p:cNvGrpSpPr/>
          <p:nvPr/>
        </p:nvGrpSpPr>
        <p:grpSpPr>
          <a:xfrm>
            <a:off x="4308475" y="2522036"/>
            <a:ext cx="2286000" cy="711701"/>
            <a:chOff x="2173" y="960"/>
            <a:chExt cx="1439" cy="449"/>
          </a:xfrm>
        </p:grpSpPr>
        <p:sp>
          <p:nvSpPr>
            <p:cNvPr id="162824" name="文本框 162823"/>
            <p:cNvSpPr txBox="1"/>
            <p:nvPr/>
          </p:nvSpPr>
          <p:spPr>
            <a:xfrm>
              <a:off x="2434" y="960"/>
              <a:ext cx="213" cy="241"/>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i</a:t>
              </a:r>
              <a:r>
                <a:rPr lang="en-US" altLang="zh-CN" sz="1900" baseline="-25000" dirty="0" err="1">
                  <a:latin typeface="Times New Roman" panose="02020603050405020304" pitchFamily="18" charset="0"/>
                  <a:sym typeface="Symbol" panose="05050102010706020507" pitchFamily="18" charset="2"/>
                </a:rPr>
                <a:t>S</a:t>
              </a:r>
              <a:endParaRPr lang="en-US" altLang="zh-CN" sz="1900" i="1" dirty="0">
                <a:latin typeface="Times New Roman" panose="02020603050405020304" pitchFamily="18" charset="0"/>
                <a:sym typeface="Symbol" panose="05050102010706020507" pitchFamily="18" charset="2"/>
              </a:endParaRPr>
            </a:p>
          </p:txBody>
        </p:sp>
        <p:sp>
          <p:nvSpPr>
            <p:cNvPr id="162826" name="直接连接符 162825"/>
            <p:cNvSpPr/>
            <p:nvPr/>
          </p:nvSpPr>
          <p:spPr>
            <a:xfrm flipH="1" flipV="1">
              <a:off x="2388" y="1227"/>
              <a:ext cx="102" cy="0"/>
            </a:xfrm>
            <a:prstGeom prst="line">
              <a:avLst/>
            </a:prstGeom>
            <a:ln w="12700" cap="flat" cmpd="sng">
              <a:solidFill>
                <a:schemeClr val="tx2"/>
              </a:solidFill>
              <a:prstDash val="solid"/>
              <a:headEnd type="none" w="med" len="med"/>
              <a:tailEnd type="triangle" w="med" len="med"/>
            </a:ln>
          </p:spPr>
        </p:sp>
        <p:sp>
          <p:nvSpPr>
            <p:cNvPr id="162827" name="直接连接符 162826"/>
            <p:cNvSpPr/>
            <p:nvPr/>
          </p:nvSpPr>
          <p:spPr>
            <a:xfrm rot="5400000">
              <a:off x="3299" y="983"/>
              <a:ext cx="0" cy="490"/>
            </a:xfrm>
            <a:prstGeom prst="line">
              <a:avLst/>
            </a:prstGeom>
            <a:ln w="19050" cap="flat" cmpd="sng">
              <a:solidFill>
                <a:schemeClr val="tx2"/>
              </a:solidFill>
              <a:prstDash val="solid"/>
              <a:headEnd type="none" w="med" len="med"/>
              <a:tailEnd type="none" w="med" len="med"/>
            </a:ln>
          </p:spPr>
        </p:sp>
        <p:sp>
          <p:nvSpPr>
            <p:cNvPr id="162828" name="椭圆 162827"/>
            <p:cNvSpPr/>
            <p:nvPr/>
          </p:nvSpPr>
          <p:spPr>
            <a:xfrm rot="5400000">
              <a:off x="2714" y="1069"/>
              <a:ext cx="340" cy="340"/>
            </a:xfrm>
            <a:prstGeom prst="ellipse">
              <a:avLst/>
            </a:prstGeom>
            <a:noFill/>
            <a:ln w="31750" cap="flat" cmpd="sng">
              <a:solidFill>
                <a:schemeClr val="hlink"/>
              </a:solidFill>
              <a:prstDash val="solid"/>
              <a:headEnd type="none" w="med" len="med"/>
              <a:tailEnd type="none" w="med" len="med"/>
            </a:ln>
          </p:spPr>
          <p:txBody>
            <a:bodyPr/>
            <a:lstStyle/>
            <a:p>
              <a:endParaRPr lang="zh-CN" altLang="en-US"/>
            </a:p>
          </p:txBody>
        </p:sp>
        <p:sp>
          <p:nvSpPr>
            <p:cNvPr id="162832" name="椭圆 162831"/>
            <p:cNvSpPr/>
            <p:nvPr/>
          </p:nvSpPr>
          <p:spPr>
            <a:xfrm rot="5400000">
              <a:off x="3544" y="1193"/>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2833" name="椭圆 162832"/>
            <p:cNvSpPr/>
            <p:nvPr/>
          </p:nvSpPr>
          <p:spPr>
            <a:xfrm rot="5400000">
              <a:off x="2173" y="1193"/>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2835" name="直接连接符 162834"/>
            <p:cNvSpPr/>
            <p:nvPr/>
          </p:nvSpPr>
          <p:spPr>
            <a:xfrm rot="5400000">
              <a:off x="2477" y="991"/>
              <a:ext cx="0" cy="473"/>
            </a:xfrm>
            <a:prstGeom prst="line">
              <a:avLst/>
            </a:prstGeom>
            <a:ln w="19050" cap="flat" cmpd="sng">
              <a:solidFill>
                <a:schemeClr val="tx2"/>
              </a:solidFill>
              <a:prstDash val="solid"/>
              <a:headEnd type="none" w="med" len="med"/>
              <a:tailEnd type="none" w="med" len="med"/>
            </a:ln>
          </p:spPr>
        </p:sp>
        <p:sp>
          <p:nvSpPr>
            <p:cNvPr id="162836" name="直接连接符 162835"/>
            <p:cNvSpPr/>
            <p:nvPr/>
          </p:nvSpPr>
          <p:spPr>
            <a:xfrm>
              <a:off x="2880" y="1079"/>
              <a:ext cx="0" cy="330"/>
            </a:xfrm>
            <a:prstGeom prst="line">
              <a:avLst/>
            </a:prstGeom>
            <a:ln w="19050" cap="flat" cmpd="sng">
              <a:solidFill>
                <a:schemeClr val="hlink"/>
              </a:solidFill>
              <a:prstDash val="solid"/>
              <a:headEnd type="none" w="med" len="med"/>
              <a:tailEnd type="none" w="med" len="med"/>
            </a:ln>
          </p:spPr>
        </p:sp>
      </p:grpSp>
      <p:sp>
        <p:nvSpPr>
          <p:cNvPr id="162842" name="动作按钮: 后退或前一项 162841"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2843" name="动作按钮: 后退或前一项 162842"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2845" name="矩形 162844"/>
          <p:cNvSpPr/>
          <p:nvPr/>
        </p:nvSpPr>
        <p:spPr>
          <a:xfrm>
            <a:off x="588963" y="457200"/>
            <a:ext cx="2737041" cy="314325"/>
          </a:xfrm>
          <a:prstGeom prst="rect">
            <a:avLst/>
          </a:prstGeom>
          <a:solidFill>
            <a:srgbClr val="00FF00"/>
          </a:solidFill>
          <a:ln w="9525">
            <a:noFill/>
          </a:ln>
        </p:spPr>
        <p:txBody>
          <a:bodyPr lIns="89381" tIns="44691" rIns="89381" bIns="44691" anchor="ctr"/>
          <a:lstStyle>
            <a:lvl1pPr marL="0" lvl="0" indent="0" algn="l" defTabSz="892175" rtl="0" eaLnBrk="1" fontAlgn="base" latinLnBrk="0" hangingPunct="1">
              <a:lnSpc>
                <a:spcPct val="100000"/>
              </a:lnSpc>
              <a:spcBef>
                <a:spcPct val="0"/>
              </a:spcBef>
              <a:spcAft>
                <a:spcPct val="0"/>
              </a:spcAft>
              <a:buNone/>
              <a:defRPr sz="3900" u="none" kern="1200" baseline="0">
                <a:solidFill>
                  <a:schemeClr val="tx2"/>
                </a:solidFill>
                <a:latin typeface="Arial Black" panose="020B0A04020102020204" pitchFamily="34" charset="0"/>
                <a:ea typeface="宋体" panose="02010600030101010101" pitchFamily="2" charset="-122"/>
              </a:defRPr>
            </a:lvl1pPr>
          </a:lstStyle>
          <a:p>
            <a:pPr lvl="0" algn="ctr"/>
            <a:r>
              <a:rPr lang="en-US" altLang="zh-CN" sz="2800" b="1" dirty="0">
                <a:latin typeface="Times New Roman" panose="02020603050405020304" pitchFamily="18" charset="0"/>
              </a:rPr>
              <a:t>1.4.2  </a:t>
            </a:r>
            <a:r>
              <a:rPr lang="zh-CN" altLang="en-US" sz="2800" b="1" dirty="0">
                <a:latin typeface="Times New Roman" panose="02020603050405020304" pitchFamily="18" charset="0"/>
              </a:rPr>
              <a:t>电流源</a:t>
            </a:r>
            <a:endParaRPr lang="zh-CN" altLang="en-US" sz="2800" b="1"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wipe(left)">
                                      <p:cBhvr>
                                        <p:cTn id="7" dur="500"/>
                                        <p:tgtEl>
                                          <p:spTgt spid="16281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628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62844"/>
                                        </p:tgtEl>
                                        <p:attrNameLst>
                                          <p:attrName>style.visibility</p:attrName>
                                        </p:attrNameLst>
                                      </p:cBhvr>
                                      <p:to>
                                        <p:strVal val="visible"/>
                                      </p:to>
                                    </p:set>
                                    <p:anim calcmode="lin" valueType="num">
                                      <p:cBhvr additive="base">
                                        <p:cTn id="16" dur="500" fill="hold"/>
                                        <p:tgtEl>
                                          <p:spTgt spid="162844"/>
                                        </p:tgtEl>
                                        <p:attrNameLst>
                                          <p:attrName>ppt_x</p:attrName>
                                        </p:attrNameLst>
                                      </p:cBhvr>
                                      <p:tavLst>
                                        <p:tav tm="0">
                                          <p:val>
                                            <p:strVal val="0-#ppt_w/2"/>
                                          </p:val>
                                        </p:tav>
                                        <p:tav tm="100000">
                                          <p:val>
                                            <p:strVal val="#ppt_x"/>
                                          </p:val>
                                        </p:tav>
                                      </p:tavLst>
                                    </p:anim>
                                    <p:anim calcmode="lin" valueType="num">
                                      <p:cBhvr additive="base">
                                        <p:cTn id="17" dur="500" fill="hold"/>
                                        <p:tgtEl>
                                          <p:spTgt spid="16284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6281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62820"/>
                                        </p:tgtEl>
                                        <p:attrNameLst>
                                          <p:attrName>style.visibility</p:attrName>
                                        </p:attrNameLst>
                                      </p:cBhvr>
                                      <p:to>
                                        <p:strVal val="visible"/>
                                      </p:to>
                                    </p:set>
                                    <p:anim calcmode="lin" valueType="num">
                                      <p:cBhvr additive="base">
                                        <p:cTn id="26" dur="500" fill="hold"/>
                                        <p:tgtEl>
                                          <p:spTgt spid="162820"/>
                                        </p:tgtEl>
                                        <p:attrNameLst>
                                          <p:attrName>ppt_x</p:attrName>
                                        </p:attrNameLst>
                                      </p:cBhvr>
                                      <p:tavLst>
                                        <p:tav tm="0">
                                          <p:val>
                                            <p:strVal val="1+#ppt_w/2"/>
                                          </p:val>
                                        </p:tav>
                                        <p:tav tm="100000">
                                          <p:val>
                                            <p:strVal val="#ppt_x"/>
                                          </p:val>
                                        </p:tav>
                                      </p:tavLst>
                                    </p:anim>
                                    <p:anim calcmode="lin" valueType="num">
                                      <p:cBhvr additive="base">
                                        <p:cTn id="27" dur="500" fill="hold"/>
                                        <p:tgtEl>
                                          <p:spTgt spid="162820"/>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2822"/>
                                        </p:tgtEl>
                                        <p:attrNameLst>
                                          <p:attrName>style.visibility</p:attrName>
                                        </p:attrNameLst>
                                      </p:cBhvr>
                                      <p:to>
                                        <p:strVal val="visible"/>
                                      </p:to>
                                    </p:set>
                                    <p:animEffect transition="in" filter="blinds(horizontal)">
                                      <p:cBhvr>
                                        <p:cTn id="32" dur="500"/>
                                        <p:tgtEl>
                                          <p:spTgt spid="1628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62823"/>
                                        </p:tgtEl>
                                        <p:attrNameLst>
                                          <p:attrName>style.visibility</p:attrName>
                                        </p:attrNameLst>
                                      </p:cBhvr>
                                      <p:to>
                                        <p:strVal val="visible"/>
                                      </p:to>
                                    </p:set>
                                    <p:animEffect transition="in" filter="blinds(horizontal)">
                                      <p:cBhvr>
                                        <p:cTn id="37" dur="500"/>
                                        <p:tgtEl>
                                          <p:spTgt spid="162823"/>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62821"/>
                                        </p:tgtEl>
                                        <p:attrNameLst>
                                          <p:attrName>style.visibility</p:attrName>
                                        </p:attrNameLst>
                                      </p:cBhvr>
                                      <p:to>
                                        <p:strVal val="visible"/>
                                      </p:to>
                                    </p:set>
                                    <p:anim calcmode="lin" valueType="num">
                                      <p:cBhvr additive="base">
                                        <p:cTn id="42" dur="500" fill="hold"/>
                                        <p:tgtEl>
                                          <p:spTgt spid="162821"/>
                                        </p:tgtEl>
                                        <p:attrNameLst>
                                          <p:attrName>ppt_x</p:attrName>
                                        </p:attrNameLst>
                                      </p:cBhvr>
                                      <p:tavLst>
                                        <p:tav tm="0">
                                          <p:val>
                                            <p:strVal val="1+#ppt_w/2"/>
                                          </p:val>
                                        </p:tav>
                                        <p:tav tm="100000">
                                          <p:val>
                                            <p:strVal val="#ppt_x"/>
                                          </p:val>
                                        </p:tav>
                                      </p:tavLst>
                                    </p:anim>
                                    <p:anim calcmode="lin" valueType="num">
                                      <p:cBhvr additive="base">
                                        <p:cTn id="43" dur="500" fill="hold"/>
                                        <p:tgtEl>
                                          <p:spTgt spid="1628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p:bldP spid="162819" grpId="0"/>
      <p:bldP spid="162820" grpId="0"/>
      <p:bldP spid="162821" grpId="0"/>
      <p:bldP spid="162822" grpId="0"/>
      <p:bldP spid="162823" grpId="0"/>
      <p:bldP spid="162834"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文本框 163841"/>
          <p:cNvSpPr txBox="1"/>
          <p:nvPr/>
        </p:nvSpPr>
        <p:spPr>
          <a:xfrm>
            <a:off x="354013" y="271463"/>
            <a:ext cx="210820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solidFill>
                  <a:srgbClr val="0066FF"/>
                </a:solidFill>
                <a:latin typeface="Times New Roman" panose="02020603050405020304" pitchFamily="18" charset="0"/>
                <a:sym typeface="Symbol" panose="05050102010706020507" pitchFamily="18" charset="2"/>
              </a:rPr>
              <a:t>2. </a:t>
            </a:r>
            <a:r>
              <a:rPr lang="zh-CN" altLang="en-US" sz="2400" dirty="0">
                <a:solidFill>
                  <a:srgbClr val="0066FF"/>
                </a:solidFill>
                <a:latin typeface="Times New Roman" panose="02020603050405020304" pitchFamily="18" charset="0"/>
                <a:sym typeface="Symbol" panose="05050102010706020507" pitchFamily="18" charset="2"/>
              </a:rPr>
              <a:t>伏安特性</a:t>
            </a:r>
            <a:endParaRPr lang="zh-CN" altLang="en-US" sz="2400">
              <a:solidFill>
                <a:srgbClr val="0066FF"/>
              </a:solidFill>
              <a:latin typeface="Times New Roman" panose="02020603050405020304" pitchFamily="18" charset="0"/>
              <a:sym typeface="Symbol" panose="05050102010706020507" pitchFamily="18" charset="2"/>
            </a:endParaRPr>
          </a:p>
        </p:txBody>
      </p:sp>
      <p:sp>
        <p:nvSpPr>
          <p:cNvPr id="163843" name="直接连接符 163842"/>
          <p:cNvSpPr/>
          <p:nvPr/>
        </p:nvSpPr>
        <p:spPr>
          <a:xfrm rot="-5400000">
            <a:off x="6858000" y="1951038"/>
            <a:ext cx="1600200" cy="0"/>
          </a:xfrm>
          <a:prstGeom prst="line">
            <a:avLst/>
          </a:prstGeom>
          <a:ln w="31750" cap="flat" cmpd="sng">
            <a:solidFill>
              <a:srgbClr val="FF0000"/>
            </a:solidFill>
            <a:prstDash val="solid"/>
            <a:headEnd type="none" w="med" len="med"/>
            <a:tailEnd type="none" w="med" len="med"/>
          </a:ln>
        </p:spPr>
      </p:sp>
      <p:sp>
        <p:nvSpPr>
          <p:cNvPr id="163844" name="文本框 163843"/>
          <p:cNvSpPr txBox="1"/>
          <p:nvPr/>
        </p:nvSpPr>
        <p:spPr>
          <a:xfrm>
            <a:off x="7694794" y="946545"/>
            <a:ext cx="355236" cy="459587"/>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i</a:t>
            </a:r>
            <a:r>
              <a:rPr lang="en-US" altLang="zh-CN" sz="1900" baseline="-25000" dirty="0" err="1">
                <a:latin typeface="Times New Roman" panose="02020603050405020304" pitchFamily="18" charset="0"/>
                <a:sym typeface="Symbol" panose="05050102010706020507" pitchFamily="18" charset="2"/>
              </a:rPr>
              <a:t>S</a:t>
            </a:r>
            <a:endParaRPr lang="en-US" altLang="zh-CN" sz="2400" i="1" dirty="0">
              <a:latin typeface="Times New Roman" panose="02020603050405020304" pitchFamily="18" charset="0"/>
              <a:sym typeface="Symbol" panose="05050102010706020507" pitchFamily="18" charset="2"/>
            </a:endParaRPr>
          </a:p>
        </p:txBody>
      </p:sp>
      <p:sp>
        <p:nvSpPr>
          <p:cNvPr id="163845" name="文本框 163844"/>
          <p:cNvSpPr txBox="1"/>
          <p:nvPr/>
        </p:nvSpPr>
        <p:spPr>
          <a:xfrm>
            <a:off x="971550" y="3370308"/>
            <a:ext cx="7334250" cy="1063535"/>
          </a:xfrm>
          <a:prstGeom prst="rect">
            <a:avLst/>
          </a:prstGeom>
          <a:noFill/>
          <a:ln w="12700">
            <a:noFill/>
          </a:ln>
        </p:spPr>
        <p:txBody>
          <a:bodyPr lIns="89381" tIns="44691" rIns="89381" bIns="44691" anchor="ctr">
            <a:spAutoFit/>
          </a:bodyPr>
          <a:lstStyle/>
          <a:p>
            <a:pPr marL="465455" indent="-465455" algn="just" defTabSz="892175" eaLnBrk="0" hangingPunct="0">
              <a:lnSpc>
                <a:spcPct val="140000"/>
              </a:lnSpc>
              <a:spcBef>
                <a:spcPct val="50000"/>
              </a:spcBef>
            </a:pPr>
            <a:r>
              <a:rPr lang="en-US" altLang="zh-CN" sz="2400" dirty="0">
                <a:latin typeface="Times New Roman" panose="02020603050405020304" pitchFamily="18" charset="0"/>
                <a:sym typeface="Symbol" panose="05050102010706020507" pitchFamily="18" charset="2"/>
              </a:rPr>
              <a:t>(1) </a:t>
            </a:r>
            <a:r>
              <a:rPr lang="zh-CN" altLang="en-US" sz="2400" dirty="0">
                <a:latin typeface="Times New Roman" panose="02020603050405020304" pitchFamily="18" charset="0"/>
                <a:sym typeface="Symbol" panose="05050102010706020507" pitchFamily="18" charset="2"/>
              </a:rPr>
              <a:t>若</a:t>
            </a:r>
            <a:r>
              <a:rPr lang="en-US" altLang="zh-CN" sz="2400" i="1" dirty="0" err="1">
                <a:latin typeface="Times New Roman" panose="02020603050405020304" pitchFamily="18" charset="0"/>
                <a:sym typeface="Symbol" panose="05050102010706020507" pitchFamily="18" charset="2"/>
              </a:rPr>
              <a:t>i</a:t>
            </a:r>
            <a:r>
              <a:rPr lang="en-US" altLang="zh-CN" sz="2400" baseline="-25000" dirty="0" err="1">
                <a:latin typeface="Times New Roman" panose="02020603050405020304" pitchFamily="18" charset="0"/>
                <a:sym typeface="Symbol" panose="05050102010706020507" pitchFamily="18" charset="2"/>
              </a:rPr>
              <a:t>S</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C</a:t>
            </a:r>
            <a:r>
              <a:rPr lang="zh-CN" altLang="en-US" sz="2400" dirty="0">
                <a:latin typeface="Times New Roman" panose="02020603050405020304" pitchFamily="18" charset="0"/>
                <a:sym typeface="Symbol" panose="05050102010706020507" pitchFamily="18" charset="2"/>
              </a:rPr>
              <a:t>（常数）</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，即直流电源，则其伏安特性为平行于电压轴的直线，反映电流与  端电压无关。                                             </a:t>
            </a:r>
          </a:p>
        </p:txBody>
      </p:sp>
      <p:sp>
        <p:nvSpPr>
          <p:cNvPr id="163846" name="矩形 163845"/>
          <p:cNvSpPr/>
          <p:nvPr/>
        </p:nvSpPr>
        <p:spPr>
          <a:xfrm>
            <a:off x="971550" y="4581525"/>
            <a:ext cx="7334250" cy="1625600"/>
          </a:xfrm>
          <a:prstGeom prst="rect">
            <a:avLst/>
          </a:prstGeom>
          <a:noFill/>
          <a:ln w="9525">
            <a:noFill/>
          </a:ln>
        </p:spPr>
        <p:txBody>
          <a:bodyPr lIns="89381" tIns="44691" rIns="89381" bIns="44691" anchor="ctr">
            <a:spAutoFit/>
          </a:bodyPr>
          <a:lstStyle/>
          <a:p>
            <a:pPr marL="465455" indent="-465455" algn="just" defTabSz="892175" eaLnBrk="0" hangingPunct="0">
              <a:lnSpc>
                <a:spcPct val="140000"/>
              </a:lnSpc>
              <a:spcBef>
                <a:spcPct val="50000"/>
              </a:spcBef>
            </a:pPr>
            <a:r>
              <a:rPr lang="en-US" altLang="zh-CN" sz="2400" dirty="0">
                <a:latin typeface="Times New Roman" panose="02020603050405020304" pitchFamily="18" charset="0"/>
                <a:sym typeface="Symbol" panose="05050102010706020507" pitchFamily="18" charset="2"/>
              </a:rPr>
              <a:t>(2) </a:t>
            </a:r>
            <a:r>
              <a:rPr lang="zh-CN" altLang="en-US" sz="2400" dirty="0">
                <a:latin typeface="Times New Roman" panose="02020603050405020304" pitchFamily="18" charset="0"/>
                <a:sym typeface="Symbol" panose="05050102010706020507" pitchFamily="18" charset="2"/>
              </a:rPr>
              <a:t>若</a:t>
            </a:r>
            <a:r>
              <a:rPr lang="en-US" altLang="zh-CN" sz="2400" i="1" dirty="0" err="1">
                <a:latin typeface="Times New Roman" panose="02020603050405020304" pitchFamily="18" charset="0"/>
                <a:sym typeface="Symbol" panose="05050102010706020507" pitchFamily="18" charset="2"/>
              </a:rPr>
              <a:t>i</a:t>
            </a:r>
            <a:r>
              <a:rPr lang="en-US" altLang="zh-CN" sz="2400" baseline="-25000" dirty="0" err="1">
                <a:latin typeface="Times New Roman" panose="02020603050405020304" pitchFamily="18" charset="0"/>
                <a:sym typeface="Symbol" panose="05050102010706020507" pitchFamily="18" charset="2"/>
              </a:rPr>
              <a:t>S</a:t>
            </a:r>
            <a:r>
              <a:rPr lang="zh-CN" altLang="en-US" sz="2400" dirty="0">
                <a:latin typeface="Times New Roman" panose="02020603050405020304" pitchFamily="18" charset="0"/>
                <a:sym typeface="Symbol" panose="05050102010706020507" pitchFamily="18" charset="2"/>
              </a:rPr>
              <a:t>为变化的电源，则某一时刻的伏安关系也是 这样</a:t>
            </a:r>
            <a:r>
              <a:rPr lang="en-US" altLang="zh-CN" sz="2400" dirty="0">
                <a:latin typeface="宋体" panose="02010600030101010101" pitchFamily="2" charset="-122"/>
                <a:sym typeface="MT Extra" panose="05050102010205020202" pitchFamily="18" charset="2"/>
              </a:rPr>
              <a:t> </a:t>
            </a:r>
            <a:r>
              <a:rPr lang="zh-CN" altLang="en-US" sz="2400" dirty="0">
                <a:latin typeface="Times New Roman" panose="02020603050405020304" pitchFamily="18" charset="0"/>
                <a:sym typeface="Symbol" panose="05050102010706020507" pitchFamily="18" charset="2"/>
              </a:rPr>
              <a:t>电流为零的电流源，伏安曲线与 </a:t>
            </a:r>
            <a:r>
              <a:rPr lang="en-US" altLang="zh-CN" sz="2400" i="1" dirty="0">
                <a:latin typeface="Times New Roman" panose="02020603050405020304" pitchFamily="18" charset="0"/>
                <a:sym typeface="Symbol" panose="05050102010706020507" pitchFamily="18" charset="2"/>
              </a:rPr>
              <a:t>u  </a:t>
            </a:r>
            <a:r>
              <a:rPr lang="zh-CN" altLang="en-US" sz="2400" dirty="0">
                <a:latin typeface="Times New Roman" panose="02020603050405020304" pitchFamily="18" charset="0"/>
                <a:sym typeface="Symbol" panose="05050102010706020507" pitchFamily="18" charset="2"/>
              </a:rPr>
              <a:t>轴重合</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相当于开路元件</a:t>
            </a:r>
            <a:r>
              <a:rPr lang="en-US" altLang="zh-CN" sz="2400" dirty="0">
                <a:latin typeface="宋体" panose="02010600030101010101" pitchFamily="2" charset="-122"/>
                <a:sym typeface="MT Extra" panose="05050102010205020202" pitchFamily="18" charset="2"/>
              </a:rPr>
              <a:t></a:t>
            </a:r>
          </a:p>
        </p:txBody>
      </p:sp>
      <p:grpSp>
        <p:nvGrpSpPr>
          <p:cNvPr id="163862" name="组合 163861"/>
          <p:cNvGrpSpPr/>
          <p:nvPr/>
        </p:nvGrpSpPr>
        <p:grpSpPr>
          <a:xfrm>
            <a:off x="6232525" y="876300"/>
            <a:ext cx="2012950" cy="1997075"/>
            <a:chOff x="3072" y="781"/>
            <a:chExt cx="1269" cy="1029"/>
          </a:xfrm>
        </p:grpSpPr>
        <p:sp>
          <p:nvSpPr>
            <p:cNvPr id="163863" name="直接连接符 163862"/>
            <p:cNvSpPr/>
            <p:nvPr/>
          </p:nvSpPr>
          <p:spPr>
            <a:xfrm>
              <a:off x="3072" y="1498"/>
              <a:ext cx="1269" cy="0"/>
            </a:xfrm>
            <a:prstGeom prst="line">
              <a:avLst/>
            </a:prstGeom>
            <a:ln w="19050" cap="flat" cmpd="sng">
              <a:solidFill>
                <a:schemeClr val="tx2"/>
              </a:solidFill>
              <a:prstDash val="solid"/>
              <a:headEnd type="none" w="med" len="med"/>
              <a:tailEnd type="stealth" w="sm" len="med"/>
            </a:ln>
          </p:spPr>
        </p:sp>
        <p:sp>
          <p:nvSpPr>
            <p:cNvPr id="163864" name="直接连接符 163863"/>
            <p:cNvSpPr/>
            <p:nvPr/>
          </p:nvSpPr>
          <p:spPr>
            <a:xfrm flipV="1">
              <a:off x="3583" y="818"/>
              <a:ext cx="0" cy="992"/>
            </a:xfrm>
            <a:prstGeom prst="line">
              <a:avLst/>
            </a:prstGeom>
            <a:ln w="19050" cap="flat" cmpd="sng">
              <a:solidFill>
                <a:schemeClr val="tx2"/>
              </a:solidFill>
              <a:prstDash val="solid"/>
              <a:headEnd type="none" w="med" len="med"/>
              <a:tailEnd type="stealth" w="sm" len="med"/>
            </a:ln>
          </p:spPr>
        </p:sp>
        <p:sp>
          <p:nvSpPr>
            <p:cNvPr id="163865" name="文本框 163864"/>
            <p:cNvSpPr txBox="1"/>
            <p:nvPr/>
          </p:nvSpPr>
          <p:spPr>
            <a:xfrm>
              <a:off x="3331" y="781"/>
              <a:ext cx="223" cy="236"/>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p>
          </p:txBody>
        </p:sp>
        <p:sp>
          <p:nvSpPr>
            <p:cNvPr id="163866" name="文本框 163865"/>
            <p:cNvSpPr txBox="1"/>
            <p:nvPr/>
          </p:nvSpPr>
          <p:spPr>
            <a:xfrm>
              <a:off x="4172" y="1525"/>
              <a:ext cx="169" cy="235"/>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i</a:t>
              </a:r>
              <a:endParaRPr lang="en-US" altLang="zh-CN" sz="2400" i="1" dirty="0">
                <a:latin typeface="Times New Roman" panose="02020603050405020304" pitchFamily="18" charset="0"/>
                <a:sym typeface="Symbol" panose="05050102010706020507" pitchFamily="18" charset="2"/>
              </a:endParaRPr>
            </a:p>
          </p:txBody>
        </p:sp>
        <p:sp>
          <p:nvSpPr>
            <p:cNvPr id="163867" name="文本框 163866"/>
            <p:cNvSpPr txBox="1"/>
            <p:nvPr/>
          </p:nvSpPr>
          <p:spPr>
            <a:xfrm>
              <a:off x="3344" y="1525"/>
              <a:ext cx="255" cy="235"/>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O</a:t>
              </a:r>
            </a:p>
          </p:txBody>
        </p:sp>
      </p:grpSp>
      <p:grpSp>
        <p:nvGrpSpPr>
          <p:cNvPr id="163871" name="组合 163870"/>
          <p:cNvGrpSpPr/>
          <p:nvPr/>
        </p:nvGrpSpPr>
        <p:grpSpPr>
          <a:xfrm>
            <a:off x="1610993" y="825500"/>
            <a:ext cx="1616395" cy="2298700"/>
            <a:chOff x="1014" y="520"/>
            <a:chExt cx="1019" cy="1448"/>
          </a:xfrm>
        </p:grpSpPr>
        <p:sp>
          <p:nvSpPr>
            <p:cNvPr id="163848" name="文本框 163847"/>
            <p:cNvSpPr txBox="1"/>
            <p:nvPr/>
          </p:nvSpPr>
          <p:spPr>
            <a:xfrm>
              <a:off x="1014" y="859"/>
              <a:ext cx="218"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i</a:t>
              </a:r>
              <a:r>
                <a:rPr lang="en-US" altLang="zh-CN" sz="1900" baseline="-25000" dirty="0" err="1">
                  <a:latin typeface="Times New Roman" panose="02020603050405020304" pitchFamily="18" charset="0"/>
                  <a:sym typeface="Symbol" panose="05050102010706020507" pitchFamily="18" charset="2"/>
                </a:rPr>
                <a:t>S</a:t>
              </a:r>
              <a:endParaRPr lang="en-US" altLang="zh-CN" sz="1900" i="1" dirty="0">
                <a:latin typeface="Times New Roman" panose="02020603050405020304" pitchFamily="18" charset="0"/>
                <a:sym typeface="Symbol" panose="05050102010706020507" pitchFamily="18" charset="2"/>
              </a:endParaRPr>
            </a:p>
          </p:txBody>
        </p:sp>
        <p:sp>
          <p:nvSpPr>
            <p:cNvPr id="163849" name="直接连接符 163848"/>
            <p:cNvSpPr/>
            <p:nvPr/>
          </p:nvSpPr>
          <p:spPr>
            <a:xfrm>
              <a:off x="1535" y="660"/>
              <a:ext cx="289" cy="0"/>
            </a:xfrm>
            <a:prstGeom prst="line">
              <a:avLst/>
            </a:prstGeom>
            <a:ln w="12700" cap="flat" cmpd="sng">
              <a:solidFill>
                <a:schemeClr val="tx2"/>
              </a:solidFill>
              <a:prstDash val="solid"/>
              <a:headEnd type="none" w="med" len="med"/>
              <a:tailEnd type="stealth" w="sm" len="med"/>
            </a:ln>
          </p:spPr>
        </p:sp>
        <p:sp>
          <p:nvSpPr>
            <p:cNvPr id="163850" name="直接连接符 163849"/>
            <p:cNvSpPr/>
            <p:nvPr/>
          </p:nvSpPr>
          <p:spPr>
            <a:xfrm rot="10800000">
              <a:off x="1232" y="1541"/>
              <a:ext cx="0" cy="393"/>
            </a:xfrm>
            <a:prstGeom prst="line">
              <a:avLst/>
            </a:prstGeom>
            <a:ln w="19050" cap="flat" cmpd="sng">
              <a:solidFill>
                <a:schemeClr val="tx2"/>
              </a:solidFill>
              <a:prstDash val="solid"/>
              <a:headEnd type="none" w="med" len="med"/>
              <a:tailEnd type="none" w="med" len="med"/>
            </a:ln>
          </p:spPr>
        </p:sp>
        <p:sp>
          <p:nvSpPr>
            <p:cNvPr id="163851" name="椭圆 163850"/>
            <p:cNvSpPr/>
            <p:nvPr/>
          </p:nvSpPr>
          <p:spPr>
            <a:xfrm rot="10800000">
              <a:off x="1051" y="1201"/>
              <a:ext cx="340" cy="340"/>
            </a:xfrm>
            <a:prstGeom prst="ellipse">
              <a:avLst/>
            </a:prstGeom>
            <a:noFill/>
            <a:ln w="31750" cap="flat" cmpd="sng">
              <a:solidFill>
                <a:schemeClr val="hlink"/>
              </a:solidFill>
              <a:prstDash val="solid"/>
              <a:headEnd type="none" w="med" len="med"/>
              <a:tailEnd type="none" w="med" len="med"/>
            </a:ln>
          </p:spPr>
          <p:txBody>
            <a:bodyPr/>
            <a:lstStyle/>
            <a:p>
              <a:endParaRPr lang="zh-CN" altLang="en-US"/>
            </a:p>
          </p:txBody>
        </p:sp>
        <p:sp>
          <p:nvSpPr>
            <p:cNvPr id="163854" name="文本框 163853"/>
            <p:cNvSpPr txBox="1"/>
            <p:nvPr/>
          </p:nvSpPr>
          <p:spPr>
            <a:xfrm>
              <a:off x="1391" y="520"/>
              <a:ext cx="160"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i</a:t>
              </a:r>
              <a:endParaRPr lang="en-US" altLang="zh-CN" sz="1900" i="1" dirty="0">
                <a:latin typeface="Times New Roman" panose="02020603050405020304" pitchFamily="18" charset="0"/>
                <a:sym typeface="Symbol" panose="05050102010706020507" pitchFamily="18" charset="2"/>
              </a:endParaRPr>
            </a:p>
          </p:txBody>
        </p:sp>
        <p:sp>
          <p:nvSpPr>
            <p:cNvPr id="163855" name="椭圆 163854"/>
            <p:cNvSpPr/>
            <p:nvPr/>
          </p:nvSpPr>
          <p:spPr>
            <a:xfrm rot="10800000">
              <a:off x="1872" y="1900"/>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3856" name="直接连接符 163855"/>
            <p:cNvSpPr/>
            <p:nvPr/>
          </p:nvSpPr>
          <p:spPr>
            <a:xfrm rot="5400000">
              <a:off x="1552" y="1614"/>
              <a:ext cx="0" cy="640"/>
            </a:xfrm>
            <a:prstGeom prst="line">
              <a:avLst/>
            </a:prstGeom>
            <a:ln w="19050" cap="flat" cmpd="sng">
              <a:solidFill>
                <a:schemeClr val="tx2"/>
              </a:solidFill>
              <a:prstDash val="solid"/>
              <a:headEnd type="none" w="med" len="med"/>
              <a:tailEnd type="none" w="med" len="med"/>
            </a:ln>
          </p:spPr>
        </p:sp>
        <p:sp>
          <p:nvSpPr>
            <p:cNvPr id="163857" name="椭圆 163856"/>
            <p:cNvSpPr/>
            <p:nvPr/>
          </p:nvSpPr>
          <p:spPr>
            <a:xfrm rot="10800000">
              <a:off x="1872" y="725"/>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3858" name="直接连接符 163857"/>
            <p:cNvSpPr/>
            <p:nvPr/>
          </p:nvSpPr>
          <p:spPr>
            <a:xfrm rot="5400000">
              <a:off x="1552" y="439"/>
              <a:ext cx="0" cy="640"/>
            </a:xfrm>
            <a:prstGeom prst="line">
              <a:avLst/>
            </a:prstGeom>
            <a:ln w="19050" cap="flat" cmpd="sng">
              <a:solidFill>
                <a:schemeClr val="tx2"/>
              </a:solidFill>
              <a:prstDash val="solid"/>
              <a:headEnd type="none" w="med" len="med"/>
              <a:tailEnd type="none" w="med" len="med"/>
            </a:ln>
          </p:spPr>
        </p:sp>
        <p:sp>
          <p:nvSpPr>
            <p:cNvPr id="163859" name="文本框 163858"/>
            <p:cNvSpPr txBox="1"/>
            <p:nvPr/>
          </p:nvSpPr>
          <p:spPr>
            <a:xfrm>
              <a:off x="1828" y="1201"/>
              <a:ext cx="205"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a:latin typeface="Times New Roman" panose="02020603050405020304" pitchFamily="18" charset="0"/>
                  <a:sym typeface="Symbol" panose="05050102010706020507" pitchFamily="18" charset="2"/>
                </a:rPr>
                <a:t>u</a:t>
              </a:r>
            </a:p>
          </p:txBody>
        </p:sp>
        <p:sp>
          <p:nvSpPr>
            <p:cNvPr id="163860" name="文本框 163859"/>
            <p:cNvSpPr txBox="1"/>
            <p:nvPr/>
          </p:nvSpPr>
          <p:spPr>
            <a:xfrm rot="10800000">
              <a:off x="1824" y="792"/>
              <a:ext cx="207"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63861" name="文本框 163860"/>
            <p:cNvSpPr txBox="1"/>
            <p:nvPr/>
          </p:nvSpPr>
          <p:spPr>
            <a:xfrm>
              <a:off x="1835" y="1560"/>
              <a:ext cx="196" cy="25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sp>
          <p:nvSpPr>
            <p:cNvPr id="163868" name="直接连接符 163867"/>
            <p:cNvSpPr/>
            <p:nvPr/>
          </p:nvSpPr>
          <p:spPr>
            <a:xfrm rot="-10800000" flipH="1">
              <a:off x="1232" y="755"/>
              <a:ext cx="0" cy="442"/>
            </a:xfrm>
            <a:prstGeom prst="line">
              <a:avLst/>
            </a:prstGeom>
            <a:ln w="19050" cap="flat" cmpd="sng">
              <a:solidFill>
                <a:schemeClr val="tx2"/>
              </a:solidFill>
              <a:prstDash val="solid"/>
              <a:headEnd type="none" w="med" len="med"/>
              <a:tailEnd type="none" w="med" len="med"/>
            </a:ln>
          </p:spPr>
        </p:sp>
        <p:sp>
          <p:nvSpPr>
            <p:cNvPr id="163869" name="直接连接符 163868"/>
            <p:cNvSpPr/>
            <p:nvPr/>
          </p:nvSpPr>
          <p:spPr>
            <a:xfrm rot="5400000">
              <a:off x="1221" y="1222"/>
              <a:ext cx="0" cy="340"/>
            </a:xfrm>
            <a:prstGeom prst="line">
              <a:avLst/>
            </a:prstGeom>
            <a:ln w="19050" cap="flat" cmpd="sng">
              <a:solidFill>
                <a:schemeClr val="hlink"/>
              </a:solidFill>
              <a:prstDash val="solid"/>
              <a:headEnd type="none" w="med" len="med"/>
              <a:tailEnd type="none" w="med" len="med"/>
            </a:ln>
          </p:spPr>
        </p:sp>
        <p:sp>
          <p:nvSpPr>
            <p:cNvPr id="163870" name="直接连接符 163869"/>
            <p:cNvSpPr/>
            <p:nvPr/>
          </p:nvSpPr>
          <p:spPr>
            <a:xfrm rot="16200000">
              <a:off x="1162" y="976"/>
              <a:ext cx="129" cy="0"/>
            </a:xfrm>
            <a:prstGeom prst="line">
              <a:avLst/>
            </a:prstGeom>
            <a:ln w="12700" cap="flat" cmpd="sng">
              <a:solidFill>
                <a:schemeClr val="tx2"/>
              </a:solidFill>
              <a:prstDash val="solid"/>
              <a:headEnd type="none" w="med" len="med"/>
              <a:tailEnd type="stealth" w="sm" len="med"/>
            </a:ln>
          </p:spPr>
        </p:sp>
      </p:grpSp>
      <p:sp>
        <p:nvSpPr>
          <p:cNvPr id="163876" name="动作按钮: 后退或前一项 163875"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3877" name="动作按钮: 后退或前一项 163876"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3878" name="矩形标注 163877"/>
          <p:cNvSpPr/>
          <p:nvPr/>
        </p:nvSpPr>
        <p:spPr>
          <a:xfrm>
            <a:off x="3608388" y="106363"/>
            <a:ext cx="2624137" cy="1111250"/>
          </a:xfrm>
          <a:prstGeom prst="wedgeRectCallout">
            <a:avLst>
              <a:gd name="adj1" fmla="val -68222"/>
              <a:gd name="adj2" fmla="val 96856"/>
            </a:avLst>
          </a:prstGeom>
          <a:noFill/>
          <a:ln w="12700" cap="flat" cmpd="sng">
            <a:solidFill>
              <a:srgbClr val="FF00FF"/>
            </a:solidFill>
            <a:prstDash val="solid"/>
            <a:miter/>
            <a:headEnd type="none" w="med" len="med"/>
            <a:tailEnd type="none" w="med" len="med"/>
          </a:ln>
        </p:spPr>
        <p:txBody>
          <a:bodyPr lIns="89381" tIns="44691" rIns="89381" bIns="44691" anchor="ctr"/>
          <a:lstStyle/>
          <a:p>
            <a:pPr algn="ctr" defTabSz="892175" eaLnBrk="0" hangingPunct="0">
              <a:spcBef>
                <a:spcPct val="50000"/>
              </a:spcBef>
            </a:pPr>
            <a:r>
              <a:rPr lang="zh-CN" altLang="en-US" sz="2400" dirty="0">
                <a:solidFill>
                  <a:srgbClr val="FF00FF"/>
                </a:solidFill>
                <a:latin typeface="Times New Roman" panose="02020603050405020304" pitchFamily="18" charset="0"/>
              </a:rPr>
              <a:t>电流源的电压电流一般取非关联参考方向</a:t>
            </a:r>
            <a:endParaRPr lang="zh-CN" altLang="en-US" sz="2400">
              <a:solidFill>
                <a:srgbClr val="FF00FF"/>
              </a:solidFill>
              <a:latin typeface="Times New Roman" panose="02020603050405020304" pitchFamily="18" charset="0"/>
            </a:endParaRPr>
          </a:p>
        </p:txBody>
      </p:sp>
      <p:cxnSp>
        <p:nvCxnSpPr>
          <p:cNvPr id="5" name="直接箭头连接符 4">
            <a:extLst>
              <a:ext uri="{FF2B5EF4-FFF2-40B4-BE49-F238E27FC236}">
                <a16:creationId xmlns:a16="http://schemas.microsoft.com/office/drawing/2014/main" id="{F489F36F-1C62-4A7F-B551-7D39D981B676}"/>
              </a:ext>
            </a:extLst>
          </p:cNvPr>
          <p:cNvCxnSpPr/>
          <p:nvPr/>
        </p:nvCxnSpPr>
        <p:spPr>
          <a:xfrm flipV="1">
            <a:off x="2437432" y="1900239"/>
            <a:ext cx="4205931" cy="1626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71"/>
                                        </p:tgtEl>
                                        <p:attrNameLst>
                                          <p:attrName>style.visibility</p:attrName>
                                        </p:attrNameLst>
                                      </p:cBhvr>
                                      <p:to>
                                        <p:strVal val="visible"/>
                                      </p:to>
                                    </p:set>
                                    <p:animEffect transition="in" filter="wipe(left)">
                                      <p:cBhvr>
                                        <p:cTn id="7" dur="500"/>
                                        <p:tgtEl>
                                          <p:spTgt spid="1638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3878"/>
                                        </p:tgtEl>
                                        <p:attrNameLst>
                                          <p:attrName>style.visibility</p:attrName>
                                        </p:attrNameLst>
                                      </p:cBhvr>
                                      <p:to>
                                        <p:strVal val="visible"/>
                                      </p:to>
                                    </p:set>
                                    <p:animEffect transition="in" filter="wipe(up)">
                                      <p:cBhvr>
                                        <p:cTn id="12" dur="500"/>
                                        <p:tgtEl>
                                          <p:spTgt spid="16387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63862"/>
                                        </p:tgtEl>
                                        <p:attrNameLst>
                                          <p:attrName>style.visibility</p:attrName>
                                        </p:attrNameLst>
                                      </p:cBhvr>
                                      <p:to>
                                        <p:strVal val="visible"/>
                                      </p:to>
                                    </p:set>
                                  </p:childTnLst>
                                </p:cTn>
                              </p:par>
                            </p:childTnLst>
                          </p:cTn>
                        </p:par>
                        <p:par>
                          <p:cTn id="17" fill="hold">
                            <p:stCondLst>
                              <p:cond delay="500"/>
                            </p:stCondLst>
                            <p:childTnLst>
                              <p:par>
                                <p:cTn id="18" presetID="23" presetClass="entr" presetSubtype="16" fill="hold" nodeType="afterEffect">
                                  <p:stCondLst>
                                    <p:cond delay="0"/>
                                  </p:stCondLst>
                                  <p:childTnLst>
                                    <p:set>
                                      <p:cBhvr>
                                        <p:cTn id="19" dur="1" fill="hold">
                                          <p:stCondLst>
                                            <p:cond delay="0"/>
                                          </p:stCondLst>
                                        </p:cTn>
                                        <p:tgtEl>
                                          <p:spTgt spid="163843"/>
                                        </p:tgtEl>
                                        <p:attrNameLst>
                                          <p:attrName>style.visibility</p:attrName>
                                        </p:attrNameLst>
                                      </p:cBhvr>
                                      <p:to>
                                        <p:strVal val="visible"/>
                                      </p:to>
                                    </p:set>
                                    <p:anim calcmode="lin" valueType="num">
                                      <p:cBhvr>
                                        <p:cTn id="20" dur="500" fill="hold"/>
                                        <p:tgtEl>
                                          <p:spTgt spid="163843"/>
                                        </p:tgtEl>
                                        <p:attrNameLst>
                                          <p:attrName>ppt_w</p:attrName>
                                        </p:attrNameLst>
                                      </p:cBhvr>
                                      <p:tavLst>
                                        <p:tav tm="0">
                                          <p:val>
                                            <p:fltVal val="0"/>
                                          </p:val>
                                        </p:tav>
                                        <p:tav tm="100000">
                                          <p:val>
                                            <p:strVal val="#ppt_w"/>
                                          </p:val>
                                        </p:tav>
                                      </p:tavLst>
                                    </p:anim>
                                    <p:anim calcmode="lin" valueType="num">
                                      <p:cBhvr>
                                        <p:cTn id="21" dur="500" fill="hold"/>
                                        <p:tgtEl>
                                          <p:spTgt spid="163843"/>
                                        </p:tgtEl>
                                        <p:attrNameLst>
                                          <p:attrName>ppt_h</p:attrName>
                                        </p:attrNameLst>
                                      </p:cBhvr>
                                      <p:tavLst>
                                        <p:tav tm="0">
                                          <p:val>
                                            <p:fltVal val="0"/>
                                          </p:val>
                                        </p:tav>
                                        <p:tav tm="100000">
                                          <p:val>
                                            <p:strVal val="#ppt_h"/>
                                          </p:val>
                                        </p:tav>
                                      </p:tavLst>
                                    </p:anim>
                                  </p:childTnLst>
                                </p:cTn>
                              </p:par>
                            </p:childTnLst>
                          </p:cTn>
                        </p:par>
                        <p:par>
                          <p:cTn id="22" fill="hold">
                            <p:stCondLst>
                              <p:cond delay="1000"/>
                            </p:stCondLst>
                            <p:childTnLst>
                              <p:par>
                                <p:cTn id="23" presetID="15" presetClass="entr" presetSubtype="0" fill="hold" grpId="0" nodeType="afterEffect">
                                  <p:stCondLst>
                                    <p:cond delay="0"/>
                                  </p:stCondLst>
                                  <p:childTnLst>
                                    <p:set>
                                      <p:cBhvr>
                                        <p:cTn id="24" dur="1" fill="hold">
                                          <p:stCondLst>
                                            <p:cond delay="0"/>
                                          </p:stCondLst>
                                        </p:cTn>
                                        <p:tgtEl>
                                          <p:spTgt spid="163844"/>
                                        </p:tgtEl>
                                        <p:attrNameLst>
                                          <p:attrName>style.visibility</p:attrName>
                                        </p:attrNameLst>
                                      </p:cBhvr>
                                      <p:to>
                                        <p:strVal val="visible"/>
                                      </p:to>
                                    </p:set>
                                    <p:anim calcmode="lin" valueType="num">
                                      <p:cBhvr>
                                        <p:cTn id="25" dur="1000" fill="hold"/>
                                        <p:tgtEl>
                                          <p:spTgt spid="163844"/>
                                        </p:tgtEl>
                                        <p:attrNameLst>
                                          <p:attrName>ppt_w</p:attrName>
                                        </p:attrNameLst>
                                      </p:cBhvr>
                                      <p:tavLst>
                                        <p:tav tm="0">
                                          <p:val>
                                            <p:fltVal val="0"/>
                                          </p:val>
                                        </p:tav>
                                        <p:tav tm="100000">
                                          <p:val>
                                            <p:strVal val="#ppt_w"/>
                                          </p:val>
                                        </p:tav>
                                      </p:tavLst>
                                    </p:anim>
                                    <p:anim calcmode="lin" valueType="num">
                                      <p:cBhvr>
                                        <p:cTn id="26" dur="1000" fill="hold"/>
                                        <p:tgtEl>
                                          <p:spTgt spid="163844"/>
                                        </p:tgtEl>
                                        <p:attrNameLst>
                                          <p:attrName>ppt_h</p:attrName>
                                        </p:attrNameLst>
                                      </p:cBhvr>
                                      <p:tavLst>
                                        <p:tav tm="0">
                                          <p:val>
                                            <p:fltVal val="0"/>
                                          </p:val>
                                        </p:tav>
                                        <p:tav tm="100000">
                                          <p:val>
                                            <p:strVal val="#ppt_h"/>
                                          </p:val>
                                        </p:tav>
                                      </p:tavLst>
                                    </p:anim>
                                    <p:anim calcmode="lin" valueType="num">
                                      <p:cBhvr>
                                        <p:cTn id="27" dur="1000" fill="hold"/>
                                        <p:tgtEl>
                                          <p:spTgt spid="163844"/>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16384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3845">
                                            <p:txEl>
                                              <p:pRg st="0" end="0"/>
                                            </p:txEl>
                                          </p:spTgt>
                                        </p:tgtEl>
                                        <p:attrNameLst>
                                          <p:attrName>style.visibility</p:attrName>
                                        </p:attrNameLst>
                                      </p:cBhvr>
                                      <p:to>
                                        <p:strVal val="visible"/>
                                      </p:to>
                                    </p:set>
                                    <p:animEffect transition="in" filter="wipe(up)">
                                      <p:cBhvr>
                                        <p:cTn id="33" dur="500"/>
                                        <p:tgtEl>
                                          <p:spTgt spid="16384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63846">
                                            <p:txEl>
                                              <p:pRg st="0" end="0"/>
                                            </p:txEl>
                                          </p:spTgt>
                                        </p:tgtEl>
                                        <p:attrNameLst>
                                          <p:attrName>style.visibility</p:attrName>
                                        </p:attrNameLst>
                                      </p:cBhvr>
                                      <p:to>
                                        <p:strVal val="visible"/>
                                      </p:to>
                                    </p:set>
                                    <p:animEffect transition="in" filter="wipe(up)">
                                      <p:cBhvr>
                                        <p:cTn id="38" dur="500"/>
                                        <p:tgtEl>
                                          <p:spTgt spid="1638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4" grpId="0"/>
      <p:bldP spid="163845" grpId="0" build="p"/>
      <p:bldP spid="163846" grpId="0" build="p"/>
      <p:bldP spid="163878"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文本框 164865"/>
          <p:cNvSpPr txBox="1"/>
          <p:nvPr/>
        </p:nvSpPr>
        <p:spPr>
          <a:xfrm>
            <a:off x="465138" y="533400"/>
            <a:ext cx="3860800" cy="45720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dirty="0">
                <a:solidFill>
                  <a:srgbClr val="0066FF"/>
                </a:solidFill>
                <a:latin typeface="Times New Roman" panose="02020603050405020304" pitchFamily="18" charset="0"/>
                <a:sym typeface="Symbol" panose="05050102010706020507" pitchFamily="18" charset="2"/>
              </a:rPr>
              <a:t>3. </a:t>
            </a:r>
            <a:r>
              <a:rPr lang="zh-CN" altLang="en-US" sz="2400" dirty="0">
                <a:solidFill>
                  <a:srgbClr val="0066FF"/>
                </a:solidFill>
                <a:latin typeface="Times New Roman" panose="02020603050405020304" pitchFamily="18" charset="0"/>
                <a:sym typeface="Symbol" panose="05050102010706020507" pitchFamily="18" charset="2"/>
              </a:rPr>
              <a:t>理想电流源的短路与开路</a:t>
            </a:r>
          </a:p>
        </p:txBody>
      </p:sp>
      <p:grpSp>
        <p:nvGrpSpPr>
          <p:cNvPr id="164882" name="组合 164881"/>
          <p:cNvGrpSpPr/>
          <p:nvPr/>
        </p:nvGrpSpPr>
        <p:grpSpPr>
          <a:xfrm>
            <a:off x="2314575" y="1638300"/>
            <a:ext cx="1138238" cy="1847850"/>
            <a:chOff x="1940" y="772"/>
            <a:chExt cx="717" cy="1164"/>
          </a:xfrm>
        </p:grpSpPr>
        <p:sp>
          <p:nvSpPr>
            <p:cNvPr id="164883" name="直接连接符 164882"/>
            <p:cNvSpPr/>
            <p:nvPr/>
          </p:nvSpPr>
          <p:spPr>
            <a:xfrm flipV="1">
              <a:off x="1940" y="772"/>
              <a:ext cx="434" cy="0"/>
            </a:xfrm>
            <a:prstGeom prst="line">
              <a:avLst/>
            </a:prstGeom>
            <a:ln w="19050" cap="flat" cmpd="sng">
              <a:solidFill>
                <a:schemeClr val="tx2"/>
              </a:solidFill>
              <a:prstDash val="solid"/>
              <a:headEnd type="none" w="med" len="med"/>
              <a:tailEnd type="none" w="med" len="med"/>
            </a:ln>
          </p:spPr>
        </p:sp>
        <p:sp>
          <p:nvSpPr>
            <p:cNvPr id="164884" name="直接连接符 164883"/>
            <p:cNvSpPr/>
            <p:nvPr/>
          </p:nvSpPr>
          <p:spPr>
            <a:xfrm>
              <a:off x="2374" y="772"/>
              <a:ext cx="0" cy="1162"/>
            </a:xfrm>
            <a:prstGeom prst="line">
              <a:avLst/>
            </a:prstGeom>
            <a:ln w="19050" cap="flat" cmpd="sng">
              <a:solidFill>
                <a:schemeClr val="tx2"/>
              </a:solidFill>
              <a:prstDash val="solid"/>
              <a:headEnd type="none" w="med" len="med"/>
              <a:tailEnd type="none" w="med" len="med"/>
            </a:ln>
          </p:spPr>
        </p:sp>
        <p:sp>
          <p:nvSpPr>
            <p:cNvPr id="164885" name="直接连接符 164884"/>
            <p:cNvSpPr/>
            <p:nvPr/>
          </p:nvSpPr>
          <p:spPr>
            <a:xfrm flipV="1">
              <a:off x="1940" y="1936"/>
              <a:ext cx="434" cy="0"/>
            </a:xfrm>
            <a:prstGeom prst="line">
              <a:avLst/>
            </a:prstGeom>
            <a:ln w="19050" cap="flat" cmpd="sng">
              <a:solidFill>
                <a:schemeClr val="tx2"/>
              </a:solidFill>
              <a:prstDash val="solid"/>
              <a:headEnd type="none" w="med" len="med"/>
              <a:tailEnd type="none" w="med" len="med"/>
            </a:ln>
          </p:spPr>
        </p:sp>
        <p:sp>
          <p:nvSpPr>
            <p:cNvPr id="164886" name="矩形 164885"/>
            <p:cNvSpPr/>
            <p:nvPr/>
          </p:nvSpPr>
          <p:spPr>
            <a:xfrm>
              <a:off x="2314" y="1213"/>
              <a:ext cx="120" cy="288"/>
            </a:xfrm>
            <a:prstGeom prst="rect">
              <a:avLst/>
            </a:prstGeom>
            <a:solidFill>
              <a:srgbClr val="0827E4"/>
            </a:solidFill>
            <a:ln w="31750" cap="flat" cmpd="sng">
              <a:solidFill>
                <a:schemeClr val="tx2"/>
              </a:solidFill>
              <a:prstDash val="solid"/>
              <a:miter/>
              <a:headEnd type="none" w="med" len="med"/>
              <a:tailEnd type="none" w="med" len="med"/>
            </a:ln>
          </p:spPr>
          <p:txBody>
            <a:bodyPr/>
            <a:lstStyle/>
            <a:p>
              <a:endParaRPr lang="zh-CN" altLang="en-US"/>
            </a:p>
          </p:txBody>
        </p:sp>
        <p:sp>
          <p:nvSpPr>
            <p:cNvPr id="164887" name="文本框 164886"/>
            <p:cNvSpPr txBox="1"/>
            <p:nvPr/>
          </p:nvSpPr>
          <p:spPr>
            <a:xfrm>
              <a:off x="2434" y="1248"/>
              <a:ext cx="223"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R</a:t>
              </a:r>
            </a:p>
          </p:txBody>
        </p:sp>
      </p:grpSp>
      <p:sp>
        <p:nvSpPr>
          <p:cNvPr id="164888" name="文本框 164887"/>
          <p:cNvSpPr txBox="1"/>
          <p:nvPr/>
        </p:nvSpPr>
        <p:spPr>
          <a:xfrm>
            <a:off x="3452813" y="2438400"/>
            <a:ext cx="5438775" cy="1406525"/>
          </a:xfrm>
          <a:prstGeom prst="rect">
            <a:avLst/>
          </a:prstGeom>
          <a:noFill/>
          <a:ln w="12700">
            <a:noFill/>
          </a:ln>
        </p:spPr>
        <p:txBody>
          <a:bodyPr lIns="89381" tIns="44691" rIns="89381" bIns="44691" anchor="ctr">
            <a:spAutoFit/>
          </a:bodyPr>
          <a:lstStyle/>
          <a:p>
            <a:pPr marL="465455" indent="-465455" algn="just" defTabSz="892175" eaLnBrk="0" hangingPunct="0">
              <a:lnSpc>
                <a:spcPct val="120000"/>
              </a:lnSpc>
              <a:spcBef>
                <a:spcPct val="50000"/>
              </a:spcBef>
            </a:pPr>
            <a:r>
              <a:rPr lang="en-US" altLang="zh-CN" sz="2400" dirty="0">
                <a:latin typeface="Times New Roman" panose="02020603050405020304" pitchFamily="18" charset="0"/>
                <a:sym typeface="Symbol" panose="05050102010706020507" pitchFamily="18" charset="2"/>
              </a:rPr>
              <a:t>(2) </a:t>
            </a:r>
            <a:r>
              <a:rPr lang="zh-CN" altLang="en-US" sz="2400" dirty="0">
                <a:latin typeface="Times New Roman" panose="02020603050405020304" pitchFamily="18" charset="0"/>
                <a:sym typeface="Symbol" panose="05050102010706020507" pitchFamily="18" charset="2"/>
              </a:rPr>
              <a:t>开路：</a:t>
            </a:r>
            <a:r>
              <a:rPr lang="en-US" altLang="zh-CN" sz="2400" i="1" dirty="0">
                <a:latin typeface="Times New Roman" panose="02020603050405020304" pitchFamily="18" charset="0"/>
                <a:sym typeface="Symbol" panose="05050102010706020507" pitchFamily="18" charset="2"/>
              </a:rPr>
              <a:t>R</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i</a:t>
            </a:r>
            <a:r>
              <a:rPr lang="en-US" altLang="zh-CN" sz="2400" dirty="0">
                <a:latin typeface="Times New Roman" panose="02020603050405020304" pitchFamily="18" charset="0"/>
                <a:sym typeface="Symbol" panose="05050102010706020507" pitchFamily="18" charset="2"/>
              </a:rPr>
              <a:t>= </a:t>
            </a:r>
            <a:r>
              <a:rPr lang="en-US" altLang="zh-CN" sz="2400" i="1" dirty="0" err="1">
                <a:latin typeface="Times New Roman" panose="02020603050405020304" pitchFamily="18" charset="0"/>
                <a:sym typeface="Symbol" panose="05050102010706020507" pitchFamily="18" charset="2"/>
              </a:rPr>
              <a:t>i</a:t>
            </a:r>
            <a:r>
              <a:rPr lang="en-US" altLang="zh-CN" sz="2400" baseline="-25000" dirty="0" err="1">
                <a:latin typeface="Times New Roman" panose="02020603050405020304" pitchFamily="18" charset="0"/>
                <a:sym typeface="Symbol" panose="05050102010706020507" pitchFamily="18" charset="2"/>
              </a:rPr>
              <a:t>S</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u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。若强迫断开电流源回路，电路模型为病态，理想电流源</a:t>
            </a:r>
            <a:r>
              <a:rPr lang="zh-CN" altLang="en-US" sz="2400" dirty="0">
                <a:solidFill>
                  <a:srgbClr val="FF0000"/>
                </a:solidFill>
                <a:latin typeface="Times New Roman" panose="02020603050405020304" pitchFamily="18" charset="0"/>
                <a:sym typeface="Symbol" panose="05050102010706020507" pitchFamily="18" charset="2"/>
              </a:rPr>
              <a:t>不允许开路</a:t>
            </a:r>
            <a:r>
              <a:rPr lang="zh-CN" altLang="en-US" sz="2400" dirty="0">
                <a:latin typeface="Times New Roman" panose="02020603050405020304" pitchFamily="18" charset="0"/>
                <a:sym typeface="Symbol" panose="05050102010706020507" pitchFamily="18" charset="2"/>
              </a:rPr>
              <a:t>。</a:t>
            </a:r>
          </a:p>
        </p:txBody>
      </p:sp>
      <p:sp>
        <p:nvSpPr>
          <p:cNvPr id="164889" name="文本框 164888"/>
          <p:cNvSpPr txBox="1"/>
          <p:nvPr/>
        </p:nvSpPr>
        <p:spPr>
          <a:xfrm>
            <a:off x="3429000" y="1366838"/>
            <a:ext cx="5430838" cy="966787"/>
          </a:xfrm>
          <a:prstGeom prst="rect">
            <a:avLst/>
          </a:prstGeom>
          <a:noFill/>
          <a:ln w="12700">
            <a:noFill/>
          </a:ln>
        </p:spPr>
        <p:txBody>
          <a:bodyPr lIns="89381" tIns="44691" rIns="89381" bIns="44691" anchor="ctr"/>
          <a:lstStyle/>
          <a:p>
            <a:pPr marL="465455" indent="-465455" algn="just" defTabSz="892175" eaLnBrk="0" hangingPunct="0">
              <a:lnSpc>
                <a:spcPct val="120000"/>
              </a:lnSpc>
              <a:spcBef>
                <a:spcPct val="50000"/>
              </a:spcBef>
            </a:pPr>
            <a:r>
              <a:rPr lang="en-US" altLang="zh-CN" sz="2400" dirty="0">
                <a:latin typeface="Times New Roman" panose="02020603050405020304" pitchFamily="18" charset="0"/>
                <a:sym typeface="Symbol" panose="05050102010706020507" pitchFamily="18" charset="2"/>
              </a:rPr>
              <a:t>(1) </a:t>
            </a:r>
            <a:r>
              <a:rPr lang="zh-CN" altLang="en-US" sz="2400" dirty="0">
                <a:latin typeface="Times New Roman" panose="02020603050405020304" pitchFamily="18" charset="0"/>
                <a:sym typeface="Symbol" panose="05050102010706020507" pitchFamily="18" charset="2"/>
              </a:rPr>
              <a:t>短路：</a:t>
            </a:r>
            <a:r>
              <a:rPr lang="en-US" altLang="zh-CN" sz="2400" i="1" dirty="0">
                <a:latin typeface="Times New Roman" panose="02020603050405020304" pitchFamily="18" charset="0"/>
                <a:sym typeface="Symbol" panose="05050102010706020507" pitchFamily="18" charset="2"/>
              </a:rPr>
              <a:t>R</a:t>
            </a:r>
            <a:r>
              <a:rPr lang="en-US" altLang="zh-CN" sz="2400" dirty="0">
                <a:latin typeface="Times New Roman" panose="02020603050405020304" pitchFamily="18" charset="0"/>
                <a:sym typeface="Symbol" panose="05050102010706020507" pitchFamily="18" charset="2"/>
              </a:rPr>
              <a:t>=0</a:t>
            </a:r>
            <a:r>
              <a:rPr lang="zh-CN" altLang="en-US" sz="2700" dirty="0">
                <a:latin typeface="Times New Roman" panose="02020603050405020304" pitchFamily="18" charset="0"/>
                <a:sym typeface="Symbol" panose="05050102010706020507" pitchFamily="18" charset="2"/>
              </a:rPr>
              <a:t>， </a:t>
            </a:r>
            <a:r>
              <a:rPr lang="en-US" altLang="zh-CN" sz="2700" i="1" dirty="0" err="1">
                <a:latin typeface="Times New Roman" panose="02020603050405020304" pitchFamily="18" charset="0"/>
                <a:sym typeface="Symbol" panose="05050102010706020507" pitchFamily="18" charset="2"/>
              </a:rPr>
              <a:t>i</a:t>
            </a:r>
            <a:r>
              <a:rPr lang="en-US" altLang="zh-CN" sz="2700" dirty="0">
                <a:latin typeface="Times New Roman" panose="02020603050405020304" pitchFamily="18" charset="0"/>
                <a:sym typeface="Symbol" panose="05050102010706020507" pitchFamily="18" charset="2"/>
              </a:rPr>
              <a:t>= </a:t>
            </a:r>
            <a:r>
              <a:rPr lang="en-US" altLang="zh-CN" sz="2700" i="1" dirty="0" err="1">
                <a:latin typeface="Times New Roman" panose="02020603050405020304" pitchFamily="18" charset="0"/>
                <a:sym typeface="Symbol" panose="05050102010706020507" pitchFamily="18" charset="2"/>
              </a:rPr>
              <a:t>i</a:t>
            </a:r>
            <a:r>
              <a:rPr lang="en-US" altLang="zh-CN" sz="2700" baseline="-25000" dirty="0" err="1">
                <a:latin typeface="Times New Roman" panose="02020603050405020304" pitchFamily="18" charset="0"/>
                <a:sym typeface="Symbol" panose="05050102010706020507" pitchFamily="18" charset="2"/>
              </a:rPr>
              <a:t>S</a:t>
            </a:r>
            <a:r>
              <a:rPr lang="en-US" altLang="zh-CN" sz="2700" dirty="0">
                <a:latin typeface="Times New Roman" panose="02020603050405020304" pitchFamily="18" charset="0"/>
                <a:sym typeface="Symbol" panose="05050102010706020507" pitchFamily="18" charset="2"/>
              </a:rPr>
              <a:t> </a:t>
            </a:r>
            <a:r>
              <a:rPr lang="zh-CN" altLang="en-US" sz="2700" dirty="0">
                <a:latin typeface="Times New Roman" panose="02020603050405020304" pitchFamily="18" charset="0"/>
                <a:sym typeface="Symbol" panose="05050102010706020507" pitchFamily="18" charset="2"/>
              </a:rPr>
              <a:t>，</a:t>
            </a:r>
            <a:r>
              <a:rPr lang="en-US" altLang="zh-CN" sz="2700" i="1" dirty="0">
                <a:latin typeface="Times New Roman" panose="02020603050405020304" pitchFamily="18" charset="0"/>
                <a:sym typeface="Symbol" panose="05050102010706020507" pitchFamily="18" charset="2"/>
              </a:rPr>
              <a:t>u=</a:t>
            </a:r>
            <a:r>
              <a:rPr lang="en-US" altLang="zh-CN" sz="2700" dirty="0">
                <a:latin typeface="Times New Roman" panose="02020603050405020304" pitchFamily="18" charset="0"/>
                <a:sym typeface="Symbol" panose="05050102010706020507" pitchFamily="18" charset="2"/>
              </a:rPr>
              <a:t>0</a:t>
            </a:r>
            <a:r>
              <a:rPr lang="en-US" altLang="zh-CN" sz="2700" i="1" dirty="0">
                <a:latin typeface="Times New Roman" panose="02020603050405020304" pitchFamily="18" charset="0"/>
                <a:sym typeface="Symbol" panose="05050102010706020507" pitchFamily="18" charset="2"/>
              </a:rPr>
              <a:t> </a:t>
            </a:r>
            <a:r>
              <a:rPr lang="zh-CN" altLang="en-US" sz="2700" dirty="0">
                <a:latin typeface="Times New Roman" panose="02020603050405020304" pitchFamily="18" charset="0"/>
                <a:sym typeface="Symbol" panose="05050102010706020507" pitchFamily="18" charset="2"/>
              </a:rPr>
              <a:t>，电流</a:t>
            </a:r>
            <a:r>
              <a:rPr lang="zh-CN" altLang="en-US" sz="2400" dirty="0">
                <a:latin typeface="Times New Roman" panose="02020603050405020304" pitchFamily="18" charset="0"/>
                <a:sym typeface="Symbol" panose="05050102010706020507" pitchFamily="18" charset="2"/>
              </a:rPr>
              <a:t>源被短路。</a:t>
            </a:r>
          </a:p>
        </p:txBody>
      </p:sp>
      <p:grpSp>
        <p:nvGrpSpPr>
          <p:cNvPr id="164891" name="组合 164890"/>
          <p:cNvGrpSpPr/>
          <p:nvPr/>
        </p:nvGrpSpPr>
        <p:grpSpPr>
          <a:xfrm>
            <a:off x="846459" y="1258888"/>
            <a:ext cx="1615753" cy="2298700"/>
            <a:chOff x="1016" y="520"/>
            <a:chExt cx="1017" cy="1448"/>
          </a:xfrm>
        </p:grpSpPr>
        <p:sp>
          <p:nvSpPr>
            <p:cNvPr id="164892" name="文本框 164891"/>
            <p:cNvSpPr txBox="1"/>
            <p:nvPr/>
          </p:nvSpPr>
          <p:spPr>
            <a:xfrm>
              <a:off x="1016" y="887"/>
              <a:ext cx="218"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i</a:t>
              </a:r>
              <a:r>
                <a:rPr lang="en-US" altLang="zh-CN" sz="1900" baseline="-25000" dirty="0" err="1">
                  <a:latin typeface="Times New Roman" panose="02020603050405020304" pitchFamily="18" charset="0"/>
                  <a:sym typeface="Symbol" panose="05050102010706020507" pitchFamily="18" charset="2"/>
                </a:rPr>
                <a:t>S</a:t>
              </a:r>
              <a:endParaRPr lang="en-US" altLang="zh-CN" sz="1900" i="1" dirty="0">
                <a:latin typeface="Times New Roman" panose="02020603050405020304" pitchFamily="18" charset="0"/>
                <a:sym typeface="Symbol" panose="05050102010706020507" pitchFamily="18" charset="2"/>
              </a:endParaRPr>
            </a:p>
          </p:txBody>
        </p:sp>
        <p:sp>
          <p:nvSpPr>
            <p:cNvPr id="164893" name="直接连接符 164892"/>
            <p:cNvSpPr/>
            <p:nvPr/>
          </p:nvSpPr>
          <p:spPr>
            <a:xfrm>
              <a:off x="1535" y="660"/>
              <a:ext cx="289" cy="0"/>
            </a:xfrm>
            <a:prstGeom prst="line">
              <a:avLst/>
            </a:prstGeom>
            <a:ln w="12700" cap="flat" cmpd="sng">
              <a:solidFill>
                <a:schemeClr val="tx2"/>
              </a:solidFill>
              <a:prstDash val="solid"/>
              <a:headEnd type="none" w="med" len="med"/>
              <a:tailEnd type="stealth" w="sm" len="med"/>
            </a:ln>
          </p:spPr>
        </p:sp>
        <p:sp>
          <p:nvSpPr>
            <p:cNvPr id="164894" name="直接连接符 164893"/>
            <p:cNvSpPr/>
            <p:nvPr/>
          </p:nvSpPr>
          <p:spPr>
            <a:xfrm rot="10800000">
              <a:off x="1232" y="1541"/>
              <a:ext cx="0" cy="393"/>
            </a:xfrm>
            <a:prstGeom prst="line">
              <a:avLst/>
            </a:prstGeom>
            <a:ln w="19050" cap="flat" cmpd="sng">
              <a:solidFill>
                <a:schemeClr val="tx2"/>
              </a:solidFill>
              <a:prstDash val="solid"/>
              <a:headEnd type="none" w="med" len="med"/>
              <a:tailEnd type="none" w="med" len="med"/>
            </a:ln>
          </p:spPr>
        </p:sp>
        <p:sp>
          <p:nvSpPr>
            <p:cNvPr id="164895" name="椭圆 164894"/>
            <p:cNvSpPr/>
            <p:nvPr/>
          </p:nvSpPr>
          <p:spPr>
            <a:xfrm rot="10800000">
              <a:off x="1051" y="1201"/>
              <a:ext cx="340" cy="340"/>
            </a:xfrm>
            <a:prstGeom prst="ellipse">
              <a:avLst/>
            </a:prstGeom>
            <a:noFill/>
            <a:ln w="31750" cap="flat" cmpd="sng">
              <a:solidFill>
                <a:schemeClr val="hlink"/>
              </a:solidFill>
              <a:prstDash val="solid"/>
              <a:headEnd type="none" w="med" len="med"/>
              <a:tailEnd type="none" w="med" len="med"/>
            </a:ln>
          </p:spPr>
          <p:txBody>
            <a:bodyPr/>
            <a:lstStyle/>
            <a:p>
              <a:endParaRPr lang="zh-CN" altLang="en-US"/>
            </a:p>
          </p:txBody>
        </p:sp>
        <p:sp>
          <p:nvSpPr>
            <p:cNvPr id="164896" name="文本框 164895"/>
            <p:cNvSpPr txBox="1"/>
            <p:nvPr/>
          </p:nvSpPr>
          <p:spPr>
            <a:xfrm>
              <a:off x="1391" y="520"/>
              <a:ext cx="160"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i</a:t>
              </a:r>
              <a:endParaRPr lang="en-US" altLang="zh-CN" sz="1900" i="1" dirty="0">
                <a:latin typeface="Times New Roman" panose="02020603050405020304" pitchFamily="18" charset="0"/>
                <a:sym typeface="Symbol" panose="05050102010706020507" pitchFamily="18" charset="2"/>
              </a:endParaRPr>
            </a:p>
          </p:txBody>
        </p:sp>
        <p:sp>
          <p:nvSpPr>
            <p:cNvPr id="164897" name="椭圆 164896"/>
            <p:cNvSpPr/>
            <p:nvPr/>
          </p:nvSpPr>
          <p:spPr>
            <a:xfrm rot="10800000">
              <a:off x="1872" y="1900"/>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4898" name="直接连接符 164897"/>
            <p:cNvSpPr/>
            <p:nvPr/>
          </p:nvSpPr>
          <p:spPr>
            <a:xfrm rot="5400000">
              <a:off x="1552" y="1614"/>
              <a:ext cx="0" cy="640"/>
            </a:xfrm>
            <a:prstGeom prst="line">
              <a:avLst/>
            </a:prstGeom>
            <a:ln w="19050" cap="flat" cmpd="sng">
              <a:solidFill>
                <a:schemeClr val="tx2"/>
              </a:solidFill>
              <a:prstDash val="solid"/>
              <a:headEnd type="none" w="med" len="med"/>
              <a:tailEnd type="none" w="med" len="med"/>
            </a:ln>
          </p:spPr>
        </p:sp>
        <p:sp>
          <p:nvSpPr>
            <p:cNvPr id="164899" name="椭圆 164898"/>
            <p:cNvSpPr/>
            <p:nvPr/>
          </p:nvSpPr>
          <p:spPr>
            <a:xfrm rot="10800000">
              <a:off x="1872" y="725"/>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4900" name="直接连接符 164899"/>
            <p:cNvSpPr/>
            <p:nvPr/>
          </p:nvSpPr>
          <p:spPr>
            <a:xfrm rot="5400000">
              <a:off x="1552" y="439"/>
              <a:ext cx="0" cy="640"/>
            </a:xfrm>
            <a:prstGeom prst="line">
              <a:avLst/>
            </a:prstGeom>
            <a:ln w="19050" cap="flat" cmpd="sng">
              <a:solidFill>
                <a:schemeClr val="tx2"/>
              </a:solidFill>
              <a:prstDash val="solid"/>
              <a:headEnd type="none" w="med" len="med"/>
              <a:tailEnd type="none" w="med" len="med"/>
            </a:ln>
          </p:spPr>
        </p:sp>
        <p:sp>
          <p:nvSpPr>
            <p:cNvPr id="164901" name="文本框 164900"/>
            <p:cNvSpPr txBox="1"/>
            <p:nvPr/>
          </p:nvSpPr>
          <p:spPr>
            <a:xfrm>
              <a:off x="1828" y="1201"/>
              <a:ext cx="205"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a:latin typeface="Times New Roman" panose="02020603050405020304" pitchFamily="18" charset="0"/>
                  <a:sym typeface="Symbol" panose="05050102010706020507" pitchFamily="18" charset="2"/>
                </a:rPr>
                <a:t>u</a:t>
              </a:r>
            </a:p>
          </p:txBody>
        </p:sp>
        <p:sp>
          <p:nvSpPr>
            <p:cNvPr id="164902" name="文本框 164901"/>
            <p:cNvSpPr txBox="1"/>
            <p:nvPr/>
          </p:nvSpPr>
          <p:spPr>
            <a:xfrm rot="10800000">
              <a:off x="1824" y="793"/>
              <a:ext cx="207"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64903" name="文本框 164902"/>
            <p:cNvSpPr txBox="1"/>
            <p:nvPr/>
          </p:nvSpPr>
          <p:spPr>
            <a:xfrm>
              <a:off x="1835" y="1560"/>
              <a:ext cx="196" cy="25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sp>
          <p:nvSpPr>
            <p:cNvPr id="164904" name="直接连接符 164903"/>
            <p:cNvSpPr/>
            <p:nvPr/>
          </p:nvSpPr>
          <p:spPr>
            <a:xfrm rot="-10800000" flipH="1">
              <a:off x="1232" y="755"/>
              <a:ext cx="0" cy="442"/>
            </a:xfrm>
            <a:prstGeom prst="line">
              <a:avLst/>
            </a:prstGeom>
            <a:ln w="19050" cap="flat" cmpd="sng">
              <a:solidFill>
                <a:schemeClr val="tx2"/>
              </a:solidFill>
              <a:prstDash val="solid"/>
              <a:headEnd type="none" w="med" len="med"/>
              <a:tailEnd type="none" w="med" len="med"/>
            </a:ln>
          </p:spPr>
        </p:sp>
        <p:sp>
          <p:nvSpPr>
            <p:cNvPr id="164905" name="直接连接符 164904"/>
            <p:cNvSpPr/>
            <p:nvPr/>
          </p:nvSpPr>
          <p:spPr>
            <a:xfrm rot="5400000">
              <a:off x="1221" y="1222"/>
              <a:ext cx="0" cy="340"/>
            </a:xfrm>
            <a:prstGeom prst="line">
              <a:avLst/>
            </a:prstGeom>
            <a:ln w="19050" cap="flat" cmpd="sng">
              <a:solidFill>
                <a:schemeClr val="hlink"/>
              </a:solidFill>
              <a:prstDash val="solid"/>
              <a:headEnd type="none" w="med" len="med"/>
              <a:tailEnd type="none" w="med" len="med"/>
            </a:ln>
          </p:spPr>
        </p:sp>
        <p:sp>
          <p:nvSpPr>
            <p:cNvPr id="164906" name="直接连接符 164905"/>
            <p:cNvSpPr/>
            <p:nvPr/>
          </p:nvSpPr>
          <p:spPr>
            <a:xfrm rot="16200000" flipV="1">
              <a:off x="1171" y="983"/>
              <a:ext cx="121" cy="0"/>
            </a:xfrm>
            <a:prstGeom prst="line">
              <a:avLst/>
            </a:prstGeom>
            <a:ln w="12700" cap="flat" cmpd="sng">
              <a:solidFill>
                <a:schemeClr val="tx2"/>
              </a:solidFill>
              <a:prstDash val="solid"/>
              <a:headEnd type="none" w="med" len="med"/>
              <a:tailEnd type="stealth" w="sm" len="med"/>
            </a:ln>
          </p:spPr>
        </p:sp>
      </p:grpSp>
      <p:sp>
        <p:nvSpPr>
          <p:cNvPr id="164907" name="文本框 164906"/>
          <p:cNvSpPr txBox="1"/>
          <p:nvPr/>
        </p:nvSpPr>
        <p:spPr>
          <a:xfrm>
            <a:off x="434975" y="4343400"/>
            <a:ext cx="8175625" cy="2057400"/>
          </a:xfrm>
          <a:prstGeom prst="rect">
            <a:avLst/>
          </a:prstGeom>
          <a:noFill/>
          <a:ln w="12700">
            <a:noFill/>
          </a:ln>
        </p:spPr>
        <p:txBody>
          <a:bodyPr lIns="89381" tIns="44691" rIns="89381" bIns="44691"/>
          <a:lstStyle/>
          <a:p>
            <a:pPr marL="279400" indent="-279400" algn="just" defTabSz="892175" eaLnBrk="0" hangingPunct="0">
              <a:spcBef>
                <a:spcPct val="50000"/>
              </a:spcBef>
            </a:pPr>
            <a:r>
              <a:rPr lang="en-US" altLang="zh-CN" sz="2400" dirty="0">
                <a:solidFill>
                  <a:srgbClr val="0066FF"/>
                </a:solidFill>
                <a:latin typeface="Times New Roman" panose="02020603050405020304" pitchFamily="18" charset="0"/>
                <a:sym typeface="Symbol" panose="05050102010706020507" pitchFamily="18" charset="2"/>
              </a:rPr>
              <a:t>4. </a:t>
            </a:r>
            <a:r>
              <a:rPr lang="zh-CN" altLang="en-US" sz="2400" dirty="0">
                <a:solidFill>
                  <a:srgbClr val="0066FF"/>
                </a:solidFill>
                <a:latin typeface="Times New Roman" panose="02020603050405020304" pitchFamily="18" charset="0"/>
                <a:sym typeface="Symbol" panose="05050102010706020507" pitchFamily="18" charset="2"/>
              </a:rPr>
              <a:t>实际电流源的产生：</a:t>
            </a:r>
          </a:p>
          <a:p>
            <a:pPr marL="279400" indent="-279400" algn="just" defTabSz="892175" eaLnBrk="0" hangingPunct="0">
              <a:lnSpc>
                <a:spcPct val="120000"/>
              </a:lnSpc>
              <a:spcBef>
                <a:spcPct val="50000"/>
              </a:spcBef>
            </a:pPr>
            <a:r>
              <a:rPr lang="zh-CN" altLang="en-US" sz="2400" dirty="0">
                <a:latin typeface="Times New Roman" panose="02020603050405020304" pitchFamily="18" charset="0"/>
                <a:sym typeface="Symbol" panose="05050102010706020507" pitchFamily="18" charset="2"/>
              </a:rPr>
              <a:t>  可由稳流电子设备产生，有些电子器件输出具备电流源特性，如晶体管的集电极电流与负载无关；光电池在一定光线照射下光电池被激发产生一定值的电流等。</a:t>
            </a:r>
          </a:p>
        </p:txBody>
      </p:sp>
      <p:sp>
        <p:nvSpPr>
          <p:cNvPr id="164912" name="动作按钮: 后退或前一项 164911"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4913" name="动作按钮: 后退或前一项 164912"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4889"/>
                                        </p:tgtEl>
                                        <p:attrNameLst>
                                          <p:attrName>style.visibility</p:attrName>
                                        </p:attrNameLst>
                                      </p:cBhvr>
                                      <p:to>
                                        <p:strVal val="visible"/>
                                      </p:to>
                                    </p:set>
                                    <p:anim calcmode="lin" valueType="num">
                                      <p:cBhvr additive="base">
                                        <p:cTn id="7" dur="500" fill="hold"/>
                                        <p:tgtEl>
                                          <p:spTgt spid="164889"/>
                                        </p:tgtEl>
                                        <p:attrNameLst>
                                          <p:attrName>ppt_x</p:attrName>
                                        </p:attrNameLst>
                                      </p:cBhvr>
                                      <p:tavLst>
                                        <p:tav tm="0">
                                          <p:val>
                                            <p:strVal val="1+#ppt_w/2"/>
                                          </p:val>
                                        </p:tav>
                                        <p:tav tm="100000">
                                          <p:val>
                                            <p:strVal val="#ppt_x"/>
                                          </p:val>
                                        </p:tav>
                                      </p:tavLst>
                                    </p:anim>
                                    <p:anim calcmode="lin" valueType="num">
                                      <p:cBhvr additive="base">
                                        <p:cTn id="8" dur="500" fill="hold"/>
                                        <p:tgtEl>
                                          <p:spTgt spid="1648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4888"/>
                                        </p:tgtEl>
                                        <p:attrNameLst>
                                          <p:attrName>style.visibility</p:attrName>
                                        </p:attrNameLst>
                                      </p:cBhvr>
                                      <p:to>
                                        <p:strVal val="visible"/>
                                      </p:to>
                                    </p:set>
                                    <p:anim calcmode="lin" valueType="num">
                                      <p:cBhvr additive="base">
                                        <p:cTn id="13" dur="500" fill="hold"/>
                                        <p:tgtEl>
                                          <p:spTgt spid="164888"/>
                                        </p:tgtEl>
                                        <p:attrNameLst>
                                          <p:attrName>ppt_x</p:attrName>
                                        </p:attrNameLst>
                                      </p:cBhvr>
                                      <p:tavLst>
                                        <p:tav tm="0">
                                          <p:val>
                                            <p:strVal val="1+#ppt_w/2"/>
                                          </p:val>
                                        </p:tav>
                                        <p:tav tm="100000">
                                          <p:val>
                                            <p:strVal val="#ppt_x"/>
                                          </p:val>
                                        </p:tav>
                                      </p:tavLst>
                                    </p:anim>
                                    <p:anim calcmode="lin" valueType="num">
                                      <p:cBhvr additive="base">
                                        <p:cTn id="14" dur="500" fill="hold"/>
                                        <p:tgtEl>
                                          <p:spTgt spid="16488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164907"/>
                                        </p:tgtEl>
                                        <p:attrNameLst>
                                          <p:attrName>style.visibility</p:attrName>
                                        </p:attrNameLst>
                                      </p:cBhvr>
                                      <p:to>
                                        <p:strVal val="visible"/>
                                      </p:to>
                                    </p:set>
                                    <p:anim calcmode="lin" valueType="num">
                                      <p:cBhvr>
                                        <p:cTn id="19" dur="500" fill="hold"/>
                                        <p:tgtEl>
                                          <p:spTgt spid="164907"/>
                                        </p:tgtEl>
                                        <p:attrNameLst>
                                          <p:attrName>ppt_w</p:attrName>
                                        </p:attrNameLst>
                                      </p:cBhvr>
                                      <p:tavLst>
                                        <p:tav tm="0">
                                          <p:val>
                                            <p:fltVal val="0"/>
                                          </p:val>
                                        </p:tav>
                                        <p:tav tm="100000">
                                          <p:val>
                                            <p:strVal val="#ppt_w"/>
                                          </p:val>
                                        </p:tav>
                                      </p:tavLst>
                                    </p:anim>
                                    <p:anim calcmode="lin" valueType="num">
                                      <p:cBhvr>
                                        <p:cTn id="20" dur="500" fill="hold"/>
                                        <p:tgtEl>
                                          <p:spTgt spid="16490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88" grpId="0"/>
      <p:bldP spid="164889" grpId="0"/>
      <p:bldP spid="164907"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31" name="文本框 8230"/>
          <p:cNvSpPr txBox="1"/>
          <p:nvPr/>
        </p:nvSpPr>
        <p:spPr>
          <a:xfrm>
            <a:off x="457200" y="368873"/>
            <a:ext cx="5238750" cy="521142"/>
          </a:xfrm>
          <a:prstGeom prst="rect">
            <a:avLst/>
          </a:prstGeom>
          <a:solidFill>
            <a:srgbClr val="00FF00"/>
          </a:solidFill>
          <a:ln w="12700">
            <a:noFill/>
          </a:ln>
        </p:spPr>
        <p:txBody>
          <a:bodyPr lIns="89381" tIns="44691" rIns="89381" bIns="44691" anchor="ctr">
            <a:spAutoFit/>
          </a:bodyPr>
          <a:lstStyle/>
          <a:p>
            <a:pPr algn="ctr" defTabSz="892175" eaLnBrk="0" hangingPunct="0">
              <a:spcBef>
                <a:spcPct val="50000"/>
              </a:spcBef>
            </a:pPr>
            <a:r>
              <a:rPr lang="en-US" altLang="zh-CN" sz="2800" dirty="0">
                <a:latin typeface="Times New Roman" panose="02020603050405020304" pitchFamily="18" charset="0"/>
              </a:rPr>
              <a:t>1.1.2 </a:t>
            </a:r>
            <a:r>
              <a:rPr lang="zh-CN" altLang="en-US" sz="2800" dirty="0">
                <a:latin typeface="Times New Roman" panose="02020603050405020304" pitchFamily="18" charset="0"/>
              </a:rPr>
              <a:t>电路模型 </a:t>
            </a:r>
            <a:r>
              <a:rPr lang="zh-CN" altLang="en-US" sz="2800" i="1" dirty="0">
                <a:solidFill>
                  <a:schemeClr val="hlink"/>
                </a:solidFill>
                <a:latin typeface="Times New Roman" panose="02020603050405020304" pitchFamily="18" charset="0"/>
              </a:rPr>
              <a:t> </a:t>
            </a:r>
            <a:r>
              <a:rPr lang="zh-CN" altLang="en-US" sz="2800" dirty="0">
                <a:latin typeface="Times New Roman" panose="02020603050405020304" pitchFamily="18" charset="0"/>
              </a:rPr>
              <a:t> </a:t>
            </a:r>
            <a:r>
              <a:rPr lang="en-US" altLang="zh-CN" sz="2800" dirty="0">
                <a:latin typeface="Times New Roman" panose="02020603050405020304" pitchFamily="18" charset="0"/>
              </a:rPr>
              <a:t>(circuit model)</a:t>
            </a:r>
          </a:p>
        </p:txBody>
      </p:sp>
      <p:sp>
        <p:nvSpPr>
          <p:cNvPr id="8232" name="文本框 8231"/>
          <p:cNvSpPr txBox="1"/>
          <p:nvPr/>
        </p:nvSpPr>
        <p:spPr>
          <a:xfrm>
            <a:off x="858838" y="980458"/>
            <a:ext cx="7315200" cy="1752248"/>
          </a:xfrm>
          <a:prstGeom prst="rect">
            <a:avLst/>
          </a:prstGeom>
          <a:noFill/>
          <a:ln w="12700">
            <a:noFill/>
          </a:ln>
        </p:spPr>
        <p:txBody>
          <a:bodyPr lIns="89381" tIns="44691" rIns="89381" bIns="44691" anchor="ctr">
            <a:spAutoFit/>
          </a:bodyPr>
          <a:lstStyle/>
          <a:p>
            <a:pPr marL="371475" indent="-371475" algn="just" defTabSz="892175" eaLnBrk="0" hangingPunct="0">
              <a:lnSpc>
                <a:spcPct val="150000"/>
              </a:lnSpc>
              <a:spcBef>
                <a:spcPct val="50000"/>
              </a:spcBef>
            </a:pPr>
            <a:r>
              <a:rPr lang="en-US" altLang="zh-CN" sz="2400" dirty="0">
                <a:latin typeface="Times New Roman" panose="02020603050405020304" pitchFamily="18" charset="0"/>
              </a:rPr>
              <a:t>1. </a:t>
            </a:r>
            <a:r>
              <a:rPr lang="zh-CN" altLang="en-US" sz="2400" i="1" dirty="0">
                <a:solidFill>
                  <a:srgbClr val="FF0000"/>
                </a:solidFill>
                <a:latin typeface="Times New Roman" panose="02020603050405020304" pitchFamily="18" charset="0"/>
              </a:rPr>
              <a:t>理想电路元件</a:t>
            </a:r>
            <a:r>
              <a:rPr lang="zh-CN" altLang="en-US" sz="2400" dirty="0">
                <a:latin typeface="Times New Roman" panose="02020603050405020304" pitchFamily="18" charset="0"/>
              </a:rPr>
              <a:t>：根据实际电路元件所具备的电磁性质所设想的具有某种单一电磁性质的元件，其</a:t>
            </a:r>
            <a:r>
              <a:rPr lang="en-US" altLang="zh-CN" sz="2400" i="1" dirty="0">
                <a:latin typeface="Times New Roman" panose="02020603050405020304" pitchFamily="18" charset="0"/>
              </a:rPr>
              <a:t>u</a:t>
            </a:r>
            <a:r>
              <a:rPr lang="zh-CN" altLang="en-US" sz="2400" dirty="0">
                <a:latin typeface="Times New Roman" panose="02020603050405020304" pitchFamily="18" charset="0"/>
              </a:rPr>
              <a:t>，</a:t>
            </a:r>
            <a:r>
              <a:rPr lang="en-US" altLang="zh-CN" sz="2400" i="1" dirty="0" err="1">
                <a:latin typeface="Times New Roman" panose="02020603050405020304" pitchFamily="18" charset="0"/>
              </a:rPr>
              <a:t>i</a:t>
            </a:r>
            <a:r>
              <a:rPr lang="zh-CN" altLang="zh-CN" sz="2400" dirty="0">
                <a:latin typeface="Times New Roman" panose="02020603050405020304" pitchFamily="18" charset="0"/>
              </a:rPr>
              <a:t>关系可用简单的数学式子严格表示。</a:t>
            </a:r>
            <a:endParaRPr lang="en-US" altLang="zh-CN" sz="2400" dirty="0">
              <a:latin typeface="Times New Roman" panose="02020603050405020304" pitchFamily="18" charset="0"/>
            </a:endParaRPr>
          </a:p>
        </p:txBody>
      </p:sp>
      <p:sp>
        <p:nvSpPr>
          <p:cNvPr id="8234" name="文本框 8233"/>
          <p:cNvSpPr txBox="1"/>
          <p:nvPr/>
        </p:nvSpPr>
        <p:spPr>
          <a:xfrm>
            <a:off x="457200" y="2894013"/>
            <a:ext cx="3351213"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solidFill>
                  <a:srgbClr val="0000FF"/>
                </a:solidFill>
                <a:latin typeface="Times New Roman" panose="02020603050405020304" pitchFamily="18" charset="0"/>
              </a:rPr>
              <a:t>理想元件的分类：</a:t>
            </a:r>
            <a:endParaRPr lang="zh-CN" altLang="en-US" sz="2400">
              <a:solidFill>
                <a:srgbClr val="0000FF"/>
              </a:solidFill>
              <a:latin typeface="Times New Roman" panose="02020603050405020304" pitchFamily="18" charset="0"/>
            </a:endParaRPr>
          </a:p>
        </p:txBody>
      </p:sp>
      <p:sp>
        <p:nvSpPr>
          <p:cNvPr id="8236" name="文本框 8235"/>
          <p:cNvSpPr txBox="1"/>
          <p:nvPr/>
        </p:nvSpPr>
        <p:spPr>
          <a:xfrm>
            <a:off x="858838" y="4052488"/>
            <a:ext cx="7999412" cy="459587"/>
          </a:xfrm>
          <a:prstGeom prst="rect">
            <a:avLst/>
          </a:prstGeom>
          <a:noFill/>
          <a:ln w="12700">
            <a:noFill/>
          </a:ln>
        </p:spPr>
        <p:txBody>
          <a:bodyPr lIns="89381" tIns="44691" rIns="89381" bIns="44691" anchor="ctr">
            <a:spAutoFit/>
          </a:bodyPr>
          <a:lstStyle/>
          <a:p>
            <a:pPr defTabSz="892175" eaLnBrk="0" hangingPunct="0">
              <a:spcBef>
                <a:spcPct val="50000"/>
              </a:spcBef>
            </a:pPr>
            <a:r>
              <a:rPr lang="zh-CN" altLang="en-US" sz="2400" dirty="0">
                <a:solidFill>
                  <a:srgbClr val="FF0000"/>
                </a:solidFill>
                <a:latin typeface="Times New Roman" panose="02020603050405020304" pitchFamily="18" charset="0"/>
              </a:rPr>
              <a:t>按其与时间的关系分</a:t>
            </a:r>
            <a:r>
              <a:rPr lang="zh-CN" altLang="en-US" sz="2400" dirty="0">
                <a:latin typeface="Times New Roman" panose="02020603050405020304" pitchFamily="18" charset="0"/>
              </a:rPr>
              <a:t>：时变元件和</a:t>
            </a:r>
            <a:r>
              <a:rPr lang="zh-CN" altLang="en-US" sz="2400" u="sng" dirty="0">
                <a:latin typeface="Times New Roman" panose="02020603050405020304" pitchFamily="18" charset="0"/>
              </a:rPr>
              <a:t>非时变元件</a:t>
            </a:r>
          </a:p>
        </p:txBody>
      </p:sp>
      <p:sp>
        <p:nvSpPr>
          <p:cNvPr id="8237" name="文本框 8236"/>
          <p:cNvSpPr txBox="1"/>
          <p:nvPr/>
        </p:nvSpPr>
        <p:spPr>
          <a:xfrm>
            <a:off x="858838" y="4765675"/>
            <a:ext cx="7772400" cy="449263"/>
          </a:xfrm>
          <a:prstGeom prst="rect">
            <a:avLst/>
          </a:prstGeom>
          <a:noFill/>
          <a:ln w="12700">
            <a:noFill/>
          </a:ln>
        </p:spPr>
        <p:txBody>
          <a:bodyPr lIns="89381" tIns="44691" rIns="89381" bIns="44691" anchor="ctr">
            <a:spAutoFit/>
          </a:bodyPr>
          <a:lstStyle/>
          <a:p>
            <a:pPr defTabSz="892175" eaLnBrk="0" hangingPunct="0">
              <a:spcBef>
                <a:spcPct val="50000"/>
              </a:spcBef>
            </a:pPr>
            <a:r>
              <a:rPr lang="zh-CN" altLang="en-US" sz="2400" dirty="0">
                <a:solidFill>
                  <a:srgbClr val="FF0000"/>
                </a:solidFill>
                <a:latin typeface="Times New Roman" panose="02020603050405020304" pitchFamily="18" charset="0"/>
              </a:rPr>
              <a:t>按其在电路中的作用分</a:t>
            </a:r>
            <a:r>
              <a:rPr lang="zh-CN" altLang="en-US" sz="2400" dirty="0">
                <a:latin typeface="Times New Roman" panose="02020603050405020304" pitchFamily="18" charset="0"/>
              </a:rPr>
              <a:t>：有源元件和无源元件</a:t>
            </a:r>
            <a:endParaRPr lang="zh-CN" altLang="en-US" sz="2400">
              <a:latin typeface="Times New Roman" panose="02020603050405020304" pitchFamily="18" charset="0"/>
            </a:endParaRPr>
          </a:p>
        </p:txBody>
      </p:sp>
      <p:sp>
        <p:nvSpPr>
          <p:cNvPr id="8238" name="文本框 8237"/>
          <p:cNvSpPr txBox="1"/>
          <p:nvPr/>
        </p:nvSpPr>
        <p:spPr>
          <a:xfrm>
            <a:off x="877888" y="5472113"/>
            <a:ext cx="8132762" cy="449262"/>
          </a:xfrm>
          <a:prstGeom prst="rect">
            <a:avLst/>
          </a:prstGeom>
          <a:noFill/>
          <a:ln w="12700">
            <a:noFill/>
          </a:ln>
        </p:spPr>
        <p:txBody>
          <a:bodyPr lIns="89381" tIns="44691" rIns="89381" bIns="44691" anchor="ctr">
            <a:spAutoFit/>
          </a:bodyPr>
          <a:lstStyle/>
          <a:p>
            <a:pPr defTabSz="892175" eaLnBrk="0" hangingPunct="0">
              <a:spcBef>
                <a:spcPct val="50000"/>
              </a:spcBef>
            </a:pPr>
            <a:r>
              <a:rPr lang="zh-CN" altLang="en-US" sz="2400" dirty="0">
                <a:solidFill>
                  <a:srgbClr val="FF0000"/>
                </a:solidFill>
                <a:latin typeface="Times New Roman" panose="02020603050405020304" pitchFamily="18" charset="0"/>
              </a:rPr>
              <a:t>按其对外连接个数分</a:t>
            </a:r>
            <a:r>
              <a:rPr lang="zh-CN" altLang="en-US" sz="2400" dirty="0">
                <a:latin typeface="Times New Roman" panose="02020603050405020304" pitchFamily="18" charset="0"/>
              </a:rPr>
              <a:t>：二端元件、三端元件、多端元件等</a:t>
            </a:r>
            <a:endParaRPr lang="zh-CN" altLang="en-US" sz="2400">
              <a:latin typeface="Times New Roman" panose="02020603050405020304" pitchFamily="18" charset="0"/>
            </a:endParaRPr>
          </a:p>
        </p:txBody>
      </p:sp>
      <p:sp>
        <p:nvSpPr>
          <p:cNvPr id="8241" name="动作按钮: 后退或前一项 8240" descr="水滴">
            <a:hlinkClick r:id="" action="ppaction://hlinkshowjump?jump=previousslide">
              <a:snd r:embed="rId3" name="PROJCTOR.WAV"/>
            </a:hlinkClick>
          </p:cNvPr>
          <p:cNvSpPr/>
          <p:nvPr/>
        </p:nvSpPr>
        <p:spPr>
          <a:xfrm>
            <a:off x="8001000" y="630555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8242" name="动作按钮: 后退或前一项 8241" descr="水滴">
            <a:hlinkClick r:id="" action="ppaction://hlinkshowjump?jump=nextslide">
              <a:snd r:embed="rId3" name="PROJCTOR.WAV"/>
            </a:hlinkClick>
          </p:cNvPr>
          <p:cNvSpPr/>
          <p:nvPr/>
        </p:nvSpPr>
        <p:spPr>
          <a:xfrm flipH="1">
            <a:off x="8610600" y="630555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8243" name="文本框 8242"/>
          <p:cNvSpPr txBox="1"/>
          <p:nvPr/>
        </p:nvSpPr>
        <p:spPr>
          <a:xfrm>
            <a:off x="877888" y="3477813"/>
            <a:ext cx="8002587" cy="459587"/>
          </a:xfrm>
          <a:prstGeom prst="rect">
            <a:avLst/>
          </a:prstGeom>
          <a:noFill/>
          <a:ln w="12700">
            <a:noFill/>
          </a:ln>
        </p:spPr>
        <p:txBody>
          <a:bodyPr lIns="89381" tIns="44691" rIns="89381" bIns="44691" anchor="ctr">
            <a:spAutoFit/>
          </a:bodyPr>
          <a:lstStyle/>
          <a:p>
            <a:pPr defTabSz="892175" eaLnBrk="0" hangingPunct="0">
              <a:spcBef>
                <a:spcPct val="50000"/>
              </a:spcBef>
            </a:pPr>
            <a:r>
              <a:rPr lang="zh-CN" altLang="en-US" sz="2400" dirty="0">
                <a:solidFill>
                  <a:srgbClr val="FF0000"/>
                </a:solidFill>
                <a:latin typeface="Times New Roman" panose="02020603050405020304" pitchFamily="18" charset="0"/>
              </a:rPr>
              <a:t>按其性质分</a:t>
            </a:r>
            <a:r>
              <a:rPr lang="zh-CN" altLang="en-US" sz="2400" dirty="0">
                <a:latin typeface="Times New Roman" panose="02020603050405020304" pitchFamily="18" charset="0"/>
              </a:rPr>
              <a:t>：</a:t>
            </a:r>
            <a:r>
              <a:rPr lang="zh-CN" altLang="en-US" sz="2400" u="sng" dirty="0">
                <a:latin typeface="Times New Roman" panose="02020603050405020304" pitchFamily="18" charset="0"/>
              </a:rPr>
              <a:t>线性元件</a:t>
            </a:r>
            <a:r>
              <a:rPr lang="zh-CN" altLang="en-US" sz="2400" dirty="0">
                <a:latin typeface="Times New Roman" panose="02020603050405020304" pitchFamily="18" charset="0"/>
              </a:rPr>
              <a:t>和非线性元件</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232"/>
                                        </p:tgtEl>
                                        <p:attrNameLst>
                                          <p:attrName>style.visibility</p:attrName>
                                        </p:attrNameLst>
                                      </p:cBhvr>
                                      <p:to>
                                        <p:strVal val="visible"/>
                                      </p:to>
                                    </p:set>
                                    <p:animEffect transition="in" filter="barn(outVertical)">
                                      <p:cBhvr>
                                        <p:cTn id="7" dur="500"/>
                                        <p:tgtEl>
                                          <p:spTgt spid="82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23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243"/>
                                        </p:tgtEl>
                                        <p:attrNameLst>
                                          <p:attrName>style.visibility</p:attrName>
                                        </p:attrNameLst>
                                      </p:cBhvr>
                                      <p:to>
                                        <p:strVal val="visible"/>
                                      </p:to>
                                    </p:set>
                                    <p:anim calcmode="lin" valueType="num">
                                      <p:cBhvr additive="base">
                                        <p:cTn id="16" dur="500" fill="hold"/>
                                        <p:tgtEl>
                                          <p:spTgt spid="8243"/>
                                        </p:tgtEl>
                                        <p:attrNameLst>
                                          <p:attrName>ppt_x</p:attrName>
                                        </p:attrNameLst>
                                      </p:cBhvr>
                                      <p:tavLst>
                                        <p:tav tm="0">
                                          <p:val>
                                            <p:strVal val="#ppt_x"/>
                                          </p:val>
                                        </p:tav>
                                        <p:tav tm="100000">
                                          <p:val>
                                            <p:strVal val="#ppt_x"/>
                                          </p:val>
                                        </p:tav>
                                      </p:tavLst>
                                    </p:anim>
                                    <p:anim calcmode="lin" valueType="num">
                                      <p:cBhvr additive="base">
                                        <p:cTn id="17" dur="500" fill="hold"/>
                                        <p:tgtEl>
                                          <p:spTgt spid="8243"/>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236"/>
                                        </p:tgtEl>
                                        <p:attrNameLst>
                                          <p:attrName>style.visibility</p:attrName>
                                        </p:attrNameLst>
                                      </p:cBhvr>
                                      <p:to>
                                        <p:strVal val="visible"/>
                                      </p:to>
                                    </p:set>
                                    <p:anim calcmode="lin" valueType="num">
                                      <p:cBhvr additive="base">
                                        <p:cTn id="22" dur="500" fill="hold"/>
                                        <p:tgtEl>
                                          <p:spTgt spid="8236"/>
                                        </p:tgtEl>
                                        <p:attrNameLst>
                                          <p:attrName>ppt_x</p:attrName>
                                        </p:attrNameLst>
                                      </p:cBhvr>
                                      <p:tavLst>
                                        <p:tav tm="0">
                                          <p:val>
                                            <p:strVal val="#ppt_x"/>
                                          </p:val>
                                        </p:tav>
                                        <p:tav tm="100000">
                                          <p:val>
                                            <p:strVal val="#ppt_x"/>
                                          </p:val>
                                        </p:tav>
                                      </p:tavLst>
                                    </p:anim>
                                    <p:anim calcmode="lin" valueType="num">
                                      <p:cBhvr additive="base">
                                        <p:cTn id="23" dur="500" fill="hold"/>
                                        <p:tgtEl>
                                          <p:spTgt spid="823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237"/>
                                        </p:tgtEl>
                                        <p:attrNameLst>
                                          <p:attrName>style.visibility</p:attrName>
                                        </p:attrNameLst>
                                      </p:cBhvr>
                                      <p:to>
                                        <p:strVal val="visible"/>
                                      </p:to>
                                    </p:set>
                                    <p:anim calcmode="lin" valueType="num">
                                      <p:cBhvr additive="base">
                                        <p:cTn id="28" dur="500" fill="hold"/>
                                        <p:tgtEl>
                                          <p:spTgt spid="8237"/>
                                        </p:tgtEl>
                                        <p:attrNameLst>
                                          <p:attrName>ppt_x</p:attrName>
                                        </p:attrNameLst>
                                      </p:cBhvr>
                                      <p:tavLst>
                                        <p:tav tm="0">
                                          <p:val>
                                            <p:strVal val="#ppt_x"/>
                                          </p:val>
                                        </p:tav>
                                        <p:tav tm="100000">
                                          <p:val>
                                            <p:strVal val="#ppt_x"/>
                                          </p:val>
                                        </p:tav>
                                      </p:tavLst>
                                    </p:anim>
                                    <p:anim calcmode="lin" valueType="num">
                                      <p:cBhvr additive="base">
                                        <p:cTn id="29" dur="500" fill="hold"/>
                                        <p:tgtEl>
                                          <p:spTgt spid="823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8238"/>
                                        </p:tgtEl>
                                        <p:attrNameLst>
                                          <p:attrName>style.visibility</p:attrName>
                                        </p:attrNameLst>
                                      </p:cBhvr>
                                      <p:to>
                                        <p:strVal val="visible"/>
                                      </p:to>
                                    </p:set>
                                    <p:anim calcmode="lin" valueType="num">
                                      <p:cBhvr additive="base">
                                        <p:cTn id="34" dur="500" fill="hold"/>
                                        <p:tgtEl>
                                          <p:spTgt spid="8238"/>
                                        </p:tgtEl>
                                        <p:attrNameLst>
                                          <p:attrName>ppt_x</p:attrName>
                                        </p:attrNameLst>
                                      </p:cBhvr>
                                      <p:tavLst>
                                        <p:tav tm="0">
                                          <p:val>
                                            <p:strVal val="#ppt_x"/>
                                          </p:val>
                                        </p:tav>
                                        <p:tav tm="100000">
                                          <p:val>
                                            <p:strVal val="#ppt_x"/>
                                          </p:val>
                                        </p:tav>
                                      </p:tavLst>
                                    </p:anim>
                                    <p:anim calcmode="lin" valueType="num">
                                      <p:cBhvr additive="base">
                                        <p:cTn id="35" dur="500" fill="hold"/>
                                        <p:tgtEl>
                                          <p:spTgt spid="8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32" grpId="0"/>
      <p:bldP spid="8234" grpId="0"/>
      <p:bldP spid="8236" grpId="0"/>
      <p:bldP spid="8237" grpId="0"/>
      <p:bldP spid="8238" grpId="0"/>
      <p:bldP spid="8243"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5890" name="文本框 165889"/>
          <p:cNvSpPr txBox="1"/>
          <p:nvPr/>
        </p:nvSpPr>
        <p:spPr>
          <a:xfrm>
            <a:off x="415925" y="228600"/>
            <a:ext cx="7885113" cy="914400"/>
          </a:xfrm>
          <a:prstGeom prst="rect">
            <a:avLst/>
          </a:prstGeom>
          <a:noFill/>
          <a:ln w="19050">
            <a:noFill/>
          </a:ln>
        </p:spPr>
        <p:txBody>
          <a:bodyPr lIns="89381" tIns="44691" rIns="89381" bIns="44691" anchor="ctr"/>
          <a:lstStyle/>
          <a:p>
            <a:pPr indent="650875" algn="just" defTabSz="892175" eaLnBrk="0" hangingPunct="0">
              <a:lnSpc>
                <a:spcPct val="150000"/>
              </a:lnSpc>
              <a:spcBef>
                <a:spcPct val="50000"/>
              </a:spcBef>
            </a:pPr>
            <a:r>
              <a:rPr lang="zh-CN" altLang="en-US" sz="2400" dirty="0">
                <a:latin typeface="Times New Roman" panose="02020603050405020304" pitchFamily="18" charset="0"/>
              </a:rPr>
              <a:t>一个高电压、高内阻的电压源，在外部负载电阻较小，且负载变化范围不大时，可将其等效为电流源。</a:t>
            </a:r>
            <a:endParaRPr lang="zh-CN" altLang="en-US" sz="2400">
              <a:latin typeface="Times New Roman" panose="02020603050405020304" pitchFamily="18" charset="0"/>
            </a:endParaRPr>
          </a:p>
        </p:txBody>
      </p:sp>
      <p:grpSp>
        <p:nvGrpSpPr>
          <p:cNvPr id="165907" name="组合 165906"/>
          <p:cNvGrpSpPr/>
          <p:nvPr/>
        </p:nvGrpSpPr>
        <p:grpSpPr>
          <a:xfrm>
            <a:off x="2297113" y="1684338"/>
            <a:ext cx="1139825" cy="1847850"/>
            <a:chOff x="1940" y="772"/>
            <a:chExt cx="717" cy="1164"/>
          </a:xfrm>
        </p:grpSpPr>
        <p:sp>
          <p:nvSpPr>
            <p:cNvPr id="165908" name="直接连接符 165907"/>
            <p:cNvSpPr/>
            <p:nvPr/>
          </p:nvSpPr>
          <p:spPr>
            <a:xfrm flipV="1">
              <a:off x="1940" y="772"/>
              <a:ext cx="434" cy="0"/>
            </a:xfrm>
            <a:prstGeom prst="line">
              <a:avLst/>
            </a:prstGeom>
            <a:ln w="19050" cap="flat" cmpd="sng">
              <a:solidFill>
                <a:schemeClr val="tx2"/>
              </a:solidFill>
              <a:prstDash val="solid"/>
              <a:headEnd type="none" w="med" len="med"/>
              <a:tailEnd type="none" w="med" len="med"/>
            </a:ln>
          </p:spPr>
        </p:sp>
        <p:sp>
          <p:nvSpPr>
            <p:cNvPr id="165909" name="直接连接符 165908"/>
            <p:cNvSpPr/>
            <p:nvPr/>
          </p:nvSpPr>
          <p:spPr>
            <a:xfrm>
              <a:off x="2374" y="772"/>
              <a:ext cx="0" cy="1162"/>
            </a:xfrm>
            <a:prstGeom prst="line">
              <a:avLst/>
            </a:prstGeom>
            <a:ln w="19050" cap="flat" cmpd="sng">
              <a:solidFill>
                <a:schemeClr val="tx2"/>
              </a:solidFill>
              <a:prstDash val="solid"/>
              <a:headEnd type="none" w="med" len="med"/>
              <a:tailEnd type="none" w="med" len="med"/>
            </a:ln>
          </p:spPr>
        </p:sp>
        <p:sp>
          <p:nvSpPr>
            <p:cNvPr id="165910" name="直接连接符 165909"/>
            <p:cNvSpPr/>
            <p:nvPr/>
          </p:nvSpPr>
          <p:spPr>
            <a:xfrm flipV="1">
              <a:off x="1940" y="1936"/>
              <a:ext cx="434" cy="0"/>
            </a:xfrm>
            <a:prstGeom prst="line">
              <a:avLst/>
            </a:prstGeom>
            <a:ln w="19050" cap="flat" cmpd="sng">
              <a:solidFill>
                <a:schemeClr val="tx2"/>
              </a:solidFill>
              <a:prstDash val="solid"/>
              <a:headEnd type="none" w="med" len="med"/>
              <a:tailEnd type="none" w="med" len="med"/>
            </a:ln>
          </p:spPr>
        </p:sp>
        <p:sp>
          <p:nvSpPr>
            <p:cNvPr id="165911" name="矩形 165910"/>
            <p:cNvSpPr/>
            <p:nvPr/>
          </p:nvSpPr>
          <p:spPr>
            <a:xfrm>
              <a:off x="2314" y="1213"/>
              <a:ext cx="120" cy="288"/>
            </a:xfrm>
            <a:prstGeom prst="rect">
              <a:avLst/>
            </a:prstGeom>
            <a:solidFill>
              <a:srgbClr val="0827E4"/>
            </a:solidFill>
            <a:ln w="31750" cap="flat" cmpd="sng">
              <a:solidFill>
                <a:schemeClr val="tx2"/>
              </a:solidFill>
              <a:prstDash val="solid"/>
              <a:miter/>
              <a:headEnd type="none" w="med" len="med"/>
              <a:tailEnd type="none" w="med" len="med"/>
            </a:ln>
          </p:spPr>
          <p:txBody>
            <a:bodyPr/>
            <a:lstStyle/>
            <a:p>
              <a:endParaRPr lang="zh-CN" altLang="en-US"/>
            </a:p>
          </p:txBody>
        </p:sp>
        <p:sp>
          <p:nvSpPr>
            <p:cNvPr id="165912" name="文本框 165911"/>
            <p:cNvSpPr txBox="1"/>
            <p:nvPr/>
          </p:nvSpPr>
          <p:spPr>
            <a:xfrm>
              <a:off x="2434" y="1248"/>
              <a:ext cx="223"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R</a:t>
              </a:r>
            </a:p>
          </p:txBody>
        </p:sp>
      </p:grpSp>
      <p:grpSp>
        <p:nvGrpSpPr>
          <p:cNvPr id="165913" name="组合 165912"/>
          <p:cNvGrpSpPr/>
          <p:nvPr/>
        </p:nvGrpSpPr>
        <p:grpSpPr>
          <a:xfrm>
            <a:off x="442912" y="1295400"/>
            <a:ext cx="2003425" cy="2346325"/>
            <a:chOff x="277" y="2446"/>
            <a:chExt cx="1262" cy="1478"/>
          </a:xfrm>
        </p:grpSpPr>
        <p:sp>
          <p:nvSpPr>
            <p:cNvPr id="165914" name="文本框 165913"/>
            <p:cNvSpPr txBox="1"/>
            <p:nvPr/>
          </p:nvSpPr>
          <p:spPr>
            <a:xfrm>
              <a:off x="277" y="3393"/>
              <a:ext cx="256" cy="241"/>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u</a:t>
              </a:r>
              <a:r>
                <a:rPr lang="en-US" altLang="zh-CN" sz="1900" baseline="-25000" dirty="0" err="1">
                  <a:latin typeface="Times New Roman" panose="02020603050405020304" pitchFamily="18" charset="0"/>
                  <a:sym typeface="Symbol" panose="05050102010706020507" pitchFamily="18" charset="2"/>
                </a:rPr>
                <a:t>S</a:t>
              </a:r>
              <a:endParaRPr lang="en-US" altLang="zh-CN" sz="1900" i="1" dirty="0">
                <a:latin typeface="Times New Roman" panose="02020603050405020304" pitchFamily="18" charset="0"/>
                <a:sym typeface="Symbol" panose="05050102010706020507" pitchFamily="18" charset="2"/>
              </a:endParaRPr>
            </a:p>
          </p:txBody>
        </p:sp>
        <p:sp>
          <p:nvSpPr>
            <p:cNvPr id="165915" name="直接连接符 165914"/>
            <p:cNvSpPr/>
            <p:nvPr/>
          </p:nvSpPr>
          <p:spPr>
            <a:xfrm>
              <a:off x="897" y="2685"/>
              <a:ext cx="289" cy="0"/>
            </a:xfrm>
            <a:prstGeom prst="line">
              <a:avLst/>
            </a:prstGeom>
            <a:ln w="12700" cap="flat" cmpd="sng">
              <a:solidFill>
                <a:schemeClr val="tx2"/>
              </a:solidFill>
              <a:prstDash val="solid"/>
              <a:headEnd type="none" w="med" len="med"/>
              <a:tailEnd type="triangle" w="med" len="med"/>
            </a:ln>
          </p:spPr>
        </p:sp>
        <p:sp>
          <p:nvSpPr>
            <p:cNvPr id="165916" name="直接连接符 165915"/>
            <p:cNvSpPr/>
            <p:nvPr/>
          </p:nvSpPr>
          <p:spPr>
            <a:xfrm rot="10800000">
              <a:off x="738" y="2685"/>
              <a:ext cx="0" cy="1175"/>
            </a:xfrm>
            <a:prstGeom prst="line">
              <a:avLst/>
            </a:prstGeom>
            <a:ln w="19050" cap="flat" cmpd="sng">
              <a:solidFill>
                <a:schemeClr val="tx2"/>
              </a:solidFill>
              <a:prstDash val="solid"/>
              <a:headEnd type="none" w="med" len="med"/>
              <a:tailEnd type="none" w="med" len="med"/>
            </a:ln>
          </p:spPr>
        </p:sp>
        <p:sp>
          <p:nvSpPr>
            <p:cNvPr id="165917" name="椭圆 165916"/>
            <p:cNvSpPr/>
            <p:nvPr/>
          </p:nvSpPr>
          <p:spPr>
            <a:xfrm rot="10800000">
              <a:off x="557" y="3377"/>
              <a:ext cx="340" cy="340"/>
            </a:xfrm>
            <a:prstGeom prst="ellipse">
              <a:avLst/>
            </a:prstGeom>
            <a:noFill/>
            <a:ln w="31750" cap="flat" cmpd="sng">
              <a:solidFill>
                <a:schemeClr val="hlink"/>
              </a:solidFill>
              <a:prstDash val="solid"/>
              <a:headEnd type="none" w="med" len="med"/>
              <a:tailEnd type="none" w="med" len="med"/>
            </a:ln>
          </p:spPr>
          <p:txBody>
            <a:bodyPr/>
            <a:lstStyle/>
            <a:p>
              <a:endParaRPr lang="zh-CN" altLang="en-US"/>
            </a:p>
          </p:txBody>
        </p:sp>
        <p:sp>
          <p:nvSpPr>
            <p:cNvPr id="165918" name="文本框 165917"/>
            <p:cNvSpPr txBox="1"/>
            <p:nvPr/>
          </p:nvSpPr>
          <p:spPr>
            <a:xfrm rot="10800000">
              <a:off x="531" y="3127"/>
              <a:ext cx="207"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65919" name="文本框 165918"/>
            <p:cNvSpPr txBox="1"/>
            <p:nvPr/>
          </p:nvSpPr>
          <p:spPr>
            <a:xfrm>
              <a:off x="531" y="3674"/>
              <a:ext cx="196" cy="25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sp>
          <p:nvSpPr>
            <p:cNvPr id="165920" name="文本框 165919"/>
            <p:cNvSpPr txBox="1"/>
            <p:nvPr/>
          </p:nvSpPr>
          <p:spPr>
            <a:xfrm>
              <a:off x="897" y="2446"/>
              <a:ext cx="160"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i</a:t>
              </a:r>
              <a:endParaRPr lang="en-US" altLang="zh-CN" sz="1900" i="1" dirty="0">
                <a:latin typeface="Times New Roman" panose="02020603050405020304" pitchFamily="18" charset="0"/>
                <a:sym typeface="Symbol" panose="05050102010706020507" pitchFamily="18" charset="2"/>
              </a:endParaRPr>
            </a:p>
          </p:txBody>
        </p:sp>
        <p:sp>
          <p:nvSpPr>
            <p:cNvPr id="165921" name="椭圆 165920"/>
            <p:cNvSpPr/>
            <p:nvPr/>
          </p:nvSpPr>
          <p:spPr>
            <a:xfrm rot="10800000">
              <a:off x="1378" y="3826"/>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5922" name="直接连接符 165921"/>
            <p:cNvSpPr/>
            <p:nvPr/>
          </p:nvSpPr>
          <p:spPr>
            <a:xfrm rot="5400000">
              <a:off x="1058" y="3540"/>
              <a:ext cx="0" cy="640"/>
            </a:xfrm>
            <a:prstGeom prst="line">
              <a:avLst/>
            </a:prstGeom>
            <a:ln w="19050" cap="flat" cmpd="sng">
              <a:solidFill>
                <a:schemeClr val="tx2"/>
              </a:solidFill>
              <a:prstDash val="solid"/>
              <a:headEnd type="none" w="med" len="med"/>
              <a:tailEnd type="none" w="med" len="med"/>
            </a:ln>
          </p:spPr>
        </p:sp>
        <p:sp>
          <p:nvSpPr>
            <p:cNvPr id="165923" name="椭圆 165922"/>
            <p:cNvSpPr/>
            <p:nvPr/>
          </p:nvSpPr>
          <p:spPr>
            <a:xfrm rot="10800000">
              <a:off x="1378" y="2651"/>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5924" name="直接连接符 165923"/>
            <p:cNvSpPr/>
            <p:nvPr/>
          </p:nvSpPr>
          <p:spPr>
            <a:xfrm rot="5400000">
              <a:off x="1058" y="2365"/>
              <a:ext cx="0" cy="640"/>
            </a:xfrm>
            <a:prstGeom prst="line">
              <a:avLst/>
            </a:prstGeom>
            <a:ln w="19050" cap="flat" cmpd="sng">
              <a:solidFill>
                <a:schemeClr val="tx2"/>
              </a:solidFill>
              <a:prstDash val="solid"/>
              <a:headEnd type="none" w="med" len="med"/>
              <a:tailEnd type="none" w="med" len="med"/>
            </a:ln>
          </p:spPr>
        </p:sp>
        <p:sp>
          <p:nvSpPr>
            <p:cNvPr id="165925" name="文本框 165924"/>
            <p:cNvSpPr txBox="1"/>
            <p:nvPr/>
          </p:nvSpPr>
          <p:spPr>
            <a:xfrm>
              <a:off x="1334" y="3127"/>
              <a:ext cx="205"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a:latin typeface="Times New Roman" panose="02020603050405020304" pitchFamily="18" charset="0"/>
                  <a:sym typeface="Symbol" panose="05050102010706020507" pitchFamily="18" charset="2"/>
                </a:rPr>
                <a:t>u</a:t>
              </a:r>
            </a:p>
          </p:txBody>
        </p:sp>
        <p:sp>
          <p:nvSpPr>
            <p:cNvPr id="165926" name="文本框 165925"/>
            <p:cNvSpPr txBox="1"/>
            <p:nvPr/>
          </p:nvSpPr>
          <p:spPr>
            <a:xfrm rot="10800000">
              <a:off x="1330" y="2719"/>
              <a:ext cx="207"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65927" name="文本框 165926"/>
            <p:cNvSpPr txBox="1"/>
            <p:nvPr/>
          </p:nvSpPr>
          <p:spPr>
            <a:xfrm>
              <a:off x="1341" y="3486"/>
              <a:ext cx="196" cy="25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sp>
          <p:nvSpPr>
            <p:cNvPr id="165928" name="矩形 165927"/>
            <p:cNvSpPr/>
            <p:nvPr/>
          </p:nvSpPr>
          <p:spPr>
            <a:xfrm>
              <a:off x="672" y="2873"/>
              <a:ext cx="120" cy="288"/>
            </a:xfrm>
            <a:prstGeom prst="rect">
              <a:avLst/>
            </a:prstGeom>
            <a:solidFill>
              <a:srgbClr val="0827E4"/>
            </a:solidFill>
            <a:ln w="31750" cap="flat" cmpd="sng">
              <a:solidFill>
                <a:schemeClr val="tx2"/>
              </a:solidFill>
              <a:prstDash val="solid"/>
              <a:miter/>
              <a:headEnd type="none" w="med" len="med"/>
              <a:tailEnd type="none" w="med" len="med"/>
            </a:ln>
          </p:spPr>
          <p:txBody>
            <a:bodyPr/>
            <a:lstStyle/>
            <a:p>
              <a:endParaRPr lang="zh-CN" altLang="en-US"/>
            </a:p>
          </p:txBody>
        </p:sp>
        <p:sp>
          <p:nvSpPr>
            <p:cNvPr id="165929" name="文本框 165928"/>
            <p:cNvSpPr txBox="1"/>
            <p:nvPr/>
          </p:nvSpPr>
          <p:spPr>
            <a:xfrm>
              <a:off x="471" y="2873"/>
              <a:ext cx="178"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r</a:t>
              </a:r>
            </a:p>
          </p:txBody>
        </p:sp>
      </p:grpSp>
      <p:sp>
        <p:nvSpPr>
          <p:cNvPr id="165931" name="文本框 165930"/>
          <p:cNvSpPr txBox="1"/>
          <p:nvPr/>
        </p:nvSpPr>
        <p:spPr>
          <a:xfrm>
            <a:off x="3436938" y="1620838"/>
            <a:ext cx="5265737" cy="457200"/>
          </a:xfrm>
          <a:prstGeom prst="rect">
            <a:avLst/>
          </a:prstGeom>
          <a:noFill/>
          <a:ln w="19050">
            <a:noFill/>
          </a:ln>
        </p:spPr>
        <p:txBody>
          <a:bodyPr wrap="none" lIns="89381" tIns="44691" rIns="89381" bIns="44691" anchor="ctr">
            <a:spAutoFit/>
          </a:bodyPr>
          <a:lstStyle/>
          <a:p>
            <a:pPr algn="ctr" defTabSz="892175" eaLnBrk="0" hangingPunct="0">
              <a:spcBef>
                <a:spcPct val="50000"/>
              </a:spcBef>
            </a:pPr>
            <a:r>
              <a:rPr lang="en-US" altLang="zh-CN" sz="2400" i="1" dirty="0">
                <a:solidFill>
                  <a:srgbClr val="FF0000"/>
                </a:solidFill>
                <a:latin typeface="Times New Roman" panose="02020603050405020304" pitchFamily="18" charset="0"/>
              </a:rPr>
              <a:t>r</a:t>
            </a:r>
            <a:r>
              <a:rPr lang="en-US" altLang="zh-CN" sz="2400" i="1" dirty="0">
                <a:latin typeface="Times New Roman" panose="02020603050405020304" pitchFamily="18" charset="0"/>
              </a:rPr>
              <a:t> </a:t>
            </a:r>
            <a:r>
              <a:rPr lang="en-US" altLang="zh-CN" sz="2400" dirty="0">
                <a:latin typeface="Times New Roman" panose="02020603050405020304" pitchFamily="18" charset="0"/>
              </a:rPr>
              <a:t>=1000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S</a:t>
            </a:r>
            <a:r>
              <a:rPr lang="en-US" altLang="zh-CN" sz="2400" dirty="0">
                <a:latin typeface="Times New Roman" panose="02020603050405020304" pitchFamily="18" charset="0"/>
                <a:sym typeface="Symbol" panose="05050102010706020507" pitchFamily="18" charset="2"/>
              </a:rPr>
              <a:t> =1000 V</a:t>
            </a:r>
            <a:r>
              <a:rPr lang="zh-CN" altLang="en-US"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rPr>
              <a:t>R </a:t>
            </a:r>
            <a:r>
              <a:rPr lang="en-US" altLang="zh-CN" sz="2400" dirty="0">
                <a:latin typeface="Times New Roman" panose="02020603050405020304" pitchFamily="18" charset="0"/>
              </a:rPr>
              <a:t>=1~2 </a:t>
            </a:r>
            <a:r>
              <a:rPr lang="zh-CN" altLang="zh-CN" sz="2400" dirty="0">
                <a:latin typeface="Times New Roman" panose="02020603050405020304" pitchFamily="18" charset="0"/>
                <a:sym typeface="Symbol" panose="05050102010706020507" pitchFamily="18" charset="2"/>
              </a:rPr>
              <a:t> 时</a:t>
            </a:r>
            <a:endParaRPr lang="en-US" altLang="zh-CN" sz="2400" dirty="0">
              <a:latin typeface="Times New Roman" panose="02020603050405020304" pitchFamily="18" charset="0"/>
              <a:sym typeface="Symbol" panose="05050102010706020507" pitchFamily="18" charset="2"/>
            </a:endParaRPr>
          </a:p>
        </p:txBody>
      </p:sp>
      <p:sp>
        <p:nvSpPr>
          <p:cNvPr id="165933" name="文本框 165932"/>
          <p:cNvSpPr txBox="1"/>
          <p:nvPr/>
        </p:nvSpPr>
        <p:spPr>
          <a:xfrm>
            <a:off x="3946525" y="2209800"/>
            <a:ext cx="3940175" cy="457200"/>
          </a:xfrm>
          <a:prstGeom prst="rect">
            <a:avLst/>
          </a:prstGeom>
          <a:noFill/>
          <a:ln w="19050">
            <a:noFill/>
          </a:ln>
        </p:spPr>
        <p:txBody>
          <a:bodyPr lIns="89381" tIns="44691" rIns="89381" bIns="44691" anchor="ctr"/>
          <a:lstStyle/>
          <a:p>
            <a:pPr algn="ctr" defTabSz="892175" eaLnBrk="0" hangingPunct="0">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当 </a:t>
            </a:r>
            <a:r>
              <a:rPr lang="en-US" altLang="zh-CN" sz="2400" i="1" dirty="0">
                <a:latin typeface="Times New Roman" panose="02020603050405020304" pitchFamily="18" charset="0"/>
              </a:rPr>
              <a:t>R</a:t>
            </a:r>
            <a:r>
              <a:rPr lang="en-US" altLang="zh-CN" sz="2400" dirty="0">
                <a:latin typeface="Times New Roman" panose="02020603050405020304" pitchFamily="18" charset="0"/>
              </a:rPr>
              <a:t> =1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时，</a:t>
            </a:r>
            <a:r>
              <a:rPr lang="en-US" altLang="zh-CN" sz="2400" i="1" dirty="0">
                <a:latin typeface="Times New Roman" panose="02020603050405020304" pitchFamily="18" charset="0"/>
              </a:rPr>
              <a:t>u</a:t>
            </a:r>
            <a:r>
              <a:rPr lang="en-US" altLang="zh-CN" sz="2400" dirty="0">
                <a:latin typeface="Times New Roman" panose="02020603050405020304" pitchFamily="18" charset="0"/>
              </a:rPr>
              <a:t>=0.999 V</a:t>
            </a:r>
          </a:p>
        </p:txBody>
      </p:sp>
      <p:sp>
        <p:nvSpPr>
          <p:cNvPr id="165934" name="文本框 165933"/>
          <p:cNvSpPr txBox="1"/>
          <p:nvPr/>
        </p:nvSpPr>
        <p:spPr>
          <a:xfrm>
            <a:off x="3946525" y="2836863"/>
            <a:ext cx="3940175" cy="457200"/>
          </a:xfrm>
          <a:prstGeom prst="rect">
            <a:avLst/>
          </a:prstGeom>
          <a:noFill/>
          <a:ln w="19050">
            <a:noFill/>
          </a:ln>
        </p:spPr>
        <p:txBody>
          <a:bodyPr lIns="89381" tIns="44691" rIns="89381" bIns="44691" anchor="ctr"/>
          <a:lstStyle/>
          <a:p>
            <a:pPr algn="ctr" defTabSz="892175" eaLnBrk="0" hangingPunct="0">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当 </a:t>
            </a:r>
            <a:r>
              <a:rPr lang="en-US" altLang="zh-CN" sz="2400" i="1" dirty="0">
                <a:latin typeface="Times New Roman" panose="02020603050405020304" pitchFamily="18" charset="0"/>
              </a:rPr>
              <a:t>R</a:t>
            </a:r>
            <a:r>
              <a:rPr lang="en-US" altLang="zh-CN" sz="2400" dirty="0">
                <a:latin typeface="Times New Roman" panose="02020603050405020304" pitchFamily="18" charset="0"/>
              </a:rPr>
              <a:t> =2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时，</a:t>
            </a:r>
            <a:r>
              <a:rPr lang="en-US" altLang="zh-CN" sz="2400" i="1" dirty="0">
                <a:latin typeface="Times New Roman" panose="02020603050405020304" pitchFamily="18" charset="0"/>
              </a:rPr>
              <a:t>u</a:t>
            </a:r>
            <a:r>
              <a:rPr lang="en-US" altLang="zh-CN" sz="2400" dirty="0">
                <a:latin typeface="Times New Roman" panose="02020603050405020304" pitchFamily="18" charset="0"/>
              </a:rPr>
              <a:t>=1.999 V</a:t>
            </a:r>
          </a:p>
        </p:txBody>
      </p:sp>
      <p:sp>
        <p:nvSpPr>
          <p:cNvPr id="165935" name="下箭头 165934"/>
          <p:cNvSpPr/>
          <p:nvPr/>
        </p:nvSpPr>
        <p:spPr>
          <a:xfrm>
            <a:off x="1933575" y="3641725"/>
            <a:ext cx="509588" cy="609600"/>
          </a:xfrm>
          <a:prstGeom prst="downArrow">
            <a:avLst>
              <a:gd name="adj1" fmla="val 50000"/>
              <a:gd name="adj2" fmla="val 29906"/>
            </a:avLst>
          </a:prstGeom>
          <a:solidFill>
            <a:srgbClr val="00FF00"/>
          </a:solidFill>
          <a:ln w="19050" cap="flat" cmpd="sng">
            <a:solidFill>
              <a:schemeClr val="hlink"/>
            </a:solidFill>
            <a:prstDash val="solid"/>
            <a:miter/>
            <a:headEnd type="none" w="med" len="med"/>
            <a:tailEnd type="none" w="med" len="med"/>
          </a:ln>
        </p:spPr>
        <p:txBody>
          <a:bodyPr/>
          <a:lstStyle/>
          <a:p>
            <a:endParaRPr lang="zh-CN" altLang="en-US"/>
          </a:p>
        </p:txBody>
      </p:sp>
      <p:grpSp>
        <p:nvGrpSpPr>
          <p:cNvPr id="165958" name="组合 165957"/>
          <p:cNvGrpSpPr/>
          <p:nvPr/>
        </p:nvGrpSpPr>
        <p:grpSpPr>
          <a:xfrm>
            <a:off x="2314575" y="4570413"/>
            <a:ext cx="1138238" cy="1847850"/>
            <a:chOff x="1940" y="772"/>
            <a:chExt cx="717" cy="1164"/>
          </a:xfrm>
        </p:grpSpPr>
        <p:sp>
          <p:nvSpPr>
            <p:cNvPr id="165959" name="直接连接符 165958"/>
            <p:cNvSpPr/>
            <p:nvPr/>
          </p:nvSpPr>
          <p:spPr>
            <a:xfrm flipV="1">
              <a:off x="1940" y="772"/>
              <a:ext cx="434" cy="0"/>
            </a:xfrm>
            <a:prstGeom prst="line">
              <a:avLst/>
            </a:prstGeom>
            <a:ln w="19050" cap="flat" cmpd="sng">
              <a:solidFill>
                <a:schemeClr val="tx2"/>
              </a:solidFill>
              <a:prstDash val="solid"/>
              <a:headEnd type="none" w="med" len="med"/>
              <a:tailEnd type="none" w="med" len="med"/>
            </a:ln>
          </p:spPr>
        </p:sp>
        <p:sp>
          <p:nvSpPr>
            <p:cNvPr id="165960" name="直接连接符 165959"/>
            <p:cNvSpPr/>
            <p:nvPr/>
          </p:nvSpPr>
          <p:spPr>
            <a:xfrm>
              <a:off x="2374" y="772"/>
              <a:ext cx="0" cy="1162"/>
            </a:xfrm>
            <a:prstGeom prst="line">
              <a:avLst/>
            </a:prstGeom>
            <a:ln w="19050" cap="flat" cmpd="sng">
              <a:solidFill>
                <a:schemeClr val="tx2"/>
              </a:solidFill>
              <a:prstDash val="solid"/>
              <a:headEnd type="none" w="med" len="med"/>
              <a:tailEnd type="none" w="med" len="med"/>
            </a:ln>
          </p:spPr>
        </p:sp>
        <p:sp>
          <p:nvSpPr>
            <p:cNvPr id="165961" name="直接连接符 165960"/>
            <p:cNvSpPr/>
            <p:nvPr/>
          </p:nvSpPr>
          <p:spPr>
            <a:xfrm flipV="1">
              <a:off x="1940" y="1936"/>
              <a:ext cx="434" cy="0"/>
            </a:xfrm>
            <a:prstGeom prst="line">
              <a:avLst/>
            </a:prstGeom>
            <a:ln w="19050" cap="flat" cmpd="sng">
              <a:solidFill>
                <a:schemeClr val="tx2"/>
              </a:solidFill>
              <a:prstDash val="solid"/>
              <a:headEnd type="none" w="med" len="med"/>
              <a:tailEnd type="none" w="med" len="med"/>
            </a:ln>
          </p:spPr>
        </p:sp>
        <p:sp>
          <p:nvSpPr>
            <p:cNvPr id="165962" name="矩形 165961"/>
            <p:cNvSpPr/>
            <p:nvPr/>
          </p:nvSpPr>
          <p:spPr>
            <a:xfrm>
              <a:off x="2314" y="1213"/>
              <a:ext cx="120" cy="288"/>
            </a:xfrm>
            <a:prstGeom prst="rect">
              <a:avLst/>
            </a:prstGeom>
            <a:solidFill>
              <a:srgbClr val="0827E4"/>
            </a:solidFill>
            <a:ln w="31750" cap="flat" cmpd="sng">
              <a:solidFill>
                <a:schemeClr val="tx2"/>
              </a:solidFill>
              <a:prstDash val="solid"/>
              <a:miter/>
              <a:headEnd type="none" w="med" len="med"/>
              <a:tailEnd type="none" w="med" len="med"/>
            </a:ln>
          </p:spPr>
          <p:txBody>
            <a:bodyPr/>
            <a:lstStyle/>
            <a:p>
              <a:endParaRPr lang="zh-CN" altLang="en-US"/>
            </a:p>
          </p:txBody>
        </p:sp>
        <p:sp>
          <p:nvSpPr>
            <p:cNvPr id="165963" name="文本框 165962"/>
            <p:cNvSpPr txBox="1"/>
            <p:nvPr/>
          </p:nvSpPr>
          <p:spPr>
            <a:xfrm>
              <a:off x="2434" y="1248"/>
              <a:ext cx="223"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R</a:t>
              </a:r>
            </a:p>
          </p:txBody>
        </p:sp>
      </p:grpSp>
      <p:grpSp>
        <p:nvGrpSpPr>
          <p:cNvPr id="165964" name="组合 165963"/>
          <p:cNvGrpSpPr/>
          <p:nvPr/>
        </p:nvGrpSpPr>
        <p:grpSpPr>
          <a:xfrm>
            <a:off x="669694" y="4191000"/>
            <a:ext cx="1792518" cy="2298700"/>
            <a:chOff x="903" y="520"/>
            <a:chExt cx="1130" cy="1448"/>
          </a:xfrm>
        </p:grpSpPr>
        <p:sp>
          <p:nvSpPr>
            <p:cNvPr id="165965" name="文本框 165964"/>
            <p:cNvSpPr txBox="1"/>
            <p:nvPr/>
          </p:nvSpPr>
          <p:spPr>
            <a:xfrm>
              <a:off x="903" y="900"/>
              <a:ext cx="312"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dirty="0">
                  <a:latin typeface="Times New Roman" panose="02020603050405020304" pitchFamily="18" charset="0"/>
                  <a:sym typeface="Symbol" panose="05050102010706020507" pitchFamily="18" charset="2"/>
                </a:rPr>
                <a:t>1A</a:t>
              </a:r>
              <a:endParaRPr lang="en-US" altLang="zh-CN" sz="1900" i="1" dirty="0">
                <a:latin typeface="Times New Roman" panose="02020603050405020304" pitchFamily="18" charset="0"/>
                <a:sym typeface="Symbol" panose="05050102010706020507" pitchFamily="18" charset="2"/>
              </a:endParaRPr>
            </a:p>
          </p:txBody>
        </p:sp>
        <p:sp>
          <p:nvSpPr>
            <p:cNvPr id="165966" name="直接连接符 165965"/>
            <p:cNvSpPr/>
            <p:nvPr/>
          </p:nvSpPr>
          <p:spPr>
            <a:xfrm>
              <a:off x="1535" y="660"/>
              <a:ext cx="289" cy="0"/>
            </a:xfrm>
            <a:prstGeom prst="line">
              <a:avLst/>
            </a:prstGeom>
            <a:ln w="12700" cap="flat" cmpd="sng">
              <a:solidFill>
                <a:schemeClr val="tx2"/>
              </a:solidFill>
              <a:prstDash val="solid"/>
              <a:headEnd type="none" w="med" len="med"/>
              <a:tailEnd type="stealth" w="sm" len="med"/>
            </a:ln>
          </p:spPr>
        </p:sp>
        <p:sp>
          <p:nvSpPr>
            <p:cNvPr id="165967" name="直接连接符 165966"/>
            <p:cNvSpPr/>
            <p:nvPr/>
          </p:nvSpPr>
          <p:spPr>
            <a:xfrm rot="10800000">
              <a:off x="1232" y="1541"/>
              <a:ext cx="0" cy="393"/>
            </a:xfrm>
            <a:prstGeom prst="line">
              <a:avLst/>
            </a:prstGeom>
            <a:ln w="19050" cap="flat" cmpd="sng">
              <a:solidFill>
                <a:schemeClr val="tx2"/>
              </a:solidFill>
              <a:prstDash val="solid"/>
              <a:headEnd type="none" w="med" len="med"/>
              <a:tailEnd type="none" w="med" len="med"/>
            </a:ln>
          </p:spPr>
        </p:sp>
        <p:sp>
          <p:nvSpPr>
            <p:cNvPr id="165968" name="椭圆 165967"/>
            <p:cNvSpPr/>
            <p:nvPr/>
          </p:nvSpPr>
          <p:spPr>
            <a:xfrm rot="10800000">
              <a:off x="1051" y="1201"/>
              <a:ext cx="340" cy="340"/>
            </a:xfrm>
            <a:prstGeom prst="ellipse">
              <a:avLst/>
            </a:prstGeom>
            <a:noFill/>
            <a:ln w="31750" cap="flat" cmpd="sng">
              <a:solidFill>
                <a:schemeClr val="hlink"/>
              </a:solidFill>
              <a:prstDash val="solid"/>
              <a:headEnd type="none" w="med" len="med"/>
              <a:tailEnd type="none" w="med" len="med"/>
            </a:ln>
          </p:spPr>
          <p:txBody>
            <a:bodyPr/>
            <a:lstStyle/>
            <a:p>
              <a:endParaRPr lang="zh-CN" altLang="en-US"/>
            </a:p>
          </p:txBody>
        </p:sp>
        <p:sp>
          <p:nvSpPr>
            <p:cNvPr id="165969" name="文本框 165968"/>
            <p:cNvSpPr txBox="1"/>
            <p:nvPr/>
          </p:nvSpPr>
          <p:spPr>
            <a:xfrm>
              <a:off x="1391" y="520"/>
              <a:ext cx="160"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err="1">
                  <a:latin typeface="Times New Roman" panose="02020603050405020304" pitchFamily="18" charset="0"/>
                  <a:sym typeface="Symbol" panose="05050102010706020507" pitchFamily="18" charset="2"/>
                </a:rPr>
                <a:t>i</a:t>
              </a:r>
              <a:endParaRPr lang="en-US" altLang="zh-CN" sz="1900" i="1" dirty="0">
                <a:latin typeface="Times New Roman" panose="02020603050405020304" pitchFamily="18" charset="0"/>
                <a:sym typeface="Symbol" panose="05050102010706020507" pitchFamily="18" charset="2"/>
              </a:endParaRPr>
            </a:p>
          </p:txBody>
        </p:sp>
        <p:sp>
          <p:nvSpPr>
            <p:cNvPr id="165970" name="椭圆 165969"/>
            <p:cNvSpPr/>
            <p:nvPr/>
          </p:nvSpPr>
          <p:spPr>
            <a:xfrm rot="10800000">
              <a:off x="1872" y="1900"/>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5971" name="直接连接符 165970"/>
            <p:cNvSpPr/>
            <p:nvPr/>
          </p:nvSpPr>
          <p:spPr>
            <a:xfrm rot="5400000">
              <a:off x="1552" y="1614"/>
              <a:ext cx="0" cy="640"/>
            </a:xfrm>
            <a:prstGeom prst="line">
              <a:avLst/>
            </a:prstGeom>
            <a:ln w="19050" cap="flat" cmpd="sng">
              <a:solidFill>
                <a:schemeClr val="tx2"/>
              </a:solidFill>
              <a:prstDash val="solid"/>
              <a:headEnd type="none" w="med" len="med"/>
              <a:tailEnd type="none" w="med" len="med"/>
            </a:ln>
          </p:spPr>
        </p:sp>
        <p:sp>
          <p:nvSpPr>
            <p:cNvPr id="165972" name="椭圆 165971"/>
            <p:cNvSpPr/>
            <p:nvPr/>
          </p:nvSpPr>
          <p:spPr>
            <a:xfrm rot="10800000">
              <a:off x="1872" y="725"/>
              <a:ext cx="68" cy="68"/>
            </a:xfrm>
            <a:prstGeom prst="ellipse">
              <a:avLst/>
            </a:prstGeom>
            <a:noFill/>
            <a:ln w="12700" cap="flat" cmpd="sng">
              <a:solidFill>
                <a:schemeClr val="tx2"/>
              </a:solidFill>
              <a:prstDash val="solid"/>
              <a:headEnd type="none" w="med" len="med"/>
              <a:tailEnd type="none" w="med" len="med"/>
            </a:ln>
          </p:spPr>
          <p:txBody>
            <a:bodyPr/>
            <a:lstStyle/>
            <a:p>
              <a:endParaRPr lang="zh-CN" altLang="en-US"/>
            </a:p>
          </p:txBody>
        </p:sp>
        <p:sp>
          <p:nvSpPr>
            <p:cNvPr id="165973" name="直接连接符 165972"/>
            <p:cNvSpPr/>
            <p:nvPr/>
          </p:nvSpPr>
          <p:spPr>
            <a:xfrm rot="5400000">
              <a:off x="1552" y="439"/>
              <a:ext cx="0" cy="640"/>
            </a:xfrm>
            <a:prstGeom prst="line">
              <a:avLst/>
            </a:prstGeom>
            <a:ln w="19050" cap="flat" cmpd="sng">
              <a:solidFill>
                <a:schemeClr val="tx2"/>
              </a:solidFill>
              <a:prstDash val="solid"/>
              <a:headEnd type="none" w="med" len="med"/>
              <a:tailEnd type="none" w="med" len="med"/>
            </a:ln>
          </p:spPr>
        </p:sp>
        <p:sp>
          <p:nvSpPr>
            <p:cNvPr id="165974" name="文本框 165973"/>
            <p:cNvSpPr txBox="1"/>
            <p:nvPr/>
          </p:nvSpPr>
          <p:spPr>
            <a:xfrm>
              <a:off x="1828" y="1201"/>
              <a:ext cx="205"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dirty="0">
                  <a:latin typeface="Times New Roman" panose="02020603050405020304" pitchFamily="18" charset="0"/>
                  <a:sym typeface="Symbol" panose="05050102010706020507" pitchFamily="18" charset="2"/>
                </a:rPr>
                <a:t>u</a:t>
              </a:r>
            </a:p>
          </p:txBody>
        </p:sp>
        <p:sp>
          <p:nvSpPr>
            <p:cNvPr id="165975" name="文本框 165974"/>
            <p:cNvSpPr txBox="1"/>
            <p:nvPr/>
          </p:nvSpPr>
          <p:spPr>
            <a:xfrm rot="10800000">
              <a:off x="1824" y="793"/>
              <a:ext cx="207" cy="25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a:t>
              </a:r>
            </a:p>
          </p:txBody>
        </p:sp>
        <p:sp>
          <p:nvSpPr>
            <p:cNvPr id="165976" name="文本框 165975"/>
            <p:cNvSpPr txBox="1"/>
            <p:nvPr/>
          </p:nvSpPr>
          <p:spPr>
            <a:xfrm>
              <a:off x="1835" y="1560"/>
              <a:ext cx="196" cy="25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900" i="1">
                  <a:latin typeface="Times New Roman" panose="02020603050405020304" pitchFamily="18" charset="0"/>
                  <a:sym typeface="Symbol" panose="05050102010706020507" pitchFamily="18" charset="2"/>
                </a:rPr>
                <a:t>_</a:t>
              </a:r>
            </a:p>
          </p:txBody>
        </p:sp>
        <p:sp>
          <p:nvSpPr>
            <p:cNvPr id="165977" name="直接连接符 165976"/>
            <p:cNvSpPr/>
            <p:nvPr/>
          </p:nvSpPr>
          <p:spPr>
            <a:xfrm rot="-10800000" flipH="1">
              <a:off x="1232" y="755"/>
              <a:ext cx="0" cy="442"/>
            </a:xfrm>
            <a:prstGeom prst="line">
              <a:avLst/>
            </a:prstGeom>
            <a:ln w="19050" cap="flat" cmpd="sng">
              <a:solidFill>
                <a:schemeClr val="tx2"/>
              </a:solidFill>
              <a:prstDash val="solid"/>
              <a:headEnd type="none" w="med" len="med"/>
              <a:tailEnd type="none" w="med" len="med"/>
            </a:ln>
          </p:spPr>
        </p:sp>
        <p:sp>
          <p:nvSpPr>
            <p:cNvPr id="165978" name="直接连接符 165977"/>
            <p:cNvSpPr/>
            <p:nvPr/>
          </p:nvSpPr>
          <p:spPr>
            <a:xfrm rot="5400000">
              <a:off x="1221" y="1222"/>
              <a:ext cx="0" cy="340"/>
            </a:xfrm>
            <a:prstGeom prst="line">
              <a:avLst/>
            </a:prstGeom>
            <a:ln w="19050" cap="flat" cmpd="sng">
              <a:solidFill>
                <a:schemeClr val="hlink"/>
              </a:solidFill>
              <a:prstDash val="solid"/>
              <a:headEnd type="none" w="med" len="med"/>
              <a:tailEnd type="none" w="med" len="med"/>
            </a:ln>
          </p:spPr>
        </p:sp>
        <p:sp>
          <p:nvSpPr>
            <p:cNvPr id="165979" name="直接连接符 165978"/>
            <p:cNvSpPr/>
            <p:nvPr/>
          </p:nvSpPr>
          <p:spPr>
            <a:xfrm rot="16200000">
              <a:off x="1060" y="1025"/>
              <a:ext cx="344" cy="0"/>
            </a:xfrm>
            <a:prstGeom prst="line">
              <a:avLst/>
            </a:prstGeom>
            <a:ln w="12700" cap="flat" cmpd="sng">
              <a:solidFill>
                <a:schemeClr val="tx2"/>
              </a:solidFill>
              <a:prstDash val="solid"/>
              <a:headEnd type="none" w="med" len="med"/>
              <a:tailEnd type="stealth" w="sm" len="med"/>
            </a:ln>
          </p:spPr>
        </p:sp>
      </p:grpSp>
      <p:sp>
        <p:nvSpPr>
          <p:cNvPr id="165980" name="文本框 165979"/>
          <p:cNvSpPr txBox="1"/>
          <p:nvPr/>
        </p:nvSpPr>
        <p:spPr>
          <a:xfrm>
            <a:off x="2462213" y="3794125"/>
            <a:ext cx="4243387" cy="457200"/>
          </a:xfrm>
          <a:prstGeom prst="rect">
            <a:avLst/>
          </a:prstGeom>
          <a:noFill/>
          <a:ln w="19050">
            <a:noFill/>
          </a:ln>
        </p:spPr>
        <p:txBody>
          <a:bodyPr lIns="89381" tIns="44691" rIns="89381" bIns="44691" anchor="ctr">
            <a:spAutoFit/>
          </a:bodyPr>
          <a:lstStyle/>
          <a:p>
            <a:pPr algn="ctr" defTabSz="892175" eaLnBrk="0" hangingPunct="0">
              <a:spcBef>
                <a:spcPct val="50000"/>
              </a:spcBef>
            </a:pPr>
            <a:r>
              <a:rPr lang="zh-CN" altLang="en-US" sz="2400" dirty="0">
                <a:solidFill>
                  <a:srgbClr val="0000FF"/>
                </a:solidFill>
                <a:latin typeface="Times New Roman" panose="02020603050405020304" pitchFamily="18" charset="0"/>
              </a:rPr>
              <a:t>将其等效为</a:t>
            </a:r>
            <a:r>
              <a:rPr lang="en-US" altLang="zh-CN" sz="2400" dirty="0">
                <a:solidFill>
                  <a:srgbClr val="0000FF"/>
                </a:solidFill>
                <a:latin typeface="Times New Roman" panose="02020603050405020304" pitchFamily="18" charset="0"/>
              </a:rPr>
              <a:t>1A</a:t>
            </a:r>
            <a:r>
              <a:rPr lang="zh-CN" altLang="en-US" sz="2400" dirty="0">
                <a:solidFill>
                  <a:srgbClr val="0000FF"/>
                </a:solidFill>
                <a:latin typeface="Times New Roman" panose="02020603050405020304" pitchFamily="18" charset="0"/>
              </a:rPr>
              <a:t>的电流源：</a:t>
            </a:r>
            <a:endParaRPr lang="zh-CN" altLang="en-US" sz="2400">
              <a:solidFill>
                <a:srgbClr val="0000FF"/>
              </a:solidFill>
              <a:latin typeface="Times New Roman" panose="02020603050405020304" pitchFamily="18" charset="0"/>
            </a:endParaRPr>
          </a:p>
        </p:txBody>
      </p:sp>
      <p:sp>
        <p:nvSpPr>
          <p:cNvPr id="165981" name="文本框 165980"/>
          <p:cNvSpPr txBox="1"/>
          <p:nvPr/>
        </p:nvSpPr>
        <p:spPr>
          <a:xfrm>
            <a:off x="3886200" y="4413250"/>
            <a:ext cx="3484563" cy="457200"/>
          </a:xfrm>
          <a:prstGeom prst="rect">
            <a:avLst/>
          </a:prstGeom>
          <a:noFill/>
          <a:ln w="19050">
            <a:noFill/>
          </a:ln>
        </p:spPr>
        <p:txBody>
          <a:bodyPr lIns="89381" tIns="44691" rIns="89381" bIns="44691" anchor="ctr"/>
          <a:lstStyle/>
          <a:p>
            <a:pPr algn="ctr" defTabSz="892175" eaLnBrk="0" hangingPunct="0">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当 </a:t>
            </a:r>
            <a:r>
              <a:rPr lang="en-US" altLang="zh-CN" sz="2400" i="1" dirty="0">
                <a:latin typeface="Times New Roman" panose="02020603050405020304" pitchFamily="18" charset="0"/>
              </a:rPr>
              <a:t>R</a:t>
            </a:r>
            <a:r>
              <a:rPr lang="en-US" altLang="zh-CN" sz="2400" dirty="0">
                <a:latin typeface="Times New Roman" panose="02020603050405020304" pitchFamily="18" charset="0"/>
              </a:rPr>
              <a:t> =1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时，</a:t>
            </a:r>
            <a:r>
              <a:rPr lang="en-US" altLang="zh-CN" sz="2400" i="1" dirty="0">
                <a:latin typeface="Times New Roman" panose="02020603050405020304" pitchFamily="18" charset="0"/>
              </a:rPr>
              <a:t>u</a:t>
            </a:r>
            <a:r>
              <a:rPr lang="en-US" altLang="zh-CN" sz="2400" dirty="0">
                <a:latin typeface="Times New Roman" panose="02020603050405020304" pitchFamily="18" charset="0"/>
              </a:rPr>
              <a:t>=1 V</a:t>
            </a:r>
          </a:p>
        </p:txBody>
      </p:sp>
      <p:sp>
        <p:nvSpPr>
          <p:cNvPr id="165982" name="文本框 165981"/>
          <p:cNvSpPr txBox="1"/>
          <p:nvPr/>
        </p:nvSpPr>
        <p:spPr>
          <a:xfrm>
            <a:off x="3886200" y="5040313"/>
            <a:ext cx="3484563" cy="457200"/>
          </a:xfrm>
          <a:prstGeom prst="rect">
            <a:avLst/>
          </a:prstGeom>
          <a:noFill/>
          <a:ln w="19050">
            <a:noFill/>
          </a:ln>
        </p:spPr>
        <p:txBody>
          <a:bodyPr lIns="89381" tIns="44691" rIns="89381" bIns="44691" anchor="ctr"/>
          <a:lstStyle/>
          <a:p>
            <a:pPr algn="ctr" defTabSz="892175" eaLnBrk="0" hangingPunct="0">
              <a:spcBef>
                <a:spcPct val="50000"/>
              </a:spcBef>
            </a:pPr>
            <a:r>
              <a:rPr lang="en-US" altLang="zh-CN" sz="2400" dirty="0">
                <a:latin typeface="Times New Roman" panose="02020603050405020304" pitchFamily="18" charset="0"/>
              </a:rPr>
              <a:t>   </a:t>
            </a:r>
            <a:r>
              <a:rPr lang="zh-CN" altLang="en-US" sz="2400" dirty="0">
                <a:latin typeface="Times New Roman" panose="02020603050405020304" pitchFamily="18" charset="0"/>
              </a:rPr>
              <a:t>当 </a:t>
            </a:r>
            <a:r>
              <a:rPr lang="en-US" altLang="zh-CN" sz="2400" i="1" dirty="0">
                <a:latin typeface="Times New Roman" panose="02020603050405020304" pitchFamily="18" charset="0"/>
              </a:rPr>
              <a:t>R</a:t>
            </a:r>
            <a:r>
              <a:rPr lang="en-US" altLang="zh-CN" sz="2400" dirty="0">
                <a:latin typeface="Times New Roman" panose="02020603050405020304" pitchFamily="18" charset="0"/>
              </a:rPr>
              <a:t> =2 </a:t>
            </a:r>
            <a:r>
              <a:rPr lang="en-US" altLang="zh-CN" sz="2400"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rPr>
              <a:t> </a:t>
            </a:r>
            <a:r>
              <a:rPr lang="zh-CN" altLang="en-US" sz="2400" dirty="0">
                <a:latin typeface="Times New Roman" panose="02020603050405020304" pitchFamily="18" charset="0"/>
              </a:rPr>
              <a:t>时，</a:t>
            </a:r>
            <a:r>
              <a:rPr lang="en-US" altLang="zh-CN" sz="2400" i="1" dirty="0">
                <a:latin typeface="Times New Roman" panose="02020603050405020304" pitchFamily="18" charset="0"/>
              </a:rPr>
              <a:t>u</a:t>
            </a:r>
            <a:r>
              <a:rPr lang="en-US" altLang="zh-CN" sz="2400" dirty="0">
                <a:latin typeface="Times New Roman" panose="02020603050405020304" pitchFamily="18" charset="0"/>
              </a:rPr>
              <a:t>=2 V</a:t>
            </a:r>
          </a:p>
        </p:txBody>
      </p:sp>
      <p:sp>
        <p:nvSpPr>
          <p:cNvPr id="165983" name="文本框 165982"/>
          <p:cNvSpPr txBox="1"/>
          <p:nvPr/>
        </p:nvSpPr>
        <p:spPr>
          <a:xfrm>
            <a:off x="6258719" y="3794125"/>
            <a:ext cx="2224088" cy="457200"/>
          </a:xfrm>
          <a:prstGeom prst="rect">
            <a:avLst/>
          </a:prstGeom>
          <a:noFill/>
          <a:ln w="19050">
            <a:noFill/>
          </a:ln>
        </p:spPr>
        <p:txBody>
          <a:bodyPr lIns="89381" tIns="44691" rIns="89381" bIns="44691" anchor="ctr">
            <a:spAutoFit/>
          </a:bodyPr>
          <a:lstStyle/>
          <a:p>
            <a:pPr algn="ctr" defTabSz="892175" eaLnBrk="0" hangingPunct="0">
              <a:spcBef>
                <a:spcPct val="50000"/>
              </a:spcBef>
            </a:pPr>
            <a:r>
              <a:rPr lang="zh-CN" altLang="en-US" sz="2400" dirty="0">
                <a:solidFill>
                  <a:srgbClr val="FF0066"/>
                </a:solidFill>
                <a:latin typeface="Times New Roman" panose="02020603050405020304" pitchFamily="18" charset="0"/>
              </a:rPr>
              <a:t>两者误差很小</a:t>
            </a:r>
          </a:p>
        </p:txBody>
      </p:sp>
      <p:sp>
        <p:nvSpPr>
          <p:cNvPr id="165988" name="动作按钮: 后退或前一项 165987"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5989" name="动作按钮: 后退或前一项 165988"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5913"/>
                                        </p:tgtEl>
                                        <p:attrNameLst>
                                          <p:attrName>style.visibility</p:attrName>
                                        </p:attrNameLst>
                                      </p:cBhvr>
                                      <p:to>
                                        <p:strVal val="visible"/>
                                      </p:to>
                                    </p:set>
                                    <p:anim calcmode="lin" valueType="num">
                                      <p:cBhvr additive="base">
                                        <p:cTn id="7" dur="500" fill="hold"/>
                                        <p:tgtEl>
                                          <p:spTgt spid="165913"/>
                                        </p:tgtEl>
                                        <p:attrNameLst>
                                          <p:attrName>ppt_x</p:attrName>
                                        </p:attrNameLst>
                                      </p:cBhvr>
                                      <p:tavLst>
                                        <p:tav tm="0">
                                          <p:val>
                                            <p:strVal val="0-#ppt_w/2"/>
                                          </p:val>
                                        </p:tav>
                                        <p:tav tm="100000">
                                          <p:val>
                                            <p:strVal val="#ppt_x"/>
                                          </p:val>
                                        </p:tav>
                                      </p:tavLst>
                                    </p:anim>
                                    <p:anim calcmode="lin" valueType="num">
                                      <p:cBhvr additive="base">
                                        <p:cTn id="8" dur="500" fill="hold"/>
                                        <p:tgtEl>
                                          <p:spTgt spid="1659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165907"/>
                                        </p:tgtEl>
                                        <p:attrNameLst>
                                          <p:attrName>style.visibility</p:attrName>
                                        </p:attrNameLst>
                                      </p:cBhvr>
                                      <p:to>
                                        <p:strVal val="visible"/>
                                      </p:to>
                                    </p:se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65931"/>
                                        </p:tgtEl>
                                        <p:attrNameLst>
                                          <p:attrName>style.visibility</p:attrName>
                                        </p:attrNameLst>
                                      </p:cBhvr>
                                      <p:to>
                                        <p:strVal val="visible"/>
                                      </p:to>
                                    </p:set>
                                    <p:anim calcmode="lin" valueType="num">
                                      <p:cBhvr additive="base">
                                        <p:cTn id="15" dur="500" fill="hold"/>
                                        <p:tgtEl>
                                          <p:spTgt spid="165931"/>
                                        </p:tgtEl>
                                        <p:attrNameLst>
                                          <p:attrName>ppt_x</p:attrName>
                                        </p:attrNameLst>
                                      </p:cBhvr>
                                      <p:tavLst>
                                        <p:tav tm="0">
                                          <p:val>
                                            <p:strVal val="1+#ppt_w/2"/>
                                          </p:val>
                                        </p:tav>
                                        <p:tav tm="100000">
                                          <p:val>
                                            <p:strVal val="#ppt_x"/>
                                          </p:val>
                                        </p:tav>
                                      </p:tavLst>
                                    </p:anim>
                                    <p:anim calcmode="lin" valueType="num">
                                      <p:cBhvr additive="base">
                                        <p:cTn id="16" dur="500" fill="hold"/>
                                        <p:tgtEl>
                                          <p:spTgt spid="165931"/>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65933"/>
                                        </p:tgtEl>
                                        <p:attrNameLst>
                                          <p:attrName>style.visibility</p:attrName>
                                        </p:attrNameLst>
                                      </p:cBhvr>
                                      <p:to>
                                        <p:strVal val="visible"/>
                                      </p:to>
                                    </p:set>
                                    <p:anim calcmode="lin" valueType="num">
                                      <p:cBhvr additive="base">
                                        <p:cTn id="21" dur="500" fill="hold"/>
                                        <p:tgtEl>
                                          <p:spTgt spid="165933"/>
                                        </p:tgtEl>
                                        <p:attrNameLst>
                                          <p:attrName>ppt_x</p:attrName>
                                        </p:attrNameLst>
                                      </p:cBhvr>
                                      <p:tavLst>
                                        <p:tav tm="0">
                                          <p:val>
                                            <p:strVal val="1+#ppt_w/2"/>
                                          </p:val>
                                        </p:tav>
                                        <p:tav tm="100000">
                                          <p:val>
                                            <p:strVal val="#ppt_x"/>
                                          </p:val>
                                        </p:tav>
                                      </p:tavLst>
                                    </p:anim>
                                    <p:anim calcmode="lin" valueType="num">
                                      <p:cBhvr additive="base">
                                        <p:cTn id="22" dur="500" fill="hold"/>
                                        <p:tgtEl>
                                          <p:spTgt spid="16593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65934"/>
                                        </p:tgtEl>
                                        <p:attrNameLst>
                                          <p:attrName>style.visibility</p:attrName>
                                        </p:attrNameLst>
                                      </p:cBhvr>
                                      <p:to>
                                        <p:strVal val="visible"/>
                                      </p:to>
                                    </p:set>
                                    <p:anim calcmode="lin" valueType="num">
                                      <p:cBhvr additive="base">
                                        <p:cTn id="27" dur="500" fill="hold"/>
                                        <p:tgtEl>
                                          <p:spTgt spid="165934"/>
                                        </p:tgtEl>
                                        <p:attrNameLst>
                                          <p:attrName>ppt_x</p:attrName>
                                        </p:attrNameLst>
                                      </p:cBhvr>
                                      <p:tavLst>
                                        <p:tav tm="0">
                                          <p:val>
                                            <p:strVal val="1+#ppt_w/2"/>
                                          </p:val>
                                        </p:tav>
                                        <p:tav tm="100000">
                                          <p:val>
                                            <p:strVal val="#ppt_x"/>
                                          </p:val>
                                        </p:tav>
                                      </p:tavLst>
                                    </p:anim>
                                    <p:anim calcmode="lin" valueType="num">
                                      <p:cBhvr additive="base">
                                        <p:cTn id="28" dur="500" fill="hold"/>
                                        <p:tgtEl>
                                          <p:spTgt spid="165934"/>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165980"/>
                                        </p:tgtEl>
                                        <p:attrNameLst>
                                          <p:attrName>style.visibility</p:attrName>
                                        </p:attrNameLst>
                                      </p:cBhvr>
                                      <p:to>
                                        <p:strVal val="visible"/>
                                      </p:to>
                                    </p:set>
                                    <p:anim calcmode="lin" valueType="num">
                                      <p:cBhvr>
                                        <p:cTn id="33" dur="1000" fill="hold"/>
                                        <p:tgtEl>
                                          <p:spTgt spid="165980"/>
                                        </p:tgtEl>
                                        <p:attrNameLst>
                                          <p:attrName>ppt_w</p:attrName>
                                        </p:attrNameLst>
                                      </p:cBhvr>
                                      <p:tavLst>
                                        <p:tav tm="0">
                                          <p:val>
                                            <p:fltVal val="0"/>
                                          </p:val>
                                        </p:tav>
                                        <p:tav tm="100000">
                                          <p:val>
                                            <p:strVal val="#ppt_w"/>
                                          </p:val>
                                        </p:tav>
                                      </p:tavLst>
                                    </p:anim>
                                    <p:anim calcmode="lin" valueType="num">
                                      <p:cBhvr>
                                        <p:cTn id="34" dur="1000" fill="hold"/>
                                        <p:tgtEl>
                                          <p:spTgt spid="165980"/>
                                        </p:tgtEl>
                                        <p:attrNameLst>
                                          <p:attrName>ppt_h</p:attrName>
                                        </p:attrNameLst>
                                      </p:cBhvr>
                                      <p:tavLst>
                                        <p:tav tm="0">
                                          <p:val>
                                            <p:fltVal val="0"/>
                                          </p:val>
                                        </p:tav>
                                        <p:tav tm="100000">
                                          <p:val>
                                            <p:strVal val="#ppt_h"/>
                                          </p:val>
                                        </p:tav>
                                      </p:tavLst>
                                    </p:anim>
                                    <p:anim calcmode="lin" valueType="num">
                                      <p:cBhvr>
                                        <p:cTn id="35" dur="1000" fill="hold"/>
                                        <p:tgtEl>
                                          <p:spTgt spid="165980"/>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65980"/>
                                        </p:tgtEl>
                                        <p:attrNameLst>
                                          <p:attrName>ppt_y</p:attrName>
                                        </p:attrNameLst>
                                      </p:cBhvr>
                                      <p:tavLst>
                                        <p:tav tm="0" fmla="#ppt_y+(sin(-2*pi*(1-$))*-#ppt_x+cos(-2*pi*(1-$))*(1-#ppt_y))*(1-$)">
                                          <p:val>
                                            <p:fltVal val="0"/>
                                          </p:val>
                                        </p:tav>
                                        <p:tav tm="100000">
                                          <p:val>
                                            <p:fltVal val="1"/>
                                          </p:val>
                                        </p:tav>
                                      </p:tavLst>
                                    </p:anim>
                                  </p:childTnLst>
                                </p:cTn>
                              </p:par>
                            </p:childTnLst>
                          </p:cTn>
                        </p:par>
                        <p:par>
                          <p:cTn id="37" fill="hold">
                            <p:stCondLst>
                              <p:cond delay="1000"/>
                            </p:stCondLst>
                            <p:childTnLst>
                              <p:par>
                                <p:cTn id="38" presetID="1" presetClass="entr" presetSubtype="0" fill="hold" nodeType="afterEffect">
                                  <p:stCondLst>
                                    <p:cond delay="0"/>
                                  </p:stCondLst>
                                  <p:childTnLst>
                                    <p:set>
                                      <p:cBhvr>
                                        <p:cTn id="39" dur="1" fill="hold">
                                          <p:stCondLst>
                                            <p:cond delay="499"/>
                                          </p:stCondLst>
                                        </p:cTn>
                                        <p:tgtEl>
                                          <p:spTgt spid="165935"/>
                                        </p:tgtEl>
                                        <p:attrNameLst>
                                          <p:attrName>style.visibility</p:attrName>
                                        </p:attrNameLst>
                                      </p:cBhvr>
                                      <p:to>
                                        <p:strVal val="visible"/>
                                      </p:to>
                                    </p:set>
                                  </p:childTnLst>
                                </p:cTn>
                              </p:par>
                            </p:childTnLst>
                          </p:cTn>
                        </p:par>
                        <p:par>
                          <p:cTn id="40" fill="hold">
                            <p:stCondLst>
                              <p:cond delay="1500"/>
                            </p:stCondLst>
                            <p:childTnLst>
                              <p:par>
                                <p:cTn id="41" presetID="1" presetClass="entr" presetSubtype="0" fill="hold" nodeType="afterEffect">
                                  <p:stCondLst>
                                    <p:cond delay="0"/>
                                  </p:stCondLst>
                                  <p:childTnLst>
                                    <p:set>
                                      <p:cBhvr>
                                        <p:cTn id="42" dur="1" fill="hold">
                                          <p:stCondLst>
                                            <p:cond delay="499"/>
                                          </p:stCondLst>
                                        </p:cTn>
                                        <p:tgtEl>
                                          <p:spTgt spid="165964"/>
                                        </p:tgtEl>
                                        <p:attrNameLst>
                                          <p:attrName>style.visibility</p:attrName>
                                        </p:attrNameLst>
                                      </p:cBhvr>
                                      <p:to>
                                        <p:strVal val="visible"/>
                                      </p:to>
                                    </p:set>
                                  </p:childTnLst>
                                </p:cTn>
                              </p:par>
                            </p:childTnLst>
                          </p:cTn>
                        </p:par>
                        <p:par>
                          <p:cTn id="43" fill="hold">
                            <p:stCondLst>
                              <p:cond delay="2000"/>
                            </p:stCondLst>
                            <p:childTnLst>
                              <p:par>
                                <p:cTn id="44" presetID="1" presetClass="entr" presetSubtype="0" fill="hold" nodeType="afterEffect">
                                  <p:stCondLst>
                                    <p:cond delay="0"/>
                                  </p:stCondLst>
                                  <p:childTnLst>
                                    <p:set>
                                      <p:cBhvr>
                                        <p:cTn id="45" dur="1" fill="hold">
                                          <p:stCondLst>
                                            <p:cond delay="499"/>
                                          </p:stCondLst>
                                        </p:cTn>
                                        <p:tgtEl>
                                          <p:spTgt spid="16595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grpId="0" nodeType="clickEffect">
                                  <p:stCondLst>
                                    <p:cond delay="0"/>
                                  </p:stCondLst>
                                  <p:childTnLst>
                                    <p:set>
                                      <p:cBhvr>
                                        <p:cTn id="49" dur="1" fill="hold">
                                          <p:stCondLst>
                                            <p:cond delay="0"/>
                                          </p:stCondLst>
                                        </p:cTn>
                                        <p:tgtEl>
                                          <p:spTgt spid="165981"/>
                                        </p:tgtEl>
                                        <p:attrNameLst>
                                          <p:attrName>style.visibility</p:attrName>
                                        </p:attrNameLst>
                                      </p:cBhvr>
                                      <p:to>
                                        <p:strVal val="visible"/>
                                      </p:to>
                                    </p:set>
                                    <p:anim calcmode="lin" valueType="num">
                                      <p:cBhvr additive="base">
                                        <p:cTn id="50" dur="500" fill="hold"/>
                                        <p:tgtEl>
                                          <p:spTgt spid="165981"/>
                                        </p:tgtEl>
                                        <p:attrNameLst>
                                          <p:attrName>ppt_x</p:attrName>
                                        </p:attrNameLst>
                                      </p:cBhvr>
                                      <p:tavLst>
                                        <p:tav tm="0">
                                          <p:val>
                                            <p:strVal val="1+#ppt_w/2"/>
                                          </p:val>
                                        </p:tav>
                                        <p:tav tm="100000">
                                          <p:val>
                                            <p:strVal val="#ppt_x"/>
                                          </p:val>
                                        </p:tav>
                                      </p:tavLst>
                                    </p:anim>
                                    <p:anim calcmode="lin" valueType="num">
                                      <p:cBhvr additive="base">
                                        <p:cTn id="51" dur="500" fill="hold"/>
                                        <p:tgtEl>
                                          <p:spTgt spid="16598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65982"/>
                                        </p:tgtEl>
                                        <p:attrNameLst>
                                          <p:attrName>style.visibility</p:attrName>
                                        </p:attrNameLst>
                                      </p:cBhvr>
                                      <p:to>
                                        <p:strVal val="visible"/>
                                      </p:to>
                                    </p:set>
                                    <p:anim calcmode="lin" valueType="num">
                                      <p:cBhvr additive="base">
                                        <p:cTn id="56" dur="500" fill="hold"/>
                                        <p:tgtEl>
                                          <p:spTgt spid="165982"/>
                                        </p:tgtEl>
                                        <p:attrNameLst>
                                          <p:attrName>ppt_x</p:attrName>
                                        </p:attrNameLst>
                                      </p:cBhvr>
                                      <p:tavLst>
                                        <p:tav tm="0">
                                          <p:val>
                                            <p:strVal val="1+#ppt_w/2"/>
                                          </p:val>
                                        </p:tav>
                                        <p:tav tm="100000">
                                          <p:val>
                                            <p:strVal val="#ppt_x"/>
                                          </p:val>
                                        </p:tav>
                                      </p:tavLst>
                                    </p:anim>
                                    <p:anim calcmode="lin" valueType="num">
                                      <p:cBhvr additive="base">
                                        <p:cTn id="57" dur="500" fill="hold"/>
                                        <p:tgtEl>
                                          <p:spTgt spid="165982"/>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2" fill="hold" grpId="0" nodeType="clickEffect">
                                  <p:stCondLst>
                                    <p:cond delay="0"/>
                                  </p:stCondLst>
                                  <p:childTnLst>
                                    <p:set>
                                      <p:cBhvr>
                                        <p:cTn id="61" dur="1" fill="hold">
                                          <p:stCondLst>
                                            <p:cond delay="0"/>
                                          </p:stCondLst>
                                        </p:cTn>
                                        <p:tgtEl>
                                          <p:spTgt spid="165983"/>
                                        </p:tgtEl>
                                        <p:attrNameLst>
                                          <p:attrName>style.visibility</p:attrName>
                                        </p:attrNameLst>
                                      </p:cBhvr>
                                      <p:to>
                                        <p:strVal val="visible"/>
                                      </p:to>
                                    </p:set>
                                    <p:anim calcmode="lin" valueType="num">
                                      <p:cBhvr additive="base">
                                        <p:cTn id="62" dur="500" fill="hold"/>
                                        <p:tgtEl>
                                          <p:spTgt spid="165983"/>
                                        </p:tgtEl>
                                        <p:attrNameLst>
                                          <p:attrName>ppt_x</p:attrName>
                                        </p:attrNameLst>
                                      </p:cBhvr>
                                      <p:tavLst>
                                        <p:tav tm="0">
                                          <p:val>
                                            <p:strVal val="1+#ppt_w/2"/>
                                          </p:val>
                                        </p:tav>
                                        <p:tav tm="100000">
                                          <p:val>
                                            <p:strVal val="#ppt_x"/>
                                          </p:val>
                                        </p:tav>
                                      </p:tavLst>
                                    </p:anim>
                                    <p:anim calcmode="lin" valueType="num">
                                      <p:cBhvr additive="base">
                                        <p:cTn id="63" dur="500" fill="hold"/>
                                        <p:tgtEl>
                                          <p:spTgt spid="1659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31" grpId="0"/>
      <p:bldP spid="165933" grpId="0"/>
      <p:bldP spid="165934" grpId="0"/>
      <p:bldP spid="165980" grpId="0"/>
      <p:bldP spid="165981" grpId="0"/>
      <p:bldP spid="165982" grpId="0"/>
      <p:bldP spid="165983"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770" name="文本框 113769"/>
          <p:cNvSpPr txBox="1"/>
          <p:nvPr/>
        </p:nvSpPr>
        <p:spPr>
          <a:xfrm>
            <a:off x="1006475" y="3222625"/>
            <a:ext cx="1417638" cy="457200"/>
          </a:xfrm>
          <a:prstGeom prst="rect">
            <a:avLst/>
          </a:prstGeom>
          <a:noFill/>
          <a:ln w="19050">
            <a:noFill/>
          </a:ln>
        </p:spPr>
        <p:txBody>
          <a:bodyPr lIns="89381" tIns="44691" rIns="89381" bIns="44691" anchor="ctr"/>
          <a:lstStyle/>
          <a:p>
            <a:pPr algn="ctr" defTabSz="892175" eaLnBrk="0" hangingPunct="0">
              <a:spcBef>
                <a:spcPct val="50000"/>
              </a:spcBef>
            </a:pPr>
            <a:r>
              <a:rPr lang="zh-CN" altLang="en-US" sz="2400" dirty="0">
                <a:latin typeface="Times New Roman" panose="02020603050405020304" pitchFamily="18" charset="0"/>
              </a:rPr>
              <a:t>电路符号</a:t>
            </a:r>
            <a:endParaRPr lang="zh-CN" altLang="en-US" sz="2400">
              <a:solidFill>
                <a:srgbClr val="000000"/>
              </a:solidFill>
              <a:latin typeface="Times New Roman" panose="02020603050405020304" pitchFamily="18" charset="0"/>
            </a:endParaRPr>
          </a:p>
        </p:txBody>
      </p:sp>
      <p:grpSp>
        <p:nvGrpSpPr>
          <p:cNvPr id="113787" name="组合 113786"/>
          <p:cNvGrpSpPr/>
          <p:nvPr/>
        </p:nvGrpSpPr>
        <p:grpSpPr>
          <a:xfrm>
            <a:off x="3206750" y="2873375"/>
            <a:ext cx="1600200" cy="690563"/>
            <a:chOff x="2057" y="3357"/>
            <a:chExt cx="1008" cy="435"/>
          </a:xfrm>
        </p:grpSpPr>
        <p:sp>
          <p:nvSpPr>
            <p:cNvPr id="113775" name="菱形 113774"/>
            <p:cNvSpPr/>
            <p:nvPr/>
          </p:nvSpPr>
          <p:spPr>
            <a:xfrm rot="5400000">
              <a:off x="2427" y="3442"/>
              <a:ext cx="267" cy="432"/>
            </a:xfrm>
            <a:prstGeom prst="diamond">
              <a:avLst/>
            </a:prstGeom>
            <a:solidFill>
              <a:schemeClr val="accent2"/>
            </a:solidFill>
            <a:ln w="12700" cap="flat" cmpd="sng">
              <a:solidFill>
                <a:srgbClr val="000000"/>
              </a:solidFill>
              <a:prstDash val="solid"/>
              <a:miter/>
              <a:headEnd type="none" w="med" len="med"/>
              <a:tailEnd type="none" w="med" len="med"/>
            </a:ln>
          </p:spPr>
          <p:txBody>
            <a:bodyPr/>
            <a:lstStyle/>
            <a:p>
              <a:endParaRPr lang="zh-CN" altLang="en-US"/>
            </a:p>
          </p:txBody>
        </p:sp>
        <p:sp>
          <p:nvSpPr>
            <p:cNvPr id="113777" name="直接连接符 113776"/>
            <p:cNvSpPr/>
            <p:nvPr/>
          </p:nvSpPr>
          <p:spPr>
            <a:xfrm>
              <a:off x="2105" y="3658"/>
              <a:ext cx="912" cy="0"/>
            </a:xfrm>
            <a:prstGeom prst="line">
              <a:avLst/>
            </a:prstGeom>
            <a:ln w="19050" cap="flat" cmpd="sng">
              <a:solidFill>
                <a:schemeClr val="tx2"/>
              </a:solidFill>
              <a:prstDash val="solid"/>
              <a:headEnd type="none" w="med" len="med"/>
              <a:tailEnd type="none" w="med" len="med"/>
            </a:ln>
          </p:spPr>
        </p:sp>
        <p:sp>
          <p:nvSpPr>
            <p:cNvPr id="113780" name="椭圆 113779"/>
            <p:cNvSpPr/>
            <p:nvPr/>
          </p:nvSpPr>
          <p:spPr>
            <a:xfrm>
              <a:off x="3017" y="3634"/>
              <a:ext cx="48" cy="48"/>
            </a:xfrm>
            <a:prstGeom prst="ellipse">
              <a:avLst/>
            </a:prstGeom>
            <a:noFill/>
            <a:ln w="19050" cap="flat" cmpd="sng">
              <a:solidFill>
                <a:schemeClr val="tx2"/>
              </a:solidFill>
              <a:prstDash val="solid"/>
              <a:headEnd type="none" w="med" len="med"/>
              <a:tailEnd type="none" w="med" len="med"/>
            </a:ln>
          </p:spPr>
          <p:txBody>
            <a:bodyPr/>
            <a:lstStyle/>
            <a:p>
              <a:endParaRPr lang="zh-CN" altLang="en-US"/>
            </a:p>
          </p:txBody>
        </p:sp>
        <p:sp>
          <p:nvSpPr>
            <p:cNvPr id="113781" name="椭圆 113780"/>
            <p:cNvSpPr/>
            <p:nvPr/>
          </p:nvSpPr>
          <p:spPr>
            <a:xfrm>
              <a:off x="2057" y="3634"/>
              <a:ext cx="48" cy="48"/>
            </a:xfrm>
            <a:prstGeom prst="ellipse">
              <a:avLst/>
            </a:prstGeom>
            <a:noFill/>
            <a:ln w="19050" cap="flat" cmpd="sng">
              <a:solidFill>
                <a:schemeClr val="tx2"/>
              </a:solidFill>
              <a:prstDash val="solid"/>
              <a:headEnd type="none" w="med" len="med"/>
              <a:tailEnd type="none" w="med" len="med"/>
            </a:ln>
          </p:spPr>
          <p:txBody>
            <a:bodyPr/>
            <a:lstStyle/>
            <a:p>
              <a:endParaRPr lang="zh-CN" altLang="en-US"/>
            </a:p>
          </p:txBody>
        </p:sp>
        <p:sp>
          <p:nvSpPr>
            <p:cNvPr id="113784" name="文本框 113783"/>
            <p:cNvSpPr txBox="1"/>
            <p:nvPr/>
          </p:nvSpPr>
          <p:spPr>
            <a:xfrm>
              <a:off x="2153" y="3357"/>
              <a:ext cx="247"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a:t>
              </a:r>
              <a:endParaRPr lang="en-US" altLang="zh-CN" sz="2400">
                <a:solidFill>
                  <a:srgbClr val="000000"/>
                </a:solidFill>
                <a:latin typeface="Times New Roman" panose="02020603050405020304" pitchFamily="18" charset="0"/>
              </a:endParaRPr>
            </a:p>
          </p:txBody>
        </p:sp>
        <p:sp>
          <p:nvSpPr>
            <p:cNvPr id="113785" name="文本框 113784"/>
            <p:cNvSpPr txBox="1"/>
            <p:nvPr/>
          </p:nvSpPr>
          <p:spPr>
            <a:xfrm>
              <a:off x="2722" y="3357"/>
              <a:ext cx="247"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rPr>
                <a:t>–</a:t>
              </a:r>
              <a:endParaRPr lang="en-US" altLang="zh-CN" sz="2400">
                <a:solidFill>
                  <a:srgbClr val="000000"/>
                </a:solidFill>
                <a:latin typeface="Times New Roman" panose="02020603050405020304" pitchFamily="18" charset="0"/>
              </a:endParaRPr>
            </a:p>
          </p:txBody>
        </p:sp>
      </p:grpSp>
      <p:grpSp>
        <p:nvGrpSpPr>
          <p:cNvPr id="113788" name="组合 113787"/>
          <p:cNvGrpSpPr/>
          <p:nvPr/>
        </p:nvGrpSpPr>
        <p:grpSpPr>
          <a:xfrm>
            <a:off x="5654675" y="3141657"/>
            <a:ext cx="1752600" cy="422275"/>
            <a:chOff x="3504" y="3501"/>
            <a:chExt cx="1104" cy="266"/>
          </a:xfrm>
        </p:grpSpPr>
        <p:grpSp>
          <p:nvGrpSpPr>
            <p:cNvPr id="113771" name="组合 113770"/>
            <p:cNvGrpSpPr/>
            <p:nvPr/>
          </p:nvGrpSpPr>
          <p:grpSpPr>
            <a:xfrm rot="5400000">
              <a:off x="3923" y="3418"/>
              <a:ext cx="266" cy="432"/>
              <a:chOff x="1983" y="1611"/>
              <a:chExt cx="360" cy="576"/>
            </a:xfrm>
          </p:grpSpPr>
          <p:sp>
            <p:nvSpPr>
              <p:cNvPr id="113772" name="菱形 113771"/>
              <p:cNvSpPr/>
              <p:nvPr/>
            </p:nvSpPr>
            <p:spPr>
              <a:xfrm>
                <a:off x="1983" y="1611"/>
                <a:ext cx="360" cy="576"/>
              </a:xfrm>
              <a:prstGeom prst="diamond">
                <a:avLst/>
              </a:prstGeom>
              <a:solidFill>
                <a:schemeClr val="accent2"/>
              </a:solidFill>
              <a:ln w="12700" cap="flat" cmpd="sng">
                <a:solidFill>
                  <a:srgbClr val="000000"/>
                </a:solidFill>
                <a:prstDash val="solid"/>
                <a:miter/>
                <a:headEnd type="none" w="med" len="med"/>
                <a:tailEnd type="none" w="med" len="med"/>
              </a:ln>
            </p:spPr>
            <p:txBody>
              <a:bodyPr/>
              <a:lstStyle/>
              <a:p>
                <a:endParaRPr lang="zh-CN" altLang="en-US"/>
              </a:p>
            </p:txBody>
          </p:sp>
          <p:sp>
            <p:nvSpPr>
              <p:cNvPr id="113773" name="直接连接符 113772"/>
              <p:cNvSpPr/>
              <p:nvPr/>
            </p:nvSpPr>
            <p:spPr>
              <a:xfrm>
                <a:off x="1986" y="1899"/>
                <a:ext cx="357" cy="0"/>
              </a:xfrm>
              <a:prstGeom prst="line">
                <a:avLst/>
              </a:prstGeom>
              <a:ln w="9525" cap="flat" cmpd="sng">
                <a:solidFill>
                  <a:srgbClr val="000000"/>
                </a:solidFill>
                <a:prstDash val="solid"/>
                <a:headEnd type="none" w="med" len="med"/>
                <a:tailEnd type="none" w="med" len="med"/>
              </a:ln>
            </p:spPr>
          </p:sp>
        </p:grpSp>
        <p:sp>
          <p:nvSpPr>
            <p:cNvPr id="113778" name="直接连接符 113777"/>
            <p:cNvSpPr/>
            <p:nvPr/>
          </p:nvSpPr>
          <p:spPr>
            <a:xfrm>
              <a:off x="3552" y="3634"/>
              <a:ext cx="288" cy="0"/>
            </a:xfrm>
            <a:prstGeom prst="line">
              <a:avLst/>
            </a:prstGeom>
            <a:ln w="19050" cap="flat" cmpd="sng">
              <a:solidFill>
                <a:schemeClr val="tx2"/>
              </a:solidFill>
              <a:prstDash val="solid"/>
              <a:headEnd type="none" w="med" len="med"/>
              <a:tailEnd type="none" w="med" len="med"/>
            </a:ln>
          </p:spPr>
        </p:sp>
        <p:sp>
          <p:nvSpPr>
            <p:cNvPr id="113779" name="直接连接符 113778"/>
            <p:cNvSpPr/>
            <p:nvPr/>
          </p:nvSpPr>
          <p:spPr>
            <a:xfrm>
              <a:off x="4272" y="3634"/>
              <a:ext cx="288" cy="0"/>
            </a:xfrm>
            <a:prstGeom prst="line">
              <a:avLst/>
            </a:prstGeom>
            <a:ln w="19050" cap="flat" cmpd="sng">
              <a:solidFill>
                <a:schemeClr val="tx2"/>
              </a:solidFill>
              <a:prstDash val="solid"/>
              <a:headEnd type="none" w="med" len="med"/>
              <a:tailEnd type="none" w="med" len="med"/>
            </a:ln>
          </p:spPr>
        </p:sp>
        <p:sp>
          <p:nvSpPr>
            <p:cNvPr id="113782" name="椭圆 113781"/>
            <p:cNvSpPr/>
            <p:nvPr/>
          </p:nvSpPr>
          <p:spPr>
            <a:xfrm>
              <a:off x="3504" y="3610"/>
              <a:ext cx="48" cy="48"/>
            </a:xfrm>
            <a:prstGeom prst="ellipse">
              <a:avLst/>
            </a:prstGeom>
            <a:noFill/>
            <a:ln w="19050" cap="flat" cmpd="sng">
              <a:solidFill>
                <a:schemeClr val="tx2"/>
              </a:solidFill>
              <a:prstDash val="solid"/>
              <a:headEnd type="none" w="med" len="med"/>
              <a:tailEnd type="none" w="med" len="med"/>
            </a:ln>
          </p:spPr>
          <p:txBody>
            <a:bodyPr/>
            <a:lstStyle/>
            <a:p>
              <a:endParaRPr lang="zh-CN" altLang="en-US"/>
            </a:p>
          </p:txBody>
        </p:sp>
        <p:sp>
          <p:nvSpPr>
            <p:cNvPr id="113783" name="椭圆 113782"/>
            <p:cNvSpPr/>
            <p:nvPr/>
          </p:nvSpPr>
          <p:spPr>
            <a:xfrm>
              <a:off x="4560" y="3610"/>
              <a:ext cx="48" cy="48"/>
            </a:xfrm>
            <a:prstGeom prst="ellipse">
              <a:avLst/>
            </a:prstGeom>
            <a:noFill/>
            <a:ln w="19050" cap="flat" cmpd="sng">
              <a:solidFill>
                <a:schemeClr val="tx2"/>
              </a:solidFill>
              <a:prstDash val="solid"/>
              <a:headEnd type="none" w="med" len="med"/>
              <a:tailEnd type="none" w="med" len="med"/>
            </a:ln>
          </p:spPr>
          <p:txBody>
            <a:bodyPr/>
            <a:lstStyle/>
            <a:p>
              <a:endParaRPr lang="zh-CN" altLang="en-US"/>
            </a:p>
          </p:txBody>
        </p:sp>
        <p:sp>
          <p:nvSpPr>
            <p:cNvPr id="113786" name="直接连接符 113785"/>
            <p:cNvSpPr/>
            <p:nvPr/>
          </p:nvSpPr>
          <p:spPr>
            <a:xfrm>
              <a:off x="4336" y="3634"/>
              <a:ext cx="144" cy="0"/>
            </a:xfrm>
            <a:prstGeom prst="line">
              <a:avLst/>
            </a:prstGeom>
            <a:ln w="19050" cap="flat" cmpd="sng">
              <a:solidFill>
                <a:schemeClr val="tx2"/>
              </a:solidFill>
              <a:prstDash val="solid"/>
              <a:headEnd type="none" w="med" len="med"/>
              <a:tailEnd type="stealth" w="sm" len="med"/>
            </a:ln>
          </p:spPr>
        </p:sp>
      </p:grpSp>
      <p:sp>
        <p:nvSpPr>
          <p:cNvPr id="113790" name="文本框 113789"/>
          <p:cNvSpPr txBox="1"/>
          <p:nvPr/>
        </p:nvSpPr>
        <p:spPr>
          <a:xfrm>
            <a:off x="3065463" y="3679825"/>
            <a:ext cx="1960562" cy="457200"/>
          </a:xfrm>
          <a:prstGeom prst="rect">
            <a:avLst/>
          </a:prstGeom>
          <a:noFill/>
          <a:ln w="19050">
            <a:noFill/>
          </a:ln>
        </p:spPr>
        <p:txBody>
          <a:bodyPr lIns="89381" tIns="44691" rIns="89381" bIns="44691" anchor="ctr"/>
          <a:lstStyle/>
          <a:p>
            <a:pPr algn="ctr" defTabSz="892175" eaLnBrk="0" hangingPunct="0">
              <a:spcBef>
                <a:spcPct val="50000"/>
              </a:spcBef>
            </a:pPr>
            <a:r>
              <a:rPr lang="zh-CN" altLang="en-US" sz="2400" dirty="0">
                <a:latin typeface="Times New Roman" panose="02020603050405020304" pitchFamily="18" charset="0"/>
              </a:rPr>
              <a:t>受控电压源</a:t>
            </a:r>
            <a:endParaRPr lang="zh-CN" altLang="en-US" sz="2400">
              <a:solidFill>
                <a:srgbClr val="000000"/>
              </a:solidFill>
              <a:latin typeface="Times New Roman" panose="02020603050405020304" pitchFamily="18" charset="0"/>
            </a:endParaRPr>
          </a:p>
        </p:txBody>
      </p:sp>
      <p:sp>
        <p:nvSpPr>
          <p:cNvPr id="113791" name="文本框 113790"/>
          <p:cNvSpPr txBox="1"/>
          <p:nvPr/>
        </p:nvSpPr>
        <p:spPr>
          <a:xfrm>
            <a:off x="5638800" y="3679825"/>
            <a:ext cx="1960563" cy="457200"/>
          </a:xfrm>
          <a:prstGeom prst="rect">
            <a:avLst/>
          </a:prstGeom>
          <a:noFill/>
          <a:ln w="19050">
            <a:noFill/>
          </a:ln>
        </p:spPr>
        <p:txBody>
          <a:bodyPr lIns="89381" tIns="44691" rIns="89381" bIns="44691" anchor="ctr"/>
          <a:lstStyle/>
          <a:p>
            <a:pPr algn="ctr" defTabSz="892175" eaLnBrk="0" hangingPunct="0">
              <a:spcBef>
                <a:spcPct val="50000"/>
              </a:spcBef>
            </a:pPr>
            <a:r>
              <a:rPr lang="zh-CN" altLang="en-US" sz="2400" dirty="0">
                <a:latin typeface="Times New Roman" panose="02020603050405020304" pitchFamily="18" charset="0"/>
              </a:rPr>
              <a:t>受控电流源</a:t>
            </a:r>
            <a:endParaRPr lang="zh-CN" altLang="en-US" sz="2400">
              <a:solidFill>
                <a:srgbClr val="000000"/>
              </a:solidFill>
              <a:latin typeface="Times New Roman" panose="02020603050405020304" pitchFamily="18" charset="0"/>
            </a:endParaRPr>
          </a:p>
        </p:txBody>
      </p:sp>
      <p:sp>
        <p:nvSpPr>
          <p:cNvPr id="113796" name="动作按钮: 后退或前一项 113795"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13797" name="动作按钮: 后退或前一项 113796"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13798" name="标题 113797"/>
          <p:cNvSpPr>
            <a:spLocks noGrp="1"/>
          </p:cNvSpPr>
          <p:nvPr>
            <p:ph type="title" idx="4294967295"/>
          </p:nvPr>
        </p:nvSpPr>
        <p:spPr>
          <a:xfrm>
            <a:off x="644525" y="465137"/>
            <a:ext cx="7163044" cy="926733"/>
          </a:xfrm>
          <a:solidFill>
            <a:srgbClr val="00FF00"/>
          </a:solidFill>
          <a:ln/>
        </p:spPr>
        <p:txBody>
          <a:bodyPr lIns="89381" tIns="44691" rIns="89381" bIns="44691" anchor="b"/>
          <a:lstStyle/>
          <a:p>
            <a:pPr algn="ctr"/>
            <a:r>
              <a:rPr lang="en-US" altLang="zh-CN" sz="2700" b="1" dirty="0">
                <a:latin typeface="Times New Roman" panose="02020603050405020304" pitchFamily="18" charset="0"/>
                <a:sym typeface="Symbol" panose="05050102010706020507" pitchFamily="18" charset="2"/>
              </a:rPr>
              <a:t>1.4.3</a:t>
            </a:r>
            <a:r>
              <a:rPr lang="zh-CN" altLang="en-US" sz="2700" b="1" dirty="0">
                <a:sym typeface="Symbol" panose="05050102010706020507" pitchFamily="18" charset="2"/>
              </a:rPr>
              <a:t>受控源</a:t>
            </a:r>
            <a:r>
              <a:rPr lang="zh-CN" altLang="en-US" sz="2700" b="1" dirty="0">
                <a:latin typeface="Times New Roman" panose="02020603050405020304" pitchFamily="18" charset="0"/>
                <a:sym typeface="Symbol" panose="05050102010706020507" pitchFamily="18" charset="2"/>
              </a:rPr>
              <a:t>（</a:t>
            </a:r>
            <a:r>
              <a:rPr lang="en-US" altLang="zh-CN" sz="2700" b="1" dirty="0">
                <a:latin typeface="Times New Roman" panose="02020603050405020304" pitchFamily="18" charset="0"/>
                <a:sym typeface="Symbol" panose="05050102010706020507" pitchFamily="18" charset="2"/>
              </a:rPr>
              <a:t>Dependent Source</a:t>
            </a:r>
            <a:r>
              <a:rPr lang="zh-CN" altLang="en-US" sz="2400" b="1" dirty="0">
                <a:solidFill>
                  <a:srgbClr val="FF0000"/>
                </a:solidFill>
                <a:latin typeface="Times New Roman" panose="02020603050405020304" pitchFamily="18" charset="0"/>
                <a:sym typeface="Symbol" panose="05050102010706020507" pitchFamily="18" charset="2"/>
              </a:rPr>
              <a:t>）</a:t>
            </a:r>
            <a:br>
              <a:rPr lang="en-US" altLang="zh-CN" sz="2400" b="1" dirty="0">
                <a:solidFill>
                  <a:srgbClr val="FF0000"/>
                </a:solidFill>
                <a:latin typeface="Times New Roman" panose="02020603050405020304" pitchFamily="18" charset="0"/>
                <a:sym typeface="Symbol" panose="05050102010706020507" pitchFamily="18" charset="2"/>
              </a:rPr>
            </a:br>
            <a:r>
              <a:rPr lang="zh-CN" altLang="en-US" sz="2400" b="1" dirty="0">
                <a:solidFill>
                  <a:srgbClr val="FF0000"/>
                </a:solidFill>
                <a:latin typeface="Times New Roman" panose="02020603050405020304" pitchFamily="18" charset="0"/>
                <a:sym typeface="Symbol" panose="05050102010706020507" pitchFamily="18" charset="2"/>
              </a:rPr>
              <a:t>非独立电源</a:t>
            </a:r>
            <a:r>
              <a:rPr lang="zh-CN" altLang="en-US" sz="2400" dirty="0">
                <a:solidFill>
                  <a:srgbClr val="FF0000"/>
                </a:solidFill>
                <a:sym typeface="Symbol" panose="05050102010706020507" pitchFamily="18" charset="2"/>
              </a:rPr>
              <a:t> </a:t>
            </a:r>
          </a:p>
        </p:txBody>
      </p:sp>
      <p:sp>
        <p:nvSpPr>
          <p:cNvPr id="113799" name="矩形 113798"/>
          <p:cNvSpPr/>
          <p:nvPr/>
        </p:nvSpPr>
        <p:spPr>
          <a:xfrm>
            <a:off x="644525" y="1626167"/>
            <a:ext cx="1379538" cy="504825"/>
          </a:xfrm>
          <a:prstGeom prst="rect">
            <a:avLst/>
          </a:prstGeom>
          <a:noFill/>
          <a:ln w="9525">
            <a:noFill/>
          </a:ln>
        </p:spPr>
        <p:txBody>
          <a:bodyPr wrap="none" lIns="108265" tIns="54132" rIns="108265" bIns="54132" anchor="b">
            <a:spAutoFit/>
          </a:bodyPr>
          <a:lstStyle/>
          <a:p>
            <a:pPr defTabSz="892175"/>
            <a:r>
              <a:rPr lang="en-US" altLang="zh-CN" dirty="0">
                <a:solidFill>
                  <a:srgbClr val="0000FF"/>
                </a:solidFill>
                <a:latin typeface="宋体" panose="02010600030101010101" pitchFamily="2" charset="-122"/>
              </a:rPr>
              <a:t>1. </a:t>
            </a:r>
            <a:r>
              <a:rPr lang="zh-CN" altLang="en-US" dirty="0">
                <a:solidFill>
                  <a:srgbClr val="0000FF"/>
                </a:solidFill>
                <a:latin typeface="宋体" panose="02010600030101010101" pitchFamily="2" charset="-122"/>
              </a:rPr>
              <a:t>定义</a:t>
            </a:r>
          </a:p>
        </p:txBody>
      </p:sp>
      <p:sp>
        <p:nvSpPr>
          <p:cNvPr id="113800" name="矩形 113799"/>
          <p:cNvSpPr/>
          <p:nvPr/>
        </p:nvSpPr>
        <p:spPr>
          <a:xfrm>
            <a:off x="1069975" y="2044700"/>
            <a:ext cx="7540625" cy="984250"/>
          </a:xfrm>
          <a:prstGeom prst="rect">
            <a:avLst/>
          </a:prstGeom>
          <a:noFill/>
          <a:ln w="9525">
            <a:noFill/>
          </a:ln>
        </p:spPr>
        <p:txBody>
          <a:bodyPr lIns="108265" tIns="54132" rIns="108265" bIns="54132" anchor="b">
            <a:spAutoFit/>
          </a:bodyPr>
          <a:lstStyle/>
          <a:p>
            <a:pPr defTabSz="892175">
              <a:lnSpc>
                <a:spcPct val="120000"/>
              </a:lnSpc>
            </a:pPr>
            <a:r>
              <a:rPr lang="zh-CN" altLang="en-US" sz="2400" dirty="0">
                <a:latin typeface="宋体" panose="02010600030101010101" pitchFamily="2" charset="-122"/>
              </a:rPr>
              <a:t>电压源电压或电流源电流不是给定的时间函数，而是受电路中某个支路的电压</a:t>
            </a:r>
            <a:r>
              <a:rPr lang="en-US" altLang="zh-CN" sz="2400" dirty="0">
                <a:latin typeface="宋体" panose="02010600030101010101" pitchFamily="2" charset="-122"/>
              </a:rPr>
              <a:t>(</a:t>
            </a:r>
            <a:r>
              <a:rPr lang="zh-CN" altLang="en-US" sz="2400" dirty="0">
                <a:latin typeface="宋体" panose="02010600030101010101" pitchFamily="2" charset="-122"/>
              </a:rPr>
              <a:t>或电流</a:t>
            </a:r>
            <a:r>
              <a:rPr lang="en-US" altLang="zh-CN" sz="2400" dirty="0">
                <a:latin typeface="宋体" panose="02010600030101010101" pitchFamily="2" charset="-122"/>
              </a:rPr>
              <a:t>)</a:t>
            </a:r>
            <a:r>
              <a:rPr lang="zh-CN" altLang="en-US" sz="2400" dirty="0">
                <a:latin typeface="宋体" panose="02010600030101010101" pitchFamily="2" charset="-122"/>
              </a:rPr>
              <a:t>的控制。</a:t>
            </a:r>
          </a:p>
        </p:txBody>
      </p:sp>
      <p:sp>
        <p:nvSpPr>
          <p:cNvPr id="113801" name="矩形 113800"/>
          <p:cNvSpPr/>
          <p:nvPr/>
        </p:nvSpPr>
        <p:spPr>
          <a:xfrm>
            <a:off x="644525" y="3935937"/>
            <a:ext cx="2063701" cy="509431"/>
          </a:xfrm>
          <a:prstGeom prst="rect">
            <a:avLst/>
          </a:prstGeom>
          <a:noFill/>
          <a:ln w="9525">
            <a:noFill/>
          </a:ln>
        </p:spPr>
        <p:txBody>
          <a:bodyPr wrap="none" lIns="108265" tIns="54132" rIns="108265" bIns="54132" anchor="b">
            <a:spAutoFit/>
          </a:bodyPr>
          <a:lstStyle/>
          <a:p>
            <a:pPr defTabSz="892175"/>
            <a:r>
              <a:rPr lang="en-US" altLang="zh-CN" dirty="0">
                <a:solidFill>
                  <a:srgbClr val="0000FF"/>
                </a:solidFill>
                <a:latin typeface="宋体" panose="02010600030101010101" pitchFamily="2" charset="-122"/>
              </a:rPr>
              <a:t>2. </a:t>
            </a:r>
            <a:r>
              <a:rPr lang="zh-CN" altLang="en-US" dirty="0">
                <a:solidFill>
                  <a:srgbClr val="0000FF"/>
                </a:solidFill>
                <a:latin typeface="宋体" panose="02010600030101010101" pitchFamily="2" charset="-122"/>
              </a:rPr>
              <a:t>电源分类</a:t>
            </a:r>
          </a:p>
        </p:txBody>
      </p:sp>
      <p:sp>
        <p:nvSpPr>
          <p:cNvPr id="113802" name="文本框 113801"/>
          <p:cNvSpPr txBox="1"/>
          <p:nvPr/>
        </p:nvSpPr>
        <p:spPr>
          <a:xfrm>
            <a:off x="644525" y="4335166"/>
            <a:ext cx="7694613" cy="1882114"/>
          </a:xfrm>
          <a:prstGeom prst="rect">
            <a:avLst/>
          </a:prstGeom>
          <a:noFill/>
          <a:ln w="9525">
            <a:noFill/>
          </a:ln>
        </p:spPr>
        <p:txBody>
          <a:bodyPr lIns="108265" tIns="54132" rIns="108265" bIns="54132" anchor="b">
            <a:spAutoFit/>
          </a:bodyPr>
          <a:lstStyle/>
          <a:p>
            <a:pPr defTabSz="892175">
              <a:lnSpc>
                <a:spcPct val="120000"/>
              </a:lnSpc>
            </a:pPr>
            <a:r>
              <a:rPr lang="zh-CN" altLang="en-US" sz="2400" dirty="0">
                <a:solidFill>
                  <a:srgbClr val="FF0000"/>
                </a:solidFill>
              </a:rPr>
              <a:t>电源：</a:t>
            </a:r>
            <a:r>
              <a:rPr lang="zh-CN" altLang="en-US" sz="2400" dirty="0"/>
              <a:t>独立电源与非独立电源</a:t>
            </a:r>
            <a:endParaRPr lang="en-US" altLang="zh-CN" sz="2400" dirty="0"/>
          </a:p>
          <a:p>
            <a:pPr defTabSz="892175">
              <a:lnSpc>
                <a:spcPct val="120000"/>
              </a:lnSpc>
            </a:pPr>
            <a:r>
              <a:rPr lang="zh-CN" altLang="en-US" sz="2400" dirty="0">
                <a:solidFill>
                  <a:srgbClr val="FF0000"/>
                </a:solidFill>
              </a:rPr>
              <a:t>非独立电源：</a:t>
            </a:r>
            <a:r>
              <a:rPr lang="zh-CN" altLang="en-US" sz="2400" dirty="0"/>
              <a:t>根据</a:t>
            </a:r>
            <a:r>
              <a:rPr lang="zh-CN" altLang="en-US" sz="2400" dirty="0">
                <a:solidFill>
                  <a:srgbClr val="0070C0"/>
                </a:solidFill>
                <a:latin typeface="宋体" panose="02010600030101010101" pitchFamily="2" charset="-122"/>
              </a:rPr>
              <a:t>控制量</a:t>
            </a:r>
            <a:r>
              <a:rPr lang="zh-CN" altLang="en-US" sz="2400" dirty="0">
                <a:latin typeface="宋体" panose="02010600030101010101" pitchFamily="2" charset="-122"/>
              </a:rPr>
              <a:t>和</a:t>
            </a:r>
            <a:r>
              <a:rPr lang="zh-CN" altLang="en-US" sz="2400" dirty="0">
                <a:solidFill>
                  <a:srgbClr val="0070C0"/>
                </a:solidFill>
                <a:latin typeface="宋体" panose="02010600030101010101" pitchFamily="2" charset="-122"/>
              </a:rPr>
              <a:t>被控制量</a:t>
            </a:r>
            <a:r>
              <a:rPr lang="zh-CN" altLang="en-US" sz="2400" dirty="0">
                <a:latin typeface="宋体" panose="02010600030101010101" pitchFamily="2" charset="-122"/>
              </a:rPr>
              <a:t>是电压</a:t>
            </a:r>
            <a:r>
              <a:rPr lang="en-US" altLang="zh-CN" sz="2400" i="1" dirty="0">
                <a:latin typeface="宋体" panose="02010600030101010101" pitchFamily="2" charset="-122"/>
              </a:rPr>
              <a:t>u</a:t>
            </a:r>
            <a:r>
              <a:rPr lang="zh-CN" altLang="en-US" sz="2400" dirty="0">
                <a:latin typeface="宋体" panose="02010600030101010101" pitchFamily="2" charset="-122"/>
              </a:rPr>
              <a:t>或电流</a:t>
            </a:r>
            <a:r>
              <a:rPr lang="en-US" altLang="zh-CN" sz="2400" i="1" dirty="0" err="1">
                <a:latin typeface="宋体" panose="02010600030101010101" pitchFamily="2" charset="-122"/>
              </a:rPr>
              <a:t>i</a:t>
            </a:r>
            <a:r>
              <a:rPr lang="en-US" altLang="zh-CN" sz="2400" dirty="0">
                <a:latin typeface="宋体" panose="02010600030101010101" pitchFamily="2" charset="-122"/>
              </a:rPr>
              <a:t> </a:t>
            </a:r>
            <a:r>
              <a:rPr lang="zh-CN" altLang="en-US" sz="2400" dirty="0">
                <a:latin typeface="宋体" panose="02010600030101010101" pitchFamily="2" charset="-122"/>
              </a:rPr>
              <a:t>，受控源可分为四种类型：</a:t>
            </a:r>
            <a:r>
              <a:rPr lang="zh-CN" altLang="en-US" sz="2400" dirty="0">
                <a:solidFill>
                  <a:srgbClr val="FF00FF"/>
                </a:solidFill>
                <a:latin typeface="宋体" panose="02010600030101010101" pitchFamily="2" charset="-122"/>
              </a:rPr>
              <a:t>当被控制量是电压时</a:t>
            </a:r>
            <a:r>
              <a:rPr lang="zh-CN" altLang="en-US" sz="2400" dirty="0">
                <a:latin typeface="宋体" panose="02010600030101010101" pitchFamily="2" charset="-122"/>
              </a:rPr>
              <a:t>，用</a:t>
            </a:r>
            <a:r>
              <a:rPr lang="zh-CN" altLang="en-US" sz="2400" dirty="0">
                <a:solidFill>
                  <a:srgbClr val="FF0000"/>
                </a:solidFill>
                <a:latin typeface="宋体" panose="02010600030101010101" pitchFamily="2" charset="-122"/>
              </a:rPr>
              <a:t>受控电压源</a:t>
            </a:r>
            <a:r>
              <a:rPr lang="zh-CN" altLang="en-US" sz="2400" dirty="0">
                <a:latin typeface="宋体" panose="02010600030101010101" pitchFamily="2" charset="-122"/>
              </a:rPr>
              <a:t>表示；</a:t>
            </a:r>
            <a:r>
              <a:rPr lang="zh-CN" altLang="en-US" sz="2400" dirty="0">
                <a:solidFill>
                  <a:srgbClr val="FF00FF"/>
                </a:solidFill>
                <a:latin typeface="宋体" panose="02010600030101010101" pitchFamily="2" charset="-122"/>
              </a:rPr>
              <a:t>当被控制量是电流时</a:t>
            </a:r>
            <a:r>
              <a:rPr lang="zh-CN" altLang="en-US" sz="2400" dirty="0">
                <a:latin typeface="宋体" panose="02010600030101010101" pitchFamily="2" charset="-122"/>
              </a:rPr>
              <a:t>，用</a:t>
            </a:r>
            <a:r>
              <a:rPr lang="zh-CN" altLang="en-US" sz="2400" dirty="0">
                <a:solidFill>
                  <a:srgbClr val="FF0000"/>
                </a:solidFill>
                <a:latin typeface="宋体" panose="02010600030101010101" pitchFamily="2" charset="-122"/>
              </a:rPr>
              <a:t>受控电流源</a:t>
            </a:r>
            <a:r>
              <a:rPr lang="zh-CN" altLang="en-US" sz="2400" dirty="0">
                <a:latin typeface="宋体" panose="02010600030101010101" pitchFamily="2" charset="-122"/>
              </a:rPr>
              <a:t>表示。</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799"/>
                                        </p:tgtEl>
                                        <p:attrNameLst>
                                          <p:attrName>style.visibility</p:attrName>
                                        </p:attrNameLst>
                                      </p:cBhvr>
                                      <p:to>
                                        <p:strVal val="visible"/>
                                      </p:to>
                                    </p:set>
                                    <p:anim calcmode="lin" valueType="num">
                                      <p:cBhvr additive="base">
                                        <p:cTn id="7" dur="500" fill="hold"/>
                                        <p:tgtEl>
                                          <p:spTgt spid="113799"/>
                                        </p:tgtEl>
                                        <p:attrNameLst>
                                          <p:attrName>ppt_x</p:attrName>
                                        </p:attrNameLst>
                                      </p:cBhvr>
                                      <p:tavLst>
                                        <p:tav tm="0">
                                          <p:val>
                                            <p:strVal val="0-#ppt_w/2"/>
                                          </p:val>
                                        </p:tav>
                                        <p:tav tm="100000">
                                          <p:val>
                                            <p:strVal val="#ppt_x"/>
                                          </p:val>
                                        </p:tav>
                                      </p:tavLst>
                                    </p:anim>
                                    <p:anim calcmode="lin" valueType="num">
                                      <p:cBhvr additive="base">
                                        <p:cTn id="8" dur="500" fill="hold"/>
                                        <p:tgtEl>
                                          <p:spTgt spid="1137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113800"/>
                                        </p:tgtEl>
                                        <p:attrNameLst>
                                          <p:attrName>style.visibility</p:attrName>
                                        </p:attrNameLst>
                                      </p:cBhvr>
                                      <p:to>
                                        <p:strVal val="visible"/>
                                      </p:to>
                                    </p:set>
                                    <p:animEffect transition="in" filter="blinds(horizontal)">
                                      <p:cBhvr>
                                        <p:cTn id="13" dur="500"/>
                                        <p:tgtEl>
                                          <p:spTgt spid="11380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iterate type="wd">
                                    <p:tmPct val="100000"/>
                                  </p:iterate>
                                  <p:childTnLst>
                                    <p:set>
                                      <p:cBhvr>
                                        <p:cTn id="17" dur="1" fill="hold">
                                          <p:stCondLst>
                                            <p:cond delay="0"/>
                                          </p:stCondLst>
                                        </p:cTn>
                                        <p:tgtEl>
                                          <p:spTgt spid="113770"/>
                                        </p:tgtEl>
                                        <p:attrNameLst>
                                          <p:attrName>style.visibility</p:attrName>
                                        </p:attrNameLst>
                                      </p:cBhvr>
                                      <p:to>
                                        <p:strVal val="visible"/>
                                      </p:to>
                                    </p:set>
                                    <p:anim calcmode="lin" valueType="num">
                                      <p:cBhvr additive="base">
                                        <p:cTn id="18" dur="300" fill="hold"/>
                                        <p:tgtEl>
                                          <p:spTgt spid="113770"/>
                                        </p:tgtEl>
                                        <p:attrNameLst>
                                          <p:attrName>ppt_x</p:attrName>
                                        </p:attrNameLst>
                                      </p:cBhvr>
                                      <p:tavLst>
                                        <p:tav tm="0">
                                          <p:val>
                                            <p:strVal val="0-#ppt_w/2"/>
                                          </p:val>
                                        </p:tav>
                                        <p:tav tm="100000">
                                          <p:val>
                                            <p:strVal val="#ppt_x"/>
                                          </p:val>
                                        </p:tav>
                                      </p:tavLst>
                                    </p:anim>
                                    <p:anim calcmode="lin" valueType="num">
                                      <p:cBhvr additive="base">
                                        <p:cTn id="19" dur="300" fill="hold"/>
                                        <p:tgtEl>
                                          <p:spTgt spid="113770"/>
                                        </p:tgtEl>
                                        <p:attrNameLst>
                                          <p:attrName>ppt_y</p:attrName>
                                        </p:attrNameLst>
                                      </p:cBhvr>
                                      <p:tavLst>
                                        <p:tav tm="0">
                                          <p:val>
                                            <p:strVal val="#ppt_y"/>
                                          </p:val>
                                        </p:tav>
                                        <p:tav tm="100000">
                                          <p:val>
                                            <p:strVal val="#ppt_y"/>
                                          </p:val>
                                        </p:tav>
                                      </p:tavLst>
                                    </p:anim>
                                  </p:childTnLst>
                                </p:cTn>
                              </p:par>
                            </p:childTnLst>
                          </p:cTn>
                        </p:par>
                        <p:par>
                          <p:cTn id="20" fill="hold">
                            <p:stCondLst>
                              <p:cond delay="1200"/>
                            </p:stCondLst>
                            <p:childTnLst>
                              <p:par>
                                <p:cTn id="21" presetID="2" presetClass="entr" presetSubtype="4" fill="hold" nodeType="afterEffect">
                                  <p:stCondLst>
                                    <p:cond delay="0"/>
                                  </p:stCondLst>
                                  <p:childTnLst>
                                    <p:set>
                                      <p:cBhvr>
                                        <p:cTn id="22" dur="1" fill="hold">
                                          <p:stCondLst>
                                            <p:cond delay="0"/>
                                          </p:stCondLst>
                                        </p:cTn>
                                        <p:tgtEl>
                                          <p:spTgt spid="113787"/>
                                        </p:tgtEl>
                                        <p:attrNameLst>
                                          <p:attrName>style.visibility</p:attrName>
                                        </p:attrNameLst>
                                      </p:cBhvr>
                                      <p:to>
                                        <p:strVal val="visible"/>
                                      </p:to>
                                    </p:set>
                                    <p:anim calcmode="lin" valueType="num">
                                      <p:cBhvr additive="base">
                                        <p:cTn id="23" dur="500" fill="hold"/>
                                        <p:tgtEl>
                                          <p:spTgt spid="113787"/>
                                        </p:tgtEl>
                                        <p:attrNameLst>
                                          <p:attrName>ppt_x</p:attrName>
                                        </p:attrNameLst>
                                      </p:cBhvr>
                                      <p:tavLst>
                                        <p:tav tm="0">
                                          <p:val>
                                            <p:strVal val="#ppt_x"/>
                                          </p:val>
                                        </p:tav>
                                        <p:tav tm="100000">
                                          <p:val>
                                            <p:strVal val="#ppt_x"/>
                                          </p:val>
                                        </p:tav>
                                      </p:tavLst>
                                    </p:anim>
                                    <p:anim calcmode="lin" valueType="num">
                                      <p:cBhvr additive="base">
                                        <p:cTn id="24" dur="500" fill="hold"/>
                                        <p:tgtEl>
                                          <p:spTgt spid="113787"/>
                                        </p:tgtEl>
                                        <p:attrNameLst>
                                          <p:attrName>ppt_y</p:attrName>
                                        </p:attrNameLst>
                                      </p:cBhvr>
                                      <p:tavLst>
                                        <p:tav tm="0">
                                          <p:val>
                                            <p:strVal val="1+#ppt_h/2"/>
                                          </p:val>
                                        </p:tav>
                                        <p:tav tm="100000">
                                          <p:val>
                                            <p:strVal val="#ppt_y"/>
                                          </p:val>
                                        </p:tav>
                                      </p:tavLst>
                                    </p:anim>
                                  </p:childTnLst>
                                </p:cTn>
                              </p:par>
                            </p:childTnLst>
                          </p:cTn>
                        </p:par>
                        <p:par>
                          <p:cTn id="25" fill="hold">
                            <p:stCondLst>
                              <p:cond delay="1700"/>
                            </p:stCondLst>
                            <p:childTnLst>
                              <p:par>
                                <p:cTn id="26" presetID="2" presetClass="entr" presetSubtype="4" fill="hold" grpId="0" nodeType="afterEffect">
                                  <p:stCondLst>
                                    <p:cond delay="0"/>
                                  </p:stCondLst>
                                  <p:childTnLst>
                                    <p:set>
                                      <p:cBhvr>
                                        <p:cTn id="27" dur="1" fill="hold">
                                          <p:stCondLst>
                                            <p:cond delay="0"/>
                                          </p:stCondLst>
                                        </p:cTn>
                                        <p:tgtEl>
                                          <p:spTgt spid="113790"/>
                                        </p:tgtEl>
                                        <p:attrNameLst>
                                          <p:attrName>style.visibility</p:attrName>
                                        </p:attrNameLst>
                                      </p:cBhvr>
                                      <p:to>
                                        <p:strVal val="visible"/>
                                      </p:to>
                                    </p:set>
                                    <p:anim calcmode="lin" valueType="num">
                                      <p:cBhvr additive="base">
                                        <p:cTn id="28" dur="500" fill="hold"/>
                                        <p:tgtEl>
                                          <p:spTgt spid="113790"/>
                                        </p:tgtEl>
                                        <p:attrNameLst>
                                          <p:attrName>ppt_x</p:attrName>
                                        </p:attrNameLst>
                                      </p:cBhvr>
                                      <p:tavLst>
                                        <p:tav tm="0">
                                          <p:val>
                                            <p:strVal val="#ppt_x"/>
                                          </p:val>
                                        </p:tav>
                                        <p:tav tm="100000">
                                          <p:val>
                                            <p:strVal val="#ppt_x"/>
                                          </p:val>
                                        </p:tav>
                                      </p:tavLst>
                                    </p:anim>
                                    <p:anim calcmode="lin" valueType="num">
                                      <p:cBhvr additive="base">
                                        <p:cTn id="29" dur="500" fill="hold"/>
                                        <p:tgtEl>
                                          <p:spTgt spid="11379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13788"/>
                                        </p:tgtEl>
                                        <p:attrNameLst>
                                          <p:attrName>style.visibility</p:attrName>
                                        </p:attrNameLst>
                                      </p:cBhvr>
                                      <p:to>
                                        <p:strVal val="visible"/>
                                      </p:to>
                                    </p:set>
                                    <p:anim calcmode="lin" valueType="num">
                                      <p:cBhvr additive="base">
                                        <p:cTn id="34" dur="500" fill="hold"/>
                                        <p:tgtEl>
                                          <p:spTgt spid="113788"/>
                                        </p:tgtEl>
                                        <p:attrNameLst>
                                          <p:attrName>ppt_x</p:attrName>
                                        </p:attrNameLst>
                                      </p:cBhvr>
                                      <p:tavLst>
                                        <p:tav tm="0">
                                          <p:val>
                                            <p:strVal val="#ppt_x"/>
                                          </p:val>
                                        </p:tav>
                                        <p:tav tm="100000">
                                          <p:val>
                                            <p:strVal val="#ppt_x"/>
                                          </p:val>
                                        </p:tav>
                                      </p:tavLst>
                                    </p:anim>
                                    <p:anim calcmode="lin" valueType="num">
                                      <p:cBhvr additive="base">
                                        <p:cTn id="35" dur="500" fill="hold"/>
                                        <p:tgtEl>
                                          <p:spTgt spid="113788"/>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4" fill="hold" grpId="0" nodeType="afterEffect">
                                  <p:stCondLst>
                                    <p:cond delay="0"/>
                                  </p:stCondLst>
                                  <p:childTnLst>
                                    <p:set>
                                      <p:cBhvr>
                                        <p:cTn id="38" dur="1" fill="hold">
                                          <p:stCondLst>
                                            <p:cond delay="0"/>
                                          </p:stCondLst>
                                        </p:cTn>
                                        <p:tgtEl>
                                          <p:spTgt spid="113791"/>
                                        </p:tgtEl>
                                        <p:attrNameLst>
                                          <p:attrName>style.visibility</p:attrName>
                                        </p:attrNameLst>
                                      </p:cBhvr>
                                      <p:to>
                                        <p:strVal val="visible"/>
                                      </p:to>
                                    </p:set>
                                    <p:anim calcmode="lin" valueType="num">
                                      <p:cBhvr additive="base">
                                        <p:cTn id="39" dur="500" fill="hold"/>
                                        <p:tgtEl>
                                          <p:spTgt spid="113791"/>
                                        </p:tgtEl>
                                        <p:attrNameLst>
                                          <p:attrName>ppt_x</p:attrName>
                                        </p:attrNameLst>
                                      </p:cBhvr>
                                      <p:tavLst>
                                        <p:tav tm="0">
                                          <p:val>
                                            <p:strVal val="#ppt_x"/>
                                          </p:val>
                                        </p:tav>
                                        <p:tav tm="100000">
                                          <p:val>
                                            <p:strVal val="#ppt_x"/>
                                          </p:val>
                                        </p:tav>
                                      </p:tavLst>
                                    </p:anim>
                                    <p:anim calcmode="lin" valueType="num">
                                      <p:cBhvr additive="base">
                                        <p:cTn id="40" dur="500" fill="hold"/>
                                        <p:tgtEl>
                                          <p:spTgt spid="113791"/>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13801"/>
                                        </p:tgtEl>
                                        <p:attrNameLst>
                                          <p:attrName>style.visibility</p:attrName>
                                        </p:attrNameLst>
                                      </p:cBhvr>
                                      <p:to>
                                        <p:strVal val="visible"/>
                                      </p:to>
                                    </p:set>
                                    <p:anim calcmode="lin" valueType="num">
                                      <p:cBhvr additive="base">
                                        <p:cTn id="45" dur="500" fill="hold"/>
                                        <p:tgtEl>
                                          <p:spTgt spid="113801"/>
                                        </p:tgtEl>
                                        <p:attrNameLst>
                                          <p:attrName>ppt_x</p:attrName>
                                        </p:attrNameLst>
                                      </p:cBhvr>
                                      <p:tavLst>
                                        <p:tav tm="0">
                                          <p:val>
                                            <p:strVal val="0-#ppt_w/2"/>
                                          </p:val>
                                        </p:tav>
                                        <p:tav tm="100000">
                                          <p:val>
                                            <p:strVal val="#ppt_x"/>
                                          </p:val>
                                        </p:tav>
                                      </p:tavLst>
                                    </p:anim>
                                    <p:anim calcmode="lin" valueType="num">
                                      <p:cBhvr additive="base">
                                        <p:cTn id="46" dur="500" fill="hold"/>
                                        <p:tgtEl>
                                          <p:spTgt spid="11380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13802"/>
                                        </p:tgtEl>
                                        <p:attrNameLst>
                                          <p:attrName>style.visibility</p:attrName>
                                        </p:attrNameLst>
                                      </p:cBhvr>
                                      <p:to>
                                        <p:strVal val="visible"/>
                                      </p:to>
                                    </p:set>
                                    <p:animEffect transition="in" filter="blinds(horizontal)">
                                      <p:cBhvr>
                                        <p:cTn id="51" dur="500"/>
                                        <p:tgtEl>
                                          <p:spTgt spid="113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70" grpId="0"/>
      <p:bldP spid="113790" grpId="0"/>
      <p:bldP spid="113791" grpId="0"/>
      <p:bldP spid="113799" grpId="0"/>
      <p:bldP spid="113800" grpId="0"/>
      <p:bldP spid="113801" grpId="0"/>
      <p:bldP spid="113802"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文本框 120833"/>
          <p:cNvSpPr txBox="1"/>
          <p:nvPr/>
        </p:nvSpPr>
        <p:spPr>
          <a:xfrm>
            <a:off x="228600" y="542925"/>
            <a:ext cx="8482013"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(a) </a:t>
            </a:r>
            <a:r>
              <a:rPr lang="zh-CN" altLang="en-US" sz="2400" dirty="0">
                <a:solidFill>
                  <a:srgbClr val="FF5050"/>
                </a:solidFill>
                <a:latin typeface="Times New Roman" panose="02020603050405020304" pitchFamily="18" charset="0"/>
                <a:sym typeface="Symbol" panose="05050102010706020507" pitchFamily="18" charset="2"/>
              </a:rPr>
              <a:t>电流控制的电流源</a:t>
            </a:r>
            <a:r>
              <a:rPr lang="zh-CN" altLang="en-US"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 Current Controlled Current Source )</a:t>
            </a:r>
          </a:p>
        </p:txBody>
      </p:sp>
      <p:sp>
        <p:nvSpPr>
          <p:cNvPr id="120835" name="文本框 120834"/>
          <p:cNvSpPr txBox="1"/>
          <p:nvPr/>
        </p:nvSpPr>
        <p:spPr>
          <a:xfrm>
            <a:off x="5162550" y="2009775"/>
            <a:ext cx="2871788"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Symbol" panose="05050102010706020507" pitchFamily="18" charset="2"/>
                <a:sym typeface="Symbol" panose="05050102010706020507" pitchFamily="18" charset="2"/>
              </a:rPr>
              <a:t> </a:t>
            </a:r>
            <a:r>
              <a:rPr lang="en-US" altLang="zh-CN" sz="2400">
                <a:latin typeface="Symbol" panose="05050102010706020507" pitchFamily="18" charset="2"/>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电流放大倍数</a:t>
            </a:r>
            <a:endParaRPr lang="zh-CN" altLang="en-US" sz="2400">
              <a:latin typeface="Times New Roman" panose="02020603050405020304" pitchFamily="18" charset="0"/>
              <a:sym typeface="Symbol" panose="05050102010706020507" pitchFamily="18" charset="2"/>
            </a:endParaRPr>
          </a:p>
        </p:txBody>
      </p:sp>
      <p:sp>
        <p:nvSpPr>
          <p:cNvPr id="120836" name="文本框 120835"/>
          <p:cNvSpPr txBox="1"/>
          <p:nvPr/>
        </p:nvSpPr>
        <p:spPr>
          <a:xfrm>
            <a:off x="5334000" y="5072063"/>
            <a:ext cx="19812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r  </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转移电阻 </a:t>
            </a:r>
            <a:endParaRPr lang="zh-CN" altLang="en-US" sz="2400">
              <a:latin typeface="Times New Roman" panose="02020603050405020304" pitchFamily="18" charset="0"/>
              <a:sym typeface="Symbol" panose="05050102010706020507" pitchFamily="18" charset="2"/>
            </a:endParaRPr>
          </a:p>
        </p:txBody>
      </p:sp>
      <p:sp>
        <p:nvSpPr>
          <p:cNvPr id="120877" name="文本框 120876"/>
          <p:cNvSpPr txBox="1"/>
          <p:nvPr/>
        </p:nvSpPr>
        <p:spPr>
          <a:xfrm>
            <a:off x="5410200" y="1465263"/>
            <a:ext cx="11430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sym typeface="Symbol" panose="05050102010706020507" pitchFamily="18" charset="2"/>
              </a:rPr>
              <a:t>=</a:t>
            </a:r>
            <a:r>
              <a:rPr lang="en-US" altLang="zh-CN" sz="2400" i="1" dirty="0">
                <a:latin typeface="Symbol" panose="05050102010706020507" pitchFamily="18" charset="2"/>
                <a:sym typeface="Symbol" panose="05050102010706020507" pitchFamily="18" charset="2"/>
              </a:rPr>
              <a:t>b </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endParaRPr lang="en-US" altLang="zh-CN" sz="2400" dirty="0">
              <a:latin typeface="Times New Roman" panose="02020603050405020304" pitchFamily="18" charset="0"/>
              <a:sym typeface="Symbol" panose="05050102010706020507" pitchFamily="18" charset="2"/>
            </a:endParaRPr>
          </a:p>
        </p:txBody>
      </p:sp>
      <p:sp>
        <p:nvSpPr>
          <p:cNvPr id="120908" name="文本框 120907"/>
          <p:cNvSpPr txBox="1"/>
          <p:nvPr/>
        </p:nvSpPr>
        <p:spPr>
          <a:xfrm>
            <a:off x="5486400" y="4510088"/>
            <a:ext cx="11430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ri</a:t>
            </a:r>
            <a:r>
              <a:rPr lang="en-US" altLang="zh-CN" sz="2400" baseline="-25000" dirty="0">
                <a:latin typeface="Times New Roman" panose="02020603050405020304" pitchFamily="18" charset="0"/>
                <a:sym typeface="Symbol" panose="05050102010706020507" pitchFamily="18" charset="2"/>
              </a:rPr>
              <a:t>1</a:t>
            </a:r>
            <a:endParaRPr lang="en-US" altLang="zh-CN" sz="2400" dirty="0">
              <a:latin typeface="Times New Roman" panose="02020603050405020304" pitchFamily="18" charset="0"/>
              <a:sym typeface="Symbol" panose="05050102010706020507" pitchFamily="18" charset="2"/>
            </a:endParaRPr>
          </a:p>
        </p:txBody>
      </p:sp>
      <p:grpSp>
        <p:nvGrpSpPr>
          <p:cNvPr id="121012" name="组合 121011"/>
          <p:cNvGrpSpPr/>
          <p:nvPr/>
        </p:nvGrpSpPr>
        <p:grpSpPr>
          <a:xfrm>
            <a:off x="1082675" y="962025"/>
            <a:ext cx="2495550" cy="2095500"/>
            <a:chOff x="682" y="1362"/>
            <a:chExt cx="1572" cy="1320"/>
          </a:xfrm>
        </p:grpSpPr>
        <p:sp>
          <p:nvSpPr>
            <p:cNvPr id="120878" name="文本框 120877"/>
            <p:cNvSpPr txBox="1"/>
            <p:nvPr/>
          </p:nvSpPr>
          <p:spPr>
            <a:xfrm>
              <a:off x="922" y="2394"/>
              <a:ext cx="8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solidFill>
                    <a:srgbClr val="FF5050"/>
                  </a:solidFill>
                  <a:latin typeface="Times New Roman" panose="02020603050405020304" pitchFamily="18" charset="0"/>
                  <a:sym typeface="Symbol" panose="05050102010706020507" pitchFamily="18" charset="2"/>
                </a:rPr>
                <a:t>CCCS</a:t>
              </a:r>
            </a:p>
          </p:txBody>
        </p:sp>
        <p:sp>
          <p:nvSpPr>
            <p:cNvPr id="120847" name="流程图: 排序 120846"/>
            <p:cNvSpPr/>
            <p:nvPr/>
          </p:nvSpPr>
          <p:spPr>
            <a:xfrm>
              <a:off x="1354" y="1890"/>
              <a:ext cx="192" cy="288"/>
            </a:xfrm>
            <a:prstGeom prst="flowChartSort">
              <a:avLst/>
            </a:prstGeom>
            <a:noFill/>
            <a:ln w="19050" cap="flat" cmpd="sng">
              <a:solidFill>
                <a:schemeClr val="tx2"/>
              </a:solidFill>
              <a:prstDash val="solid"/>
              <a:miter/>
              <a:headEnd type="none" w="med" len="med"/>
              <a:tailEnd type="none" w="med" len="med"/>
            </a:ln>
          </p:spPr>
          <p:txBody>
            <a:bodyPr/>
            <a:lstStyle/>
            <a:p>
              <a:endParaRPr lang="zh-CN" altLang="en-US"/>
            </a:p>
          </p:txBody>
        </p:sp>
        <p:sp>
          <p:nvSpPr>
            <p:cNvPr id="120848" name="直接连接符 120847"/>
            <p:cNvSpPr/>
            <p:nvPr/>
          </p:nvSpPr>
          <p:spPr>
            <a:xfrm>
              <a:off x="1450" y="2178"/>
              <a:ext cx="0" cy="168"/>
            </a:xfrm>
            <a:prstGeom prst="line">
              <a:avLst/>
            </a:prstGeom>
            <a:ln w="19050" cap="flat" cmpd="sng">
              <a:solidFill>
                <a:schemeClr val="tx2"/>
              </a:solidFill>
              <a:prstDash val="solid"/>
              <a:headEnd type="none" w="med" len="med"/>
              <a:tailEnd type="none" w="med" len="med"/>
            </a:ln>
          </p:spPr>
        </p:sp>
        <p:sp>
          <p:nvSpPr>
            <p:cNvPr id="120849" name="直接连接符 120848"/>
            <p:cNvSpPr/>
            <p:nvPr/>
          </p:nvSpPr>
          <p:spPr>
            <a:xfrm>
              <a:off x="1450" y="2346"/>
              <a:ext cx="672" cy="0"/>
            </a:xfrm>
            <a:prstGeom prst="line">
              <a:avLst/>
            </a:prstGeom>
            <a:ln w="19050" cap="flat" cmpd="sng">
              <a:solidFill>
                <a:schemeClr val="tx2"/>
              </a:solidFill>
              <a:prstDash val="solid"/>
              <a:headEnd type="none" w="med" len="med"/>
              <a:tailEnd type="none" w="med" len="med"/>
            </a:ln>
          </p:spPr>
        </p:sp>
        <p:sp>
          <p:nvSpPr>
            <p:cNvPr id="120850" name="直接连接符 120849"/>
            <p:cNvSpPr/>
            <p:nvPr/>
          </p:nvSpPr>
          <p:spPr>
            <a:xfrm flipV="1">
              <a:off x="1450" y="1698"/>
              <a:ext cx="0" cy="192"/>
            </a:xfrm>
            <a:prstGeom prst="line">
              <a:avLst/>
            </a:prstGeom>
            <a:ln w="19050" cap="flat" cmpd="sng">
              <a:solidFill>
                <a:schemeClr val="tx2"/>
              </a:solidFill>
              <a:prstDash val="solid"/>
              <a:headEnd type="none" w="med" len="med"/>
              <a:tailEnd type="none" w="med" len="med"/>
            </a:ln>
          </p:spPr>
        </p:sp>
        <p:sp>
          <p:nvSpPr>
            <p:cNvPr id="120851" name="直接连接符 120850"/>
            <p:cNvSpPr/>
            <p:nvPr/>
          </p:nvSpPr>
          <p:spPr>
            <a:xfrm>
              <a:off x="1450" y="1698"/>
              <a:ext cx="672" cy="0"/>
            </a:xfrm>
            <a:prstGeom prst="line">
              <a:avLst/>
            </a:prstGeom>
            <a:ln w="19050" cap="flat" cmpd="sng">
              <a:solidFill>
                <a:schemeClr val="tx2"/>
              </a:solidFill>
              <a:prstDash val="solid"/>
              <a:headEnd type="none" w="med" len="med"/>
              <a:tailEnd type="none" w="med" len="med"/>
            </a:ln>
          </p:spPr>
        </p:sp>
        <p:sp>
          <p:nvSpPr>
            <p:cNvPr id="120853" name="文本框 120852"/>
            <p:cNvSpPr txBox="1"/>
            <p:nvPr/>
          </p:nvSpPr>
          <p:spPr>
            <a:xfrm>
              <a:off x="2074" y="1590"/>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0855" name="文本框 120854"/>
            <p:cNvSpPr txBox="1"/>
            <p:nvPr/>
          </p:nvSpPr>
          <p:spPr>
            <a:xfrm>
              <a:off x="2078" y="2238"/>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0865" name="文本框 120864"/>
            <p:cNvSpPr txBox="1"/>
            <p:nvPr/>
          </p:nvSpPr>
          <p:spPr>
            <a:xfrm>
              <a:off x="1582" y="1878"/>
              <a:ext cx="67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sym typeface="Symbol" panose="05050102010706020507" pitchFamily="18" charset="2"/>
                </a:rPr>
                <a:t>=</a:t>
              </a:r>
              <a:r>
                <a:rPr lang="en-US" altLang="zh-CN" sz="2400" dirty="0">
                  <a:latin typeface="Symbol" panose="05050102010706020507" pitchFamily="18" charset="2"/>
                  <a:sym typeface="Symbol" panose="05050102010706020507" pitchFamily="18" charset="2"/>
                </a:rPr>
                <a:t>b </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endParaRPr lang="en-US" altLang="zh-CN" sz="2400" dirty="0">
                <a:latin typeface="Times New Roman" panose="02020603050405020304" pitchFamily="18" charset="0"/>
                <a:sym typeface="Symbol" panose="05050102010706020507" pitchFamily="18" charset="2"/>
              </a:endParaRPr>
            </a:p>
          </p:txBody>
        </p:sp>
        <p:sp>
          <p:nvSpPr>
            <p:cNvPr id="120913" name="直接连接符 120912"/>
            <p:cNvSpPr/>
            <p:nvPr/>
          </p:nvSpPr>
          <p:spPr>
            <a:xfrm>
              <a:off x="814" y="1698"/>
              <a:ext cx="384" cy="0"/>
            </a:xfrm>
            <a:prstGeom prst="line">
              <a:avLst/>
            </a:prstGeom>
            <a:ln w="19050" cap="flat" cmpd="sng">
              <a:solidFill>
                <a:schemeClr val="tx2"/>
              </a:solidFill>
              <a:prstDash val="solid"/>
              <a:headEnd type="none" w="med" len="med"/>
              <a:tailEnd type="none" w="med" len="med"/>
            </a:ln>
          </p:spPr>
        </p:sp>
        <p:sp>
          <p:nvSpPr>
            <p:cNvPr id="120914" name="直接连接符 120913"/>
            <p:cNvSpPr/>
            <p:nvPr/>
          </p:nvSpPr>
          <p:spPr>
            <a:xfrm>
              <a:off x="958" y="1590"/>
              <a:ext cx="240" cy="0"/>
            </a:xfrm>
            <a:prstGeom prst="line">
              <a:avLst/>
            </a:prstGeom>
            <a:ln w="19050" cap="flat" cmpd="sng">
              <a:solidFill>
                <a:schemeClr val="tx2"/>
              </a:solidFill>
              <a:prstDash val="solid"/>
              <a:headEnd type="none" w="med" len="med"/>
              <a:tailEnd type="stealth" w="sm" len="med"/>
            </a:ln>
          </p:spPr>
        </p:sp>
        <p:sp>
          <p:nvSpPr>
            <p:cNvPr id="120915" name="直接连接符 120914"/>
            <p:cNvSpPr/>
            <p:nvPr/>
          </p:nvSpPr>
          <p:spPr>
            <a:xfrm>
              <a:off x="1198" y="1698"/>
              <a:ext cx="0" cy="648"/>
            </a:xfrm>
            <a:prstGeom prst="line">
              <a:avLst/>
            </a:prstGeom>
            <a:ln w="19050" cap="flat" cmpd="sng">
              <a:solidFill>
                <a:schemeClr val="tx2"/>
              </a:solidFill>
              <a:prstDash val="solid"/>
              <a:headEnd type="none" w="med" len="med"/>
              <a:tailEnd type="none" w="med" len="med"/>
            </a:ln>
          </p:spPr>
        </p:sp>
        <p:sp>
          <p:nvSpPr>
            <p:cNvPr id="120916" name="直接连接符 120915"/>
            <p:cNvSpPr/>
            <p:nvPr/>
          </p:nvSpPr>
          <p:spPr>
            <a:xfrm flipH="1" flipV="1">
              <a:off x="814" y="2346"/>
              <a:ext cx="384" cy="0"/>
            </a:xfrm>
            <a:prstGeom prst="line">
              <a:avLst/>
            </a:prstGeom>
            <a:ln w="19050" cap="flat" cmpd="sng">
              <a:solidFill>
                <a:schemeClr val="tx2"/>
              </a:solidFill>
              <a:prstDash val="solid"/>
              <a:headEnd type="none" w="med" len="med"/>
              <a:tailEnd type="none" w="med" len="med"/>
            </a:ln>
          </p:spPr>
        </p:sp>
        <p:sp>
          <p:nvSpPr>
            <p:cNvPr id="120921" name="文本框 120920"/>
            <p:cNvSpPr txBox="1"/>
            <p:nvPr/>
          </p:nvSpPr>
          <p:spPr>
            <a:xfrm>
              <a:off x="682" y="1362"/>
              <a:ext cx="348"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endParaRPr lang="en-US" altLang="zh-CN" sz="2400" dirty="0">
                <a:latin typeface="Times New Roman" panose="02020603050405020304" pitchFamily="18" charset="0"/>
                <a:sym typeface="Symbol" panose="05050102010706020507" pitchFamily="18" charset="2"/>
              </a:endParaRPr>
            </a:p>
          </p:txBody>
        </p:sp>
        <p:sp>
          <p:nvSpPr>
            <p:cNvPr id="120987" name="直接连接符 120986"/>
            <p:cNvSpPr/>
            <p:nvPr/>
          </p:nvSpPr>
          <p:spPr>
            <a:xfrm>
              <a:off x="1444" y="2172"/>
              <a:ext cx="6" cy="158"/>
            </a:xfrm>
            <a:prstGeom prst="line">
              <a:avLst/>
            </a:prstGeom>
            <a:ln w="19050" cap="flat" cmpd="sng">
              <a:solidFill>
                <a:schemeClr val="tx2"/>
              </a:solidFill>
              <a:prstDash val="solid"/>
              <a:headEnd type="none" w="med" len="med"/>
              <a:tailEnd type="stealth" w="sm" len="med"/>
            </a:ln>
          </p:spPr>
        </p:sp>
      </p:grpSp>
      <p:grpSp>
        <p:nvGrpSpPr>
          <p:cNvPr id="121011" name="组合 121010"/>
          <p:cNvGrpSpPr/>
          <p:nvPr/>
        </p:nvGrpSpPr>
        <p:grpSpPr>
          <a:xfrm>
            <a:off x="1227137" y="3984625"/>
            <a:ext cx="2454275" cy="2133600"/>
            <a:chOff x="652" y="2971"/>
            <a:chExt cx="1544" cy="1344"/>
          </a:xfrm>
        </p:grpSpPr>
        <p:sp>
          <p:nvSpPr>
            <p:cNvPr id="120886" name="直接连接符 120885"/>
            <p:cNvSpPr/>
            <p:nvPr/>
          </p:nvSpPr>
          <p:spPr>
            <a:xfrm>
              <a:off x="1452" y="3787"/>
              <a:ext cx="0" cy="168"/>
            </a:xfrm>
            <a:prstGeom prst="line">
              <a:avLst/>
            </a:prstGeom>
            <a:ln w="19050" cap="flat" cmpd="sng">
              <a:solidFill>
                <a:schemeClr val="tx2"/>
              </a:solidFill>
              <a:prstDash val="solid"/>
              <a:headEnd type="none" w="med" len="med"/>
              <a:tailEnd type="none" w="med" len="med"/>
            </a:ln>
          </p:spPr>
        </p:sp>
        <p:sp>
          <p:nvSpPr>
            <p:cNvPr id="120887" name="直接连接符 120886"/>
            <p:cNvSpPr/>
            <p:nvPr/>
          </p:nvSpPr>
          <p:spPr>
            <a:xfrm>
              <a:off x="1452" y="3955"/>
              <a:ext cx="672" cy="0"/>
            </a:xfrm>
            <a:prstGeom prst="line">
              <a:avLst/>
            </a:prstGeom>
            <a:ln w="19050" cap="flat" cmpd="sng">
              <a:solidFill>
                <a:schemeClr val="tx2"/>
              </a:solidFill>
              <a:prstDash val="solid"/>
              <a:headEnd type="none" w="med" len="med"/>
              <a:tailEnd type="none" w="med" len="med"/>
            </a:ln>
          </p:spPr>
        </p:sp>
        <p:sp>
          <p:nvSpPr>
            <p:cNvPr id="120888" name="直接连接符 120887"/>
            <p:cNvSpPr/>
            <p:nvPr/>
          </p:nvSpPr>
          <p:spPr>
            <a:xfrm flipV="1">
              <a:off x="1452" y="3307"/>
              <a:ext cx="0" cy="192"/>
            </a:xfrm>
            <a:prstGeom prst="line">
              <a:avLst/>
            </a:prstGeom>
            <a:ln w="19050" cap="flat" cmpd="sng">
              <a:solidFill>
                <a:schemeClr val="tx2"/>
              </a:solidFill>
              <a:prstDash val="solid"/>
              <a:headEnd type="none" w="med" len="med"/>
              <a:tailEnd type="none" w="med" len="med"/>
            </a:ln>
          </p:spPr>
        </p:sp>
        <p:sp>
          <p:nvSpPr>
            <p:cNvPr id="120889" name="直接连接符 120888"/>
            <p:cNvSpPr/>
            <p:nvPr/>
          </p:nvSpPr>
          <p:spPr>
            <a:xfrm>
              <a:off x="1452" y="3307"/>
              <a:ext cx="672" cy="0"/>
            </a:xfrm>
            <a:prstGeom prst="line">
              <a:avLst/>
            </a:prstGeom>
            <a:ln w="19050" cap="flat" cmpd="sng">
              <a:solidFill>
                <a:schemeClr val="tx2"/>
              </a:solidFill>
              <a:prstDash val="solid"/>
              <a:headEnd type="none" w="med" len="med"/>
              <a:tailEnd type="none" w="med" len="med"/>
            </a:ln>
          </p:spPr>
        </p:sp>
        <p:sp>
          <p:nvSpPr>
            <p:cNvPr id="120891" name="文本框 120890"/>
            <p:cNvSpPr txBox="1"/>
            <p:nvPr/>
          </p:nvSpPr>
          <p:spPr>
            <a:xfrm>
              <a:off x="2076" y="3199"/>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0892" name="文本框 120891"/>
            <p:cNvSpPr txBox="1"/>
            <p:nvPr/>
          </p:nvSpPr>
          <p:spPr>
            <a:xfrm>
              <a:off x="2080" y="3847"/>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0893" name="文本框 120892"/>
            <p:cNvSpPr txBox="1"/>
            <p:nvPr/>
          </p:nvSpPr>
          <p:spPr>
            <a:xfrm>
              <a:off x="748" y="3847"/>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0881" name="直接连接符 120880"/>
            <p:cNvSpPr/>
            <p:nvPr/>
          </p:nvSpPr>
          <p:spPr>
            <a:xfrm>
              <a:off x="816" y="3307"/>
              <a:ext cx="384" cy="0"/>
            </a:xfrm>
            <a:prstGeom prst="line">
              <a:avLst/>
            </a:prstGeom>
            <a:ln w="19050" cap="flat" cmpd="sng">
              <a:solidFill>
                <a:schemeClr val="tx2"/>
              </a:solidFill>
              <a:prstDash val="solid"/>
              <a:headEnd type="none" w="med" len="med"/>
              <a:tailEnd type="none" w="med" len="med"/>
            </a:ln>
          </p:spPr>
        </p:sp>
        <p:sp>
          <p:nvSpPr>
            <p:cNvPr id="120882" name="直接连接符 120881"/>
            <p:cNvSpPr/>
            <p:nvPr/>
          </p:nvSpPr>
          <p:spPr>
            <a:xfrm>
              <a:off x="948" y="3199"/>
              <a:ext cx="240" cy="0"/>
            </a:xfrm>
            <a:prstGeom prst="line">
              <a:avLst/>
            </a:prstGeom>
            <a:ln w="19050" cap="flat" cmpd="sng">
              <a:solidFill>
                <a:schemeClr val="tx2"/>
              </a:solidFill>
              <a:prstDash val="solid"/>
              <a:headEnd type="none" w="med" len="med"/>
              <a:tailEnd type="stealth" w="sm" len="med"/>
            </a:ln>
          </p:spPr>
        </p:sp>
        <p:sp>
          <p:nvSpPr>
            <p:cNvPr id="120883" name="直接连接符 120882"/>
            <p:cNvSpPr/>
            <p:nvPr/>
          </p:nvSpPr>
          <p:spPr>
            <a:xfrm>
              <a:off x="1200" y="3307"/>
              <a:ext cx="0" cy="648"/>
            </a:xfrm>
            <a:prstGeom prst="line">
              <a:avLst/>
            </a:prstGeom>
            <a:ln w="19050" cap="flat" cmpd="sng">
              <a:solidFill>
                <a:schemeClr val="tx2"/>
              </a:solidFill>
              <a:prstDash val="solid"/>
              <a:headEnd type="none" w="med" len="med"/>
              <a:tailEnd type="none" w="med" len="med"/>
            </a:ln>
          </p:spPr>
        </p:sp>
        <p:sp>
          <p:nvSpPr>
            <p:cNvPr id="120884" name="直接连接符 120883"/>
            <p:cNvSpPr/>
            <p:nvPr/>
          </p:nvSpPr>
          <p:spPr>
            <a:xfrm flipH="1" flipV="1">
              <a:off x="816" y="3955"/>
              <a:ext cx="384" cy="0"/>
            </a:xfrm>
            <a:prstGeom prst="line">
              <a:avLst/>
            </a:prstGeom>
            <a:ln w="19050" cap="flat" cmpd="sng">
              <a:solidFill>
                <a:schemeClr val="tx2"/>
              </a:solidFill>
              <a:prstDash val="solid"/>
              <a:headEnd type="none" w="med" len="med"/>
              <a:tailEnd type="none" w="med" len="med"/>
            </a:ln>
          </p:spPr>
        </p:sp>
        <p:sp>
          <p:nvSpPr>
            <p:cNvPr id="120895" name="文本框 120894"/>
            <p:cNvSpPr txBox="1"/>
            <p:nvPr/>
          </p:nvSpPr>
          <p:spPr>
            <a:xfrm>
              <a:off x="718" y="3307"/>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20898" name="文本框 120897"/>
            <p:cNvSpPr txBox="1"/>
            <p:nvPr/>
          </p:nvSpPr>
          <p:spPr>
            <a:xfrm>
              <a:off x="652" y="2971"/>
              <a:ext cx="348"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endParaRPr lang="en-US" altLang="zh-CN" sz="2400" dirty="0">
                <a:latin typeface="Times New Roman" panose="02020603050405020304" pitchFamily="18" charset="0"/>
                <a:sym typeface="Symbol" panose="05050102010706020507" pitchFamily="18" charset="2"/>
              </a:endParaRPr>
            </a:p>
          </p:txBody>
        </p:sp>
        <p:sp>
          <p:nvSpPr>
            <p:cNvPr id="120899" name="文本框 120898"/>
            <p:cNvSpPr txBox="1"/>
            <p:nvPr/>
          </p:nvSpPr>
          <p:spPr>
            <a:xfrm>
              <a:off x="1500" y="3475"/>
              <a:ext cx="67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ri</a:t>
              </a:r>
              <a:r>
                <a:rPr lang="en-US" altLang="zh-CN" sz="2400" baseline="-25000" dirty="0">
                  <a:latin typeface="Times New Roman" panose="02020603050405020304" pitchFamily="18" charset="0"/>
                  <a:sym typeface="Symbol" panose="05050102010706020507" pitchFamily="18" charset="2"/>
                </a:rPr>
                <a:t>1</a:t>
              </a:r>
              <a:endParaRPr lang="en-US" altLang="zh-CN" sz="2400" dirty="0">
                <a:latin typeface="Times New Roman" panose="02020603050405020304" pitchFamily="18" charset="0"/>
                <a:sym typeface="Symbol" panose="05050102010706020507" pitchFamily="18" charset="2"/>
              </a:endParaRPr>
            </a:p>
          </p:txBody>
        </p:sp>
        <p:sp>
          <p:nvSpPr>
            <p:cNvPr id="120909" name="文本框 120908"/>
            <p:cNvSpPr txBox="1"/>
            <p:nvPr/>
          </p:nvSpPr>
          <p:spPr>
            <a:xfrm>
              <a:off x="1000" y="4027"/>
              <a:ext cx="8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solidFill>
                    <a:srgbClr val="FF5050"/>
                  </a:solidFill>
                  <a:latin typeface="Times New Roman" panose="02020603050405020304" pitchFamily="18" charset="0"/>
                  <a:sym typeface="Symbol" panose="05050102010706020507" pitchFamily="18" charset="2"/>
                </a:rPr>
                <a:t>CCVS</a:t>
              </a:r>
            </a:p>
          </p:txBody>
        </p:sp>
        <p:sp>
          <p:nvSpPr>
            <p:cNvPr id="120923" name="流程图: 排序 120922"/>
            <p:cNvSpPr/>
            <p:nvPr/>
          </p:nvSpPr>
          <p:spPr>
            <a:xfrm rot="16200000">
              <a:off x="1293" y="3529"/>
              <a:ext cx="318" cy="180"/>
            </a:xfrm>
            <a:prstGeom prst="flowChartSort">
              <a:avLst/>
            </a:prstGeom>
            <a:noFill/>
            <a:ln w="19050" cap="flat" cmpd="sng">
              <a:solidFill>
                <a:schemeClr val="tx2"/>
              </a:solidFill>
              <a:prstDash val="solid"/>
              <a:miter/>
              <a:headEnd type="none" w="med" len="med"/>
              <a:tailEnd type="none" w="med" len="med"/>
            </a:ln>
          </p:spPr>
          <p:txBody>
            <a:bodyPr/>
            <a:lstStyle/>
            <a:p>
              <a:endParaRPr lang="zh-CN" altLang="en-US"/>
            </a:p>
          </p:txBody>
        </p:sp>
        <p:sp>
          <p:nvSpPr>
            <p:cNvPr id="120999" name="文本框 120998"/>
            <p:cNvSpPr txBox="1"/>
            <p:nvPr/>
          </p:nvSpPr>
          <p:spPr>
            <a:xfrm>
              <a:off x="1452" y="3259"/>
              <a:ext cx="14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21000" name="文本框 120999"/>
            <p:cNvSpPr txBox="1"/>
            <p:nvPr/>
          </p:nvSpPr>
          <p:spPr>
            <a:xfrm>
              <a:off x="1464" y="3595"/>
              <a:ext cx="14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grpSp>
      <p:sp>
        <p:nvSpPr>
          <p:cNvPr id="121002" name="文本框 121001"/>
          <p:cNvSpPr txBox="1"/>
          <p:nvPr/>
        </p:nvSpPr>
        <p:spPr>
          <a:xfrm>
            <a:off x="228600" y="3330575"/>
            <a:ext cx="8482013"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(b) </a:t>
            </a:r>
            <a:r>
              <a:rPr lang="zh-CN" altLang="en-US" sz="2400" dirty="0">
                <a:solidFill>
                  <a:srgbClr val="FF5050"/>
                </a:solidFill>
                <a:latin typeface="Times New Roman" panose="02020603050405020304" pitchFamily="18" charset="0"/>
                <a:sym typeface="Symbol" panose="05050102010706020507" pitchFamily="18" charset="2"/>
              </a:rPr>
              <a:t>电流控制的电压源</a:t>
            </a:r>
            <a:r>
              <a:rPr lang="zh-CN" altLang="en-US"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 Current Controlled Voltage Source )</a:t>
            </a:r>
          </a:p>
        </p:txBody>
      </p:sp>
      <p:sp>
        <p:nvSpPr>
          <p:cNvPr id="121007" name="动作按钮: 后退或前一项 121006" descr="水滴">
            <a:hlinkClick r:id="" action="ppaction://hlinkshowjump?jump=previousslide">
              <a:snd r:embed="rId2" name="PROJCTOR.WAV"/>
            </a:hlinkClick>
          </p:cNvPr>
          <p:cNvSpPr/>
          <p:nvPr/>
        </p:nvSpPr>
        <p:spPr>
          <a:xfrm>
            <a:off x="81502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21008" name="动作按钮: 后退或前一项 121007"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 calcmode="lin" valueType="num">
                                      <p:cBhvr additive="base">
                                        <p:cTn id="7" dur="500" fill="hold"/>
                                        <p:tgtEl>
                                          <p:spTgt spid="120834"/>
                                        </p:tgtEl>
                                        <p:attrNameLst>
                                          <p:attrName>ppt_x</p:attrName>
                                        </p:attrNameLst>
                                      </p:cBhvr>
                                      <p:tavLst>
                                        <p:tav tm="0">
                                          <p:val>
                                            <p:strVal val="0-#ppt_w/2"/>
                                          </p:val>
                                        </p:tav>
                                        <p:tav tm="100000">
                                          <p:val>
                                            <p:strVal val="#ppt_x"/>
                                          </p:val>
                                        </p:tav>
                                      </p:tavLst>
                                    </p:anim>
                                    <p:anim calcmode="lin" valueType="num">
                                      <p:cBhvr additive="base">
                                        <p:cTn id="8" dur="500" fill="hold"/>
                                        <p:tgtEl>
                                          <p:spTgt spid="1208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21012"/>
                                        </p:tgtEl>
                                        <p:attrNameLst>
                                          <p:attrName>style.visibility</p:attrName>
                                        </p:attrNameLst>
                                      </p:cBhvr>
                                      <p:to>
                                        <p:strVal val="visible"/>
                                      </p:to>
                                    </p:set>
                                    <p:anim calcmode="lin" valueType="num">
                                      <p:cBhvr additive="base">
                                        <p:cTn id="12" dur="500" fill="hold"/>
                                        <p:tgtEl>
                                          <p:spTgt spid="121012"/>
                                        </p:tgtEl>
                                        <p:attrNameLst>
                                          <p:attrName>ppt_x</p:attrName>
                                        </p:attrNameLst>
                                      </p:cBhvr>
                                      <p:tavLst>
                                        <p:tav tm="0">
                                          <p:val>
                                            <p:strVal val="0-#ppt_w/2"/>
                                          </p:val>
                                        </p:tav>
                                        <p:tav tm="100000">
                                          <p:val>
                                            <p:strVal val="#ppt_x"/>
                                          </p:val>
                                        </p:tav>
                                      </p:tavLst>
                                    </p:anim>
                                    <p:anim calcmode="lin" valueType="num">
                                      <p:cBhvr additive="base">
                                        <p:cTn id="13" dur="500" fill="hold"/>
                                        <p:tgtEl>
                                          <p:spTgt spid="1210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0877"/>
                                        </p:tgtEl>
                                        <p:attrNameLst>
                                          <p:attrName>style.visibility</p:attrName>
                                        </p:attrNameLst>
                                      </p:cBhvr>
                                      <p:to>
                                        <p:strVal val="visible"/>
                                      </p:to>
                                    </p:set>
                                    <p:anim calcmode="lin" valueType="num">
                                      <p:cBhvr additive="base">
                                        <p:cTn id="18" dur="500" fill="hold"/>
                                        <p:tgtEl>
                                          <p:spTgt spid="120877"/>
                                        </p:tgtEl>
                                        <p:attrNameLst>
                                          <p:attrName>ppt_x</p:attrName>
                                        </p:attrNameLst>
                                      </p:cBhvr>
                                      <p:tavLst>
                                        <p:tav tm="0">
                                          <p:val>
                                            <p:strVal val="0-#ppt_w/2"/>
                                          </p:val>
                                        </p:tav>
                                        <p:tav tm="100000">
                                          <p:val>
                                            <p:strVal val="#ppt_x"/>
                                          </p:val>
                                        </p:tav>
                                      </p:tavLst>
                                    </p:anim>
                                    <p:anim calcmode="lin" valueType="num">
                                      <p:cBhvr additive="base">
                                        <p:cTn id="19" dur="500" fill="hold"/>
                                        <p:tgtEl>
                                          <p:spTgt spid="120877"/>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17" presetClass="entr" presetSubtype="8" fill="hold" grpId="0" nodeType="afterEffect">
                                  <p:stCondLst>
                                    <p:cond delay="0"/>
                                  </p:stCondLst>
                                  <p:childTnLst>
                                    <p:set>
                                      <p:cBhvr>
                                        <p:cTn id="22" dur="1" fill="hold">
                                          <p:stCondLst>
                                            <p:cond delay="0"/>
                                          </p:stCondLst>
                                        </p:cTn>
                                        <p:tgtEl>
                                          <p:spTgt spid="120835"/>
                                        </p:tgtEl>
                                        <p:attrNameLst>
                                          <p:attrName>style.visibility</p:attrName>
                                        </p:attrNameLst>
                                      </p:cBhvr>
                                      <p:to>
                                        <p:strVal val="visible"/>
                                      </p:to>
                                    </p:set>
                                    <p:anim calcmode="lin" valueType="num">
                                      <p:cBhvr>
                                        <p:cTn id="23" dur="500" fill="hold"/>
                                        <p:tgtEl>
                                          <p:spTgt spid="120835"/>
                                        </p:tgtEl>
                                        <p:attrNameLst>
                                          <p:attrName>ppt_x</p:attrName>
                                        </p:attrNameLst>
                                      </p:cBhvr>
                                      <p:tavLst>
                                        <p:tav tm="0">
                                          <p:val>
                                            <p:strVal val="#ppt_x-#ppt_w/2"/>
                                          </p:val>
                                        </p:tav>
                                        <p:tav tm="100000">
                                          <p:val>
                                            <p:strVal val="#ppt_x"/>
                                          </p:val>
                                        </p:tav>
                                      </p:tavLst>
                                    </p:anim>
                                    <p:anim calcmode="lin" valueType="num">
                                      <p:cBhvr>
                                        <p:cTn id="24" dur="500" fill="hold"/>
                                        <p:tgtEl>
                                          <p:spTgt spid="120835"/>
                                        </p:tgtEl>
                                        <p:attrNameLst>
                                          <p:attrName>ppt_y</p:attrName>
                                        </p:attrNameLst>
                                      </p:cBhvr>
                                      <p:tavLst>
                                        <p:tav tm="0">
                                          <p:val>
                                            <p:strVal val="#ppt_y"/>
                                          </p:val>
                                        </p:tav>
                                        <p:tav tm="100000">
                                          <p:val>
                                            <p:strVal val="#ppt_y"/>
                                          </p:val>
                                        </p:tav>
                                      </p:tavLst>
                                    </p:anim>
                                    <p:anim calcmode="lin" valueType="num">
                                      <p:cBhvr>
                                        <p:cTn id="25" dur="500" fill="hold"/>
                                        <p:tgtEl>
                                          <p:spTgt spid="120835"/>
                                        </p:tgtEl>
                                        <p:attrNameLst>
                                          <p:attrName>ppt_w</p:attrName>
                                        </p:attrNameLst>
                                      </p:cBhvr>
                                      <p:tavLst>
                                        <p:tav tm="0">
                                          <p:val>
                                            <p:fltVal val="0"/>
                                          </p:val>
                                        </p:tav>
                                        <p:tav tm="100000">
                                          <p:val>
                                            <p:strVal val="#ppt_w"/>
                                          </p:val>
                                        </p:tav>
                                      </p:tavLst>
                                    </p:anim>
                                    <p:anim calcmode="lin" valueType="num">
                                      <p:cBhvr>
                                        <p:cTn id="26" dur="500" fill="hold"/>
                                        <p:tgtEl>
                                          <p:spTgt spid="12083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1002"/>
                                        </p:tgtEl>
                                        <p:attrNameLst>
                                          <p:attrName>style.visibility</p:attrName>
                                        </p:attrNameLst>
                                      </p:cBhvr>
                                      <p:to>
                                        <p:strVal val="visible"/>
                                      </p:to>
                                    </p:set>
                                    <p:animEffect transition="in" filter="wipe(left)">
                                      <p:cBhvr>
                                        <p:cTn id="31" dur="500"/>
                                        <p:tgtEl>
                                          <p:spTgt spid="121002"/>
                                        </p:tgtEl>
                                      </p:cBhvr>
                                    </p:animEffect>
                                  </p:childTnLst>
                                </p:cTn>
                              </p:par>
                            </p:childTnLst>
                          </p:cTn>
                        </p:par>
                        <p:par>
                          <p:cTn id="32" fill="hold">
                            <p:stCondLst>
                              <p:cond delay="500"/>
                            </p:stCondLst>
                            <p:childTnLst>
                              <p:par>
                                <p:cTn id="33" presetID="2" presetClass="entr" presetSubtype="8" fill="hold" nodeType="afterEffect">
                                  <p:stCondLst>
                                    <p:cond delay="0"/>
                                  </p:stCondLst>
                                  <p:childTnLst>
                                    <p:set>
                                      <p:cBhvr>
                                        <p:cTn id="34" dur="1" fill="hold">
                                          <p:stCondLst>
                                            <p:cond delay="0"/>
                                          </p:stCondLst>
                                        </p:cTn>
                                        <p:tgtEl>
                                          <p:spTgt spid="121011"/>
                                        </p:tgtEl>
                                        <p:attrNameLst>
                                          <p:attrName>style.visibility</p:attrName>
                                        </p:attrNameLst>
                                      </p:cBhvr>
                                      <p:to>
                                        <p:strVal val="visible"/>
                                      </p:to>
                                    </p:set>
                                    <p:anim calcmode="lin" valueType="num">
                                      <p:cBhvr additive="base">
                                        <p:cTn id="35" dur="500" fill="hold"/>
                                        <p:tgtEl>
                                          <p:spTgt spid="121011"/>
                                        </p:tgtEl>
                                        <p:attrNameLst>
                                          <p:attrName>ppt_x</p:attrName>
                                        </p:attrNameLst>
                                      </p:cBhvr>
                                      <p:tavLst>
                                        <p:tav tm="0">
                                          <p:val>
                                            <p:strVal val="0-#ppt_w/2"/>
                                          </p:val>
                                        </p:tav>
                                        <p:tav tm="100000">
                                          <p:val>
                                            <p:strVal val="#ppt_x"/>
                                          </p:val>
                                        </p:tav>
                                      </p:tavLst>
                                    </p:anim>
                                    <p:anim calcmode="lin" valueType="num">
                                      <p:cBhvr additive="base">
                                        <p:cTn id="36" dur="500" fill="hold"/>
                                        <p:tgtEl>
                                          <p:spTgt spid="121011"/>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20908"/>
                                        </p:tgtEl>
                                        <p:attrNameLst>
                                          <p:attrName>style.visibility</p:attrName>
                                        </p:attrNameLst>
                                      </p:cBhvr>
                                      <p:to>
                                        <p:strVal val="visible"/>
                                      </p:to>
                                    </p:set>
                                    <p:anim calcmode="lin" valueType="num">
                                      <p:cBhvr additive="base">
                                        <p:cTn id="41" dur="500" fill="hold"/>
                                        <p:tgtEl>
                                          <p:spTgt spid="120908"/>
                                        </p:tgtEl>
                                        <p:attrNameLst>
                                          <p:attrName>ppt_x</p:attrName>
                                        </p:attrNameLst>
                                      </p:cBhvr>
                                      <p:tavLst>
                                        <p:tav tm="0">
                                          <p:val>
                                            <p:strVal val="0-#ppt_w/2"/>
                                          </p:val>
                                        </p:tav>
                                        <p:tav tm="100000">
                                          <p:val>
                                            <p:strVal val="#ppt_x"/>
                                          </p:val>
                                        </p:tav>
                                      </p:tavLst>
                                    </p:anim>
                                    <p:anim calcmode="lin" valueType="num">
                                      <p:cBhvr additive="base">
                                        <p:cTn id="42" dur="500" fill="hold"/>
                                        <p:tgtEl>
                                          <p:spTgt spid="120908"/>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17" presetClass="entr" presetSubtype="2" fill="hold" grpId="0" nodeType="afterEffect">
                                  <p:stCondLst>
                                    <p:cond delay="0"/>
                                  </p:stCondLst>
                                  <p:childTnLst>
                                    <p:set>
                                      <p:cBhvr>
                                        <p:cTn id="45" dur="1" fill="hold">
                                          <p:stCondLst>
                                            <p:cond delay="0"/>
                                          </p:stCondLst>
                                        </p:cTn>
                                        <p:tgtEl>
                                          <p:spTgt spid="120836"/>
                                        </p:tgtEl>
                                        <p:attrNameLst>
                                          <p:attrName>style.visibility</p:attrName>
                                        </p:attrNameLst>
                                      </p:cBhvr>
                                      <p:to>
                                        <p:strVal val="visible"/>
                                      </p:to>
                                    </p:set>
                                    <p:anim calcmode="lin" valueType="num">
                                      <p:cBhvr>
                                        <p:cTn id="46" dur="500" fill="hold"/>
                                        <p:tgtEl>
                                          <p:spTgt spid="120836"/>
                                        </p:tgtEl>
                                        <p:attrNameLst>
                                          <p:attrName>ppt_x</p:attrName>
                                        </p:attrNameLst>
                                      </p:cBhvr>
                                      <p:tavLst>
                                        <p:tav tm="0">
                                          <p:val>
                                            <p:strVal val="#ppt_x+#ppt_w/2"/>
                                          </p:val>
                                        </p:tav>
                                        <p:tav tm="100000">
                                          <p:val>
                                            <p:strVal val="#ppt_x"/>
                                          </p:val>
                                        </p:tav>
                                      </p:tavLst>
                                    </p:anim>
                                    <p:anim calcmode="lin" valueType="num">
                                      <p:cBhvr>
                                        <p:cTn id="47" dur="500" fill="hold"/>
                                        <p:tgtEl>
                                          <p:spTgt spid="120836"/>
                                        </p:tgtEl>
                                        <p:attrNameLst>
                                          <p:attrName>ppt_y</p:attrName>
                                        </p:attrNameLst>
                                      </p:cBhvr>
                                      <p:tavLst>
                                        <p:tav tm="0">
                                          <p:val>
                                            <p:strVal val="#ppt_y"/>
                                          </p:val>
                                        </p:tav>
                                        <p:tav tm="100000">
                                          <p:val>
                                            <p:strVal val="#ppt_y"/>
                                          </p:val>
                                        </p:tav>
                                      </p:tavLst>
                                    </p:anim>
                                    <p:anim calcmode="lin" valueType="num">
                                      <p:cBhvr>
                                        <p:cTn id="48" dur="500" fill="hold"/>
                                        <p:tgtEl>
                                          <p:spTgt spid="120836"/>
                                        </p:tgtEl>
                                        <p:attrNameLst>
                                          <p:attrName>ppt_w</p:attrName>
                                        </p:attrNameLst>
                                      </p:cBhvr>
                                      <p:tavLst>
                                        <p:tav tm="0">
                                          <p:val>
                                            <p:fltVal val="0"/>
                                          </p:val>
                                        </p:tav>
                                        <p:tav tm="100000">
                                          <p:val>
                                            <p:strVal val="#ppt_w"/>
                                          </p:val>
                                        </p:tav>
                                      </p:tavLst>
                                    </p:anim>
                                    <p:anim calcmode="lin" valueType="num">
                                      <p:cBhvr>
                                        <p:cTn id="49" dur="500" fill="hold"/>
                                        <p:tgtEl>
                                          <p:spTgt spid="1208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5" grpId="0"/>
      <p:bldP spid="120836" grpId="0"/>
      <p:bldP spid="120877" grpId="0"/>
      <p:bldP spid="120908" grpId="0"/>
      <p:bldP spid="121002"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21989" name="组合 121988"/>
          <p:cNvGrpSpPr/>
          <p:nvPr/>
        </p:nvGrpSpPr>
        <p:grpSpPr>
          <a:xfrm>
            <a:off x="1403350" y="3390900"/>
            <a:ext cx="2546350" cy="2133600"/>
            <a:chOff x="944" y="2544"/>
            <a:chExt cx="1604" cy="1344"/>
          </a:xfrm>
        </p:grpSpPr>
        <p:sp>
          <p:nvSpPr>
            <p:cNvPr id="121950" name="直接连接符 121949"/>
            <p:cNvSpPr/>
            <p:nvPr/>
          </p:nvSpPr>
          <p:spPr>
            <a:xfrm>
              <a:off x="1772" y="3360"/>
              <a:ext cx="0" cy="168"/>
            </a:xfrm>
            <a:prstGeom prst="line">
              <a:avLst/>
            </a:prstGeom>
            <a:ln w="19050" cap="flat" cmpd="sng">
              <a:solidFill>
                <a:schemeClr val="tx2"/>
              </a:solidFill>
              <a:prstDash val="solid"/>
              <a:headEnd type="none" w="med" len="med"/>
              <a:tailEnd type="none" w="med" len="med"/>
            </a:ln>
          </p:spPr>
        </p:sp>
        <p:sp>
          <p:nvSpPr>
            <p:cNvPr id="121951" name="直接连接符 121950"/>
            <p:cNvSpPr/>
            <p:nvPr/>
          </p:nvSpPr>
          <p:spPr>
            <a:xfrm>
              <a:off x="1772" y="3528"/>
              <a:ext cx="672" cy="0"/>
            </a:xfrm>
            <a:prstGeom prst="line">
              <a:avLst/>
            </a:prstGeom>
            <a:ln w="19050" cap="flat" cmpd="sng">
              <a:solidFill>
                <a:schemeClr val="tx2"/>
              </a:solidFill>
              <a:prstDash val="solid"/>
              <a:headEnd type="none" w="med" len="med"/>
              <a:tailEnd type="none" w="med" len="med"/>
            </a:ln>
          </p:spPr>
        </p:sp>
        <p:sp>
          <p:nvSpPr>
            <p:cNvPr id="121952" name="直接连接符 121951"/>
            <p:cNvSpPr/>
            <p:nvPr/>
          </p:nvSpPr>
          <p:spPr>
            <a:xfrm flipV="1">
              <a:off x="1772" y="2880"/>
              <a:ext cx="0" cy="192"/>
            </a:xfrm>
            <a:prstGeom prst="line">
              <a:avLst/>
            </a:prstGeom>
            <a:ln w="19050" cap="flat" cmpd="sng">
              <a:solidFill>
                <a:schemeClr val="tx2"/>
              </a:solidFill>
              <a:prstDash val="solid"/>
              <a:headEnd type="none" w="med" len="med"/>
              <a:tailEnd type="none" w="med" len="med"/>
            </a:ln>
          </p:spPr>
        </p:sp>
        <p:sp>
          <p:nvSpPr>
            <p:cNvPr id="121953" name="直接连接符 121952"/>
            <p:cNvSpPr/>
            <p:nvPr/>
          </p:nvSpPr>
          <p:spPr>
            <a:xfrm>
              <a:off x="1772" y="2880"/>
              <a:ext cx="672" cy="0"/>
            </a:xfrm>
            <a:prstGeom prst="line">
              <a:avLst/>
            </a:prstGeom>
            <a:ln w="19050" cap="flat" cmpd="sng">
              <a:solidFill>
                <a:schemeClr val="tx2"/>
              </a:solidFill>
              <a:prstDash val="solid"/>
              <a:headEnd type="none" w="med" len="med"/>
              <a:tailEnd type="none" w="med" len="med"/>
            </a:ln>
          </p:spPr>
        </p:sp>
        <p:sp>
          <p:nvSpPr>
            <p:cNvPr id="121954" name="文本框 121953"/>
            <p:cNvSpPr txBox="1"/>
            <p:nvPr/>
          </p:nvSpPr>
          <p:spPr>
            <a:xfrm>
              <a:off x="2396" y="2772"/>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1955" name="文本框 121954"/>
            <p:cNvSpPr txBox="1"/>
            <p:nvPr/>
          </p:nvSpPr>
          <p:spPr>
            <a:xfrm>
              <a:off x="2400" y="3420"/>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1956" name="文本框 121955"/>
            <p:cNvSpPr txBox="1"/>
            <p:nvPr/>
          </p:nvSpPr>
          <p:spPr>
            <a:xfrm>
              <a:off x="1068" y="3420"/>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1957" name="直接连接符 121956"/>
            <p:cNvSpPr/>
            <p:nvPr/>
          </p:nvSpPr>
          <p:spPr>
            <a:xfrm>
              <a:off x="1136" y="2880"/>
              <a:ext cx="384" cy="0"/>
            </a:xfrm>
            <a:prstGeom prst="line">
              <a:avLst/>
            </a:prstGeom>
            <a:ln w="19050" cap="flat" cmpd="sng">
              <a:solidFill>
                <a:schemeClr val="tx2"/>
              </a:solidFill>
              <a:prstDash val="solid"/>
              <a:headEnd type="none" w="med" len="med"/>
              <a:tailEnd type="none" w="med" len="med"/>
            </a:ln>
          </p:spPr>
        </p:sp>
        <p:sp>
          <p:nvSpPr>
            <p:cNvPr id="121960" name="直接连接符 121959"/>
            <p:cNvSpPr/>
            <p:nvPr/>
          </p:nvSpPr>
          <p:spPr>
            <a:xfrm flipH="1" flipV="1">
              <a:off x="1136" y="3528"/>
              <a:ext cx="384" cy="0"/>
            </a:xfrm>
            <a:prstGeom prst="line">
              <a:avLst/>
            </a:prstGeom>
            <a:ln w="19050" cap="flat" cmpd="sng">
              <a:solidFill>
                <a:schemeClr val="tx2"/>
              </a:solidFill>
              <a:prstDash val="solid"/>
              <a:headEnd type="none" w="med" len="med"/>
              <a:tailEnd type="none" w="med" len="med"/>
            </a:ln>
          </p:spPr>
        </p:sp>
        <p:sp>
          <p:nvSpPr>
            <p:cNvPr id="121961" name="文本框 121960"/>
            <p:cNvSpPr txBox="1"/>
            <p:nvPr/>
          </p:nvSpPr>
          <p:spPr>
            <a:xfrm>
              <a:off x="1056" y="2772"/>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1962" name="文本框 121961"/>
            <p:cNvSpPr txBox="1"/>
            <p:nvPr/>
          </p:nvSpPr>
          <p:spPr>
            <a:xfrm>
              <a:off x="1002" y="2868"/>
              <a:ext cx="23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21963" name="文本框 121962"/>
            <p:cNvSpPr txBox="1"/>
            <p:nvPr/>
          </p:nvSpPr>
          <p:spPr>
            <a:xfrm>
              <a:off x="1028" y="3168"/>
              <a:ext cx="14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sp>
          <p:nvSpPr>
            <p:cNvPr id="121964" name="文本框 121963"/>
            <p:cNvSpPr txBox="1"/>
            <p:nvPr/>
          </p:nvSpPr>
          <p:spPr>
            <a:xfrm>
              <a:off x="944" y="3072"/>
              <a:ext cx="32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1</a:t>
              </a:r>
              <a:endParaRPr lang="en-US" altLang="zh-CN" sz="2400" dirty="0">
                <a:latin typeface="Times New Roman" panose="02020603050405020304" pitchFamily="18" charset="0"/>
                <a:sym typeface="Symbol" panose="05050102010706020507" pitchFamily="18" charset="2"/>
              </a:endParaRPr>
            </a:p>
          </p:txBody>
        </p:sp>
        <p:sp>
          <p:nvSpPr>
            <p:cNvPr id="121965" name="文本框 121964"/>
            <p:cNvSpPr txBox="1"/>
            <p:nvPr/>
          </p:nvSpPr>
          <p:spPr>
            <a:xfrm>
              <a:off x="972" y="2544"/>
              <a:ext cx="348" cy="288"/>
            </a:xfrm>
            <a:prstGeom prst="rect">
              <a:avLst/>
            </a:prstGeom>
            <a:noFill/>
            <a:ln w="12700">
              <a:noFill/>
            </a:ln>
          </p:spPr>
          <p:txBody>
            <a:bodyPr lIns="89381" tIns="44691" rIns="89381" bIns="44691" anchor="ctr">
              <a:spAutoFit/>
            </a:bodyPr>
            <a:lstStyle/>
            <a:p>
              <a:pPr algn="ctr" defTabSz="892175" eaLnBrk="0" hangingPunct="0">
                <a:spcBef>
                  <a:spcPct val="50000"/>
                </a:spcBef>
              </a:pPr>
              <a:endParaRPr sz="2400" dirty="0">
                <a:latin typeface="Times New Roman" panose="02020603050405020304" pitchFamily="18" charset="0"/>
                <a:sym typeface="Symbol" panose="05050102010706020507" pitchFamily="18" charset="2"/>
              </a:endParaRPr>
            </a:p>
          </p:txBody>
        </p:sp>
        <p:sp>
          <p:nvSpPr>
            <p:cNvPr id="121966" name="文本框 121965"/>
            <p:cNvSpPr txBox="1"/>
            <p:nvPr/>
          </p:nvSpPr>
          <p:spPr>
            <a:xfrm>
              <a:off x="1820" y="3047"/>
              <a:ext cx="728" cy="290"/>
            </a:xfrm>
            <a:prstGeom prst="rect">
              <a:avLst/>
            </a:prstGeom>
            <a:noFill/>
            <a:ln w="12700">
              <a:noFill/>
            </a:ln>
          </p:spPr>
          <p:txBody>
            <a:bodyPr wrap="squar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 u</a:t>
              </a:r>
              <a:r>
                <a:rPr lang="en-US" altLang="zh-CN" sz="2400" baseline="-25000" dirty="0">
                  <a:latin typeface="Times New Roman" panose="02020603050405020304" pitchFamily="18" charset="0"/>
                  <a:sym typeface="Symbol" panose="05050102010706020507" pitchFamily="18" charset="2"/>
                </a:rPr>
                <a:t>1</a:t>
              </a:r>
              <a:endParaRPr lang="en-US" altLang="zh-CN" sz="2400" dirty="0">
                <a:latin typeface="Times New Roman" panose="02020603050405020304" pitchFamily="18" charset="0"/>
                <a:sym typeface="Symbol" panose="05050102010706020507" pitchFamily="18" charset="2"/>
              </a:endParaRPr>
            </a:p>
          </p:txBody>
        </p:sp>
        <p:sp>
          <p:nvSpPr>
            <p:cNvPr id="121972" name="文本框 121971"/>
            <p:cNvSpPr txBox="1"/>
            <p:nvPr/>
          </p:nvSpPr>
          <p:spPr>
            <a:xfrm>
              <a:off x="1320" y="3600"/>
              <a:ext cx="8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solidFill>
                    <a:srgbClr val="FF5050"/>
                  </a:solidFill>
                  <a:latin typeface="Times New Roman" panose="02020603050405020304" pitchFamily="18" charset="0"/>
                  <a:sym typeface="Symbol" panose="05050102010706020507" pitchFamily="18" charset="2"/>
                </a:rPr>
                <a:t>VCVS</a:t>
              </a:r>
            </a:p>
          </p:txBody>
        </p:sp>
        <p:sp>
          <p:nvSpPr>
            <p:cNvPr id="121973" name="流程图: 排序 121972"/>
            <p:cNvSpPr/>
            <p:nvPr/>
          </p:nvSpPr>
          <p:spPr>
            <a:xfrm rot="-5400000">
              <a:off x="1607" y="3111"/>
              <a:ext cx="318" cy="180"/>
            </a:xfrm>
            <a:prstGeom prst="flowChartSort">
              <a:avLst/>
            </a:prstGeom>
            <a:noFill/>
            <a:ln w="19050" cap="flat" cmpd="sng">
              <a:solidFill>
                <a:schemeClr val="tx2"/>
              </a:solidFill>
              <a:prstDash val="solid"/>
              <a:miter/>
              <a:headEnd type="none" w="med" len="med"/>
              <a:tailEnd type="none" w="med" len="med"/>
            </a:ln>
          </p:spPr>
          <p:txBody>
            <a:bodyPr/>
            <a:lstStyle/>
            <a:p>
              <a:endParaRPr lang="zh-CN" altLang="en-US"/>
            </a:p>
          </p:txBody>
        </p:sp>
        <p:sp>
          <p:nvSpPr>
            <p:cNvPr id="121974" name="文本框 121973"/>
            <p:cNvSpPr txBox="1"/>
            <p:nvPr/>
          </p:nvSpPr>
          <p:spPr>
            <a:xfrm>
              <a:off x="1772" y="2832"/>
              <a:ext cx="14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21975" name="文本框 121974"/>
            <p:cNvSpPr txBox="1"/>
            <p:nvPr/>
          </p:nvSpPr>
          <p:spPr>
            <a:xfrm>
              <a:off x="1784" y="3168"/>
              <a:ext cx="14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grpSp>
      <p:sp>
        <p:nvSpPr>
          <p:cNvPr id="121858" name="文本框 121857"/>
          <p:cNvSpPr txBox="1"/>
          <p:nvPr/>
        </p:nvSpPr>
        <p:spPr>
          <a:xfrm>
            <a:off x="5119688" y="1828800"/>
            <a:ext cx="2230437"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g</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转移电导 </a:t>
            </a:r>
            <a:endParaRPr lang="zh-CN" altLang="en-US" sz="2400">
              <a:latin typeface="Times New Roman" panose="02020603050405020304" pitchFamily="18" charset="0"/>
              <a:sym typeface="Symbol" panose="05050102010706020507" pitchFamily="18" charset="2"/>
            </a:endParaRPr>
          </a:p>
        </p:txBody>
      </p:sp>
      <p:sp>
        <p:nvSpPr>
          <p:cNvPr id="121860" name="文本框 121859"/>
          <p:cNvSpPr txBox="1"/>
          <p:nvPr/>
        </p:nvSpPr>
        <p:spPr>
          <a:xfrm>
            <a:off x="5334000" y="4552950"/>
            <a:ext cx="25146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电压放大倍数</a:t>
            </a:r>
            <a:endParaRPr lang="zh-CN" altLang="en-US" sz="2400">
              <a:latin typeface="Times New Roman" panose="02020603050405020304" pitchFamily="18" charset="0"/>
              <a:sym typeface="Symbol" panose="05050102010706020507" pitchFamily="18" charset="2"/>
            </a:endParaRPr>
          </a:p>
        </p:txBody>
      </p:sp>
      <p:grpSp>
        <p:nvGrpSpPr>
          <p:cNvPr id="121988" name="组合 121987"/>
          <p:cNvGrpSpPr/>
          <p:nvPr/>
        </p:nvGrpSpPr>
        <p:grpSpPr>
          <a:xfrm>
            <a:off x="1320800" y="571500"/>
            <a:ext cx="2628900" cy="2095500"/>
            <a:chOff x="832" y="516"/>
            <a:chExt cx="1656" cy="1320"/>
          </a:xfrm>
        </p:grpSpPr>
        <p:sp>
          <p:nvSpPr>
            <p:cNvPr id="121922" name="文本框 121921"/>
            <p:cNvSpPr txBox="1"/>
            <p:nvPr/>
          </p:nvSpPr>
          <p:spPr>
            <a:xfrm>
              <a:off x="1132" y="1548"/>
              <a:ext cx="8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solidFill>
                    <a:srgbClr val="FF5050"/>
                  </a:solidFill>
                  <a:latin typeface="Times New Roman" panose="02020603050405020304" pitchFamily="18" charset="0"/>
                  <a:sym typeface="Symbol" panose="05050102010706020507" pitchFamily="18" charset="2"/>
                </a:rPr>
                <a:t>VCCS</a:t>
              </a:r>
            </a:p>
          </p:txBody>
        </p:sp>
        <p:sp>
          <p:nvSpPr>
            <p:cNvPr id="121923" name="流程图: 排序 121922"/>
            <p:cNvSpPr/>
            <p:nvPr/>
          </p:nvSpPr>
          <p:spPr>
            <a:xfrm>
              <a:off x="1564" y="1044"/>
              <a:ext cx="192" cy="288"/>
            </a:xfrm>
            <a:prstGeom prst="flowChartSort">
              <a:avLst/>
            </a:prstGeom>
            <a:noFill/>
            <a:ln w="19050" cap="flat" cmpd="sng">
              <a:solidFill>
                <a:schemeClr val="tx2"/>
              </a:solidFill>
              <a:prstDash val="solid"/>
              <a:miter/>
              <a:headEnd type="none" w="med" len="med"/>
              <a:tailEnd type="none" w="med" len="med"/>
            </a:ln>
          </p:spPr>
          <p:txBody>
            <a:bodyPr/>
            <a:lstStyle/>
            <a:p>
              <a:endParaRPr lang="zh-CN" altLang="en-US"/>
            </a:p>
          </p:txBody>
        </p:sp>
        <p:sp>
          <p:nvSpPr>
            <p:cNvPr id="121924" name="直接连接符 121923"/>
            <p:cNvSpPr/>
            <p:nvPr/>
          </p:nvSpPr>
          <p:spPr>
            <a:xfrm>
              <a:off x="1660" y="1332"/>
              <a:ext cx="0" cy="168"/>
            </a:xfrm>
            <a:prstGeom prst="line">
              <a:avLst/>
            </a:prstGeom>
            <a:ln w="19050" cap="flat" cmpd="sng">
              <a:solidFill>
                <a:schemeClr val="tx2"/>
              </a:solidFill>
              <a:prstDash val="solid"/>
              <a:headEnd type="none" w="med" len="med"/>
              <a:tailEnd type="none" w="med" len="med"/>
            </a:ln>
          </p:spPr>
        </p:sp>
        <p:sp>
          <p:nvSpPr>
            <p:cNvPr id="121925" name="直接连接符 121924"/>
            <p:cNvSpPr/>
            <p:nvPr/>
          </p:nvSpPr>
          <p:spPr>
            <a:xfrm>
              <a:off x="1660" y="1500"/>
              <a:ext cx="672" cy="0"/>
            </a:xfrm>
            <a:prstGeom prst="line">
              <a:avLst/>
            </a:prstGeom>
            <a:ln w="19050" cap="flat" cmpd="sng">
              <a:solidFill>
                <a:schemeClr val="tx2"/>
              </a:solidFill>
              <a:prstDash val="solid"/>
              <a:headEnd type="none" w="med" len="med"/>
              <a:tailEnd type="none" w="med" len="med"/>
            </a:ln>
          </p:spPr>
        </p:sp>
        <p:sp>
          <p:nvSpPr>
            <p:cNvPr id="121926" name="直接连接符 121925"/>
            <p:cNvSpPr/>
            <p:nvPr/>
          </p:nvSpPr>
          <p:spPr>
            <a:xfrm flipV="1">
              <a:off x="1660" y="852"/>
              <a:ext cx="0" cy="192"/>
            </a:xfrm>
            <a:prstGeom prst="line">
              <a:avLst/>
            </a:prstGeom>
            <a:ln w="19050" cap="flat" cmpd="sng">
              <a:solidFill>
                <a:schemeClr val="tx2"/>
              </a:solidFill>
              <a:prstDash val="solid"/>
              <a:headEnd type="none" w="med" len="med"/>
              <a:tailEnd type="none" w="med" len="med"/>
            </a:ln>
          </p:spPr>
        </p:sp>
        <p:sp>
          <p:nvSpPr>
            <p:cNvPr id="121927" name="直接连接符 121926"/>
            <p:cNvSpPr/>
            <p:nvPr/>
          </p:nvSpPr>
          <p:spPr>
            <a:xfrm>
              <a:off x="1660" y="852"/>
              <a:ext cx="672" cy="0"/>
            </a:xfrm>
            <a:prstGeom prst="line">
              <a:avLst/>
            </a:prstGeom>
            <a:ln w="19050" cap="flat" cmpd="sng">
              <a:solidFill>
                <a:schemeClr val="tx2"/>
              </a:solidFill>
              <a:prstDash val="solid"/>
              <a:headEnd type="none" w="med" len="med"/>
              <a:tailEnd type="none" w="med" len="med"/>
            </a:ln>
          </p:spPr>
        </p:sp>
        <p:sp>
          <p:nvSpPr>
            <p:cNvPr id="121928" name="文本框 121927"/>
            <p:cNvSpPr txBox="1"/>
            <p:nvPr/>
          </p:nvSpPr>
          <p:spPr>
            <a:xfrm>
              <a:off x="2284" y="744"/>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1929" name="文本框 121928"/>
            <p:cNvSpPr txBox="1"/>
            <p:nvPr/>
          </p:nvSpPr>
          <p:spPr>
            <a:xfrm>
              <a:off x="2288" y="1392"/>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1930" name="文本框 121929"/>
            <p:cNvSpPr txBox="1"/>
            <p:nvPr/>
          </p:nvSpPr>
          <p:spPr>
            <a:xfrm>
              <a:off x="1816" y="1050"/>
              <a:ext cx="67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gu</a:t>
              </a:r>
              <a:r>
                <a:rPr lang="en-US" altLang="zh-CN" sz="2400" baseline="-25000" dirty="0">
                  <a:latin typeface="Times New Roman" panose="02020603050405020304" pitchFamily="18" charset="0"/>
                  <a:sym typeface="Symbol" panose="05050102010706020507" pitchFamily="18" charset="2"/>
                </a:rPr>
                <a:t>1</a:t>
              </a:r>
              <a:endParaRPr lang="en-US" altLang="zh-CN" sz="2400" dirty="0">
                <a:latin typeface="Times New Roman" panose="02020603050405020304" pitchFamily="18" charset="0"/>
                <a:sym typeface="Symbol" panose="05050102010706020507" pitchFamily="18" charset="2"/>
              </a:endParaRPr>
            </a:p>
          </p:txBody>
        </p:sp>
        <p:sp>
          <p:nvSpPr>
            <p:cNvPr id="121936" name="文本框 121935"/>
            <p:cNvSpPr txBox="1"/>
            <p:nvPr/>
          </p:nvSpPr>
          <p:spPr>
            <a:xfrm>
              <a:off x="956" y="1392"/>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1937" name="直接连接符 121936"/>
            <p:cNvSpPr/>
            <p:nvPr/>
          </p:nvSpPr>
          <p:spPr>
            <a:xfrm>
              <a:off x="1024" y="852"/>
              <a:ext cx="384" cy="0"/>
            </a:xfrm>
            <a:prstGeom prst="line">
              <a:avLst/>
            </a:prstGeom>
            <a:ln w="19050" cap="flat" cmpd="sng">
              <a:solidFill>
                <a:schemeClr val="tx2"/>
              </a:solidFill>
              <a:prstDash val="solid"/>
              <a:headEnd type="none" w="med" len="med"/>
              <a:tailEnd type="none" w="med" len="med"/>
            </a:ln>
          </p:spPr>
        </p:sp>
        <p:sp>
          <p:nvSpPr>
            <p:cNvPr id="121940" name="直接连接符 121939"/>
            <p:cNvSpPr/>
            <p:nvPr/>
          </p:nvSpPr>
          <p:spPr>
            <a:xfrm flipH="1" flipV="1">
              <a:off x="1024" y="1500"/>
              <a:ext cx="384" cy="0"/>
            </a:xfrm>
            <a:prstGeom prst="line">
              <a:avLst/>
            </a:prstGeom>
            <a:ln w="19050" cap="flat" cmpd="sng">
              <a:solidFill>
                <a:schemeClr val="tx2"/>
              </a:solidFill>
              <a:prstDash val="solid"/>
              <a:headEnd type="none" w="med" len="med"/>
              <a:tailEnd type="none" w="med" len="med"/>
            </a:ln>
          </p:spPr>
        </p:sp>
        <p:sp>
          <p:nvSpPr>
            <p:cNvPr id="121941" name="文本框 121940"/>
            <p:cNvSpPr txBox="1"/>
            <p:nvPr/>
          </p:nvSpPr>
          <p:spPr>
            <a:xfrm>
              <a:off x="944" y="744"/>
              <a:ext cx="11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º</a:t>
              </a:r>
            </a:p>
          </p:txBody>
        </p:sp>
        <p:sp>
          <p:nvSpPr>
            <p:cNvPr id="121942" name="文本框 121941"/>
            <p:cNvSpPr txBox="1"/>
            <p:nvPr/>
          </p:nvSpPr>
          <p:spPr>
            <a:xfrm>
              <a:off x="890" y="828"/>
              <a:ext cx="24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21943" name="文本框 121942"/>
            <p:cNvSpPr txBox="1"/>
            <p:nvPr/>
          </p:nvSpPr>
          <p:spPr>
            <a:xfrm>
              <a:off x="916" y="1140"/>
              <a:ext cx="14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sp>
          <p:nvSpPr>
            <p:cNvPr id="121944" name="文本框 121943"/>
            <p:cNvSpPr txBox="1"/>
            <p:nvPr/>
          </p:nvSpPr>
          <p:spPr>
            <a:xfrm>
              <a:off x="832" y="1044"/>
              <a:ext cx="32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1</a:t>
              </a:r>
              <a:endParaRPr lang="en-US" altLang="zh-CN" sz="2400" dirty="0">
                <a:latin typeface="Times New Roman" panose="02020603050405020304" pitchFamily="18" charset="0"/>
                <a:sym typeface="Symbol" panose="05050102010706020507" pitchFamily="18" charset="2"/>
              </a:endParaRPr>
            </a:p>
          </p:txBody>
        </p:sp>
        <p:sp>
          <p:nvSpPr>
            <p:cNvPr id="121945" name="文本框 121944"/>
            <p:cNvSpPr txBox="1"/>
            <p:nvPr/>
          </p:nvSpPr>
          <p:spPr>
            <a:xfrm>
              <a:off x="892" y="516"/>
              <a:ext cx="348" cy="288"/>
            </a:xfrm>
            <a:prstGeom prst="rect">
              <a:avLst/>
            </a:prstGeom>
            <a:noFill/>
            <a:ln w="12700">
              <a:noFill/>
            </a:ln>
          </p:spPr>
          <p:txBody>
            <a:bodyPr lIns="89381" tIns="44691" rIns="89381" bIns="44691" anchor="ctr">
              <a:spAutoFit/>
            </a:bodyPr>
            <a:lstStyle/>
            <a:p>
              <a:pPr algn="ctr" defTabSz="892175" eaLnBrk="0" hangingPunct="0">
                <a:spcBef>
                  <a:spcPct val="50000"/>
                </a:spcBef>
              </a:pPr>
              <a:endParaRPr sz="2400" dirty="0">
                <a:latin typeface="Times New Roman" panose="02020603050405020304" pitchFamily="18" charset="0"/>
                <a:sym typeface="Symbol" panose="05050102010706020507" pitchFamily="18" charset="2"/>
              </a:endParaRPr>
            </a:p>
          </p:txBody>
        </p:sp>
        <p:sp>
          <p:nvSpPr>
            <p:cNvPr id="121946" name="直接连接符 121945"/>
            <p:cNvSpPr/>
            <p:nvPr/>
          </p:nvSpPr>
          <p:spPr>
            <a:xfrm>
              <a:off x="1660" y="1320"/>
              <a:ext cx="4" cy="156"/>
            </a:xfrm>
            <a:prstGeom prst="line">
              <a:avLst/>
            </a:prstGeom>
            <a:ln w="19050" cap="flat" cmpd="sng">
              <a:solidFill>
                <a:schemeClr val="tx2"/>
              </a:solidFill>
              <a:prstDash val="solid"/>
              <a:headEnd type="none" w="med" len="med"/>
              <a:tailEnd type="stealth" w="sm" len="med"/>
            </a:ln>
          </p:spPr>
        </p:sp>
      </p:grpSp>
      <p:sp>
        <p:nvSpPr>
          <p:cNvPr id="121948" name="文本框 121947"/>
          <p:cNvSpPr txBox="1"/>
          <p:nvPr/>
        </p:nvSpPr>
        <p:spPr>
          <a:xfrm>
            <a:off x="228600" y="361950"/>
            <a:ext cx="8482013"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(c) </a:t>
            </a:r>
            <a:r>
              <a:rPr lang="zh-CN" altLang="en-US" sz="2400" dirty="0">
                <a:solidFill>
                  <a:srgbClr val="FF5050"/>
                </a:solidFill>
                <a:latin typeface="Times New Roman" panose="02020603050405020304" pitchFamily="18" charset="0"/>
                <a:sym typeface="Symbol" panose="05050102010706020507" pitchFamily="18" charset="2"/>
              </a:rPr>
              <a:t>电压控制的电流源</a:t>
            </a:r>
            <a:r>
              <a:rPr lang="zh-CN" altLang="en-US"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 Voltage  Controlled Current Source )</a:t>
            </a:r>
          </a:p>
        </p:txBody>
      </p:sp>
      <p:sp>
        <p:nvSpPr>
          <p:cNvPr id="121977" name="文本框 121976"/>
          <p:cNvSpPr txBox="1"/>
          <p:nvPr/>
        </p:nvSpPr>
        <p:spPr>
          <a:xfrm>
            <a:off x="280988" y="2838450"/>
            <a:ext cx="8482012"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(d) </a:t>
            </a:r>
            <a:r>
              <a:rPr lang="zh-CN" altLang="en-US" sz="2400" dirty="0">
                <a:solidFill>
                  <a:srgbClr val="FF5050"/>
                </a:solidFill>
                <a:latin typeface="Times New Roman" panose="02020603050405020304" pitchFamily="18" charset="0"/>
                <a:sym typeface="Symbol" panose="05050102010706020507" pitchFamily="18" charset="2"/>
              </a:rPr>
              <a:t>电压控制的电压源</a:t>
            </a:r>
            <a:r>
              <a:rPr lang="zh-CN" altLang="en-US" sz="24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 Voltage  Controlled Current Source )</a:t>
            </a:r>
          </a:p>
        </p:txBody>
      </p:sp>
      <p:sp>
        <p:nvSpPr>
          <p:cNvPr id="121982" name="动作按钮: 后退或前一项 121981"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21983" name="动作按钮: 后退或前一项 121982"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21985" name="矩形 121984"/>
          <p:cNvSpPr/>
          <p:nvPr/>
        </p:nvSpPr>
        <p:spPr>
          <a:xfrm>
            <a:off x="5862638" y="3924300"/>
            <a:ext cx="1152525" cy="457200"/>
          </a:xfrm>
          <a:prstGeom prst="rect">
            <a:avLst/>
          </a:prstGeom>
          <a:noFill/>
          <a:ln w="12700">
            <a:noFill/>
          </a:ln>
        </p:spPr>
        <p:txBody>
          <a:bodyPr wrap="none" lIns="89381" tIns="44691" rIns="89381" bIns="44691" anchor="t">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sym typeface="Symbol" panose="05050102010706020507" pitchFamily="18" charset="2"/>
              </a:rPr>
              <a:t>= </a:t>
            </a:r>
            <a:r>
              <a:rPr lang="en-US" altLang="zh-CN" sz="2400" dirty="0">
                <a:latin typeface="Symbol" panose="05050102010706020507" pitchFamily="18" charset="2"/>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1</a:t>
            </a:r>
          </a:p>
        </p:txBody>
      </p:sp>
      <p:sp>
        <p:nvSpPr>
          <p:cNvPr id="121986" name="矩形 121985"/>
          <p:cNvSpPr/>
          <p:nvPr/>
        </p:nvSpPr>
        <p:spPr>
          <a:xfrm>
            <a:off x="5670550" y="1219200"/>
            <a:ext cx="966788" cy="457200"/>
          </a:xfrm>
          <a:prstGeom prst="rect">
            <a:avLst/>
          </a:prstGeom>
          <a:noFill/>
          <a:ln w="12700">
            <a:noFill/>
          </a:ln>
        </p:spPr>
        <p:txBody>
          <a:bodyPr wrap="none" lIns="89381" tIns="44691" rIns="89381" bIns="44691" anchor="t">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gu</a:t>
            </a:r>
            <a:r>
              <a:rPr lang="en-US" altLang="zh-CN" sz="2400" baseline="-25000" dirty="0">
                <a:latin typeface="Times New Roman" panose="02020603050405020304" pitchFamily="18" charset="0"/>
                <a:sym typeface="Symbol" panose="05050102010706020507" pitchFamily="18" charset="2"/>
              </a:rPr>
              <a:t>1</a:t>
            </a:r>
          </a:p>
        </p:txBody>
      </p:sp>
      <p:sp>
        <p:nvSpPr>
          <p:cNvPr id="121990" name="文本框 121989"/>
          <p:cNvSpPr txBox="1"/>
          <p:nvPr/>
        </p:nvSpPr>
        <p:spPr>
          <a:xfrm>
            <a:off x="842963" y="5722938"/>
            <a:ext cx="4541837" cy="51911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dirty="0">
                <a:solidFill>
                  <a:srgbClr val="0000FF"/>
                </a:solidFill>
                <a:latin typeface="Times New Roman" panose="02020603050405020304" pitchFamily="18" charset="0"/>
                <a:sym typeface="Symbol" panose="05050102010706020507" pitchFamily="18" charset="2"/>
              </a:rPr>
              <a:t>*  </a:t>
            </a:r>
            <a:r>
              <a:rPr lang="zh-CN" altLang="en-US" sz="2700" dirty="0">
                <a:solidFill>
                  <a:srgbClr val="0000FF"/>
                </a:solidFill>
                <a:latin typeface="Times New Roman" panose="02020603050405020304" pitchFamily="18" charset="0"/>
                <a:sym typeface="Symbol" panose="05050102010706020507" pitchFamily="18" charset="2"/>
              </a:rPr>
              <a:t>本课程只讨论线性受控源</a:t>
            </a:r>
            <a:endParaRPr lang="zh-CN" altLang="en-US" sz="2700">
              <a:solidFill>
                <a:srgbClr val="0000FF"/>
              </a:solidFill>
              <a:latin typeface="Times New Roman" panose="02020603050405020304" pitchFamily="18" charset="0"/>
              <a:sym typeface="Symbol" panose="05050102010706020507" pitchFamily="18" charset="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1948"/>
                                        </p:tgtEl>
                                        <p:attrNameLst>
                                          <p:attrName>style.visibility</p:attrName>
                                        </p:attrNameLst>
                                      </p:cBhvr>
                                      <p:to>
                                        <p:strVal val="visible"/>
                                      </p:to>
                                    </p:set>
                                    <p:animEffect transition="in" filter="wipe(down)">
                                      <p:cBhvr>
                                        <p:cTn id="7" dur="500"/>
                                        <p:tgtEl>
                                          <p:spTgt spid="1219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1988"/>
                                        </p:tgtEl>
                                        <p:attrNameLst>
                                          <p:attrName>style.visibility</p:attrName>
                                        </p:attrNameLst>
                                      </p:cBhvr>
                                      <p:to>
                                        <p:strVal val="visible"/>
                                      </p:to>
                                    </p:set>
                                    <p:anim calcmode="lin" valueType="num">
                                      <p:cBhvr additive="base">
                                        <p:cTn id="12" dur="500" fill="hold"/>
                                        <p:tgtEl>
                                          <p:spTgt spid="121988"/>
                                        </p:tgtEl>
                                        <p:attrNameLst>
                                          <p:attrName>ppt_x</p:attrName>
                                        </p:attrNameLst>
                                      </p:cBhvr>
                                      <p:tavLst>
                                        <p:tav tm="0">
                                          <p:val>
                                            <p:strVal val="0-#ppt_w/2"/>
                                          </p:val>
                                        </p:tav>
                                        <p:tav tm="100000">
                                          <p:val>
                                            <p:strVal val="#ppt_x"/>
                                          </p:val>
                                        </p:tav>
                                      </p:tavLst>
                                    </p:anim>
                                    <p:anim calcmode="lin" valueType="num">
                                      <p:cBhvr additive="base">
                                        <p:cTn id="13" dur="500" fill="hold"/>
                                        <p:tgtEl>
                                          <p:spTgt spid="12198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21986"/>
                                        </p:tgtEl>
                                        <p:attrNameLst>
                                          <p:attrName>style.visibility</p:attrName>
                                        </p:attrNameLst>
                                      </p:cBhvr>
                                      <p:to>
                                        <p:strVal val="visible"/>
                                      </p:to>
                                    </p:set>
                                    <p:anim calcmode="lin" valueType="num">
                                      <p:cBhvr additive="base">
                                        <p:cTn id="18" dur="500" fill="hold"/>
                                        <p:tgtEl>
                                          <p:spTgt spid="121986"/>
                                        </p:tgtEl>
                                        <p:attrNameLst>
                                          <p:attrName>ppt_x</p:attrName>
                                        </p:attrNameLst>
                                      </p:cBhvr>
                                      <p:tavLst>
                                        <p:tav tm="0">
                                          <p:val>
                                            <p:strVal val="0-#ppt_w/2"/>
                                          </p:val>
                                        </p:tav>
                                        <p:tav tm="100000">
                                          <p:val>
                                            <p:strVal val="#ppt_x"/>
                                          </p:val>
                                        </p:tav>
                                      </p:tavLst>
                                    </p:anim>
                                    <p:anim calcmode="lin" valueType="num">
                                      <p:cBhvr additive="base">
                                        <p:cTn id="19" dur="500" fill="hold"/>
                                        <p:tgtEl>
                                          <p:spTgt spid="121986"/>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21858"/>
                                        </p:tgtEl>
                                        <p:attrNameLst>
                                          <p:attrName>style.visibility</p:attrName>
                                        </p:attrNameLst>
                                      </p:cBhvr>
                                      <p:to>
                                        <p:strVal val="visible"/>
                                      </p:to>
                                    </p:set>
                                    <p:anim calcmode="lin" valueType="num">
                                      <p:cBhvr additive="base">
                                        <p:cTn id="23" dur="500" fill="hold"/>
                                        <p:tgtEl>
                                          <p:spTgt spid="121858"/>
                                        </p:tgtEl>
                                        <p:attrNameLst>
                                          <p:attrName>ppt_x</p:attrName>
                                        </p:attrNameLst>
                                      </p:cBhvr>
                                      <p:tavLst>
                                        <p:tav tm="0">
                                          <p:val>
                                            <p:strVal val="#ppt_x"/>
                                          </p:val>
                                        </p:tav>
                                        <p:tav tm="100000">
                                          <p:val>
                                            <p:strVal val="#ppt_x"/>
                                          </p:val>
                                        </p:tav>
                                      </p:tavLst>
                                    </p:anim>
                                    <p:anim calcmode="lin" valueType="num">
                                      <p:cBhvr additive="base">
                                        <p:cTn id="24" dur="500" fill="hold"/>
                                        <p:tgtEl>
                                          <p:spTgt spid="12185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1977"/>
                                        </p:tgtEl>
                                        <p:attrNameLst>
                                          <p:attrName>style.visibility</p:attrName>
                                        </p:attrNameLst>
                                      </p:cBhvr>
                                      <p:to>
                                        <p:strVal val="visible"/>
                                      </p:to>
                                    </p:set>
                                    <p:animEffect transition="in" filter="wipe(left)">
                                      <p:cBhvr>
                                        <p:cTn id="29" dur="500"/>
                                        <p:tgtEl>
                                          <p:spTgt spid="121977"/>
                                        </p:tgtEl>
                                      </p:cBhvr>
                                    </p:animEffect>
                                  </p:childTnLst>
                                </p:cTn>
                              </p:par>
                            </p:childTnLst>
                          </p:cTn>
                        </p:par>
                        <p:par>
                          <p:cTn id="30" fill="hold">
                            <p:stCondLst>
                              <p:cond delay="500"/>
                            </p:stCondLst>
                            <p:childTnLst>
                              <p:par>
                                <p:cTn id="31" presetID="2" presetClass="entr" presetSubtype="8" fill="hold" nodeType="afterEffect">
                                  <p:stCondLst>
                                    <p:cond delay="0"/>
                                  </p:stCondLst>
                                  <p:childTnLst>
                                    <p:set>
                                      <p:cBhvr>
                                        <p:cTn id="32" dur="1" fill="hold">
                                          <p:stCondLst>
                                            <p:cond delay="0"/>
                                          </p:stCondLst>
                                        </p:cTn>
                                        <p:tgtEl>
                                          <p:spTgt spid="121989"/>
                                        </p:tgtEl>
                                        <p:attrNameLst>
                                          <p:attrName>style.visibility</p:attrName>
                                        </p:attrNameLst>
                                      </p:cBhvr>
                                      <p:to>
                                        <p:strVal val="visible"/>
                                      </p:to>
                                    </p:set>
                                    <p:anim calcmode="lin" valueType="num">
                                      <p:cBhvr additive="base">
                                        <p:cTn id="33" dur="500" fill="hold"/>
                                        <p:tgtEl>
                                          <p:spTgt spid="121989"/>
                                        </p:tgtEl>
                                        <p:attrNameLst>
                                          <p:attrName>ppt_x</p:attrName>
                                        </p:attrNameLst>
                                      </p:cBhvr>
                                      <p:tavLst>
                                        <p:tav tm="0">
                                          <p:val>
                                            <p:strVal val="0-#ppt_w/2"/>
                                          </p:val>
                                        </p:tav>
                                        <p:tav tm="100000">
                                          <p:val>
                                            <p:strVal val="#ppt_x"/>
                                          </p:val>
                                        </p:tav>
                                      </p:tavLst>
                                    </p:anim>
                                    <p:anim calcmode="lin" valueType="num">
                                      <p:cBhvr additive="base">
                                        <p:cTn id="34" dur="500" fill="hold"/>
                                        <p:tgtEl>
                                          <p:spTgt spid="121989"/>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21985"/>
                                        </p:tgtEl>
                                        <p:attrNameLst>
                                          <p:attrName>style.visibility</p:attrName>
                                        </p:attrNameLst>
                                      </p:cBhvr>
                                      <p:to>
                                        <p:strVal val="visible"/>
                                      </p:to>
                                    </p:set>
                                    <p:anim calcmode="lin" valueType="num">
                                      <p:cBhvr additive="base">
                                        <p:cTn id="39" dur="500" fill="hold"/>
                                        <p:tgtEl>
                                          <p:spTgt spid="121985"/>
                                        </p:tgtEl>
                                        <p:attrNameLst>
                                          <p:attrName>ppt_x</p:attrName>
                                        </p:attrNameLst>
                                      </p:cBhvr>
                                      <p:tavLst>
                                        <p:tav tm="0">
                                          <p:val>
                                            <p:strVal val="0-#ppt_w/2"/>
                                          </p:val>
                                        </p:tav>
                                        <p:tav tm="100000">
                                          <p:val>
                                            <p:strVal val="#ppt_x"/>
                                          </p:val>
                                        </p:tav>
                                      </p:tavLst>
                                    </p:anim>
                                    <p:anim calcmode="lin" valueType="num">
                                      <p:cBhvr additive="base">
                                        <p:cTn id="40" dur="500" fill="hold"/>
                                        <p:tgtEl>
                                          <p:spTgt spid="121985"/>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 presetClass="entr" presetSubtype="4" fill="hold" grpId="0" nodeType="afterEffect">
                                  <p:stCondLst>
                                    <p:cond delay="0"/>
                                  </p:stCondLst>
                                  <p:childTnLst>
                                    <p:set>
                                      <p:cBhvr>
                                        <p:cTn id="43" dur="1" fill="hold">
                                          <p:stCondLst>
                                            <p:cond delay="0"/>
                                          </p:stCondLst>
                                        </p:cTn>
                                        <p:tgtEl>
                                          <p:spTgt spid="121860"/>
                                        </p:tgtEl>
                                        <p:attrNameLst>
                                          <p:attrName>style.visibility</p:attrName>
                                        </p:attrNameLst>
                                      </p:cBhvr>
                                      <p:to>
                                        <p:strVal val="visible"/>
                                      </p:to>
                                    </p:set>
                                    <p:anim calcmode="lin" valueType="num">
                                      <p:cBhvr additive="base">
                                        <p:cTn id="44" dur="500" fill="hold"/>
                                        <p:tgtEl>
                                          <p:spTgt spid="121860"/>
                                        </p:tgtEl>
                                        <p:attrNameLst>
                                          <p:attrName>ppt_x</p:attrName>
                                        </p:attrNameLst>
                                      </p:cBhvr>
                                      <p:tavLst>
                                        <p:tav tm="0">
                                          <p:val>
                                            <p:strVal val="#ppt_x"/>
                                          </p:val>
                                        </p:tav>
                                        <p:tav tm="100000">
                                          <p:val>
                                            <p:strVal val="#ppt_x"/>
                                          </p:val>
                                        </p:tav>
                                      </p:tavLst>
                                    </p:anim>
                                    <p:anim calcmode="lin" valueType="num">
                                      <p:cBhvr additive="base">
                                        <p:cTn id="45" dur="500" fill="hold"/>
                                        <p:tgtEl>
                                          <p:spTgt spid="12186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121990"/>
                                        </p:tgtEl>
                                        <p:attrNameLst>
                                          <p:attrName>style.visibility</p:attrName>
                                        </p:attrNameLst>
                                      </p:cBhvr>
                                      <p:to>
                                        <p:strVal val="visible"/>
                                      </p:to>
                                    </p:set>
                                    <p:anim calcmode="lin" valueType="num">
                                      <p:cBhvr additive="base">
                                        <p:cTn id="50" dur="500" fill="hold"/>
                                        <p:tgtEl>
                                          <p:spTgt spid="121990"/>
                                        </p:tgtEl>
                                        <p:attrNameLst>
                                          <p:attrName>ppt_x</p:attrName>
                                        </p:attrNameLst>
                                      </p:cBhvr>
                                      <p:tavLst>
                                        <p:tav tm="0">
                                          <p:val>
                                            <p:strVal val="#ppt_x"/>
                                          </p:val>
                                        </p:tav>
                                        <p:tav tm="100000">
                                          <p:val>
                                            <p:strVal val="#ppt_x"/>
                                          </p:val>
                                        </p:tav>
                                      </p:tavLst>
                                    </p:anim>
                                    <p:anim calcmode="lin" valueType="num">
                                      <p:cBhvr additive="base">
                                        <p:cTn id="51" dur="500" fill="hold"/>
                                        <p:tgtEl>
                                          <p:spTgt spid="1219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P spid="121860" grpId="0"/>
      <p:bldP spid="121948" grpId="0"/>
      <p:bldP spid="121977" grpId="0"/>
      <p:bldP spid="121985" grpId="0"/>
      <p:bldP spid="121986" grpId="0"/>
      <p:bldP spid="121990"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文本框 169985"/>
          <p:cNvSpPr txBox="1"/>
          <p:nvPr/>
        </p:nvSpPr>
        <p:spPr>
          <a:xfrm>
            <a:off x="228600" y="819150"/>
            <a:ext cx="40386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solidFill>
                  <a:srgbClr val="0000FF"/>
                </a:solidFill>
                <a:latin typeface="Times New Roman" panose="02020603050405020304" pitchFamily="18" charset="0"/>
                <a:sym typeface="Symbol" panose="05050102010706020507" pitchFamily="18" charset="2"/>
              </a:rPr>
              <a:t>3. </a:t>
            </a:r>
            <a:r>
              <a:rPr lang="zh-CN" altLang="en-US" sz="2400" dirty="0">
                <a:solidFill>
                  <a:srgbClr val="0000FF"/>
                </a:solidFill>
                <a:latin typeface="Times New Roman" panose="02020603050405020304" pitchFamily="18" charset="0"/>
                <a:sym typeface="Symbol" panose="05050102010706020507" pitchFamily="18" charset="2"/>
              </a:rPr>
              <a:t>受控源与独立源的比较</a:t>
            </a:r>
            <a:endParaRPr lang="zh-CN" altLang="en-US" sz="2400">
              <a:solidFill>
                <a:srgbClr val="0000FF"/>
              </a:solidFill>
              <a:latin typeface="Times New Roman" panose="02020603050405020304" pitchFamily="18" charset="0"/>
              <a:sym typeface="Symbol" panose="05050102010706020507" pitchFamily="18" charset="2"/>
            </a:endParaRPr>
          </a:p>
        </p:txBody>
      </p:sp>
      <p:sp>
        <p:nvSpPr>
          <p:cNvPr id="169987" name="文本框 169986"/>
          <p:cNvSpPr txBox="1"/>
          <p:nvPr/>
        </p:nvSpPr>
        <p:spPr>
          <a:xfrm>
            <a:off x="685800" y="1617663"/>
            <a:ext cx="7620000" cy="1735137"/>
          </a:xfrm>
          <a:prstGeom prst="rect">
            <a:avLst/>
          </a:prstGeom>
          <a:noFill/>
          <a:ln w="12700">
            <a:noFill/>
          </a:ln>
        </p:spPr>
        <p:txBody>
          <a:bodyPr lIns="89381" tIns="44691" rIns="89381" bIns="44691" anchor="ctr">
            <a:spAutoFit/>
          </a:bodyPr>
          <a:lstStyle/>
          <a:p>
            <a:pPr marL="371475" indent="-371475" algn="just" defTabSz="892175" eaLnBrk="0" hangingPunct="0">
              <a:lnSpc>
                <a:spcPct val="150000"/>
              </a:lnSpc>
              <a:spcBef>
                <a:spcPct val="50000"/>
              </a:spcBef>
            </a:pPr>
            <a:r>
              <a:rPr lang="en-US" altLang="zh-CN" sz="2400" dirty="0">
                <a:latin typeface="Times New Roman" panose="02020603050405020304" pitchFamily="18" charset="0"/>
                <a:sym typeface="Symbol" panose="05050102010706020507" pitchFamily="18" charset="2"/>
              </a:rPr>
              <a:t>(1) </a:t>
            </a:r>
            <a:r>
              <a:rPr lang="zh-CN" altLang="en-US" sz="2400" dirty="0">
                <a:solidFill>
                  <a:srgbClr val="FF0000"/>
                </a:solidFill>
                <a:latin typeface="Times New Roman" panose="02020603050405020304" pitchFamily="18" charset="0"/>
                <a:sym typeface="Symbol" panose="05050102010706020507" pitchFamily="18" charset="2"/>
              </a:rPr>
              <a:t>独立源</a:t>
            </a:r>
            <a:r>
              <a:rPr lang="zh-CN" altLang="en-US" sz="2400" dirty="0">
                <a:latin typeface="Times New Roman" panose="02020603050405020304" pitchFamily="18" charset="0"/>
                <a:sym typeface="Symbol" panose="05050102010706020507" pitchFamily="18" charset="2"/>
              </a:rPr>
              <a:t>电压</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或电流</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由电源本身决定，与电路中其它电压、电流无关，而</a:t>
            </a:r>
            <a:r>
              <a:rPr lang="zh-CN" altLang="en-US" sz="2400" dirty="0">
                <a:solidFill>
                  <a:srgbClr val="FF0000"/>
                </a:solidFill>
                <a:latin typeface="Times New Roman" panose="02020603050405020304" pitchFamily="18" charset="0"/>
                <a:sym typeface="Symbol" panose="05050102010706020507" pitchFamily="18" charset="2"/>
              </a:rPr>
              <a:t>受控源</a:t>
            </a:r>
            <a:r>
              <a:rPr lang="zh-CN" altLang="en-US" sz="2400" dirty="0">
                <a:latin typeface="Times New Roman" panose="02020603050405020304" pitchFamily="18" charset="0"/>
                <a:sym typeface="Symbol" panose="05050102010706020507" pitchFamily="18" charset="2"/>
              </a:rPr>
              <a:t>电压</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或电流</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直接由控制量决定。</a:t>
            </a:r>
          </a:p>
        </p:txBody>
      </p:sp>
      <p:sp>
        <p:nvSpPr>
          <p:cNvPr id="169988" name="文本框 169987"/>
          <p:cNvSpPr txBox="1"/>
          <p:nvPr/>
        </p:nvSpPr>
        <p:spPr>
          <a:xfrm>
            <a:off x="685800" y="3352800"/>
            <a:ext cx="7620000" cy="1735138"/>
          </a:xfrm>
          <a:prstGeom prst="rect">
            <a:avLst/>
          </a:prstGeom>
          <a:noFill/>
          <a:ln w="12700">
            <a:noFill/>
          </a:ln>
        </p:spPr>
        <p:txBody>
          <a:bodyPr lIns="89381" tIns="44691" rIns="89381" bIns="44691" anchor="ctr">
            <a:spAutoFit/>
          </a:bodyPr>
          <a:lstStyle/>
          <a:p>
            <a:pPr marL="371475" indent="-371475" algn="just" defTabSz="892175" eaLnBrk="0" hangingPunct="0">
              <a:lnSpc>
                <a:spcPct val="150000"/>
              </a:lnSpc>
              <a:spcBef>
                <a:spcPct val="50000"/>
              </a:spcBef>
            </a:pPr>
            <a:r>
              <a:rPr lang="en-US" altLang="zh-CN" sz="2400" dirty="0">
                <a:latin typeface="Times New Roman" panose="02020603050405020304" pitchFamily="18" charset="0"/>
                <a:sym typeface="Symbol" panose="05050102010706020507" pitchFamily="18" charset="2"/>
              </a:rPr>
              <a:t>(2) </a:t>
            </a:r>
            <a:r>
              <a:rPr lang="zh-CN" altLang="en-US" sz="2400" dirty="0">
                <a:solidFill>
                  <a:srgbClr val="FF0000"/>
                </a:solidFill>
                <a:latin typeface="Times New Roman" panose="02020603050405020304" pitchFamily="18" charset="0"/>
                <a:sym typeface="Symbol" panose="05050102010706020507" pitchFamily="18" charset="2"/>
              </a:rPr>
              <a:t>独立源</a:t>
            </a:r>
            <a:r>
              <a:rPr lang="zh-CN" altLang="en-US" sz="2400" dirty="0">
                <a:latin typeface="Times New Roman" panose="02020603050405020304" pitchFamily="18" charset="0"/>
                <a:sym typeface="Symbol" panose="05050102010706020507" pitchFamily="18" charset="2"/>
              </a:rPr>
              <a:t>作为电路中“激励”，在电路中产生电压、电流。</a:t>
            </a:r>
            <a:r>
              <a:rPr lang="zh-CN" altLang="en-US" sz="2400" u="sng" dirty="0">
                <a:latin typeface="Times New Roman" panose="02020603050405020304" pitchFamily="18" charset="0"/>
                <a:sym typeface="Symbol" panose="05050102010706020507" pitchFamily="18" charset="2"/>
              </a:rPr>
              <a:t>而</a:t>
            </a:r>
            <a:r>
              <a:rPr lang="zh-CN" altLang="en-US" sz="2400" u="sng" dirty="0">
                <a:solidFill>
                  <a:srgbClr val="FF0000"/>
                </a:solidFill>
                <a:latin typeface="Times New Roman" panose="02020603050405020304" pitchFamily="18" charset="0"/>
                <a:sym typeface="Symbol" panose="05050102010706020507" pitchFamily="18" charset="2"/>
              </a:rPr>
              <a:t>受控源</a:t>
            </a:r>
            <a:r>
              <a:rPr lang="zh-CN" altLang="en-US" sz="2400" u="sng" dirty="0">
                <a:latin typeface="Times New Roman" panose="02020603050405020304" pitchFamily="18" charset="0"/>
                <a:sym typeface="Symbol" panose="05050102010706020507" pitchFamily="18" charset="2"/>
              </a:rPr>
              <a:t>只是反映输出端与输入端的关系，在电路中不能作为“激励”</a:t>
            </a:r>
            <a:r>
              <a:rPr lang="zh-CN" altLang="en-US" sz="2400" dirty="0">
                <a:latin typeface="Times New Roman" panose="02020603050405020304" pitchFamily="18" charset="0"/>
                <a:sym typeface="Symbol" panose="05050102010706020507" pitchFamily="18" charset="2"/>
              </a:rPr>
              <a:t>。</a:t>
            </a:r>
          </a:p>
        </p:txBody>
      </p:sp>
      <p:sp>
        <p:nvSpPr>
          <p:cNvPr id="169993" name="动作按钮: 后退或前一项 169992"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69994" name="动作按钮: 后退或前一项 169993"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69987"/>
                                        </p:tgtEl>
                                        <p:attrNameLst>
                                          <p:attrName>style.visibility</p:attrName>
                                        </p:attrNameLst>
                                      </p:cBhvr>
                                      <p:to>
                                        <p:strVal val="visible"/>
                                      </p:to>
                                    </p:set>
                                    <p:anim calcmode="lin" valueType="num">
                                      <p:cBhvr additive="base">
                                        <p:cTn id="7" dur="500" fill="hold"/>
                                        <p:tgtEl>
                                          <p:spTgt spid="169987"/>
                                        </p:tgtEl>
                                        <p:attrNameLst>
                                          <p:attrName>ppt_x</p:attrName>
                                        </p:attrNameLst>
                                      </p:cBhvr>
                                      <p:tavLst>
                                        <p:tav tm="0">
                                          <p:val>
                                            <p:strVal val="1+#ppt_w/2"/>
                                          </p:val>
                                        </p:tav>
                                        <p:tav tm="100000">
                                          <p:val>
                                            <p:strVal val="#ppt_x"/>
                                          </p:val>
                                        </p:tav>
                                      </p:tavLst>
                                    </p:anim>
                                    <p:anim calcmode="lin" valueType="num">
                                      <p:cBhvr additive="base">
                                        <p:cTn id="8" dur="500" fill="hold"/>
                                        <p:tgtEl>
                                          <p:spTgt spid="1699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69988"/>
                                        </p:tgtEl>
                                        <p:attrNameLst>
                                          <p:attrName>style.visibility</p:attrName>
                                        </p:attrNameLst>
                                      </p:cBhvr>
                                      <p:to>
                                        <p:strVal val="visible"/>
                                      </p:to>
                                    </p:set>
                                    <p:anim calcmode="lin" valueType="num">
                                      <p:cBhvr additive="base">
                                        <p:cTn id="13" dur="500" fill="hold"/>
                                        <p:tgtEl>
                                          <p:spTgt spid="169988"/>
                                        </p:tgtEl>
                                        <p:attrNameLst>
                                          <p:attrName>ppt_x</p:attrName>
                                        </p:attrNameLst>
                                      </p:cBhvr>
                                      <p:tavLst>
                                        <p:tav tm="0">
                                          <p:val>
                                            <p:strVal val="1+#ppt_w/2"/>
                                          </p:val>
                                        </p:tav>
                                        <p:tav tm="100000">
                                          <p:val>
                                            <p:strVal val="#ppt_x"/>
                                          </p:val>
                                        </p:tav>
                                      </p:tavLst>
                                    </p:anim>
                                    <p:anim calcmode="lin" valueType="num">
                                      <p:cBhvr additive="base">
                                        <p:cTn id="14" dur="500" fill="hold"/>
                                        <p:tgtEl>
                                          <p:spTgt spid="1699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p:bldP spid="169988"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729" name="文本框 114728"/>
          <p:cNvSpPr txBox="1"/>
          <p:nvPr/>
        </p:nvSpPr>
        <p:spPr>
          <a:xfrm>
            <a:off x="763588" y="3548385"/>
            <a:ext cx="7847012" cy="3067993"/>
          </a:xfrm>
          <a:prstGeom prst="rect">
            <a:avLst/>
          </a:prstGeom>
          <a:noFill/>
          <a:ln w="19050">
            <a:noFill/>
          </a:ln>
        </p:spPr>
        <p:txBody>
          <a:bodyPr lIns="89381" tIns="44691" rIns="89381" bIns="44691" anchor="ctr">
            <a:spAutoFit/>
          </a:bodyPr>
          <a:lstStyle/>
          <a:p>
            <a:pPr indent="650875" algn="just" defTabSz="892175" eaLnBrk="0" hangingPunct="0">
              <a:lnSpc>
                <a:spcPct val="150000"/>
              </a:lnSpc>
              <a:spcBef>
                <a:spcPct val="50000"/>
              </a:spcBef>
            </a:pPr>
            <a:r>
              <a:rPr lang="zh-CN" altLang="en-US" sz="2400" dirty="0">
                <a:latin typeface="Times New Roman" panose="02020603050405020304" pitchFamily="18" charset="0"/>
                <a:sym typeface="Symbol" panose="05050102010706020507" pitchFamily="18" charset="2"/>
              </a:rPr>
              <a:t>基尔霍夫定律包括</a:t>
            </a:r>
            <a:r>
              <a:rPr lang="zh-CN" altLang="en-US" sz="2400" dirty="0">
                <a:solidFill>
                  <a:srgbClr val="FF0000"/>
                </a:solidFill>
                <a:latin typeface="Times New Roman" panose="02020603050405020304" pitchFamily="18" charset="0"/>
                <a:sym typeface="Symbol" panose="05050102010706020507" pitchFamily="18" charset="2"/>
              </a:rPr>
              <a:t>基尔霍夫电流定律</a:t>
            </a:r>
            <a:r>
              <a:rPr lang="en-US" altLang="zh-CN" sz="2400" dirty="0">
                <a:latin typeface="Times New Roman" panose="02020603050405020304" pitchFamily="18" charset="0"/>
                <a:sym typeface="Symbol" panose="05050102010706020507" pitchFamily="18" charset="2"/>
              </a:rPr>
              <a:t>(</a:t>
            </a:r>
            <a:r>
              <a:rPr lang="en-US" altLang="zh-CN" sz="2700" dirty="0">
                <a:latin typeface="Times New Roman" panose="02020603050405020304" pitchFamily="18" charset="0"/>
                <a:sym typeface="Symbol" panose="05050102010706020507" pitchFamily="18" charset="2"/>
              </a:rPr>
              <a:t>Kirchhoff’s Current Law—</a:t>
            </a:r>
            <a:r>
              <a:rPr lang="en-US" altLang="zh-CN" sz="2400" dirty="0">
                <a:solidFill>
                  <a:srgbClr val="FF0000"/>
                </a:solidFill>
                <a:latin typeface="Times New Roman" panose="02020603050405020304" pitchFamily="18" charset="0"/>
                <a:sym typeface="Symbol" panose="05050102010706020507" pitchFamily="18" charset="2"/>
              </a:rPr>
              <a:t>KCL</a:t>
            </a:r>
            <a:r>
              <a:rPr lang="en-US" altLang="zh-CN" sz="27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和</a:t>
            </a:r>
            <a:r>
              <a:rPr lang="zh-CN" altLang="en-US" sz="2400" dirty="0">
                <a:solidFill>
                  <a:srgbClr val="FF0000"/>
                </a:solidFill>
                <a:latin typeface="Times New Roman" panose="02020603050405020304" pitchFamily="18" charset="0"/>
                <a:sym typeface="Symbol" panose="05050102010706020507" pitchFamily="18" charset="2"/>
              </a:rPr>
              <a:t>基尔霍夫电压定律</a:t>
            </a:r>
            <a:r>
              <a:rPr lang="en-US" altLang="zh-CN" sz="2400" dirty="0">
                <a:latin typeface="Times New Roman" panose="02020603050405020304" pitchFamily="18" charset="0"/>
                <a:sym typeface="Symbol" panose="05050102010706020507" pitchFamily="18" charset="2"/>
              </a:rPr>
              <a:t>(</a:t>
            </a:r>
            <a:r>
              <a:rPr lang="en-US" altLang="zh-CN" sz="2700" dirty="0">
                <a:latin typeface="Times New Roman" panose="02020603050405020304" pitchFamily="18" charset="0"/>
                <a:sym typeface="Symbol" panose="05050102010706020507" pitchFamily="18" charset="2"/>
              </a:rPr>
              <a:t>Kirchhoff’s Voltage Law—</a:t>
            </a:r>
            <a:r>
              <a:rPr lang="en-US" altLang="zh-CN" sz="2400" dirty="0">
                <a:solidFill>
                  <a:srgbClr val="FF0000"/>
                </a:solidFill>
                <a:latin typeface="Times New Roman" panose="02020603050405020304" pitchFamily="18" charset="0"/>
                <a:sym typeface="Symbol" panose="05050102010706020507" pitchFamily="18" charset="2"/>
              </a:rPr>
              <a:t>KVL</a:t>
            </a:r>
            <a:r>
              <a:rPr lang="en-US" altLang="zh-CN" sz="27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。它反映了电路中所有支路电压和电流的约束关系，是分析集总参数电路的基本定律。</a:t>
            </a:r>
            <a:r>
              <a:rPr lang="zh-CN" altLang="en-US" sz="2400" dirty="0">
                <a:solidFill>
                  <a:srgbClr val="0000FF"/>
                </a:solidFill>
                <a:latin typeface="Times New Roman" panose="02020603050405020304" pitchFamily="18" charset="0"/>
                <a:sym typeface="Symbol" panose="05050102010706020507" pitchFamily="18" charset="2"/>
              </a:rPr>
              <a:t>　</a:t>
            </a:r>
            <a:endParaRPr lang="zh-CN" altLang="en-US" sz="2400" dirty="0">
              <a:latin typeface="Times New Roman" panose="02020603050405020304" pitchFamily="18" charset="0"/>
              <a:sym typeface="Symbol" panose="05050102010706020507" pitchFamily="18" charset="2"/>
            </a:endParaRPr>
          </a:p>
        </p:txBody>
      </p:sp>
      <p:sp>
        <p:nvSpPr>
          <p:cNvPr id="114734" name="动作按钮: 后退或前一项 114733"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14735" name="动作按钮: 后退或前一项 114734"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14736" name="标题 114735" descr="信纸"/>
          <p:cNvSpPr>
            <a:spLocks noGrp="1"/>
          </p:cNvSpPr>
          <p:nvPr>
            <p:ph type="title" idx="4294967295"/>
          </p:nvPr>
        </p:nvSpPr>
        <p:spPr>
          <a:xfrm>
            <a:off x="763588" y="323850"/>
            <a:ext cx="6891337" cy="760413"/>
          </a:xfrm>
          <a:blipFill rotWithShape="1">
            <a:blip r:embed="rId4"/>
          </a:blipFill>
          <a:ln/>
        </p:spPr>
        <p:txBody>
          <a:bodyPr lIns="89381" tIns="44691" rIns="89381" bIns="44691" anchor="b"/>
          <a:lstStyle/>
          <a:p>
            <a:pPr algn="ctr"/>
            <a:r>
              <a:rPr lang="en-US" altLang="zh-CN" sz="3500" b="1" dirty="0">
                <a:latin typeface="Times New Roman" panose="02020603050405020304" pitchFamily="18" charset="0"/>
                <a:sym typeface="Symbol" panose="05050102010706020507" pitchFamily="18" charset="2"/>
              </a:rPr>
              <a:t>1.6  </a:t>
            </a:r>
            <a:r>
              <a:rPr lang="zh-CN" altLang="en-US" sz="3500" b="1" dirty="0">
                <a:latin typeface="Times New Roman" panose="02020603050405020304" pitchFamily="18" charset="0"/>
                <a:sym typeface="Symbol" panose="05050102010706020507" pitchFamily="18" charset="2"/>
              </a:rPr>
              <a:t>基尔霍夫定律</a:t>
            </a:r>
            <a:r>
              <a:rPr lang="en-US" altLang="zh-CN" sz="2700" b="1" dirty="0">
                <a:latin typeface="Times New Roman" panose="02020603050405020304" pitchFamily="18" charset="0"/>
                <a:sym typeface="Symbol" panose="05050102010706020507" pitchFamily="18" charset="2"/>
              </a:rPr>
              <a:t>( Kirchhoff’s Laws )</a:t>
            </a:r>
          </a:p>
        </p:txBody>
      </p:sp>
      <p:sp>
        <p:nvSpPr>
          <p:cNvPr id="114738" name="矩形 114737"/>
          <p:cNvSpPr/>
          <p:nvPr/>
        </p:nvSpPr>
        <p:spPr>
          <a:xfrm>
            <a:off x="493713" y="1349375"/>
            <a:ext cx="5824537" cy="457200"/>
          </a:xfrm>
          <a:prstGeom prst="rect">
            <a:avLst/>
          </a:prstGeom>
          <a:noFill/>
          <a:ln w="9525">
            <a:noFill/>
          </a:ln>
        </p:spPr>
        <p:txBody>
          <a:bodyPr lIns="91430" tIns="45714" rIns="91430" bIns="45714" anchor="b">
            <a:spAutoFit/>
          </a:bodyPr>
          <a:lstStyle/>
          <a:p>
            <a:pPr defTabSz="892175"/>
            <a:r>
              <a:rPr lang="zh-CN" altLang="en-US" sz="2400" dirty="0">
                <a:latin typeface="宋体" panose="02010600030101010101" pitchFamily="2" charset="-122"/>
              </a:rPr>
              <a:t>电路中电压、电流的约束关系有两类：</a:t>
            </a:r>
          </a:p>
        </p:txBody>
      </p:sp>
      <p:sp>
        <p:nvSpPr>
          <p:cNvPr id="114739" name="矩形 114738"/>
          <p:cNvSpPr/>
          <p:nvPr/>
        </p:nvSpPr>
        <p:spPr>
          <a:xfrm>
            <a:off x="1147763" y="2109788"/>
            <a:ext cx="5992812" cy="457200"/>
          </a:xfrm>
          <a:prstGeom prst="rect">
            <a:avLst/>
          </a:prstGeom>
          <a:noFill/>
          <a:ln w="9525">
            <a:noFill/>
          </a:ln>
        </p:spPr>
        <p:txBody>
          <a:bodyPr lIns="91430" tIns="45714" rIns="91430" bIns="45714" anchor="b">
            <a:spAutoFit/>
          </a:bodyPr>
          <a:lstStyle/>
          <a:p>
            <a:pPr defTabSz="892175"/>
            <a:r>
              <a:rPr lang="en-US" altLang="zh-CN" sz="2400">
                <a:solidFill>
                  <a:srgbClr val="FF00FF"/>
                </a:solidFill>
                <a:latin typeface="宋体" panose="02010600030101010101" pitchFamily="2" charset="-122"/>
              </a:rPr>
              <a:t>1</a:t>
            </a:r>
            <a:r>
              <a:rPr lang="en-US" altLang="zh-CN" sz="2400" dirty="0">
                <a:latin typeface="宋体" panose="02010600030101010101" pitchFamily="2" charset="-122"/>
              </a:rPr>
              <a:t>.</a:t>
            </a:r>
            <a:r>
              <a:rPr lang="zh-CN" altLang="en-US" sz="2400" dirty="0">
                <a:latin typeface="宋体" panose="02010600030101010101" pitchFamily="2" charset="-122"/>
              </a:rPr>
              <a:t>电路元件本身所具有的伏安关系（</a:t>
            </a:r>
            <a:r>
              <a:rPr lang="en-US" altLang="zh-CN" sz="2400" dirty="0">
                <a:latin typeface="宋体" panose="02010600030101010101" pitchFamily="2" charset="-122"/>
              </a:rPr>
              <a:t>VCR</a:t>
            </a:r>
            <a:r>
              <a:rPr lang="zh-CN" altLang="en-US" sz="2400" dirty="0">
                <a:latin typeface="宋体" panose="02010600030101010101" pitchFamily="2" charset="-122"/>
              </a:rPr>
              <a:t>）</a:t>
            </a:r>
          </a:p>
        </p:txBody>
      </p:sp>
      <p:sp>
        <p:nvSpPr>
          <p:cNvPr id="114740" name="矩形 114739"/>
          <p:cNvSpPr/>
          <p:nvPr/>
        </p:nvSpPr>
        <p:spPr>
          <a:xfrm>
            <a:off x="1147763" y="2668104"/>
            <a:ext cx="6376987" cy="968375"/>
          </a:xfrm>
          <a:prstGeom prst="rect">
            <a:avLst/>
          </a:prstGeom>
          <a:noFill/>
          <a:ln w="9525">
            <a:noFill/>
          </a:ln>
        </p:spPr>
        <p:txBody>
          <a:bodyPr lIns="91430" tIns="45714" rIns="91430" bIns="45714" anchor="b">
            <a:spAutoFit/>
          </a:bodyPr>
          <a:lstStyle/>
          <a:p>
            <a:pPr defTabSz="892175">
              <a:lnSpc>
                <a:spcPct val="120000"/>
              </a:lnSpc>
            </a:pPr>
            <a:r>
              <a:rPr lang="en-US" altLang="zh-CN" sz="2400">
                <a:solidFill>
                  <a:srgbClr val="FF00FF"/>
                </a:solidFill>
                <a:latin typeface="宋体" panose="02010600030101010101" pitchFamily="2" charset="-122"/>
              </a:rPr>
              <a:t>2</a:t>
            </a:r>
            <a:r>
              <a:rPr lang="en-US" altLang="zh-CN" sz="2400" dirty="0">
                <a:latin typeface="宋体" panose="02010600030101010101" pitchFamily="2" charset="-122"/>
              </a:rPr>
              <a:t>.</a:t>
            </a:r>
            <a:r>
              <a:rPr lang="zh-CN" altLang="en-US" sz="2400" dirty="0">
                <a:latin typeface="宋体" panose="02010600030101010101" pitchFamily="2" charset="-122"/>
              </a:rPr>
              <a:t>电路元件的互连方式（体现这种约束关系的是基尔霍夫定律）</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738"/>
                                        </p:tgtEl>
                                        <p:attrNameLst>
                                          <p:attrName>style.visibility</p:attrName>
                                        </p:attrNameLst>
                                      </p:cBhvr>
                                      <p:to>
                                        <p:strVal val="visible"/>
                                      </p:to>
                                    </p:set>
                                    <p:anim calcmode="lin" valueType="num">
                                      <p:cBhvr additive="base">
                                        <p:cTn id="7" dur="500" fill="hold"/>
                                        <p:tgtEl>
                                          <p:spTgt spid="114738"/>
                                        </p:tgtEl>
                                        <p:attrNameLst>
                                          <p:attrName>ppt_x</p:attrName>
                                        </p:attrNameLst>
                                      </p:cBhvr>
                                      <p:tavLst>
                                        <p:tav tm="0">
                                          <p:val>
                                            <p:strVal val="0-#ppt_w/2"/>
                                          </p:val>
                                        </p:tav>
                                        <p:tav tm="100000">
                                          <p:val>
                                            <p:strVal val="#ppt_x"/>
                                          </p:val>
                                        </p:tav>
                                      </p:tavLst>
                                    </p:anim>
                                    <p:anim calcmode="lin" valueType="num">
                                      <p:cBhvr additive="base">
                                        <p:cTn id="8" dur="500" fill="hold"/>
                                        <p:tgtEl>
                                          <p:spTgt spid="1147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739"/>
                                        </p:tgtEl>
                                        <p:attrNameLst>
                                          <p:attrName>style.visibility</p:attrName>
                                        </p:attrNameLst>
                                      </p:cBhvr>
                                      <p:to>
                                        <p:strVal val="visible"/>
                                      </p:to>
                                    </p:set>
                                    <p:anim calcmode="lin" valueType="num">
                                      <p:cBhvr additive="base">
                                        <p:cTn id="13" dur="500" fill="hold"/>
                                        <p:tgtEl>
                                          <p:spTgt spid="114739"/>
                                        </p:tgtEl>
                                        <p:attrNameLst>
                                          <p:attrName>ppt_x</p:attrName>
                                        </p:attrNameLst>
                                      </p:cBhvr>
                                      <p:tavLst>
                                        <p:tav tm="0">
                                          <p:val>
                                            <p:strVal val="0-#ppt_w/2"/>
                                          </p:val>
                                        </p:tav>
                                        <p:tav tm="100000">
                                          <p:val>
                                            <p:strVal val="#ppt_x"/>
                                          </p:val>
                                        </p:tav>
                                      </p:tavLst>
                                    </p:anim>
                                    <p:anim calcmode="lin" valueType="num">
                                      <p:cBhvr additive="base">
                                        <p:cTn id="14" dur="500" fill="hold"/>
                                        <p:tgtEl>
                                          <p:spTgt spid="11473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740"/>
                                        </p:tgtEl>
                                        <p:attrNameLst>
                                          <p:attrName>style.visibility</p:attrName>
                                        </p:attrNameLst>
                                      </p:cBhvr>
                                      <p:to>
                                        <p:strVal val="visible"/>
                                      </p:to>
                                    </p:set>
                                    <p:anim calcmode="lin" valueType="num">
                                      <p:cBhvr additive="base">
                                        <p:cTn id="19" dur="500" fill="hold"/>
                                        <p:tgtEl>
                                          <p:spTgt spid="114740"/>
                                        </p:tgtEl>
                                        <p:attrNameLst>
                                          <p:attrName>ppt_x</p:attrName>
                                        </p:attrNameLst>
                                      </p:cBhvr>
                                      <p:tavLst>
                                        <p:tav tm="0">
                                          <p:val>
                                            <p:strVal val="0-#ppt_w/2"/>
                                          </p:val>
                                        </p:tav>
                                        <p:tav tm="100000">
                                          <p:val>
                                            <p:strVal val="#ppt_x"/>
                                          </p:val>
                                        </p:tav>
                                      </p:tavLst>
                                    </p:anim>
                                    <p:anim calcmode="lin" valueType="num">
                                      <p:cBhvr additive="base">
                                        <p:cTn id="20" dur="500" fill="hold"/>
                                        <p:tgtEl>
                                          <p:spTgt spid="11474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8" fill="hold" grpId="0" nodeType="clickEffect">
                                  <p:stCondLst>
                                    <p:cond delay="0"/>
                                  </p:stCondLst>
                                  <p:childTnLst>
                                    <p:set>
                                      <p:cBhvr>
                                        <p:cTn id="24" dur="1" fill="hold">
                                          <p:stCondLst>
                                            <p:cond delay="0"/>
                                          </p:stCondLst>
                                        </p:cTn>
                                        <p:tgtEl>
                                          <p:spTgt spid="114729"/>
                                        </p:tgtEl>
                                        <p:attrNameLst>
                                          <p:attrName>style.visibility</p:attrName>
                                        </p:attrNameLst>
                                      </p:cBhvr>
                                      <p:to>
                                        <p:strVal val="visible"/>
                                      </p:to>
                                    </p:set>
                                    <p:anim calcmode="lin" valueType="num">
                                      <p:cBhvr>
                                        <p:cTn id="25" dur="500" fill="hold"/>
                                        <p:tgtEl>
                                          <p:spTgt spid="114729"/>
                                        </p:tgtEl>
                                        <p:attrNameLst>
                                          <p:attrName>ppt_x</p:attrName>
                                        </p:attrNameLst>
                                      </p:cBhvr>
                                      <p:tavLst>
                                        <p:tav tm="0">
                                          <p:val>
                                            <p:strVal val="#ppt_x-#ppt_w/2"/>
                                          </p:val>
                                        </p:tav>
                                        <p:tav tm="100000">
                                          <p:val>
                                            <p:strVal val="#ppt_x"/>
                                          </p:val>
                                        </p:tav>
                                      </p:tavLst>
                                    </p:anim>
                                    <p:anim calcmode="lin" valueType="num">
                                      <p:cBhvr>
                                        <p:cTn id="26" dur="500" fill="hold"/>
                                        <p:tgtEl>
                                          <p:spTgt spid="114729"/>
                                        </p:tgtEl>
                                        <p:attrNameLst>
                                          <p:attrName>ppt_y</p:attrName>
                                        </p:attrNameLst>
                                      </p:cBhvr>
                                      <p:tavLst>
                                        <p:tav tm="0">
                                          <p:val>
                                            <p:strVal val="#ppt_y"/>
                                          </p:val>
                                        </p:tav>
                                        <p:tav tm="100000">
                                          <p:val>
                                            <p:strVal val="#ppt_y"/>
                                          </p:val>
                                        </p:tav>
                                      </p:tavLst>
                                    </p:anim>
                                    <p:anim calcmode="lin" valueType="num">
                                      <p:cBhvr>
                                        <p:cTn id="27" dur="500" fill="hold"/>
                                        <p:tgtEl>
                                          <p:spTgt spid="114729"/>
                                        </p:tgtEl>
                                        <p:attrNameLst>
                                          <p:attrName>ppt_w</p:attrName>
                                        </p:attrNameLst>
                                      </p:cBhvr>
                                      <p:tavLst>
                                        <p:tav tm="0">
                                          <p:val>
                                            <p:fltVal val="0"/>
                                          </p:val>
                                        </p:tav>
                                        <p:tav tm="100000">
                                          <p:val>
                                            <p:strVal val="#ppt_w"/>
                                          </p:val>
                                        </p:tav>
                                      </p:tavLst>
                                    </p:anim>
                                    <p:anim calcmode="lin" valueType="num">
                                      <p:cBhvr>
                                        <p:cTn id="28" dur="500" fill="hold"/>
                                        <p:tgtEl>
                                          <p:spTgt spid="11472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29" grpId="0"/>
      <p:bldP spid="114738" grpId="0"/>
      <p:bldP spid="114739" grpId="0"/>
      <p:bldP spid="114740"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文本框 171009"/>
          <p:cNvSpPr txBox="1"/>
          <p:nvPr/>
        </p:nvSpPr>
        <p:spPr>
          <a:xfrm>
            <a:off x="266700" y="152400"/>
            <a:ext cx="30480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一 、  </a:t>
            </a:r>
            <a:r>
              <a:rPr lang="zh-CN" altLang="en-US" sz="2400" dirty="0">
                <a:solidFill>
                  <a:srgbClr val="FF0000"/>
                </a:solidFill>
                <a:latin typeface="Times New Roman" panose="02020603050405020304" pitchFamily="18" charset="0"/>
                <a:sym typeface="Symbol" panose="05050102010706020507" pitchFamily="18" charset="2"/>
              </a:rPr>
              <a:t>名词术语</a:t>
            </a:r>
            <a:r>
              <a:rPr lang="zh-CN" altLang="en-US" sz="2400" dirty="0">
                <a:latin typeface="Times New Roman" panose="02020603050405020304" pitchFamily="18" charset="0"/>
                <a:sym typeface="Symbol" panose="05050102010706020507" pitchFamily="18" charset="2"/>
              </a:rPr>
              <a:t>：</a:t>
            </a:r>
          </a:p>
        </p:txBody>
      </p:sp>
      <p:sp>
        <p:nvSpPr>
          <p:cNvPr id="171011" name="文本框 171010"/>
          <p:cNvSpPr txBox="1"/>
          <p:nvPr/>
        </p:nvSpPr>
        <p:spPr>
          <a:xfrm>
            <a:off x="762000" y="609600"/>
            <a:ext cx="7924800" cy="457200"/>
          </a:xfrm>
          <a:prstGeom prst="rect">
            <a:avLst/>
          </a:prstGeom>
          <a:noFill/>
          <a:ln w="12700">
            <a:noFill/>
          </a:ln>
        </p:spPr>
        <p:txBody>
          <a:bodyPr lIns="89381" tIns="44691" rIns="89381" bIns="44691" anchor="ctr">
            <a:spAutoFit/>
          </a:bodyPr>
          <a:lstStyle/>
          <a:p>
            <a:pPr marL="1116330" indent="-1116330" algn="just" defTabSz="892175" eaLnBrk="0" hangingPunct="0">
              <a:spcBef>
                <a:spcPct val="50000"/>
              </a:spcBef>
            </a:pPr>
            <a:r>
              <a:rPr lang="en-US" altLang="zh-CN" sz="2400" dirty="0">
                <a:latin typeface="Times New Roman" panose="02020603050405020304" pitchFamily="18" charset="0"/>
                <a:sym typeface="Symbol" panose="05050102010706020507" pitchFamily="18" charset="2"/>
              </a:rPr>
              <a:t>1. </a:t>
            </a:r>
            <a:r>
              <a:rPr lang="zh-CN" altLang="en-US" sz="2400" dirty="0">
                <a:latin typeface="Times New Roman" panose="02020603050405020304" pitchFamily="18" charset="0"/>
                <a:sym typeface="Symbol" panose="05050102010706020507" pitchFamily="18" charset="2"/>
              </a:rPr>
              <a:t>支路 </a:t>
            </a:r>
            <a:r>
              <a:rPr lang="en-US" altLang="zh-CN" sz="2400" dirty="0">
                <a:latin typeface="Times New Roman" panose="02020603050405020304" pitchFamily="18" charset="0"/>
                <a:sym typeface="Symbol" panose="05050102010706020507" pitchFamily="18" charset="2"/>
              </a:rPr>
              <a:t>(branch)</a:t>
            </a:r>
            <a:r>
              <a:rPr lang="zh-CN" altLang="en-US" sz="2400" dirty="0">
                <a:latin typeface="Times New Roman" panose="02020603050405020304" pitchFamily="18" charset="0"/>
                <a:sym typeface="Symbol" panose="05050102010706020507" pitchFamily="18" charset="2"/>
              </a:rPr>
              <a:t>：电路中通过同一电流的每个分支</a:t>
            </a:r>
            <a:r>
              <a:rPr lang="zh-CN" altLang="en-US" sz="2400">
                <a:latin typeface="Times New Roman" panose="02020603050405020304" pitchFamily="18" charset="0"/>
                <a:sym typeface="Symbol" panose="05050102010706020507" pitchFamily="18" charset="2"/>
              </a:rPr>
              <a:t>。 </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b</a:t>
            </a:r>
            <a:r>
              <a:rPr lang="en-US" altLang="zh-CN" sz="2400">
                <a:latin typeface="Times New Roman" panose="02020603050405020304" pitchFamily="18" charset="0"/>
                <a:sym typeface="Symbol" panose="05050102010706020507" pitchFamily="18" charset="2"/>
              </a:rPr>
              <a:t>)</a:t>
            </a:r>
          </a:p>
        </p:txBody>
      </p:sp>
      <p:sp>
        <p:nvSpPr>
          <p:cNvPr id="171012" name="文本框 171011"/>
          <p:cNvSpPr txBox="1"/>
          <p:nvPr/>
        </p:nvSpPr>
        <p:spPr>
          <a:xfrm>
            <a:off x="685800" y="3722688"/>
            <a:ext cx="83820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2. </a:t>
            </a:r>
            <a:r>
              <a:rPr lang="zh-CN" altLang="en-US" sz="2400" dirty="0">
                <a:latin typeface="Times New Roman" panose="02020603050405020304" pitchFamily="18" charset="0"/>
                <a:sym typeface="Symbol" panose="05050102010706020507" pitchFamily="18" charset="2"/>
              </a:rPr>
              <a:t>节点 </a:t>
            </a:r>
            <a:r>
              <a:rPr lang="en-US" altLang="zh-CN" sz="2400" dirty="0">
                <a:latin typeface="Times New Roman" panose="02020603050405020304" pitchFamily="18" charset="0"/>
                <a:sym typeface="Symbol" panose="05050102010706020507" pitchFamily="18" charset="2"/>
              </a:rPr>
              <a:t>(node): </a:t>
            </a:r>
            <a:r>
              <a:rPr lang="zh-CN" altLang="en-US" sz="2400" dirty="0">
                <a:latin typeface="Times New Roman" panose="02020603050405020304" pitchFamily="18" charset="0"/>
                <a:sym typeface="Symbol" panose="05050102010706020507" pitchFamily="18" charset="2"/>
              </a:rPr>
              <a:t>三条或三条以上支路的连接点称为节点。</a:t>
            </a:r>
            <a:r>
              <a:rPr lang="en-US" altLang="zh-CN" sz="24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n</a:t>
            </a:r>
            <a:r>
              <a:rPr lang="en-US" altLang="zh-CN" sz="2400" dirty="0">
                <a:latin typeface="Times New Roman" panose="02020603050405020304" pitchFamily="18" charset="0"/>
                <a:sym typeface="Symbol" panose="05050102010706020507" pitchFamily="18" charset="2"/>
              </a:rPr>
              <a:t> )</a:t>
            </a:r>
          </a:p>
        </p:txBody>
      </p:sp>
      <p:sp>
        <p:nvSpPr>
          <p:cNvPr id="171013" name="文本框 171012"/>
          <p:cNvSpPr txBox="1"/>
          <p:nvPr/>
        </p:nvSpPr>
        <p:spPr>
          <a:xfrm>
            <a:off x="685800" y="4805363"/>
            <a:ext cx="6153150" cy="44926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３</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回路</a:t>
            </a:r>
            <a:r>
              <a:rPr lang="en-US" altLang="zh-CN" sz="2400" dirty="0">
                <a:latin typeface="Times New Roman" panose="02020603050405020304" pitchFamily="18" charset="0"/>
                <a:sym typeface="Symbol" panose="05050102010706020507" pitchFamily="18" charset="2"/>
              </a:rPr>
              <a:t>(loop)</a:t>
            </a:r>
            <a:r>
              <a:rPr lang="zh-CN" altLang="en-US" sz="2400" dirty="0">
                <a:latin typeface="Times New Roman" panose="02020603050405020304" pitchFamily="18" charset="0"/>
                <a:sym typeface="Symbol" panose="05050102010706020507" pitchFamily="18" charset="2"/>
              </a:rPr>
              <a:t>：由支路组成的闭合路径。</a:t>
            </a:r>
            <a:r>
              <a:rPr lang="en-US" altLang="zh-CN" sz="2400">
                <a:latin typeface="Times New Roman" panose="02020603050405020304" pitchFamily="18" charset="0"/>
                <a:sym typeface="Symbol" panose="05050102010706020507" pitchFamily="18" charset="2"/>
              </a:rPr>
              <a:t>( </a:t>
            </a:r>
            <a:r>
              <a:rPr lang="en-US" altLang="zh-CN" sz="2400" i="1">
                <a:latin typeface="Times New Roman" panose="02020603050405020304" pitchFamily="18" charset="0"/>
                <a:sym typeface="Symbol" panose="05050102010706020507" pitchFamily="18" charset="2"/>
              </a:rPr>
              <a:t>l</a:t>
            </a:r>
            <a:r>
              <a:rPr lang="en-US" altLang="zh-CN" sz="2400">
                <a:latin typeface="Times New Roman" panose="02020603050405020304" pitchFamily="18" charset="0"/>
                <a:sym typeface="Symbol" panose="05050102010706020507" pitchFamily="18" charset="2"/>
              </a:rPr>
              <a:t> )</a:t>
            </a:r>
          </a:p>
        </p:txBody>
      </p:sp>
      <p:sp>
        <p:nvSpPr>
          <p:cNvPr id="171014" name="文本框 171013"/>
          <p:cNvSpPr txBox="1"/>
          <p:nvPr/>
        </p:nvSpPr>
        <p:spPr>
          <a:xfrm>
            <a:off x="6176963" y="1376363"/>
            <a:ext cx="661987" cy="45720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b</a:t>
            </a:r>
            <a:r>
              <a:rPr lang="en-US" altLang="zh-CN" sz="2400">
                <a:latin typeface="Times New Roman" panose="02020603050405020304" pitchFamily="18" charset="0"/>
                <a:sym typeface="Symbol" panose="05050102010706020507" pitchFamily="18" charset="2"/>
              </a:rPr>
              <a:t>=3</a:t>
            </a:r>
          </a:p>
        </p:txBody>
      </p:sp>
      <p:grpSp>
        <p:nvGrpSpPr>
          <p:cNvPr id="171056" name="组合 171055"/>
          <p:cNvGrpSpPr/>
          <p:nvPr/>
        </p:nvGrpSpPr>
        <p:grpSpPr>
          <a:xfrm>
            <a:off x="1238250" y="874713"/>
            <a:ext cx="4019550" cy="2819400"/>
            <a:chOff x="840" y="551"/>
            <a:chExt cx="2532" cy="1776"/>
          </a:xfrm>
        </p:grpSpPr>
        <p:sp>
          <p:nvSpPr>
            <p:cNvPr id="171016" name="椭圆 171015"/>
            <p:cNvSpPr/>
            <p:nvPr/>
          </p:nvSpPr>
          <p:spPr>
            <a:xfrm>
              <a:off x="1212" y="1031"/>
              <a:ext cx="288" cy="288"/>
            </a:xfrm>
            <a:prstGeom prst="ellipse">
              <a:avLst/>
            </a:prstGeom>
            <a:solidFill>
              <a:srgbClr val="00FFCC"/>
            </a:solidFill>
            <a:ln w="12700" cap="flat" cmpd="sng">
              <a:solidFill>
                <a:schemeClr val="tx2"/>
              </a:solidFill>
              <a:prstDash val="solid"/>
              <a:headEnd type="none" w="med" len="med"/>
              <a:tailEnd type="none" w="med" len="med"/>
            </a:ln>
          </p:spPr>
          <p:txBody>
            <a:bodyPr/>
            <a:lstStyle/>
            <a:p>
              <a:endParaRPr lang="zh-CN" altLang="en-US"/>
            </a:p>
          </p:txBody>
        </p:sp>
        <p:sp>
          <p:nvSpPr>
            <p:cNvPr id="171017" name="椭圆 171016"/>
            <p:cNvSpPr/>
            <p:nvPr/>
          </p:nvSpPr>
          <p:spPr>
            <a:xfrm>
              <a:off x="2064" y="1031"/>
              <a:ext cx="288" cy="288"/>
            </a:xfrm>
            <a:prstGeom prst="ellipse">
              <a:avLst/>
            </a:prstGeom>
            <a:solidFill>
              <a:srgbClr val="00FFCC"/>
            </a:solidFill>
            <a:ln w="12700" cap="flat" cmpd="sng">
              <a:solidFill>
                <a:schemeClr val="tx2"/>
              </a:solidFill>
              <a:prstDash val="solid"/>
              <a:headEnd type="none" w="med" len="med"/>
              <a:tailEnd type="none" w="med" len="med"/>
            </a:ln>
          </p:spPr>
          <p:txBody>
            <a:bodyPr/>
            <a:lstStyle/>
            <a:p>
              <a:endParaRPr lang="zh-CN" altLang="en-US"/>
            </a:p>
          </p:txBody>
        </p:sp>
        <p:sp>
          <p:nvSpPr>
            <p:cNvPr id="171018" name="直接连接符 171017"/>
            <p:cNvSpPr/>
            <p:nvPr/>
          </p:nvSpPr>
          <p:spPr>
            <a:xfrm>
              <a:off x="2208" y="839"/>
              <a:ext cx="0" cy="1200"/>
            </a:xfrm>
            <a:prstGeom prst="line">
              <a:avLst/>
            </a:prstGeom>
            <a:ln w="12700" cap="flat" cmpd="sng">
              <a:solidFill>
                <a:schemeClr val="tx2"/>
              </a:solidFill>
              <a:prstDash val="solid"/>
              <a:headEnd type="none" w="med" len="med"/>
              <a:tailEnd type="none" w="med" len="med"/>
            </a:ln>
          </p:spPr>
        </p:sp>
        <p:sp>
          <p:nvSpPr>
            <p:cNvPr id="171019" name="矩形 171018"/>
            <p:cNvSpPr/>
            <p:nvPr/>
          </p:nvSpPr>
          <p:spPr>
            <a:xfrm>
              <a:off x="2148" y="1571"/>
              <a:ext cx="120" cy="288"/>
            </a:xfrm>
            <a:prstGeom prst="rect">
              <a:avLst/>
            </a:prstGeom>
            <a:solidFill>
              <a:srgbClr val="00FFCC"/>
            </a:solidFill>
            <a:ln w="12700" cap="flat" cmpd="sng">
              <a:solidFill>
                <a:schemeClr val="tx2"/>
              </a:solidFill>
              <a:prstDash val="solid"/>
              <a:miter/>
              <a:headEnd type="none" w="med" len="med"/>
              <a:tailEnd type="none" w="med" len="med"/>
            </a:ln>
          </p:spPr>
          <p:txBody>
            <a:bodyPr/>
            <a:lstStyle/>
            <a:p>
              <a:endParaRPr lang="zh-CN" altLang="en-US"/>
            </a:p>
          </p:txBody>
        </p:sp>
        <p:sp>
          <p:nvSpPr>
            <p:cNvPr id="171020" name="直接连接符 171019"/>
            <p:cNvSpPr/>
            <p:nvPr/>
          </p:nvSpPr>
          <p:spPr>
            <a:xfrm flipV="1">
              <a:off x="1356" y="839"/>
              <a:ext cx="0" cy="1200"/>
            </a:xfrm>
            <a:prstGeom prst="line">
              <a:avLst/>
            </a:prstGeom>
            <a:ln w="12700" cap="flat" cmpd="sng">
              <a:solidFill>
                <a:schemeClr val="tx2"/>
              </a:solidFill>
              <a:prstDash val="solid"/>
              <a:headEnd type="none" w="med" len="med"/>
              <a:tailEnd type="none" w="med" len="med"/>
            </a:ln>
          </p:spPr>
        </p:sp>
        <p:sp>
          <p:nvSpPr>
            <p:cNvPr id="171021" name="直接连接符 171020"/>
            <p:cNvSpPr/>
            <p:nvPr/>
          </p:nvSpPr>
          <p:spPr>
            <a:xfrm flipV="1">
              <a:off x="3060" y="839"/>
              <a:ext cx="0" cy="1200"/>
            </a:xfrm>
            <a:prstGeom prst="line">
              <a:avLst/>
            </a:prstGeom>
            <a:ln w="12700" cap="flat" cmpd="sng">
              <a:solidFill>
                <a:schemeClr val="tx2"/>
              </a:solidFill>
              <a:prstDash val="solid"/>
              <a:headEnd type="none" w="med" len="med"/>
              <a:tailEnd type="none" w="med" len="med"/>
            </a:ln>
          </p:spPr>
        </p:sp>
        <p:sp>
          <p:nvSpPr>
            <p:cNvPr id="171022" name="直接连接符 171021"/>
            <p:cNvSpPr/>
            <p:nvPr/>
          </p:nvSpPr>
          <p:spPr>
            <a:xfrm>
              <a:off x="1356" y="2039"/>
              <a:ext cx="1704" cy="0"/>
            </a:xfrm>
            <a:prstGeom prst="line">
              <a:avLst/>
            </a:prstGeom>
            <a:ln w="12700" cap="flat" cmpd="sng">
              <a:solidFill>
                <a:schemeClr val="tx2"/>
              </a:solidFill>
              <a:prstDash val="solid"/>
              <a:headEnd type="none" w="med" len="med"/>
              <a:tailEnd type="none" w="med" len="med"/>
            </a:ln>
          </p:spPr>
        </p:sp>
        <p:sp>
          <p:nvSpPr>
            <p:cNvPr id="171023" name="直接连接符 171022"/>
            <p:cNvSpPr/>
            <p:nvPr/>
          </p:nvSpPr>
          <p:spPr>
            <a:xfrm>
              <a:off x="1356" y="839"/>
              <a:ext cx="1704" cy="0"/>
            </a:xfrm>
            <a:prstGeom prst="line">
              <a:avLst/>
            </a:prstGeom>
            <a:ln w="12700" cap="flat" cmpd="sng">
              <a:solidFill>
                <a:schemeClr val="tx2"/>
              </a:solidFill>
              <a:prstDash val="solid"/>
              <a:headEnd type="none" w="med" len="med"/>
              <a:tailEnd type="none" w="med" len="med"/>
            </a:ln>
          </p:spPr>
        </p:sp>
        <p:sp>
          <p:nvSpPr>
            <p:cNvPr id="171024" name="矩形 171023"/>
            <p:cNvSpPr/>
            <p:nvPr/>
          </p:nvSpPr>
          <p:spPr>
            <a:xfrm>
              <a:off x="3000" y="1319"/>
              <a:ext cx="120" cy="288"/>
            </a:xfrm>
            <a:prstGeom prst="rect">
              <a:avLst/>
            </a:prstGeom>
            <a:solidFill>
              <a:srgbClr val="00FFCC"/>
            </a:solidFill>
            <a:ln w="12700" cap="flat" cmpd="sng">
              <a:solidFill>
                <a:schemeClr val="tx2"/>
              </a:solidFill>
              <a:prstDash val="solid"/>
              <a:miter/>
              <a:headEnd type="none" w="med" len="med"/>
              <a:tailEnd type="none" w="med" len="med"/>
            </a:ln>
          </p:spPr>
          <p:txBody>
            <a:bodyPr/>
            <a:lstStyle/>
            <a:p>
              <a:endParaRPr lang="zh-CN" altLang="en-US"/>
            </a:p>
          </p:txBody>
        </p:sp>
        <p:sp>
          <p:nvSpPr>
            <p:cNvPr id="171025" name="矩形 171024"/>
            <p:cNvSpPr/>
            <p:nvPr/>
          </p:nvSpPr>
          <p:spPr>
            <a:xfrm>
              <a:off x="1296" y="1559"/>
              <a:ext cx="120" cy="288"/>
            </a:xfrm>
            <a:prstGeom prst="rect">
              <a:avLst/>
            </a:prstGeom>
            <a:solidFill>
              <a:srgbClr val="00FFCC"/>
            </a:solidFill>
            <a:ln w="12700" cap="flat" cmpd="sng">
              <a:solidFill>
                <a:schemeClr val="tx2"/>
              </a:solidFill>
              <a:prstDash val="solid"/>
              <a:miter/>
              <a:headEnd type="none" w="med" len="med"/>
              <a:tailEnd type="none" w="med" len="med"/>
            </a:ln>
          </p:spPr>
          <p:txBody>
            <a:bodyPr/>
            <a:lstStyle/>
            <a:p>
              <a:endParaRPr lang="zh-CN" altLang="en-US"/>
            </a:p>
          </p:txBody>
        </p:sp>
        <p:sp>
          <p:nvSpPr>
            <p:cNvPr id="171026" name="文本框 171025"/>
            <p:cNvSpPr txBox="1"/>
            <p:nvPr/>
          </p:nvSpPr>
          <p:spPr>
            <a:xfrm>
              <a:off x="1131" y="799"/>
              <a:ext cx="225" cy="28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71027" name="文本框 171026"/>
            <p:cNvSpPr txBox="1"/>
            <p:nvPr/>
          </p:nvSpPr>
          <p:spPr>
            <a:xfrm>
              <a:off x="1144" y="1127"/>
              <a:ext cx="212" cy="28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sp>
          <p:nvSpPr>
            <p:cNvPr id="171030" name="文本框 171029"/>
            <p:cNvSpPr txBox="1"/>
            <p:nvPr/>
          </p:nvSpPr>
          <p:spPr>
            <a:xfrm>
              <a:off x="900" y="1559"/>
              <a:ext cx="456"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rPr>
                <a:t>R</a:t>
              </a:r>
              <a:r>
                <a:rPr lang="en-US" altLang="zh-CN" sz="2400" baseline="-25000">
                  <a:latin typeface="Times New Roman" panose="02020603050405020304" pitchFamily="18" charset="0"/>
                </a:rPr>
                <a:t>1</a:t>
              </a:r>
              <a:endParaRPr lang="en-US" altLang="zh-CN" sz="2400">
                <a:solidFill>
                  <a:srgbClr val="000000"/>
                </a:solidFill>
                <a:latin typeface="Times New Roman" panose="02020603050405020304" pitchFamily="18" charset="0"/>
              </a:endParaRPr>
            </a:p>
          </p:txBody>
        </p:sp>
        <p:sp>
          <p:nvSpPr>
            <p:cNvPr id="171031" name="文本框 171030"/>
            <p:cNvSpPr txBox="1"/>
            <p:nvPr/>
          </p:nvSpPr>
          <p:spPr>
            <a:xfrm>
              <a:off x="840" y="954"/>
              <a:ext cx="456"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S1</a:t>
              </a:r>
              <a:endParaRPr lang="en-US" altLang="zh-CN" sz="2400" dirty="0">
                <a:solidFill>
                  <a:srgbClr val="000000"/>
                </a:solidFill>
                <a:latin typeface="Times New Roman" panose="02020603050405020304" pitchFamily="18" charset="0"/>
              </a:endParaRPr>
            </a:p>
          </p:txBody>
        </p:sp>
        <p:sp>
          <p:nvSpPr>
            <p:cNvPr id="171032" name="文本框 171031"/>
            <p:cNvSpPr txBox="1"/>
            <p:nvPr/>
          </p:nvSpPr>
          <p:spPr>
            <a:xfrm>
              <a:off x="2020" y="799"/>
              <a:ext cx="225" cy="28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71033" name="文本框 171032"/>
            <p:cNvSpPr txBox="1"/>
            <p:nvPr/>
          </p:nvSpPr>
          <p:spPr>
            <a:xfrm>
              <a:off x="2020" y="1223"/>
              <a:ext cx="212" cy="28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sp>
          <p:nvSpPr>
            <p:cNvPr id="171034" name="文本框 171033"/>
            <p:cNvSpPr txBox="1"/>
            <p:nvPr/>
          </p:nvSpPr>
          <p:spPr>
            <a:xfrm>
              <a:off x="1608" y="1002"/>
              <a:ext cx="456"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S2</a:t>
              </a:r>
              <a:endParaRPr lang="en-US" altLang="zh-CN" sz="2400" dirty="0">
                <a:solidFill>
                  <a:srgbClr val="000000"/>
                </a:solidFill>
                <a:latin typeface="Times New Roman" panose="02020603050405020304" pitchFamily="18" charset="0"/>
              </a:endParaRPr>
            </a:p>
          </p:txBody>
        </p:sp>
        <p:sp>
          <p:nvSpPr>
            <p:cNvPr id="171035" name="文本框 171034"/>
            <p:cNvSpPr txBox="1"/>
            <p:nvPr/>
          </p:nvSpPr>
          <p:spPr>
            <a:xfrm>
              <a:off x="1692" y="1607"/>
              <a:ext cx="456"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rPr>
                <a:t>R</a:t>
              </a:r>
              <a:r>
                <a:rPr lang="en-US" altLang="zh-CN" sz="2400" baseline="-25000">
                  <a:latin typeface="Times New Roman" panose="02020603050405020304" pitchFamily="18" charset="0"/>
                </a:rPr>
                <a:t>2</a:t>
              </a:r>
              <a:endParaRPr lang="en-US" altLang="zh-CN" sz="2400">
                <a:solidFill>
                  <a:srgbClr val="000000"/>
                </a:solidFill>
                <a:latin typeface="Times New Roman" panose="02020603050405020304" pitchFamily="18" charset="0"/>
              </a:endParaRPr>
            </a:p>
          </p:txBody>
        </p:sp>
        <p:sp>
          <p:nvSpPr>
            <p:cNvPr id="171036" name="文本框 171035"/>
            <p:cNvSpPr txBox="1"/>
            <p:nvPr/>
          </p:nvSpPr>
          <p:spPr>
            <a:xfrm>
              <a:off x="2604" y="1319"/>
              <a:ext cx="456"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rPr>
                <a:t>R</a:t>
              </a:r>
              <a:r>
                <a:rPr lang="en-US" altLang="zh-CN" sz="2400" baseline="-25000">
                  <a:latin typeface="Times New Roman" panose="02020603050405020304" pitchFamily="18" charset="0"/>
                </a:rPr>
                <a:t>3</a:t>
              </a:r>
              <a:endParaRPr lang="en-US" altLang="zh-CN" sz="2400">
                <a:solidFill>
                  <a:srgbClr val="000000"/>
                </a:solidFill>
                <a:latin typeface="Times New Roman" panose="02020603050405020304" pitchFamily="18" charset="0"/>
              </a:endParaRPr>
            </a:p>
          </p:txBody>
        </p:sp>
        <p:sp>
          <p:nvSpPr>
            <p:cNvPr id="171037" name="文本框 171036"/>
            <p:cNvSpPr txBox="1"/>
            <p:nvPr/>
          </p:nvSpPr>
          <p:spPr>
            <a:xfrm>
              <a:off x="1356" y="1290"/>
              <a:ext cx="252"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a:solidFill>
                    <a:schemeClr val="hlink"/>
                  </a:solidFill>
                  <a:latin typeface="Times New Roman" panose="02020603050405020304" pitchFamily="18" charset="0"/>
                </a:rPr>
                <a:t>1</a:t>
              </a:r>
              <a:endParaRPr lang="en-US" altLang="zh-CN" sz="2400">
                <a:solidFill>
                  <a:srgbClr val="000000"/>
                </a:solidFill>
                <a:latin typeface="Times New Roman" panose="02020603050405020304" pitchFamily="18" charset="0"/>
              </a:endParaRPr>
            </a:p>
          </p:txBody>
        </p:sp>
        <p:sp>
          <p:nvSpPr>
            <p:cNvPr id="171038" name="文本框 171037"/>
            <p:cNvSpPr txBox="1"/>
            <p:nvPr/>
          </p:nvSpPr>
          <p:spPr>
            <a:xfrm>
              <a:off x="2292" y="1290"/>
              <a:ext cx="252"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a:solidFill>
                    <a:schemeClr val="hlink"/>
                  </a:solidFill>
                  <a:latin typeface="Times New Roman" panose="02020603050405020304" pitchFamily="18" charset="0"/>
                </a:rPr>
                <a:t>2</a:t>
              </a:r>
              <a:endParaRPr lang="en-US" altLang="zh-CN" sz="2400">
                <a:solidFill>
                  <a:srgbClr val="000000"/>
                </a:solidFill>
                <a:latin typeface="Times New Roman" panose="02020603050405020304" pitchFamily="18" charset="0"/>
              </a:endParaRPr>
            </a:p>
          </p:txBody>
        </p:sp>
        <p:sp>
          <p:nvSpPr>
            <p:cNvPr id="171039" name="文本框 171038"/>
            <p:cNvSpPr txBox="1"/>
            <p:nvPr/>
          </p:nvSpPr>
          <p:spPr>
            <a:xfrm>
              <a:off x="3120" y="1290"/>
              <a:ext cx="252"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a:solidFill>
                    <a:schemeClr val="hlink"/>
                  </a:solidFill>
                  <a:latin typeface="Times New Roman" panose="02020603050405020304" pitchFamily="18" charset="0"/>
                </a:rPr>
                <a:t>3</a:t>
              </a:r>
              <a:endParaRPr lang="en-US" altLang="zh-CN" sz="2400">
                <a:solidFill>
                  <a:srgbClr val="000000"/>
                </a:solidFill>
                <a:latin typeface="Times New Roman" panose="02020603050405020304" pitchFamily="18" charset="0"/>
              </a:endParaRPr>
            </a:p>
          </p:txBody>
        </p:sp>
        <p:sp>
          <p:nvSpPr>
            <p:cNvPr id="171040" name="文本框 171039"/>
            <p:cNvSpPr txBox="1"/>
            <p:nvPr/>
          </p:nvSpPr>
          <p:spPr>
            <a:xfrm>
              <a:off x="2100" y="551"/>
              <a:ext cx="252"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a:solidFill>
                    <a:schemeClr val="hlink"/>
                  </a:solidFill>
                  <a:latin typeface="Times New Roman" panose="02020603050405020304" pitchFamily="18" charset="0"/>
                </a:rPr>
                <a:t>a</a:t>
              </a:r>
              <a:endParaRPr lang="en-US" altLang="zh-CN" sz="2400">
                <a:solidFill>
                  <a:srgbClr val="000000"/>
                </a:solidFill>
                <a:latin typeface="Times New Roman" panose="02020603050405020304" pitchFamily="18" charset="0"/>
              </a:endParaRPr>
            </a:p>
          </p:txBody>
        </p:sp>
        <p:sp>
          <p:nvSpPr>
            <p:cNvPr id="171041" name="文本框 171040"/>
            <p:cNvSpPr txBox="1"/>
            <p:nvPr/>
          </p:nvSpPr>
          <p:spPr>
            <a:xfrm>
              <a:off x="2100" y="2039"/>
              <a:ext cx="252" cy="288"/>
            </a:xfrm>
            <a:prstGeom prst="rect">
              <a:avLst/>
            </a:prstGeom>
            <a:noFill/>
            <a:ln w="19050">
              <a:noFill/>
            </a:ln>
          </p:spPr>
          <p:txBody>
            <a:bodyPr lIns="89381" tIns="44691" rIns="89381" bIns="44691" anchor="ctr">
              <a:spAutoFit/>
            </a:bodyPr>
            <a:lstStyle/>
            <a:p>
              <a:pPr algn="ctr" defTabSz="892175" eaLnBrk="0" hangingPunct="0">
                <a:spcBef>
                  <a:spcPct val="50000"/>
                </a:spcBef>
              </a:pPr>
              <a:r>
                <a:rPr lang="en-US" altLang="zh-CN" sz="2400">
                  <a:solidFill>
                    <a:schemeClr val="hlink"/>
                  </a:solidFill>
                  <a:latin typeface="Times New Roman" panose="02020603050405020304" pitchFamily="18" charset="0"/>
                </a:rPr>
                <a:t>b</a:t>
              </a:r>
              <a:endParaRPr lang="en-US" altLang="zh-CN" sz="2400">
                <a:solidFill>
                  <a:srgbClr val="000000"/>
                </a:solidFill>
                <a:latin typeface="Times New Roman" panose="02020603050405020304" pitchFamily="18" charset="0"/>
              </a:endParaRPr>
            </a:p>
          </p:txBody>
        </p:sp>
        <p:sp>
          <p:nvSpPr>
            <p:cNvPr id="171042" name="椭圆 171041"/>
            <p:cNvSpPr/>
            <p:nvPr/>
          </p:nvSpPr>
          <p:spPr>
            <a:xfrm>
              <a:off x="2177" y="799"/>
              <a:ext cx="68" cy="68"/>
            </a:xfrm>
            <a:prstGeom prst="ellipse">
              <a:avLst/>
            </a:prstGeom>
            <a:solidFill>
              <a:schemeClr val="tx2"/>
            </a:solidFill>
            <a:ln w="19050">
              <a:noFill/>
            </a:ln>
          </p:spPr>
          <p:txBody>
            <a:bodyPr/>
            <a:lstStyle/>
            <a:p>
              <a:endParaRPr lang="zh-CN" altLang="en-US"/>
            </a:p>
          </p:txBody>
        </p:sp>
        <p:sp>
          <p:nvSpPr>
            <p:cNvPr id="171043" name="椭圆 171042"/>
            <p:cNvSpPr/>
            <p:nvPr/>
          </p:nvSpPr>
          <p:spPr>
            <a:xfrm>
              <a:off x="2177" y="2010"/>
              <a:ext cx="68" cy="68"/>
            </a:xfrm>
            <a:prstGeom prst="ellipse">
              <a:avLst/>
            </a:prstGeom>
            <a:solidFill>
              <a:schemeClr val="tx2"/>
            </a:solidFill>
            <a:ln w="19050">
              <a:noFill/>
            </a:ln>
          </p:spPr>
          <p:txBody>
            <a:bodyPr/>
            <a:lstStyle/>
            <a:p>
              <a:endParaRPr lang="zh-CN" altLang="en-US"/>
            </a:p>
          </p:txBody>
        </p:sp>
      </p:grpSp>
      <p:sp>
        <p:nvSpPr>
          <p:cNvPr id="171046" name="文本框 171045"/>
          <p:cNvSpPr txBox="1"/>
          <p:nvPr/>
        </p:nvSpPr>
        <p:spPr>
          <a:xfrm>
            <a:off x="6172200" y="2733675"/>
            <a:ext cx="595313" cy="45720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l</a:t>
            </a:r>
            <a:r>
              <a:rPr lang="en-US" altLang="zh-CN" sz="2400">
                <a:latin typeface="Times New Roman" panose="02020603050405020304" pitchFamily="18" charset="0"/>
                <a:sym typeface="Symbol" panose="05050102010706020507" pitchFamily="18" charset="2"/>
              </a:rPr>
              <a:t>=3</a:t>
            </a:r>
          </a:p>
        </p:txBody>
      </p:sp>
      <p:sp>
        <p:nvSpPr>
          <p:cNvPr id="171047" name="文本框 171046"/>
          <p:cNvSpPr txBox="1"/>
          <p:nvPr/>
        </p:nvSpPr>
        <p:spPr>
          <a:xfrm>
            <a:off x="6176963" y="2036763"/>
            <a:ext cx="679450" cy="45720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n</a:t>
            </a:r>
            <a:r>
              <a:rPr lang="en-US" altLang="zh-CN" sz="2400">
                <a:latin typeface="Times New Roman" panose="02020603050405020304" pitchFamily="18" charset="0"/>
                <a:sym typeface="Symbol" panose="05050102010706020507" pitchFamily="18" charset="2"/>
              </a:rPr>
              <a:t>=2</a:t>
            </a:r>
          </a:p>
        </p:txBody>
      </p:sp>
      <p:sp>
        <p:nvSpPr>
          <p:cNvPr id="171054" name="动作按钮: 后退或前一项 171053"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71055" name="动作按钮: 后退或前一项 171054"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71057" name="文本框 171056"/>
          <p:cNvSpPr txBox="1"/>
          <p:nvPr/>
        </p:nvSpPr>
        <p:spPr>
          <a:xfrm>
            <a:off x="762000" y="5359401"/>
            <a:ext cx="7085012" cy="1200316"/>
          </a:xfrm>
          <a:prstGeom prst="rect">
            <a:avLst/>
          </a:prstGeom>
          <a:noFill/>
          <a:ln w="12700">
            <a:noFill/>
          </a:ln>
        </p:spPr>
        <p:txBody>
          <a:bodyPr lIns="91430" tIns="45714" rIns="91430" bIns="45714" anchor="ctr">
            <a:spAutoFit/>
          </a:bodyPr>
          <a:lstStyle/>
          <a:p>
            <a:pPr algn="just" eaLnBrk="0" hangingPunct="0">
              <a:spcBef>
                <a:spcPct val="50000"/>
              </a:spcBef>
            </a:pPr>
            <a:r>
              <a:rPr lang="en-US" altLang="zh-CN" sz="2400" dirty="0">
                <a:latin typeface="Times New Roman" panose="02020603050405020304" pitchFamily="18" charset="0"/>
                <a:sym typeface="Symbol" panose="05050102010706020507" pitchFamily="18" charset="2"/>
              </a:rPr>
              <a:t>4. </a:t>
            </a:r>
            <a:r>
              <a:rPr lang="zh-CN" altLang="en-US" sz="2400" dirty="0">
                <a:latin typeface="Times New Roman" panose="02020603050405020304" pitchFamily="18" charset="0"/>
                <a:sym typeface="Symbol" panose="05050102010706020507" pitchFamily="18" charset="2"/>
              </a:rPr>
              <a:t>网孔</a:t>
            </a:r>
            <a:r>
              <a:rPr lang="en-US" altLang="zh-CN" sz="2400" dirty="0">
                <a:latin typeface="Times New Roman" panose="02020603050405020304" pitchFamily="18" charset="0"/>
                <a:sym typeface="Symbol" panose="05050102010706020507" pitchFamily="18" charset="2"/>
              </a:rPr>
              <a:t>(mesh)</a:t>
            </a:r>
            <a:r>
              <a:rPr lang="zh-CN" altLang="en-US" sz="2400" dirty="0">
                <a:latin typeface="Times New Roman" panose="02020603050405020304" pitchFamily="18" charset="0"/>
                <a:sym typeface="Symbol" panose="05050102010706020507" pitchFamily="18" charset="2"/>
              </a:rPr>
              <a:t>：对</a:t>
            </a:r>
            <a:r>
              <a:rPr lang="zh-CN" altLang="en-US" sz="2400" dirty="0">
                <a:solidFill>
                  <a:srgbClr val="FF0000"/>
                </a:solidFill>
                <a:latin typeface="Times New Roman" panose="02020603050405020304" pitchFamily="18" charset="0"/>
                <a:sym typeface="Symbol" panose="05050102010706020507" pitchFamily="18" charset="2"/>
              </a:rPr>
              <a:t>平面电路</a:t>
            </a:r>
            <a:r>
              <a:rPr lang="zh-CN" altLang="en-US" sz="2400" dirty="0">
                <a:latin typeface="Times New Roman" panose="02020603050405020304" pitchFamily="18" charset="0"/>
                <a:sym typeface="Symbol" panose="05050102010706020507" pitchFamily="18" charset="2"/>
              </a:rPr>
              <a:t>，每个网眼即为网孔（</a:t>
            </a:r>
            <a:r>
              <a:rPr lang="zh-CN" altLang="en-US" sz="2400" dirty="0">
                <a:solidFill>
                  <a:srgbClr val="FF0000"/>
                </a:solidFill>
                <a:latin typeface="Times New Roman" panose="02020603050405020304" pitchFamily="18" charset="0"/>
                <a:sym typeface="Symbol" panose="05050102010706020507" pitchFamily="18" charset="2"/>
              </a:rPr>
              <a:t>无支路穿过的回路</a:t>
            </a:r>
            <a:r>
              <a:rPr lang="zh-CN" altLang="en-US" sz="2400" dirty="0">
                <a:latin typeface="Times New Roman" panose="02020603050405020304" pitchFamily="18" charset="0"/>
                <a:sym typeface="Symbol" panose="05050102010706020507" pitchFamily="18" charset="2"/>
              </a:rPr>
              <a:t>）。网孔是回路，但回路不一定是网孔。</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1011"/>
                                        </p:tgtEl>
                                        <p:attrNameLst>
                                          <p:attrName>style.visibility</p:attrName>
                                        </p:attrNameLst>
                                      </p:cBhvr>
                                      <p:to>
                                        <p:strVal val="visible"/>
                                      </p:to>
                                    </p:set>
                                    <p:anim calcmode="lin" valueType="num">
                                      <p:cBhvr additive="base">
                                        <p:cTn id="7" dur="500" fill="hold"/>
                                        <p:tgtEl>
                                          <p:spTgt spid="171011"/>
                                        </p:tgtEl>
                                        <p:attrNameLst>
                                          <p:attrName>ppt_x</p:attrName>
                                        </p:attrNameLst>
                                      </p:cBhvr>
                                      <p:tavLst>
                                        <p:tav tm="0">
                                          <p:val>
                                            <p:strVal val="0-#ppt_w/2"/>
                                          </p:val>
                                        </p:tav>
                                        <p:tav tm="100000">
                                          <p:val>
                                            <p:strVal val="#ppt_x"/>
                                          </p:val>
                                        </p:tav>
                                      </p:tavLst>
                                    </p:anim>
                                    <p:anim calcmode="lin" valueType="num">
                                      <p:cBhvr additive="base">
                                        <p:cTn id="8" dur="500" fill="hold"/>
                                        <p:tgtEl>
                                          <p:spTgt spid="1710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171056"/>
                                        </p:tgtEl>
                                        <p:attrNameLst>
                                          <p:attrName>style.visibility</p:attrName>
                                        </p:attrNameLst>
                                      </p:cBhvr>
                                      <p:to>
                                        <p:strVal val="visible"/>
                                      </p:to>
                                    </p:set>
                                    <p:anim calcmode="lin" valueType="num">
                                      <p:cBhvr>
                                        <p:cTn id="12" dur="500" fill="hold"/>
                                        <p:tgtEl>
                                          <p:spTgt spid="171056"/>
                                        </p:tgtEl>
                                        <p:attrNameLst>
                                          <p:attrName>ppt_w</p:attrName>
                                        </p:attrNameLst>
                                      </p:cBhvr>
                                      <p:tavLst>
                                        <p:tav tm="0">
                                          <p:val>
                                            <p:fltVal val="0"/>
                                          </p:val>
                                        </p:tav>
                                        <p:tav tm="100000">
                                          <p:val>
                                            <p:strVal val="#ppt_w"/>
                                          </p:val>
                                        </p:tav>
                                      </p:tavLst>
                                    </p:anim>
                                    <p:anim calcmode="lin" valueType="num">
                                      <p:cBhvr>
                                        <p:cTn id="13" dur="500" fill="hold"/>
                                        <p:tgtEl>
                                          <p:spTgt spid="171056"/>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171014"/>
                                        </p:tgtEl>
                                        <p:attrNameLst>
                                          <p:attrName>style.visibility</p:attrName>
                                        </p:attrNameLst>
                                      </p:cBhvr>
                                      <p:to>
                                        <p:strVal val="visible"/>
                                      </p:to>
                                    </p:set>
                                    <p:animEffect transition="in" filter="box(out)">
                                      <p:cBhvr>
                                        <p:cTn id="18" dur="500"/>
                                        <p:tgtEl>
                                          <p:spTgt spid="1710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1012"/>
                                        </p:tgtEl>
                                        <p:attrNameLst>
                                          <p:attrName>style.visibility</p:attrName>
                                        </p:attrNameLst>
                                      </p:cBhvr>
                                      <p:to>
                                        <p:strVal val="visible"/>
                                      </p:to>
                                    </p:set>
                                    <p:anim calcmode="lin" valueType="num">
                                      <p:cBhvr additive="base">
                                        <p:cTn id="23" dur="500" fill="hold"/>
                                        <p:tgtEl>
                                          <p:spTgt spid="171012"/>
                                        </p:tgtEl>
                                        <p:attrNameLst>
                                          <p:attrName>ppt_x</p:attrName>
                                        </p:attrNameLst>
                                      </p:cBhvr>
                                      <p:tavLst>
                                        <p:tav tm="0">
                                          <p:val>
                                            <p:strVal val="#ppt_x"/>
                                          </p:val>
                                        </p:tav>
                                        <p:tav tm="100000">
                                          <p:val>
                                            <p:strVal val="#ppt_x"/>
                                          </p:val>
                                        </p:tav>
                                      </p:tavLst>
                                    </p:anim>
                                    <p:anim calcmode="lin" valueType="num">
                                      <p:cBhvr additive="base">
                                        <p:cTn id="24" dur="500" fill="hold"/>
                                        <p:tgtEl>
                                          <p:spTgt spid="1710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71047"/>
                                        </p:tgtEl>
                                        <p:attrNameLst>
                                          <p:attrName>style.visibility</p:attrName>
                                        </p:attrNameLst>
                                      </p:cBhvr>
                                      <p:to>
                                        <p:strVal val="visible"/>
                                      </p:to>
                                    </p:set>
                                    <p:animEffect transition="in" filter="box(out)">
                                      <p:cBhvr>
                                        <p:cTn id="29" dur="500"/>
                                        <p:tgtEl>
                                          <p:spTgt spid="171047"/>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71013"/>
                                        </p:tgtEl>
                                        <p:attrNameLst>
                                          <p:attrName>style.visibility</p:attrName>
                                        </p:attrNameLst>
                                      </p:cBhvr>
                                      <p:to>
                                        <p:strVal val="visible"/>
                                      </p:to>
                                    </p:set>
                                    <p:anim calcmode="lin" valueType="num">
                                      <p:cBhvr additive="base">
                                        <p:cTn id="34" dur="500" fill="hold"/>
                                        <p:tgtEl>
                                          <p:spTgt spid="171013"/>
                                        </p:tgtEl>
                                        <p:attrNameLst>
                                          <p:attrName>ppt_x</p:attrName>
                                        </p:attrNameLst>
                                      </p:cBhvr>
                                      <p:tavLst>
                                        <p:tav tm="0">
                                          <p:val>
                                            <p:strVal val="#ppt_x"/>
                                          </p:val>
                                        </p:tav>
                                        <p:tav tm="100000">
                                          <p:val>
                                            <p:strVal val="#ppt_x"/>
                                          </p:val>
                                        </p:tav>
                                      </p:tavLst>
                                    </p:anim>
                                    <p:anim calcmode="lin" valueType="num">
                                      <p:cBhvr additive="base">
                                        <p:cTn id="35" dur="500" fill="hold"/>
                                        <p:tgtEl>
                                          <p:spTgt spid="17101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171046"/>
                                        </p:tgtEl>
                                        <p:attrNameLst>
                                          <p:attrName>style.visibility</p:attrName>
                                        </p:attrNameLst>
                                      </p:cBhvr>
                                      <p:to>
                                        <p:strVal val="visible"/>
                                      </p:to>
                                    </p:set>
                                    <p:animEffect transition="in" filter="box(out)">
                                      <p:cBhvr>
                                        <p:cTn id="40" dur="500"/>
                                        <p:tgtEl>
                                          <p:spTgt spid="171046"/>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1057"/>
                                        </p:tgtEl>
                                        <p:attrNameLst>
                                          <p:attrName>style.visibility</p:attrName>
                                        </p:attrNameLst>
                                      </p:cBhvr>
                                      <p:to>
                                        <p:strVal val="visible"/>
                                      </p:to>
                                    </p:set>
                                    <p:anim calcmode="lin" valueType="num">
                                      <p:cBhvr additive="base">
                                        <p:cTn id="45" dur="500" fill="hold"/>
                                        <p:tgtEl>
                                          <p:spTgt spid="171057"/>
                                        </p:tgtEl>
                                        <p:attrNameLst>
                                          <p:attrName>ppt_x</p:attrName>
                                        </p:attrNameLst>
                                      </p:cBhvr>
                                      <p:tavLst>
                                        <p:tav tm="0">
                                          <p:val>
                                            <p:strVal val="#ppt_x"/>
                                          </p:val>
                                        </p:tav>
                                        <p:tav tm="100000">
                                          <p:val>
                                            <p:strVal val="#ppt_x"/>
                                          </p:val>
                                        </p:tav>
                                      </p:tavLst>
                                    </p:anim>
                                    <p:anim calcmode="lin" valueType="num">
                                      <p:cBhvr additive="base">
                                        <p:cTn id="46" dur="500" fill="hold"/>
                                        <p:tgtEl>
                                          <p:spTgt spid="1710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p:bldP spid="171012" grpId="0"/>
      <p:bldP spid="171013" grpId="0"/>
      <p:bldP spid="171014" grpId="0"/>
      <p:bldP spid="171046" grpId="0"/>
      <p:bldP spid="171047" grpId="0"/>
      <p:bldP spid="171057"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文本框 115713"/>
          <p:cNvSpPr txBox="1"/>
          <p:nvPr/>
        </p:nvSpPr>
        <p:spPr>
          <a:xfrm>
            <a:off x="1493838" y="196850"/>
            <a:ext cx="5122862" cy="500063"/>
          </a:xfrm>
          <a:prstGeom prst="rect">
            <a:avLst/>
          </a:prstGeom>
          <a:solidFill>
            <a:srgbClr val="00FF00"/>
          </a:solidFill>
          <a:ln w="12700">
            <a:noFill/>
          </a:ln>
        </p:spPr>
        <p:txBody>
          <a:bodyPr lIns="89381" tIns="44691" rIns="89381" bIns="44691" anchor="ctr">
            <a:spAutoFit/>
          </a:bodyPr>
          <a:lstStyle/>
          <a:p>
            <a:pPr marL="558800" indent="-558800" algn="just" defTabSz="892175" eaLnBrk="0" hangingPunct="0">
              <a:spcBef>
                <a:spcPct val="50000"/>
              </a:spcBef>
            </a:pPr>
            <a:r>
              <a:rPr lang="en-US" altLang="zh-CN" sz="2700">
                <a:latin typeface="Times New Roman" panose="02020603050405020304" pitchFamily="18" charset="0"/>
                <a:sym typeface="Symbol" panose="05050102010706020507" pitchFamily="18" charset="2"/>
              </a:rPr>
              <a:t>1.6.1  </a:t>
            </a:r>
            <a:r>
              <a:rPr lang="zh-CN" altLang="en-US" sz="2700" dirty="0">
                <a:solidFill>
                  <a:srgbClr val="FF0000"/>
                </a:solidFill>
                <a:latin typeface="Times New Roman" panose="02020603050405020304" pitchFamily="18" charset="0"/>
                <a:sym typeface="Symbol" panose="05050102010706020507" pitchFamily="18" charset="2"/>
              </a:rPr>
              <a:t>基尔霍夫电流定律 </a:t>
            </a:r>
            <a:r>
              <a:rPr lang="en-US" altLang="zh-CN" sz="2700">
                <a:latin typeface="Times New Roman" panose="02020603050405020304" pitchFamily="18" charset="0"/>
                <a:sym typeface="Symbol" panose="05050102010706020507" pitchFamily="18" charset="2"/>
              </a:rPr>
              <a:t>(KCL)</a:t>
            </a:r>
          </a:p>
        </p:txBody>
      </p:sp>
      <p:sp>
        <p:nvSpPr>
          <p:cNvPr id="115716" name="文本框 115715"/>
          <p:cNvSpPr txBox="1"/>
          <p:nvPr/>
        </p:nvSpPr>
        <p:spPr>
          <a:xfrm>
            <a:off x="381000" y="4267200"/>
            <a:ext cx="5268913"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物理基础</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电荷恒定，电流连续性。</a:t>
            </a:r>
            <a:endParaRPr lang="zh-CN" altLang="en-US" sz="2400">
              <a:latin typeface="Times New Roman" panose="02020603050405020304" pitchFamily="18" charset="0"/>
              <a:sym typeface="Symbol" panose="05050102010706020507" pitchFamily="18" charset="2"/>
            </a:endParaRPr>
          </a:p>
        </p:txBody>
      </p:sp>
      <p:grpSp>
        <p:nvGrpSpPr>
          <p:cNvPr id="115767" name="组合 115766"/>
          <p:cNvGrpSpPr/>
          <p:nvPr/>
        </p:nvGrpSpPr>
        <p:grpSpPr>
          <a:xfrm>
            <a:off x="928688" y="2336800"/>
            <a:ext cx="1512887" cy="1397000"/>
            <a:chOff x="352" y="956"/>
            <a:chExt cx="953" cy="880"/>
          </a:xfrm>
        </p:grpSpPr>
        <p:sp>
          <p:nvSpPr>
            <p:cNvPr id="115720" name="直接连接符 115719"/>
            <p:cNvSpPr/>
            <p:nvPr/>
          </p:nvSpPr>
          <p:spPr>
            <a:xfrm>
              <a:off x="1248" y="1094"/>
              <a:ext cx="0" cy="0"/>
            </a:xfrm>
            <a:prstGeom prst="line">
              <a:avLst/>
            </a:prstGeom>
            <a:ln w="12700" cap="flat" cmpd="sng">
              <a:solidFill>
                <a:schemeClr val="tx2"/>
              </a:solidFill>
              <a:prstDash val="solid"/>
              <a:headEnd type="none" w="med" len="med"/>
              <a:tailEnd type="none" w="med" len="med"/>
            </a:ln>
          </p:spPr>
        </p:sp>
        <p:sp>
          <p:nvSpPr>
            <p:cNvPr id="115722" name="直接连接符 115721"/>
            <p:cNvSpPr/>
            <p:nvPr/>
          </p:nvSpPr>
          <p:spPr>
            <a:xfrm flipH="1">
              <a:off x="432" y="1094"/>
              <a:ext cx="672" cy="682"/>
            </a:xfrm>
            <a:prstGeom prst="line">
              <a:avLst/>
            </a:prstGeom>
            <a:ln w="12700" cap="flat" cmpd="sng">
              <a:solidFill>
                <a:schemeClr val="tx2"/>
              </a:solidFill>
              <a:prstDash val="solid"/>
              <a:headEnd type="none" w="med" len="med"/>
              <a:tailEnd type="none" w="med" len="med"/>
            </a:ln>
          </p:spPr>
        </p:sp>
        <p:sp>
          <p:nvSpPr>
            <p:cNvPr id="115723" name="直接连接符 115722"/>
            <p:cNvSpPr/>
            <p:nvPr/>
          </p:nvSpPr>
          <p:spPr>
            <a:xfrm flipH="1" flipV="1">
              <a:off x="432" y="1094"/>
              <a:ext cx="816" cy="682"/>
            </a:xfrm>
            <a:prstGeom prst="line">
              <a:avLst/>
            </a:prstGeom>
            <a:ln w="12700" cap="flat" cmpd="sng">
              <a:solidFill>
                <a:schemeClr val="tx2"/>
              </a:solidFill>
              <a:prstDash val="solid"/>
              <a:headEnd type="none" w="med" len="med"/>
              <a:tailEnd type="none" w="med" len="med"/>
            </a:ln>
          </p:spPr>
        </p:sp>
        <p:sp>
          <p:nvSpPr>
            <p:cNvPr id="115725" name="直接连接符 115724"/>
            <p:cNvSpPr/>
            <p:nvPr/>
          </p:nvSpPr>
          <p:spPr>
            <a:xfrm flipV="1">
              <a:off x="771" y="1152"/>
              <a:ext cx="273" cy="288"/>
            </a:xfrm>
            <a:prstGeom prst="line">
              <a:avLst/>
            </a:prstGeom>
            <a:ln w="12700" cap="flat" cmpd="sng">
              <a:solidFill>
                <a:schemeClr val="hlink"/>
              </a:solidFill>
              <a:prstDash val="solid"/>
              <a:headEnd type="none" w="med" len="med"/>
              <a:tailEnd type="triangle" w="med" len="med"/>
            </a:ln>
          </p:spPr>
        </p:sp>
        <p:sp>
          <p:nvSpPr>
            <p:cNvPr id="115726" name="直接连接符 115725"/>
            <p:cNvSpPr/>
            <p:nvPr/>
          </p:nvSpPr>
          <p:spPr>
            <a:xfrm flipH="1">
              <a:off x="576" y="1452"/>
              <a:ext cx="180" cy="192"/>
            </a:xfrm>
            <a:prstGeom prst="line">
              <a:avLst/>
            </a:prstGeom>
            <a:ln w="12700" cap="flat" cmpd="sng">
              <a:solidFill>
                <a:schemeClr val="hlink"/>
              </a:solidFill>
              <a:prstDash val="solid"/>
              <a:headEnd type="none" w="med" len="med"/>
              <a:tailEnd type="triangle" w="med" len="med"/>
            </a:ln>
          </p:spPr>
        </p:sp>
        <p:sp>
          <p:nvSpPr>
            <p:cNvPr id="115730" name="直接连接符 115729"/>
            <p:cNvSpPr/>
            <p:nvPr/>
          </p:nvSpPr>
          <p:spPr>
            <a:xfrm>
              <a:off x="552" y="1190"/>
              <a:ext cx="72" cy="58"/>
            </a:xfrm>
            <a:prstGeom prst="line">
              <a:avLst/>
            </a:prstGeom>
            <a:ln w="12700" cap="flat" cmpd="sng">
              <a:solidFill>
                <a:schemeClr val="tx2"/>
              </a:solidFill>
              <a:prstDash val="solid"/>
              <a:headEnd type="none" w="med" len="med"/>
              <a:tailEnd type="triangle" w="med" len="med"/>
            </a:ln>
          </p:spPr>
        </p:sp>
        <p:sp>
          <p:nvSpPr>
            <p:cNvPr id="115735" name="直接连接符 115734"/>
            <p:cNvSpPr/>
            <p:nvPr/>
          </p:nvSpPr>
          <p:spPr>
            <a:xfrm rot="-1438438" flipH="1" flipV="1">
              <a:off x="1092" y="1584"/>
              <a:ext cx="144" cy="252"/>
            </a:xfrm>
            <a:prstGeom prst="line">
              <a:avLst/>
            </a:prstGeom>
            <a:ln w="12700" cap="flat" cmpd="sng">
              <a:solidFill>
                <a:schemeClr val="tx2"/>
              </a:solidFill>
              <a:prstDash val="solid"/>
              <a:headEnd type="none" w="med" len="med"/>
              <a:tailEnd type="triangle" w="med" len="med"/>
            </a:ln>
          </p:spPr>
        </p:sp>
        <p:sp>
          <p:nvSpPr>
            <p:cNvPr id="115736" name="文本框 115735"/>
            <p:cNvSpPr txBox="1"/>
            <p:nvPr/>
          </p:nvSpPr>
          <p:spPr>
            <a:xfrm>
              <a:off x="538" y="956"/>
              <a:ext cx="233" cy="28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1</a:t>
              </a:r>
              <a:endParaRPr lang="en-US" altLang="zh-CN" sz="2400" i="1" dirty="0">
                <a:latin typeface="Times New Roman" panose="02020603050405020304" pitchFamily="18" charset="0"/>
                <a:sym typeface="Symbol" panose="05050102010706020507" pitchFamily="18" charset="2"/>
              </a:endParaRPr>
            </a:p>
          </p:txBody>
        </p:sp>
        <p:sp>
          <p:nvSpPr>
            <p:cNvPr id="115737" name="文本框 115736"/>
            <p:cNvSpPr txBox="1"/>
            <p:nvPr/>
          </p:nvSpPr>
          <p:spPr>
            <a:xfrm>
              <a:off x="1024" y="1142"/>
              <a:ext cx="233" cy="28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4</a:t>
              </a:r>
              <a:endParaRPr lang="en-US" altLang="zh-CN" sz="2400" i="1" dirty="0">
                <a:latin typeface="Times New Roman" panose="02020603050405020304" pitchFamily="18" charset="0"/>
                <a:sym typeface="Symbol" panose="05050102010706020507" pitchFamily="18" charset="2"/>
              </a:endParaRPr>
            </a:p>
          </p:txBody>
        </p:sp>
        <p:sp>
          <p:nvSpPr>
            <p:cNvPr id="115738" name="文本框 115737"/>
            <p:cNvSpPr txBox="1"/>
            <p:nvPr/>
          </p:nvSpPr>
          <p:spPr>
            <a:xfrm>
              <a:off x="352" y="1368"/>
              <a:ext cx="233" cy="28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2</a:t>
              </a:r>
              <a:endParaRPr lang="en-US" altLang="zh-CN" sz="2400" i="1" dirty="0">
                <a:latin typeface="Times New Roman" panose="02020603050405020304" pitchFamily="18" charset="0"/>
                <a:sym typeface="Symbol" panose="05050102010706020507" pitchFamily="18" charset="2"/>
              </a:endParaRPr>
            </a:p>
          </p:txBody>
        </p:sp>
        <p:sp>
          <p:nvSpPr>
            <p:cNvPr id="115739" name="文本框 115738"/>
            <p:cNvSpPr txBox="1"/>
            <p:nvPr/>
          </p:nvSpPr>
          <p:spPr>
            <a:xfrm>
              <a:off x="1072" y="1446"/>
              <a:ext cx="233" cy="28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3</a:t>
              </a:r>
              <a:endParaRPr lang="en-US" altLang="zh-CN" sz="2400" i="1" dirty="0">
                <a:latin typeface="Times New Roman" panose="02020603050405020304" pitchFamily="18" charset="0"/>
                <a:sym typeface="Symbol" panose="05050102010706020507" pitchFamily="18" charset="2"/>
              </a:endParaRPr>
            </a:p>
          </p:txBody>
        </p:sp>
        <p:sp>
          <p:nvSpPr>
            <p:cNvPr id="115740" name="文本框 115739"/>
            <p:cNvSpPr txBox="1"/>
            <p:nvPr/>
          </p:nvSpPr>
          <p:spPr>
            <a:xfrm>
              <a:off x="708" y="1248"/>
              <a:ext cx="183" cy="28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grpSp>
      <p:graphicFrame>
        <p:nvGraphicFramePr>
          <p:cNvPr id="115742" name="对象 115741"/>
          <p:cNvGraphicFramePr/>
          <p:nvPr/>
        </p:nvGraphicFramePr>
        <p:xfrm>
          <a:off x="5143500" y="1603375"/>
          <a:ext cx="1163638" cy="442913"/>
        </p:xfrm>
        <a:graphic>
          <a:graphicData uri="http://schemas.openxmlformats.org/presentationml/2006/ole">
            <mc:AlternateContent xmlns:mc="http://schemas.openxmlformats.org/markup-compatibility/2006">
              <mc:Choice xmlns:v="urn:schemas-microsoft-com:vml" Requires="v">
                <p:oleObj spid="_x0000_s26683" r:id="rId3" imgW="1167765" imgH="444500" progId="Equation.DSMT4">
                  <p:embed/>
                </p:oleObj>
              </mc:Choice>
              <mc:Fallback>
                <p:oleObj r:id="rId3" imgW="1167765" imgH="444500" progId="Equation.DSMT4">
                  <p:embed/>
                  <p:pic>
                    <p:nvPicPr>
                      <p:cNvPr id="0" name="图片 3120"/>
                      <p:cNvPicPr/>
                      <p:nvPr/>
                    </p:nvPicPr>
                    <p:blipFill>
                      <a:blip r:embed="rId4"/>
                      <a:stretch>
                        <a:fillRect/>
                      </a:stretch>
                    </p:blipFill>
                    <p:spPr>
                      <a:xfrm>
                        <a:off x="5143500" y="1603375"/>
                        <a:ext cx="1163638" cy="442913"/>
                      </a:xfrm>
                      <a:prstGeom prst="rect">
                        <a:avLst/>
                      </a:prstGeom>
                      <a:noFill/>
                      <a:ln w="38100">
                        <a:noFill/>
                        <a:miter/>
                      </a:ln>
                    </p:spPr>
                  </p:pic>
                </p:oleObj>
              </mc:Fallback>
            </mc:AlternateContent>
          </a:graphicData>
        </a:graphic>
      </p:graphicFrame>
      <p:sp>
        <p:nvSpPr>
          <p:cNvPr id="115743" name="文本框 115742"/>
          <p:cNvSpPr txBox="1"/>
          <p:nvPr/>
        </p:nvSpPr>
        <p:spPr>
          <a:xfrm>
            <a:off x="2954338" y="2076450"/>
            <a:ext cx="54864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令流出为“</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支路电流背离节点</a:t>
            </a:r>
            <a:r>
              <a:rPr lang="en-US" altLang="zh-CN" sz="2400">
                <a:latin typeface="Times New Roman" panose="02020603050405020304" pitchFamily="18" charset="0"/>
                <a:sym typeface="Symbol" panose="05050102010706020507" pitchFamily="18" charset="2"/>
              </a:rPr>
              <a:t>)</a:t>
            </a:r>
          </a:p>
        </p:txBody>
      </p:sp>
      <p:sp>
        <p:nvSpPr>
          <p:cNvPr id="115744" name="文本框 115743"/>
          <p:cNvSpPr txBox="1"/>
          <p:nvPr/>
        </p:nvSpPr>
        <p:spPr>
          <a:xfrm>
            <a:off x="3436938" y="2555875"/>
            <a:ext cx="21463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3</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4</a:t>
            </a:r>
            <a:r>
              <a:rPr lang="en-US" altLang="zh-CN" sz="2400" i="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0</a:t>
            </a:r>
            <a:endParaRPr lang="en-US" altLang="zh-CN" sz="2400" i="1" dirty="0">
              <a:latin typeface="Times New Roman" panose="02020603050405020304" pitchFamily="18" charset="0"/>
              <a:sym typeface="Symbol" panose="05050102010706020507" pitchFamily="18" charset="2"/>
            </a:endParaRPr>
          </a:p>
        </p:txBody>
      </p:sp>
      <p:graphicFrame>
        <p:nvGraphicFramePr>
          <p:cNvPr id="115745" name="对象 115744"/>
          <p:cNvGraphicFramePr/>
          <p:nvPr/>
        </p:nvGraphicFramePr>
        <p:xfrm>
          <a:off x="5708650" y="3586163"/>
          <a:ext cx="1917700" cy="469900"/>
        </p:xfrm>
        <a:graphic>
          <a:graphicData uri="http://schemas.openxmlformats.org/presentationml/2006/ole">
            <mc:AlternateContent xmlns:mc="http://schemas.openxmlformats.org/markup-compatibility/2006">
              <mc:Choice xmlns:v="urn:schemas-microsoft-com:vml" Requires="v">
                <p:oleObj spid="_x0000_s26684" r:id="rId5" imgW="1917700" imgH="469900" progId="Equation.DSMT4">
                  <p:embed/>
                </p:oleObj>
              </mc:Choice>
              <mc:Fallback>
                <p:oleObj r:id="rId5" imgW="1917700" imgH="469900" progId="Equation.DSMT4">
                  <p:embed/>
                  <p:pic>
                    <p:nvPicPr>
                      <p:cNvPr id="0" name="图片 3119"/>
                      <p:cNvPicPr/>
                      <p:nvPr/>
                    </p:nvPicPr>
                    <p:blipFill>
                      <a:blip r:embed="rId6"/>
                      <a:stretch>
                        <a:fillRect/>
                      </a:stretch>
                    </p:blipFill>
                    <p:spPr>
                      <a:xfrm>
                        <a:off x="5708650" y="3586163"/>
                        <a:ext cx="1917700" cy="469900"/>
                      </a:xfrm>
                      <a:prstGeom prst="rect">
                        <a:avLst/>
                      </a:prstGeom>
                      <a:noFill/>
                      <a:ln w="38100">
                        <a:noFill/>
                        <a:miter/>
                      </a:ln>
                    </p:spPr>
                  </p:pic>
                </p:oleObj>
              </mc:Fallback>
            </mc:AlternateContent>
          </a:graphicData>
        </a:graphic>
      </p:graphicFrame>
      <p:grpSp>
        <p:nvGrpSpPr>
          <p:cNvPr id="115769" name="组合 115768"/>
          <p:cNvGrpSpPr/>
          <p:nvPr/>
        </p:nvGrpSpPr>
        <p:grpSpPr>
          <a:xfrm>
            <a:off x="1990422" y="4822825"/>
            <a:ext cx="2980344" cy="1443038"/>
            <a:chOff x="493" y="3264"/>
            <a:chExt cx="1667" cy="912"/>
          </a:xfrm>
        </p:grpSpPr>
        <p:sp>
          <p:nvSpPr>
            <p:cNvPr id="115746" name="直接连接符 115745"/>
            <p:cNvSpPr/>
            <p:nvPr/>
          </p:nvSpPr>
          <p:spPr>
            <a:xfrm>
              <a:off x="891" y="3264"/>
              <a:ext cx="0" cy="912"/>
            </a:xfrm>
            <a:prstGeom prst="line">
              <a:avLst/>
            </a:prstGeom>
            <a:ln w="12700" cap="flat" cmpd="sng">
              <a:solidFill>
                <a:schemeClr val="tx2"/>
              </a:solidFill>
              <a:prstDash val="solid"/>
              <a:headEnd type="none" w="med" len="med"/>
              <a:tailEnd type="none" w="med" len="med"/>
            </a:ln>
          </p:spPr>
        </p:sp>
        <p:sp>
          <p:nvSpPr>
            <p:cNvPr id="115747" name="直接连接符 115746"/>
            <p:cNvSpPr/>
            <p:nvPr/>
          </p:nvSpPr>
          <p:spPr>
            <a:xfrm>
              <a:off x="891" y="3720"/>
              <a:ext cx="1269" cy="0"/>
            </a:xfrm>
            <a:prstGeom prst="line">
              <a:avLst/>
            </a:prstGeom>
            <a:ln w="12700" cap="flat" cmpd="sng">
              <a:solidFill>
                <a:schemeClr val="tx2"/>
              </a:solidFill>
              <a:prstDash val="solid"/>
              <a:headEnd type="none" w="med" len="med"/>
              <a:tailEnd type="none" w="med" len="med"/>
            </a:ln>
          </p:spPr>
        </p:sp>
        <p:sp>
          <p:nvSpPr>
            <p:cNvPr id="115748" name="直接连接符 115747"/>
            <p:cNvSpPr/>
            <p:nvPr/>
          </p:nvSpPr>
          <p:spPr>
            <a:xfrm>
              <a:off x="1536" y="3264"/>
              <a:ext cx="0" cy="912"/>
            </a:xfrm>
            <a:prstGeom prst="line">
              <a:avLst/>
            </a:prstGeom>
            <a:ln w="12700" cap="flat" cmpd="sng">
              <a:solidFill>
                <a:schemeClr val="tx2"/>
              </a:solidFill>
              <a:prstDash val="solid"/>
              <a:headEnd type="none" w="med" len="med"/>
              <a:tailEnd type="none" w="med" len="med"/>
            </a:ln>
          </p:spPr>
        </p:sp>
        <p:sp>
          <p:nvSpPr>
            <p:cNvPr id="115750" name="直接连接符 115749"/>
            <p:cNvSpPr/>
            <p:nvPr/>
          </p:nvSpPr>
          <p:spPr>
            <a:xfrm>
              <a:off x="891" y="3264"/>
              <a:ext cx="0" cy="278"/>
            </a:xfrm>
            <a:prstGeom prst="line">
              <a:avLst/>
            </a:prstGeom>
            <a:ln w="12700" cap="flat" cmpd="sng">
              <a:solidFill>
                <a:schemeClr val="tx2"/>
              </a:solidFill>
              <a:prstDash val="solid"/>
              <a:headEnd type="none" w="med" len="med"/>
              <a:tailEnd type="triangle" w="med" len="med"/>
            </a:ln>
          </p:spPr>
        </p:sp>
        <p:sp>
          <p:nvSpPr>
            <p:cNvPr id="115751" name="直接连接符 115750"/>
            <p:cNvSpPr/>
            <p:nvPr/>
          </p:nvSpPr>
          <p:spPr>
            <a:xfrm>
              <a:off x="891" y="3744"/>
              <a:ext cx="0" cy="346"/>
            </a:xfrm>
            <a:prstGeom prst="line">
              <a:avLst/>
            </a:prstGeom>
            <a:ln w="12700" cap="flat" cmpd="sng">
              <a:solidFill>
                <a:schemeClr val="tx2"/>
              </a:solidFill>
              <a:prstDash val="solid"/>
              <a:headEnd type="none" w="med" len="med"/>
              <a:tailEnd type="triangle" w="med" len="med"/>
            </a:ln>
          </p:spPr>
        </p:sp>
        <p:sp>
          <p:nvSpPr>
            <p:cNvPr id="115752" name="直接连接符 115751"/>
            <p:cNvSpPr/>
            <p:nvPr/>
          </p:nvSpPr>
          <p:spPr>
            <a:xfrm>
              <a:off x="1536" y="3288"/>
              <a:ext cx="0" cy="278"/>
            </a:xfrm>
            <a:prstGeom prst="line">
              <a:avLst/>
            </a:prstGeom>
            <a:ln w="12700" cap="flat" cmpd="sng">
              <a:solidFill>
                <a:schemeClr val="tx2"/>
              </a:solidFill>
              <a:prstDash val="solid"/>
              <a:headEnd type="none" w="med" len="med"/>
              <a:tailEnd type="triangle" w="med" len="med"/>
            </a:ln>
          </p:spPr>
        </p:sp>
        <p:sp>
          <p:nvSpPr>
            <p:cNvPr id="115753" name="直接连接符 115752"/>
            <p:cNvSpPr/>
            <p:nvPr/>
          </p:nvSpPr>
          <p:spPr>
            <a:xfrm flipV="1">
              <a:off x="1536" y="3916"/>
              <a:ext cx="0" cy="260"/>
            </a:xfrm>
            <a:prstGeom prst="line">
              <a:avLst/>
            </a:prstGeom>
            <a:ln w="12700" cap="flat" cmpd="sng">
              <a:solidFill>
                <a:schemeClr val="tx2"/>
              </a:solidFill>
              <a:prstDash val="solid"/>
              <a:headEnd type="none" w="med" len="med"/>
              <a:tailEnd type="triangle" w="med" len="med"/>
            </a:ln>
          </p:spPr>
        </p:sp>
        <p:sp>
          <p:nvSpPr>
            <p:cNvPr id="115755" name="直接连接符 115754"/>
            <p:cNvSpPr/>
            <p:nvPr/>
          </p:nvSpPr>
          <p:spPr>
            <a:xfrm flipH="1">
              <a:off x="1236" y="3720"/>
              <a:ext cx="300" cy="0"/>
            </a:xfrm>
            <a:prstGeom prst="line">
              <a:avLst/>
            </a:prstGeom>
            <a:ln w="12700" cap="flat" cmpd="sng">
              <a:solidFill>
                <a:schemeClr val="hlink"/>
              </a:solidFill>
              <a:prstDash val="solid"/>
              <a:headEnd type="none" w="med" len="med"/>
              <a:tailEnd type="triangle" w="med" len="med"/>
            </a:ln>
          </p:spPr>
        </p:sp>
        <p:sp>
          <p:nvSpPr>
            <p:cNvPr id="115756" name="直接连接符 115755"/>
            <p:cNvSpPr/>
            <p:nvPr/>
          </p:nvSpPr>
          <p:spPr>
            <a:xfrm>
              <a:off x="1536" y="3720"/>
              <a:ext cx="480" cy="0"/>
            </a:xfrm>
            <a:prstGeom prst="line">
              <a:avLst/>
            </a:prstGeom>
            <a:ln w="12700" cap="flat" cmpd="sng">
              <a:solidFill>
                <a:schemeClr val="hlink"/>
              </a:solidFill>
              <a:prstDash val="solid"/>
              <a:headEnd type="none" w="med" len="med"/>
              <a:tailEnd type="triangle" w="med" len="med"/>
            </a:ln>
          </p:spPr>
        </p:sp>
        <p:sp>
          <p:nvSpPr>
            <p:cNvPr id="115757" name="文本框 115756"/>
            <p:cNvSpPr txBox="1"/>
            <p:nvPr/>
          </p:nvSpPr>
          <p:spPr>
            <a:xfrm>
              <a:off x="780" y="3564"/>
              <a:ext cx="23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15758" name="文本框 115757"/>
            <p:cNvSpPr txBox="1"/>
            <p:nvPr/>
          </p:nvSpPr>
          <p:spPr>
            <a:xfrm>
              <a:off x="1389" y="3580"/>
              <a:ext cx="27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15759" name="文本框 115758"/>
            <p:cNvSpPr txBox="1"/>
            <p:nvPr/>
          </p:nvSpPr>
          <p:spPr>
            <a:xfrm>
              <a:off x="551" y="3290"/>
              <a:ext cx="361"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7A</a:t>
              </a:r>
            </a:p>
          </p:txBody>
        </p:sp>
        <p:sp>
          <p:nvSpPr>
            <p:cNvPr id="115760" name="文本框 115759"/>
            <p:cNvSpPr txBox="1"/>
            <p:nvPr/>
          </p:nvSpPr>
          <p:spPr>
            <a:xfrm>
              <a:off x="493" y="3859"/>
              <a:ext cx="419"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4A</a:t>
              </a:r>
            </a:p>
          </p:txBody>
        </p:sp>
        <p:sp>
          <p:nvSpPr>
            <p:cNvPr id="115761" name="文本框 115760"/>
            <p:cNvSpPr txBox="1"/>
            <p:nvPr/>
          </p:nvSpPr>
          <p:spPr>
            <a:xfrm>
              <a:off x="1236" y="3432"/>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1</a:t>
              </a:r>
              <a:endParaRPr lang="en-US" altLang="zh-CN" sz="2400" i="1" dirty="0">
                <a:latin typeface="Times New Roman" panose="02020603050405020304" pitchFamily="18" charset="0"/>
                <a:sym typeface="Symbol" panose="05050102010706020507" pitchFamily="18" charset="2"/>
              </a:endParaRPr>
            </a:p>
          </p:txBody>
        </p:sp>
        <p:sp>
          <p:nvSpPr>
            <p:cNvPr id="115762" name="文本框 115761"/>
            <p:cNvSpPr txBox="1"/>
            <p:nvPr/>
          </p:nvSpPr>
          <p:spPr>
            <a:xfrm>
              <a:off x="1488" y="3272"/>
              <a:ext cx="48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10A</a:t>
              </a:r>
            </a:p>
          </p:txBody>
        </p:sp>
        <p:sp>
          <p:nvSpPr>
            <p:cNvPr id="115763" name="文本框 115762"/>
            <p:cNvSpPr txBox="1"/>
            <p:nvPr/>
          </p:nvSpPr>
          <p:spPr>
            <a:xfrm>
              <a:off x="1488" y="3888"/>
              <a:ext cx="641"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-12A</a:t>
              </a:r>
            </a:p>
          </p:txBody>
        </p:sp>
        <p:sp>
          <p:nvSpPr>
            <p:cNvPr id="115764" name="文本框 115763"/>
            <p:cNvSpPr txBox="1"/>
            <p:nvPr/>
          </p:nvSpPr>
          <p:spPr>
            <a:xfrm>
              <a:off x="1824" y="3438"/>
              <a:ext cx="33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2</a:t>
              </a:r>
              <a:endParaRPr lang="en-US" altLang="zh-CN" sz="2400" i="1" dirty="0">
                <a:latin typeface="Times New Roman" panose="02020603050405020304" pitchFamily="18" charset="0"/>
                <a:sym typeface="Symbol" panose="05050102010706020507" pitchFamily="18" charset="2"/>
              </a:endParaRPr>
            </a:p>
          </p:txBody>
        </p:sp>
      </p:grpSp>
      <p:sp>
        <p:nvSpPr>
          <p:cNvPr id="115765" name="文本框 115764"/>
          <p:cNvSpPr txBox="1"/>
          <p:nvPr/>
        </p:nvSpPr>
        <p:spPr>
          <a:xfrm>
            <a:off x="4742281" y="5455295"/>
            <a:ext cx="43434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r>
              <a:rPr lang="en-US" altLang="zh-CN" sz="2400" dirty="0">
                <a:latin typeface="Times New Roman" panose="02020603050405020304" pitchFamily="18" charset="0"/>
                <a:sym typeface="Symbol" panose="05050102010706020507" pitchFamily="18" charset="2"/>
              </a:rPr>
              <a:t>–10–(–12)=0     </a:t>
            </a:r>
            <a:r>
              <a:rPr lang="en-US" altLang="zh-CN" sz="2400" i="1" dirty="0">
                <a:latin typeface="Times New Roman" panose="02020603050405020304" pitchFamily="18" charset="0"/>
                <a:sym typeface="Symbol" panose="05050102010706020507" pitchFamily="18" charset="2"/>
              </a:rPr>
              <a:t> i</a:t>
            </a:r>
            <a:r>
              <a:rPr lang="en-US" altLang="zh-CN" sz="2400" baseline="-25000" dirty="0">
                <a:latin typeface="Times New Roman" panose="02020603050405020304" pitchFamily="18" charset="0"/>
                <a:sym typeface="Symbol" panose="05050102010706020507" pitchFamily="18" charset="2"/>
              </a:rPr>
              <a:t>2</a:t>
            </a:r>
            <a:r>
              <a:rPr lang="en-US" altLang="zh-CN" sz="2400" i="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1A</a:t>
            </a:r>
            <a:r>
              <a:rPr lang="en-US" altLang="zh-CN" sz="2400" i="1" dirty="0">
                <a:latin typeface="Times New Roman" panose="02020603050405020304" pitchFamily="18" charset="0"/>
                <a:sym typeface="Symbol" panose="05050102010706020507" pitchFamily="18" charset="2"/>
              </a:rPr>
              <a:t>   </a:t>
            </a:r>
          </a:p>
        </p:txBody>
      </p:sp>
      <p:sp>
        <p:nvSpPr>
          <p:cNvPr id="115768" name="文本框 115767"/>
          <p:cNvSpPr txBox="1"/>
          <p:nvPr/>
        </p:nvSpPr>
        <p:spPr>
          <a:xfrm>
            <a:off x="387350" y="1993900"/>
            <a:ext cx="687388" cy="457200"/>
          </a:xfrm>
          <a:prstGeom prst="rect">
            <a:avLst/>
          </a:prstGeom>
          <a:noFill/>
          <a:ln w="9525">
            <a:noFill/>
          </a:ln>
        </p:spPr>
        <p:txBody>
          <a:bodyPr lIns="89381" tIns="44691" rIns="89381" bIns="44691" anchor="ctr">
            <a:spAutoFit/>
          </a:bodyPr>
          <a:lstStyle/>
          <a:p>
            <a:pPr algn="ctr" defTabSz="892175" eaLnBrk="0" hangingPunct="0">
              <a:spcBef>
                <a:spcPct val="50000"/>
              </a:spcBef>
            </a:pPr>
            <a:r>
              <a:rPr lang="zh-CN" altLang="en-US" sz="2400" i="1" dirty="0">
                <a:solidFill>
                  <a:srgbClr val="0000FF"/>
                </a:solidFill>
                <a:latin typeface="Times New Roman" panose="02020603050405020304" pitchFamily="18" charset="0"/>
                <a:sym typeface="Symbol" panose="05050102010706020507" pitchFamily="18" charset="2"/>
              </a:rPr>
              <a:t>例</a:t>
            </a:r>
            <a:r>
              <a:rPr lang="en-US" altLang="zh-CN" sz="2400" i="1">
                <a:solidFill>
                  <a:srgbClr val="0000FF"/>
                </a:solidFill>
                <a:latin typeface="Times New Roman" panose="02020603050405020304" pitchFamily="18" charset="0"/>
                <a:sym typeface="Symbol" panose="05050102010706020507" pitchFamily="18" charset="2"/>
              </a:rPr>
              <a:t>:</a:t>
            </a:r>
          </a:p>
        </p:txBody>
      </p:sp>
      <p:sp>
        <p:nvSpPr>
          <p:cNvPr id="115770" name="矩形 115769"/>
          <p:cNvSpPr/>
          <p:nvPr/>
        </p:nvSpPr>
        <p:spPr>
          <a:xfrm>
            <a:off x="4975225" y="4886046"/>
            <a:ext cx="3328987" cy="457200"/>
          </a:xfrm>
          <a:prstGeom prst="rect">
            <a:avLst/>
          </a:prstGeom>
          <a:noFill/>
          <a:ln w="9525">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4–7–</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0     </a:t>
            </a:r>
            <a:r>
              <a:rPr lang="en-US" altLang="zh-CN" sz="2400" i="1" dirty="0">
                <a:latin typeface="Times New Roman" panose="02020603050405020304" pitchFamily="18" charset="0"/>
                <a:sym typeface="Symbol" panose="05050102010706020507" pitchFamily="18" charset="2"/>
              </a:rPr>
              <a:t>  i</a:t>
            </a:r>
            <a:r>
              <a:rPr lang="en-US" altLang="zh-CN" sz="2400" baseline="-2500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3A</a:t>
            </a:r>
            <a:r>
              <a:rPr lang="en-US" altLang="zh-CN" sz="2400" i="1" dirty="0">
                <a:latin typeface="Times New Roman" panose="02020603050405020304" pitchFamily="18" charset="0"/>
                <a:sym typeface="Symbol" panose="05050102010706020507" pitchFamily="18" charset="2"/>
              </a:rPr>
              <a:t> </a:t>
            </a:r>
          </a:p>
        </p:txBody>
      </p:sp>
      <p:sp>
        <p:nvSpPr>
          <p:cNvPr id="115775" name="动作按钮: 后退或前一项 115774" descr="水滴">
            <a:hlinkClick r:id="" action="ppaction://hlinkshowjump?jump=previousslide">
              <a:snd r:embed="rId7" name="PROJCTOR.WAV"/>
            </a:hlinkClick>
          </p:cNvPr>
          <p:cNvSpPr/>
          <p:nvPr/>
        </p:nvSpPr>
        <p:spPr>
          <a:xfrm>
            <a:off x="8074025" y="632460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15776" name="动作按钮: 后退或前一项 115775" descr="水滴">
            <a:hlinkClick r:id="" action="ppaction://hlinkshowjump?jump=nextslide">
              <a:snd r:embed="rId7" name="PROJCTOR.WAV"/>
            </a:hlinkClick>
          </p:cNvPr>
          <p:cNvSpPr/>
          <p:nvPr/>
        </p:nvSpPr>
        <p:spPr>
          <a:xfrm flipH="1">
            <a:off x="8610600" y="632460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15777" name="文本框 115776"/>
          <p:cNvSpPr txBox="1"/>
          <p:nvPr/>
        </p:nvSpPr>
        <p:spPr>
          <a:xfrm>
            <a:off x="3513138" y="3505200"/>
            <a:ext cx="1630362"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3</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4</a:t>
            </a:r>
            <a:endParaRPr lang="en-US" altLang="zh-CN" sz="2400" i="1" dirty="0">
              <a:latin typeface="Times New Roman" panose="02020603050405020304" pitchFamily="18" charset="0"/>
              <a:sym typeface="Symbol" panose="05050102010706020507" pitchFamily="18" charset="2"/>
            </a:endParaRPr>
          </a:p>
        </p:txBody>
      </p:sp>
      <p:sp>
        <p:nvSpPr>
          <p:cNvPr id="115778" name="文本框 115777"/>
          <p:cNvSpPr txBox="1"/>
          <p:nvPr/>
        </p:nvSpPr>
        <p:spPr>
          <a:xfrm>
            <a:off x="3276600" y="3048000"/>
            <a:ext cx="407988"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a:latin typeface="Times New Roman" panose="02020603050405020304" pitchFamily="18" charset="0"/>
                <a:sym typeface="Symbol" panose="05050102010706020507" pitchFamily="18" charset="2"/>
              </a:rPr>
              <a:t>或</a:t>
            </a:r>
          </a:p>
        </p:txBody>
      </p:sp>
      <p:sp>
        <p:nvSpPr>
          <p:cNvPr id="115779" name="文本框 115778"/>
          <p:cNvSpPr txBox="1"/>
          <p:nvPr/>
        </p:nvSpPr>
        <p:spPr>
          <a:xfrm>
            <a:off x="310371" y="4828268"/>
            <a:ext cx="1890713" cy="459587"/>
          </a:xfrm>
          <a:prstGeom prst="rect">
            <a:avLst/>
          </a:prstGeom>
          <a:noFill/>
          <a:ln w="9525">
            <a:noFill/>
          </a:ln>
        </p:spPr>
        <p:txBody>
          <a:bodyPr wrap="square" lIns="89381" tIns="44691" rIns="89381" bIns="44691" anchor="ctr">
            <a:spAutoFit/>
          </a:bodyPr>
          <a:lstStyle/>
          <a:p>
            <a:pPr algn="ctr" defTabSz="892175" eaLnBrk="0" hangingPunct="0">
              <a:spcBef>
                <a:spcPct val="50000"/>
              </a:spcBef>
            </a:pPr>
            <a:r>
              <a:rPr lang="zh-CN" altLang="en-US" sz="2400" i="1" dirty="0">
                <a:solidFill>
                  <a:srgbClr val="0000FF"/>
                </a:solidFill>
                <a:latin typeface="Times New Roman" panose="02020603050405020304" pitchFamily="18" charset="0"/>
                <a:sym typeface="Symbol" panose="05050102010706020507" pitchFamily="18" charset="2"/>
              </a:rPr>
              <a:t>例</a:t>
            </a:r>
            <a:r>
              <a:rPr lang="en-US" altLang="zh-CN" sz="2400" i="1" dirty="0">
                <a:solidFill>
                  <a:srgbClr val="0000FF"/>
                </a:solidFill>
                <a:latin typeface="Times New Roman" panose="02020603050405020304" pitchFamily="18" charset="0"/>
                <a:sym typeface="Symbol" panose="05050102010706020507" pitchFamily="18" charset="2"/>
              </a:rPr>
              <a:t>:</a:t>
            </a:r>
            <a:r>
              <a:rPr lang="zh-CN" altLang="en-US" sz="2400" i="1" dirty="0">
                <a:solidFill>
                  <a:srgbClr val="0000FF"/>
                </a:solidFill>
                <a:latin typeface="Times New Roman" panose="02020603050405020304" pitchFamily="18" charset="0"/>
                <a:sym typeface="Symbol" panose="05050102010706020507" pitchFamily="18" charset="2"/>
              </a:rPr>
              <a:t>求</a:t>
            </a:r>
            <a:r>
              <a:rPr lang="en-US" altLang="zh-CN" sz="2400" i="1" dirty="0">
                <a:solidFill>
                  <a:srgbClr val="FF0000"/>
                </a:solidFill>
                <a:latin typeface="Times New Roman" panose="02020603050405020304" pitchFamily="18" charset="0"/>
                <a:sym typeface="Symbol" panose="05050102010706020507" pitchFamily="18" charset="2"/>
              </a:rPr>
              <a:t>i1</a:t>
            </a:r>
            <a:r>
              <a:rPr lang="zh-CN" altLang="en-US" sz="2400" i="1" dirty="0">
                <a:solidFill>
                  <a:srgbClr val="0000FF"/>
                </a:solidFill>
                <a:latin typeface="Times New Roman" panose="02020603050405020304" pitchFamily="18" charset="0"/>
                <a:sym typeface="Symbol" panose="05050102010706020507" pitchFamily="18" charset="2"/>
              </a:rPr>
              <a:t>、</a:t>
            </a:r>
            <a:r>
              <a:rPr lang="en-US" altLang="zh-CN" sz="2400" i="1" dirty="0">
                <a:solidFill>
                  <a:srgbClr val="FF0000"/>
                </a:solidFill>
                <a:latin typeface="Times New Roman" panose="02020603050405020304" pitchFamily="18" charset="0"/>
                <a:sym typeface="Symbol" panose="05050102010706020507" pitchFamily="18" charset="2"/>
              </a:rPr>
              <a:t>i2</a:t>
            </a:r>
          </a:p>
        </p:txBody>
      </p:sp>
      <p:sp>
        <p:nvSpPr>
          <p:cNvPr id="115780" name="矩形 115779"/>
          <p:cNvSpPr/>
          <p:nvPr/>
        </p:nvSpPr>
        <p:spPr>
          <a:xfrm>
            <a:off x="387350" y="1012825"/>
            <a:ext cx="8507413" cy="811213"/>
          </a:xfrm>
          <a:prstGeom prst="rect">
            <a:avLst/>
          </a:prstGeom>
          <a:noFill/>
          <a:ln w="9525">
            <a:noFill/>
          </a:ln>
        </p:spPr>
        <p:txBody>
          <a:bodyPr lIns="91430" tIns="45714" rIns="91430" bIns="45714" anchor="b">
            <a:spAutoFit/>
          </a:bodyPr>
          <a:lstStyle/>
          <a:p>
            <a:pPr defTabSz="892175" eaLnBrk="0" hangingPunct="0">
              <a:spcBef>
                <a:spcPct val="50000"/>
              </a:spcBef>
            </a:pPr>
            <a:r>
              <a:rPr lang="zh-CN" altLang="en-US" sz="2400" dirty="0">
                <a:latin typeface="宋体" panose="02010600030101010101" pitchFamily="2" charset="-122"/>
                <a:sym typeface="Symbol" panose="05050102010706020507" pitchFamily="18" charset="2"/>
              </a:rPr>
              <a:t>在任何</a:t>
            </a:r>
            <a:r>
              <a:rPr lang="zh-CN" altLang="zh-CN" sz="2400" dirty="0">
                <a:latin typeface="宋体" panose="02010600030101010101" pitchFamily="2" charset="-122"/>
                <a:sym typeface="Symbol" panose="05050102010706020507" pitchFamily="18" charset="2"/>
              </a:rPr>
              <a:t>集总参数电路中，在任一时刻，流出(流入)任一节点的各支路电流的代数和为零。 即</a:t>
            </a:r>
            <a:endParaRPr lang="zh-CN" altLang="en-US" sz="2400" dirty="0">
              <a:latin typeface="宋体" panose="02010600030101010101" pitchFamily="2" charset="-122"/>
              <a:sym typeface="Symbol" panose="05050102010706020507" pitchFamily="18" charset="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5768"/>
                                        </p:tgtEl>
                                        <p:attrNameLst>
                                          <p:attrName>style.visibility</p:attrName>
                                        </p:attrNameLst>
                                      </p:cBhvr>
                                      <p:to>
                                        <p:strVal val="visible"/>
                                      </p:to>
                                    </p:set>
                                    <p:anim calcmode="lin" valueType="num">
                                      <p:cBhvr>
                                        <p:cTn id="7" dur="1000" fill="hold"/>
                                        <p:tgtEl>
                                          <p:spTgt spid="115768"/>
                                        </p:tgtEl>
                                        <p:attrNameLst>
                                          <p:attrName>ppt_w</p:attrName>
                                        </p:attrNameLst>
                                      </p:cBhvr>
                                      <p:tavLst>
                                        <p:tav tm="0">
                                          <p:val>
                                            <p:fltVal val="0"/>
                                          </p:val>
                                        </p:tav>
                                        <p:tav tm="100000">
                                          <p:val>
                                            <p:strVal val="#ppt_w"/>
                                          </p:val>
                                        </p:tav>
                                      </p:tavLst>
                                    </p:anim>
                                    <p:anim calcmode="lin" valueType="num">
                                      <p:cBhvr>
                                        <p:cTn id="8" dur="1000" fill="hold"/>
                                        <p:tgtEl>
                                          <p:spTgt spid="115768"/>
                                        </p:tgtEl>
                                        <p:attrNameLst>
                                          <p:attrName>ppt_h</p:attrName>
                                        </p:attrNameLst>
                                      </p:cBhvr>
                                      <p:tavLst>
                                        <p:tav tm="0">
                                          <p:val>
                                            <p:fltVal val="0"/>
                                          </p:val>
                                        </p:tav>
                                        <p:tav tm="100000">
                                          <p:val>
                                            <p:strVal val="#ppt_h"/>
                                          </p:val>
                                        </p:tav>
                                      </p:tavLst>
                                    </p:anim>
                                    <p:anim calcmode="lin" valueType="num">
                                      <p:cBhvr>
                                        <p:cTn id="9" dur="1000" fill="hold"/>
                                        <p:tgtEl>
                                          <p:spTgt spid="11576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5768"/>
                                        </p:tgtEl>
                                        <p:attrNameLst>
                                          <p:attrName>ppt_y</p:attrName>
                                        </p:attrNameLst>
                                      </p:cBhvr>
                                      <p:tavLst>
                                        <p:tav tm="0" fmla="#ppt_y+(sin(-2*pi*(1-$))*-#ppt_x+cos(-2*pi*(1-$))*(1-#ppt_y))*(1-$)">
                                          <p:val>
                                            <p:fltVal val="0"/>
                                          </p:val>
                                        </p:tav>
                                        <p:tav tm="100000">
                                          <p:val>
                                            <p:fltVal val="1"/>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115767"/>
                                        </p:tgtEl>
                                        <p:attrNameLst>
                                          <p:attrName>style.visibility</p:attrName>
                                        </p:attrNameLst>
                                      </p:cBhvr>
                                      <p:to>
                                        <p:strVal val="visible"/>
                                      </p:to>
                                    </p:set>
                                    <p:anim calcmode="lin" valueType="num">
                                      <p:cBhvr>
                                        <p:cTn id="14" dur="500" fill="hold"/>
                                        <p:tgtEl>
                                          <p:spTgt spid="115767"/>
                                        </p:tgtEl>
                                        <p:attrNameLst>
                                          <p:attrName>ppt_w</p:attrName>
                                        </p:attrNameLst>
                                      </p:cBhvr>
                                      <p:tavLst>
                                        <p:tav tm="0">
                                          <p:val>
                                            <p:fltVal val="0"/>
                                          </p:val>
                                        </p:tav>
                                        <p:tav tm="100000">
                                          <p:val>
                                            <p:strVal val="#ppt_w"/>
                                          </p:val>
                                        </p:tav>
                                      </p:tavLst>
                                    </p:anim>
                                    <p:anim calcmode="lin" valueType="num">
                                      <p:cBhvr>
                                        <p:cTn id="15" dur="500" fill="hold"/>
                                        <p:tgtEl>
                                          <p:spTgt spid="115767"/>
                                        </p:tgtEl>
                                        <p:attrNameLst>
                                          <p:attrName>ppt_h</p:attrName>
                                        </p:attrNameLst>
                                      </p:cBhvr>
                                      <p:tavLst>
                                        <p:tav tm="0">
                                          <p:val>
                                            <p:fltVal val="0"/>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115743"/>
                                        </p:tgtEl>
                                        <p:attrNameLst>
                                          <p:attrName>style.visibility</p:attrName>
                                        </p:attrNameLst>
                                      </p:cBhvr>
                                      <p:to>
                                        <p:strVal val="visible"/>
                                      </p:to>
                                    </p:set>
                                    <p:anim calcmode="lin" valueType="num">
                                      <p:cBhvr additive="base">
                                        <p:cTn id="20" dur="500" fill="hold"/>
                                        <p:tgtEl>
                                          <p:spTgt spid="115743"/>
                                        </p:tgtEl>
                                        <p:attrNameLst>
                                          <p:attrName>ppt_x</p:attrName>
                                        </p:attrNameLst>
                                      </p:cBhvr>
                                      <p:tavLst>
                                        <p:tav tm="0">
                                          <p:val>
                                            <p:strVal val="1+#ppt_w/2"/>
                                          </p:val>
                                        </p:tav>
                                        <p:tav tm="100000">
                                          <p:val>
                                            <p:strVal val="#ppt_x"/>
                                          </p:val>
                                        </p:tav>
                                      </p:tavLst>
                                    </p:anim>
                                    <p:anim calcmode="lin" valueType="num">
                                      <p:cBhvr additive="base">
                                        <p:cTn id="21" dur="500" fill="hold"/>
                                        <p:tgtEl>
                                          <p:spTgt spid="11574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115744"/>
                                        </p:tgtEl>
                                        <p:attrNameLst>
                                          <p:attrName>style.visibility</p:attrName>
                                        </p:attrNameLst>
                                      </p:cBhvr>
                                      <p:to>
                                        <p:strVal val="visible"/>
                                      </p:to>
                                    </p:set>
                                    <p:anim calcmode="lin" valueType="num">
                                      <p:cBhvr additive="base">
                                        <p:cTn id="26" dur="500" fill="hold"/>
                                        <p:tgtEl>
                                          <p:spTgt spid="115744"/>
                                        </p:tgtEl>
                                        <p:attrNameLst>
                                          <p:attrName>ppt_x</p:attrName>
                                        </p:attrNameLst>
                                      </p:cBhvr>
                                      <p:tavLst>
                                        <p:tav tm="0">
                                          <p:val>
                                            <p:strVal val="1+#ppt_w/2"/>
                                          </p:val>
                                        </p:tav>
                                        <p:tav tm="100000">
                                          <p:val>
                                            <p:strVal val="#ppt_x"/>
                                          </p:val>
                                        </p:tav>
                                      </p:tavLst>
                                    </p:anim>
                                    <p:anim calcmode="lin" valueType="num">
                                      <p:cBhvr additive="base">
                                        <p:cTn id="27" dur="500" fill="hold"/>
                                        <p:tgtEl>
                                          <p:spTgt spid="115744"/>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15778"/>
                                        </p:tgtEl>
                                        <p:attrNameLst>
                                          <p:attrName>style.visibility</p:attrName>
                                        </p:attrNameLst>
                                      </p:cBhvr>
                                      <p:to>
                                        <p:strVal val="visible"/>
                                      </p:to>
                                    </p:set>
                                    <p:anim calcmode="lin" valueType="num">
                                      <p:cBhvr additive="base">
                                        <p:cTn id="32" dur="500" fill="hold"/>
                                        <p:tgtEl>
                                          <p:spTgt spid="115778"/>
                                        </p:tgtEl>
                                        <p:attrNameLst>
                                          <p:attrName>ppt_x</p:attrName>
                                        </p:attrNameLst>
                                      </p:cBhvr>
                                      <p:tavLst>
                                        <p:tav tm="0">
                                          <p:val>
                                            <p:strVal val="1+#ppt_w/2"/>
                                          </p:val>
                                        </p:tav>
                                        <p:tav tm="100000">
                                          <p:val>
                                            <p:strVal val="#ppt_x"/>
                                          </p:val>
                                        </p:tav>
                                      </p:tavLst>
                                    </p:anim>
                                    <p:anim calcmode="lin" valueType="num">
                                      <p:cBhvr additive="base">
                                        <p:cTn id="33" dur="500" fill="hold"/>
                                        <p:tgtEl>
                                          <p:spTgt spid="115778"/>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2" fill="hold" grpId="0" nodeType="afterEffect">
                                  <p:stCondLst>
                                    <p:cond delay="0"/>
                                  </p:stCondLst>
                                  <p:childTnLst>
                                    <p:set>
                                      <p:cBhvr>
                                        <p:cTn id="36" dur="1" fill="hold">
                                          <p:stCondLst>
                                            <p:cond delay="0"/>
                                          </p:stCondLst>
                                        </p:cTn>
                                        <p:tgtEl>
                                          <p:spTgt spid="115777"/>
                                        </p:tgtEl>
                                        <p:attrNameLst>
                                          <p:attrName>style.visibility</p:attrName>
                                        </p:attrNameLst>
                                      </p:cBhvr>
                                      <p:to>
                                        <p:strVal val="visible"/>
                                      </p:to>
                                    </p:set>
                                    <p:anim calcmode="lin" valueType="num">
                                      <p:cBhvr additive="base">
                                        <p:cTn id="37" dur="500" fill="hold"/>
                                        <p:tgtEl>
                                          <p:spTgt spid="115777"/>
                                        </p:tgtEl>
                                        <p:attrNameLst>
                                          <p:attrName>ppt_x</p:attrName>
                                        </p:attrNameLst>
                                      </p:cBhvr>
                                      <p:tavLst>
                                        <p:tav tm="0">
                                          <p:val>
                                            <p:strVal val="1+#ppt_w/2"/>
                                          </p:val>
                                        </p:tav>
                                        <p:tav tm="100000">
                                          <p:val>
                                            <p:strVal val="#ppt_x"/>
                                          </p:val>
                                        </p:tav>
                                      </p:tavLst>
                                    </p:anim>
                                    <p:anim calcmode="lin" valueType="num">
                                      <p:cBhvr additive="base">
                                        <p:cTn id="38" dur="500" fill="hold"/>
                                        <p:tgtEl>
                                          <p:spTgt spid="11577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157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15716"/>
                                        </p:tgtEl>
                                        <p:attrNameLst>
                                          <p:attrName>style.visibility</p:attrName>
                                        </p:attrNameLst>
                                      </p:cBhvr>
                                      <p:to>
                                        <p:strVal val="visible"/>
                                      </p:to>
                                    </p:set>
                                    <p:anim calcmode="lin" valueType="num">
                                      <p:cBhvr additive="base">
                                        <p:cTn id="47" dur="500" fill="hold"/>
                                        <p:tgtEl>
                                          <p:spTgt spid="115716"/>
                                        </p:tgtEl>
                                        <p:attrNameLst>
                                          <p:attrName>ppt_x</p:attrName>
                                        </p:attrNameLst>
                                      </p:cBhvr>
                                      <p:tavLst>
                                        <p:tav tm="0">
                                          <p:val>
                                            <p:strVal val="#ppt_x"/>
                                          </p:val>
                                        </p:tav>
                                        <p:tav tm="100000">
                                          <p:val>
                                            <p:strVal val="#ppt_x"/>
                                          </p:val>
                                        </p:tav>
                                      </p:tavLst>
                                    </p:anim>
                                    <p:anim calcmode="lin" valueType="num">
                                      <p:cBhvr additive="base">
                                        <p:cTn id="48" dur="500" fill="hold"/>
                                        <p:tgtEl>
                                          <p:spTgt spid="1157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5" presetClass="entr" presetSubtype="0" fill="hold" grpId="0" nodeType="clickEffect">
                                  <p:stCondLst>
                                    <p:cond delay="0"/>
                                  </p:stCondLst>
                                  <p:childTnLst>
                                    <p:set>
                                      <p:cBhvr>
                                        <p:cTn id="52" dur="1" fill="hold">
                                          <p:stCondLst>
                                            <p:cond delay="0"/>
                                          </p:stCondLst>
                                        </p:cTn>
                                        <p:tgtEl>
                                          <p:spTgt spid="115779"/>
                                        </p:tgtEl>
                                        <p:attrNameLst>
                                          <p:attrName>style.visibility</p:attrName>
                                        </p:attrNameLst>
                                      </p:cBhvr>
                                      <p:to>
                                        <p:strVal val="visible"/>
                                      </p:to>
                                    </p:set>
                                    <p:anim calcmode="lin" valueType="num">
                                      <p:cBhvr>
                                        <p:cTn id="53" dur="1000" fill="hold"/>
                                        <p:tgtEl>
                                          <p:spTgt spid="115779"/>
                                        </p:tgtEl>
                                        <p:attrNameLst>
                                          <p:attrName>ppt_w</p:attrName>
                                        </p:attrNameLst>
                                      </p:cBhvr>
                                      <p:tavLst>
                                        <p:tav tm="0">
                                          <p:val>
                                            <p:fltVal val="0"/>
                                          </p:val>
                                        </p:tav>
                                        <p:tav tm="100000">
                                          <p:val>
                                            <p:strVal val="#ppt_w"/>
                                          </p:val>
                                        </p:tav>
                                      </p:tavLst>
                                    </p:anim>
                                    <p:anim calcmode="lin" valueType="num">
                                      <p:cBhvr>
                                        <p:cTn id="54" dur="1000" fill="hold"/>
                                        <p:tgtEl>
                                          <p:spTgt spid="115779"/>
                                        </p:tgtEl>
                                        <p:attrNameLst>
                                          <p:attrName>ppt_h</p:attrName>
                                        </p:attrNameLst>
                                      </p:cBhvr>
                                      <p:tavLst>
                                        <p:tav tm="0">
                                          <p:val>
                                            <p:fltVal val="0"/>
                                          </p:val>
                                        </p:tav>
                                        <p:tav tm="100000">
                                          <p:val>
                                            <p:strVal val="#ppt_h"/>
                                          </p:val>
                                        </p:tav>
                                      </p:tavLst>
                                    </p:anim>
                                    <p:anim calcmode="lin" valueType="num">
                                      <p:cBhvr>
                                        <p:cTn id="55" dur="1000" fill="hold"/>
                                        <p:tgtEl>
                                          <p:spTgt spid="115779"/>
                                        </p:tgtEl>
                                        <p:attrNameLst>
                                          <p:attrName>ppt_x</p:attrName>
                                        </p:attrNameLst>
                                      </p:cBhvr>
                                      <p:tavLst>
                                        <p:tav tm="0" fmla="#ppt_x+(cos(-2*pi*(1-$))*-#ppt_x-sin(-2*pi*(1-$))*(1-#ppt_y))*(1-$)">
                                          <p:val>
                                            <p:fltVal val="0"/>
                                          </p:val>
                                        </p:tav>
                                        <p:tav tm="100000">
                                          <p:val>
                                            <p:fltVal val="1"/>
                                          </p:val>
                                        </p:tav>
                                      </p:tavLst>
                                    </p:anim>
                                    <p:anim calcmode="lin" valueType="num">
                                      <p:cBhvr>
                                        <p:cTn id="56" dur="1000" fill="hold"/>
                                        <p:tgtEl>
                                          <p:spTgt spid="115779"/>
                                        </p:tgtEl>
                                        <p:attrNameLst>
                                          <p:attrName>ppt_y</p:attrName>
                                        </p:attrNameLst>
                                      </p:cBhvr>
                                      <p:tavLst>
                                        <p:tav tm="0" fmla="#ppt_y+(sin(-2*pi*(1-$))*-#ppt_x+cos(-2*pi*(1-$))*(1-#ppt_y))*(1-$)">
                                          <p:val>
                                            <p:fltVal val="0"/>
                                          </p:val>
                                        </p:tav>
                                        <p:tav tm="100000">
                                          <p:val>
                                            <p:fltVal val="1"/>
                                          </p:val>
                                        </p:tav>
                                      </p:tavLst>
                                    </p:anim>
                                  </p:childTnLst>
                                </p:cTn>
                              </p:par>
                            </p:childTnLst>
                          </p:cTn>
                        </p:par>
                        <p:par>
                          <p:cTn id="57" fill="hold">
                            <p:stCondLst>
                              <p:cond delay="1000"/>
                            </p:stCondLst>
                            <p:childTnLst>
                              <p:par>
                                <p:cTn id="58" presetID="23" presetClass="entr" presetSubtype="16" fill="hold" nodeType="afterEffect">
                                  <p:stCondLst>
                                    <p:cond delay="0"/>
                                  </p:stCondLst>
                                  <p:childTnLst>
                                    <p:set>
                                      <p:cBhvr>
                                        <p:cTn id="59" dur="1" fill="hold">
                                          <p:stCondLst>
                                            <p:cond delay="0"/>
                                          </p:stCondLst>
                                        </p:cTn>
                                        <p:tgtEl>
                                          <p:spTgt spid="115769"/>
                                        </p:tgtEl>
                                        <p:attrNameLst>
                                          <p:attrName>style.visibility</p:attrName>
                                        </p:attrNameLst>
                                      </p:cBhvr>
                                      <p:to>
                                        <p:strVal val="visible"/>
                                      </p:to>
                                    </p:set>
                                    <p:anim calcmode="lin" valueType="num">
                                      <p:cBhvr>
                                        <p:cTn id="60" dur="500" fill="hold"/>
                                        <p:tgtEl>
                                          <p:spTgt spid="115769"/>
                                        </p:tgtEl>
                                        <p:attrNameLst>
                                          <p:attrName>ppt_w</p:attrName>
                                        </p:attrNameLst>
                                      </p:cBhvr>
                                      <p:tavLst>
                                        <p:tav tm="0">
                                          <p:val>
                                            <p:fltVal val="0"/>
                                          </p:val>
                                        </p:tav>
                                        <p:tav tm="100000">
                                          <p:val>
                                            <p:strVal val="#ppt_w"/>
                                          </p:val>
                                        </p:tav>
                                      </p:tavLst>
                                    </p:anim>
                                    <p:anim calcmode="lin" valueType="num">
                                      <p:cBhvr>
                                        <p:cTn id="61" dur="500" fill="hold"/>
                                        <p:tgtEl>
                                          <p:spTgt spid="115769"/>
                                        </p:tgtEl>
                                        <p:attrNameLst>
                                          <p:attrName>ppt_h</p:attrName>
                                        </p:attrNameLst>
                                      </p:cBhvr>
                                      <p:tavLst>
                                        <p:tav tm="0">
                                          <p:val>
                                            <p:fltVal val="0"/>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115770"/>
                                        </p:tgtEl>
                                        <p:attrNameLst>
                                          <p:attrName>style.visibility</p:attrName>
                                        </p:attrNameLst>
                                      </p:cBhvr>
                                      <p:to>
                                        <p:strVal val="visible"/>
                                      </p:to>
                                    </p:set>
                                    <p:anim calcmode="lin" valueType="num">
                                      <p:cBhvr additive="base">
                                        <p:cTn id="66" dur="500" fill="hold"/>
                                        <p:tgtEl>
                                          <p:spTgt spid="115770"/>
                                        </p:tgtEl>
                                        <p:attrNameLst>
                                          <p:attrName>ppt_x</p:attrName>
                                        </p:attrNameLst>
                                      </p:cBhvr>
                                      <p:tavLst>
                                        <p:tav tm="0">
                                          <p:val>
                                            <p:strVal val="#ppt_x"/>
                                          </p:val>
                                        </p:tav>
                                        <p:tav tm="100000">
                                          <p:val>
                                            <p:strVal val="#ppt_x"/>
                                          </p:val>
                                        </p:tav>
                                      </p:tavLst>
                                    </p:anim>
                                    <p:anim calcmode="lin" valueType="num">
                                      <p:cBhvr additive="base">
                                        <p:cTn id="67" dur="500" fill="hold"/>
                                        <p:tgtEl>
                                          <p:spTgt spid="115770"/>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15765"/>
                                        </p:tgtEl>
                                        <p:attrNameLst>
                                          <p:attrName>style.visibility</p:attrName>
                                        </p:attrNameLst>
                                      </p:cBhvr>
                                      <p:to>
                                        <p:strVal val="visible"/>
                                      </p:to>
                                    </p:set>
                                    <p:anim calcmode="lin" valueType="num">
                                      <p:cBhvr additive="base">
                                        <p:cTn id="72" dur="500" fill="hold"/>
                                        <p:tgtEl>
                                          <p:spTgt spid="115765"/>
                                        </p:tgtEl>
                                        <p:attrNameLst>
                                          <p:attrName>ppt_x</p:attrName>
                                        </p:attrNameLst>
                                      </p:cBhvr>
                                      <p:tavLst>
                                        <p:tav tm="0">
                                          <p:val>
                                            <p:strVal val="#ppt_x"/>
                                          </p:val>
                                        </p:tav>
                                        <p:tav tm="100000">
                                          <p:val>
                                            <p:strVal val="#ppt_x"/>
                                          </p:val>
                                        </p:tav>
                                      </p:tavLst>
                                    </p:anim>
                                    <p:anim calcmode="lin" valueType="num">
                                      <p:cBhvr additive="base">
                                        <p:cTn id="73" dur="500" fill="hold"/>
                                        <p:tgtEl>
                                          <p:spTgt spid="1157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6" grpId="0"/>
      <p:bldP spid="115743" grpId="0"/>
      <p:bldP spid="115744" grpId="0"/>
      <p:bldP spid="115765" grpId="0"/>
      <p:bldP spid="115768" grpId="0"/>
      <p:bldP spid="115770" grpId="0"/>
      <p:bldP spid="115777" grpId="0"/>
      <p:bldP spid="115778" grpId="0"/>
      <p:bldP spid="115779"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文本框 116737"/>
          <p:cNvSpPr txBox="1"/>
          <p:nvPr/>
        </p:nvSpPr>
        <p:spPr>
          <a:xfrm>
            <a:off x="2057400" y="514350"/>
            <a:ext cx="5943600" cy="1004888"/>
          </a:xfrm>
          <a:prstGeom prst="rect">
            <a:avLst/>
          </a:prstGeom>
          <a:noFill/>
          <a:ln w="12700">
            <a:noFill/>
          </a:ln>
        </p:spPr>
        <p:txBody>
          <a:bodyPr lIns="89381" tIns="44691" rIns="89381" bIns="44691" anchor="ctr">
            <a:spAutoFit/>
          </a:bodyPr>
          <a:lstStyle/>
          <a:p>
            <a:pPr defTabSz="892175" eaLnBrk="0" hangingPunct="0">
              <a:spcBef>
                <a:spcPct val="50000"/>
              </a:spcBef>
            </a:pPr>
            <a:r>
              <a:rPr lang="en-US" altLang="zh-CN" sz="2400">
                <a:latin typeface="Times New Roman" panose="02020603050405020304" pitchFamily="18" charset="0"/>
                <a:sym typeface="Wingdings 2" panose="05020102010507070707" pitchFamily="18" charset="2"/>
              </a:rPr>
              <a:t>(1)  </a:t>
            </a:r>
            <a:r>
              <a:rPr lang="zh-CN" altLang="en-US" sz="2400" dirty="0">
                <a:latin typeface="Times New Roman" panose="02020603050405020304" pitchFamily="18" charset="0"/>
                <a:sym typeface="Symbol" panose="05050102010706020507" pitchFamily="18" charset="2"/>
              </a:rPr>
              <a:t>电流实际方向和参考方向之间关系；</a:t>
            </a:r>
          </a:p>
          <a:p>
            <a:pPr defTabSz="892175" eaLnBrk="0" hangingPunct="0">
              <a:spcBef>
                <a:spcPct val="50000"/>
              </a:spcBef>
            </a:pPr>
            <a:r>
              <a:rPr lang="en-US" altLang="zh-CN" sz="2400">
                <a:latin typeface="Times New Roman" panose="02020603050405020304" pitchFamily="18" charset="0"/>
                <a:sym typeface="Wingdings 2" panose="05020102010507070707" pitchFamily="18" charset="2"/>
              </a:rPr>
              <a:t>(2)  </a:t>
            </a:r>
            <a:r>
              <a:rPr lang="zh-CN" altLang="en-US" sz="2400" dirty="0">
                <a:latin typeface="Times New Roman" panose="02020603050405020304" pitchFamily="18" charset="0"/>
                <a:sym typeface="Symbol" panose="05050102010706020507" pitchFamily="18" charset="2"/>
              </a:rPr>
              <a:t>流入 、流出节点。</a:t>
            </a:r>
            <a:endParaRPr lang="zh-CN" altLang="en-US" sz="2400">
              <a:latin typeface="Times New Roman" panose="02020603050405020304" pitchFamily="18" charset="0"/>
              <a:sym typeface="Symbol" panose="05050102010706020507" pitchFamily="18" charset="2"/>
            </a:endParaRPr>
          </a:p>
        </p:txBody>
      </p:sp>
      <p:sp>
        <p:nvSpPr>
          <p:cNvPr id="116739" name="文本框 116738"/>
          <p:cNvSpPr txBox="1"/>
          <p:nvPr/>
        </p:nvSpPr>
        <p:spPr>
          <a:xfrm>
            <a:off x="304800" y="2057400"/>
            <a:ext cx="43434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KCL</a:t>
            </a:r>
            <a:r>
              <a:rPr lang="zh-CN" altLang="en-US" sz="2400" dirty="0">
                <a:latin typeface="Times New Roman" panose="02020603050405020304" pitchFamily="18" charset="0"/>
                <a:sym typeface="Symbol" panose="05050102010706020507" pitchFamily="18" charset="2"/>
              </a:rPr>
              <a:t>可推广到一个封闭面：</a:t>
            </a:r>
            <a:endParaRPr lang="zh-CN" altLang="en-US" sz="2400">
              <a:latin typeface="Times New Roman" panose="02020603050405020304" pitchFamily="18" charset="0"/>
              <a:sym typeface="Symbol" panose="05050102010706020507" pitchFamily="18" charset="2"/>
            </a:endParaRPr>
          </a:p>
        </p:txBody>
      </p:sp>
      <p:sp>
        <p:nvSpPr>
          <p:cNvPr id="116740" name="矩形 116739"/>
          <p:cNvSpPr/>
          <p:nvPr/>
        </p:nvSpPr>
        <p:spPr>
          <a:xfrm>
            <a:off x="304800" y="514350"/>
            <a:ext cx="1517650" cy="45720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dirty="0">
                <a:solidFill>
                  <a:srgbClr val="FF0000"/>
                </a:solidFill>
                <a:latin typeface="Times New Roman" panose="02020603050405020304" pitchFamily="18" charset="0"/>
                <a:sym typeface="Symbol" panose="05050102010706020507" pitchFamily="18" charset="2"/>
              </a:rPr>
              <a:t>两种符号</a:t>
            </a:r>
            <a:r>
              <a:rPr lang="en-US" altLang="zh-CN" sz="2400">
                <a:solidFill>
                  <a:srgbClr val="FF0000"/>
                </a:solidFill>
                <a:latin typeface="Times New Roman" panose="02020603050405020304" pitchFamily="18" charset="0"/>
                <a:sym typeface="Symbol" panose="05050102010706020507" pitchFamily="18" charset="2"/>
              </a:rPr>
              <a:t>:</a:t>
            </a:r>
            <a:endParaRPr lang="en-US" altLang="zh-CN" sz="2400">
              <a:solidFill>
                <a:schemeClr val="hlink"/>
              </a:solidFill>
              <a:latin typeface="Times New Roman" panose="02020603050405020304" pitchFamily="18" charset="0"/>
              <a:sym typeface="Symbol" panose="05050102010706020507" pitchFamily="18" charset="2"/>
            </a:endParaRPr>
          </a:p>
        </p:txBody>
      </p:sp>
      <p:grpSp>
        <p:nvGrpSpPr>
          <p:cNvPr id="116838" name="组合 116837"/>
          <p:cNvGrpSpPr/>
          <p:nvPr/>
        </p:nvGrpSpPr>
        <p:grpSpPr>
          <a:xfrm>
            <a:off x="838200" y="2971800"/>
            <a:ext cx="2819400" cy="2057400"/>
            <a:chOff x="528" y="1872"/>
            <a:chExt cx="1776" cy="1296"/>
          </a:xfrm>
        </p:grpSpPr>
        <p:sp>
          <p:nvSpPr>
            <p:cNvPr id="116741" name="椭圆 116740"/>
            <p:cNvSpPr/>
            <p:nvPr/>
          </p:nvSpPr>
          <p:spPr>
            <a:xfrm>
              <a:off x="1148" y="2256"/>
              <a:ext cx="676" cy="676"/>
            </a:xfrm>
            <a:prstGeom prst="ellipse">
              <a:avLst/>
            </a:prstGeom>
            <a:solidFill>
              <a:schemeClr val="accent1"/>
            </a:solidFill>
            <a:ln w="12700" cap="flat" cmpd="sng">
              <a:solidFill>
                <a:schemeClr val="tx2"/>
              </a:solidFill>
              <a:prstDash val="solid"/>
              <a:headEnd type="none" w="med" len="med"/>
              <a:tailEnd type="none" w="med" len="med"/>
            </a:ln>
          </p:spPr>
          <p:txBody>
            <a:bodyPr/>
            <a:lstStyle/>
            <a:p>
              <a:endParaRPr lang="zh-CN" altLang="en-US"/>
            </a:p>
          </p:txBody>
        </p:sp>
        <p:sp>
          <p:nvSpPr>
            <p:cNvPr id="116742" name="直接连接符 116741"/>
            <p:cNvSpPr/>
            <p:nvPr/>
          </p:nvSpPr>
          <p:spPr>
            <a:xfrm>
              <a:off x="528" y="2592"/>
              <a:ext cx="768" cy="0"/>
            </a:xfrm>
            <a:prstGeom prst="line">
              <a:avLst/>
            </a:prstGeom>
            <a:ln w="12700" cap="flat" cmpd="sng">
              <a:solidFill>
                <a:schemeClr val="tx2"/>
              </a:solidFill>
              <a:prstDash val="solid"/>
              <a:headEnd type="none" w="med" len="med"/>
              <a:tailEnd type="triangle" w="med" len="med"/>
            </a:ln>
          </p:spPr>
        </p:sp>
        <p:sp>
          <p:nvSpPr>
            <p:cNvPr id="116743" name="直接连接符 116742"/>
            <p:cNvSpPr/>
            <p:nvPr/>
          </p:nvSpPr>
          <p:spPr>
            <a:xfrm flipH="1">
              <a:off x="1584" y="2016"/>
              <a:ext cx="576" cy="480"/>
            </a:xfrm>
            <a:prstGeom prst="line">
              <a:avLst/>
            </a:prstGeom>
            <a:ln w="12700" cap="flat" cmpd="sng">
              <a:solidFill>
                <a:schemeClr val="tx2"/>
              </a:solidFill>
              <a:prstDash val="solid"/>
              <a:headEnd type="none" w="med" len="med"/>
              <a:tailEnd type="triangle" w="med" len="med"/>
            </a:ln>
          </p:spPr>
        </p:sp>
        <p:sp>
          <p:nvSpPr>
            <p:cNvPr id="116745" name="直接连接符 116744"/>
            <p:cNvSpPr/>
            <p:nvPr/>
          </p:nvSpPr>
          <p:spPr>
            <a:xfrm flipH="1" flipV="1">
              <a:off x="1584" y="2640"/>
              <a:ext cx="576" cy="528"/>
            </a:xfrm>
            <a:prstGeom prst="line">
              <a:avLst/>
            </a:prstGeom>
            <a:ln w="12700" cap="flat" cmpd="sng">
              <a:solidFill>
                <a:schemeClr val="tx2"/>
              </a:solidFill>
              <a:prstDash val="solid"/>
              <a:headEnd type="none" w="med" len="med"/>
              <a:tailEnd type="triangle" w="med" len="med"/>
            </a:ln>
          </p:spPr>
        </p:sp>
        <p:sp>
          <p:nvSpPr>
            <p:cNvPr id="116746" name="文本框 116745"/>
            <p:cNvSpPr txBox="1"/>
            <p:nvPr/>
          </p:nvSpPr>
          <p:spPr>
            <a:xfrm>
              <a:off x="528" y="2642"/>
              <a:ext cx="38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1</a:t>
              </a:r>
              <a:endParaRPr lang="en-US" altLang="zh-CN" sz="2400" i="1" dirty="0">
                <a:latin typeface="Times New Roman" panose="02020603050405020304" pitchFamily="18" charset="0"/>
                <a:sym typeface="Symbol" panose="05050102010706020507" pitchFamily="18" charset="2"/>
              </a:endParaRPr>
            </a:p>
          </p:txBody>
        </p:sp>
        <p:sp>
          <p:nvSpPr>
            <p:cNvPr id="116747" name="文本框 116746"/>
            <p:cNvSpPr txBox="1"/>
            <p:nvPr/>
          </p:nvSpPr>
          <p:spPr>
            <a:xfrm rot="2572875">
              <a:off x="1920" y="2784"/>
              <a:ext cx="38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2</a:t>
              </a:r>
              <a:endParaRPr lang="en-US" altLang="zh-CN" sz="2400" i="1" dirty="0">
                <a:latin typeface="Times New Roman" panose="02020603050405020304" pitchFamily="18" charset="0"/>
                <a:sym typeface="Symbol" panose="05050102010706020507" pitchFamily="18" charset="2"/>
              </a:endParaRPr>
            </a:p>
          </p:txBody>
        </p:sp>
        <p:sp>
          <p:nvSpPr>
            <p:cNvPr id="116748" name="文本框 116747"/>
            <p:cNvSpPr txBox="1"/>
            <p:nvPr/>
          </p:nvSpPr>
          <p:spPr>
            <a:xfrm rot="-2197042">
              <a:off x="1776" y="1872"/>
              <a:ext cx="33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3</a:t>
              </a:r>
              <a:endParaRPr lang="en-US" altLang="zh-CN" sz="2400" i="1" dirty="0">
                <a:latin typeface="Times New Roman" panose="02020603050405020304" pitchFamily="18" charset="0"/>
                <a:sym typeface="Symbol" panose="05050102010706020507" pitchFamily="18" charset="2"/>
              </a:endParaRPr>
            </a:p>
          </p:txBody>
        </p:sp>
      </p:grpSp>
      <p:sp>
        <p:nvSpPr>
          <p:cNvPr id="116749" name="文本框 116748"/>
          <p:cNvSpPr txBox="1"/>
          <p:nvPr/>
        </p:nvSpPr>
        <p:spPr>
          <a:xfrm>
            <a:off x="4648200" y="2971800"/>
            <a:ext cx="19812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3</a:t>
            </a:r>
            <a:r>
              <a:rPr lang="en-US" altLang="zh-CN" sz="2400" i="1" dirty="0">
                <a:latin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sym typeface="Symbol" panose="05050102010706020507" pitchFamily="18" charset="2"/>
              </a:rPr>
              <a:t>0</a:t>
            </a:r>
            <a:endParaRPr lang="en-US" altLang="zh-CN" sz="2400" i="1" dirty="0">
              <a:latin typeface="Times New Roman" panose="02020603050405020304" pitchFamily="18" charset="0"/>
              <a:sym typeface="Symbol" panose="05050102010706020507" pitchFamily="18" charset="2"/>
            </a:endParaRPr>
          </a:p>
        </p:txBody>
      </p:sp>
      <p:sp>
        <p:nvSpPr>
          <p:cNvPr id="116750" name="文本框 116749"/>
          <p:cNvSpPr txBox="1"/>
          <p:nvPr/>
        </p:nvSpPr>
        <p:spPr>
          <a:xfrm>
            <a:off x="4648200" y="3771900"/>
            <a:ext cx="33528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其中必有负的电流</a:t>
            </a:r>
            <a:r>
              <a:rPr lang="en-US" altLang="zh-CN" sz="2400">
                <a:latin typeface="Times New Roman" panose="02020603050405020304" pitchFamily="18" charset="0"/>
                <a:sym typeface="Symbol" panose="05050102010706020507" pitchFamily="18" charset="2"/>
              </a:rPr>
              <a:t>)</a:t>
            </a:r>
          </a:p>
        </p:txBody>
      </p:sp>
      <p:sp>
        <p:nvSpPr>
          <p:cNvPr id="116843" name="动作按钮: 后退或前一项 116842"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16844" name="动作按钮: 后退或前一项 116843"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39"/>
                                        </p:tgtEl>
                                        <p:attrNameLst>
                                          <p:attrName>style.visibility</p:attrName>
                                        </p:attrNameLst>
                                      </p:cBhvr>
                                      <p:to>
                                        <p:strVal val="visible"/>
                                      </p:to>
                                    </p:set>
                                    <p:anim calcmode="lin" valueType="num">
                                      <p:cBhvr additive="base">
                                        <p:cTn id="7" dur="500" fill="hold"/>
                                        <p:tgtEl>
                                          <p:spTgt spid="116739"/>
                                        </p:tgtEl>
                                        <p:attrNameLst>
                                          <p:attrName>ppt_x</p:attrName>
                                        </p:attrNameLst>
                                      </p:cBhvr>
                                      <p:tavLst>
                                        <p:tav tm="0">
                                          <p:val>
                                            <p:strVal val="0-#ppt_w/2"/>
                                          </p:val>
                                        </p:tav>
                                        <p:tav tm="100000">
                                          <p:val>
                                            <p:strVal val="#ppt_x"/>
                                          </p:val>
                                        </p:tav>
                                      </p:tavLst>
                                    </p:anim>
                                    <p:anim calcmode="lin" valueType="num">
                                      <p:cBhvr additive="base">
                                        <p:cTn id="8" dur="500" fill="hold"/>
                                        <p:tgtEl>
                                          <p:spTgt spid="11673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116838"/>
                                        </p:tgtEl>
                                        <p:attrNameLst>
                                          <p:attrName>style.visibility</p:attrName>
                                        </p:attrNameLst>
                                      </p:cBhvr>
                                      <p:to>
                                        <p:strVal val="visible"/>
                                      </p:to>
                                    </p:set>
                                    <p:animEffect transition="in" filter="box(out)">
                                      <p:cBhvr>
                                        <p:cTn id="13" dur="500"/>
                                        <p:tgtEl>
                                          <p:spTgt spid="116838"/>
                                        </p:tgtEl>
                                      </p:cBhvr>
                                    </p:animEffect>
                                  </p:childTnLst>
                                </p:cTn>
                              </p:par>
                            </p:childTnLst>
                          </p:cTn>
                        </p:par>
                        <p:par>
                          <p:cTn id="14" fill="hold">
                            <p:stCondLst>
                              <p:cond delay="500"/>
                            </p:stCondLst>
                            <p:childTnLst>
                              <p:par>
                                <p:cTn id="15" presetID="2" presetClass="entr" presetSubtype="2" fill="hold" grpId="0" nodeType="afterEffect">
                                  <p:stCondLst>
                                    <p:cond delay="0"/>
                                  </p:stCondLst>
                                  <p:iterate type="lt">
                                    <p:tmPct val="100000"/>
                                  </p:iterate>
                                  <p:childTnLst>
                                    <p:set>
                                      <p:cBhvr>
                                        <p:cTn id="16" dur="1" fill="hold">
                                          <p:stCondLst>
                                            <p:cond delay="0"/>
                                          </p:stCondLst>
                                        </p:cTn>
                                        <p:tgtEl>
                                          <p:spTgt spid="116749"/>
                                        </p:tgtEl>
                                        <p:attrNameLst>
                                          <p:attrName>style.visibility</p:attrName>
                                        </p:attrNameLst>
                                      </p:cBhvr>
                                      <p:to>
                                        <p:strVal val="visible"/>
                                      </p:to>
                                    </p:set>
                                    <p:anim calcmode="lin" valueType="num">
                                      <p:cBhvr additive="base">
                                        <p:cTn id="17" dur="75" fill="hold"/>
                                        <p:tgtEl>
                                          <p:spTgt spid="116749"/>
                                        </p:tgtEl>
                                        <p:attrNameLst>
                                          <p:attrName>ppt_x</p:attrName>
                                        </p:attrNameLst>
                                      </p:cBhvr>
                                      <p:tavLst>
                                        <p:tav tm="0">
                                          <p:val>
                                            <p:strVal val="1+#ppt_w/2"/>
                                          </p:val>
                                        </p:tav>
                                        <p:tav tm="100000">
                                          <p:val>
                                            <p:strVal val="#ppt_x"/>
                                          </p:val>
                                        </p:tav>
                                      </p:tavLst>
                                    </p:anim>
                                    <p:anim calcmode="lin" valueType="num">
                                      <p:cBhvr additive="base">
                                        <p:cTn id="18" dur="75" fill="hold"/>
                                        <p:tgtEl>
                                          <p:spTgt spid="116749"/>
                                        </p:tgtEl>
                                        <p:attrNameLst>
                                          <p:attrName>ppt_y</p:attrName>
                                        </p:attrNameLst>
                                      </p:cBhvr>
                                      <p:tavLst>
                                        <p:tav tm="0">
                                          <p:val>
                                            <p:strVal val="#ppt_y"/>
                                          </p:val>
                                        </p:tav>
                                        <p:tav tm="100000">
                                          <p:val>
                                            <p:strVal val="#ppt_y"/>
                                          </p:val>
                                        </p:tav>
                                      </p:tavLst>
                                    </p:anim>
                                  </p:childTnLst>
                                </p:cTn>
                              </p:par>
                            </p:childTnLst>
                          </p:cTn>
                        </p:par>
                        <p:par>
                          <p:cTn id="19" fill="hold">
                            <p:stCondLst>
                              <p:cond delay="1250"/>
                            </p:stCondLst>
                            <p:childTnLst>
                              <p:par>
                                <p:cTn id="20" presetID="2" presetClass="entr" presetSubtype="6" fill="hold" grpId="0" nodeType="afterEffect">
                                  <p:stCondLst>
                                    <p:cond delay="0"/>
                                  </p:stCondLst>
                                  <p:childTnLst>
                                    <p:set>
                                      <p:cBhvr>
                                        <p:cTn id="21" dur="1" fill="hold">
                                          <p:stCondLst>
                                            <p:cond delay="0"/>
                                          </p:stCondLst>
                                        </p:cTn>
                                        <p:tgtEl>
                                          <p:spTgt spid="116750"/>
                                        </p:tgtEl>
                                        <p:attrNameLst>
                                          <p:attrName>style.visibility</p:attrName>
                                        </p:attrNameLst>
                                      </p:cBhvr>
                                      <p:to>
                                        <p:strVal val="visible"/>
                                      </p:to>
                                    </p:set>
                                    <p:anim calcmode="lin" valueType="num">
                                      <p:cBhvr additive="base">
                                        <p:cTn id="22" dur="500" fill="hold"/>
                                        <p:tgtEl>
                                          <p:spTgt spid="116750"/>
                                        </p:tgtEl>
                                        <p:attrNameLst>
                                          <p:attrName>ppt_x</p:attrName>
                                        </p:attrNameLst>
                                      </p:cBhvr>
                                      <p:tavLst>
                                        <p:tav tm="0">
                                          <p:val>
                                            <p:strVal val="1+#ppt_w/2"/>
                                          </p:val>
                                        </p:tav>
                                        <p:tav tm="100000">
                                          <p:val>
                                            <p:strVal val="#ppt_x"/>
                                          </p:val>
                                        </p:tav>
                                      </p:tavLst>
                                    </p:anim>
                                    <p:anim calcmode="lin" valueType="num">
                                      <p:cBhvr additive="base">
                                        <p:cTn id="23" dur="500" fill="hold"/>
                                        <p:tgtEl>
                                          <p:spTgt spid="116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p:bldP spid="116749" grpId="0"/>
      <p:bldP spid="116750"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908" name="椭圆 119907"/>
          <p:cNvSpPr/>
          <p:nvPr/>
        </p:nvSpPr>
        <p:spPr>
          <a:xfrm>
            <a:off x="5524500" y="2840038"/>
            <a:ext cx="198438" cy="709612"/>
          </a:xfrm>
          <a:prstGeom prst="ellipse">
            <a:avLst/>
          </a:prstGeom>
          <a:noFill/>
          <a:ln w="12700" cap="rnd" cmpd="sng">
            <a:solidFill>
              <a:srgbClr val="FF0000"/>
            </a:solidFill>
            <a:prstDash val="sysDot"/>
            <a:headEnd type="none" w="med" len="med"/>
            <a:tailEnd type="none" w="med" len="med"/>
          </a:ln>
        </p:spPr>
        <p:txBody>
          <a:bodyPr wrap="none" lIns="89381" tIns="44691" rIns="89381" bIns="44691" anchor="ctr">
            <a:spAutoFit/>
          </a:bodyPr>
          <a:lstStyle/>
          <a:p>
            <a:pPr algn="ctr" defTabSz="892175" eaLnBrk="0" hangingPunct="0"/>
            <a:endParaRPr sz="2700" dirty="0">
              <a:solidFill>
                <a:srgbClr val="000000"/>
              </a:solidFill>
              <a:latin typeface="Times New Roman" panose="02020603050405020304" pitchFamily="18" charset="0"/>
              <a:sym typeface="Symbol" panose="05050102010706020507" pitchFamily="18" charset="2"/>
            </a:endParaRPr>
          </a:p>
        </p:txBody>
      </p:sp>
      <p:sp>
        <p:nvSpPr>
          <p:cNvPr id="119817" name="椭圆 119816"/>
          <p:cNvSpPr/>
          <p:nvPr/>
        </p:nvSpPr>
        <p:spPr>
          <a:xfrm>
            <a:off x="3768725" y="301585"/>
            <a:ext cx="914400" cy="2019300"/>
          </a:xfrm>
          <a:prstGeom prst="ellipse">
            <a:avLst/>
          </a:prstGeom>
          <a:noFill/>
          <a:ln w="12700" cap="rnd" cmpd="sng">
            <a:solidFill>
              <a:srgbClr val="FF0000"/>
            </a:solidFill>
            <a:prstDash val="sysDot"/>
            <a:headEnd type="none" w="med" len="med"/>
            <a:tailEnd type="none" w="med" len="med"/>
          </a:ln>
        </p:spPr>
        <p:txBody>
          <a:bodyPr/>
          <a:lstStyle/>
          <a:p>
            <a:endParaRPr lang="zh-CN" altLang="en-US"/>
          </a:p>
        </p:txBody>
      </p:sp>
      <p:sp>
        <p:nvSpPr>
          <p:cNvPr id="119810" name="文本框 119809"/>
          <p:cNvSpPr txBox="1"/>
          <p:nvPr/>
        </p:nvSpPr>
        <p:spPr>
          <a:xfrm>
            <a:off x="381000" y="266700"/>
            <a:ext cx="1143000" cy="45720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i="1" dirty="0">
                <a:latin typeface="Times New Roman" panose="02020603050405020304" pitchFamily="18" charset="0"/>
                <a:sym typeface="Symbol" panose="05050102010706020507" pitchFamily="18" charset="2"/>
              </a:rPr>
              <a:t>思考：</a:t>
            </a:r>
            <a:endParaRPr lang="zh-CN" altLang="en-US" sz="2400" i="1">
              <a:latin typeface="Times New Roman" panose="02020603050405020304" pitchFamily="18" charset="0"/>
              <a:sym typeface="Symbol" panose="05050102010706020507" pitchFamily="18" charset="2"/>
            </a:endParaRPr>
          </a:p>
        </p:txBody>
      </p:sp>
      <p:grpSp>
        <p:nvGrpSpPr>
          <p:cNvPr id="119909" name="组合 119908"/>
          <p:cNvGrpSpPr/>
          <p:nvPr/>
        </p:nvGrpSpPr>
        <p:grpSpPr>
          <a:xfrm>
            <a:off x="648646" y="723900"/>
            <a:ext cx="3901129" cy="1073723"/>
            <a:chOff x="360" y="456"/>
            <a:chExt cx="2520" cy="744"/>
          </a:xfrm>
        </p:grpSpPr>
        <p:sp>
          <p:nvSpPr>
            <p:cNvPr id="119811" name="矩形 119810"/>
            <p:cNvSpPr/>
            <p:nvPr/>
          </p:nvSpPr>
          <p:spPr>
            <a:xfrm>
              <a:off x="1440" y="456"/>
              <a:ext cx="336" cy="7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12" name="矩形 119811"/>
            <p:cNvSpPr/>
            <p:nvPr/>
          </p:nvSpPr>
          <p:spPr>
            <a:xfrm>
              <a:off x="2544" y="456"/>
              <a:ext cx="336" cy="7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13" name="直接连接符 119812"/>
            <p:cNvSpPr/>
            <p:nvPr/>
          </p:nvSpPr>
          <p:spPr>
            <a:xfrm>
              <a:off x="1776" y="816"/>
              <a:ext cx="768" cy="0"/>
            </a:xfrm>
            <a:prstGeom prst="line">
              <a:avLst/>
            </a:prstGeom>
            <a:ln w="12700" cap="flat" cmpd="sng">
              <a:solidFill>
                <a:schemeClr val="tx2"/>
              </a:solidFill>
              <a:prstDash val="solid"/>
              <a:headEnd type="none" w="med" len="med"/>
              <a:tailEnd type="none" w="med" len="med"/>
            </a:ln>
          </p:spPr>
        </p:sp>
        <p:sp>
          <p:nvSpPr>
            <p:cNvPr id="119814" name="直接连接符 119813"/>
            <p:cNvSpPr/>
            <p:nvPr/>
          </p:nvSpPr>
          <p:spPr>
            <a:xfrm>
              <a:off x="1968" y="816"/>
              <a:ext cx="288" cy="0"/>
            </a:xfrm>
            <a:prstGeom prst="line">
              <a:avLst/>
            </a:prstGeom>
            <a:ln w="12700" cap="flat" cmpd="sng">
              <a:solidFill>
                <a:schemeClr val="tx2"/>
              </a:solidFill>
              <a:prstDash val="solid"/>
              <a:headEnd type="none" w="med" len="med"/>
              <a:tailEnd type="triangle" w="med" len="med"/>
            </a:ln>
          </p:spPr>
        </p:sp>
        <p:sp>
          <p:nvSpPr>
            <p:cNvPr id="119815" name="文本框 119814"/>
            <p:cNvSpPr txBox="1"/>
            <p:nvPr/>
          </p:nvSpPr>
          <p:spPr>
            <a:xfrm>
              <a:off x="1968" y="513"/>
              <a:ext cx="432" cy="31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i</a:t>
              </a:r>
              <a:r>
                <a:rPr lang="en-US" altLang="zh-CN" sz="2400" dirty="0">
                  <a:latin typeface="Times New Roman" panose="02020603050405020304" pitchFamily="18" charset="0"/>
                  <a:sym typeface="Symbol" panose="05050102010706020507" pitchFamily="18" charset="2"/>
                </a:rPr>
                <a:t>=?</a:t>
              </a:r>
            </a:p>
          </p:txBody>
        </p:sp>
        <p:sp>
          <p:nvSpPr>
            <p:cNvPr id="119895" name="文本框 119894"/>
            <p:cNvSpPr txBox="1"/>
            <p:nvPr/>
          </p:nvSpPr>
          <p:spPr>
            <a:xfrm>
              <a:off x="360" y="767"/>
              <a:ext cx="288"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Symbol" panose="05050102010706020507" pitchFamily="18" charset="2"/>
                </a:rPr>
                <a:t>1.</a:t>
              </a:r>
            </a:p>
          </p:txBody>
        </p:sp>
      </p:grpSp>
      <p:grpSp>
        <p:nvGrpSpPr>
          <p:cNvPr id="119920" name="组合 119919"/>
          <p:cNvGrpSpPr/>
          <p:nvPr/>
        </p:nvGrpSpPr>
        <p:grpSpPr>
          <a:xfrm>
            <a:off x="609600" y="2150049"/>
            <a:ext cx="7216775" cy="2219325"/>
            <a:chOff x="397" y="1392"/>
            <a:chExt cx="4546" cy="1398"/>
          </a:xfrm>
        </p:grpSpPr>
        <p:sp>
          <p:nvSpPr>
            <p:cNvPr id="119913" name="直接连接符 119912"/>
            <p:cNvSpPr/>
            <p:nvPr/>
          </p:nvSpPr>
          <p:spPr>
            <a:xfrm>
              <a:off x="3816" y="1650"/>
              <a:ext cx="0" cy="228"/>
            </a:xfrm>
            <a:prstGeom prst="line">
              <a:avLst/>
            </a:prstGeom>
            <a:ln w="12700" cap="flat" cmpd="sng">
              <a:solidFill>
                <a:schemeClr val="tx2"/>
              </a:solidFill>
              <a:prstDash val="solid"/>
              <a:headEnd type="none" w="med" len="med"/>
              <a:tailEnd type="triangle" w="med" len="med"/>
            </a:ln>
          </p:spPr>
        </p:sp>
        <p:grpSp>
          <p:nvGrpSpPr>
            <p:cNvPr id="119917" name="组合 119916"/>
            <p:cNvGrpSpPr/>
            <p:nvPr/>
          </p:nvGrpSpPr>
          <p:grpSpPr>
            <a:xfrm>
              <a:off x="397" y="1392"/>
              <a:ext cx="4546" cy="1398"/>
              <a:chOff x="398" y="1392"/>
              <a:chExt cx="4546" cy="1398"/>
            </a:xfrm>
          </p:grpSpPr>
          <p:grpSp>
            <p:nvGrpSpPr>
              <p:cNvPr id="119906" name="组合 119905"/>
              <p:cNvGrpSpPr/>
              <p:nvPr/>
            </p:nvGrpSpPr>
            <p:grpSpPr>
              <a:xfrm>
                <a:off x="1104" y="1392"/>
                <a:ext cx="2784" cy="1398"/>
                <a:chOff x="1104" y="1392"/>
                <a:chExt cx="2784" cy="1398"/>
              </a:xfrm>
            </p:grpSpPr>
            <p:sp>
              <p:nvSpPr>
                <p:cNvPr id="119839" name="椭圆 119838"/>
                <p:cNvSpPr/>
                <p:nvPr/>
              </p:nvSpPr>
              <p:spPr>
                <a:xfrm>
                  <a:off x="2856" y="1938"/>
                  <a:ext cx="288" cy="288"/>
                </a:xfrm>
                <a:prstGeom prst="ellipse">
                  <a:avLst/>
                </a:prstGeom>
                <a:solidFill>
                  <a:schemeClr val="bg1"/>
                </a:solidFill>
                <a:ln w="12700" cap="flat" cmpd="sng">
                  <a:solidFill>
                    <a:schemeClr val="tx2"/>
                  </a:solidFill>
                  <a:prstDash val="solid"/>
                  <a:headEnd type="none" w="med" len="med"/>
                  <a:tailEnd type="none" w="med" len="med"/>
                </a:ln>
              </p:spPr>
              <p:txBody>
                <a:bodyPr/>
                <a:lstStyle/>
                <a:p>
                  <a:endParaRPr lang="zh-CN" altLang="en-US"/>
                </a:p>
              </p:txBody>
            </p:sp>
            <p:sp>
              <p:nvSpPr>
                <p:cNvPr id="119840" name="椭圆 119839"/>
                <p:cNvSpPr/>
                <p:nvPr/>
              </p:nvSpPr>
              <p:spPr>
                <a:xfrm>
                  <a:off x="1296" y="1938"/>
                  <a:ext cx="288" cy="288"/>
                </a:xfrm>
                <a:prstGeom prst="ellipse">
                  <a:avLst/>
                </a:prstGeom>
                <a:solidFill>
                  <a:schemeClr val="bg1"/>
                </a:solidFill>
                <a:ln w="12700" cap="flat" cmpd="sng">
                  <a:solidFill>
                    <a:schemeClr val="tx2"/>
                  </a:solidFill>
                  <a:prstDash val="solid"/>
                  <a:headEnd type="none" w="med" len="med"/>
                  <a:tailEnd type="none" w="med" len="med"/>
                </a:ln>
              </p:spPr>
              <p:txBody>
                <a:bodyPr/>
                <a:lstStyle/>
                <a:p>
                  <a:endParaRPr lang="zh-CN" altLang="en-US"/>
                </a:p>
              </p:txBody>
            </p:sp>
            <p:sp>
              <p:nvSpPr>
                <p:cNvPr id="119818" name="直接连接符 119817"/>
                <p:cNvSpPr/>
                <p:nvPr/>
              </p:nvSpPr>
              <p:spPr>
                <a:xfrm>
                  <a:off x="1440" y="1638"/>
                  <a:ext cx="0" cy="1008"/>
                </a:xfrm>
                <a:prstGeom prst="line">
                  <a:avLst/>
                </a:prstGeom>
                <a:ln w="12700" cap="flat" cmpd="sng">
                  <a:solidFill>
                    <a:schemeClr val="tx2"/>
                  </a:solidFill>
                  <a:prstDash val="solid"/>
                  <a:headEnd type="none" w="med" len="med"/>
                  <a:tailEnd type="none" w="med" len="med"/>
                </a:ln>
              </p:spPr>
            </p:sp>
            <p:sp>
              <p:nvSpPr>
                <p:cNvPr id="119819" name="直接连接符 119818"/>
                <p:cNvSpPr/>
                <p:nvPr/>
              </p:nvSpPr>
              <p:spPr>
                <a:xfrm>
                  <a:off x="1440" y="1638"/>
                  <a:ext cx="816" cy="0"/>
                </a:xfrm>
                <a:prstGeom prst="line">
                  <a:avLst/>
                </a:prstGeom>
                <a:ln w="12700" cap="flat" cmpd="sng">
                  <a:solidFill>
                    <a:schemeClr val="tx2"/>
                  </a:solidFill>
                  <a:prstDash val="solid"/>
                  <a:headEnd type="none" w="med" len="med"/>
                  <a:tailEnd type="none" w="med" len="med"/>
                </a:ln>
              </p:spPr>
            </p:sp>
            <p:sp>
              <p:nvSpPr>
                <p:cNvPr id="119820" name="直接连接符 119819"/>
                <p:cNvSpPr/>
                <p:nvPr/>
              </p:nvSpPr>
              <p:spPr>
                <a:xfrm>
                  <a:off x="2256" y="1638"/>
                  <a:ext cx="0" cy="864"/>
                </a:xfrm>
                <a:prstGeom prst="line">
                  <a:avLst/>
                </a:prstGeom>
                <a:ln w="12700" cap="flat" cmpd="sng">
                  <a:solidFill>
                    <a:schemeClr val="tx2"/>
                  </a:solidFill>
                  <a:prstDash val="solid"/>
                  <a:headEnd type="none" w="med" len="med"/>
                  <a:tailEnd type="none" w="med" len="med"/>
                </a:ln>
              </p:spPr>
            </p:sp>
            <p:sp>
              <p:nvSpPr>
                <p:cNvPr id="119821" name="直接连接符 119820"/>
                <p:cNvSpPr/>
                <p:nvPr/>
              </p:nvSpPr>
              <p:spPr>
                <a:xfrm>
                  <a:off x="1440" y="2502"/>
                  <a:ext cx="816" cy="0"/>
                </a:xfrm>
                <a:prstGeom prst="line">
                  <a:avLst/>
                </a:prstGeom>
                <a:ln w="12700" cap="flat" cmpd="sng">
                  <a:solidFill>
                    <a:schemeClr val="tx2"/>
                  </a:solidFill>
                  <a:prstDash val="solid"/>
                  <a:headEnd type="none" w="med" len="med"/>
                  <a:tailEnd type="none" w="med" len="med"/>
                </a:ln>
              </p:spPr>
            </p:sp>
            <p:sp>
              <p:nvSpPr>
                <p:cNvPr id="119822" name="直接连接符 119821"/>
                <p:cNvSpPr/>
                <p:nvPr/>
              </p:nvSpPr>
              <p:spPr>
                <a:xfrm>
                  <a:off x="3000" y="1638"/>
                  <a:ext cx="0" cy="864"/>
                </a:xfrm>
                <a:prstGeom prst="line">
                  <a:avLst/>
                </a:prstGeom>
                <a:ln w="12700" cap="flat" cmpd="sng">
                  <a:solidFill>
                    <a:schemeClr val="tx2"/>
                  </a:solidFill>
                  <a:prstDash val="solid"/>
                  <a:headEnd type="none" w="med" len="med"/>
                  <a:tailEnd type="none" w="med" len="med"/>
                </a:ln>
              </p:spPr>
            </p:sp>
            <p:sp>
              <p:nvSpPr>
                <p:cNvPr id="119823" name="直接连接符 119822"/>
                <p:cNvSpPr/>
                <p:nvPr/>
              </p:nvSpPr>
              <p:spPr>
                <a:xfrm>
                  <a:off x="3000" y="1638"/>
                  <a:ext cx="816" cy="0"/>
                </a:xfrm>
                <a:prstGeom prst="line">
                  <a:avLst/>
                </a:prstGeom>
                <a:ln w="12700" cap="flat" cmpd="sng">
                  <a:solidFill>
                    <a:schemeClr val="tx2"/>
                  </a:solidFill>
                  <a:prstDash val="solid"/>
                  <a:headEnd type="none" w="med" len="med"/>
                  <a:tailEnd type="none" w="med" len="med"/>
                </a:ln>
              </p:spPr>
            </p:sp>
            <p:sp>
              <p:nvSpPr>
                <p:cNvPr id="119824" name="直接连接符 119823"/>
                <p:cNvSpPr/>
                <p:nvPr/>
              </p:nvSpPr>
              <p:spPr>
                <a:xfrm>
                  <a:off x="3816" y="1638"/>
                  <a:ext cx="0" cy="864"/>
                </a:xfrm>
                <a:prstGeom prst="line">
                  <a:avLst/>
                </a:prstGeom>
                <a:ln w="12700" cap="flat" cmpd="sng">
                  <a:solidFill>
                    <a:schemeClr val="tx2"/>
                  </a:solidFill>
                  <a:prstDash val="solid"/>
                  <a:headEnd type="none" w="med" len="med"/>
                  <a:tailEnd type="none" w="med" len="med"/>
                </a:ln>
              </p:spPr>
            </p:sp>
            <p:sp>
              <p:nvSpPr>
                <p:cNvPr id="119825" name="直接连接符 119824"/>
                <p:cNvSpPr/>
                <p:nvPr/>
              </p:nvSpPr>
              <p:spPr>
                <a:xfrm>
                  <a:off x="3000" y="2502"/>
                  <a:ext cx="816" cy="0"/>
                </a:xfrm>
                <a:prstGeom prst="line">
                  <a:avLst/>
                </a:prstGeom>
                <a:ln w="12700" cap="flat" cmpd="sng">
                  <a:solidFill>
                    <a:schemeClr val="tx2"/>
                  </a:solidFill>
                  <a:prstDash val="solid"/>
                  <a:headEnd type="none" w="med" len="med"/>
                  <a:tailEnd type="none" w="med" len="med"/>
                </a:ln>
              </p:spPr>
            </p:sp>
            <p:cxnSp>
              <p:nvCxnSpPr>
                <p:cNvPr id="119826" name="直接箭头连接符 119825"/>
                <p:cNvCxnSpPr>
                  <a:stCxn id="119821" idx="1"/>
                  <a:endCxn id="119823" idx="0"/>
                </p:cNvCxnSpPr>
                <p:nvPr/>
              </p:nvCxnSpPr>
              <p:spPr>
                <a:xfrm flipV="1">
                  <a:off x="2256" y="1638"/>
                  <a:ext cx="744" cy="864"/>
                </a:xfrm>
                <a:prstGeom prst="straightConnector1">
                  <a:avLst/>
                </a:prstGeom>
                <a:ln w="12700" cap="flat" cmpd="sng">
                  <a:solidFill>
                    <a:schemeClr val="tx2"/>
                  </a:solidFill>
                  <a:prstDash val="solid"/>
                  <a:headEnd type="none" w="med" len="med"/>
                  <a:tailEnd type="none" w="med" len="med"/>
                </a:ln>
              </p:spPr>
            </p:cxnSp>
            <p:grpSp>
              <p:nvGrpSpPr>
                <p:cNvPr id="119831" name="组合 119830"/>
                <p:cNvGrpSpPr/>
                <p:nvPr/>
              </p:nvGrpSpPr>
              <p:grpSpPr>
                <a:xfrm>
                  <a:off x="1350" y="2646"/>
                  <a:ext cx="234" cy="96"/>
                  <a:chOff x="240" y="2304"/>
                  <a:chExt cx="432" cy="180"/>
                </a:xfrm>
              </p:grpSpPr>
              <p:sp>
                <p:nvSpPr>
                  <p:cNvPr id="119827" name="直接连接符 119826"/>
                  <p:cNvSpPr/>
                  <p:nvPr/>
                </p:nvSpPr>
                <p:spPr>
                  <a:xfrm>
                    <a:off x="240" y="2304"/>
                    <a:ext cx="432" cy="0"/>
                  </a:xfrm>
                  <a:prstGeom prst="line">
                    <a:avLst/>
                  </a:prstGeom>
                  <a:ln w="12700" cap="flat" cmpd="sng">
                    <a:solidFill>
                      <a:schemeClr val="tx2"/>
                    </a:solidFill>
                    <a:prstDash val="solid"/>
                    <a:headEnd type="none" w="med" len="med"/>
                    <a:tailEnd type="none" w="med" len="med"/>
                  </a:ln>
                </p:spPr>
              </p:sp>
              <p:sp>
                <p:nvSpPr>
                  <p:cNvPr id="119829" name="直接连接符 119828"/>
                  <p:cNvSpPr/>
                  <p:nvPr/>
                </p:nvSpPr>
                <p:spPr>
                  <a:xfrm>
                    <a:off x="312" y="2484"/>
                    <a:ext cx="240" cy="0"/>
                  </a:xfrm>
                  <a:prstGeom prst="line">
                    <a:avLst/>
                  </a:prstGeom>
                  <a:ln w="12700" cap="flat" cmpd="sng">
                    <a:solidFill>
                      <a:schemeClr val="tx2"/>
                    </a:solidFill>
                    <a:prstDash val="solid"/>
                    <a:headEnd type="none" w="med" len="med"/>
                    <a:tailEnd type="none" w="med" len="med"/>
                  </a:ln>
                </p:spPr>
              </p:sp>
              <p:sp>
                <p:nvSpPr>
                  <p:cNvPr id="119830" name="直接连接符 119829"/>
                  <p:cNvSpPr/>
                  <p:nvPr/>
                </p:nvSpPr>
                <p:spPr>
                  <a:xfrm>
                    <a:off x="324" y="2400"/>
                    <a:ext cx="240" cy="0"/>
                  </a:xfrm>
                  <a:prstGeom prst="line">
                    <a:avLst/>
                  </a:prstGeom>
                  <a:ln w="12700" cap="flat" cmpd="sng">
                    <a:solidFill>
                      <a:schemeClr val="tx2"/>
                    </a:solidFill>
                    <a:prstDash val="solid"/>
                    <a:headEnd type="none" w="med" len="med"/>
                    <a:tailEnd type="none" w="med" len="med"/>
                  </a:ln>
                </p:spPr>
              </p:sp>
            </p:grpSp>
            <p:sp>
              <p:nvSpPr>
                <p:cNvPr id="119832" name="矩形 119831"/>
                <p:cNvSpPr/>
                <p:nvPr/>
              </p:nvSpPr>
              <p:spPr>
                <a:xfrm rot="-5400000">
                  <a:off x="3648" y="1974"/>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33" name="矩形 119832"/>
                <p:cNvSpPr/>
                <p:nvPr/>
              </p:nvSpPr>
              <p:spPr>
                <a:xfrm rot="-5400000">
                  <a:off x="2088" y="1974"/>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34" name="矩形 119833"/>
                <p:cNvSpPr/>
                <p:nvPr/>
              </p:nvSpPr>
              <p:spPr>
                <a:xfrm>
                  <a:off x="1668" y="2418"/>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35" name="矩形 119834"/>
                <p:cNvSpPr/>
                <p:nvPr/>
              </p:nvSpPr>
              <p:spPr>
                <a:xfrm>
                  <a:off x="3264" y="1566"/>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36" name="矩形 119835"/>
                <p:cNvSpPr/>
                <p:nvPr/>
              </p:nvSpPr>
              <p:spPr>
                <a:xfrm>
                  <a:off x="1632" y="1566"/>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37" name="矩形 119836"/>
                <p:cNvSpPr/>
                <p:nvPr/>
              </p:nvSpPr>
              <p:spPr>
                <a:xfrm rot="-2921370">
                  <a:off x="2460" y="1986"/>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41" name="文本框 119840"/>
                <p:cNvSpPr txBox="1"/>
                <p:nvPr/>
              </p:nvSpPr>
              <p:spPr>
                <a:xfrm>
                  <a:off x="2160" y="2502"/>
                  <a:ext cx="24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a:t>
                  </a:r>
                </a:p>
              </p:txBody>
            </p:sp>
            <p:sp>
              <p:nvSpPr>
                <p:cNvPr id="119842" name="文本框 119841"/>
                <p:cNvSpPr txBox="1"/>
                <p:nvPr/>
              </p:nvSpPr>
              <p:spPr>
                <a:xfrm>
                  <a:off x="2880" y="1392"/>
                  <a:ext cx="26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B</a:t>
                  </a:r>
                </a:p>
              </p:txBody>
            </p:sp>
            <p:sp>
              <p:nvSpPr>
                <p:cNvPr id="119843" name="文本框 119842"/>
                <p:cNvSpPr txBox="1"/>
                <p:nvPr/>
              </p:nvSpPr>
              <p:spPr>
                <a:xfrm>
                  <a:off x="1104" y="1710"/>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19844" name="文本框 119843"/>
                <p:cNvSpPr txBox="1"/>
                <p:nvPr/>
              </p:nvSpPr>
              <p:spPr>
                <a:xfrm>
                  <a:off x="1104" y="2070"/>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sp>
              <p:nvSpPr>
                <p:cNvPr id="119845" name="文本框 119844"/>
                <p:cNvSpPr txBox="1"/>
                <p:nvPr/>
              </p:nvSpPr>
              <p:spPr>
                <a:xfrm>
                  <a:off x="1668" y="1650"/>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46" name="文本框 119845"/>
                <p:cNvSpPr txBox="1"/>
                <p:nvPr/>
              </p:nvSpPr>
              <p:spPr>
                <a:xfrm>
                  <a:off x="1956" y="1926"/>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47" name="文本框 119846"/>
                <p:cNvSpPr txBox="1"/>
                <p:nvPr/>
              </p:nvSpPr>
              <p:spPr>
                <a:xfrm>
                  <a:off x="3300" y="1686"/>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48" name="文本框 119847"/>
                <p:cNvSpPr txBox="1"/>
                <p:nvPr/>
              </p:nvSpPr>
              <p:spPr>
                <a:xfrm>
                  <a:off x="3504" y="1938"/>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49" name="文本框 119848"/>
                <p:cNvSpPr txBox="1"/>
                <p:nvPr/>
              </p:nvSpPr>
              <p:spPr>
                <a:xfrm>
                  <a:off x="1680" y="2166"/>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50" name="文本框 119849"/>
                <p:cNvSpPr txBox="1"/>
                <p:nvPr/>
              </p:nvSpPr>
              <p:spPr>
                <a:xfrm>
                  <a:off x="2388" y="1782"/>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51" name="文本框 119850"/>
                <p:cNvSpPr txBox="1"/>
                <p:nvPr/>
              </p:nvSpPr>
              <p:spPr>
                <a:xfrm>
                  <a:off x="1104" y="1938"/>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3</a:t>
                  </a:r>
                </a:p>
              </p:txBody>
            </p:sp>
            <p:sp>
              <p:nvSpPr>
                <p:cNvPr id="119852" name="文本框 119851"/>
                <p:cNvSpPr txBox="1"/>
                <p:nvPr/>
              </p:nvSpPr>
              <p:spPr>
                <a:xfrm>
                  <a:off x="3144" y="1734"/>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19853" name="文本框 119852"/>
                <p:cNvSpPr txBox="1"/>
                <p:nvPr/>
              </p:nvSpPr>
              <p:spPr>
                <a:xfrm>
                  <a:off x="3144" y="2094"/>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sp>
              <p:nvSpPr>
                <p:cNvPr id="119854" name="文本框 119853"/>
                <p:cNvSpPr txBox="1"/>
                <p:nvPr/>
              </p:nvSpPr>
              <p:spPr>
                <a:xfrm>
                  <a:off x="3144" y="1962"/>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2</a:t>
                  </a:r>
                </a:p>
              </p:txBody>
            </p:sp>
          </p:grpSp>
          <p:sp>
            <p:nvSpPr>
              <p:cNvPr id="119896" name="矩形 119895"/>
              <p:cNvSpPr/>
              <p:nvPr/>
            </p:nvSpPr>
            <p:spPr>
              <a:xfrm>
                <a:off x="398" y="1704"/>
                <a:ext cx="260" cy="28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Wingdings 2" panose="05020102010507070707" pitchFamily="18" charset="2"/>
                  </a:rPr>
                  <a:t>2.</a:t>
                </a:r>
              </a:p>
            </p:txBody>
          </p:sp>
          <p:grpSp>
            <p:nvGrpSpPr>
              <p:cNvPr id="119902" name="组合 119901"/>
              <p:cNvGrpSpPr/>
              <p:nvPr/>
            </p:nvGrpSpPr>
            <p:grpSpPr>
              <a:xfrm>
                <a:off x="4110" y="1670"/>
                <a:ext cx="834" cy="365"/>
                <a:chOff x="4110" y="1670"/>
                <a:chExt cx="834" cy="365"/>
              </a:xfrm>
            </p:grpSpPr>
            <p:sp>
              <p:nvSpPr>
                <p:cNvPr id="119898" name="文本框 119897"/>
                <p:cNvSpPr txBox="1"/>
                <p:nvPr/>
              </p:nvSpPr>
              <p:spPr>
                <a:xfrm>
                  <a:off x="4110" y="1704"/>
                  <a:ext cx="83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u</a:t>
                  </a:r>
                  <a:r>
                    <a:rPr lang="en-US" altLang="zh-CN" sz="2400" i="1" baseline="-25000" dirty="0" err="1">
                      <a:latin typeface="Times New Roman" panose="02020603050405020304" pitchFamily="18" charset="0"/>
                      <a:sym typeface="Symbol" panose="05050102010706020507" pitchFamily="18" charset="2"/>
                    </a:rPr>
                    <a:t>A</a:t>
                  </a:r>
                  <a:r>
                    <a:rPr lang="en-US" altLang="zh-CN" sz="2400" i="1" baseline="-25000" dirty="0">
                      <a:latin typeface="Times New Roman" panose="02020603050405020304" pitchFamily="18" charset="0"/>
                      <a:sym typeface="Symbol" panose="05050102010706020507" pitchFamily="18" charset="2"/>
                    </a:rPr>
                    <a:t> </a:t>
                  </a:r>
                  <a:r>
                    <a:rPr lang="en-US" altLang="zh-CN" sz="2400" i="1"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u</a:t>
                  </a:r>
                  <a:r>
                    <a:rPr lang="en-US" altLang="zh-CN" sz="2400" i="1" baseline="-25000" dirty="0" err="1">
                      <a:latin typeface="Times New Roman" panose="02020603050405020304" pitchFamily="18" charset="0"/>
                      <a:sym typeface="Symbol" panose="05050102010706020507" pitchFamily="18" charset="2"/>
                    </a:rPr>
                    <a:t>B</a:t>
                  </a:r>
                  <a:endParaRPr lang="en-US" altLang="zh-CN" sz="2400" i="1" dirty="0">
                    <a:latin typeface="Times New Roman" panose="02020603050405020304" pitchFamily="18" charset="0"/>
                    <a:sym typeface="Symbol" panose="05050102010706020507" pitchFamily="18" charset="2"/>
                  </a:endParaRPr>
                </a:p>
              </p:txBody>
            </p:sp>
            <p:sp>
              <p:nvSpPr>
                <p:cNvPr id="119900" name="文本框 119899"/>
                <p:cNvSpPr txBox="1"/>
                <p:nvPr/>
              </p:nvSpPr>
              <p:spPr>
                <a:xfrm>
                  <a:off x="4428" y="1670"/>
                  <a:ext cx="192" cy="36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3200">
                      <a:solidFill>
                        <a:schemeClr val="hlink"/>
                      </a:solidFill>
                      <a:latin typeface="Times New Roman" panose="02020603050405020304" pitchFamily="18" charset="0"/>
                      <a:sym typeface="Symbol" panose="05050102010706020507" pitchFamily="18" charset="2"/>
                    </a:rPr>
                    <a:t>?</a:t>
                  </a:r>
                  <a:endParaRPr lang="en-US" altLang="zh-CN" sz="2700">
                    <a:latin typeface="Times New Roman" panose="02020603050405020304" pitchFamily="18" charset="0"/>
                    <a:sym typeface="Symbol" panose="05050102010706020507" pitchFamily="18" charset="2"/>
                  </a:endParaRPr>
                </a:p>
              </p:txBody>
            </p:sp>
          </p:grpSp>
        </p:grpSp>
        <p:sp>
          <p:nvSpPr>
            <p:cNvPr id="119914" name="文本框 119913"/>
            <p:cNvSpPr txBox="1"/>
            <p:nvPr/>
          </p:nvSpPr>
          <p:spPr>
            <a:xfrm>
              <a:off x="3791" y="1584"/>
              <a:ext cx="33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1</a:t>
              </a:r>
              <a:endParaRPr lang="en-US" altLang="zh-CN" sz="2400" dirty="0">
                <a:latin typeface="Times New Roman" panose="02020603050405020304" pitchFamily="18" charset="0"/>
              </a:endParaRPr>
            </a:p>
          </p:txBody>
        </p:sp>
      </p:grpSp>
      <p:sp>
        <p:nvSpPr>
          <p:cNvPr id="119925" name="动作按钮: 后退或前一项 119924"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19926" name="动作按钮: 后退或前一项 119925"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grpSp>
        <p:nvGrpSpPr>
          <p:cNvPr id="119930" name="组合 119929"/>
          <p:cNvGrpSpPr/>
          <p:nvPr/>
        </p:nvGrpSpPr>
        <p:grpSpPr>
          <a:xfrm>
            <a:off x="681224" y="4304859"/>
            <a:ext cx="7166049" cy="2309813"/>
            <a:chOff x="621" y="2826"/>
            <a:chExt cx="4515" cy="1455"/>
          </a:xfrm>
        </p:grpSpPr>
        <p:grpSp>
          <p:nvGrpSpPr>
            <p:cNvPr id="119916" name="组合 119915"/>
            <p:cNvGrpSpPr/>
            <p:nvPr/>
          </p:nvGrpSpPr>
          <p:grpSpPr>
            <a:xfrm>
              <a:off x="621" y="2883"/>
              <a:ext cx="4515" cy="1398"/>
              <a:chOff x="621" y="2883"/>
              <a:chExt cx="4515" cy="1398"/>
            </a:xfrm>
          </p:grpSpPr>
          <p:sp>
            <p:nvSpPr>
              <p:cNvPr id="119897" name="矩形 119896"/>
              <p:cNvSpPr/>
              <p:nvPr/>
            </p:nvSpPr>
            <p:spPr>
              <a:xfrm>
                <a:off x="621" y="2909"/>
                <a:ext cx="260" cy="288"/>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en-US" altLang="zh-CN" sz="2400" dirty="0">
                    <a:latin typeface="Times New Roman" panose="02020603050405020304" pitchFamily="18" charset="0"/>
                    <a:sym typeface="Wingdings 2" panose="05020102010507070707" pitchFamily="18" charset="2"/>
                  </a:rPr>
                  <a:t>3.</a:t>
                </a:r>
              </a:p>
            </p:txBody>
          </p:sp>
          <p:grpSp>
            <p:nvGrpSpPr>
              <p:cNvPr id="119905" name="组合 119904"/>
              <p:cNvGrpSpPr/>
              <p:nvPr/>
            </p:nvGrpSpPr>
            <p:grpSpPr>
              <a:xfrm>
                <a:off x="1272" y="2883"/>
                <a:ext cx="2838" cy="1398"/>
                <a:chOff x="1272" y="2883"/>
                <a:chExt cx="2838" cy="1398"/>
              </a:xfrm>
            </p:grpSpPr>
            <p:sp>
              <p:nvSpPr>
                <p:cNvPr id="119855" name="椭圆 119854"/>
                <p:cNvSpPr/>
                <p:nvPr/>
              </p:nvSpPr>
              <p:spPr>
                <a:xfrm>
                  <a:off x="3024" y="3429"/>
                  <a:ext cx="288" cy="288"/>
                </a:xfrm>
                <a:prstGeom prst="ellipse">
                  <a:avLst/>
                </a:prstGeom>
                <a:solidFill>
                  <a:schemeClr val="bg1"/>
                </a:solidFill>
                <a:ln w="12700" cap="flat" cmpd="sng">
                  <a:solidFill>
                    <a:schemeClr val="tx2"/>
                  </a:solidFill>
                  <a:prstDash val="solid"/>
                  <a:headEnd type="none" w="med" len="med"/>
                  <a:tailEnd type="none" w="med" len="med"/>
                </a:ln>
              </p:spPr>
              <p:txBody>
                <a:bodyPr/>
                <a:lstStyle/>
                <a:p>
                  <a:endParaRPr lang="zh-CN" altLang="en-US"/>
                </a:p>
              </p:txBody>
            </p:sp>
            <p:sp>
              <p:nvSpPr>
                <p:cNvPr id="119856" name="椭圆 119855"/>
                <p:cNvSpPr/>
                <p:nvPr/>
              </p:nvSpPr>
              <p:spPr>
                <a:xfrm>
                  <a:off x="1464" y="3429"/>
                  <a:ext cx="288" cy="288"/>
                </a:xfrm>
                <a:prstGeom prst="ellipse">
                  <a:avLst/>
                </a:prstGeom>
                <a:solidFill>
                  <a:schemeClr val="bg1"/>
                </a:solidFill>
                <a:ln w="12700" cap="flat" cmpd="sng">
                  <a:solidFill>
                    <a:schemeClr val="tx2"/>
                  </a:solidFill>
                  <a:prstDash val="solid"/>
                  <a:headEnd type="none" w="med" len="med"/>
                  <a:tailEnd type="none" w="med" len="med"/>
                </a:ln>
              </p:spPr>
              <p:txBody>
                <a:bodyPr/>
                <a:lstStyle/>
                <a:p>
                  <a:endParaRPr lang="zh-CN" altLang="en-US"/>
                </a:p>
              </p:txBody>
            </p:sp>
            <p:sp>
              <p:nvSpPr>
                <p:cNvPr id="119857" name="直接连接符 119856"/>
                <p:cNvSpPr/>
                <p:nvPr/>
              </p:nvSpPr>
              <p:spPr>
                <a:xfrm>
                  <a:off x="1608" y="3129"/>
                  <a:ext cx="0" cy="1008"/>
                </a:xfrm>
                <a:prstGeom prst="line">
                  <a:avLst/>
                </a:prstGeom>
                <a:ln w="12700" cap="flat" cmpd="sng">
                  <a:solidFill>
                    <a:schemeClr val="tx2"/>
                  </a:solidFill>
                  <a:prstDash val="solid"/>
                  <a:headEnd type="none" w="med" len="med"/>
                  <a:tailEnd type="none" w="med" len="med"/>
                </a:ln>
              </p:spPr>
            </p:sp>
            <p:sp>
              <p:nvSpPr>
                <p:cNvPr id="119858" name="直接连接符 119857"/>
                <p:cNvSpPr/>
                <p:nvPr/>
              </p:nvSpPr>
              <p:spPr>
                <a:xfrm>
                  <a:off x="1608" y="3129"/>
                  <a:ext cx="816" cy="0"/>
                </a:xfrm>
                <a:prstGeom prst="line">
                  <a:avLst/>
                </a:prstGeom>
                <a:ln w="12700" cap="flat" cmpd="sng">
                  <a:solidFill>
                    <a:schemeClr val="tx2"/>
                  </a:solidFill>
                  <a:prstDash val="solid"/>
                  <a:headEnd type="none" w="med" len="med"/>
                  <a:tailEnd type="none" w="med" len="med"/>
                </a:ln>
              </p:spPr>
            </p:sp>
            <p:sp>
              <p:nvSpPr>
                <p:cNvPr id="119859" name="直接连接符 119858"/>
                <p:cNvSpPr/>
                <p:nvPr/>
              </p:nvSpPr>
              <p:spPr>
                <a:xfrm>
                  <a:off x="2424" y="3129"/>
                  <a:ext cx="0" cy="864"/>
                </a:xfrm>
                <a:prstGeom prst="line">
                  <a:avLst/>
                </a:prstGeom>
                <a:ln w="12700" cap="flat" cmpd="sng">
                  <a:solidFill>
                    <a:schemeClr val="tx2"/>
                  </a:solidFill>
                  <a:prstDash val="solid"/>
                  <a:headEnd type="none" w="med" len="med"/>
                  <a:tailEnd type="none" w="med" len="med"/>
                </a:ln>
              </p:spPr>
            </p:sp>
            <p:sp>
              <p:nvSpPr>
                <p:cNvPr id="119860" name="直接连接符 119859"/>
                <p:cNvSpPr/>
                <p:nvPr/>
              </p:nvSpPr>
              <p:spPr>
                <a:xfrm>
                  <a:off x="1608" y="3993"/>
                  <a:ext cx="816" cy="0"/>
                </a:xfrm>
                <a:prstGeom prst="line">
                  <a:avLst/>
                </a:prstGeom>
                <a:ln w="12700" cap="flat" cmpd="sng">
                  <a:solidFill>
                    <a:schemeClr val="tx2"/>
                  </a:solidFill>
                  <a:prstDash val="solid"/>
                  <a:headEnd type="none" w="med" len="med"/>
                  <a:tailEnd type="none" w="med" len="med"/>
                </a:ln>
              </p:spPr>
            </p:sp>
            <p:sp>
              <p:nvSpPr>
                <p:cNvPr id="119861" name="直接连接符 119860"/>
                <p:cNvSpPr/>
                <p:nvPr/>
              </p:nvSpPr>
              <p:spPr>
                <a:xfrm>
                  <a:off x="3168" y="3129"/>
                  <a:ext cx="0" cy="864"/>
                </a:xfrm>
                <a:prstGeom prst="line">
                  <a:avLst/>
                </a:prstGeom>
                <a:ln w="12700" cap="flat" cmpd="sng">
                  <a:solidFill>
                    <a:schemeClr val="tx2"/>
                  </a:solidFill>
                  <a:prstDash val="solid"/>
                  <a:headEnd type="none" w="med" len="med"/>
                  <a:tailEnd type="none" w="med" len="med"/>
                </a:ln>
              </p:spPr>
            </p:sp>
            <p:sp>
              <p:nvSpPr>
                <p:cNvPr id="119862" name="直接连接符 119861"/>
                <p:cNvSpPr/>
                <p:nvPr/>
              </p:nvSpPr>
              <p:spPr>
                <a:xfrm>
                  <a:off x="3168" y="3129"/>
                  <a:ext cx="816" cy="0"/>
                </a:xfrm>
                <a:prstGeom prst="line">
                  <a:avLst/>
                </a:prstGeom>
                <a:ln w="12700" cap="flat" cmpd="sng">
                  <a:solidFill>
                    <a:schemeClr val="tx2"/>
                  </a:solidFill>
                  <a:prstDash val="solid"/>
                  <a:headEnd type="none" w="med" len="med"/>
                  <a:tailEnd type="none" w="med" len="med"/>
                </a:ln>
              </p:spPr>
            </p:sp>
            <p:sp>
              <p:nvSpPr>
                <p:cNvPr id="119863" name="直接连接符 119862"/>
                <p:cNvSpPr/>
                <p:nvPr/>
              </p:nvSpPr>
              <p:spPr>
                <a:xfrm>
                  <a:off x="3984" y="3129"/>
                  <a:ext cx="0" cy="963"/>
                </a:xfrm>
                <a:prstGeom prst="line">
                  <a:avLst/>
                </a:prstGeom>
                <a:ln w="12700" cap="flat" cmpd="sng">
                  <a:solidFill>
                    <a:schemeClr val="tx2"/>
                  </a:solidFill>
                  <a:prstDash val="solid"/>
                  <a:headEnd type="none" w="med" len="med"/>
                  <a:tailEnd type="none" w="med" len="med"/>
                </a:ln>
              </p:spPr>
            </p:sp>
            <p:sp>
              <p:nvSpPr>
                <p:cNvPr id="119864" name="直接连接符 119863"/>
                <p:cNvSpPr/>
                <p:nvPr/>
              </p:nvSpPr>
              <p:spPr>
                <a:xfrm>
                  <a:off x="3168" y="3993"/>
                  <a:ext cx="816" cy="0"/>
                </a:xfrm>
                <a:prstGeom prst="line">
                  <a:avLst/>
                </a:prstGeom>
                <a:ln w="12700" cap="flat" cmpd="sng">
                  <a:solidFill>
                    <a:schemeClr val="tx2"/>
                  </a:solidFill>
                  <a:prstDash val="solid"/>
                  <a:headEnd type="none" w="med" len="med"/>
                  <a:tailEnd type="none" w="med" len="med"/>
                </a:ln>
              </p:spPr>
            </p:sp>
            <p:cxnSp>
              <p:nvCxnSpPr>
                <p:cNvPr id="119865" name="直接箭头连接符 119864"/>
                <p:cNvCxnSpPr>
                  <a:stCxn id="119860" idx="1"/>
                  <a:endCxn id="119862" idx="0"/>
                </p:cNvCxnSpPr>
                <p:nvPr/>
              </p:nvCxnSpPr>
              <p:spPr>
                <a:xfrm flipV="1">
                  <a:off x="2424" y="3129"/>
                  <a:ext cx="744" cy="864"/>
                </a:xfrm>
                <a:prstGeom prst="straightConnector1">
                  <a:avLst/>
                </a:prstGeom>
                <a:ln w="12700" cap="flat" cmpd="sng">
                  <a:solidFill>
                    <a:schemeClr val="tx2"/>
                  </a:solidFill>
                  <a:prstDash val="solid"/>
                  <a:headEnd type="none" w="med" len="med"/>
                  <a:tailEnd type="none" w="med" len="med"/>
                </a:ln>
              </p:spPr>
            </p:cxnSp>
            <p:grpSp>
              <p:nvGrpSpPr>
                <p:cNvPr id="119866" name="组合 119865"/>
                <p:cNvGrpSpPr/>
                <p:nvPr/>
              </p:nvGrpSpPr>
              <p:grpSpPr>
                <a:xfrm>
                  <a:off x="1518" y="4137"/>
                  <a:ext cx="234" cy="96"/>
                  <a:chOff x="240" y="2304"/>
                  <a:chExt cx="432" cy="180"/>
                </a:xfrm>
              </p:grpSpPr>
              <p:sp>
                <p:nvSpPr>
                  <p:cNvPr id="119867" name="直接连接符 119866"/>
                  <p:cNvSpPr/>
                  <p:nvPr/>
                </p:nvSpPr>
                <p:spPr>
                  <a:xfrm>
                    <a:off x="240" y="2304"/>
                    <a:ext cx="432" cy="0"/>
                  </a:xfrm>
                  <a:prstGeom prst="line">
                    <a:avLst/>
                  </a:prstGeom>
                  <a:ln w="12700" cap="flat" cmpd="sng">
                    <a:solidFill>
                      <a:schemeClr val="tx2"/>
                    </a:solidFill>
                    <a:prstDash val="solid"/>
                    <a:headEnd type="none" w="med" len="med"/>
                    <a:tailEnd type="none" w="med" len="med"/>
                  </a:ln>
                </p:spPr>
              </p:sp>
              <p:sp>
                <p:nvSpPr>
                  <p:cNvPr id="119868" name="直接连接符 119867"/>
                  <p:cNvSpPr/>
                  <p:nvPr/>
                </p:nvSpPr>
                <p:spPr>
                  <a:xfrm>
                    <a:off x="312" y="2484"/>
                    <a:ext cx="240" cy="0"/>
                  </a:xfrm>
                  <a:prstGeom prst="line">
                    <a:avLst/>
                  </a:prstGeom>
                  <a:ln w="12700" cap="flat" cmpd="sng">
                    <a:solidFill>
                      <a:schemeClr val="tx2"/>
                    </a:solidFill>
                    <a:prstDash val="solid"/>
                    <a:headEnd type="none" w="med" len="med"/>
                    <a:tailEnd type="none" w="med" len="med"/>
                  </a:ln>
                </p:spPr>
              </p:sp>
              <p:sp>
                <p:nvSpPr>
                  <p:cNvPr id="119869" name="直接连接符 119868"/>
                  <p:cNvSpPr/>
                  <p:nvPr/>
                </p:nvSpPr>
                <p:spPr>
                  <a:xfrm>
                    <a:off x="324" y="2400"/>
                    <a:ext cx="240" cy="0"/>
                  </a:xfrm>
                  <a:prstGeom prst="line">
                    <a:avLst/>
                  </a:prstGeom>
                  <a:ln w="12700" cap="flat" cmpd="sng">
                    <a:solidFill>
                      <a:schemeClr val="tx2"/>
                    </a:solidFill>
                    <a:prstDash val="solid"/>
                    <a:headEnd type="none" w="med" len="med"/>
                    <a:tailEnd type="none" w="med" len="med"/>
                  </a:ln>
                </p:spPr>
              </p:sp>
            </p:grpSp>
            <p:sp>
              <p:nvSpPr>
                <p:cNvPr id="119870" name="矩形 119869"/>
                <p:cNvSpPr/>
                <p:nvPr/>
              </p:nvSpPr>
              <p:spPr>
                <a:xfrm rot="-5400000">
                  <a:off x="3816" y="3465"/>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71" name="矩形 119870"/>
                <p:cNvSpPr/>
                <p:nvPr/>
              </p:nvSpPr>
              <p:spPr>
                <a:xfrm rot="-5400000">
                  <a:off x="2256" y="3465"/>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72" name="矩形 119871"/>
                <p:cNvSpPr/>
                <p:nvPr/>
              </p:nvSpPr>
              <p:spPr>
                <a:xfrm>
                  <a:off x="1836" y="3909"/>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73" name="矩形 119872"/>
                <p:cNvSpPr/>
                <p:nvPr/>
              </p:nvSpPr>
              <p:spPr>
                <a:xfrm>
                  <a:off x="3432" y="3057"/>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74" name="矩形 119873"/>
                <p:cNvSpPr/>
                <p:nvPr/>
              </p:nvSpPr>
              <p:spPr>
                <a:xfrm>
                  <a:off x="1800" y="3057"/>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75" name="矩形 119874"/>
                <p:cNvSpPr/>
                <p:nvPr/>
              </p:nvSpPr>
              <p:spPr>
                <a:xfrm rot="-2921370">
                  <a:off x="2628" y="3477"/>
                  <a:ext cx="336" cy="144"/>
                </a:xfrm>
                <a:prstGeom prst="rect">
                  <a:avLst/>
                </a:prstGeom>
                <a:solidFill>
                  <a:schemeClr val="bg1"/>
                </a:solidFill>
                <a:ln w="12700" cap="flat" cmpd="sng">
                  <a:solidFill>
                    <a:schemeClr val="tx2"/>
                  </a:solidFill>
                  <a:prstDash val="solid"/>
                  <a:miter/>
                  <a:headEnd type="none" w="med" len="med"/>
                  <a:tailEnd type="none" w="med" len="med"/>
                </a:ln>
              </p:spPr>
              <p:txBody>
                <a:bodyPr/>
                <a:lstStyle/>
                <a:p>
                  <a:endParaRPr lang="zh-CN" altLang="en-US"/>
                </a:p>
              </p:txBody>
            </p:sp>
            <p:sp>
              <p:nvSpPr>
                <p:cNvPr id="119876" name="文本框 119875"/>
                <p:cNvSpPr txBox="1"/>
                <p:nvPr/>
              </p:nvSpPr>
              <p:spPr>
                <a:xfrm>
                  <a:off x="2328" y="3993"/>
                  <a:ext cx="24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a:t>
                  </a:r>
                </a:p>
              </p:txBody>
            </p:sp>
            <p:sp>
              <p:nvSpPr>
                <p:cNvPr id="119877" name="文本框 119876"/>
                <p:cNvSpPr txBox="1"/>
                <p:nvPr/>
              </p:nvSpPr>
              <p:spPr>
                <a:xfrm>
                  <a:off x="3048" y="2883"/>
                  <a:ext cx="26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B</a:t>
                  </a:r>
                </a:p>
              </p:txBody>
            </p:sp>
            <p:sp>
              <p:nvSpPr>
                <p:cNvPr id="119878" name="文本框 119877"/>
                <p:cNvSpPr txBox="1"/>
                <p:nvPr/>
              </p:nvSpPr>
              <p:spPr>
                <a:xfrm>
                  <a:off x="1272" y="3201"/>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19879" name="文本框 119878"/>
                <p:cNvSpPr txBox="1"/>
                <p:nvPr/>
              </p:nvSpPr>
              <p:spPr>
                <a:xfrm>
                  <a:off x="1272" y="3561"/>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sp>
              <p:nvSpPr>
                <p:cNvPr id="119880" name="文本框 119879"/>
                <p:cNvSpPr txBox="1"/>
                <p:nvPr/>
              </p:nvSpPr>
              <p:spPr>
                <a:xfrm>
                  <a:off x="1836" y="3141"/>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81" name="文本框 119880"/>
                <p:cNvSpPr txBox="1"/>
                <p:nvPr/>
              </p:nvSpPr>
              <p:spPr>
                <a:xfrm>
                  <a:off x="2124" y="3417"/>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82" name="文本框 119881"/>
                <p:cNvSpPr txBox="1"/>
                <p:nvPr/>
              </p:nvSpPr>
              <p:spPr>
                <a:xfrm>
                  <a:off x="3468" y="3177"/>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83" name="文本框 119882"/>
                <p:cNvSpPr txBox="1"/>
                <p:nvPr/>
              </p:nvSpPr>
              <p:spPr>
                <a:xfrm>
                  <a:off x="3672" y="3429"/>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84" name="文本框 119883"/>
                <p:cNvSpPr txBox="1"/>
                <p:nvPr/>
              </p:nvSpPr>
              <p:spPr>
                <a:xfrm>
                  <a:off x="1848" y="3657"/>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85" name="文本框 119884"/>
                <p:cNvSpPr txBox="1"/>
                <p:nvPr/>
              </p:nvSpPr>
              <p:spPr>
                <a:xfrm>
                  <a:off x="2556" y="3273"/>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1</a:t>
                  </a:r>
                </a:p>
              </p:txBody>
            </p:sp>
            <p:sp>
              <p:nvSpPr>
                <p:cNvPr id="119886" name="文本框 119885"/>
                <p:cNvSpPr txBox="1"/>
                <p:nvPr/>
              </p:nvSpPr>
              <p:spPr>
                <a:xfrm>
                  <a:off x="1272" y="3429"/>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3</a:t>
                  </a:r>
                </a:p>
              </p:txBody>
            </p:sp>
            <p:sp>
              <p:nvSpPr>
                <p:cNvPr id="119887" name="文本框 119886"/>
                <p:cNvSpPr txBox="1"/>
                <p:nvPr/>
              </p:nvSpPr>
              <p:spPr>
                <a:xfrm>
                  <a:off x="3312" y="3225"/>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19888" name="文本框 119887"/>
                <p:cNvSpPr txBox="1"/>
                <p:nvPr/>
              </p:nvSpPr>
              <p:spPr>
                <a:xfrm>
                  <a:off x="3312" y="3585"/>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sp>
              <p:nvSpPr>
                <p:cNvPr id="119889" name="文本框 119888"/>
                <p:cNvSpPr txBox="1"/>
                <p:nvPr/>
              </p:nvSpPr>
              <p:spPr>
                <a:xfrm>
                  <a:off x="3312" y="3453"/>
                  <a:ext cx="19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2</a:t>
                  </a:r>
                </a:p>
              </p:txBody>
            </p:sp>
            <p:grpSp>
              <p:nvGrpSpPr>
                <p:cNvPr id="119891" name="组合 119890"/>
                <p:cNvGrpSpPr/>
                <p:nvPr/>
              </p:nvGrpSpPr>
              <p:grpSpPr>
                <a:xfrm>
                  <a:off x="3888" y="4092"/>
                  <a:ext cx="222" cy="96"/>
                  <a:chOff x="240" y="2304"/>
                  <a:chExt cx="432" cy="180"/>
                </a:xfrm>
              </p:grpSpPr>
              <p:sp>
                <p:nvSpPr>
                  <p:cNvPr id="119892" name="直接连接符 119891"/>
                  <p:cNvSpPr/>
                  <p:nvPr/>
                </p:nvSpPr>
                <p:spPr>
                  <a:xfrm>
                    <a:off x="240" y="2304"/>
                    <a:ext cx="432" cy="0"/>
                  </a:xfrm>
                  <a:prstGeom prst="line">
                    <a:avLst/>
                  </a:prstGeom>
                  <a:ln w="12700" cap="flat" cmpd="sng">
                    <a:solidFill>
                      <a:schemeClr val="tx2"/>
                    </a:solidFill>
                    <a:prstDash val="solid"/>
                    <a:headEnd type="none" w="med" len="med"/>
                    <a:tailEnd type="none" w="med" len="med"/>
                  </a:ln>
                </p:spPr>
              </p:sp>
              <p:sp>
                <p:nvSpPr>
                  <p:cNvPr id="119893" name="直接连接符 119892"/>
                  <p:cNvSpPr/>
                  <p:nvPr/>
                </p:nvSpPr>
                <p:spPr>
                  <a:xfrm>
                    <a:off x="312" y="2484"/>
                    <a:ext cx="240" cy="0"/>
                  </a:xfrm>
                  <a:prstGeom prst="line">
                    <a:avLst/>
                  </a:prstGeom>
                  <a:ln w="12700" cap="flat" cmpd="sng">
                    <a:solidFill>
                      <a:schemeClr val="tx2"/>
                    </a:solidFill>
                    <a:prstDash val="solid"/>
                    <a:headEnd type="none" w="med" len="med"/>
                    <a:tailEnd type="none" w="med" len="med"/>
                  </a:ln>
                </p:spPr>
              </p:sp>
              <p:sp>
                <p:nvSpPr>
                  <p:cNvPr id="119894" name="直接连接符 119893"/>
                  <p:cNvSpPr/>
                  <p:nvPr/>
                </p:nvSpPr>
                <p:spPr>
                  <a:xfrm>
                    <a:off x="324" y="2400"/>
                    <a:ext cx="240" cy="0"/>
                  </a:xfrm>
                  <a:prstGeom prst="line">
                    <a:avLst/>
                  </a:prstGeom>
                  <a:ln w="12700" cap="flat" cmpd="sng">
                    <a:solidFill>
                      <a:schemeClr val="tx2"/>
                    </a:solidFill>
                    <a:prstDash val="solid"/>
                    <a:headEnd type="none" w="med" len="med"/>
                    <a:tailEnd type="none" w="med" len="med"/>
                  </a:ln>
                </p:spPr>
              </p:sp>
            </p:grpSp>
            <p:sp>
              <p:nvSpPr>
                <p:cNvPr id="119899" name="直接连接符 119898"/>
                <p:cNvSpPr/>
                <p:nvPr/>
              </p:nvSpPr>
              <p:spPr>
                <a:xfrm>
                  <a:off x="3984" y="3129"/>
                  <a:ext cx="0" cy="144"/>
                </a:xfrm>
                <a:prstGeom prst="line">
                  <a:avLst/>
                </a:prstGeom>
                <a:ln w="12700" cap="flat" cmpd="sng">
                  <a:solidFill>
                    <a:schemeClr val="tx2"/>
                  </a:solidFill>
                  <a:prstDash val="solid"/>
                  <a:headEnd type="none" w="med" len="med"/>
                  <a:tailEnd type="triangle" w="med" len="med"/>
                </a:ln>
              </p:spPr>
            </p:sp>
          </p:grpSp>
          <p:grpSp>
            <p:nvGrpSpPr>
              <p:cNvPr id="119904" name="组合 119903"/>
              <p:cNvGrpSpPr/>
              <p:nvPr/>
            </p:nvGrpSpPr>
            <p:grpSpPr>
              <a:xfrm>
                <a:off x="4416" y="3043"/>
                <a:ext cx="720" cy="365"/>
                <a:chOff x="4416" y="3043"/>
                <a:chExt cx="720" cy="365"/>
              </a:xfrm>
            </p:grpSpPr>
            <p:sp>
              <p:nvSpPr>
                <p:cNvPr id="119901" name="文本框 119900"/>
                <p:cNvSpPr txBox="1"/>
                <p:nvPr/>
              </p:nvSpPr>
              <p:spPr>
                <a:xfrm>
                  <a:off x="4416" y="3075"/>
                  <a:ext cx="72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==i</a:t>
                  </a:r>
                  <a:r>
                    <a:rPr lang="en-US" altLang="zh-CN" sz="2400" i="1" baseline="-25000" dirty="0">
                      <a:latin typeface="Times New Roman" panose="02020603050405020304" pitchFamily="18" charset="0"/>
                      <a:sym typeface="Symbol" panose="05050102010706020507" pitchFamily="18" charset="2"/>
                    </a:rPr>
                    <a:t>2</a:t>
                  </a:r>
                  <a:endParaRPr lang="en-US" altLang="zh-CN" sz="2400" i="1" dirty="0">
                    <a:latin typeface="Times New Roman" panose="02020603050405020304" pitchFamily="18" charset="0"/>
                    <a:sym typeface="Symbol" panose="05050102010706020507" pitchFamily="18" charset="2"/>
                  </a:endParaRPr>
                </a:p>
              </p:txBody>
            </p:sp>
            <p:sp>
              <p:nvSpPr>
                <p:cNvPr id="119903" name="文本框 119902"/>
                <p:cNvSpPr txBox="1"/>
                <p:nvPr/>
              </p:nvSpPr>
              <p:spPr>
                <a:xfrm>
                  <a:off x="4608" y="3043"/>
                  <a:ext cx="324" cy="365"/>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3200">
                      <a:solidFill>
                        <a:schemeClr val="hlink"/>
                      </a:solidFill>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sym typeface="Symbol" panose="05050102010706020507" pitchFamily="18" charset="2"/>
                  </a:endParaRPr>
                </a:p>
              </p:txBody>
            </p:sp>
          </p:grpSp>
        </p:grpSp>
        <p:sp>
          <p:nvSpPr>
            <p:cNvPr id="119915" name="文本框 119914"/>
            <p:cNvSpPr txBox="1"/>
            <p:nvPr/>
          </p:nvSpPr>
          <p:spPr>
            <a:xfrm>
              <a:off x="4032" y="3057"/>
              <a:ext cx="33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2</a:t>
              </a:r>
              <a:endParaRPr lang="en-US" altLang="zh-CN" sz="2400" dirty="0">
                <a:latin typeface="Times New Roman" panose="02020603050405020304" pitchFamily="18" charset="0"/>
              </a:endParaRPr>
            </a:p>
          </p:txBody>
        </p:sp>
        <p:sp>
          <p:nvSpPr>
            <p:cNvPr id="119928" name="文本框 119927"/>
            <p:cNvSpPr txBox="1"/>
            <p:nvPr/>
          </p:nvSpPr>
          <p:spPr>
            <a:xfrm>
              <a:off x="2202" y="2826"/>
              <a:ext cx="33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rPr>
                <a:t>i</a:t>
              </a:r>
              <a:r>
                <a:rPr lang="en-US" altLang="zh-CN" sz="2400" baseline="-25000" dirty="0">
                  <a:latin typeface="Times New Roman" panose="02020603050405020304" pitchFamily="18" charset="0"/>
                </a:rPr>
                <a:t>1</a:t>
              </a:r>
              <a:endParaRPr lang="en-US" altLang="zh-CN" sz="2400" dirty="0">
                <a:latin typeface="Times New Roman" panose="02020603050405020304" pitchFamily="18" charset="0"/>
              </a:endParaRPr>
            </a:p>
          </p:txBody>
        </p:sp>
        <p:sp>
          <p:nvSpPr>
            <p:cNvPr id="119929" name="直接连接符 119928"/>
            <p:cNvSpPr/>
            <p:nvPr/>
          </p:nvSpPr>
          <p:spPr>
            <a:xfrm flipV="1">
              <a:off x="2236" y="3129"/>
              <a:ext cx="128" cy="3"/>
            </a:xfrm>
            <a:prstGeom prst="line">
              <a:avLst/>
            </a:prstGeom>
            <a:ln w="9525" cap="flat" cmpd="sng">
              <a:solidFill>
                <a:srgbClr val="000000"/>
              </a:solidFill>
              <a:prstDash val="solid"/>
              <a:headEnd type="none" w="med" len="med"/>
              <a:tailEnd type="triangle" w="med" len="med"/>
            </a:ln>
          </p:spPr>
        </p:sp>
      </p:gr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p:cTn id="7" dur="5000" fill="hold"/>
                                        <p:tgtEl>
                                          <p:spTgt spid="119810"/>
                                        </p:tgtEl>
                                        <p:attrNameLst>
                                          <p:attrName>ppt_w</p:attrName>
                                        </p:attrNameLst>
                                      </p:cBhvr>
                                      <p:tavLst>
                                        <p:tav tm="0" fmla="#ppt_w*sin(2.5*pi*$)">
                                          <p:val>
                                            <p:fltVal val="0"/>
                                          </p:val>
                                        </p:tav>
                                        <p:tav tm="100000">
                                          <p:val>
                                            <p:fltVal val="1"/>
                                          </p:val>
                                        </p:tav>
                                      </p:tavLst>
                                    </p:anim>
                                    <p:anim calcmode="lin" valueType="num">
                                      <p:cBhvr>
                                        <p:cTn id="8" dur="5000" fill="hold"/>
                                        <p:tgtEl>
                                          <p:spTgt spid="11981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nodeType="clickEffect">
                                  <p:stCondLst>
                                    <p:cond delay="0"/>
                                  </p:stCondLst>
                                  <p:childTnLst>
                                    <p:set>
                                      <p:cBhvr>
                                        <p:cTn id="12" dur="1" fill="hold">
                                          <p:stCondLst>
                                            <p:cond delay="0"/>
                                          </p:stCondLst>
                                        </p:cTn>
                                        <p:tgtEl>
                                          <p:spTgt spid="119909"/>
                                        </p:tgtEl>
                                        <p:attrNameLst>
                                          <p:attrName>style.visibility</p:attrName>
                                        </p:attrNameLst>
                                      </p:cBhvr>
                                      <p:to>
                                        <p:strVal val="visible"/>
                                      </p:to>
                                    </p:set>
                                    <p:anim calcmode="lin" valueType="num">
                                      <p:cBhvr>
                                        <p:cTn id="13" dur="500" fill="hold"/>
                                        <p:tgtEl>
                                          <p:spTgt spid="119909"/>
                                        </p:tgtEl>
                                        <p:attrNameLst>
                                          <p:attrName>ppt_x</p:attrName>
                                        </p:attrNameLst>
                                      </p:cBhvr>
                                      <p:tavLst>
                                        <p:tav tm="0">
                                          <p:val>
                                            <p:strVal val="#ppt_x-#ppt_w/2"/>
                                          </p:val>
                                        </p:tav>
                                        <p:tav tm="100000">
                                          <p:val>
                                            <p:strVal val="#ppt_x"/>
                                          </p:val>
                                        </p:tav>
                                      </p:tavLst>
                                    </p:anim>
                                    <p:anim calcmode="lin" valueType="num">
                                      <p:cBhvr>
                                        <p:cTn id="14" dur="500" fill="hold"/>
                                        <p:tgtEl>
                                          <p:spTgt spid="119909"/>
                                        </p:tgtEl>
                                        <p:attrNameLst>
                                          <p:attrName>ppt_y</p:attrName>
                                        </p:attrNameLst>
                                      </p:cBhvr>
                                      <p:tavLst>
                                        <p:tav tm="0">
                                          <p:val>
                                            <p:strVal val="#ppt_y"/>
                                          </p:val>
                                        </p:tav>
                                        <p:tav tm="100000">
                                          <p:val>
                                            <p:strVal val="#ppt_y"/>
                                          </p:val>
                                        </p:tav>
                                      </p:tavLst>
                                    </p:anim>
                                    <p:anim calcmode="lin" valueType="num">
                                      <p:cBhvr>
                                        <p:cTn id="15" dur="500" fill="hold"/>
                                        <p:tgtEl>
                                          <p:spTgt spid="119909"/>
                                        </p:tgtEl>
                                        <p:attrNameLst>
                                          <p:attrName>ppt_w</p:attrName>
                                        </p:attrNameLst>
                                      </p:cBhvr>
                                      <p:tavLst>
                                        <p:tav tm="0">
                                          <p:val>
                                            <p:fltVal val="0"/>
                                          </p:val>
                                        </p:tav>
                                        <p:tav tm="100000">
                                          <p:val>
                                            <p:strVal val="#ppt_w"/>
                                          </p:val>
                                        </p:tav>
                                      </p:tavLst>
                                    </p:anim>
                                    <p:anim calcmode="lin" valueType="num">
                                      <p:cBhvr>
                                        <p:cTn id="16" dur="500" fill="hold"/>
                                        <p:tgtEl>
                                          <p:spTgt spid="119909"/>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198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9920"/>
                                        </p:tgtEl>
                                        <p:attrNameLst>
                                          <p:attrName>style.visibility</p:attrName>
                                        </p:attrNameLst>
                                      </p:cBhvr>
                                      <p:to>
                                        <p:strVal val="visible"/>
                                      </p:to>
                                    </p:set>
                                    <p:animEffect transition="in" filter="dissolve">
                                      <p:cBhvr>
                                        <p:cTn id="25" dur="500"/>
                                        <p:tgtEl>
                                          <p:spTgt spid="11992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11990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19930"/>
                                        </p:tgtEl>
                                        <p:attrNameLst>
                                          <p:attrName>style.visibility</p:attrName>
                                        </p:attrNameLst>
                                      </p:cBhvr>
                                      <p:to>
                                        <p:strVal val="visible"/>
                                      </p:to>
                                    </p:set>
                                    <p:animEffect transition="in" filter="dissolve">
                                      <p:cBhvr>
                                        <p:cTn id="34" dur="500"/>
                                        <p:tgtEl>
                                          <p:spTgt spid="119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08" grpId="0" animBg="1"/>
      <p:bldP spid="119810"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文本框 125953"/>
          <p:cNvSpPr txBox="1"/>
          <p:nvPr/>
        </p:nvSpPr>
        <p:spPr>
          <a:xfrm>
            <a:off x="609600" y="368300"/>
            <a:ext cx="1714500" cy="449263"/>
          </a:xfrm>
          <a:prstGeom prst="rect">
            <a:avLst/>
          </a:prstGeom>
          <a:noFill/>
          <a:ln w="12700">
            <a:noFill/>
          </a:ln>
        </p:spPr>
        <p:txBody>
          <a:bodyPr lIns="89381" tIns="44691" rIns="89381" bIns="44691" anchor="ctr">
            <a:spAutoFit/>
          </a:bodyPr>
          <a:lstStyle/>
          <a:p>
            <a:pPr defTabSz="892175" eaLnBrk="0" hangingPunct="0">
              <a:spcBef>
                <a:spcPct val="50000"/>
              </a:spcBef>
            </a:pPr>
            <a:r>
              <a:rPr lang="en-US" altLang="zh-CN" sz="2400">
                <a:latin typeface="Times New Roman" panose="02020603050405020304" pitchFamily="18" charset="0"/>
              </a:rPr>
              <a:t>2.</a:t>
            </a:r>
            <a:r>
              <a:rPr lang="en-US" altLang="zh-CN" sz="2400" i="1">
                <a:solidFill>
                  <a:schemeClr val="hlink"/>
                </a:solidFill>
                <a:latin typeface="Times New Roman" panose="02020603050405020304" pitchFamily="18" charset="0"/>
              </a:rPr>
              <a:t> </a:t>
            </a:r>
            <a:r>
              <a:rPr lang="zh-CN" altLang="en-US" sz="2400" i="1" dirty="0">
                <a:solidFill>
                  <a:srgbClr val="FF0000"/>
                </a:solidFill>
                <a:latin typeface="Times New Roman" panose="02020603050405020304" pitchFamily="18" charset="0"/>
              </a:rPr>
              <a:t>电路模型</a:t>
            </a:r>
            <a:endParaRPr lang="zh-CN" altLang="en-US" sz="2400">
              <a:latin typeface="Times New Roman" panose="02020603050405020304" pitchFamily="18" charset="0"/>
            </a:endParaRPr>
          </a:p>
        </p:txBody>
      </p:sp>
      <p:sp>
        <p:nvSpPr>
          <p:cNvPr id="125955" name="文本框 125954"/>
          <p:cNvSpPr txBox="1"/>
          <p:nvPr/>
        </p:nvSpPr>
        <p:spPr>
          <a:xfrm>
            <a:off x="593725" y="1955800"/>
            <a:ext cx="7920038" cy="1171575"/>
          </a:xfrm>
          <a:prstGeom prst="rect">
            <a:avLst/>
          </a:prstGeom>
          <a:noFill/>
          <a:ln w="12700">
            <a:noFill/>
          </a:ln>
        </p:spPr>
        <p:txBody>
          <a:bodyPr lIns="89381" tIns="44691" rIns="89381" bIns="44691" anchor="ctr">
            <a:spAutoFit/>
          </a:bodyPr>
          <a:lstStyle/>
          <a:p>
            <a:pPr defTabSz="892175" eaLnBrk="0" hangingPunct="0">
              <a:spcBef>
                <a:spcPct val="50000"/>
              </a:spcBef>
            </a:pPr>
            <a:r>
              <a:rPr lang="zh-CN" altLang="en-US" sz="2400" i="1" dirty="0">
                <a:solidFill>
                  <a:srgbClr val="FF0000"/>
                </a:solidFill>
                <a:latin typeface="Times New Roman" panose="02020603050405020304" pitchFamily="18" charset="0"/>
              </a:rPr>
              <a:t>电路模型</a:t>
            </a:r>
            <a:r>
              <a:rPr lang="zh-CN" altLang="en-US" sz="2400" dirty="0">
                <a:latin typeface="Times New Roman" panose="02020603050405020304" pitchFamily="18" charset="0"/>
              </a:rPr>
              <a:t>：将</a:t>
            </a:r>
            <a:r>
              <a:rPr lang="zh-CN" altLang="en-US" sz="2400" dirty="0">
                <a:solidFill>
                  <a:srgbClr val="0000F0"/>
                </a:solidFill>
                <a:latin typeface="Times New Roman" panose="02020603050405020304" pitchFamily="18" charset="0"/>
              </a:rPr>
              <a:t>实际电路</a:t>
            </a:r>
            <a:r>
              <a:rPr lang="zh-CN" altLang="en-US" sz="2400" dirty="0">
                <a:latin typeface="Times New Roman" panose="02020603050405020304" pitchFamily="18" charset="0"/>
              </a:rPr>
              <a:t>中的元件由元件的模型（</a:t>
            </a:r>
            <a:r>
              <a:rPr lang="zh-CN" altLang="en-US" sz="2400" dirty="0">
                <a:solidFill>
                  <a:schemeClr val="accent1"/>
                </a:solidFill>
                <a:latin typeface="Times New Roman" panose="02020603050405020304" pitchFamily="18" charset="0"/>
              </a:rPr>
              <a:t>理想元件</a:t>
            </a:r>
            <a:r>
              <a:rPr lang="zh-CN" altLang="en-US" sz="2400" dirty="0">
                <a:latin typeface="Times New Roman" panose="02020603050405020304" pitchFamily="18" charset="0"/>
              </a:rPr>
              <a:t>及其</a:t>
            </a:r>
            <a:r>
              <a:rPr lang="zh-CN" altLang="en-US" sz="2400" dirty="0">
                <a:solidFill>
                  <a:schemeClr val="accent1"/>
                </a:solidFill>
                <a:latin typeface="Times New Roman" panose="02020603050405020304" pitchFamily="18" charset="0"/>
              </a:rPr>
              <a:t>组合</a:t>
            </a:r>
            <a:r>
              <a:rPr lang="zh-CN" altLang="en-US" sz="2400" dirty="0">
                <a:latin typeface="Times New Roman" panose="02020603050405020304" pitchFamily="18" charset="0"/>
              </a:rPr>
              <a:t>）来代替，就可得到实际电路的电路模型。简称</a:t>
            </a:r>
            <a:r>
              <a:rPr lang="zh-CN" altLang="en-US" sz="2400" i="1" dirty="0">
                <a:solidFill>
                  <a:srgbClr val="FF0000"/>
                </a:solidFill>
                <a:latin typeface="Times New Roman" panose="02020603050405020304" pitchFamily="18" charset="0"/>
              </a:rPr>
              <a:t>电路</a:t>
            </a:r>
            <a:r>
              <a:rPr lang="zh-CN" altLang="en-US" sz="2400" dirty="0">
                <a:latin typeface="Times New Roman" panose="02020603050405020304" pitchFamily="18" charset="0"/>
              </a:rPr>
              <a:t>。             </a:t>
            </a:r>
            <a:r>
              <a:rPr lang="en-US" altLang="zh-CN" sz="2400" dirty="0">
                <a:latin typeface="Times New Roman" panose="02020603050405020304" pitchFamily="18" charset="0"/>
              </a:rPr>
              <a:t>*</a:t>
            </a:r>
            <a:r>
              <a:rPr lang="zh-CN" altLang="en-US" sz="2400" dirty="0">
                <a:latin typeface="Times New Roman" panose="02020603050405020304" pitchFamily="18" charset="0"/>
              </a:rPr>
              <a:t>电路模型是由理想电路元件构成的。</a:t>
            </a:r>
            <a:endParaRPr lang="zh-CN" altLang="en-US" sz="2400">
              <a:latin typeface="Times New Roman" panose="02020603050405020304" pitchFamily="18" charset="0"/>
            </a:endParaRPr>
          </a:p>
        </p:txBody>
      </p:sp>
      <p:sp>
        <p:nvSpPr>
          <p:cNvPr id="125972" name="右箭头 125971"/>
          <p:cNvSpPr/>
          <p:nvPr/>
        </p:nvSpPr>
        <p:spPr>
          <a:xfrm>
            <a:off x="4762500" y="4648200"/>
            <a:ext cx="533400" cy="228600"/>
          </a:xfrm>
          <a:prstGeom prst="rightArrow">
            <a:avLst>
              <a:gd name="adj1" fmla="val 50000"/>
              <a:gd name="adj2" fmla="val 58333"/>
            </a:avLst>
          </a:prstGeom>
          <a:solidFill>
            <a:srgbClr val="FFFFFF"/>
          </a:solidFill>
          <a:ln w="12700" cap="flat" cmpd="sng">
            <a:solidFill>
              <a:srgbClr val="000000"/>
            </a:solidFill>
            <a:prstDash val="solid"/>
            <a:miter/>
            <a:headEnd type="none" w="med" len="med"/>
            <a:tailEnd type="none" w="med" len="med"/>
          </a:ln>
        </p:spPr>
        <p:txBody>
          <a:bodyPr/>
          <a:lstStyle/>
          <a:p>
            <a:endParaRPr lang="zh-CN" altLang="en-US"/>
          </a:p>
        </p:txBody>
      </p:sp>
      <p:grpSp>
        <p:nvGrpSpPr>
          <p:cNvPr id="126017" name="组合 126016"/>
          <p:cNvGrpSpPr/>
          <p:nvPr/>
        </p:nvGrpSpPr>
        <p:grpSpPr>
          <a:xfrm>
            <a:off x="1477963" y="3451225"/>
            <a:ext cx="3284537" cy="2111375"/>
            <a:chOff x="930" y="2174"/>
            <a:chExt cx="2070" cy="1330"/>
          </a:xfrm>
        </p:grpSpPr>
        <p:graphicFrame>
          <p:nvGraphicFramePr>
            <p:cNvPr id="125956" name="对象 125955"/>
            <p:cNvGraphicFramePr/>
            <p:nvPr/>
          </p:nvGraphicFramePr>
          <p:xfrm>
            <a:off x="2568" y="2880"/>
            <a:ext cx="221" cy="398"/>
          </p:xfrm>
          <a:graphic>
            <a:graphicData uri="http://schemas.openxmlformats.org/presentationml/2006/ole">
              <mc:AlternateContent xmlns:mc="http://schemas.openxmlformats.org/markup-compatibility/2006">
                <mc:Choice xmlns:v="urn:schemas-microsoft-com:vml" Requires="v">
                  <p:oleObj spid="_x0000_s3139" r:id="rId3" imgW="2478405" imgH="4460875" progId="MS_ClipArt_Gallery.2">
                    <p:embed/>
                  </p:oleObj>
                </mc:Choice>
                <mc:Fallback>
                  <p:oleObj r:id="rId3" imgW="2478405" imgH="4460875" progId="MS_ClipArt_Gallery.2">
                    <p:embed/>
                    <p:pic>
                      <p:nvPicPr>
                        <p:cNvPr id="0" name="图片 3081"/>
                        <p:cNvPicPr/>
                        <p:nvPr/>
                      </p:nvPicPr>
                      <p:blipFill>
                        <a:blip r:embed="rId4"/>
                        <a:stretch>
                          <a:fillRect/>
                        </a:stretch>
                      </p:blipFill>
                      <p:spPr>
                        <a:xfrm>
                          <a:off x="2568" y="2880"/>
                          <a:ext cx="221" cy="398"/>
                        </a:xfrm>
                        <a:prstGeom prst="rect">
                          <a:avLst/>
                        </a:prstGeom>
                        <a:noFill/>
                        <a:ln w="38100">
                          <a:noFill/>
                          <a:miter/>
                        </a:ln>
                      </p:spPr>
                    </p:pic>
                  </p:oleObj>
                </mc:Fallback>
              </mc:AlternateContent>
            </a:graphicData>
          </a:graphic>
        </p:graphicFrame>
        <p:grpSp>
          <p:nvGrpSpPr>
            <p:cNvPr id="125963" name="组合 125962"/>
            <p:cNvGrpSpPr/>
            <p:nvPr/>
          </p:nvGrpSpPr>
          <p:grpSpPr>
            <a:xfrm>
              <a:off x="1800" y="2460"/>
              <a:ext cx="336" cy="239"/>
              <a:chOff x="1344" y="1884"/>
              <a:chExt cx="336" cy="239"/>
            </a:xfrm>
          </p:grpSpPr>
          <p:graphicFrame>
            <p:nvGraphicFramePr>
              <p:cNvPr id="125960" name="对象 125959"/>
              <p:cNvGraphicFramePr/>
              <p:nvPr/>
            </p:nvGraphicFramePr>
            <p:xfrm>
              <a:off x="1344" y="1884"/>
              <a:ext cx="336" cy="239"/>
            </p:xfrm>
            <a:graphic>
              <a:graphicData uri="http://schemas.openxmlformats.org/presentationml/2006/ole">
                <mc:AlternateContent xmlns:mc="http://schemas.openxmlformats.org/markup-compatibility/2006">
                  <mc:Choice xmlns:v="urn:schemas-microsoft-com:vml" Requires="v">
                    <p:oleObj spid="_x0000_s3140" r:id="rId5" imgW="6126480" imgH="4434840" progId="Visio.Drawing.4">
                      <p:embed/>
                    </p:oleObj>
                  </mc:Choice>
                  <mc:Fallback>
                    <p:oleObj r:id="rId5" imgW="6126480" imgH="4434840" progId="Visio.Drawing.4">
                      <p:embed/>
                      <p:pic>
                        <p:nvPicPr>
                          <p:cNvPr id="0" name="图片 3080"/>
                          <p:cNvPicPr/>
                          <p:nvPr/>
                        </p:nvPicPr>
                        <p:blipFill>
                          <a:blip r:embed="rId6"/>
                          <a:stretch>
                            <a:fillRect/>
                          </a:stretch>
                        </p:blipFill>
                        <p:spPr>
                          <a:xfrm>
                            <a:off x="1344" y="1884"/>
                            <a:ext cx="336" cy="239"/>
                          </a:xfrm>
                          <a:prstGeom prst="rect">
                            <a:avLst/>
                          </a:prstGeom>
                          <a:noFill/>
                          <a:ln w="38100">
                            <a:noFill/>
                            <a:miter/>
                          </a:ln>
                        </p:spPr>
                      </p:pic>
                    </p:oleObj>
                  </mc:Fallback>
                </mc:AlternateContent>
              </a:graphicData>
            </a:graphic>
          </p:graphicFrame>
          <p:sp>
            <p:nvSpPr>
              <p:cNvPr id="125961" name="直接连接符 125960"/>
              <p:cNvSpPr/>
              <p:nvPr/>
            </p:nvSpPr>
            <p:spPr>
              <a:xfrm flipV="1">
                <a:off x="1440" y="2016"/>
                <a:ext cx="144" cy="0"/>
              </a:xfrm>
              <a:prstGeom prst="line">
                <a:avLst/>
              </a:prstGeom>
              <a:ln w="38100" cap="flat" cmpd="sng">
                <a:solidFill>
                  <a:srgbClr val="000000"/>
                </a:solidFill>
                <a:prstDash val="solid"/>
                <a:headEnd type="none" w="med" len="med"/>
                <a:tailEnd type="none" w="med" len="med"/>
              </a:ln>
            </p:spPr>
          </p:sp>
        </p:grpSp>
        <p:grpSp>
          <p:nvGrpSpPr>
            <p:cNvPr id="126002" name="组合 126001"/>
            <p:cNvGrpSpPr/>
            <p:nvPr/>
          </p:nvGrpSpPr>
          <p:grpSpPr>
            <a:xfrm>
              <a:off x="1272" y="2843"/>
              <a:ext cx="288" cy="480"/>
              <a:chOff x="864" y="2555"/>
              <a:chExt cx="288" cy="480"/>
            </a:xfrm>
          </p:grpSpPr>
          <p:sp>
            <p:nvSpPr>
              <p:cNvPr id="125962" name="圆柱形 125961"/>
              <p:cNvSpPr/>
              <p:nvPr/>
            </p:nvSpPr>
            <p:spPr>
              <a:xfrm>
                <a:off x="864" y="2555"/>
                <a:ext cx="288" cy="480"/>
              </a:xfrm>
              <a:prstGeom prst="can">
                <a:avLst>
                  <a:gd name="adj" fmla="val 41667"/>
                </a:avLst>
              </a:prstGeom>
              <a:solidFill>
                <a:srgbClr val="CCFF33"/>
              </a:solidFill>
              <a:ln w="12700" cap="flat" cmpd="sng">
                <a:solidFill>
                  <a:srgbClr val="000000"/>
                </a:solidFill>
                <a:prstDash val="solid"/>
                <a:headEnd type="none" w="med" len="med"/>
                <a:tailEnd type="none" w="med" len="med"/>
              </a:ln>
            </p:spPr>
            <p:txBody>
              <a:bodyPr/>
              <a:lstStyle/>
              <a:p>
                <a:endParaRPr lang="zh-CN" altLang="en-US"/>
              </a:p>
            </p:txBody>
          </p:sp>
          <p:sp>
            <p:nvSpPr>
              <p:cNvPr id="125965" name="圆柱形 125964"/>
              <p:cNvSpPr/>
              <p:nvPr/>
            </p:nvSpPr>
            <p:spPr>
              <a:xfrm>
                <a:off x="960" y="2555"/>
                <a:ext cx="96" cy="85"/>
              </a:xfrm>
              <a:prstGeom prst="can">
                <a:avLst>
                  <a:gd name="adj" fmla="val 45690"/>
                </a:avLst>
              </a:prstGeom>
              <a:solidFill>
                <a:srgbClr val="CCFF33"/>
              </a:solidFill>
              <a:ln w="12700" cap="flat" cmpd="sng">
                <a:solidFill>
                  <a:srgbClr val="000000"/>
                </a:solidFill>
                <a:prstDash val="solid"/>
                <a:headEnd type="none" w="med" len="med"/>
                <a:tailEnd type="none" w="med" len="med"/>
              </a:ln>
            </p:spPr>
            <p:txBody>
              <a:bodyPr/>
              <a:lstStyle/>
              <a:p>
                <a:endParaRPr lang="zh-CN" altLang="en-US"/>
              </a:p>
            </p:txBody>
          </p:sp>
        </p:grpSp>
        <p:sp>
          <p:nvSpPr>
            <p:cNvPr id="125967" name="任意多边形 125966"/>
            <p:cNvSpPr/>
            <p:nvPr/>
          </p:nvSpPr>
          <p:spPr>
            <a:xfrm>
              <a:off x="1416" y="2592"/>
              <a:ext cx="432" cy="240"/>
            </a:xfrm>
            <a:custGeom>
              <a:avLst/>
              <a:gdLst/>
              <a:ahLst/>
              <a:cxnLst/>
              <a:rect l="0" t="0" r="0" b="0"/>
              <a:pathLst>
                <a:path w="432" h="240">
                  <a:moveTo>
                    <a:pt x="0" y="240"/>
                  </a:moveTo>
                  <a:lnTo>
                    <a:pt x="0" y="0"/>
                  </a:lnTo>
                  <a:lnTo>
                    <a:pt x="432" y="0"/>
                  </a:lnTo>
                </a:path>
              </a:pathLst>
            </a:custGeom>
            <a:noFill/>
            <a:ln w="12700" cap="flat" cmpd="sng">
              <a:solidFill>
                <a:schemeClr val="tx2">
                  <a:alpha val="100000"/>
                </a:schemeClr>
              </a:solidFill>
              <a:prstDash val="solid"/>
              <a:headEnd type="none" w="med" len="med"/>
              <a:tailEnd type="none" w="med" len="med"/>
            </a:ln>
          </p:spPr>
          <p:txBody>
            <a:bodyPr/>
            <a:lstStyle/>
            <a:p>
              <a:endParaRPr lang="zh-CN" altLang="en-US"/>
            </a:p>
          </p:txBody>
        </p:sp>
        <p:sp>
          <p:nvSpPr>
            <p:cNvPr id="125970" name="任意多边形 125969"/>
            <p:cNvSpPr/>
            <p:nvPr/>
          </p:nvSpPr>
          <p:spPr>
            <a:xfrm>
              <a:off x="2088" y="2592"/>
              <a:ext cx="576" cy="624"/>
            </a:xfrm>
            <a:custGeom>
              <a:avLst/>
              <a:gdLst/>
              <a:ahLst/>
              <a:cxnLst/>
              <a:rect l="0" t="0" r="0" b="0"/>
              <a:pathLst>
                <a:path w="528" h="624">
                  <a:moveTo>
                    <a:pt x="0" y="0"/>
                  </a:moveTo>
                  <a:lnTo>
                    <a:pt x="192" y="0"/>
                  </a:lnTo>
                  <a:lnTo>
                    <a:pt x="192" y="624"/>
                  </a:lnTo>
                  <a:lnTo>
                    <a:pt x="528" y="624"/>
                  </a:lnTo>
                </a:path>
              </a:pathLst>
            </a:custGeom>
            <a:noFill/>
            <a:ln w="12700" cap="flat" cmpd="sng">
              <a:solidFill>
                <a:schemeClr val="tx2">
                  <a:alpha val="100000"/>
                </a:schemeClr>
              </a:solidFill>
              <a:prstDash val="solid"/>
              <a:headEnd type="none" w="med" len="med"/>
              <a:tailEnd type="none" w="med" len="med"/>
            </a:ln>
          </p:spPr>
          <p:txBody>
            <a:bodyPr/>
            <a:lstStyle/>
            <a:p>
              <a:endParaRPr lang="zh-CN" altLang="en-US"/>
            </a:p>
          </p:txBody>
        </p:sp>
        <p:sp>
          <p:nvSpPr>
            <p:cNvPr id="125971" name="任意多边形 125970"/>
            <p:cNvSpPr/>
            <p:nvPr/>
          </p:nvSpPr>
          <p:spPr>
            <a:xfrm>
              <a:off x="1416" y="3264"/>
              <a:ext cx="1248" cy="240"/>
            </a:xfrm>
            <a:custGeom>
              <a:avLst/>
              <a:gdLst/>
              <a:ahLst/>
              <a:cxnLst/>
              <a:rect l="0" t="0" r="0" b="0"/>
              <a:pathLst>
                <a:path w="1248" h="240">
                  <a:moveTo>
                    <a:pt x="1248" y="0"/>
                  </a:moveTo>
                  <a:lnTo>
                    <a:pt x="1248" y="240"/>
                  </a:lnTo>
                  <a:lnTo>
                    <a:pt x="0" y="240"/>
                  </a:lnTo>
                  <a:lnTo>
                    <a:pt x="0" y="48"/>
                  </a:lnTo>
                </a:path>
              </a:pathLst>
            </a:custGeom>
            <a:noFill/>
            <a:ln w="12700" cap="flat" cmpd="sng">
              <a:solidFill>
                <a:schemeClr val="tx2">
                  <a:alpha val="100000"/>
                </a:schemeClr>
              </a:solidFill>
              <a:prstDash val="solid"/>
              <a:headEnd type="none" w="med" len="med"/>
              <a:tailEnd type="none" w="med" len="med"/>
            </a:ln>
          </p:spPr>
          <p:txBody>
            <a:bodyPr/>
            <a:lstStyle/>
            <a:p>
              <a:endParaRPr lang="zh-CN" altLang="en-US"/>
            </a:p>
          </p:txBody>
        </p:sp>
        <p:grpSp>
          <p:nvGrpSpPr>
            <p:cNvPr id="126003" name="组合 126002"/>
            <p:cNvGrpSpPr/>
            <p:nvPr/>
          </p:nvGrpSpPr>
          <p:grpSpPr>
            <a:xfrm>
              <a:off x="2439" y="2753"/>
              <a:ext cx="471" cy="256"/>
              <a:chOff x="2031" y="2465"/>
              <a:chExt cx="471" cy="256"/>
            </a:xfrm>
          </p:grpSpPr>
          <p:sp>
            <p:nvSpPr>
              <p:cNvPr id="125973" name="任意多边形 125972"/>
              <p:cNvSpPr/>
              <p:nvPr/>
            </p:nvSpPr>
            <p:spPr>
              <a:xfrm>
                <a:off x="2031" y="2708"/>
                <a:ext cx="86" cy="9"/>
              </a:xfrm>
              <a:custGeom>
                <a:avLst/>
                <a:gdLst/>
                <a:ahLst/>
                <a:cxnLst/>
                <a:rect l="0" t="0" r="0" b="0"/>
                <a:pathLst>
                  <a:path w="86" h="9">
                    <a:moveTo>
                      <a:pt x="86" y="9"/>
                    </a:moveTo>
                    <a:lnTo>
                      <a:pt x="0" y="0"/>
                    </a:lnTo>
                  </a:path>
                </a:pathLst>
              </a:custGeom>
              <a:noFill/>
              <a:ln w="12700" cap="flat" cmpd="sng">
                <a:solidFill>
                  <a:srgbClr val="FF0000">
                    <a:alpha val="100000"/>
                  </a:srgbClr>
                </a:solidFill>
                <a:prstDash val="solid"/>
                <a:headEnd type="none" w="med" len="med"/>
                <a:tailEnd type="none" w="med" len="med"/>
              </a:ln>
            </p:spPr>
            <p:txBody>
              <a:bodyPr/>
              <a:lstStyle/>
              <a:p>
                <a:endParaRPr lang="zh-CN" altLang="en-US"/>
              </a:p>
            </p:txBody>
          </p:sp>
          <p:sp>
            <p:nvSpPr>
              <p:cNvPr id="125974" name="任意多边形 125973"/>
              <p:cNvSpPr/>
              <p:nvPr/>
            </p:nvSpPr>
            <p:spPr>
              <a:xfrm>
                <a:off x="2258" y="2465"/>
                <a:ext cx="1" cy="66"/>
              </a:xfrm>
              <a:custGeom>
                <a:avLst/>
                <a:gdLst/>
                <a:ahLst/>
                <a:cxnLst/>
                <a:rect l="0" t="0" r="0" b="0"/>
                <a:pathLst>
                  <a:path w="1" h="66">
                    <a:moveTo>
                      <a:pt x="0" y="0"/>
                    </a:moveTo>
                    <a:lnTo>
                      <a:pt x="0" y="66"/>
                    </a:lnTo>
                  </a:path>
                </a:pathLst>
              </a:custGeom>
              <a:noFill/>
              <a:ln w="12700" cap="flat" cmpd="sng">
                <a:solidFill>
                  <a:srgbClr val="FF0000">
                    <a:alpha val="100000"/>
                  </a:srgbClr>
                </a:solidFill>
                <a:prstDash val="solid"/>
                <a:headEnd type="none" w="med" len="med"/>
                <a:tailEnd type="none" w="med" len="med"/>
              </a:ln>
            </p:spPr>
            <p:txBody>
              <a:bodyPr/>
              <a:lstStyle/>
              <a:p>
                <a:endParaRPr lang="zh-CN" altLang="en-US"/>
              </a:p>
            </p:txBody>
          </p:sp>
          <p:sp>
            <p:nvSpPr>
              <p:cNvPr id="125975" name="直接连接符 125974"/>
              <p:cNvSpPr/>
              <p:nvPr/>
            </p:nvSpPr>
            <p:spPr>
              <a:xfrm rot="-68746">
                <a:off x="2112" y="2496"/>
                <a:ext cx="48" cy="59"/>
              </a:xfrm>
              <a:prstGeom prst="line">
                <a:avLst/>
              </a:prstGeom>
              <a:ln w="12700" cap="flat" cmpd="sng">
                <a:solidFill>
                  <a:srgbClr val="FF0000"/>
                </a:solidFill>
                <a:prstDash val="solid"/>
                <a:headEnd type="none" w="med" len="med"/>
                <a:tailEnd type="none" w="med" len="med"/>
              </a:ln>
            </p:spPr>
          </p:sp>
          <p:sp>
            <p:nvSpPr>
              <p:cNvPr id="125976" name="直接连接符 125975"/>
              <p:cNvSpPr/>
              <p:nvPr/>
            </p:nvSpPr>
            <p:spPr>
              <a:xfrm rot="-708147">
                <a:off x="2064" y="2592"/>
                <a:ext cx="48" cy="37"/>
              </a:xfrm>
              <a:prstGeom prst="line">
                <a:avLst/>
              </a:prstGeom>
              <a:ln w="12700" cap="flat" cmpd="sng">
                <a:solidFill>
                  <a:srgbClr val="FF0000"/>
                </a:solidFill>
                <a:prstDash val="solid"/>
                <a:headEnd type="none" w="med" len="med"/>
                <a:tailEnd type="none" w="med" len="med"/>
              </a:ln>
            </p:spPr>
          </p:sp>
          <p:sp>
            <p:nvSpPr>
              <p:cNvPr id="125977" name="直接连接符 125976"/>
              <p:cNvSpPr/>
              <p:nvPr/>
            </p:nvSpPr>
            <p:spPr>
              <a:xfrm flipH="1">
                <a:off x="2352" y="2496"/>
                <a:ext cx="29" cy="48"/>
              </a:xfrm>
              <a:prstGeom prst="line">
                <a:avLst/>
              </a:prstGeom>
              <a:ln w="12700" cap="flat" cmpd="sng">
                <a:solidFill>
                  <a:srgbClr val="FF0000"/>
                </a:solidFill>
                <a:prstDash val="solid"/>
                <a:headEnd type="none" w="med" len="med"/>
                <a:tailEnd type="none" w="med" len="med"/>
              </a:ln>
            </p:spPr>
          </p:sp>
          <p:sp>
            <p:nvSpPr>
              <p:cNvPr id="125978" name="直接连接符 125977"/>
              <p:cNvSpPr/>
              <p:nvPr/>
            </p:nvSpPr>
            <p:spPr>
              <a:xfrm rot="823120" flipH="1">
                <a:off x="2400" y="2581"/>
                <a:ext cx="48" cy="48"/>
              </a:xfrm>
              <a:prstGeom prst="line">
                <a:avLst/>
              </a:prstGeom>
              <a:ln w="12700" cap="flat" cmpd="sng">
                <a:solidFill>
                  <a:srgbClr val="FF0000"/>
                </a:solidFill>
                <a:prstDash val="solid"/>
                <a:headEnd type="none" w="med" len="med"/>
                <a:tailEnd type="none" w="med" len="med"/>
              </a:ln>
            </p:spPr>
          </p:sp>
          <p:sp>
            <p:nvSpPr>
              <p:cNvPr id="125979" name="任意多边形 125978"/>
              <p:cNvSpPr/>
              <p:nvPr/>
            </p:nvSpPr>
            <p:spPr>
              <a:xfrm>
                <a:off x="2439" y="2703"/>
                <a:ext cx="63" cy="18"/>
              </a:xfrm>
              <a:custGeom>
                <a:avLst/>
                <a:gdLst/>
                <a:ahLst/>
                <a:cxnLst/>
                <a:rect l="0" t="0" r="0" b="0"/>
                <a:pathLst>
                  <a:path w="63" h="18">
                    <a:moveTo>
                      <a:pt x="63" y="0"/>
                    </a:moveTo>
                    <a:lnTo>
                      <a:pt x="0" y="18"/>
                    </a:lnTo>
                  </a:path>
                </a:pathLst>
              </a:custGeom>
              <a:noFill/>
              <a:ln w="12700" cap="flat" cmpd="sng">
                <a:solidFill>
                  <a:srgbClr val="FF0000">
                    <a:alpha val="100000"/>
                  </a:srgbClr>
                </a:solidFill>
                <a:prstDash val="solid"/>
                <a:headEnd type="none" w="med" len="med"/>
                <a:tailEnd type="none" w="med" len="med"/>
              </a:ln>
            </p:spPr>
            <p:txBody>
              <a:bodyPr/>
              <a:lstStyle/>
              <a:p>
                <a:endParaRPr lang="zh-CN" altLang="en-US"/>
              </a:p>
            </p:txBody>
          </p:sp>
        </p:grpSp>
        <p:sp>
          <p:nvSpPr>
            <p:cNvPr id="125995" name="文本框 125994"/>
            <p:cNvSpPr txBox="1"/>
            <p:nvPr/>
          </p:nvSpPr>
          <p:spPr>
            <a:xfrm>
              <a:off x="1720" y="3219"/>
              <a:ext cx="639"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导线</a:t>
              </a:r>
              <a:endParaRPr lang="zh-CN" altLang="en-US" sz="2400">
                <a:latin typeface="Times New Roman" panose="02020603050405020304" pitchFamily="18" charset="0"/>
              </a:endParaRPr>
            </a:p>
          </p:txBody>
        </p:sp>
        <p:sp>
          <p:nvSpPr>
            <p:cNvPr id="125996" name="文本框 125995"/>
            <p:cNvSpPr txBox="1"/>
            <p:nvPr/>
          </p:nvSpPr>
          <p:spPr>
            <a:xfrm>
              <a:off x="930" y="2819"/>
              <a:ext cx="340" cy="635"/>
            </a:xfrm>
            <a:prstGeom prst="rect">
              <a:avLst/>
            </a:prstGeom>
            <a:noFill/>
            <a:ln w="12700">
              <a:noFill/>
            </a:ln>
          </p:spPr>
          <p:txBody>
            <a:bodyPr vert="eaVert"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电池</a:t>
              </a:r>
              <a:endParaRPr lang="zh-CN" altLang="en-US" sz="2400">
                <a:latin typeface="Times New Roman" panose="02020603050405020304" pitchFamily="18" charset="0"/>
              </a:endParaRPr>
            </a:p>
          </p:txBody>
        </p:sp>
        <p:sp>
          <p:nvSpPr>
            <p:cNvPr id="125997" name="文本框 125996"/>
            <p:cNvSpPr txBox="1"/>
            <p:nvPr/>
          </p:nvSpPr>
          <p:spPr>
            <a:xfrm>
              <a:off x="1560" y="2174"/>
              <a:ext cx="720"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开关</a:t>
              </a:r>
              <a:endParaRPr lang="zh-CN" altLang="en-US" sz="2400">
                <a:latin typeface="Times New Roman" panose="02020603050405020304" pitchFamily="18" charset="0"/>
              </a:endParaRPr>
            </a:p>
          </p:txBody>
        </p:sp>
        <p:sp>
          <p:nvSpPr>
            <p:cNvPr id="125998" name="文本框 125997"/>
            <p:cNvSpPr txBox="1"/>
            <p:nvPr/>
          </p:nvSpPr>
          <p:spPr>
            <a:xfrm>
              <a:off x="2295" y="2468"/>
              <a:ext cx="705" cy="28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rPr>
                <a:t>灯泡</a:t>
              </a:r>
              <a:endParaRPr lang="zh-CN" altLang="en-US" sz="2400">
                <a:latin typeface="Times New Roman" panose="02020603050405020304" pitchFamily="18" charset="0"/>
              </a:endParaRPr>
            </a:p>
          </p:txBody>
        </p:sp>
      </p:grpSp>
      <p:sp>
        <p:nvSpPr>
          <p:cNvPr id="125999" name="文本框 125998"/>
          <p:cNvSpPr txBox="1"/>
          <p:nvPr/>
        </p:nvSpPr>
        <p:spPr>
          <a:xfrm>
            <a:off x="738188" y="3546475"/>
            <a:ext cx="1006475" cy="577850"/>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3200" i="1" dirty="0">
                <a:solidFill>
                  <a:srgbClr val="1ACA22"/>
                </a:solidFill>
                <a:latin typeface="Times New Roman" panose="02020603050405020304" pitchFamily="18" charset="0"/>
              </a:rPr>
              <a:t>例 </a:t>
            </a:r>
            <a:r>
              <a:rPr lang="en-US" altLang="zh-CN" sz="3200" i="1">
                <a:solidFill>
                  <a:srgbClr val="1ACA22"/>
                </a:solidFill>
                <a:latin typeface="Times New Roman" panose="02020603050405020304" pitchFamily="18" charset="0"/>
              </a:rPr>
              <a:t>.</a:t>
            </a:r>
          </a:p>
        </p:txBody>
      </p:sp>
      <p:grpSp>
        <p:nvGrpSpPr>
          <p:cNvPr id="126011" name="组合 126010"/>
          <p:cNvGrpSpPr/>
          <p:nvPr/>
        </p:nvGrpSpPr>
        <p:grpSpPr>
          <a:xfrm>
            <a:off x="5524500" y="3902075"/>
            <a:ext cx="1981200" cy="1508125"/>
            <a:chOff x="3072" y="2170"/>
            <a:chExt cx="1248" cy="950"/>
          </a:xfrm>
        </p:grpSpPr>
        <p:sp>
          <p:nvSpPr>
            <p:cNvPr id="125980" name="矩形 125979"/>
            <p:cNvSpPr/>
            <p:nvPr/>
          </p:nvSpPr>
          <p:spPr>
            <a:xfrm>
              <a:off x="4224" y="2555"/>
              <a:ext cx="96" cy="229"/>
            </a:xfrm>
            <a:prstGeom prst="rect">
              <a:avLst/>
            </a:prstGeom>
            <a:solidFill>
              <a:srgbClr val="00FFCC"/>
            </a:solidFill>
            <a:ln w="28575" cap="flat" cmpd="sng">
              <a:solidFill>
                <a:srgbClr val="000000"/>
              </a:solidFill>
              <a:prstDash val="solid"/>
              <a:miter/>
              <a:headEnd type="none" w="med" len="med"/>
              <a:tailEnd type="none" w="med" len="med"/>
            </a:ln>
          </p:spPr>
          <p:txBody>
            <a:bodyPr/>
            <a:lstStyle/>
            <a:p>
              <a:endParaRPr lang="zh-CN" altLang="en-US"/>
            </a:p>
          </p:txBody>
        </p:sp>
        <p:sp>
          <p:nvSpPr>
            <p:cNvPr id="125981" name="矩形 125980"/>
            <p:cNvSpPr/>
            <p:nvPr/>
          </p:nvSpPr>
          <p:spPr>
            <a:xfrm>
              <a:off x="3120" y="2492"/>
              <a:ext cx="96" cy="229"/>
            </a:xfrm>
            <a:prstGeom prst="rect">
              <a:avLst/>
            </a:prstGeom>
            <a:solidFill>
              <a:srgbClr val="00FFCC"/>
            </a:solidFill>
            <a:ln w="25400" cap="flat" cmpd="sng">
              <a:solidFill>
                <a:srgbClr val="000000"/>
              </a:solidFill>
              <a:prstDash val="solid"/>
              <a:miter/>
              <a:headEnd type="none" w="med" len="med"/>
              <a:tailEnd type="none" w="med" len="med"/>
            </a:ln>
          </p:spPr>
          <p:txBody>
            <a:bodyPr/>
            <a:lstStyle/>
            <a:p>
              <a:endParaRPr lang="zh-CN" altLang="en-US"/>
            </a:p>
          </p:txBody>
        </p:sp>
        <p:grpSp>
          <p:nvGrpSpPr>
            <p:cNvPr id="125984" name="组合 125983"/>
            <p:cNvGrpSpPr/>
            <p:nvPr/>
          </p:nvGrpSpPr>
          <p:grpSpPr>
            <a:xfrm>
              <a:off x="3072" y="2832"/>
              <a:ext cx="192" cy="72"/>
              <a:chOff x="3072" y="2760"/>
              <a:chExt cx="192" cy="72"/>
            </a:xfrm>
          </p:grpSpPr>
          <p:sp>
            <p:nvSpPr>
              <p:cNvPr id="125982" name="直接连接符 125981"/>
              <p:cNvSpPr/>
              <p:nvPr/>
            </p:nvSpPr>
            <p:spPr>
              <a:xfrm>
                <a:off x="3072" y="2760"/>
                <a:ext cx="192" cy="0"/>
              </a:xfrm>
              <a:prstGeom prst="line">
                <a:avLst/>
              </a:prstGeom>
              <a:ln w="12700" cap="flat" cmpd="sng">
                <a:solidFill>
                  <a:schemeClr val="tx1"/>
                </a:solidFill>
                <a:prstDash val="solid"/>
                <a:headEnd type="none" w="med" len="med"/>
                <a:tailEnd type="none" w="med" len="med"/>
              </a:ln>
            </p:spPr>
          </p:sp>
          <p:sp>
            <p:nvSpPr>
              <p:cNvPr id="125983" name="直接连接符 125982"/>
              <p:cNvSpPr/>
              <p:nvPr/>
            </p:nvSpPr>
            <p:spPr>
              <a:xfrm>
                <a:off x="3120" y="2832"/>
                <a:ext cx="96" cy="0"/>
              </a:xfrm>
              <a:prstGeom prst="line">
                <a:avLst/>
              </a:prstGeom>
              <a:ln w="28575" cap="flat" cmpd="sng">
                <a:solidFill>
                  <a:schemeClr val="tx1"/>
                </a:solidFill>
                <a:prstDash val="solid"/>
                <a:headEnd type="none" w="med" len="med"/>
                <a:tailEnd type="none" w="med" len="med"/>
              </a:ln>
            </p:spPr>
          </p:sp>
        </p:grpSp>
        <p:sp>
          <p:nvSpPr>
            <p:cNvPr id="125985" name="直接连接符 125984"/>
            <p:cNvSpPr/>
            <p:nvPr/>
          </p:nvSpPr>
          <p:spPr>
            <a:xfrm rot="2379713">
              <a:off x="3605" y="2170"/>
              <a:ext cx="197" cy="1"/>
            </a:xfrm>
            <a:prstGeom prst="line">
              <a:avLst/>
            </a:prstGeom>
            <a:ln w="28575" cap="flat" cmpd="sng">
              <a:solidFill>
                <a:schemeClr val="tx1"/>
              </a:solidFill>
              <a:prstDash val="solid"/>
              <a:headEnd type="none" w="med" len="med"/>
              <a:tailEnd type="none" w="med" len="med"/>
            </a:ln>
          </p:spPr>
        </p:sp>
        <p:sp>
          <p:nvSpPr>
            <p:cNvPr id="125986" name="椭圆 125985"/>
            <p:cNvSpPr/>
            <p:nvPr/>
          </p:nvSpPr>
          <p:spPr>
            <a:xfrm>
              <a:off x="3744" y="2203"/>
              <a:ext cx="68" cy="68"/>
            </a:xfrm>
            <a:prstGeom prst="ellipse">
              <a:avLst/>
            </a:prstGeom>
            <a:noFill/>
            <a:ln w="12700" cap="flat" cmpd="sng">
              <a:solidFill>
                <a:schemeClr val="tx1"/>
              </a:solidFill>
              <a:prstDash val="solid"/>
              <a:headEnd type="none" w="med" len="med"/>
              <a:tailEnd type="none" w="med" len="med"/>
            </a:ln>
          </p:spPr>
          <p:txBody>
            <a:bodyPr/>
            <a:lstStyle/>
            <a:p>
              <a:endParaRPr lang="zh-CN" altLang="en-US"/>
            </a:p>
          </p:txBody>
        </p:sp>
        <p:sp>
          <p:nvSpPr>
            <p:cNvPr id="125987" name="直接连接符 125986"/>
            <p:cNvSpPr/>
            <p:nvPr/>
          </p:nvSpPr>
          <p:spPr>
            <a:xfrm>
              <a:off x="3168" y="2240"/>
              <a:ext cx="437" cy="0"/>
            </a:xfrm>
            <a:prstGeom prst="line">
              <a:avLst/>
            </a:prstGeom>
            <a:ln w="12700" cap="flat" cmpd="sng">
              <a:solidFill>
                <a:schemeClr val="tx2"/>
              </a:solidFill>
              <a:prstDash val="solid"/>
              <a:headEnd type="none" w="med" len="med"/>
              <a:tailEnd type="none" w="med" len="med"/>
            </a:ln>
          </p:spPr>
        </p:sp>
        <p:sp>
          <p:nvSpPr>
            <p:cNvPr id="125988" name="直接连接符 125987"/>
            <p:cNvSpPr/>
            <p:nvPr/>
          </p:nvSpPr>
          <p:spPr>
            <a:xfrm>
              <a:off x="3168" y="2240"/>
              <a:ext cx="0" cy="256"/>
            </a:xfrm>
            <a:prstGeom prst="line">
              <a:avLst/>
            </a:prstGeom>
            <a:ln w="12700" cap="flat" cmpd="sng">
              <a:solidFill>
                <a:schemeClr val="tx2"/>
              </a:solidFill>
              <a:prstDash val="solid"/>
              <a:headEnd type="none" w="med" len="med"/>
              <a:tailEnd type="none" w="med" len="med"/>
            </a:ln>
          </p:spPr>
        </p:sp>
        <p:sp>
          <p:nvSpPr>
            <p:cNvPr id="125989" name="直接连接符 125988"/>
            <p:cNvSpPr/>
            <p:nvPr/>
          </p:nvSpPr>
          <p:spPr>
            <a:xfrm>
              <a:off x="3168" y="2717"/>
              <a:ext cx="0" cy="115"/>
            </a:xfrm>
            <a:prstGeom prst="line">
              <a:avLst/>
            </a:prstGeom>
            <a:ln w="12700" cap="flat" cmpd="sng">
              <a:solidFill>
                <a:schemeClr val="tx2"/>
              </a:solidFill>
              <a:prstDash val="solid"/>
              <a:headEnd type="none" w="med" len="med"/>
              <a:tailEnd type="none" w="med" len="med"/>
            </a:ln>
          </p:spPr>
        </p:sp>
        <p:sp>
          <p:nvSpPr>
            <p:cNvPr id="125990" name="直接连接符 125989"/>
            <p:cNvSpPr/>
            <p:nvPr/>
          </p:nvSpPr>
          <p:spPr>
            <a:xfrm>
              <a:off x="3168" y="2904"/>
              <a:ext cx="0" cy="216"/>
            </a:xfrm>
            <a:prstGeom prst="line">
              <a:avLst/>
            </a:prstGeom>
            <a:ln w="12700" cap="flat" cmpd="sng">
              <a:solidFill>
                <a:schemeClr val="tx2"/>
              </a:solidFill>
              <a:prstDash val="solid"/>
              <a:headEnd type="none" w="med" len="med"/>
              <a:tailEnd type="none" w="med" len="med"/>
            </a:ln>
          </p:spPr>
        </p:sp>
        <p:sp>
          <p:nvSpPr>
            <p:cNvPr id="125991" name="直接连接符 125990"/>
            <p:cNvSpPr/>
            <p:nvPr/>
          </p:nvSpPr>
          <p:spPr>
            <a:xfrm>
              <a:off x="3168" y="3120"/>
              <a:ext cx="1104" cy="0"/>
            </a:xfrm>
            <a:prstGeom prst="line">
              <a:avLst/>
            </a:prstGeom>
            <a:ln w="12700" cap="flat" cmpd="sng">
              <a:solidFill>
                <a:schemeClr val="tx2"/>
              </a:solidFill>
              <a:prstDash val="solid"/>
              <a:headEnd type="none" w="med" len="med"/>
              <a:tailEnd type="none" w="med" len="med"/>
            </a:ln>
          </p:spPr>
        </p:sp>
        <p:sp>
          <p:nvSpPr>
            <p:cNvPr id="125992" name="直接连接符 125991"/>
            <p:cNvSpPr/>
            <p:nvPr/>
          </p:nvSpPr>
          <p:spPr>
            <a:xfrm>
              <a:off x="3812" y="2240"/>
              <a:ext cx="460" cy="0"/>
            </a:xfrm>
            <a:prstGeom prst="line">
              <a:avLst/>
            </a:prstGeom>
            <a:ln w="12700" cap="flat" cmpd="sng">
              <a:solidFill>
                <a:schemeClr val="tx2"/>
              </a:solidFill>
              <a:prstDash val="solid"/>
              <a:headEnd type="none" w="med" len="med"/>
              <a:tailEnd type="none" w="med" len="med"/>
            </a:ln>
          </p:spPr>
        </p:sp>
        <p:sp>
          <p:nvSpPr>
            <p:cNvPr id="125993" name="直接连接符 125992"/>
            <p:cNvSpPr/>
            <p:nvPr/>
          </p:nvSpPr>
          <p:spPr>
            <a:xfrm>
              <a:off x="4272" y="2240"/>
              <a:ext cx="0" cy="315"/>
            </a:xfrm>
            <a:prstGeom prst="line">
              <a:avLst/>
            </a:prstGeom>
            <a:ln w="12700" cap="flat" cmpd="sng">
              <a:solidFill>
                <a:schemeClr val="tx2"/>
              </a:solidFill>
              <a:prstDash val="solid"/>
              <a:headEnd type="none" w="med" len="med"/>
              <a:tailEnd type="none" w="med" len="med"/>
            </a:ln>
          </p:spPr>
        </p:sp>
        <p:sp>
          <p:nvSpPr>
            <p:cNvPr id="125994" name="直接连接符 125993"/>
            <p:cNvSpPr/>
            <p:nvPr/>
          </p:nvSpPr>
          <p:spPr>
            <a:xfrm>
              <a:off x="4272" y="2784"/>
              <a:ext cx="0" cy="336"/>
            </a:xfrm>
            <a:prstGeom prst="line">
              <a:avLst/>
            </a:prstGeom>
            <a:ln w="12700" cap="flat" cmpd="sng">
              <a:solidFill>
                <a:schemeClr val="tx2"/>
              </a:solidFill>
              <a:prstDash val="solid"/>
              <a:headEnd type="none" w="med" len="med"/>
              <a:tailEnd type="none" w="med" len="med"/>
            </a:ln>
          </p:spPr>
        </p:sp>
        <p:sp>
          <p:nvSpPr>
            <p:cNvPr id="126000" name="矩形 125999"/>
            <p:cNvSpPr/>
            <p:nvPr/>
          </p:nvSpPr>
          <p:spPr>
            <a:xfrm>
              <a:off x="3072" y="2411"/>
              <a:ext cx="192" cy="565"/>
            </a:xfrm>
            <a:prstGeom prst="rect">
              <a:avLst/>
            </a:prstGeom>
            <a:noFill/>
            <a:ln w="12700" cap="flat" cmpd="sng">
              <a:solidFill>
                <a:schemeClr val="tx2"/>
              </a:solidFill>
              <a:prstDash val="dash"/>
              <a:miter/>
              <a:headEnd type="none" w="med" len="med"/>
              <a:tailEnd type="none" w="med" len="med"/>
            </a:ln>
          </p:spPr>
          <p:txBody>
            <a:bodyPr/>
            <a:lstStyle/>
            <a:p>
              <a:endParaRPr lang="zh-CN" altLang="en-US"/>
            </a:p>
          </p:txBody>
        </p:sp>
      </p:grpSp>
      <p:sp>
        <p:nvSpPr>
          <p:cNvPr id="126008" name="动作按钮: 后退或前一项 126007" descr="水滴">
            <a:hlinkClick r:id="" action="ppaction://hlinkshowjump?jump=previousslide">
              <a:snd r:embed="rId7" name="PROJCTOR.WAV"/>
            </a:hlinkClick>
          </p:cNvPr>
          <p:cNvSpPr/>
          <p:nvPr/>
        </p:nvSpPr>
        <p:spPr>
          <a:xfrm>
            <a:off x="8074025" y="6324600"/>
            <a:ext cx="460375"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26009" name="动作按钮: 后退或前一项 126008" descr="水滴">
            <a:hlinkClick r:id="" action="ppaction://hlinkshowjump?jump=nextslide">
              <a:snd r:embed="rId7" name="PROJCTOR.WAV"/>
            </a:hlinkClick>
          </p:cNvPr>
          <p:cNvSpPr/>
          <p:nvPr/>
        </p:nvSpPr>
        <p:spPr>
          <a:xfrm flipH="1">
            <a:off x="8610600" y="6324600"/>
            <a:ext cx="457200" cy="457200"/>
          </a:xfrm>
          <a:prstGeom prst="actionButtonBackPrevious">
            <a:avLst/>
          </a:prstGeom>
          <a:blipFill rotWithShape="0">
            <a:blip r:embed="rId8"/>
          </a:blipFill>
          <a:ln w="28575">
            <a:noFill/>
          </a:ln>
          <a:effectLst>
            <a:prstShdw prst="shdw17" dist="17961" dir="2699999">
              <a:srgbClr val="CCFFFF">
                <a:gamma/>
                <a:shade val="60000"/>
                <a:invGamma/>
              </a:srgbClr>
            </a:prstShdw>
          </a:effectLst>
        </p:spPr>
        <p:txBody>
          <a:bodyPr/>
          <a:lstStyle/>
          <a:p>
            <a:endParaRPr lang="zh-CN" altLang="en-US"/>
          </a:p>
        </p:txBody>
      </p:sp>
      <p:sp>
        <p:nvSpPr>
          <p:cNvPr id="126012" name="矩形 126011"/>
          <p:cNvSpPr/>
          <p:nvPr/>
        </p:nvSpPr>
        <p:spPr>
          <a:xfrm>
            <a:off x="574675" y="974725"/>
            <a:ext cx="8221663" cy="809625"/>
          </a:xfrm>
          <a:prstGeom prst="rect">
            <a:avLst/>
          </a:prstGeom>
          <a:noFill/>
          <a:ln w="12700">
            <a:noFill/>
          </a:ln>
        </p:spPr>
        <p:txBody>
          <a:bodyPr lIns="89381" tIns="44691" rIns="89381" bIns="44691">
            <a:spAutoFit/>
          </a:bodyPr>
          <a:lstStyle/>
          <a:p>
            <a:pPr defTabSz="892175" eaLnBrk="0" hangingPunct="0">
              <a:spcBef>
                <a:spcPct val="50000"/>
              </a:spcBef>
            </a:pPr>
            <a:r>
              <a:rPr lang="zh-CN" altLang="en-US" sz="2400" dirty="0">
                <a:solidFill>
                  <a:schemeClr val="accent1"/>
                </a:solidFill>
                <a:latin typeface="Times New Roman" panose="02020603050405020304" pitchFamily="18" charset="0"/>
              </a:rPr>
              <a:t>实际电路元件的模型</a:t>
            </a:r>
            <a:r>
              <a:rPr lang="zh-CN" altLang="en-US" sz="2400" dirty="0">
                <a:latin typeface="Times New Roman" panose="02020603050405020304" pitchFamily="18" charset="0"/>
              </a:rPr>
              <a:t>：将实际电路元件由</a:t>
            </a:r>
            <a:r>
              <a:rPr lang="zh-CN" altLang="en-US" sz="2400" dirty="0">
                <a:solidFill>
                  <a:schemeClr val="accent1"/>
                </a:solidFill>
                <a:latin typeface="Times New Roman" panose="02020603050405020304" pitchFamily="18" charset="0"/>
              </a:rPr>
              <a:t>理想元件</a:t>
            </a:r>
            <a:r>
              <a:rPr lang="zh-CN" altLang="en-US" sz="2400" dirty="0">
                <a:latin typeface="Times New Roman" panose="02020603050405020304" pitchFamily="18" charset="0"/>
              </a:rPr>
              <a:t>及其</a:t>
            </a:r>
            <a:r>
              <a:rPr lang="zh-CN" altLang="en-US" sz="2400" dirty="0">
                <a:solidFill>
                  <a:schemeClr val="accent1"/>
                </a:solidFill>
                <a:latin typeface="Times New Roman" panose="02020603050405020304" pitchFamily="18" charset="0"/>
              </a:rPr>
              <a:t>组合</a:t>
            </a:r>
            <a:r>
              <a:rPr lang="zh-CN" altLang="en-US" sz="2400" dirty="0">
                <a:latin typeface="Times New Roman" panose="02020603050405020304" pitchFamily="18" charset="0"/>
              </a:rPr>
              <a:t>来</a:t>
            </a:r>
            <a:r>
              <a:rPr lang="zh-CN" altLang="en-US" sz="2400" dirty="0">
                <a:solidFill>
                  <a:srgbClr val="3F72A5"/>
                </a:solidFill>
                <a:latin typeface="Times New Roman" panose="02020603050405020304" pitchFamily="18" charset="0"/>
              </a:rPr>
              <a:t>模拟</a:t>
            </a:r>
            <a:r>
              <a:rPr lang="zh-CN" altLang="en-US" sz="2400" dirty="0">
                <a:latin typeface="Times New Roman" panose="02020603050405020304" pitchFamily="18" charset="0"/>
              </a:rPr>
              <a:t>，使得与实际元件具有</a:t>
            </a:r>
            <a:r>
              <a:rPr lang="zh-CN" altLang="en-US" sz="2400" dirty="0">
                <a:solidFill>
                  <a:srgbClr val="3F72A5"/>
                </a:solidFill>
                <a:latin typeface="Times New Roman" panose="02020603050405020304" pitchFamily="18" charset="0"/>
              </a:rPr>
              <a:t>基本相同</a:t>
            </a:r>
            <a:r>
              <a:rPr lang="zh-CN" altLang="en-US" sz="2400" dirty="0">
                <a:latin typeface="Times New Roman" panose="02020603050405020304" pitchFamily="18" charset="0"/>
              </a:rPr>
              <a:t>的电磁性质。</a:t>
            </a:r>
          </a:p>
        </p:txBody>
      </p:sp>
      <p:sp>
        <p:nvSpPr>
          <p:cNvPr id="126013" name="矩形 126012"/>
          <p:cNvSpPr/>
          <p:nvPr/>
        </p:nvSpPr>
        <p:spPr>
          <a:xfrm>
            <a:off x="2324100" y="5905500"/>
            <a:ext cx="1771650" cy="449263"/>
          </a:xfrm>
          <a:prstGeom prst="rect">
            <a:avLst/>
          </a:prstGeom>
          <a:noFill/>
          <a:ln w="12700">
            <a:noFill/>
          </a:ln>
        </p:spPr>
        <p:txBody>
          <a:bodyPr lIns="89381" tIns="44691" rIns="89381" bIns="44691">
            <a:spAutoFit/>
          </a:bodyPr>
          <a:lstStyle/>
          <a:p>
            <a:pPr algn="ctr" defTabSz="892175" eaLnBrk="0" hangingPunct="0">
              <a:spcBef>
                <a:spcPct val="50000"/>
              </a:spcBef>
            </a:pPr>
            <a:r>
              <a:rPr lang="zh-CN" altLang="en-US" sz="2400" dirty="0">
                <a:solidFill>
                  <a:srgbClr val="0000F0"/>
                </a:solidFill>
                <a:latin typeface="Times New Roman" panose="02020603050405020304" pitchFamily="18" charset="0"/>
              </a:rPr>
              <a:t>实际电路</a:t>
            </a:r>
          </a:p>
        </p:txBody>
      </p:sp>
      <p:sp>
        <p:nvSpPr>
          <p:cNvPr id="126014" name="矩形 126013"/>
          <p:cNvSpPr/>
          <p:nvPr/>
        </p:nvSpPr>
        <p:spPr>
          <a:xfrm>
            <a:off x="4959350" y="5867400"/>
            <a:ext cx="3263900" cy="459587"/>
          </a:xfrm>
          <a:prstGeom prst="rect">
            <a:avLst/>
          </a:prstGeom>
          <a:noFill/>
          <a:ln w="12700">
            <a:noFill/>
          </a:ln>
        </p:spPr>
        <p:txBody>
          <a:bodyPr wrap="square" lIns="89381" tIns="44691" rIns="89381" bIns="44691">
            <a:spAutoFit/>
          </a:bodyPr>
          <a:lstStyle/>
          <a:p>
            <a:pPr algn="ctr" defTabSz="892175" eaLnBrk="0" hangingPunct="0">
              <a:spcBef>
                <a:spcPct val="50000"/>
              </a:spcBef>
            </a:pPr>
            <a:r>
              <a:rPr lang="zh-CN" altLang="en-US" sz="2400" dirty="0">
                <a:solidFill>
                  <a:srgbClr val="FF0000"/>
                </a:solidFill>
                <a:latin typeface="Times New Roman" panose="02020603050405020304" pitchFamily="18" charset="0"/>
              </a:rPr>
              <a:t>电路模型</a:t>
            </a:r>
            <a:r>
              <a:rPr lang="en-US" altLang="zh-CN" sz="2400" dirty="0">
                <a:latin typeface="Times New Roman" panose="02020603050405020304" pitchFamily="18" charset="0"/>
              </a:rPr>
              <a:t>(</a:t>
            </a:r>
            <a:r>
              <a:rPr lang="zh-CN" altLang="en-US" sz="2400" dirty="0">
                <a:solidFill>
                  <a:srgbClr val="FF0000"/>
                </a:solidFill>
                <a:latin typeface="Times New Roman" panose="02020603050405020304" pitchFamily="18" charset="0"/>
              </a:rPr>
              <a:t>电路、</a:t>
            </a:r>
            <a:r>
              <a:rPr lang="zh-CN" altLang="en-US" sz="2400" u="sng" dirty="0">
                <a:solidFill>
                  <a:srgbClr val="0070C0"/>
                </a:solidFill>
                <a:latin typeface="Times New Roman" panose="02020603050405020304" pitchFamily="18" charset="0"/>
              </a:rPr>
              <a:t>网络</a:t>
            </a:r>
            <a:r>
              <a:rPr lang="en-US" altLang="zh-CN" sz="2400" dirty="0">
                <a:latin typeface="Times New Roman" panose="02020603050405020304" pitchFamily="18" charset="0"/>
              </a:rPr>
              <a: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012"/>
                                        </p:tgtEl>
                                        <p:attrNameLst>
                                          <p:attrName>style.visibility</p:attrName>
                                        </p:attrNameLst>
                                      </p:cBhvr>
                                      <p:to>
                                        <p:strVal val="visible"/>
                                      </p:to>
                                    </p:set>
                                    <p:anim calcmode="lin" valueType="num">
                                      <p:cBhvr additive="base">
                                        <p:cTn id="7" dur="500" fill="hold"/>
                                        <p:tgtEl>
                                          <p:spTgt spid="126012"/>
                                        </p:tgtEl>
                                        <p:attrNameLst>
                                          <p:attrName>ppt_x</p:attrName>
                                        </p:attrNameLst>
                                      </p:cBhvr>
                                      <p:tavLst>
                                        <p:tav tm="0">
                                          <p:val>
                                            <p:strVal val="0-#ppt_w/2"/>
                                          </p:val>
                                        </p:tav>
                                        <p:tav tm="100000">
                                          <p:val>
                                            <p:strVal val="#ppt_x"/>
                                          </p:val>
                                        </p:tav>
                                      </p:tavLst>
                                    </p:anim>
                                    <p:anim calcmode="lin" valueType="num">
                                      <p:cBhvr additive="base">
                                        <p:cTn id="8" dur="500" fill="hold"/>
                                        <p:tgtEl>
                                          <p:spTgt spid="1260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125955"/>
                                        </p:tgtEl>
                                        <p:attrNameLst>
                                          <p:attrName>style.visibility</p:attrName>
                                        </p:attrNameLst>
                                      </p:cBhvr>
                                      <p:to>
                                        <p:strVal val="visible"/>
                                      </p:to>
                                    </p:set>
                                    <p:animEffect transition="in" filter="checkerboard(across)">
                                      <p:cBhvr>
                                        <p:cTn id="13" dur="500"/>
                                        <p:tgtEl>
                                          <p:spTgt spid="12595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25999"/>
                                        </p:tgtEl>
                                        <p:attrNameLst>
                                          <p:attrName>style.visibility</p:attrName>
                                        </p:attrNameLst>
                                      </p:cBhvr>
                                      <p:to>
                                        <p:strVal val="visible"/>
                                      </p:to>
                                    </p:set>
                                  </p:childTnLst>
                                </p:cTn>
                              </p:par>
                            </p:childTnLst>
                          </p:cTn>
                        </p:par>
                        <p:par>
                          <p:cTn id="18" fill="hold">
                            <p:stCondLst>
                              <p:cond delay="500"/>
                            </p:stCondLst>
                            <p:childTnLst>
                              <p:par>
                                <p:cTn id="19" presetID="2" presetClass="entr" presetSubtype="8" fill="hold" nodeType="afterEffect">
                                  <p:stCondLst>
                                    <p:cond delay="0"/>
                                  </p:stCondLst>
                                  <p:childTnLst>
                                    <p:set>
                                      <p:cBhvr>
                                        <p:cTn id="20" dur="1" fill="hold">
                                          <p:stCondLst>
                                            <p:cond delay="0"/>
                                          </p:stCondLst>
                                        </p:cTn>
                                        <p:tgtEl>
                                          <p:spTgt spid="126017"/>
                                        </p:tgtEl>
                                        <p:attrNameLst>
                                          <p:attrName>style.visibility</p:attrName>
                                        </p:attrNameLst>
                                      </p:cBhvr>
                                      <p:to>
                                        <p:strVal val="visible"/>
                                      </p:to>
                                    </p:set>
                                    <p:anim calcmode="lin" valueType="num">
                                      <p:cBhvr additive="base">
                                        <p:cTn id="21" dur="500" fill="hold"/>
                                        <p:tgtEl>
                                          <p:spTgt spid="126017"/>
                                        </p:tgtEl>
                                        <p:attrNameLst>
                                          <p:attrName>ppt_x</p:attrName>
                                        </p:attrNameLst>
                                      </p:cBhvr>
                                      <p:tavLst>
                                        <p:tav tm="0">
                                          <p:val>
                                            <p:strVal val="0-#ppt_w/2"/>
                                          </p:val>
                                        </p:tav>
                                        <p:tav tm="100000">
                                          <p:val>
                                            <p:strVal val="#ppt_x"/>
                                          </p:val>
                                        </p:tav>
                                      </p:tavLst>
                                    </p:anim>
                                    <p:anim calcmode="lin" valueType="num">
                                      <p:cBhvr additive="base">
                                        <p:cTn id="22" dur="500" fill="hold"/>
                                        <p:tgtEl>
                                          <p:spTgt spid="126017"/>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2" presetClass="entr" presetSubtype="8" fill="hold" grpId="0" nodeType="afterEffect">
                                  <p:stCondLst>
                                    <p:cond delay="0"/>
                                  </p:stCondLst>
                                  <p:childTnLst>
                                    <p:set>
                                      <p:cBhvr>
                                        <p:cTn id="25" dur="1" fill="hold">
                                          <p:stCondLst>
                                            <p:cond delay="0"/>
                                          </p:stCondLst>
                                        </p:cTn>
                                        <p:tgtEl>
                                          <p:spTgt spid="126013"/>
                                        </p:tgtEl>
                                        <p:attrNameLst>
                                          <p:attrName>style.visibility</p:attrName>
                                        </p:attrNameLst>
                                      </p:cBhvr>
                                      <p:to>
                                        <p:strVal val="visible"/>
                                      </p:to>
                                    </p:set>
                                    <p:anim calcmode="lin" valueType="num">
                                      <p:cBhvr additive="base">
                                        <p:cTn id="26" dur="500" fill="hold"/>
                                        <p:tgtEl>
                                          <p:spTgt spid="126013"/>
                                        </p:tgtEl>
                                        <p:attrNameLst>
                                          <p:attrName>ppt_x</p:attrName>
                                        </p:attrNameLst>
                                      </p:cBhvr>
                                      <p:tavLst>
                                        <p:tav tm="0">
                                          <p:val>
                                            <p:strVal val="0-#ppt_w/2"/>
                                          </p:val>
                                        </p:tav>
                                        <p:tav tm="100000">
                                          <p:val>
                                            <p:strVal val="#ppt_x"/>
                                          </p:val>
                                        </p:tav>
                                      </p:tavLst>
                                    </p:anim>
                                    <p:anim calcmode="lin" valueType="num">
                                      <p:cBhvr additive="base">
                                        <p:cTn id="27" dur="500" fill="hold"/>
                                        <p:tgtEl>
                                          <p:spTgt spid="12601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125972"/>
                                        </p:tgtEl>
                                        <p:attrNameLst>
                                          <p:attrName>style.visibility</p:attrName>
                                        </p:attrNameLst>
                                      </p:cBhvr>
                                      <p:to>
                                        <p:strVal val="visible"/>
                                      </p:to>
                                    </p:set>
                                  </p:childTnLst>
                                </p:cTn>
                              </p:par>
                            </p:childTnLst>
                          </p:cTn>
                        </p:par>
                        <p:par>
                          <p:cTn id="32" fill="hold">
                            <p:stCondLst>
                              <p:cond delay="500"/>
                            </p:stCondLst>
                            <p:childTnLst>
                              <p:par>
                                <p:cTn id="33" presetID="2" presetClass="entr" presetSubtype="2" fill="hold" nodeType="afterEffect">
                                  <p:stCondLst>
                                    <p:cond delay="0"/>
                                  </p:stCondLst>
                                  <p:childTnLst>
                                    <p:set>
                                      <p:cBhvr>
                                        <p:cTn id="34" dur="1" fill="hold">
                                          <p:stCondLst>
                                            <p:cond delay="0"/>
                                          </p:stCondLst>
                                        </p:cTn>
                                        <p:tgtEl>
                                          <p:spTgt spid="126011"/>
                                        </p:tgtEl>
                                        <p:attrNameLst>
                                          <p:attrName>style.visibility</p:attrName>
                                        </p:attrNameLst>
                                      </p:cBhvr>
                                      <p:to>
                                        <p:strVal val="visible"/>
                                      </p:to>
                                    </p:set>
                                    <p:anim calcmode="lin" valueType="num">
                                      <p:cBhvr additive="base">
                                        <p:cTn id="35" dur="500" fill="hold"/>
                                        <p:tgtEl>
                                          <p:spTgt spid="126011"/>
                                        </p:tgtEl>
                                        <p:attrNameLst>
                                          <p:attrName>ppt_x</p:attrName>
                                        </p:attrNameLst>
                                      </p:cBhvr>
                                      <p:tavLst>
                                        <p:tav tm="0">
                                          <p:val>
                                            <p:strVal val="1+#ppt_w/2"/>
                                          </p:val>
                                        </p:tav>
                                        <p:tav tm="100000">
                                          <p:val>
                                            <p:strVal val="#ppt_x"/>
                                          </p:val>
                                        </p:tav>
                                      </p:tavLst>
                                    </p:anim>
                                    <p:anim calcmode="lin" valueType="num">
                                      <p:cBhvr additive="base">
                                        <p:cTn id="36" dur="500" fill="hold"/>
                                        <p:tgtEl>
                                          <p:spTgt spid="126011"/>
                                        </p:tgtEl>
                                        <p:attrNameLst>
                                          <p:attrName>ppt_y</p:attrName>
                                        </p:attrNameLst>
                                      </p:cBhvr>
                                      <p:tavLst>
                                        <p:tav tm="0">
                                          <p:val>
                                            <p:strVal val="#ppt_y"/>
                                          </p:val>
                                        </p:tav>
                                        <p:tav tm="100000">
                                          <p:val>
                                            <p:strVal val="#ppt_y"/>
                                          </p:val>
                                        </p:tav>
                                      </p:tavLst>
                                    </p:anim>
                                  </p:childTnLst>
                                </p:cTn>
                              </p:par>
                            </p:childTnLst>
                          </p:cTn>
                        </p:par>
                        <p:par>
                          <p:cTn id="37" fill="hold">
                            <p:stCondLst>
                              <p:cond delay="1000"/>
                            </p:stCondLst>
                            <p:childTnLst>
                              <p:par>
                                <p:cTn id="38" presetID="2" presetClass="entr" presetSubtype="8" fill="hold" grpId="0" nodeType="afterEffect">
                                  <p:stCondLst>
                                    <p:cond delay="0"/>
                                  </p:stCondLst>
                                  <p:childTnLst>
                                    <p:set>
                                      <p:cBhvr>
                                        <p:cTn id="39" dur="1" fill="hold">
                                          <p:stCondLst>
                                            <p:cond delay="0"/>
                                          </p:stCondLst>
                                        </p:cTn>
                                        <p:tgtEl>
                                          <p:spTgt spid="126014"/>
                                        </p:tgtEl>
                                        <p:attrNameLst>
                                          <p:attrName>style.visibility</p:attrName>
                                        </p:attrNameLst>
                                      </p:cBhvr>
                                      <p:to>
                                        <p:strVal val="visible"/>
                                      </p:to>
                                    </p:set>
                                    <p:anim calcmode="lin" valueType="num">
                                      <p:cBhvr additive="base">
                                        <p:cTn id="40" dur="500" fill="hold"/>
                                        <p:tgtEl>
                                          <p:spTgt spid="126014"/>
                                        </p:tgtEl>
                                        <p:attrNameLst>
                                          <p:attrName>ppt_x</p:attrName>
                                        </p:attrNameLst>
                                      </p:cBhvr>
                                      <p:tavLst>
                                        <p:tav tm="0">
                                          <p:val>
                                            <p:strVal val="0-#ppt_w/2"/>
                                          </p:val>
                                        </p:tav>
                                        <p:tav tm="100000">
                                          <p:val>
                                            <p:strVal val="#ppt_x"/>
                                          </p:val>
                                        </p:tav>
                                      </p:tavLst>
                                    </p:anim>
                                    <p:anim calcmode="lin" valueType="num">
                                      <p:cBhvr additive="base">
                                        <p:cTn id="41" dur="500" fill="hold"/>
                                        <p:tgtEl>
                                          <p:spTgt spid="126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p:bldP spid="125999" grpId="0"/>
      <p:bldP spid="126012" grpId="0"/>
      <p:bldP spid="126013" grpId="0"/>
      <p:bldP spid="126014"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7" name="文本框 117766"/>
          <p:cNvSpPr txBox="1"/>
          <p:nvPr/>
        </p:nvSpPr>
        <p:spPr>
          <a:xfrm>
            <a:off x="3905250" y="2114550"/>
            <a:ext cx="4421188" cy="822325"/>
          </a:xfrm>
          <a:prstGeom prst="rect">
            <a:avLst/>
          </a:prstGeom>
          <a:noFill/>
          <a:ln w="12700">
            <a:noFill/>
          </a:ln>
        </p:spPr>
        <p:txBody>
          <a:bodyPr lIns="89381" tIns="44691" rIns="89381" bIns="44691" anchor="ctr">
            <a:spAutoFit/>
          </a:bodyPr>
          <a:lstStyle/>
          <a:p>
            <a:pPr algn="just" defTabSz="892175" eaLnBrk="0" hangingPunct="0">
              <a:spcBef>
                <a:spcPct val="50000"/>
              </a:spcBef>
            </a:pPr>
            <a:r>
              <a:rPr lang="zh-CN" altLang="en-US" sz="2400" dirty="0">
                <a:latin typeface="Times New Roman" panose="02020603050405020304" pitchFamily="18" charset="0"/>
                <a:sym typeface="Symbol" panose="05050102010706020507" pitchFamily="18" charset="2"/>
              </a:rPr>
              <a:t>首先选定一个绕行方向</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顺时针或逆时针</a:t>
            </a:r>
            <a:r>
              <a:rPr lang="en-US" altLang="zh-CN" sz="2400">
                <a:latin typeface="Times New Roman" panose="02020603050405020304" pitchFamily="18" charset="0"/>
                <a:sym typeface="Symbol" panose="05050102010706020507" pitchFamily="18" charset="2"/>
              </a:rPr>
              <a:t>.</a:t>
            </a:r>
          </a:p>
        </p:txBody>
      </p:sp>
      <p:sp>
        <p:nvSpPr>
          <p:cNvPr id="117768" name="文本框 117767"/>
          <p:cNvSpPr txBox="1"/>
          <p:nvPr/>
        </p:nvSpPr>
        <p:spPr>
          <a:xfrm>
            <a:off x="4059238" y="3530600"/>
            <a:ext cx="4494212" cy="457200"/>
          </a:xfrm>
          <a:prstGeom prst="rect">
            <a:avLst/>
          </a:prstGeom>
          <a:noFill/>
          <a:ln w="12700">
            <a:noFill/>
          </a:ln>
        </p:spPr>
        <p:txBody>
          <a:bodyPr lIns="89381" tIns="44691" rIns="89381" bIns="44691" anchor="ctr">
            <a:spAutoFit/>
          </a:bodyPr>
          <a:lstStyle/>
          <a:p>
            <a:pPr defTabSz="892175" eaLnBrk="0" hangingPunct="0">
              <a:spcBef>
                <a:spcPct val="50000"/>
              </a:spcBef>
            </a:pP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R</a:t>
            </a:r>
            <a:r>
              <a:rPr lang="en-US" altLang="zh-CN" sz="2400" baseline="-2500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S1</a:t>
            </a:r>
            <a:r>
              <a:rPr lang="en-US" altLang="zh-CN" sz="2400" i="1" dirty="0">
                <a:latin typeface="Times New Roman" panose="02020603050405020304" pitchFamily="18" charset="0"/>
                <a:sym typeface="Symbol" panose="05050102010706020507" pitchFamily="18" charset="2"/>
              </a:rPr>
              <a:t>+R</a:t>
            </a:r>
            <a:r>
              <a:rPr lang="en-US" altLang="zh-CN" sz="2400" baseline="-25000" dirty="0">
                <a:latin typeface="Times New Roman" panose="02020603050405020304" pitchFamily="18" charset="0"/>
                <a:sym typeface="Symbol" panose="05050102010706020507" pitchFamily="18" charset="2"/>
              </a:rPr>
              <a:t>2</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r>
              <a:rPr lang="en-US" altLang="zh-CN" sz="2400" i="1" dirty="0">
                <a:latin typeface="Times New Roman" panose="02020603050405020304" pitchFamily="18" charset="0"/>
                <a:sym typeface="Symbol" panose="05050102010706020507" pitchFamily="18" charset="2"/>
              </a:rPr>
              <a:t>–R</a:t>
            </a:r>
            <a:r>
              <a:rPr lang="en-US" altLang="zh-CN" sz="2400" baseline="-25000" dirty="0">
                <a:latin typeface="Times New Roman" panose="02020603050405020304" pitchFamily="18" charset="0"/>
                <a:sym typeface="Symbol" panose="05050102010706020507" pitchFamily="18" charset="2"/>
              </a:rPr>
              <a:t>3</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3</a:t>
            </a:r>
            <a:r>
              <a:rPr lang="en-US" altLang="zh-CN" sz="2400" i="1" dirty="0">
                <a:latin typeface="Times New Roman" panose="02020603050405020304" pitchFamily="18" charset="0"/>
                <a:sym typeface="Symbol" panose="05050102010706020507" pitchFamily="18" charset="2"/>
              </a:rPr>
              <a:t>+R</a:t>
            </a:r>
            <a:r>
              <a:rPr lang="en-US" altLang="zh-CN" sz="2400" baseline="-25000" dirty="0">
                <a:latin typeface="Times New Roman" panose="02020603050405020304" pitchFamily="18" charset="0"/>
                <a:sym typeface="Symbol" panose="05050102010706020507" pitchFamily="18" charset="2"/>
              </a:rPr>
              <a:t>4</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4</a:t>
            </a: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S4</a:t>
            </a:r>
            <a:r>
              <a:rPr lang="en-US" altLang="zh-CN" sz="2400" i="1" dirty="0">
                <a:latin typeface="Times New Roman" panose="02020603050405020304" pitchFamily="18" charset="0"/>
                <a:sym typeface="Symbol" panose="05050102010706020507" pitchFamily="18" charset="2"/>
              </a:rPr>
              <a:t>=0</a:t>
            </a:r>
          </a:p>
        </p:txBody>
      </p:sp>
      <p:sp>
        <p:nvSpPr>
          <p:cNvPr id="117812" name="矩形 117811"/>
          <p:cNvSpPr/>
          <p:nvPr/>
        </p:nvSpPr>
        <p:spPr>
          <a:xfrm>
            <a:off x="433388" y="1828800"/>
            <a:ext cx="595312" cy="45720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i="1" dirty="0">
                <a:solidFill>
                  <a:srgbClr val="0000E4"/>
                </a:solidFill>
                <a:latin typeface="Times New Roman" panose="02020603050405020304" pitchFamily="18" charset="0"/>
                <a:sym typeface="Symbol" panose="05050102010706020507" pitchFamily="18" charset="2"/>
              </a:rPr>
              <a:t>例</a:t>
            </a:r>
            <a:r>
              <a:rPr lang="en-US" altLang="zh-CN" sz="2400" i="1">
                <a:latin typeface="Times New Roman" panose="02020603050405020304" pitchFamily="18" charset="0"/>
                <a:sym typeface="Symbol" panose="05050102010706020507" pitchFamily="18" charset="2"/>
              </a:rPr>
              <a:t>:</a:t>
            </a:r>
          </a:p>
        </p:txBody>
      </p:sp>
      <p:sp>
        <p:nvSpPr>
          <p:cNvPr id="117813" name="矩形 117812"/>
          <p:cNvSpPr/>
          <p:nvPr/>
        </p:nvSpPr>
        <p:spPr>
          <a:xfrm>
            <a:off x="3910013" y="3009900"/>
            <a:ext cx="3349625" cy="457200"/>
          </a:xfrm>
          <a:prstGeom prst="rect">
            <a:avLst/>
          </a:prstGeom>
          <a:noFill/>
          <a:ln w="12700">
            <a:noFill/>
          </a:ln>
        </p:spPr>
        <p:txBody>
          <a:bodyPr wrap="none"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比如取顺时针方向绕行</a:t>
            </a:r>
            <a:r>
              <a:rPr lang="en-US" altLang="zh-CN" sz="2400">
                <a:latin typeface="Times New Roman" panose="02020603050405020304" pitchFamily="18" charset="0"/>
                <a:sym typeface="Symbol" panose="05050102010706020507" pitchFamily="18" charset="2"/>
              </a:rPr>
              <a:t>:</a:t>
            </a:r>
          </a:p>
        </p:txBody>
      </p:sp>
      <p:sp>
        <p:nvSpPr>
          <p:cNvPr id="117824" name="文本框 117823"/>
          <p:cNvSpPr txBox="1"/>
          <p:nvPr/>
        </p:nvSpPr>
        <p:spPr>
          <a:xfrm>
            <a:off x="-180975" y="869950"/>
            <a:ext cx="8174038" cy="965200"/>
          </a:xfrm>
          <a:prstGeom prst="rect">
            <a:avLst/>
          </a:prstGeom>
          <a:noFill/>
          <a:ln w="19050">
            <a:noFill/>
          </a:ln>
        </p:spPr>
        <p:txBody>
          <a:bodyPr lIns="89381" tIns="44691" rIns="89381" bIns="44691" anchor="ctr">
            <a:spAutoFit/>
          </a:bodyPr>
          <a:lstStyle/>
          <a:p>
            <a:pPr marL="650875" indent="-650875" algn="just" defTabSz="892175" eaLnBrk="0" hangingPunct="0">
              <a:lnSpc>
                <a:spcPct val="120000"/>
              </a:lnSpc>
              <a:spcBef>
                <a:spcPct val="50000"/>
              </a:spcBef>
            </a:pP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在任何</a:t>
            </a:r>
            <a:r>
              <a:rPr lang="zh-CN" altLang="zh-CN" sz="2400" dirty="0">
                <a:latin typeface="Times New Roman" panose="02020603050405020304" pitchFamily="18" charset="0"/>
                <a:sym typeface="Symbol" panose="05050102010706020507" pitchFamily="18" charset="2"/>
              </a:rPr>
              <a:t>集总参数电路中，在任一时刻，</a:t>
            </a:r>
            <a:r>
              <a:rPr lang="zh-CN" altLang="en-US" sz="2400" dirty="0">
                <a:latin typeface="Times New Roman" panose="02020603050405020304" pitchFamily="18" charset="0"/>
                <a:sym typeface="Symbol" panose="05050102010706020507" pitchFamily="18" charset="2"/>
              </a:rPr>
              <a:t>沿任一回路（ 按固定绕向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 各支路电压的代数和为零</a:t>
            </a:r>
            <a:r>
              <a:rPr lang="zh-CN"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sym typeface="Symbol" panose="05050102010706020507" pitchFamily="18" charset="2"/>
              </a:rPr>
              <a:t> </a:t>
            </a:r>
            <a:endParaRPr lang="zh-CN" altLang="en-US" sz="2400">
              <a:solidFill>
                <a:srgbClr val="000000"/>
              </a:solidFill>
              <a:latin typeface="Times New Roman" panose="02020603050405020304" pitchFamily="18" charset="0"/>
            </a:endParaRPr>
          </a:p>
        </p:txBody>
      </p:sp>
      <p:sp>
        <p:nvSpPr>
          <p:cNvPr id="117831" name="动作按钮: 后退或前一项 117830"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
        <p:nvSpPr>
          <p:cNvPr id="117832" name="动作按钮: 后退或前一项 117831" descr="水滴">
            <a:hlinkClick r:id="" action="ppaction://hlinkshowjump?jump=nextslide">
              <a:snd r:embed="rId3" name="PROJCTOR.WAV"/>
            </a:hlinkClick>
          </p:cNvPr>
          <p:cNvSpPr/>
          <p:nvPr/>
        </p:nvSpPr>
        <p:spPr>
          <a:xfrm flipH="1">
            <a:off x="8610600" y="6324600"/>
            <a:ext cx="457200"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grpSp>
        <p:nvGrpSpPr>
          <p:cNvPr id="117835" name="组合 117834"/>
          <p:cNvGrpSpPr/>
          <p:nvPr/>
        </p:nvGrpSpPr>
        <p:grpSpPr>
          <a:xfrm>
            <a:off x="152400" y="2452688"/>
            <a:ext cx="3525838" cy="3260725"/>
            <a:chOff x="96" y="1689"/>
            <a:chExt cx="2220" cy="2054"/>
          </a:xfrm>
        </p:grpSpPr>
        <p:sp>
          <p:nvSpPr>
            <p:cNvPr id="117780" name="椭圆 117779"/>
            <p:cNvSpPr/>
            <p:nvPr/>
          </p:nvSpPr>
          <p:spPr>
            <a:xfrm>
              <a:off x="756" y="3227"/>
              <a:ext cx="288" cy="288"/>
            </a:xfrm>
            <a:prstGeom prst="ellipse">
              <a:avLst/>
            </a:prstGeom>
            <a:solidFill>
              <a:schemeClr val="bg1"/>
            </a:solidFill>
            <a:ln w="28575" cap="flat" cmpd="sng">
              <a:solidFill>
                <a:schemeClr val="tx2"/>
              </a:solidFill>
              <a:prstDash val="solid"/>
              <a:headEnd type="none" w="med" len="med"/>
              <a:tailEnd type="none" w="med" len="med"/>
            </a:ln>
          </p:spPr>
          <p:txBody>
            <a:bodyPr/>
            <a:lstStyle/>
            <a:p>
              <a:endParaRPr lang="zh-CN" altLang="en-US"/>
            </a:p>
          </p:txBody>
        </p:sp>
        <p:sp>
          <p:nvSpPr>
            <p:cNvPr id="117778" name="椭圆 117777"/>
            <p:cNvSpPr/>
            <p:nvPr/>
          </p:nvSpPr>
          <p:spPr>
            <a:xfrm>
              <a:off x="444" y="2208"/>
              <a:ext cx="288" cy="288"/>
            </a:xfrm>
            <a:prstGeom prst="ellipse">
              <a:avLst/>
            </a:prstGeom>
            <a:solidFill>
              <a:schemeClr val="bg1"/>
            </a:solidFill>
            <a:ln w="28575" cap="flat" cmpd="sng">
              <a:solidFill>
                <a:schemeClr val="tx2"/>
              </a:solidFill>
              <a:prstDash val="solid"/>
              <a:headEnd type="none" w="med" len="med"/>
              <a:tailEnd type="none" w="med" len="med"/>
            </a:ln>
          </p:spPr>
          <p:txBody>
            <a:bodyPr/>
            <a:lstStyle/>
            <a:p>
              <a:endParaRPr lang="zh-CN" altLang="en-US"/>
            </a:p>
          </p:txBody>
        </p:sp>
        <p:sp>
          <p:nvSpPr>
            <p:cNvPr id="117774" name="直接连接符 117773"/>
            <p:cNvSpPr/>
            <p:nvPr/>
          </p:nvSpPr>
          <p:spPr>
            <a:xfrm>
              <a:off x="588" y="2063"/>
              <a:ext cx="1248" cy="0"/>
            </a:xfrm>
            <a:prstGeom prst="line">
              <a:avLst/>
            </a:prstGeom>
            <a:ln w="19050" cap="flat" cmpd="sng">
              <a:solidFill>
                <a:schemeClr val="tx2"/>
              </a:solidFill>
              <a:prstDash val="solid"/>
              <a:headEnd type="none" w="med" len="med"/>
              <a:tailEnd type="none" w="med" len="med"/>
            </a:ln>
          </p:spPr>
        </p:sp>
        <p:sp>
          <p:nvSpPr>
            <p:cNvPr id="117773" name="矩形 117772"/>
            <p:cNvSpPr/>
            <p:nvPr/>
          </p:nvSpPr>
          <p:spPr>
            <a:xfrm>
              <a:off x="1008" y="1979"/>
              <a:ext cx="384" cy="144"/>
            </a:xfrm>
            <a:prstGeom prst="rect">
              <a:avLst/>
            </a:prstGeom>
            <a:solidFill>
              <a:schemeClr val="bg1"/>
            </a:solidFill>
            <a:ln w="28575" cap="flat" cmpd="sng">
              <a:solidFill>
                <a:schemeClr val="tx2"/>
              </a:solidFill>
              <a:prstDash val="solid"/>
              <a:miter/>
              <a:headEnd type="none" w="med" len="med"/>
              <a:tailEnd type="none" w="med" len="med"/>
            </a:ln>
          </p:spPr>
          <p:txBody>
            <a:bodyPr/>
            <a:lstStyle/>
            <a:p>
              <a:endParaRPr lang="zh-CN" altLang="en-US"/>
            </a:p>
          </p:txBody>
        </p:sp>
        <p:sp>
          <p:nvSpPr>
            <p:cNvPr id="117775" name="直接连接符 117774"/>
            <p:cNvSpPr/>
            <p:nvPr/>
          </p:nvSpPr>
          <p:spPr>
            <a:xfrm>
              <a:off x="588" y="2063"/>
              <a:ext cx="0" cy="1305"/>
            </a:xfrm>
            <a:prstGeom prst="line">
              <a:avLst/>
            </a:prstGeom>
            <a:ln w="19050" cap="flat" cmpd="sng">
              <a:solidFill>
                <a:schemeClr val="tx2"/>
              </a:solidFill>
              <a:prstDash val="solid"/>
              <a:headEnd type="none" w="med" len="med"/>
              <a:tailEnd type="none" w="med" len="med"/>
            </a:ln>
          </p:spPr>
        </p:sp>
        <p:sp>
          <p:nvSpPr>
            <p:cNvPr id="117776" name="矩形 117775"/>
            <p:cNvSpPr/>
            <p:nvPr/>
          </p:nvSpPr>
          <p:spPr>
            <a:xfrm rot="-5400000">
              <a:off x="408" y="2808"/>
              <a:ext cx="384" cy="144"/>
            </a:xfrm>
            <a:prstGeom prst="rect">
              <a:avLst/>
            </a:prstGeom>
            <a:solidFill>
              <a:schemeClr val="bg1"/>
            </a:solidFill>
            <a:ln w="28575" cap="flat" cmpd="sng">
              <a:solidFill>
                <a:schemeClr val="tx2"/>
              </a:solidFill>
              <a:prstDash val="solid"/>
              <a:miter/>
              <a:headEnd type="none" w="med" len="med"/>
              <a:tailEnd type="none" w="med" len="med"/>
            </a:ln>
          </p:spPr>
          <p:txBody>
            <a:bodyPr/>
            <a:lstStyle/>
            <a:p>
              <a:endParaRPr lang="zh-CN" altLang="en-US"/>
            </a:p>
          </p:txBody>
        </p:sp>
        <p:sp>
          <p:nvSpPr>
            <p:cNvPr id="117779" name="直接连接符 117778"/>
            <p:cNvSpPr/>
            <p:nvPr/>
          </p:nvSpPr>
          <p:spPr>
            <a:xfrm>
              <a:off x="588" y="3368"/>
              <a:ext cx="1248" cy="0"/>
            </a:xfrm>
            <a:prstGeom prst="line">
              <a:avLst/>
            </a:prstGeom>
            <a:ln w="19050" cap="flat" cmpd="sng">
              <a:solidFill>
                <a:schemeClr val="tx2"/>
              </a:solidFill>
              <a:prstDash val="solid"/>
              <a:headEnd type="none" w="med" len="med"/>
              <a:tailEnd type="none" w="med" len="med"/>
            </a:ln>
          </p:spPr>
        </p:sp>
        <p:sp>
          <p:nvSpPr>
            <p:cNvPr id="117781" name="矩形 117780"/>
            <p:cNvSpPr/>
            <p:nvPr/>
          </p:nvSpPr>
          <p:spPr>
            <a:xfrm>
              <a:off x="1356" y="3294"/>
              <a:ext cx="384" cy="144"/>
            </a:xfrm>
            <a:prstGeom prst="rect">
              <a:avLst/>
            </a:prstGeom>
            <a:solidFill>
              <a:schemeClr val="bg1"/>
            </a:solidFill>
            <a:ln w="28575" cap="flat" cmpd="sng">
              <a:solidFill>
                <a:schemeClr val="tx2"/>
              </a:solidFill>
              <a:prstDash val="solid"/>
              <a:miter/>
              <a:headEnd type="none" w="med" len="med"/>
              <a:tailEnd type="none" w="med" len="med"/>
            </a:ln>
          </p:spPr>
          <p:txBody>
            <a:bodyPr/>
            <a:lstStyle/>
            <a:p>
              <a:endParaRPr lang="zh-CN" altLang="en-US"/>
            </a:p>
          </p:txBody>
        </p:sp>
        <p:sp>
          <p:nvSpPr>
            <p:cNvPr id="117782" name="直接连接符 117781"/>
            <p:cNvSpPr/>
            <p:nvPr/>
          </p:nvSpPr>
          <p:spPr>
            <a:xfrm>
              <a:off x="1836" y="2063"/>
              <a:ext cx="0" cy="1305"/>
            </a:xfrm>
            <a:prstGeom prst="line">
              <a:avLst/>
            </a:prstGeom>
            <a:ln w="19050" cap="flat" cmpd="sng">
              <a:solidFill>
                <a:schemeClr val="tx2"/>
              </a:solidFill>
              <a:prstDash val="solid"/>
              <a:headEnd type="none" w="med" len="med"/>
              <a:tailEnd type="none" w="med" len="med"/>
            </a:ln>
          </p:spPr>
        </p:sp>
        <p:sp>
          <p:nvSpPr>
            <p:cNvPr id="117783" name="矩形 117782"/>
            <p:cNvSpPr/>
            <p:nvPr/>
          </p:nvSpPr>
          <p:spPr>
            <a:xfrm rot="-5400000">
              <a:off x="1644" y="2651"/>
              <a:ext cx="384" cy="144"/>
            </a:xfrm>
            <a:prstGeom prst="rect">
              <a:avLst/>
            </a:prstGeom>
            <a:solidFill>
              <a:schemeClr val="bg1"/>
            </a:solidFill>
            <a:ln w="28575" cap="flat" cmpd="sng">
              <a:solidFill>
                <a:schemeClr val="tx2"/>
              </a:solidFill>
              <a:prstDash val="solid"/>
              <a:miter/>
              <a:headEnd type="none" w="med" len="med"/>
              <a:tailEnd type="none" w="med" len="med"/>
            </a:ln>
          </p:spPr>
          <p:txBody>
            <a:bodyPr/>
            <a:lstStyle/>
            <a:p>
              <a:endParaRPr lang="zh-CN" altLang="en-US"/>
            </a:p>
          </p:txBody>
        </p:sp>
        <p:sp>
          <p:nvSpPr>
            <p:cNvPr id="117784" name="直接连接符 117783"/>
            <p:cNvSpPr/>
            <p:nvPr/>
          </p:nvSpPr>
          <p:spPr>
            <a:xfrm>
              <a:off x="1836" y="3366"/>
              <a:ext cx="348" cy="238"/>
            </a:xfrm>
            <a:prstGeom prst="line">
              <a:avLst/>
            </a:prstGeom>
            <a:ln w="19050" cap="flat" cmpd="sng">
              <a:solidFill>
                <a:schemeClr val="tx2"/>
              </a:solidFill>
              <a:prstDash val="solid"/>
              <a:headEnd type="none" w="med" len="med"/>
              <a:tailEnd type="none" w="med" len="med"/>
            </a:ln>
          </p:spPr>
        </p:sp>
        <p:sp>
          <p:nvSpPr>
            <p:cNvPr id="117785" name="直接连接符 117784"/>
            <p:cNvSpPr/>
            <p:nvPr/>
          </p:nvSpPr>
          <p:spPr>
            <a:xfrm flipV="1">
              <a:off x="1824" y="1807"/>
              <a:ext cx="420" cy="257"/>
            </a:xfrm>
            <a:prstGeom prst="line">
              <a:avLst/>
            </a:prstGeom>
            <a:ln w="19050" cap="flat" cmpd="sng">
              <a:solidFill>
                <a:schemeClr val="tx2"/>
              </a:solidFill>
              <a:prstDash val="solid"/>
              <a:headEnd type="none" w="med" len="med"/>
              <a:tailEnd type="none" w="med" len="med"/>
            </a:ln>
          </p:spPr>
        </p:sp>
        <p:sp>
          <p:nvSpPr>
            <p:cNvPr id="117786" name="直接连接符 117785"/>
            <p:cNvSpPr/>
            <p:nvPr/>
          </p:nvSpPr>
          <p:spPr>
            <a:xfrm flipH="1">
              <a:off x="240" y="3366"/>
              <a:ext cx="336" cy="209"/>
            </a:xfrm>
            <a:prstGeom prst="line">
              <a:avLst/>
            </a:prstGeom>
            <a:ln w="19050" cap="flat" cmpd="sng">
              <a:solidFill>
                <a:schemeClr val="tx2"/>
              </a:solidFill>
              <a:prstDash val="solid"/>
              <a:headEnd type="none" w="med" len="med"/>
              <a:tailEnd type="none" w="med" len="med"/>
            </a:ln>
          </p:spPr>
        </p:sp>
        <p:sp>
          <p:nvSpPr>
            <p:cNvPr id="117787" name="直接连接符 117786"/>
            <p:cNvSpPr/>
            <p:nvPr/>
          </p:nvSpPr>
          <p:spPr>
            <a:xfrm>
              <a:off x="240" y="1776"/>
              <a:ext cx="348" cy="288"/>
            </a:xfrm>
            <a:prstGeom prst="line">
              <a:avLst/>
            </a:prstGeom>
            <a:ln w="19050" cap="flat" cmpd="sng">
              <a:solidFill>
                <a:schemeClr val="tx2"/>
              </a:solidFill>
              <a:prstDash val="solid"/>
              <a:headEnd type="none" w="med" len="med"/>
              <a:tailEnd type="none" w="med" len="med"/>
            </a:ln>
          </p:spPr>
        </p:sp>
        <p:sp>
          <p:nvSpPr>
            <p:cNvPr id="117788" name="直接连接符 117787"/>
            <p:cNvSpPr/>
            <p:nvPr/>
          </p:nvSpPr>
          <p:spPr>
            <a:xfrm>
              <a:off x="588" y="3089"/>
              <a:ext cx="0" cy="271"/>
            </a:xfrm>
            <a:prstGeom prst="line">
              <a:avLst/>
            </a:prstGeom>
            <a:ln w="12700" cap="flat" cmpd="sng">
              <a:solidFill>
                <a:schemeClr val="tx2"/>
              </a:solidFill>
              <a:prstDash val="solid"/>
              <a:headEnd type="none" w="med" len="med"/>
              <a:tailEnd type="triangle" w="med" len="med"/>
            </a:ln>
          </p:spPr>
        </p:sp>
        <p:sp>
          <p:nvSpPr>
            <p:cNvPr id="117789" name="直接连接符 117788"/>
            <p:cNvSpPr/>
            <p:nvPr/>
          </p:nvSpPr>
          <p:spPr>
            <a:xfrm flipH="1" flipV="1">
              <a:off x="1116" y="3366"/>
              <a:ext cx="240" cy="2"/>
            </a:xfrm>
            <a:prstGeom prst="line">
              <a:avLst/>
            </a:prstGeom>
            <a:ln w="12700" cap="flat" cmpd="sng">
              <a:solidFill>
                <a:schemeClr val="tx2"/>
              </a:solidFill>
              <a:prstDash val="solid"/>
              <a:headEnd type="none" w="med" len="med"/>
              <a:tailEnd type="triangle" w="med" len="med"/>
            </a:ln>
          </p:spPr>
        </p:sp>
        <p:sp>
          <p:nvSpPr>
            <p:cNvPr id="117790" name="直接连接符 117789"/>
            <p:cNvSpPr/>
            <p:nvPr/>
          </p:nvSpPr>
          <p:spPr>
            <a:xfrm>
              <a:off x="1548" y="2063"/>
              <a:ext cx="192" cy="0"/>
            </a:xfrm>
            <a:prstGeom prst="line">
              <a:avLst/>
            </a:prstGeom>
            <a:ln w="12700" cap="flat" cmpd="sng">
              <a:solidFill>
                <a:schemeClr val="tx2"/>
              </a:solidFill>
              <a:prstDash val="solid"/>
              <a:headEnd type="none" w="med" len="med"/>
              <a:tailEnd type="triangle" w="med" len="med"/>
            </a:ln>
          </p:spPr>
        </p:sp>
        <p:sp>
          <p:nvSpPr>
            <p:cNvPr id="117791" name="直接连接符 117790"/>
            <p:cNvSpPr/>
            <p:nvPr/>
          </p:nvSpPr>
          <p:spPr>
            <a:xfrm flipV="1">
              <a:off x="1836" y="3023"/>
              <a:ext cx="0" cy="271"/>
            </a:xfrm>
            <a:prstGeom prst="line">
              <a:avLst/>
            </a:prstGeom>
            <a:ln w="12700" cap="flat" cmpd="sng">
              <a:solidFill>
                <a:schemeClr val="tx2"/>
              </a:solidFill>
              <a:prstDash val="solid"/>
              <a:headEnd type="none" w="med" len="med"/>
              <a:tailEnd type="triangle" w="med" len="med"/>
            </a:ln>
          </p:spPr>
        </p:sp>
        <p:sp>
          <p:nvSpPr>
            <p:cNvPr id="117792" name="文本框 117791"/>
            <p:cNvSpPr txBox="1"/>
            <p:nvPr/>
          </p:nvSpPr>
          <p:spPr>
            <a:xfrm>
              <a:off x="288" y="3072"/>
              <a:ext cx="36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endParaRPr lang="en-US" altLang="zh-CN" sz="2400" dirty="0">
                <a:latin typeface="Times New Roman" panose="02020603050405020304" pitchFamily="18" charset="0"/>
                <a:sym typeface="Symbol" panose="05050102010706020507" pitchFamily="18" charset="2"/>
              </a:endParaRPr>
            </a:p>
          </p:txBody>
        </p:sp>
        <p:sp>
          <p:nvSpPr>
            <p:cNvPr id="117793" name="文本框 117792"/>
            <p:cNvSpPr txBox="1"/>
            <p:nvPr/>
          </p:nvSpPr>
          <p:spPr>
            <a:xfrm>
              <a:off x="240" y="2028"/>
              <a:ext cx="20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17794" name="文本框 117793"/>
            <p:cNvSpPr txBox="1"/>
            <p:nvPr/>
          </p:nvSpPr>
          <p:spPr>
            <a:xfrm>
              <a:off x="96" y="2220"/>
              <a:ext cx="43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S1</a:t>
              </a:r>
              <a:endParaRPr lang="en-US" altLang="zh-CN" sz="2400" dirty="0">
                <a:latin typeface="Times New Roman" panose="02020603050405020304" pitchFamily="18" charset="0"/>
                <a:sym typeface="Symbol" panose="05050102010706020507" pitchFamily="18" charset="2"/>
              </a:endParaRPr>
            </a:p>
          </p:txBody>
        </p:sp>
        <p:sp>
          <p:nvSpPr>
            <p:cNvPr id="117796" name="文本框 117795"/>
            <p:cNvSpPr txBox="1"/>
            <p:nvPr/>
          </p:nvSpPr>
          <p:spPr>
            <a:xfrm>
              <a:off x="108" y="2736"/>
              <a:ext cx="39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R</a:t>
              </a:r>
              <a:r>
                <a:rPr lang="en-US" altLang="zh-CN" sz="2400" baseline="-25000">
                  <a:latin typeface="Times New Roman" panose="02020603050405020304" pitchFamily="18" charset="0"/>
                  <a:sym typeface="Symbol" panose="05050102010706020507" pitchFamily="18" charset="2"/>
                </a:rPr>
                <a:t>1</a:t>
              </a:r>
              <a:endParaRPr lang="en-US" altLang="zh-CN" sz="2400">
                <a:latin typeface="Times New Roman" panose="02020603050405020304" pitchFamily="18" charset="0"/>
                <a:sym typeface="Symbol" panose="05050102010706020507" pitchFamily="18" charset="2"/>
              </a:endParaRPr>
            </a:p>
          </p:txBody>
        </p:sp>
        <p:sp>
          <p:nvSpPr>
            <p:cNvPr id="117797" name="文本框 117796"/>
            <p:cNvSpPr txBox="1"/>
            <p:nvPr/>
          </p:nvSpPr>
          <p:spPr>
            <a:xfrm>
              <a:off x="972" y="3072"/>
              <a:ext cx="43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4</a:t>
              </a:r>
              <a:endParaRPr lang="en-US" altLang="zh-CN" sz="2400" i="1" dirty="0">
                <a:latin typeface="Times New Roman" panose="02020603050405020304" pitchFamily="18" charset="0"/>
                <a:sym typeface="Symbol" panose="05050102010706020507" pitchFamily="18" charset="2"/>
              </a:endParaRPr>
            </a:p>
          </p:txBody>
        </p:sp>
        <p:sp>
          <p:nvSpPr>
            <p:cNvPr id="117798" name="文本框 117797"/>
            <p:cNvSpPr txBox="1"/>
            <p:nvPr/>
          </p:nvSpPr>
          <p:spPr>
            <a:xfrm>
              <a:off x="540" y="3359"/>
              <a:ext cx="168"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sp>
          <p:nvSpPr>
            <p:cNvPr id="117799" name="文本框 117798"/>
            <p:cNvSpPr txBox="1"/>
            <p:nvPr/>
          </p:nvSpPr>
          <p:spPr>
            <a:xfrm>
              <a:off x="924" y="3455"/>
              <a:ext cx="31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t>
              </a:r>
            </a:p>
          </p:txBody>
        </p:sp>
        <p:sp>
          <p:nvSpPr>
            <p:cNvPr id="117800" name="文本框 117799"/>
            <p:cNvSpPr txBox="1"/>
            <p:nvPr/>
          </p:nvSpPr>
          <p:spPr>
            <a:xfrm>
              <a:off x="684" y="3455"/>
              <a:ext cx="43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S4</a:t>
              </a:r>
              <a:endParaRPr lang="en-US" altLang="zh-CN" sz="2400" dirty="0">
                <a:latin typeface="Times New Roman" panose="02020603050405020304" pitchFamily="18" charset="0"/>
                <a:sym typeface="Symbol" panose="05050102010706020507" pitchFamily="18" charset="2"/>
              </a:endParaRPr>
            </a:p>
          </p:txBody>
        </p:sp>
        <p:sp>
          <p:nvSpPr>
            <p:cNvPr id="117801" name="文本框 117800"/>
            <p:cNvSpPr txBox="1"/>
            <p:nvPr/>
          </p:nvSpPr>
          <p:spPr>
            <a:xfrm>
              <a:off x="1392" y="3408"/>
              <a:ext cx="37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R</a:t>
              </a:r>
              <a:r>
                <a:rPr lang="en-US" altLang="zh-CN" sz="2400" baseline="-25000">
                  <a:latin typeface="Times New Roman" panose="02020603050405020304" pitchFamily="18" charset="0"/>
                  <a:sym typeface="Symbol" panose="05050102010706020507" pitchFamily="18" charset="2"/>
                </a:rPr>
                <a:t>4</a:t>
              </a:r>
              <a:endParaRPr lang="en-US" altLang="zh-CN" sz="2400" i="1">
                <a:latin typeface="Times New Roman" panose="02020603050405020304" pitchFamily="18" charset="0"/>
                <a:sym typeface="Symbol" panose="05050102010706020507" pitchFamily="18" charset="2"/>
              </a:endParaRPr>
            </a:p>
          </p:txBody>
        </p:sp>
        <p:sp>
          <p:nvSpPr>
            <p:cNvPr id="117802" name="文本框 117801"/>
            <p:cNvSpPr txBox="1"/>
            <p:nvPr/>
          </p:nvSpPr>
          <p:spPr>
            <a:xfrm>
              <a:off x="1812" y="3005"/>
              <a:ext cx="36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3</a:t>
              </a:r>
              <a:endParaRPr lang="en-US" altLang="zh-CN" sz="2400" dirty="0">
                <a:latin typeface="Times New Roman" panose="02020603050405020304" pitchFamily="18" charset="0"/>
                <a:sym typeface="Symbol" panose="05050102010706020507" pitchFamily="18" charset="2"/>
              </a:endParaRPr>
            </a:p>
          </p:txBody>
        </p:sp>
        <p:sp>
          <p:nvSpPr>
            <p:cNvPr id="117803" name="文本框 117802"/>
            <p:cNvSpPr txBox="1"/>
            <p:nvPr/>
          </p:nvSpPr>
          <p:spPr>
            <a:xfrm>
              <a:off x="1884" y="2591"/>
              <a:ext cx="432"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R</a:t>
              </a:r>
              <a:r>
                <a:rPr lang="en-US" altLang="zh-CN" sz="2400" baseline="-25000">
                  <a:latin typeface="Times New Roman" panose="02020603050405020304" pitchFamily="18" charset="0"/>
                  <a:sym typeface="Symbol" panose="05050102010706020507" pitchFamily="18" charset="2"/>
                </a:rPr>
                <a:t>3</a:t>
              </a:r>
              <a:endParaRPr lang="en-US" altLang="zh-CN" sz="2400">
                <a:latin typeface="Times New Roman" panose="02020603050405020304" pitchFamily="18" charset="0"/>
                <a:sym typeface="Symbol" panose="05050102010706020507" pitchFamily="18" charset="2"/>
              </a:endParaRPr>
            </a:p>
          </p:txBody>
        </p:sp>
        <p:sp>
          <p:nvSpPr>
            <p:cNvPr id="117804" name="文本框 117803"/>
            <p:cNvSpPr txBox="1"/>
            <p:nvPr/>
          </p:nvSpPr>
          <p:spPr>
            <a:xfrm>
              <a:off x="1008" y="1689"/>
              <a:ext cx="39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R</a:t>
              </a:r>
              <a:r>
                <a:rPr lang="en-US" altLang="zh-CN" sz="2400" baseline="-25000">
                  <a:latin typeface="Times New Roman" panose="02020603050405020304" pitchFamily="18" charset="0"/>
                  <a:sym typeface="Symbol" panose="05050102010706020507" pitchFamily="18" charset="2"/>
                </a:rPr>
                <a:t>2</a:t>
              </a:r>
              <a:endParaRPr lang="en-US" altLang="zh-CN" sz="2400" i="1">
                <a:latin typeface="Times New Roman" panose="02020603050405020304" pitchFamily="18" charset="0"/>
                <a:sym typeface="Symbol" panose="05050102010706020507" pitchFamily="18" charset="2"/>
              </a:endParaRPr>
            </a:p>
          </p:txBody>
        </p:sp>
        <p:sp>
          <p:nvSpPr>
            <p:cNvPr id="117805" name="文本框 117804"/>
            <p:cNvSpPr txBox="1"/>
            <p:nvPr/>
          </p:nvSpPr>
          <p:spPr>
            <a:xfrm>
              <a:off x="1548" y="1742"/>
              <a:ext cx="30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endParaRPr lang="en-US" altLang="zh-CN" sz="2400" i="1" dirty="0">
                <a:latin typeface="Times New Roman" panose="02020603050405020304" pitchFamily="18" charset="0"/>
                <a:sym typeface="Symbol" panose="05050102010706020507" pitchFamily="18" charset="2"/>
              </a:endParaRPr>
            </a:p>
          </p:txBody>
        </p:sp>
        <p:sp>
          <p:nvSpPr>
            <p:cNvPr id="117806" name="文本框 117805"/>
            <p:cNvSpPr txBox="1"/>
            <p:nvPr/>
          </p:nvSpPr>
          <p:spPr>
            <a:xfrm>
              <a:off x="216" y="2303"/>
              <a:ext cx="204" cy="288"/>
            </a:xfrm>
            <a:prstGeom prst="rect">
              <a:avLst/>
            </a:prstGeom>
            <a:noFill/>
            <a:ln w="12700">
              <a:noFill/>
            </a:ln>
          </p:spPr>
          <p:txBody>
            <a:bodyPr lIns="89381" tIns="44691" rIns="89381" bIns="44691" anchor="ctr">
              <a:spAutoFit/>
            </a:bodyPr>
            <a:lstStyle/>
            <a:p>
              <a:pPr algn="ctr" defTabSz="892175" eaLnBrk="0" hangingPunct="0">
                <a:spcBef>
                  <a:spcPct val="50000"/>
                </a:spcBef>
              </a:pPr>
              <a:endParaRPr sz="2400" dirty="0">
                <a:latin typeface="Times New Roman" panose="02020603050405020304" pitchFamily="18" charset="0"/>
                <a:sym typeface="Symbol" panose="05050102010706020507" pitchFamily="18" charset="2"/>
              </a:endParaRPr>
            </a:p>
          </p:txBody>
        </p:sp>
        <p:grpSp>
          <p:nvGrpSpPr>
            <p:cNvPr id="117833" name="组合 117832"/>
            <p:cNvGrpSpPr/>
            <p:nvPr/>
          </p:nvGrpSpPr>
          <p:grpSpPr>
            <a:xfrm>
              <a:off x="798" y="2265"/>
              <a:ext cx="820" cy="806"/>
              <a:chOff x="798" y="2265"/>
              <a:chExt cx="820" cy="806"/>
            </a:xfrm>
          </p:grpSpPr>
          <p:sp>
            <p:nvSpPr>
              <p:cNvPr id="117818" name="椭圆 117817"/>
              <p:cNvSpPr/>
              <p:nvPr/>
            </p:nvSpPr>
            <p:spPr>
              <a:xfrm>
                <a:off x="798" y="2265"/>
                <a:ext cx="820" cy="806"/>
              </a:xfrm>
              <a:prstGeom prst="ellipse">
                <a:avLst/>
              </a:prstGeom>
              <a:noFill/>
              <a:ln w="9525" cap="flat" cmpd="sng">
                <a:solidFill>
                  <a:schemeClr val="hlink"/>
                </a:solidFill>
                <a:prstDash val="solid"/>
                <a:headEnd type="none" w="med" len="med"/>
                <a:tailEnd type="none" w="med" len="med"/>
              </a:ln>
            </p:spPr>
            <p:txBody>
              <a:bodyPr/>
              <a:lstStyle/>
              <a:p>
                <a:endParaRPr lang="zh-CN" altLang="en-US"/>
              </a:p>
            </p:txBody>
          </p:sp>
          <p:sp>
            <p:nvSpPr>
              <p:cNvPr id="117820" name="任意多边形 117819"/>
              <p:cNvSpPr/>
              <p:nvPr/>
            </p:nvSpPr>
            <p:spPr>
              <a:xfrm>
                <a:off x="1419" y="2967"/>
                <a:ext cx="63" cy="48"/>
              </a:xfrm>
              <a:custGeom>
                <a:avLst/>
                <a:gdLst/>
                <a:ahLst/>
                <a:cxnLst/>
                <a:rect l="0" t="0" r="0" b="0"/>
                <a:pathLst>
                  <a:path w="63" h="48">
                    <a:moveTo>
                      <a:pt x="63" y="0"/>
                    </a:moveTo>
                    <a:lnTo>
                      <a:pt x="0" y="48"/>
                    </a:lnTo>
                  </a:path>
                </a:pathLst>
              </a:custGeom>
              <a:noFill/>
              <a:ln w="9525" cap="flat" cmpd="sng">
                <a:solidFill>
                  <a:schemeClr val="hlink"/>
                </a:solidFill>
                <a:prstDash val="solid"/>
                <a:headEnd type="none" w="med" len="med"/>
                <a:tailEnd type="triangle" w="med" len="med"/>
              </a:ln>
            </p:spPr>
            <p:txBody>
              <a:bodyPr/>
              <a:lstStyle/>
              <a:p>
                <a:endParaRPr lang="zh-CN" altLang="en-US"/>
              </a:p>
            </p:txBody>
          </p:sp>
        </p:grpSp>
        <p:sp>
          <p:nvSpPr>
            <p:cNvPr id="117834" name="文本框 117833"/>
            <p:cNvSpPr txBox="1"/>
            <p:nvPr/>
          </p:nvSpPr>
          <p:spPr>
            <a:xfrm>
              <a:off x="240" y="2352"/>
              <a:ext cx="168"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_</a:t>
              </a:r>
            </a:p>
          </p:txBody>
        </p:sp>
      </p:grpSp>
      <p:grpSp>
        <p:nvGrpSpPr>
          <p:cNvPr id="117837" name="组合 117836"/>
          <p:cNvGrpSpPr/>
          <p:nvPr/>
        </p:nvGrpSpPr>
        <p:grpSpPr>
          <a:xfrm>
            <a:off x="4191000" y="5391150"/>
            <a:ext cx="3505200" cy="1066800"/>
            <a:chOff x="2640" y="3168"/>
            <a:chExt cx="2208" cy="672"/>
          </a:xfrm>
        </p:grpSpPr>
        <p:sp>
          <p:nvSpPr>
            <p:cNvPr id="117771" name="文本框 117770"/>
            <p:cNvSpPr txBox="1"/>
            <p:nvPr/>
          </p:nvSpPr>
          <p:spPr>
            <a:xfrm>
              <a:off x="2880" y="3552"/>
              <a:ext cx="96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电阻压降</a:t>
              </a:r>
              <a:endParaRPr lang="zh-CN" altLang="en-US" sz="2400">
                <a:latin typeface="Times New Roman" panose="02020603050405020304" pitchFamily="18" charset="0"/>
                <a:sym typeface="Symbol" panose="05050102010706020507" pitchFamily="18" charset="2"/>
              </a:endParaRPr>
            </a:p>
          </p:txBody>
        </p:sp>
        <p:sp>
          <p:nvSpPr>
            <p:cNvPr id="117772" name="文本框 117771"/>
            <p:cNvSpPr txBox="1"/>
            <p:nvPr/>
          </p:nvSpPr>
          <p:spPr>
            <a:xfrm>
              <a:off x="3840" y="3521"/>
              <a:ext cx="1008"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电源压升</a:t>
              </a:r>
              <a:endParaRPr lang="zh-CN" altLang="en-US" sz="2400">
                <a:latin typeface="Times New Roman" panose="02020603050405020304" pitchFamily="18" charset="0"/>
                <a:sym typeface="Symbol" panose="05050102010706020507" pitchFamily="18" charset="2"/>
              </a:endParaRPr>
            </a:p>
          </p:txBody>
        </p:sp>
        <p:graphicFrame>
          <p:nvGraphicFramePr>
            <p:cNvPr id="117836" name="对象 117835"/>
            <p:cNvGraphicFramePr/>
            <p:nvPr/>
          </p:nvGraphicFramePr>
          <p:xfrm>
            <a:off x="2640" y="3168"/>
            <a:ext cx="1812" cy="353"/>
          </p:xfrm>
          <a:graphic>
            <a:graphicData uri="http://schemas.openxmlformats.org/presentationml/2006/ole">
              <mc:AlternateContent xmlns:mc="http://schemas.openxmlformats.org/markup-compatibility/2006">
                <mc:Choice xmlns:v="urn:schemas-microsoft-com:vml" Requires="v">
                  <p:oleObj spid="_x0000_s27725" r:id="rId5" imgW="1294130" imgH="254000" progId="Equation.3">
                    <p:embed/>
                  </p:oleObj>
                </mc:Choice>
                <mc:Fallback>
                  <p:oleObj r:id="rId5" imgW="1294130" imgH="254000" progId="Equation.3">
                    <p:embed/>
                    <p:pic>
                      <p:nvPicPr>
                        <p:cNvPr id="0" name="图片 3122"/>
                        <p:cNvPicPr/>
                        <p:nvPr/>
                      </p:nvPicPr>
                      <p:blipFill>
                        <a:blip r:embed="rId6"/>
                        <a:stretch>
                          <a:fillRect/>
                        </a:stretch>
                      </p:blipFill>
                      <p:spPr>
                        <a:xfrm>
                          <a:off x="2640" y="3168"/>
                          <a:ext cx="1812" cy="353"/>
                        </a:xfrm>
                        <a:prstGeom prst="rect">
                          <a:avLst/>
                        </a:prstGeom>
                        <a:noFill/>
                        <a:ln w="38100">
                          <a:noFill/>
                          <a:miter/>
                        </a:ln>
                      </p:spPr>
                    </p:pic>
                  </p:oleObj>
                </mc:Fallback>
              </mc:AlternateContent>
            </a:graphicData>
          </a:graphic>
        </p:graphicFrame>
      </p:grpSp>
      <p:sp>
        <p:nvSpPr>
          <p:cNvPr id="117838" name="矩形 117837"/>
          <p:cNvSpPr/>
          <p:nvPr/>
        </p:nvSpPr>
        <p:spPr>
          <a:xfrm>
            <a:off x="4033434" y="4837113"/>
            <a:ext cx="3923519" cy="459587"/>
          </a:xfrm>
          <a:prstGeom prst="rect">
            <a:avLst/>
          </a:prstGeom>
          <a:noFill/>
          <a:ln w="12700">
            <a:noFill/>
          </a:ln>
        </p:spPr>
        <p:txBody>
          <a:bodyPr wrap="none" lIns="89381" tIns="44691" rIns="89381" bIns="44691" anchor="t">
            <a:spAutoFit/>
          </a:bodyPr>
          <a:lstStyle/>
          <a:p>
            <a:pPr algn="ctr" defTabSz="892175" eaLnBrk="0" hangingPunct="0">
              <a:spcBef>
                <a:spcPct val="50000"/>
              </a:spcBef>
            </a:pPr>
            <a:r>
              <a:rPr lang="en-US" altLang="zh-CN" sz="2400" i="1" dirty="0">
                <a:latin typeface="Times New Roman" panose="02020603050405020304" pitchFamily="18" charset="0"/>
                <a:sym typeface="Symbol" panose="05050102010706020507" pitchFamily="18" charset="2"/>
              </a:rPr>
              <a:t>–R</a:t>
            </a:r>
            <a:r>
              <a:rPr lang="en-US" altLang="zh-CN" sz="2400" baseline="-2500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1</a:t>
            </a:r>
            <a:r>
              <a:rPr lang="en-US" altLang="zh-CN" sz="2400" i="1" dirty="0">
                <a:latin typeface="Times New Roman" panose="02020603050405020304" pitchFamily="18" charset="0"/>
                <a:sym typeface="Symbol" panose="05050102010706020507" pitchFamily="18" charset="2"/>
              </a:rPr>
              <a:t>+R</a:t>
            </a:r>
            <a:r>
              <a:rPr lang="en-US" altLang="zh-CN" sz="2400" baseline="-25000" dirty="0">
                <a:latin typeface="Times New Roman" panose="02020603050405020304" pitchFamily="18" charset="0"/>
                <a:sym typeface="Symbol" panose="05050102010706020507" pitchFamily="18" charset="2"/>
              </a:rPr>
              <a:t>2</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2</a:t>
            </a:r>
            <a:r>
              <a:rPr lang="en-US" altLang="zh-CN" sz="2400" i="1" dirty="0">
                <a:latin typeface="Times New Roman" panose="02020603050405020304" pitchFamily="18" charset="0"/>
                <a:sym typeface="Symbol" panose="05050102010706020507" pitchFamily="18" charset="2"/>
              </a:rPr>
              <a:t>–R</a:t>
            </a:r>
            <a:r>
              <a:rPr lang="en-US" altLang="zh-CN" sz="2400" baseline="-25000" dirty="0">
                <a:latin typeface="Times New Roman" panose="02020603050405020304" pitchFamily="18" charset="0"/>
                <a:sym typeface="Symbol" panose="05050102010706020507" pitchFamily="18" charset="2"/>
              </a:rPr>
              <a:t>3</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3</a:t>
            </a:r>
            <a:r>
              <a:rPr lang="en-US" altLang="zh-CN" sz="2400" i="1" dirty="0">
                <a:latin typeface="Times New Roman" panose="02020603050405020304" pitchFamily="18" charset="0"/>
                <a:sym typeface="Symbol" panose="05050102010706020507" pitchFamily="18" charset="2"/>
              </a:rPr>
              <a:t>+R</a:t>
            </a:r>
            <a:r>
              <a:rPr lang="en-US" altLang="zh-CN" sz="2400" baseline="-25000" dirty="0">
                <a:latin typeface="Times New Roman" panose="02020603050405020304" pitchFamily="18" charset="0"/>
                <a:sym typeface="Symbol" panose="05050102010706020507" pitchFamily="18" charset="2"/>
              </a:rPr>
              <a:t>4</a:t>
            </a:r>
            <a:r>
              <a:rPr lang="en-US" altLang="zh-CN" sz="2400" i="1" dirty="0">
                <a:latin typeface="Times New Roman" panose="02020603050405020304" pitchFamily="18" charset="0"/>
                <a:sym typeface="Symbol" panose="05050102010706020507" pitchFamily="18" charset="2"/>
              </a:rPr>
              <a:t>i</a:t>
            </a:r>
            <a:r>
              <a:rPr lang="en-US" altLang="zh-CN" sz="2400" baseline="-25000" dirty="0">
                <a:latin typeface="Times New Roman" panose="02020603050405020304" pitchFamily="18" charset="0"/>
                <a:sym typeface="Symbol" panose="05050102010706020507" pitchFamily="18" charset="2"/>
              </a:rPr>
              <a:t>4</a:t>
            </a: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S1</a:t>
            </a:r>
            <a:r>
              <a:rPr lang="en-US" altLang="zh-CN" sz="2400" i="1" dirty="0">
                <a:latin typeface="Times New Roman" panose="02020603050405020304" pitchFamily="18" charset="0"/>
                <a:sym typeface="Symbol" panose="05050102010706020507" pitchFamily="18" charset="2"/>
              </a:rPr>
              <a:t>–u</a:t>
            </a:r>
            <a:r>
              <a:rPr lang="en-US" altLang="zh-CN" sz="2400" baseline="-25000" dirty="0">
                <a:latin typeface="Times New Roman" panose="02020603050405020304" pitchFamily="18" charset="0"/>
                <a:sym typeface="Symbol" panose="05050102010706020507" pitchFamily="18" charset="2"/>
              </a:rPr>
              <a:t>S4</a:t>
            </a:r>
          </a:p>
        </p:txBody>
      </p:sp>
      <p:sp>
        <p:nvSpPr>
          <p:cNvPr id="117839" name="矩形 117838"/>
          <p:cNvSpPr/>
          <p:nvPr/>
        </p:nvSpPr>
        <p:spPr>
          <a:xfrm>
            <a:off x="3810000" y="4122738"/>
            <a:ext cx="796925" cy="457200"/>
          </a:xfrm>
          <a:prstGeom prst="rect">
            <a:avLst/>
          </a:prstGeom>
          <a:noFill/>
          <a:ln w="12700">
            <a:noFill/>
          </a:ln>
        </p:spPr>
        <p:txBody>
          <a:bodyPr wrap="none" lIns="89381" tIns="44691" rIns="89381" bIns="44691" anchor="t">
            <a:spAutoFit/>
          </a:bodyPr>
          <a:lstStyle/>
          <a:p>
            <a:pPr algn="ctr" defTabSz="892175" eaLnBrk="0" hangingPunct="0">
              <a:spcBef>
                <a:spcPct val="50000"/>
              </a:spcBef>
            </a:pPr>
            <a:r>
              <a:rPr lang="zh-CN" altLang="en-US" sz="2400" dirty="0">
                <a:solidFill>
                  <a:srgbClr val="003399"/>
                </a:solidFill>
                <a:latin typeface="Times New Roman" panose="02020603050405020304" pitchFamily="18" charset="0"/>
                <a:sym typeface="Symbol" panose="05050102010706020507" pitchFamily="18" charset="2"/>
              </a:rPr>
              <a:t>或者</a:t>
            </a:r>
          </a:p>
        </p:txBody>
      </p:sp>
      <p:graphicFrame>
        <p:nvGraphicFramePr>
          <p:cNvPr id="117766" name="对象 117765"/>
          <p:cNvGraphicFramePr/>
          <p:nvPr/>
        </p:nvGraphicFramePr>
        <p:xfrm>
          <a:off x="6618288" y="1608138"/>
          <a:ext cx="1281112" cy="441325"/>
        </p:xfrm>
        <a:graphic>
          <a:graphicData uri="http://schemas.openxmlformats.org/presentationml/2006/ole">
            <mc:AlternateContent xmlns:mc="http://schemas.openxmlformats.org/markup-compatibility/2006">
              <mc:Choice xmlns:v="urn:schemas-microsoft-com:vml" Requires="v">
                <p:oleObj spid="_x0000_s27726" r:id="rId7" imgW="1282065" imgH="444500" progId="Equation.DSMT4">
                  <p:embed/>
                </p:oleObj>
              </mc:Choice>
              <mc:Fallback>
                <p:oleObj r:id="rId7" imgW="1282065" imgH="444500" progId="Equation.DSMT4">
                  <p:embed/>
                  <p:pic>
                    <p:nvPicPr>
                      <p:cNvPr id="0" name="图片 3123"/>
                      <p:cNvPicPr/>
                      <p:nvPr/>
                    </p:nvPicPr>
                    <p:blipFill>
                      <a:blip r:embed="rId8"/>
                      <a:stretch>
                        <a:fillRect/>
                      </a:stretch>
                    </p:blipFill>
                    <p:spPr>
                      <a:xfrm>
                        <a:off x="6618288" y="1608138"/>
                        <a:ext cx="1281112" cy="441325"/>
                      </a:xfrm>
                      <a:prstGeom prst="rect">
                        <a:avLst/>
                      </a:prstGeom>
                      <a:noFill/>
                      <a:ln w="25400" cap="flat" cmpd="sng">
                        <a:solidFill>
                          <a:srgbClr val="FF00FF"/>
                        </a:solidFill>
                        <a:prstDash val="solid"/>
                        <a:miter/>
                        <a:headEnd type="none" w="med" len="med"/>
                        <a:tailEnd type="none" w="med" len="med"/>
                      </a:ln>
                    </p:spPr>
                  </p:pic>
                </p:oleObj>
              </mc:Fallback>
            </mc:AlternateContent>
          </a:graphicData>
        </a:graphic>
      </p:graphicFrame>
      <p:sp>
        <p:nvSpPr>
          <p:cNvPr id="117840" name="矩形 117839"/>
          <p:cNvSpPr/>
          <p:nvPr/>
        </p:nvSpPr>
        <p:spPr>
          <a:xfrm>
            <a:off x="1773238" y="187325"/>
            <a:ext cx="4864100" cy="490538"/>
          </a:xfrm>
          <a:prstGeom prst="rect">
            <a:avLst/>
          </a:prstGeom>
          <a:solidFill>
            <a:srgbClr val="00FF00"/>
          </a:solidFill>
          <a:ln w="9525">
            <a:noFill/>
          </a:ln>
        </p:spPr>
        <p:txBody>
          <a:bodyPr wrap="none" lIns="91430" tIns="45714" rIns="91430" bIns="45714" anchor="b">
            <a:spAutoFit/>
          </a:bodyPr>
          <a:lstStyle/>
          <a:p>
            <a:pPr defTabSz="892175"/>
            <a:r>
              <a:rPr lang="en-US" altLang="zh-CN" dirty="0">
                <a:solidFill>
                  <a:srgbClr val="FF0000"/>
                </a:solidFill>
                <a:latin typeface="宋体" panose="02010600030101010101" pitchFamily="2" charset="-122"/>
                <a:sym typeface="Symbol" panose="05050102010706020507" pitchFamily="18" charset="2"/>
              </a:rPr>
              <a:t>1.6.2 </a:t>
            </a:r>
            <a:r>
              <a:rPr lang="zh-CN" altLang="en-US" dirty="0">
                <a:solidFill>
                  <a:srgbClr val="FF0000"/>
                </a:solidFill>
                <a:latin typeface="宋体" panose="02010600030101010101" pitchFamily="2" charset="-122"/>
                <a:sym typeface="Symbol" panose="05050102010706020507" pitchFamily="18" charset="2"/>
              </a:rPr>
              <a:t>基尔霍夫电压定律</a:t>
            </a:r>
            <a:r>
              <a:rPr lang="zh-CN" altLang="en-US" dirty="0">
                <a:latin typeface="宋体" panose="02010600030101010101" pitchFamily="2" charset="-122"/>
                <a:sym typeface="Symbol" panose="05050102010706020507" pitchFamily="18" charset="2"/>
              </a:rPr>
              <a:t> </a:t>
            </a:r>
            <a:r>
              <a:rPr lang="en-US" altLang="zh-CN">
                <a:latin typeface="宋体" panose="02010600030101010101" pitchFamily="2" charset="-122"/>
                <a:sym typeface="Symbol" panose="05050102010706020507" pitchFamily="18" charset="2"/>
              </a:rPr>
              <a:t>(KVL)</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7824"/>
                                        </p:tgtEl>
                                        <p:attrNameLst>
                                          <p:attrName>style.visibility</p:attrName>
                                        </p:attrNameLst>
                                      </p:cBhvr>
                                      <p:to>
                                        <p:strVal val="visible"/>
                                      </p:to>
                                    </p:set>
                                    <p:animEffect transition="in" filter="wipe(left)">
                                      <p:cBhvr>
                                        <p:cTn id="7" dur="500"/>
                                        <p:tgtEl>
                                          <p:spTgt spid="1178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17766"/>
                                        </p:tgtEl>
                                        <p:attrNameLst>
                                          <p:attrName>style.visibility</p:attrName>
                                        </p:attrNameLst>
                                      </p:cBhvr>
                                      <p:to>
                                        <p:strVal val="visible"/>
                                      </p:to>
                                    </p:set>
                                    <p:anim calcmode="lin" valueType="num">
                                      <p:cBhvr additive="base">
                                        <p:cTn id="12" dur="500" fill="hold"/>
                                        <p:tgtEl>
                                          <p:spTgt spid="117766"/>
                                        </p:tgtEl>
                                        <p:attrNameLst>
                                          <p:attrName>ppt_x</p:attrName>
                                        </p:attrNameLst>
                                      </p:cBhvr>
                                      <p:tavLst>
                                        <p:tav tm="0">
                                          <p:val>
                                            <p:strVal val="1+#ppt_w/2"/>
                                          </p:val>
                                        </p:tav>
                                        <p:tav tm="100000">
                                          <p:val>
                                            <p:strVal val="#ppt_x"/>
                                          </p:val>
                                        </p:tav>
                                      </p:tavLst>
                                    </p:anim>
                                    <p:anim calcmode="lin" valueType="num">
                                      <p:cBhvr additive="base">
                                        <p:cTn id="13" dur="500" fill="hold"/>
                                        <p:tgtEl>
                                          <p:spTgt spid="11776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117812"/>
                                        </p:tgtEl>
                                        <p:attrNameLst>
                                          <p:attrName>style.visibility</p:attrName>
                                        </p:attrNameLst>
                                      </p:cBhvr>
                                      <p:to>
                                        <p:strVal val="visible"/>
                                      </p:to>
                                    </p:set>
                                    <p:anim calcmode="lin" valueType="num">
                                      <p:cBhvr>
                                        <p:cTn id="18" dur="1000" fill="hold"/>
                                        <p:tgtEl>
                                          <p:spTgt spid="117812"/>
                                        </p:tgtEl>
                                        <p:attrNameLst>
                                          <p:attrName>ppt_w</p:attrName>
                                        </p:attrNameLst>
                                      </p:cBhvr>
                                      <p:tavLst>
                                        <p:tav tm="0">
                                          <p:val>
                                            <p:fltVal val="0"/>
                                          </p:val>
                                        </p:tav>
                                        <p:tav tm="100000">
                                          <p:val>
                                            <p:strVal val="#ppt_w"/>
                                          </p:val>
                                        </p:tav>
                                      </p:tavLst>
                                    </p:anim>
                                    <p:anim calcmode="lin" valueType="num">
                                      <p:cBhvr>
                                        <p:cTn id="19" dur="1000" fill="hold"/>
                                        <p:tgtEl>
                                          <p:spTgt spid="117812"/>
                                        </p:tgtEl>
                                        <p:attrNameLst>
                                          <p:attrName>ppt_h</p:attrName>
                                        </p:attrNameLst>
                                      </p:cBhvr>
                                      <p:tavLst>
                                        <p:tav tm="0">
                                          <p:val>
                                            <p:fltVal val="0"/>
                                          </p:val>
                                        </p:tav>
                                        <p:tav tm="100000">
                                          <p:val>
                                            <p:strVal val="#ppt_h"/>
                                          </p:val>
                                        </p:tav>
                                      </p:tavLst>
                                    </p:anim>
                                    <p:anim calcmode="lin" valueType="num">
                                      <p:cBhvr>
                                        <p:cTn id="20" dur="1000" fill="hold"/>
                                        <p:tgtEl>
                                          <p:spTgt spid="117812"/>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117812"/>
                                        </p:tgtEl>
                                        <p:attrNameLst>
                                          <p:attrName>ppt_y</p:attrName>
                                        </p:attrNameLst>
                                      </p:cBhvr>
                                      <p:tavLst>
                                        <p:tav tm="0" fmla="#ppt_y+(sin(-2*pi*(1-$))*-#ppt_x+cos(-2*pi*(1-$))*(1-#ppt_y))*(1-$)">
                                          <p:val>
                                            <p:fltVal val="0"/>
                                          </p:val>
                                        </p:tav>
                                        <p:tav tm="100000">
                                          <p:val>
                                            <p:fltVal val="1"/>
                                          </p:val>
                                        </p:tav>
                                      </p:tavLst>
                                    </p:anim>
                                  </p:childTnLst>
                                </p:cTn>
                              </p:par>
                            </p:childTnLst>
                          </p:cTn>
                        </p:par>
                        <p:par>
                          <p:cTn id="22" fill="hold">
                            <p:stCondLst>
                              <p:cond delay="1000"/>
                            </p:stCondLst>
                            <p:childTnLst>
                              <p:par>
                                <p:cTn id="23" presetID="23" presetClass="entr" presetSubtype="16" fill="hold" nodeType="afterEffect">
                                  <p:stCondLst>
                                    <p:cond delay="0"/>
                                  </p:stCondLst>
                                  <p:childTnLst>
                                    <p:set>
                                      <p:cBhvr>
                                        <p:cTn id="24" dur="1" fill="hold">
                                          <p:stCondLst>
                                            <p:cond delay="0"/>
                                          </p:stCondLst>
                                        </p:cTn>
                                        <p:tgtEl>
                                          <p:spTgt spid="117835"/>
                                        </p:tgtEl>
                                        <p:attrNameLst>
                                          <p:attrName>style.visibility</p:attrName>
                                        </p:attrNameLst>
                                      </p:cBhvr>
                                      <p:to>
                                        <p:strVal val="visible"/>
                                      </p:to>
                                    </p:set>
                                    <p:anim calcmode="lin" valueType="num">
                                      <p:cBhvr>
                                        <p:cTn id="25" dur="500" fill="hold"/>
                                        <p:tgtEl>
                                          <p:spTgt spid="117835"/>
                                        </p:tgtEl>
                                        <p:attrNameLst>
                                          <p:attrName>ppt_w</p:attrName>
                                        </p:attrNameLst>
                                      </p:cBhvr>
                                      <p:tavLst>
                                        <p:tav tm="0">
                                          <p:val>
                                            <p:fltVal val="0"/>
                                          </p:val>
                                        </p:tav>
                                        <p:tav tm="100000">
                                          <p:val>
                                            <p:strVal val="#ppt_w"/>
                                          </p:val>
                                        </p:tav>
                                      </p:tavLst>
                                    </p:anim>
                                    <p:anim calcmode="lin" valueType="num">
                                      <p:cBhvr>
                                        <p:cTn id="26" dur="500" fill="hold"/>
                                        <p:tgtEl>
                                          <p:spTgt spid="117835"/>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17767"/>
                                        </p:tgtEl>
                                        <p:attrNameLst>
                                          <p:attrName>style.visibility</p:attrName>
                                        </p:attrNameLst>
                                      </p:cBhvr>
                                      <p:to>
                                        <p:strVal val="visible"/>
                                      </p:to>
                                    </p:set>
                                    <p:anim calcmode="lin" valueType="num">
                                      <p:cBhvr additive="base">
                                        <p:cTn id="31" dur="500" fill="hold"/>
                                        <p:tgtEl>
                                          <p:spTgt spid="117767"/>
                                        </p:tgtEl>
                                        <p:attrNameLst>
                                          <p:attrName>ppt_x</p:attrName>
                                        </p:attrNameLst>
                                      </p:cBhvr>
                                      <p:tavLst>
                                        <p:tav tm="0">
                                          <p:val>
                                            <p:strVal val="1+#ppt_w/2"/>
                                          </p:val>
                                        </p:tav>
                                        <p:tav tm="100000">
                                          <p:val>
                                            <p:strVal val="#ppt_x"/>
                                          </p:val>
                                        </p:tav>
                                      </p:tavLst>
                                    </p:anim>
                                    <p:anim calcmode="lin" valueType="num">
                                      <p:cBhvr additive="base">
                                        <p:cTn id="32" dur="500" fill="hold"/>
                                        <p:tgtEl>
                                          <p:spTgt spid="11776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7813"/>
                                        </p:tgtEl>
                                        <p:attrNameLst>
                                          <p:attrName>style.visibility</p:attrName>
                                        </p:attrNameLst>
                                      </p:cBhvr>
                                      <p:to>
                                        <p:strVal val="visible"/>
                                      </p:to>
                                    </p:set>
                                    <p:anim calcmode="lin" valueType="num">
                                      <p:cBhvr additive="base">
                                        <p:cTn id="37" dur="500" fill="hold"/>
                                        <p:tgtEl>
                                          <p:spTgt spid="117813"/>
                                        </p:tgtEl>
                                        <p:attrNameLst>
                                          <p:attrName>ppt_x</p:attrName>
                                        </p:attrNameLst>
                                      </p:cBhvr>
                                      <p:tavLst>
                                        <p:tav tm="0">
                                          <p:val>
                                            <p:strVal val="0-#ppt_w/2"/>
                                          </p:val>
                                        </p:tav>
                                        <p:tav tm="100000">
                                          <p:val>
                                            <p:strVal val="#ppt_x"/>
                                          </p:val>
                                        </p:tav>
                                      </p:tavLst>
                                    </p:anim>
                                    <p:anim calcmode="lin" valueType="num">
                                      <p:cBhvr additive="base">
                                        <p:cTn id="38" dur="500" fill="hold"/>
                                        <p:tgtEl>
                                          <p:spTgt spid="11781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7768"/>
                                        </p:tgtEl>
                                        <p:attrNameLst>
                                          <p:attrName>style.visibility</p:attrName>
                                        </p:attrNameLst>
                                      </p:cBhvr>
                                      <p:to>
                                        <p:strVal val="visible"/>
                                      </p:to>
                                    </p:set>
                                    <p:anim calcmode="lin" valueType="num">
                                      <p:cBhvr additive="base">
                                        <p:cTn id="43" dur="500" fill="hold"/>
                                        <p:tgtEl>
                                          <p:spTgt spid="117768"/>
                                        </p:tgtEl>
                                        <p:attrNameLst>
                                          <p:attrName>ppt_x</p:attrName>
                                        </p:attrNameLst>
                                      </p:cBhvr>
                                      <p:tavLst>
                                        <p:tav tm="0">
                                          <p:val>
                                            <p:strVal val="#ppt_x"/>
                                          </p:val>
                                        </p:tav>
                                        <p:tav tm="100000">
                                          <p:val>
                                            <p:strVal val="#ppt_x"/>
                                          </p:val>
                                        </p:tav>
                                      </p:tavLst>
                                    </p:anim>
                                    <p:anim calcmode="lin" valueType="num">
                                      <p:cBhvr additive="base">
                                        <p:cTn id="44" dur="500" fill="hold"/>
                                        <p:tgtEl>
                                          <p:spTgt spid="11776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7839"/>
                                        </p:tgtEl>
                                        <p:attrNameLst>
                                          <p:attrName>style.visibility</p:attrName>
                                        </p:attrNameLst>
                                      </p:cBhvr>
                                      <p:to>
                                        <p:strVal val="visible"/>
                                      </p:to>
                                    </p:set>
                                    <p:anim calcmode="lin" valueType="num">
                                      <p:cBhvr additive="base">
                                        <p:cTn id="49" dur="500" fill="hold"/>
                                        <p:tgtEl>
                                          <p:spTgt spid="117839"/>
                                        </p:tgtEl>
                                        <p:attrNameLst>
                                          <p:attrName>ppt_x</p:attrName>
                                        </p:attrNameLst>
                                      </p:cBhvr>
                                      <p:tavLst>
                                        <p:tav tm="0">
                                          <p:val>
                                            <p:strVal val="0-#ppt_w/2"/>
                                          </p:val>
                                        </p:tav>
                                        <p:tav tm="100000">
                                          <p:val>
                                            <p:strVal val="#ppt_x"/>
                                          </p:val>
                                        </p:tav>
                                      </p:tavLst>
                                    </p:anim>
                                    <p:anim calcmode="lin" valueType="num">
                                      <p:cBhvr additive="base">
                                        <p:cTn id="50" dur="500" fill="hold"/>
                                        <p:tgtEl>
                                          <p:spTgt spid="11783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7838"/>
                                        </p:tgtEl>
                                        <p:attrNameLst>
                                          <p:attrName>style.visibility</p:attrName>
                                        </p:attrNameLst>
                                      </p:cBhvr>
                                      <p:to>
                                        <p:strVal val="visible"/>
                                      </p:to>
                                    </p:set>
                                    <p:anim calcmode="lin" valueType="num">
                                      <p:cBhvr additive="base">
                                        <p:cTn id="55" dur="500" fill="hold"/>
                                        <p:tgtEl>
                                          <p:spTgt spid="117838"/>
                                        </p:tgtEl>
                                        <p:attrNameLst>
                                          <p:attrName>ppt_x</p:attrName>
                                        </p:attrNameLst>
                                      </p:cBhvr>
                                      <p:tavLst>
                                        <p:tav tm="0">
                                          <p:val>
                                            <p:strVal val="0-#ppt_w/2"/>
                                          </p:val>
                                        </p:tav>
                                        <p:tav tm="100000">
                                          <p:val>
                                            <p:strVal val="#ppt_x"/>
                                          </p:val>
                                        </p:tav>
                                      </p:tavLst>
                                    </p:anim>
                                    <p:anim calcmode="lin" valueType="num">
                                      <p:cBhvr additive="base">
                                        <p:cTn id="56" dur="500" fill="hold"/>
                                        <p:tgtEl>
                                          <p:spTgt spid="11783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17837"/>
                                        </p:tgtEl>
                                        <p:attrNameLst>
                                          <p:attrName>style.visibility</p:attrName>
                                        </p:attrNameLst>
                                      </p:cBhvr>
                                      <p:to>
                                        <p:strVal val="visible"/>
                                      </p:to>
                                    </p:set>
                                    <p:anim calcmode="lin" valueType="num">
                                      <p:cBhvr additive="base">
                                        <p:cTn id="61" dur="500" fill="hold"/>
                                        <p:tgtEl>
                                          <p:spTgt spid="117837"/>
                                        </p:tgtEl>
                                        <p:attrNameLst>
                                          <p:attrName>ppt_x</p:attrName>
                                        </p:attrNameLst>
                                      </p:cBhvr>
                                      <p:tavLst>
                                        <p:tav tm="0">
                                          <p:val>
                                            <p:strVal val="#ppt_x"/>
                                          </p:val>
                                        </p:tav>
                                        <p:tav tm="100000">
                                          <p:val>
                                            <p:strVal val="#ppt_x"/>
                                          </p:val>
                                        </p:tav>
                                      </p:tavLst>
                                    </p:anim>
                                    <p:anim calcmode="lin" valueType="num">
                                      <p:cBhvr additive="base">
                                        <p:cTn id="62" dur="500" fill="hold"/>
                                        <p:tgtEl>
                                          <p:spTgt spid="1178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7" grpId="0"/>
      <p:bldP spid="117768" grpId="0"/>
      <p:bldP spid="117812" grpId="0"/>
      <p:bldP spid="117813" grpId="0"/>
      <p:bldP spid="117824" grpId="0"/>
      <p:bldP spid="117838" grpId="0"/>
      <p:bldP spid="117839" grpId="0"/>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18803" name="组合 118802"/>
          <p:cNvGrpSpPr/>
          <p:nvPr/>
        </p:nvGrpSpPr>
        <p:grpSpPr>
          <a:xfrm>
            <a:off x="1485900" y="2806700"/>
            <a:ext cx="1371600" cy="2851150"/>
            <a:chOff x="576" y="-34"/>
            <a:chExt cx="864" cy="1796"/>
          </a:xfrm>
        </p:grpSpPr>
        <p:sp>
          <p:nvSpPr>
            <p:cNvPr id="118793" name="文本框 118792"/>
            <p:cNvSpPr txBox="1"/>
            <p:nvPr/>
          </p:nvSpPr>
          <p:spPr>
            <a:xfrm>
              <a:off x="912" y="-34"/>
              <a:ext cx="144"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A</a:t>
              </a:r>
            </a:p>
          </p:txBody>
        </p:sp>
        <p:sp>
          <p:nvSpPr>
            <p:cNvPr id="118794" name="文本框 118793"/>
            <p:cNvSpPr txBox="1"/>
            <p:nvPr/>
          </p:nvSpPr>
          <p:spPr>
            <a:xfrm>
              <a:off x="900" y="1474"/>
              <a:ext cx="15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a:latin typeface="Times New Roman" panose="02020603050405020304" pitchFamily="18" charset="0"/>
                  <a:sym typeface="Symbol" panose="05050102010706020507" pitchFamily="18" charset="2"/>
                </a:rPr>
                <a:t>B</a:t>
              </a:r>
            </a:p>
          </p:txBody>
        </p:sp>
        <p:sp>
          <p:nvSpPr>
            <p:cNvPr id="118787" name="椭圆 118786"/>
            <p:cNvSpPr/>
            <p:nvPr/>
          </p:nvSpPr>
          <p:spPr>
            <a:xfrm>
              <a:off x="816" y="336"/>
              <a:ext cx="336" cy="1056"/>
            </a:xfrm>
            <a:prstGeom prst="ellipse">
              <a:avLst/>
            </a:prstGeom>
            <a:solidFill>
              <a:schemeClr val="bg1"/>
            </a:solidFill>
            <a:ln w="12700" cap="flat" cmpd="sng">
              <a:solidFill>
                <a:schemeClr val="tx2"/>
              </a:solidFill>
              <a:prstDash val="solid"/>
              <a:headEnd type="none" w="med" len="med"/>
              <a:tailEnd type="none" w="med" len="med"/>
            </a:ln>
          </p:spPr>
          <p:txBody>
            <a:bodyPr/>
            <a:lstStyle/>
            <a:p>
              <a:endParaRPr lang="zh-CN" altLang="en-US"/>
            </a:p>
          </p:txBody>
        </p:sp>
        <p:sp>
          <p:nvSpPr>
            <p:cNvPr id="118788" name="直接连接符 118787"/>
            <p:cNvSpPr/>
            <p:nvPr/>
          </p:nvSpPr>
          <p:spPr>
            <a:xfrm>
              <a:off x="816" y="912"/>
              <a:ext cx="0" cy="96"/>
            </a:xfrm>
            <a:prstGeom prst="line">
              <a:avLst/>
            </a:prstGeom>
            <a:ln w="12700" cap="flat" cmpd="sng">
              <a:solidFill>
                <a:schemeClr val="tx2"/>
              </a:solidFill>
              <a:prstDash val="solid"/>
              <a:headEnd type="none" w="med" len="med"/>
              <a:tailEnd type="triangle" w="med" len="med"/>
            </a:ln>
          </p:spPr>
        </p:sp>
        <p:sp>
          <p:nvSpPr>
            <p:cNvPr id="118790" name="直接连接符 118789"/>
            <p:cNvSpPr/>
            <p:nvPr/>
          </p:nvSpPr>
          <p:spPr>
            <a:xfrm>
              <a:off x="1152" y="720"/>
              <a:ext cx="0" cy="192"/>
            </a:xfrm>
            <a:prstGeom prst="line">
              <a:avLst/>
            </a:prstGeom>
            <a:ln w="12700" cap="flat" cmpd="sng">
              <a:solidFill>
                <a:schemeClr val="tx2"/>
              </a:solidFill>
              <a:prstDash val="solid"/>
              <a:headEnd type="none" w="med" len="med"/>
              <a:tailEnd type="triangle" w="med" len="med"/>
            </a:ln>
          </p:spPr>
        </p:sp>
        <p:sp>
          <p:nvSpPr>
            <p:cNvPr id="118791" name="文本框 118790"/>
            <p:cNvSpPr txBox="1"/>
            <p:nvPr/>
          </p:nvSpPr>
          <p:spPr>
            <a:xfrm>
              <a:off x="900" y="1296"/>
              <a:ext cx="144" cy="21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600">
                  <a:latin typeface="Times New Roman" panose="02020603050405020304" pitchFamily="18" charset="0"/>
                  <a:sym typeface="Symbol" panose="05050102010706020507" pitchFamily="18" charset="2"/>
                </a:rPr>
                <a:t></a:t>
              </a:r>
            </a:p>
          </p:txBody>
        </p:sp>
        <p:sp>
          <p:nvSpPr>
            <p:cNvPr id="118792" name="文本框 118791"/>
            <p:cNvSpPr txBox="1"/>
            <p:nvPr/>
          </p:nvSpPr>
          <p:spPr>
            <a:xfrm>
              <a:off x="912" y="220"/>
              <a:ext cx="144" cy="212"/>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1600">
                  <a:latin typeface="Times New Roman" panose="02020603050405020304" pitchFamily="18" charset="0"/>
                  <a:sym typeface="Symbol" panose="05050102010706020507" pitchFamily="18" charset="2"/>
                </a:rPr>
                <a:t></a:t>
              </a:r>
            </a:p>
          </p:txBody>
        </p:sp>
        <p:sp>
          <p:nvSpPr>
            <p:cNvPr id="118795" name="文本框 118794"/>
            <p:cNvSpPr txBox="1"/>
            <p:nvPr/>
          </p:nvSpPr>
          <p:spPr>
            <a:xfrm>
              <a:off x="576" y="816"/>
              <a:ext cx="240"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l</a:t>
              </a:r>
              <a:r>
                <a:rPr lang="en-US" altLang="zh-CN" sz="2400" baseline="-25000">
                  <a:latin typeface="Times New Roman" panose="02020603050405020304" pitchFamily="18" charset="0"/>
                  <a:sym typeface="Symbol" panose="05050102010706020507" pitchFamily="18" charset="2"/>
                </a:rPr>
                <a:t>1</a:t>
              </a:r>
              <a:endParaRPr lang="en-US" altLang="zh-CN" sz="2400">
                <a:latin typeface="Times New Roman" panose="02020603050405020304" pitchFamily="18" charset="0"/>
                <a:sym typeface="Symbol" panose="05050102010706020507" pitchFamily="18" charset="2"/>
              </a:endParaRPr>
            </a:p>
          </p:txBody>
        </p:sp>
        <p:sp>
          <p:nvSpPr>
            <p:cNvPr id="118796" name="文本框 118795"/>
            <p:cNvSpPr txBox="1"/>
            <p:nvPr/>
          </p:nvSpPr>
          <p:spPr>
            <a:xfrm>
              <a:off x="1104" y="816"/>
              <a:ext cx="336" cy="288"/>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a:latin typeface="Times New Roman" panose="02020603050405020304" pitchFamily="18" charset="0"/>
                  <a:sym typeface="Symbol" panose="05050102010706020507" pitchFamily="18" charset="2"/>
                </a:rPr>
                <a:t>l</a:t>
              </a:r>
              <a:r>
                <a:rPr lang="en-US" altLang="zh-CN" sz="2400" baseline="-25000">
                  <a:latin typeface="Times New Roman" panose="02020603050405020304" pitchFamily="18" charset="0"/>
                  <a:sym typeface="Symbol" panose="05050102010706020507" pitchFamily="18" charset="2"/>
                </a:rPr>
                <a:t>2</a:t>
              </a:r>
              <a:endParaRPr lang="en-US" altLang="zh-CN" sz="2400">
                <a:latin typeface="Times New Roman" panose="02020603050405020304" pitchFamily="18" charset="0"/>
                <a:sym typeface="Symbol" panose="05050102010706020507" pitchFamily="18" charset="2"/>
              </a:endParaRPr>
            </a:p>
          </p:txBody>
        </p:sp>
      </p:grpSp>
      <p:sp>
        <p:nvSpPr>
          <p:cNvPr id="118797" name="文本框 118796"/>
          <p:cNvSpPr txBox="1"/>
          <p:nvPr/>
        </p:nvSpPr>
        <p:spPr>
          <a:xfrm>
            <a:off x="3124200" y="3643313"/>
            <a:ext cx="3657600" cy="100488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AB</a:t>
            </a:r>
            <a:r>
              <a:rPr lang="zh-CN" altLang="zh-CN" sz="2400" dirty="0">
                <a:latin typeface="Times New Roman" panose="02020603050405020304" pitchFamily="18" charset="0"/>
                <a:sym typeface="Symbol" panose="05050102010706020507" pitchFamily="18" charset="2"/>
              </a:rPr>
              <a:t> (沿</a:t>
            </a:r>
            <a:r>
              <a:rPr lang="en-US" altLang="zh-CN" sz="2400" i="1" dirty="0">
                <a:latin typeface="Times New Roman" panose="02020603050405020304" pitchFamily="18" charset="0"/>
                <a:sym typeface="Symbol" panose="05050102010706020507" pitchFamily="18" charset="2"/>
              </a:rPr>
              <a:t>l</a:t>
            </a:r>
            <a:r>
              <a:rPr lang="en-US" altLang="zh-CN" sz="2400" baseline="-25000" dirty="0">
                <a:latin typeface="Times New Roman" panose="02020603050405020304" pitchFamily="18" charset="0"/>
                <a:sym typeface="Symbol" panose="05050102010706020507" pitchFamily="18" charset="2"/>
              </a:rPr>
              <a:t>1</a:t>
            </a:r>
            <a:r>
              <a:rPr lang="en-US" altLang="zh-CN" sz="2400" dirty="0">
                <a:latin typeface="Times New Roman" panose="02020603050405020304" pitchFamily="18" charset="0"/>
                <a:sym typeface="Symbol" panose="05050102010706020507" pitchFamily="18" charset="2"/>
              </a:rPr>
              <a:t>)</a:t>
            </a:r>
            <a:r>
              <a:rPr lang="en-US" altLang="zh-CN" sz="2400" i="1" dirty="0">
                <a:latin typeface="Times New Roman" panose="02020603050405020304" pitchFamily="18" charset="0"/>
                <a:sym typeface="Symbol" panose="05050102010706020507" pitchFamily="18" charset="2"/>
              </a:rPr>
              <a:t>=</a:t>
            </a:r>
            <a:r>
              <a:rPr lang="en-US" altLang="zh-CN" sz="2400" i="1" dirty="0" err="1">
                <a:latin typeface="Times New Roman" panose="02020603050405020304" pitchFamily="18" charset="0"/>
                <a:sym typeface="Symbol" panose="05050102010706020507" pitchFamily="18" charset="2"/>
              </a:rPr>
              <a:t>u</a:t>
            </a:r>
            <a:r>
              <a:rPr lang="en-US" altLang="zh-CN" sz="2400" baseline="-25000" dirty="0" err="1">
                <a:latin typeface="Times New Roman" panose="02020603050405020304" pitchFamily="18" charset="0"/>
                <a:sym typeface="Symbol" panose="05050102010706020507" pitchFamily="18" charset="2"/>
              </a:rPr>
              <a:t>AB</a:t>
            </a:r>
            <a:r>
              <a:rPr lang="en-US" altLang="zh-CN" sz="2400" baseline="-25000" dirty="0">
                <a:latin typeface="Times New Roman" panose="02020603050405020304" pitchFamily="18" charset="0"/>
                <a:sym typeface="Symbol" panose="05050102010706020507" pitchFamily="18" charset="2"/>
              </a:rPr>
              <a:t>  </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sym typeface="Symbol" panose="05050102010706020507" pitchFamily="18" charset="2"/>
              </a:rPr>
              <a:t>沿</a:t>
            </a:r>
            <a:r>
              <a:rPr lang="en-US" altLang="zh-CN" sz="2400" i="1" dirty="0">
                <a:latin typeface="Times New Roman" panose="02020603050405020304" pitchFamily="18" charset="0"/>
                <a:sym typeface="Symbol" panose="05050102010706020507" pitchFamily="18" charset="2"/>
              </a:rPr>
              <a:t>l</a:t>
            </a:r>
            <a:r>
              <a:rPr lang="en-US" altLang="zh-CN" sz="2400" baseline="-25000" dirty="0">
                <a:latin typeface="Times New Roman" panose="02020603050405020304" pitchFamily="18" charset="0"/>
                <a:sym typeface="Symbol" panose="05050102010706020507" pitchFamily="18" charset="2"/>
              </a:rPr>
              <a:t>2</a:t>
            </a:r>
            <a:r>
              <a:rPr lang="zh-CN" altLang="en-US" sz="2400" dirty="0">
                <a:latin typeface="Times New Roman" panose="02020603050405020304" pitchFamily="18" charset="0"/>
                <a:sym typeface="Symbol" panose="05050102010706020507" pitchFamily="18" charset="2"/>
              </a:rPr>
              <a:t>）</a:t>
            </a:r>
          </a:p>
          <a:p>
            <a:pPr algn="ctr" defTabSz="892175" eaLnBrk="0" hangingPunct="0">
              <a:spcBef>
                <a:spcPct val="50000"/>
              </a:spcBef>
            </a:pPr>
            <a:r>
              <a:rPr lang="zh-CN" altLang="en-US" sz="2400" dirty="0">
                <a:latin typeface="Times New Roman" panose="02020603050405020304" pitchFamily="18" charset="0"/>
                <a:sym typeface="Symbol" panose="05050102010706020507" pitchFamily="18" charset="2"/>
              </a:rPr>
              <a:t>电位的单值性</a:t>
            </a:r>
          </a:p>
        </p:txBody>
      </p:sp>
      <p:sp>
        <p:nvSpPr>
          <p:cNvPr id="118804" name="文本框 118803"/>
          <p:cNvSpPr txBox="1"/>
          <p:nvPr/>
        </p:nvSpPr>
        <p:spPr>
          <a:xfrm>
            <a:off x="762000" y="519113"/>
            <a:ext cx="7391400" cy="1735137"/>
          </a:xfrm>
          <a:prstGeom prst="rect">
            <a:avLst/>
          </a:prstGeom>
          <a:noFill/>
          <a:ln w="19050">
            <a:noFill/>
          </a:ln>
        </p:spPr>
        <p:txBody>
          <a:bodyPr lIns="89381" tIns="44691" rIns="89381" bIns="44691" anchor="ctr">
            <a:spAutoFit/>
          </a:bodyPr>
          <a:lstStyle/>
          <a:p>
            <a:pPr marL="930275" indent="-930275" algn="just" defTabSz="892175" eaLnBrk="0" hangingPunct="0">
              <a:lnSpc>
                <a:spcPct val="150000"/>
              </a:lnSpc>
              <a:spcBef>
                <a:spcPct val="50000"/>
              </a:spcBef>
            </a:pPr>
            <a:r>
              <a:rPr lang="zh-CN" altLang="en-US" sz="2400" i="1" dirty="0">
                <a:solidFill>
                  <a:srgbClr val="FF0000"/>
                </a:solidFill>
                <a:latin typeface="Times New Roman" panose="02020603050405020304" pitchFamily="18" charset="0"/>
              </a:rPr>
              <a:t>推论</a:t>
            </a:r>
            <a:r>
              <a:rPr lang="zh-CN" altLang="en-US" sz="2400" i="1" dirty="0">
                <a:latin typeface="Times New Roman" panose="02020603050405020304" pitchFamily="18" charset="0"/>
              </a:rPr>
              <a:t>：</a:t>
            </a:r>
            <a:r>
              <a:rPr lang="zh-CN" altLang="en-US" sz="2400" dirty="0">
                <a:latin typeface="Times New Roman" panose="02020603050405020304" pitchFamily="18" charset="0"/>
              </a:rPr>
              <a:t>电路中任意两点间的电压等于两点间任一条路径经过的各元件电压的代数和。元件电压方向与路径方向一致时取正号，相反取负号。</a:t>
            </a:r>
            <a:endParaRPr lang="zh-CN" altLang="en-US" sz="2400">
              <a:latin typeface="Times New Roman" panose="02020603050405020304" pitchFamily="18" charset="0"/>
            </a:endParaRPr>
          </a:p>
        </p:txBody>
      </p:sp>
      <p:sp>
        <p:nvSpPr>
          <p:cNvPr id="118809" name="动作按钮: 后退或前一项 118808"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18810" name="动作按钮: 后退或前一项 118809"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18803"/>
                                        </p:tgtEl>
                                        <p:attrNameLst>
                                          <p:attrName>style.visibility</p:attrName>
                                        </p:attrNameLst>
                                      </p:cBhvr>
                                      <p:to>
                                        <p:strVal val="visible"/>
                                      </p:to>
                                    </p:set>
                                    <p:anim calcmode="lin" valueType="num">
                                      <p:cBhvr>
                                        <p:cTn id="7" dur="500" fill="hold"/>
                                        <p:tgtEl>
                                          <p:spTgt spid="118803"/>
                                        </p:tgtEl>
                                        <p:attrNameLst>
                                          <p:attrName>ppt_w</p:attrName>
                                        </p:attrNameLst>
                                      </p:cBhvr>
                                      <p:tavLst>
                                        <p:tav tm="0">
                                          <p:val>
                                            <p:fltVal val="0"/>
                                          </p:val>
                                        </p:tav>
                                        <p:tav tm="100000">
                                          <p:val>
                                            <p:strVal val="#ppt_w"/>
                                          </p:val>
                                        </p:tav>
                                      </p:tavLst>
                                    </p:anim>
                                    <p:anim calcmode="lin" valueType="num">
                                      <p:cBhvr>
                                        <p:cTn id="8" dur="500" fill="hold"/>
                                        <p:tgtEl>
                                          <p:spTgt spid="118803"/>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118797"/>
                                        </p:tgtEl>
                                        <p:attrNameLst>
                                          <p:attrName>style.visibility</p:attrName>
                                        </p:attrNameLst>
                                      </p:cBhvr>
                                      <p:to>
                                        <p:strVal val="visible"/>
                                      </p:to>
                                    </p:set>
                                    <p:animEffect transition="in" filter="checkerboard(across)">
                                      <p:cBhvr>
                                        <p:cTn id="12" dur="500"/>
                                        <p:tgtEl>
                                          <p:spTgt spid="118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7"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文本框 172033"/>
          <p:cNvSpPr txBox="1"/>
          <p:nvPr/>
        </p:nvSpPr>
        <p:spPr>
          <a:xfrm>
            <a:off x="304800" y="654050"/>
            <a:ext cx="3657600" cy="519113"/>
          </a:xfrm>
          <a:prstGeom prst="rect">
            <a:avLst/>
          </a:prstGeom>
          <a:noFill/>
          <a:ln w="12700">
            <a:noFill/>
          </a:ln>
        </p:spPr>
        <p:txBody>
          <a:bodyPr lIns="89381" tIns="44691" rIns="89381" bIns="44691" anchor="ctr">
            <a:spAutoFit/>
          </a:bodyPr>
          <a:lstStyle/>
          <a:p>
            <a:pPr algn="ctr" defTabSz="892175" eaLnBrk="0" hangingPunct="0">
              <a:spcBef>
                <a:spcPct val="50000"/>
              </a:spcBef>
            </a:pPr>
            <a:r>
              <a:rPr lang="en-US" altLang="zh-CN" sz="2700" dirty="0">
                <a:latin typeface="Times New Roman" panose="02020603050405020304" pitchFamily="18" charset="0"/>
                <a:sym typeface="Symbol" panose="05050102010706020507" pitchFamily="18" charset="2"/>
              </a:rPr>
              <a:t>KCL</a:t>
            </a:r>
            <a:r>
              <a:rPr lang="zh-CN" altLang="en-US" sz="2700" dirty="0">
                <a:latin typeface="Times New Roman" panose="02020603050405020304" pitchFamily="18" charset="0"/>
                <a:sym typeface="Symbol" panose="05050102010706020507" pitchFamily="18" charset="2"/>
              </a:rPr>
              <a:t>、</a:t>
            </a:r>
            <a:r>
              <a:rPr lang="en-US" altLang="zh-CN" sz="2700" dirty="0">
                <a:latin typeface="Times New Roman" panose="02020603050405020304" pitchFamily="18" charset="0"/>
                <a:sym typeface="Symbol" panose="05050102010706020507" pitchFamily="18" charset="2"/>
              </a:rPr>
              <a:t>KVL</a:t>
            </a:r>
            <a:r>
              <a:rPr lang="zh-CN" altLang="en-US" sz="2700" dirty="0">
                <a:latin typeface="Times New Roman" panose="02020603050405020304" pitchFamily="18" charset="0"/>
                <a:sym typeface="Symbol" panose="05050102010706020507" pitchFamily="18" charset="2"/>
              </a:rPr>
              <a:t>小结：</a:t>
            </a:r>
            <a:endParaRPr lang="zh-CN" altLang="en-US" sz="2700">
              <a:latin typeface="Times New Roman" panose="02020603050405020304" pitchFamily="18" charset="0"/>
              <a:sym typeface="Symbol" panose="05050102010706020507" pitchFamily="18" charset="2"/>
            </a:endParaRPr>
          </a:p>
        </p:txBody>
      </p:sp>
      <p:sp>
        <p:nvSpPr>
          <p:cNvPr id="172036" name="文本框 172035"/>
          <p:cNvSpPr txBox="1"/>
          <p:nvPr/>
        </p:nvSpPr>
        <p:spPr>
          <a:xfrm>
            <a:off x="914400" y="1411288"/>
            <a:ext cx="7467600" cy="1187450"/>
          </a:xfrm>
          <a:prstGeom prst="rect">
            <a:avLst/>
          </a:prstGeom>
          <a:noFill/>
          <a:ln w="19050">
            <a:noFill/>
          </a:ln>
        </p:spPr>
        <p:txBody>
          <a:bodyPr lIns="89381" tIns="44691" rIns="89381" bIns="44691" anchor="ctr">
            <a:spAutoFit/>
          </a:bodyPr>
          <a:lstStyle/>
          <a:p>
            <a:pPr marL="465455" indent="-465455" algn="just" defTabSz="892175" eaLnBrk="0" hangingPunct="0">
              <a:lnSpc>
                <a:spcPct val="150000"/>
              </a:lnSpc>
              <a:spcBef>
                <a:spcPct val="50000"/>
              </a:spcBef>
            </a:pPr>
            <a:r>
              <a:rPr lang="zh-CN" altLang="zh-CN" sz="2400" dirty="0">
                <a:latin typeface="Times New Roman" panose="02020603050405020304" pitchFamily="18" charset="0"/>
              </a:rPr>
              <a:t>(1) KCL是对支路电流的线性约束，KVL是对支路电压的线性约束。</a:t>
            </a:r>
            <a:endParaRPr lang="en-US" altLang="zh-CN" sz="2400">
              <a:latin typeface="Times New Roman" panose="02020603050405020304" pitchFamily="18" charset="0"/>
            </a:endParaRPr>
          </a:p>
        </p:txBody>
      </p:sp>
      <p:sp>
        <p:nvSpPr>
          <p:cNvPr id="172037" name="文本框 172036"/>
          <p:cNvSpPr txBox="1"/>
          <p:nvPr/>
        </p:nvSpPr>
        <p:spPr>
          <a:xfrm>
            <a:off x="914400" y="2860675"/>
            <a:ext cx="7467600" cy="457200"/>
          </a:xfrm>
          <a:prstGeom prst="rect">
            <a:avLst/>
          </a:prstGeom>
          <a:noFill/>
          <a:ln w="19050">
            <a:noFill/>
          </a:ln>
        </p:spPr>
        <p:txBody>
          <a:bodyPr lIns="89381" tIns="44691" rIns="89381" bIns="44691" anchor="ctr">
            <a:spAutoFit/>
          </a:bodyPr>
          <a:lstStyle/>
          <a:p>
            <a:pPr marL="465455" indent="-465455" algn="just" defTabSz="892175" eaLnBrk="0" hangingPunct="0">
              <a:spcBef>
                <a:spcPct val="50000"/>
              </a:spcBef>
            </a:pPr>
            <a:r>
              <a:rPr lang="zh-CN" altLang="zh-CN" sz="2400" dirty="0">
                <a:latin typeface="Times New Roman" panose="02020603050405020304" pitchFamily="18" charset="0"/>
              </a:rPr>
              <a:t>(2) KCL、KVL与组成支路的元件性质及参数无关。</a:t>
            </a:r>
            <a:endParaRPr lang="en-US" altLang="zh-CN" sz="2400">
              <a:latin typeface="Times New Roman" panose="02020603050405020304" pitchFamily="18" charset="0"/>
            </a:endParaRPr>
          </a:p>
        </p:txBody>
      </p:sp>
      <p:sp>
        <p:nvSpPr>
          <p:cNvPr id="172038" name="文本框 172037"/>
          <p:cNvSpPr txBox="1"/>
          <p:nvPr/>
        </p:nvSpPr>
        <p:spPr>
          <a:xfrm>
            <a:off x="914400" y="3579813"/>
            <a:ext cx="7391400" cy="1187450"/>
          </a:xfrm>
          <a:prstGeom prst="rect">
            <a:avLst/>
          </a:prstGeom>
          <a:noFill/>
          <a:ln w="19050">
            <a:noFill/>
          </a:ln>
        </p:spPr>
        <p:txBody>
          <a:bodyPr lIns="89381" tIns="44691" rIns="89381" bIns="44691" anchor="ctr">
            <a:spAutoFit/>
          </a:bodyPr>
          <a:lstStyle/>
          <a:p>
            <a:pPr marL="465455" indent="-465455" algn="just" defTabSz="892175" eaLnBrk="0" hangingPunct="0">
              <a:lnSpc>
                <a:spcPct val="150000"/>
              </a:lnSpc>
              <a:spcBef>
                <a:spcPct val="50000"/>
              </a:spcBef>
            </a:pPr>
            <a:r>
              <a:rPr lang="zh-CN" altLang="zh-CN" sz="2400" dirty="0">
                <a:latin typeface="Times New Roman" panose="02020603050405020304" pitchFamily="18" charset="0"/>
              </a:rPr>
              <a:t>(3) KCL表明在每一节点上电荷是守恒的；KVL是电位单值性的具体体现</a:t>
            </a:r>
            <a:r>
              <a:rPr lang="en-US" altLang="zh-CN" sz="2400" dirty="0">
                <a:latin typeface="Times New Roman" panose="02020603050405020304" pitchFamily="18" charset="0"/>
              </a:rPr>
              <a:t>(</a:t>
            </a:r>
            <a:r>
              <a:rPr lang="zh-CN" altLang="en-US" sz="2400" dirty="0">
                <a:latin typeface="Times New Roman" panose="02020603050405020304" pitchFamily="18" charset="0"/>
              </a:rPr>
              <a:t>电压与路径无关</a:t>
            </a:r>
            <a:r>
              <a:rPr lang="zh-CN" altLang="zh-CN" sz="2400">
                <a:latin typeface="Times New Roman" panose="02020603050405020304" pitchFamily="18" charset="0"/>
              </a:rPr>
              <a:t>)。</a:t>
            </a:r>
            <a:endParaRPr lang="zh-CN" altLang="en-US" sz="2400">
              <a:latin typeface="Times New Roman" panose="02020603050405020304" pitchFamily="18" charset="0"/>
            </a:endParaRPr>
          </a:p>
        </p:txBody>
      </p:sp>
      <p:sp>
        <p:nvSpPr>
          <p:cNvPr id="172039" name="文本框 172038"/>
          <p:cNvSpPr txBox="1"/>
          <p:nvPr/>
        </p:nvSpPr>
        <p:spPr>
          <a:xfrm>
            <a:off x="914400" y="5029200"/>
            <a:ext cx="6629400" cy="457200"/>
          </a:xfrm>
          <a:prstGeom prst="rect">
            <a:avLst/>
          </a:prstGeom>
          <a:noFill/>
          <a:ln w="19050">
            <a:noFill/>
          </a:ln>
        </p:spPr>
        <p:txBody>
          <a:bodyPr lIns="89381" tIns="44691" rIns="89381" bIns="44691" anchor="ctr">
            <a:spAutoFit/>
          </a:bodyPr>
          <a:lstStyle/>
          <a:p>
            <a:pPr algn="just" defTabSz="892175" eaLnBrk="0" hangingPunct="0">
              <a:spcBef>
                <a:spcPct val="50000"/>
              </a:spcBef>
            </a:pPr>
            <a:r>
              <a:rPr lang="zh-CN" altLang="zh-CN" sz="2400" dirty="0">
                <a:latin typeface="Times New Roman" panose="02020603050405020304" pitchFamily="18" charset="0"/>
              </a:rPr>
              <a:t>(4) KCL、KVL只适用于集总参数的电路。</a:t>
            </a:r>
            <a:endParaRPr lang="en-US" altLang="zh-CN" sz="2400">
              <a:latin typeface="Times New Roman" panose="02020603050405020304" pitchFamily="18" charset="0"/>
            </a:endParaRPr>
          </a:p>
        </p:txBody>
      </p:sp>
      <p:sp>
        <p:nvSpPr>
          <p:cNvPr id="172045" name="动作按钮: 后退或前一项 172044"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72046" name="动作按钮: 后退或前一项 172045"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2036"/>
                                        </p:tgtEl>
                                        <p:attrNameLst>
                                          <p:attrName>style.visibility</p:attrName>
                                        </p:attrNameLst>
                                      </p:cBhvr>
                                      <p:to>
                                        <p:strVal val="visible"/>
                                      </p:to>
                                    </p:set>
                                    <p:anim calcmode="lin" valueType="num">
                                      <p:cBhvr additive="base">
                                        <p:cTn id="7" dur="500" fill="hold"/>
                                        <p:tgtEl>
                                          <p:spTgt spid="172036"/>
                                        </p:tgtEl>
                                        <p:attrNameLst>
                                          <p:attrName>ppt_x</p:attrName>
                                        </p:attrNameLst>
                                      </p:cBhvr>
                                      <p:tavLst>
                                        <p:tav tm="0">
                                          <p:val>
                                            <p:strVal val="0-#ppt_w/2"/>
                                          </p:val>
                                        </p:tav>
                                        <p:tav tm="100000">
                                          <p:val>
                                            <p:strVal val="#ppt_x"/>
                                          </p:val>
                                        </p:tav>
                                      </p:tavLst>
                                    </p:anim>
                                    <p:anim calcmode="lin" valueType="num">
                                      <p:cBhvr additive="base">
                                        <p:cTn id="8" dur="500" fill="hold"/>
                                        <p:tgtEl>
                                          <p:spTgt spid="1720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2037"/>
                                        </p:tgtEl>
                                        <p:attrNameLst>
                                          <p:attrName>style.visibility</p:attrName>
                                        </p:attrNameLst>
                                      </p:cBhvr>
                                      <p:to>
                                        <p:strVal val="visible"/>
                                      </p:to>
                                    </p:set>
                                    <p:anim calcmode="lin" valueType="num">
                                      <p:cBhvr additive="base">
                                        <p:cTn id="13" dur="500" fill="hold"/>
                                        <p:tgtEl>
                                          <p:spTgt spid="172037"/>
                                        </p:tgtEl>
                                        <p:attrNameLst>
                                          <p:attrName>ppt_x</p:attrName>
                                        </p:attrNameLst>
                                      </p:cBhvr>
                                      <p:tavLst>
                                        <p:tav tm="0">
                                          <p:val>
                                            <p:strVal val="1+#ppt_w/2"/>
                                          </p:val>
                                        </p:tav>
                                        <p:tav tm="100000">
                                          <p:val>
                                            <p:strVal val="#ppt_x"/>
                                          </p:val>
                                        </p:tav>
                                      </p:tavLst>
                                    </p:anim>
                                    <p:anim calcmode="lin" valueType="num">
                                      <p:cBhvr additive="base">
                                        <p:cTn id="14" dur="500" fill="hold"/>
                                        <p:tgtEl>
                                          <p:spTgt spid="17203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2038"/>
                                        </p:tgtEl>
                                        <p:attrNameLst>
                                          <p:attrName>style.visibility</p:attrName>
                                        </p:attrNameLst>
                                      </p:cBhvr>
                                      <p:to>
                                        <p:strVal val="visible"/>
                                      </p:to>
                                    </p:set>
                                    <p:anim calcmode="lin" valueType="num">
                                      <p:cBhvr additive="base">
                                        <p:cTn id="19" dur="500" fill="hold"/>
                                        <p:tgtEl>
                                          <p:spTgt spid="172038"/>
                                        </p:tgtEl>
                                        <p:attrNameLst>
                                          <p:attrName>ppt_x</p:attrName>
                                        </p:attrNameLst>
                                      </p:cBhvr>
                                      <p:tavLst>
                                        <p:tav tm="0">
                                          <p:val>
                                            <p:strVal val="0-#ppt_w/2"/>
                                          </p:val>
                                        </p:tav>
                                        <p:tav tm="100000">
                                          <p:val>
                                            <p:strVal val="#ppt_x"/>
                                          </p:val>
                                        </p:tav>
                                      </p:tavLst>
                                    </p:anim>
                                    <p:anim calcmode="lin" valueType="num">
                                      <p:cBhvr additive="base">
                                        <p:cTn id="20" dur="500" fill="hold"/>
                                        <p:tgtEl>
                                          <p:spTgt spid="17203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72039"/>
                                        </p:tgtEl>
                                        <p:attrNameLst>
                                          <p:attrName>style.visibility</p:attrName>
                                        </p:attrNameLst>
                                      </p:cBhvr>
                                      <p:to>
                                        <p:strVal val="visible"/>
                                      </p:to>
                                    </p:set>
                                    <p:anim calcmode="lin" valueType="num">
                                      <p:cBhvr additive="base">
                                        <p:cTn id="25" dur="500" fill="hold"/>
                                        <p:tgtEl>
                                          <p:spTgt spid="172039"/>
                                        </p:tgtEl>
                                        <p:attrNameLst>
                                          <p:attrName>ppt_x</p:attrName>
                                        </p:attrNameLst>
                                      </p:cBhvr>
                                      <p:tavLst>
                                        <p:tav tm="0">
                                          <p:val>
                                            <p:strVal val="1+#ppt_w/2"/>
                                          </p:val>
                                        </p:tav>
                                        <p:tav tm="100000">
                                          <p:val>
                                            <p:strVal val="#ppt_x"/>
                                          </p:val>
                                        </p:tav>
                                      </p:tavLst>
                                    </p:anim>
                                    <p:anim calcmode="lin" valueType="num">
                                      <p:cBhvr additive="base">
                                        <p:cTn id="26" dur="500" fill="hold"/>
                                        <p:tgtEl>
                                          <p:spTgt spid="1720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p:bldP spid="172037" grpId="0"/>
      <p:bldP spid="172038" grpId="0"/>
      <p:bldP spid="17203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4689" y="1738366"/>
            <a:ext cx="7576457" cy="3016210"/>
          </a:xfrm>
          <a:prstGeom prst="rect">
            <a:avLst/>
          </a:prstGeom>
          <a:noFill/>
        </p:spPr>
        <p:txBody>
          <a:bodyPr wrap="square" rtlCol="0">
            <a:spAutoFit/>
          </a:bodyPr>
          <a:lstStyle/>
          <a:p>
            <a:pPr algn="ctr"/>
            <a:r>
              <a:rPr lang="zh-CN" altLang="en-US" sz="3200" dirty="0">
                <a:solidFill>
                  <a:srgbClr val="FF0000"/>
                </a:solidFill>
              </a:rPr>
              <a:t>第一章总结</a:t>
            </a:r>
            <a:endParaRPr lang="en-US" altLang="zh-CN" sz="3200" dirty="0">
              <a:solidFill>
                <a:srgbClr val="FF0000"/>
              </a:solidFill>
            </a:endParaRPr>
          </a:p>
          <a:p>
            <a:r>
              <a:rPr lang="zh-CN" altLang="en-US" dirty="0"/>
              <a:t>电路的本质：</a:t>
            </a:r>
            <a:endParaRPr lang="en-US" altLang="zh-CN" dirty="0"/>
          </a:p>
          <a:p>
            <a:pPr indent="712788"/>
            <a:r>
              <a:rPr lang="en-US" altLang="zh-CN" sz="2000" dirty="0">
                <a:solidFill>
                  <a:srgbClr val="FF0000"/>
                </a:solidFill>
              </a:rPr>
              <a:t>1 </a:t>
            </a:r>
            <a:r>
              <a:rPr lang="zh-CN" altLang="en-US" sz="2000" dirty="0">
                <a:solidFill>
                  <a:srgbClr val="FF0000"/>
                </a:solidFill>
              </a:rPr>
              <a:t>电路元件（元件性质）</a:t>
            </a:r>
            <a:endParaRPr lang="en-US" altLang="zh-CN" sz="2000" dirty="0">
              <a:solidFill>
                <a:srgbClr val="FF0000"/>
              </a:solidFill>
            </a:endParaRPr>
          </a:p>
          <a:p>
            <a:pPr indent="712788"/>
            <a:r>
              <a:rPr lang="en-US" altLang="zh-CN" sz="2000" dirty="0">
                <a:solidFill>
                  <a:srgbClr val="FF0000"/>
                </a:solidFill>
              </a:rPr>
              <a:t>2 </a:t>
            </a:r>
            <a:r>
              <a:rPr lang="zh-CN" altLang="en-US" sz="2000" dirty="0">
                <a:solidFill>
                  <a:srgbClr val="FF0000"/>
                </a:solidFill>
              </a:rPr>
              <a:t>电路结构（元件连接关系）</a:t>
            </a:r>
            <a:endParaRPr lang="en-US" altLang="zh-CN" sz="2000" dirty="0">
              <a:solidFill>
                <a:srgbClr val="FF0000"/>
              </a:solidFill>
            </a:endParaRPr>
          </a:p>
          <a:p>
            <a:endParaRPr lang="en-US" altLang="zh-CN" dirty="0"/>
          </a:p>
          <a:p>
            <a:r>
              <a:rPr lang="zh-CN" altLang="en-US" dirty="0"/>
              <a:t>电路稳态及其结果起决于：</a:t>
            </a:r>
            <a:endParaRPr lang="en-US" altLang="zh-CN" dirty="0"/>
          </a:p>
          <a:p>
            <a:pPr indent="712788"/>
            <a:r>
              <a:rPr lang="en-US" altLang="zh-CN" sz="2000" dirty="0">
                <a:solidFill>
                  <a:srgbClr val="FF0000"/>
                </a:solidFill>
              </a:rPr>
              <a:t>1 </a:t>
            </a:r>
            <a:r>
              <a:rPr lang="zh-CN" altLang="en-US" sz="2000" dirty="0">
                <a:solidFill>
                  <a:srgbClr val="FF0000"/>
                </a:solidFill>
              </a:rPr>
              <a:t>已知元件自身的</a:t>
            </a:r>
            <a:r>
              <a:rPr lang="en-US" altLang="zh-CN" sz="2000" dirty="0">
                <a:solidFill>
                  <a:srgbClr val="FF0000"/>
                </a:solidFill>
              </a:rPr>
              <a:t>VA</a:t>
            </a:r>
            <a:r>
              <a:rPr lang="zh-CN" altLang="en-US" sz="2000" dirty="0">
                <a:solidFill>
                  <a:srgbClr val="FF0000"/>
                </a:solidFill>
              </a:rPr>
              <a:t>关系（元件性质及其电磁特性</a:t>
            </a:r>
            <a:r>
              <a:rPr lang="zh-CN" altLang="en-US" sz="1600" dirty="0">
                <a:solidFill>
                  <a:srgbClr val="0070C0"/>
                </a:solidFill>
              </a:rPr>
              <a:t>欧姆定律</a:t>
            </a:r>
            <a:r>
              <a:rPr lang="zh-CN" altLang="en-US" sz="2000" dirty="0">
                <a:solidFill>
                  <a:srgbClr val="FF0000"/>
                </a:solidFill>
              </a:rPr>
              <a:t>）</a:t>
            </a:r>
            <a:endParaRPr lang="en-US" altLang="zh-CN" sz="2000" dirty="0">
              <a:solidFill>
                <a:srgbClr val="FF0000"/>
              </a:solidFill>
            </a:endParaRPr>
          </a:p>
          <a:p>
            <a:pPr indent="712788"/>
            <a:r>
              <a:rPr lang="en-US" altLang="zh-CN" sz="2000" dirty="0">
                <a:solidFill>
                  <a:srgbClr val="FF0000"/>
                </a:solidFill>
              </a:rPr>
              <a:t>2 </a:t>
            </a:r>
            <a:r>
              <a:rPr lang="zh-CN" altLang="en-US" sz="2000" dirty="0">
                <a:solidFill>
                  <a:srgbClr val="FF0000"/>
                </a:solidFill>
              </a:rPr>
              <a:t>已知元件之间的</a:t>
            </a:r>
            <a:r>
              <a:rPr lang="en-US" altLang="zh-CN" sz="2000" dirty="0">
                <a:solidFill>
                  <a:srgbClr val="FF0000"/>
                </a:solidFill>
              </a:rPr>
              <a:t>VA</a:t>
            </a:r>
            <a:r>
              <a:rPr lang="zh-CN" altLang="en-US" sz="2000" dirty="0">
                <a:solidFill>
                  <a:srgbClr val="FF0000"/>
                </a:solidFill>
              </a:rPr>
              <a:t>关系（电路结构及其基尔霍夫定律）</a:t>
            </a:r>
          </a:p>
        </p:txBody>
      </p:sp>
    </p:spTree>
    <p:extLst>
      <p:ext uri="{BB962C8B-B14F-4D97-AF65-F5344CB8AC3E}">
        <p14:creationId xmlns:p14="http://schemas.microsoft.com/office/powerpoint/2010/main" val="13088046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Text Box 2"/>
          <p:cNvSpPr txBox="1">
            <a:spLocks noChangeArrowheads="1"/>
          </p:cNvSpPr>
          <p:nvPr/>
        </p:nvSpPr>
        <p:spPr bwMode="auto">
          <a:xfrm>
            <a:off x="624105" y="1489075"/>
            <a:ext cx="1729941" cy="4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FF0000"/>
                </a:solidFill>
                <a:latin typeface="Times New Roman" panose="02020603050405020304" pitchFamily="18" charset="0"/>
              </a:rPr>
              <a:t>1. </a:t>
            </a:r>
            <a:r>
              <a:rPr lang="zh-CN" altLang="en-US" sz="2400">
                <a:solidFill>
                  <a:srgbClr val="FF0000"/>
                </a:solidFill>
                <a:latin typeface="Times New Roman" panose="02020603050405020304" pitchFamily="18" charset="0"/>
              </a:rPr>
              <a:t>电路符号</a:t>
            </a:r>
          </a:p>
        </p:txBody>
      </p:sp>
      <p:sp>
        <p:nvSpPr>
          <p:cNvPr id="261162" name="Rectangle 42"/>
          <p:cNvSpPr>
            <a:spLocks noChangeArrowheads="1"/>
          </p:cNvSpPr>
          <p:nvPr/>
        </p:nvSpPr>
        <p:spPr bwMode="auto">
          <a:xfrm>
            <a:off x="4918075" y="1676400"/>
            <a:ext cx="3708400" cy="1569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p>
            <a:pPr algn="ctr" defTabSz="772302"/>
            <a:r>
              <a:rPr lang="en-US" altLang="zh-CN" sz="2400">
                <a:solidFill>
                  <a:srgbClr val="3333FF"/>
                </a:solidFill>
                <a:latin typeface="Times New Roman" panose="02020603050405020304" pitchFamily="18" charset="0"/>
              </a:rPr>
              <a:t>a</a:t>
            </a:r>
            <a:r>
              <a:rPr lang="zh-CN" altLang="en-US" sz="2400">
                <a:solidFill>
                  <a:srgbClr val="3333FF"/>
                </a:solidFill>
                <a:latin typeface="Times New Roman" panose="02020603050405020304" pitchFamily="18" charset="0"/>
              </a:rPr>
              <a:t>、</a:t>
            </a:r>
            <a:r>
              <a:rPr lang="en-US" altLang="zh-CN" sz="2400">
                <a:solidFill>
                  <a:srgbClr val="3333FF"/>
                </a:solidFill>
                <a:latin typeface="Times New Roman" panose="02020603050405020304" pitchFamily="18" charset="0"/>
              </a:rPr>
              <a:t>b</a:t>
            </a:r>
            <a:r>
              <a:rPr lang="zh-CN" altLang="en-US" sz="2400">
                <a:solidFill>
                  <a:srgbClr val="000000"/>
                </a:solidFill>
                <a:latin typeface="Times New Roman" panose="02020603050405020304" pitchFamily="18" charset="0"/>
              </a:rPr>
              <a:t>是</a:t>
            </a:r>
            <a:r>
              <a:rPr lang="zh-CN" altLang="en-US" sz="2400">
                <a:solidFill>
                  <a:srgbClr val="FF0000"/>
                </a:solidFill>
                <a:latin typeface="Times New Roman" panose="02020603050405020304" pitchFamily="18" charset="0"/>
              </a:rPr>
              <a:t>输入端</a:t>
            </a:r>
            <a:r>
              <a:rPr lang="zh-CN" altLang="en-US" sz="2400">
                <a:solidFill>
                  <a:srgbClr val="000000"/>
                </a:solidFill>
                <a:latin typeface="Times New Roman" panose="02020603050405020304" pitchFamily="18" charset="0"/>
              </a:rPr>
              <a:t>。</a:t>
            </a:r>
            <a:r>
              <a:rPr lang="en-US" altLang="zh-CN" sz="2400">
                <a:solidFill>
                  <a:srgbClr val="3333FF"/>
                </a:solidFill>
                <a:latin typeface="Times New Roman" panose="02020603050405020304" pitchFamily="18" charset="0"/>
              </a:rPr>
              <a:t>o</a:t>
            </a:r>
            <a:r>
              <a:rPr lang="zh-CN" altLang="en-US" sz="2400">
                <a:solidFill>
                  <a:srgbClr val="000000"/>
                </a:solidFill>
                <a:latin typeface="Times New Roman" panose="02020603050405020304" pitchFamily="18" charset="0"/>
              </a:rPr>
              <a:t>是</a:t>
            </a:r>
            <a:r>
              <a:rPr lang="zh-CN" altLang="en-US" sz="2400">
                <a:solidFill>
                  <a:srgbClr val="FF0000"/>
                </a:solidFill>
                <a:latin typeface="Times New Roman" panose="02020603050405020304" pitchFamily="18" charset="0"/>
              </a:rPr>
              <a:t>输出端</a:t>
            </a:r>
            <a:r>
              <a:rPr lang="zh-CN" altLang="en-US" sz="2400">
                <a:solidFill>
                  <a:srgbClr val="000000"/>
                </a:solidFill>
                <a:latin typeface="Times New Roman" panose="02020603050405020304" pitchFamily="18" charset="0"/>
              </a:rPr>
              <a:t>。</a:t>
            </a:r>
            <a:r>
              <a:rPr lang="en-US" altLang="zh-CN" sz="2400">
                <a:solidFill>
                  <a:srgbClr val="3333FF"/>
                </a:solidFill>
                <a:latin typeface="Times New Roman" panose="02020603050405020304" pitchFamily="18" charset="0"/>
              </a:rPr>
              <a:t>E</a:t>
            </a:r>
            <a:r>
              <a:rPr lang="en-US" altLang="zh-CN" sz="2400" baseline="30000">
                <a:solidFill>
                  <a:srgbClr val="3333FF"/>
                </a:solidFill>
                <a:latin typeface="Times New Roman" panose="02020603050405020304" pitchFamily="18" charset="0"/>
              </a:rPr>
              <a:t>+</a:t>
            </a:r>
            <a:r>
              <a:rPr lang="zh-CN" altLang="en-US" sz="2400">
                <a:solidFill>
                  <a:srgbClr val="000000"/>
                </a:solidFill>
                <a:latin typeface="Times New Roman" panose="02020603050405020304" pitchFamily="18" charset="0"/>
              </a:rPr>
              <a:t>、</a:t>
            </a:r>
            <a:r>
              <a:rPr lang="en-US" altLang="zh-CN" sz="2400">
                <a:solidFill>
                  <a:srgbClr val="3333FF"/>
                </a:solidFill>
                <a:latin typeface="Times New Roman" panose="02020603050405020304" pitchFamily="18" charset="0"/>
              </a:rPr>
              <a:t>E</a:t>
            </a:r>
            <a:r>
              <a:rPr lang="en-US" altLang="zh-CN" sz="2400" baseline="30000">
                <a:solidFill>
                  <a:srgbClr val="3333FF"/>
                </a:solidFill>
                <a:latin typeface="Times New Roman" panose="02020603050405020304" pitchFamily="18" charset="0"/>
              </a:rPr>
              <a:t>-</a:t>
            </a:r>
            <a:r>
              <a:rPr lang="zh-CN" altLang="en-US" sz="2400">
                <a:solidFill>
                  <a:srgbClr val="000000"/>
                </a:solidFill>
                <a:latin typeface="Times New Roman" panose="02020603050405020304" pitchFamily="18" charset="0"/>
              </a:rPr>
              <a:t>分别连接直流电压</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常称</a:t>
            </a:r>
            <a:r>
              <a:rPr lang="zh-CN" altLang="en-US" sz="2400">
                <a:solidFill>
                  <a:srgbClr val="FF0000"/>
                </a:solidFill>
                <a:latin typeface="Times New Roman" panose="02020603050405020304" pitchFamily="18" charset="0"/>
              </a:rPr>
              <a:t>偏置电压</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的正、负电压。</a:t>
            </a:r>
          </a:p>
        </p:txBody>
      </p:sp>
      <p:sp>
        <p:nvSpPr>
          <p:cNvPr id="261163" name="Text Box 43"/>
          <p:cNvSpPr txBox="1">
            <a:spLocks noChangeArrowheads="1"/>
          </p:cNvSpPr>
          <p:nvPr/>
        </p:nvSpPr>
        <p:spPr bwMode="auto">
          <a:xfrm>
            <a:off x="4660900" y="3660776"/>
            <a:ext cx="4273550" cy="156964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p>
            <a:pPr algn="ctr" defTabSz="772302"/>
            <a:r>
              <a:rPr lang="zh-CN" altLang="en-US" sz="2400">
                <a:solidFill>
                  <a:srgbClr val="000000"/>
                </a:solidFill>
                <a:latin typeface="Times New Roman" panose="02020603050405020304" pitchFamily="18" charset="0"/>
              </a:rPr>
              <a:t>注意，这里的输入电压、输出电压、正电压、负电压，是相对于</a:t>
            </a:r>
            <a:r>
              <a:rPr lang="zh-CN" altLang="en-US" sz="2400">
                <a:solidFill>
                  <a:srgbClr val="FF0000"/>
                </a:solidFill>
                <a:latin typeface="Times New Roman" panose="02020603050405020304" pitchFamily="18" charset="0"/>
              </a:rPr>
              <a:t>公共端</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又称</a:t>
            </a:r>
            <a:r>
              <a:rPr lang="zh-CN" altLang="en-US" sz="2400">
                <a:solidFill>
                  <a:srgbClr val="FF0000"/>
                </a:solidFill>
                <a:latin typeface="Times New Roman" panose="02020603050405020304" pitchFamily="18" charset="0"/>
              </a:rPr>
              <a:t>“地”</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而言的，实际上相当于参考节点。</a:t>
            </a:r>
          </a:p>
        </p:txBody>
      </p:sp>
      <p:sp>
        <p:nvSpPr>
          <p:cNvPr id="261164" name="Rectangle 44"/>
          <p:cNvSpPr>
            <a:spLocks noChangeArrowheads="1"/>
          </p:cNvSpPr>
          <p:nvPr/>
        </p:nvSpPr>
        <p:spPr bwMode="auto">
          <a:xfrm>
            <a:off x="781050" y="5505451"/>
            <a:ext cx="7905750" cy="120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lvl1pPr indent="666750">
              <a:defRPr kumimoji="1" sz="2400">
                <a:solidFill>
                  <a:schemeClr val="tx1"/>
                </a:solidFill>
                <a:latin typeface="Times New Roman" panose="02020603050405020304" pitchFamily="18" charset="0"/>
                <a:ea typeface="宋体" panose="02010600030101010101" pitchFamily="2" charset="-122"/>
              </a:defRPr>
            </a:lvl1pPr>
            <a:lvl2pPr marL="857250">
              <a:defRPr kumimoji="1" sz="2400">
                <a:solidFill>
                  <a:schemeClr val="tx1"/>
                </a:solidFill>
                <a:latin typeface="Times New Roman" panose="02020603050405020304" pitchFamily="18" charset="0"/>
                <a:ea typeface="宋体" panose="02010600030101010101" pitchFamily="2" charset="-122"/>
              </a:defRPr>
            </a:lvl2pPr>
            <a:lvl3pPr marL="104775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563137" algn="ctr" defTabSz="772302"/>
            <a:r>
              <a:rPr lang="zh-CN" altLang="en-US">
                <a:solidFill>
                  <a:srgbClr val="3333FF"/>
                </a:solidFill>
              </a:rPr>
              <a:t>偏置电压是放大器正常工作所必需的。但在分析运放的放大作用时，可以不考虑此偏置电压。这样，电路符号往往可以简化。</a:t>
            </a:r>
          </a:p>
        </p:txBody>
      </p:sp>
      <p:sp>
        <p:nvSpPr>
          <p:cNvPr id="261167" name="AutoShape 47" descr="水滴">
            <a:hlinkClick r:id="" action="ppaction://hlinkshowjump?jump=previousslide" highlightClick="1">
              <a:snd r:embed="rId3" name="PROJCTOR.WAV"/>
            </a:hlinkClick>
          </p:cNvPr>
          <p:cNvSpPr>
            <a:spLocks noChangeArrowheads="1"/>
          </p:cNvSpPr>
          <p:nvPr/>
        </p:nvSpPr>
        <p:spPr bwMode="auto">
          <a:xfrm>
            <a:off x="8202614" y="6367463"/>
            <a:ext cx="460375" cy="457200"/>
          </a:xfrm>
          <a:prstGeom prst="actionButtonBackPrevious">
            <a:avLst/>
          </a:prstGeom>
          <a:blipFill dpi="0" rotWithShape="0">
            <a:blip r:embed="rId4"/>
            <a:srcRect/>
            <a:tile tx="0" ty="0" sx="100000" sy="100000" flip="none" algn="tl"/>
          </a:blipFill>
          <a:ln>
            <a:noFill/>
          </a:ln>
          <a:effectLst>
            <a:prstShdw prst="shdw17" dist="17961" dir="2700000">
              <a:srgbClr val="CCFFFF">
                <a:gamma/>
                <a:shade val="60000"/>
                <a:invGamma/>
              </a:srgbClr>
            </a:prstShdw>
          </a:effectLst>
          <a:extLst>
            <a:ext uri="{91240B29-F687-4F45-9708-019B960494DF}">
              <a14:hiddenLine xmlns:a14="http://schemas.microsoft.com/office/drawing/2010/main" w="28575" cap="sq">
                <a:solidFill>
                  <a:schemeClr val="bg1"/>
                </a:solidFill>
                <a:miter lim="800000"/>
                <a:headEnd/>
                <a:tailEnd/>
              </a14:hiddenLine>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1168" name="AutoShape 48" descr="水滴">
            <a:hlinkClick r:id="" action="ppaction://hlinkshowjump?jump=nextslide" highlightClick="1">
              <a:snd r:embed="rId3" name="PROJCTOR.WAV"/>
            </a:hlinkClick>
          </p:cNvPr>
          <p:cNvSpPr>
            <a:spLocks noChangeArrowheads="1"/>
          </p:cNvSpPr>
          <p:nvPr/>
        </p:nvSpPr>
        <p:spPr bwMode="auto">
          <a:xfrm flipH="1">
            <a:off x="8610600" y="6367463"/>
            <a:ext cx="457200" cy="457200"/>
          </a:xfrm>
          <a:prstGeom prst="actionButtonBackPrevious">
            <a:avLst/>
          </a:prstGeom>
          <a:blipFill dpi="0" rotWithShape="0">
            <a:blip r:embed="rId4"/>
            <a:srcRect/>
            <a:tile tx="0" ty="0" sx="100000" sy="100000" flip="none" algn="tl"/>
          </a:blipFill>
          <a:ln>
            <a:noFill/>
          </a:ln>
          <a:effectLst>
            <a:prstShdw prst="shdw17" dist="17961" dir="2700000">
              <a:srgbClr val="CCFFFF">
                <a:gamma/>
                <a:shade val="60000"/>
                <a:invGamma/>
              </a:srgbClr>
            </a:prstShdw>
          </a:effectLst>
          <a:extLst>
            <a:ext uri="{91240B29-F687-4F45-9708-019B960494DF}">
              <a14:hiddenLine xmlns:a14="http://schemas.microsoft.com/office/drawing/2010/main" w="28575" cap="sq">
                <a:solidFill>
                  <a:schemeClr val="bg1"/>
                </a:solidFill>
                <a:miter lim="800000"/>
                <a:headEnd/>
                <a:tailEnd/>
              </a14:hiddenLine>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49" name="矩形 48"/>
          <p:cNvSpPr/>
          <p:nvPr/>
        </p:nvSpPr>
        <p:spPr>
          <a:xfrm>
            <a:off x="1016637" y="392313"/>
            <a:ext cx="7745526" cy="1028228"/>
          </a:xfrm>
          <a:prstGeom prst="rect">
            <a:avLst/>
          </a:prstGeom>
          <a:solidFill>
            <a:srgbClr val="00FFFF"/>
          </a:solidFill>
          <a:ln w="9525">
            <a:noFill/>
          </a:ln>
          <a:effectLst>
            <a:prstShdw prst="shdw17" dist="17961" dir="2699999">
              <a:srgbClr val="00FFFF">
                <a:gamma/>
                <a:shade val="60000"/>
                <a:invGamma/>
              </a:srgbClr>
            </a:prstShdw>
          </a:effectLst>
        </p:spPr>
        <p:txBody>
          <a:bodyPr wrap="square" lIns="91438" tIns="45719" rIns="91438" bIns="45719">
            <a:spAutoFit/>
          </a:bodyPr>
          <a:lstStyle/>
          <a:p>
            <a:pPr algn="ctr" defTabSz="914427"/>
            <a:r>
              <a:rPr lang="en-US" altLang="zh-CN" sz="3041" dirty="0">
                <a:solidFill>
                  <a:srgbClr val="FF0000"/>
                </a:solidFill>
                <a:latin typeface="Times New Roman" panose="02020603050405020304" pitchFamily="18" charset="0"/>
              </a:rPr>
              <a:t> </a:t>
            </a:r>
            <a:r>
              <a:rPr lang="en-US" altLang="zh-CN" sz="3041" dirty="0">
                <a:solidFill>
                  <a:srgbClr val="000000"/>
                </a:solidFill>
                <a:latin typeface="Times New Roman" panose="02020603050405020304" pitchFamily="18" charset="0"/>
              </a:rPr>
              <a:t>1.7  </a:t>
            </a:r>
            <a:r>
              <a:rPr lang="zh-CN" altLang="en-US" sz="3041" dirty="0">
                <a:solidFill>
                  <a:srgbClr val="000000"/>
                </a:solidFill>
                <a:latin typeface="Times New Roman" panose="02020603050405020304" pitchFamily="18" charset="0"/>
              </a:rPr>
              <a:t>运算放大器（简称</a:t>
            </a:r>
            <a:r>
              <a:rPr lang="zh-CN" altLang="en-US" sz="3041" dirty="0">
                <a:solidFill>
                  <a:srgbClr val="3333FF"/>
                </a:solidFill>
                <a:latin typeface="Times New Roman" panose="02020603050405020304" pitchFamily="18" charset="0"/>
              </a:rPr>
              <a:t>运放</a:t>
            </a:r>
            <a:r>
              <a:rPr lang="zh-CN" altLang="en-US" sz="3041" dirty="0">
                <a:solidFill>
                  <a:srgbClr val="000000"/>
                </a:solidFill>
                <a:latin typeface="Times New Roman" panose="02020603050405020304" pitchFamily="18" charset="0"/>
              </a:rPr>
              <a:t>）</a:t>
            </a:r>
            <a:r>
              <a:rPr lang="en-US" altLang="zh-CN" sz="3041" i="1" u="sng" dirty="0">
                <a:solidFill>
                  <a:srgbClr val="FF0000"/>
                </a:solidFill>
                <a:latin typeface="Times New Roman" panose="02020603050405020304" pitchFamily="18" charset="0"/>
              </a:rPr>
              <a:t>(</a:t>
            </a:r>
            <a:r>
              <a:rPr lang="zh-CN" altLang="en-US" sz="3041" i="1" u="sng" dirty="0">
                <a:solidFill>
                  <a:srgbClr val="FF0000"/>
                </a:solidFill>
                <a:latin typeface="Times New Roman" panose="02020603050405020304" pitchFamily="18" charset="0"/>
              </a:rPr>
              <a:t>知识扩展）</a:t>
            </a:r>
          </a:p>
          <a:p>
            <a:pPr algn="ctr" defTabSz="914427"/>
            <a:r>
              <a:rPr lang="en-US" altLang="zh-CN" sz="3041" dirty="0">
                <a:solidFill>
                  <a:srgbClr val="FF0000"/>
                </a:solidFill>
              </a:rPr>
              <a:t>operational amplifier</a:t>
            </a:r>
            <a:endParaRPr lang="zh-CN" altLang="en-US" sz="3041" dirty="0">
              <a:solidFill>
                <a:srgbClr val="000000"/>
              </a:solidFill>
              <a:latin typeface="Times New Roman" panose="02020603050405020304" pitchFamily="18" charset="0"/>
            </a:endParaRPr>
          </a:p>
        </p:txBody>
      </p:sp>
      <p:pic>
        <p:nvPicPr>
          <p:cNvPr id="2" name="图片 1"/>
          <p:cNvPicPr>
            <a:picLocks noChangeAspect="1"/>
          </p:cNvPicPr>
          <p:nvPr/>
        </p:nvPicPr>
        <p:blipFill>
          <a:blip r:embed="rId5"/>
          <a:stretch>
            <a:fillRect/>
          </a:stretch>
        </p:blipFill>
        <p:spPr>
          <a:xfrm>
            <a:off x="197151" y="2095068"/>
            <a:ext cx="4311892" cy="3266097"/>
          </a:xfrm>
          <a:prstGeom prst="rect">
            <a:avLst/>
          </a:prstGeom>
        </p:spPr>
      </p:pic>
    </p:spTree>
    <p:extLst>
      <p:ext uri="{BB962C8B-B14F-4D97-AF65-F5344CB8AC3E}">
        <p14:creationId xmlns:p14="http://schemas.microsoft.com/office/powerpoint/2010/main" val="378558282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61122"/>
                                        </p:tgtEl>
                                        <p:attrNameLst>
                                          <p:attrName>style.visibility</p:attrName>
                                        </p:attrNameLst>
                                      </p:cBhvr>
                                      <p:to>
                                        <p:strVal val="visible"/>
                                      </p:to>
                                    </p:set>
                                    <p:animEffect transition="in" filter="box(out)">
                                      <p:cBhvr>
                                        <p:cTn id="7" dur="500"/>
                                        <p:tgtEl>
                                          <p:spTgt spid="261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61162"/>
                                        </p:tgtEl>
                                        <p:attrNameLst>
                                          <p:attrName>style.visibility</p:attrName>
                                        </p:attrNameLst>
                                      </p:cBhvr>
                                      <p:to>
                                        <p:strVal val="visible"/>
                                      </p:to>
                                    </p:set>
                                    <p:anim calcmode="lin" valueType="num">
                                      <p:cBhvr additive="base">
                                        <p:cTn id="12" dur="500" fill="hold"/>
                                        <p:tgtEl>
                                          <p:spTgt spid="261162"/>
                                        </p:tgtEl>
                                        <p:attrNameLst>
                                          <p:attrName>ppt_x</p:attrName>
                                        </p:attrNameLst>
                                      </p:cBhvr>
                                      <p:tavLst>
                                        <p:tav tm="0">
                                          <p:val>
                                            <p:strVal val="0-#ppt_w/2"/>
                                          </p:val>
                                        </p:tav>
                                        <p:tav tm="100000">
                                          <p:val>
                                            <p:strVal val="#ppt_x"/>
                                          </p:val>
                                        </p:tav>
                                      </p:tavLst>
                                    </p:anim>
                                    <p:anim calcmode="lin" valueType="num">
                                      <p:cBhvr additive="base">
                                        <p:cTn id="13" dur="500" fill="hold"/>
                                        <p:tgtEl>
                                          <p:spTgt spid="26116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iterate type="lt">
                                    <p:tmPct val="100000"/>
                                  </p:iterate>
                                  <p:childTnLst>
                                    <p:set>
                                      <p:cBhvr>
                                        <p:cTn id="17" dur="1" fill="hold">
                                          <p:stCondLst>
                                            <p:cond delay="0"/>
                                          </p:stCondLst>
                                        </p:cTn>
                                        <p:tgtEl>
                                          <p:spTgt spid="261163"/>
                                        </p:tgtEl>
                                        <p:attrNameLst>
                                          <p:attrName>style.visibility</p:attrName>
                                        </p:attrNameLst>
                                      </p:cBhvr>
                                      <p:to>
                                        <p:strVal val="visible"/>
                                      </p:to>
                                    </p:set>
                                    <p:anim calcmode="lin" valueType="num">
                                      <p:cBhvr additive="base">
                                        <p:cTn id="18" dur="75" fill="hold"/>
                                        <p:tgtEl>
                                          <p:spTgt spid="261163"/>
                                        </p:tgtEl>
                                        <p:attrNameLst>
                                          <p:attrName>ppt_x</p:attrName>
                                        </p:attrNameLst>
                                      </p:cBhvr>
                                      <p:tavLst>
                                        <p:tav tm="0">
                                          <p:val>
                                            <p:strVal val="1+#ppt_w/2"/>
                                          </p:val>
                                        </p:tav>
                                        <p:tav tm="100000">
                                          <p:val>
                                            <p:strVal val="#ppt_x"/>
                                          </p:val>
                                        </p:tav>
                                      </p:tavLst>
                                    </p:anim>
                                    <p:anim calcmode="lin" valueType="num">
                                      <p:cBhvr additive="base">
                                        <p:cTn id="19" dur="75" fill="hold"/>
                                        <p:tgtEl>
                                          <p:spTgt spid="26116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1164"/>
                                        </p:tgtEl>
                                        <p:attrNameLst>
                                          <p:attrName>style.visibility</p:attrName>
                                        </p:attrNameLst>
                                      </p:cBhvr>
                                      <p:to>
                                        <p:strVal val="visible"/>
                                      </p:to>
                                    </p:set>
                                    <p:anim calcmode="lin" valueType="num">
                                      <p:cBhvr additive="base">
                                        <p:cTn id="24" dur="500" fill="hold"/>
                                        <p:tgtEl>
                                          <p:spTgt spid="261164"/>
                                        </p:tgtEl>
                                        <p:attrNameLst>
                                          <p:attrName>ppt_x</p:attrName>
                                        </p:attrNameLst>
                                      </p:cBhvr>
                                      <p:tavLst>
                                        <p:tav tm="0">
                                          <p:val>
                                            <p:strVal val="0-#ppt_w/2"/>
                                          </p:val>
                                        </p:tav>
                                        <p:tav tm="100000">
                                          <p:val>
                                            <p:strVal val="#ppt_x"/>
                                          </p:val>
                                        </p:tav>
                                      </p:tavLst>
                                    </p:anim>
                                    <p:anim calcmode="lin" valueType="num">
                                      <p:cBhvr additive="base">
                                        <p:cTn id="25" dur="500" fill="hold"/>
                                        <p:tgtEl>
                                          <p:spTgt spid="2611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autoUpdateAnimBg="0"/>
      <p:bldP spid="261162" grpId="0" autoUpdateAnimBg="0"/>
      <p:bldP spid="261163" grpId="0" animBg="1" autoUpdateAnimBg="0"/>
      <p:bldP spid="261164"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2146" name="Group 2"/>
          <p:cNvGrpSpPr>
            <a:grpSpLocks/>
          </p:cNvGrpSpPr>
          <p:nvPr/>
        </p:nvGrpSpPr>
        <p:grpSpPr bwMode="auto">
          <a:xfrm>
            <a:off x="373063" y="4222750"/>
            <a:ext cx="3440114" cy="1862137"/>
            <a:chOff x="235" y="2660"/>
            <a:chExt cx="2167" cy="1173"/>
          </a:xfrm>
        </p:grpSpPr>
        <p:grpSp>
          <p:nvGrpSpPr>
            <p:cNvPr id="262147" name="Group 3"/>
            <p:cNvGrpSpPr>
              <a:grpSpLocks/>
            </p:cNvGrpSpPr>
            <p:nvPr/>
          </p:nvGrpSpPr>
          <p:grpSpPr bwMode="auto">
            <a:xfrm>
              <a:off x="235" y="2660"/>
              <a:ext cx="2167" cy="1173"/>
              <a:chOff x="235" y="2660"/>
              <a:chExt cx="2167" cy="1173"/>
            </a:xfrm>
          </p:grpSpPr>
          <p:sp>
            <p:nvSpPr>
              <p:cNvPr id="262148" name="Rectangle 4"/>
              <p:cNvSpPr>
                <a:spLocks noChangeArrowheads="1"/>
              </p:cNvSpPr>
              <p:nvPr/>
            </p:nvSpPr>
            <p:spPr bwMode="auto">
              <a:xfrm>
                <a:off x="1068" y="2868"/>
                <a:ext cx="612" cy="72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49" name="Line 5"/>
              <p:cNvSpPr>
                <a:spLocks noChangeShapeType="1"/>
              </p:cNvSpPr>
              <p:nvPr/>
            </p:nvSpPr>
            <p:spPr bwMode="auto">
              <a:xfrm flipH="1">
                <a:off x="576" y="2964"/>
                <a:ext cx="4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50" name="Line 6"/>
              <p:cNvSpPr>
                <a:spLocks noChangeShapeType="1"/>
              </p:cNvSpPr>
              <p:nvPr/>
            </p:nvSpPr>
            <p:spPr bwMode="auto">
              <a:xfrm flipH="1">
                <a:off x="576" y="3480"/>
                <a:ext cx="4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51" name="Text Box 7"/>
              <p:cNvSpPr txBox="1">
                <a:spLocks noChangeArrowheads="1"/>
              </p:cNvSpPr>
              <p:nvPr/>
            </p:nvSpPr>
            <p:spPr bwMode="auto">
              <a:xfrm>
                <a:off x="661" y="3254"/>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FF00"/>
                    </a:solidFill>
                    <a:latin typeface="Times New Roman" panose="02020603050405020304" pitchFamily="18" charset="0"/>
                  </a:rPr>
                  <a:t>+</a:t>
                </a:r>
              </a:p>
            </p:txBody>
          </p:sp>
          <p:sp>
            <p:nvSpPr>
              <p:cNvPr id="262152" name="Text Box 8"/>
              <p:cNvSpPr txBox="1">
                <a:spLocks noChangeArrowheads="1"/>
              </p:cNvSpPr>
              <p:nvPr/>
            </p:nvSpPr>
            <p:spPr bwMode="auto">
              <a:xfrm>
                <a:off x="673" y="279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FF00"/>
                    </a:solidFill>
                    <a:latin typeface="Times New Roman" panose="02020603050405020304" pitchFamily="18" charset="0"/>
                  </a:rPr>
                  <a:t>_</a:t>
                </a:r>
              </a:p>
            </p:txBody>
          </p:sp>
          <p:sp>
            <p:nvSpPr>
              <p:cNvPr id="262153" name="Text Box 9"/>
              <p:cNvSpPr txBox="1">
                <a:spLocks noChangeArrowheads="1"/>
              </p:cNvSpPr>
              <p:nvPr/>
            </p:nvSpPr>
            <p:spPr bwMode="auto">
              <a:xfrm>
                <a:off x="660" y="3002"/>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a:t>
                </a:r>
                <a:endParaRPr lang="en-US" altLang="zh-CN" sz="2400" dirty="0">
                  <a:solidFill>
                    <a:srgbClr val="000000"/>
                  </a:solidFill>
                  <a:latin typeface="Times New Roman" panose="02020603050405020304" pitchFamily="18" charset="0"/>
                </a:endParaRPr>
              </a:p>
            </p:txBody>
          </p:sp>
          <p:sp>
            <p:nvSpPr>
              <p:cNvPr id="262154" name="Line 10"/>
              <p:cNvSpPr>
                <a:spLocks noChangeShapeType="1"/>
              </p:cNvSpPr>
              <p:nvPr/>
            </p:nvSpPr>
            <p:spPr bwMode="auto">
              <a:xfrm>
                <a:off x="1680" y="3240"/>
                <a:ext cx="5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55" name="Text Box 11"/>
              <p:cNvSpPr txBox="1">
                <a:spLocks noChangeArrowheads="1"/>
              </p:cNvSpPr>
              <p:nvPr/>
            </p:nvSpPr>
            <p:spPr bwMode="auto">
              <a:xfrm>
                <a:off x="660" y="3002"/>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FF00"/>
                    </a:solidFill>
                    <a:latin typeface="Times New Roman" panose="02020603050405020304" pitchFamily="18" charset="0"/>
                  </a:rPr>
                  <a:t>u</a:t>
                </a:r>
                <a:r>
                  <a:rPr lang="en-US" altLang="zh-CN" sz="2400" baseline="-25000" dirty="0" err="1">
                    <a:solidFill>
                      <a:srgbClr val="00FF00"/>
                    </a:solidFill>
                    <a:latin typeface="Times New Roman" panose="02020603050405020304" pitchFamily="18" charset="0"/>
                  </a:rPr>
                  <a:t>d</a:t>
                </a:r>
                <a:endParaRPr lang="en-US" altLang="zh-CN" sz="2400" dirty="0">
                  <a:solidFill>
                    <a:srgbClr val="00FF00"/>
                  </a:solidFill>
                  <a:latin typeface="Times New Roman" panose="02020603050405020304" pitchFamily="18" charset="0"/>
                </a:endParaRPr>
              </a:p>
            </p:txBody>
          </p:sp>
          <p:sp>
            <p:nvSpPr>
              <p:cNvPr id="262156" name="Text Box 12"/>
              <p:cNvSpPr txBox="1">
                <a:spLocks noChangeArrowheads="1"/>
              </p:cNvSpPr>
              <p:nvPr/>
            </p:nvSpPr>
            <p:spPr bwMode="auto">
              <a:xfrm>
                <a:off x="235" y="3290"/>
                <a:ext cx="2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000000"/>
                    </a:solidFill>
                    <a:latin typeface="Times New Roman" panose="02020603050405020304" pitchFamily="18" charset="0"/>
                  </a:rPr>
                  <a:t>u</a:t>
                </a:r>
                <a:r>
                  <a:rPr lang="en-US" altLang="zh-CN" sz="2400" baseline="30000" dirty="0">
                    <a:solidFill>
                      <a:srgbClr val="000000"/>
                    </a:solidFill>
                    <a:latin typeface="Times New Roman" panose="02020603050405020304" pitchFamily="18" charset="0"/>
                  </a:rPr>
                  <a:t>+</a:t>
                </a:r>
              </a:p>
            </p:txBody>
          </p:sp>
          <p:sp>
            <p:nvSpPr>
              <p:cNvPr id="262157" name="Text Box 13"/>
              <p:cNvSpPr txBox="1">
                <a:spLocks noChangeArrowheads="1"/>
              </p:cNvSpPr>
              <p:nvPr/>
            </p:nvSpPr>
            <p:spPr bwMode="auto">
              <a:xfrm>
                <a:off x="271" y="2798"/>
                <a:ext cx="2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000000"/>
                    </a:solidFill>
                    <a:latin typeface="Times New Roman" panose="02020603050405020304" pitchFamily="18" charset="0"/>
                  </a:rPr>
                  <a:t>u</a:t>
                </a:r>
                <a:r>
                  <a:rPr lang="en-US" altLang="zh-CN" sz="2400" i="1" baseline="30000" dirty="0">
                    <a:solidFill>
                      <a:srgbClr val="000000"/>
                    </a:solidFill>
                    <a:latin typeface="Times New Roman" panose="02020603050405020304" pitchFamily="18" charset="0"/>
                  </a:rPr>
                  <a:t>-</a:t>
                </a:r>
              </a:p>
            </p:txBody>
          </p:sp>
          <p:sp>
            <p:nvSpPr>
              <p:cNvPr id="262158" name="Text Box 14"/>
              <p:cNvSpPr txBox="1">
                <a:spLocks noChangeArrowheads="1"/>
              </p:cNvSpPr>
              <p:nvPr/>
            </p:nvSpPr>
            <p:spPr bwMode="auto">
              <a:xfrm>
                <a:off x="2113" y="3242"/>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o</a:t>
                </a:r>
                <a:endParaRPr lang="en-US" altLang="zh-CN" sz="2400" dirty="0">
                  <a:solidFill>
                    <a:srgbClr val="000000"/>
                  </a:solidFill>
                  <a:latin typeface="Times New Roman" panose="02020603050405020304" pitchFamily="18" charset="0"/>
                </a:endParaRPr>
              </a:p>
            </p:txBody>
          </p:sp>
          <p:sp>
            <p:nvSpPr>
              <p:cNvPr id="262159" name="Text Box 15"/>
              <p:cNvSpPr txBox="1">
                <a:spLocks noChangeArrowheads="1"/>
              </p:cNvSpPr>
              <p:nvPr/>
            </p:nvSpPr>
            <p:spPr bwMode="auto">
              <a:xfrm>
                <a:off x="1081" y="273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_</a:t>
                </a:r>
              </a:p>
            </p:txBody>
          </p:sp>
          <p:sp>
            <p:nvSpPr>
              <p:cNvPr id="262160" name="Text Box 16"/>
              <p:cNvSpPr txBox="1">
                <a:spLocks noChangeArrowheads="1"/>
              </p:cNvSpPr>
              <p:nvPr/>
            </p:nvSpPr>
            <p:spPr bwMode="auto">
              <a:xfrm>
                <a:off x="1069" y="3326"/>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a:t>
                </a:r>
              </a:p>
            </p:txBody>
          </p:sp>
          <p:sp>
            <p:nvSpPr>
              <p:cNvPr id="262161" name="AutoShape 17"/>
              <p:cNvSpPr>
                <a:spLocks noChangeArrowheads="1"/>
              </p:cNvSpPr>
              <p:nvPr/>
            </p:nvSpPr>
            <p:spPr bwMode="auto">
              <a:xfrm rot="-16200000">
                <a:off x="1344" y="2928"/>
                <a:ext cx="144" cy="132"/>
              </a:xfrm>
              <a:prstGeom prst="triangle">
                <a:avLst>
                  <a:gd name="adj" fmla="val 562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62" name="Text Box 18"/>
              <p:cNvSpPr txBox="1">
                <a:spLocks noChangeArrowheads="1"/>
              </p:cNvSpPr>
              <p:nvPr/>
            </p:nvSpPr>
            <p:spPr bwMode="auto">
              <a:xfrm>
                <a:off x="1417" y="2846"/>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a:solidFill>
                      <a:srgbClr val="000000"/>
                    </a:solidFill>
                    <a:latin typeface="Times New Roman" panose="02020603050405020304" pitchFamily="18" charset="0"/>
                  </a:rPr>
                  <a:t>A</a:t>
                </a:r>
                <a:endParaRPr lang="en-US" altLang="zh-CN" sz="2400">
                  <a:solidFill>
                    <a:srgbClr val="000000"/>
                  </a:solidFill>
                  <a:latin typeface="Times New Roman" panose="02020603050405020304" pitchFamily="18" charset="0"/>
                </a:endParaRPr>
              </a:p>
            </p:txBody>
          </p:sp>
          <p:sp>
            <p:nvSpPr>
              <p:cNvPr id="262163" name="Text Box 19"/>
              <p:cNvSpPr txBox="1">
                <a:spLocks noChangeArrowheads="1"/>
              </p:cNvSpPr>
              <p:nvPr/>
            </p:nvSpPr>
            <p:spPr bwMode="auto">
              <a:xfrm>
                <a:off x="1477" y="3086"/>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a:t>
                </a:r>
              </a:p>
            </p:txBody>
          </p:sp>
          <p:sp>
            <p:nvSpPr>
              <p:cNvPr id="262164" name="Text Box 20"/>
              <p:cNvSpPr txBox="1">
                <a:spLocks noChangeArrowheads="1"/>
              </p:cNvSpPr>
              <p:nvPr/>
            </p:nvSpPr>
            <p:spPr bwMode="auto">
              <a:xfrm>
                <a:off x="493" y="266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a</a:t>
                </a:r>
              </a:p>
            </p:txBody>
          </p:sp>
          <p:sp>
            <p:nvSpPr>
              <p:cNvPr id="262165" name="Text Box 21"/>
              <p:cNvSpPr txBox="1">
                <a:spLocks noChangeArrowheads="1"/>
              </p:cNvSpPr>
              <p:nvPr/>
            </p:nvSpPr>
            <p:spPr bwMode="auto">
              <a:xfrm>
                <a:off x="482" y="3542"/>
                <a:ext cx="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b</a:t>
                </a:r>
              </a:p>
            </p:txBody>
          </p:sp>
          <p:sp>
            <p:nvSpPr>
              <p:cNvPr id="262166" name="Oval 22"/>
              <p:cNvSpPr>
                <a:spLocks noChangeArrowheads="1"/>
              </p:cNvSpPr>
              <p:nvPr/>
            </p:nvSpPr>
            <p:spPr bwMode="auto">
              <a:xfrm>
                <a:off x="2226" y="3204"/>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67" name="Oval 23"/>
              <p:cNvSpPr>
                <a:spLocks noChangeArrowheads="1"/>
              </p:cNvSpPr>
              <p:nvPr/>
            </p:nvSpPr>
            <p:spPr bwMode="auto">
              <a:xfrm>
                <a:off x="522" y="2928"/>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68" name="Oval 24"/>
              <p:cNvSpPr>
                <a:spLocks noChangeArrowheads="1"/>
              </p:cNvSpPr>
              <p:nvPr/>
            </p:nvSpPr>
            <p:spPr bwMode="auto">
              <a:xfrm>
                <a:off x="522" y="3444"/>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grpSp>
        <p:sp>
          <p:nvSpPr>
            <p:cNvPr id="262169" name="Text Box 25"/>
            <p:cNvSpPr txBox="1">
              <a:spLocks noChangeArrowheads="1"/>
            </p:cNvSpPr>
            <p:nvPr/>
          </p:nvSpPr>
          <p:spPr bwMode="auto">
            <a:xfrm>
              <a:off x="2148" y="2928"/>
              <a:ext cx="192"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p>
              <a:pPr algn="ctr" defTabSz="772302">
                <a:spcBef>
                  <a:spcPct val="50000"/>
                </a:spcBef>
              </a:pPr>
              <a:r>
                <a:rPr lang="en-US" altLang="zh-CN" sz="2400">
                  <a:solidFill>
                    <a:srgbClr val="000000"/>
                  </a:solidFill>
                  <a:latin typeface="Times New Roman" panose="02020603050405020304" pitchFamily="18" charset="0"/>
                </a:rPr>
                <a:t>o</a:t>
              </a:r>
            </a:p>
          </p:txBody>
        </p:sp>
      </p:grpSp>
      <p:sp>
        <p:nvSpPr>
          <p:cNvPr id="262170" name="Text Box 26"/>
          <p:cNvSpPr txBox="1">
            <a:spLocks noChangeArrowheads="1"/>
          </p:cNvSpPr>
          <p:nvPr/>
        </p:nvSpPr>
        <p:spPr bwMode="auto">
          <a:xfrm>
            <a:off x="4332986" y="2574926"/>
            <a:ext cx="4683314" cy="83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dirty="0">
                <a:solidFill>
                  <a:srgbClr val="000000"/>
                </a:solidFill>
                <a:latin typeface="Times New Roman" panose="02020603050405020304" pitchFamily="18" charset="0"/>
              </a:rPr>
              <a:t>a</a:t>
            </a:r>
            <a:r>
              <a:rPr lang="zh-CN" altLang="en-US" sz="2400" dirty="0">
                <a:solidFill>
                  <a:srgbClr val="000000"/>
                </a:solidFill>
                <a:latin typeface="Times New Roman" panose="02020603050405020304" pitchFamily="18" charset="0"/>
              </a:rPr>
              <a:t>：</a:t>
            </a:r>
            <a:r>
              <a:rPr lang="zh-CN" altLang="zh-CN" sz="2400" dirty="0">
                <a:solidFill>
                  <a:srgbClr val="3333FF"/>
                </a:solidFill>
                <a:latin typeface="Times New Roman" panose="02020603050405020304" pitchFamily="18" charset="0"/>
              </a:rPr>
              <a:t>倒向输入端</a:t>
            </a:r>
            <a:r>
              <a:rPr lang="zh-CN" altLang="zh-CN" sz="2400" dirty="0">
                <a:solidFill>
                  <a:srgbClr val="000000"/>
                </a:solidFill>
                <a:latin typeface="Times New Roman" panose="02020603050405020304" pitchFamily="18" charset="0"/>
              </a:rPr>
              <a:t>，或</a:t>
            </a:r>
            <a:r>
              <a:rPr lang="zh-CN" altLang="zh-CN" sz="2400" dirty="0">
                <a:solidFill>
                  <a:srgbClr val="3333FF"/>
                </a:solidFill>
                <a:latin typeface="Times New Roman" panose="02020603050405020304" pitchFamily="18" charset="0"/>
              </a:rPr>
              <a:t>反相输入端</a:t>
            </a:r>
            <a:r>
              <a:rPr lang="zh-CN" altLang="zh-CN" sz="2400" dirty="0">
                <a:solidFill>
                  <a:srgbClr val="000000"/>
                </a:solidFill>
                <a:latin typeface="Times New Roman" panose="02020603050405020304" pitchFamily="18" charset="0"/>
              </a:rPr>
              <a:t>。</a:t>
            </a:r>
            <a:endParaRPr lang="zh-CN" altLang="en-US" sz="2400" dirty="0">
              <a:solidFill>
                <a:srgbClr val="000000"/>
              </a:solidFill>
              <a:latin typeface="Times New Roman" panose="02020603050405020304" pitchFamily="18" charset="0"/>
            </a:endParaRPr>
          </a:p>
          <a:p>
            <a:pPr algn="ctr" defTabSz="772302"/>
            <a:r>
              <a:rPr lang="zh-CN" altLang="en-US" sz="2400" dirty="0">
                <a:solidFill>
                  <a:srgbClr val="000000"/>
                </a:solidFill>
                <a:latin typeface="Times New Roman" panose="02020603050405020304" pitchFamily="18" charset="0"/>
              </a:rPr>
              <a:t>      </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o</a:t>
            </a:r>
            <a:r>
              <a:rPr lang="en-US" altLang="zh-CN" sz="2400" dirty="0">
                <a:solidFill>
                  <a:srgbClr val="000000"/>
                </a:solidFill>
                <a:latin typeface="Times New Roman" panose="02020603050405020304" pitchFamily="18" charset="0"/>
              </a:rPr>
              <a:t>= - A</a:t>
            </a:r>
            <a:r>
              <a:rPr lang="en-US" altLang="zh-CN" sz="2400" i="1" dirty="0">
                <a:solidFill>
                  <a:srgbClr val="000000"/>
                </a:solidFill>
                <a:latin typeface="Times New Roman" panose="02020603050405020304" pitchFamily="18" charset="0"/>
              </a:rPr>
              <a:t>u</a:t>
            </a:r>
            <a:r>
              <a:rPr lang="en-US" altLang="zh-CN" sz="2400" i="1" baseline="30000" dirty="0">
                <a:solidFill>
                  <a:srgbClr val="000000"/>
                </a:solidFill>
                <a:latin typeface="Times New Roman" panose="02020603050405020304" pitchFamily="18" charset="0"/>
              </a:rPr>
              <a:t>- </a:t>
            </a:r>
            <a:r>
              <a:rPr lang="en-US" altLang="zh-CN" sz="2400" dirty="0">
                <a:solidFill>
                  <a:srgbClr val="00FF00"/>
                </a:solidFill>
                <a:latin typeface="Times New Roman" panose="02020603050405020304" pitchFamily="18" charset="0"/>
              </a:rPr>
              <a:t>(</a:t>
            </a:r>
            <a:r>
              <a:rPr lang="zh-CN" altLang="en-US" sz="2400" dirty="0">
                <a:solidFill>
                  <a:srgbClr val="00FF00"/>
                </a:solidFill>
                <a:latin typeface="Times New Roman" panose="02020603050405020304" pitchFamily="18" charset="0"/>
              </a:rPr>
              <a:t>当只在</a:t>
            </a:r>
            <a:r>
              <a:rPr lang="en-US" altLang="zh-CN" sz="2400" dirty="0">
                <a:solidFill>
                  <a:srgbClr val="00FF00"/>
                </a:solidFill>
                <a:latin typeface="Times New Roman" panose="02020603050405020304" pitchFamily="18" charset="0"/>
              </a:rPr>
              <a:t>a</a:t>
            </a:r>
            <a:r>
              <a:rPr lang="zh-CN" altLang="en-US" sz="2400" dirty="0">
                <a:solidFill>
                  <a:srgbClr val="00FF00"/>
                </a:solidFill>
                <a:latin typeface="Times New Roman" panose="02020603050405020304" pitchFamily="18" charset="0"/>
              </a:rPr>
              <a:t>端加电压时</a:t>
            </a:r>
            <a:r>
              <a:rPr lang="en-US" altLang="zh-CN" sz="2400" dirty="0">
                <a:solidFill>
                  <a:srgbClr val="00FF00"/>
                </a:solidFill>
                <a:latin typeface="Times New Roman" panose="02020603050405020304" pitchFamily="18" charset="0"/>
              </a:rPr>
              <a:t>)</a:t>
            </a:r>
          </a:p>
        </p:txBody>
      </p:sp>
      <p:sp>
        <p:nvSpPr>
          <p:cNvPr id="262171" name="Text Box 27"/>
          <p:cNvSpPr txBox="1">
            <a:spLocks noChangeArrowheads="1"/>
          </p:cNvSpPr>
          <p:nvPr/>
        </p:nvSpPr>
        <p:spPr bwMode="auto">
          <a:xfrm>
            <a:off x="4060825" y="4897438"/>
            <a:ext cx="4854575" cy="978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p>
            <a:pPr algn="just" defTabSz="772302">
              <a:lnSpc>
                <a:spcPct val="120000"/>
              </a:lnSpc>
            </a:pPr>
            <a:r>
              <a:rPr lang="zh-CN" altLang="en-US" sz="2400">
                <a:solidFill>
                  <a:srgbClr val="000000"/>
                </a:solidFill>
                <a:latin typeface="Times New Roman" panose="02020603050405020304" pitchFamily="18" charset="0"/>
              </a:rPr>
              <a:t>有时候，为简化起见，省略接地线，电路符号图中只有</a:t>
            </a:r>
            <a:r>
              <a:rPr lang="en-US" altLang="zh-CN" sz="2400">
                <a:solidFill>
                  <a:srgbClr val="000000"/>
                </a:solidFill>
                <a:latin typeface="Times New Roman" panose="02020603050405020304" pitchFamily="18" charset="0"/>
              </a:rPr>
              <a:t>a,b,o</a:t>
            </a:r>
            <a:r>
              <a:rPr lang="zh-CN" altLang="en-US" sz="2400">
                <a:solidFill>
                  <a:srgbClr val="000000"/>
                </a:solidFill>
                <a:latin typeface="Times New Roman" panose="02020603050405020304" pitchFamily="18" charset="0"/>
              </a:rPr>
              <a:t>三端。</a:t>
            </a:r>
          </a:p>
        </p:txBody>
      </p:sp>
      <p:sp>
        <p:nvSpPr>
          <p:cNvPr id="262172" name="Text Box 28"/>
          <p:cNvSpPr txBox="1">
            <a:spLocks noChangeArrowheads="1"/>
          </p:cNvSpPr>
          <p:nvPr/>
        </p:nvSpPr>
        <p:spPr bwMode="auto">
          <a:xfrm>
            <a:off x="4308475" y="1450976"/>
            <a:ext cx="4294188" cy="1200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lvl1pPr marL="476250" indent="-476250">
              <a:defRPr kumimoji="1" sz="2400">
                <a:solidFill>
                  <a:schemeClr val="tx1"/>
                </a:solidFill>
                <a:latin typeface="Times New Roman" panose="02020603050405020304" pitchFamily="18" charset="0"/>
                <a:ea typeface="宋体" panose="02010600030101010101" pitchFamily="2" charset="-122"/>
              </a:defRPr>
            </a:lvl1pPr>
            <a:lvl2pPr marL="762000">
              <a:defRPr kumimoji="1" sz="2400">
                <a:solidFill>
                  <a:schemeClr val="tx1"/>
                </a:solidFill>
                <a:latin typeface="Times New Roman" panose="02020603050405020304" pitchFamily="18" charset="0"/>
                <a:ea typeface="宋体" panose="02010600030101010101" pitchFamily="2" charset="-122"/>
              </a:defRPr>
            </a:lvl2pPr>
            <a:lvl3pPr marL="95250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02241" indent="-402241" algn="just" defTabSz="772302"/>
            <a:r>
              <a:rPr lang="en-US" altLang="zh-CN" i="1">
                <a:solidFill>
                  <a:srgbClr val="000000"/>
                </a:solidFill>
              </a:rPr>
              <a:t>A</a:t>
            </a:r>
            <a:r>
              <a:rPr lang="zh-CN" altLang="en-US">
                <a:solidFill>
                  <a:srgbClr val="000000"/>
                </a:solidFill>
              </a:rPr>
              <a:t>：</a:t>
            </a:r>
            <a:r>
              <a:rPr lang="en-US" altLang="zh-CN">
                <a:solidFill>
                  <a:srgbClr val="000000"/>
                </a:solidFill>
              </a:rPr>
              <a:t>(</a:t>
            </a:r>
            <a:r>
              <a:rPr lang="zh-CN" altLang="en-US">
                <a:solidFill>
                  <a:srgbClr val="000000"/>
                </a:solidFill>
              </a:rPr>
              <a:t>开环</a:t>
            </a:r>
            <a:r>
              <a:rPr lang="en-US" altLang="zh-CN">
                <a:solidFill>
                  <a:srgbClr val="000000"/>
                </a:solidFill>
              </a:rPr>
              <a:t>)</a:t>
            </a:r>
            <a:r>
              <a:rPr lang="zh-CN" altLang="en-US">
                <a:solidFill>
                  <a:srgbClr val="3333FF"/>
                </a:solidFill>
              </a:rPr>
              <a:t>电压放大倍数</a:t>
            </a:r>
            <a:r>
              <a:rPr lang="zh-CN" altLang="en-US">
                <a:solidFill>
                  <a:srgbClr val="000000"/>
                </a:solidFill>
              </a:rPr>
              <a:t>，或</a:t>
            </a:r>
            <a:r>
              <a:rPr lang="zh-CN" altLang="en-US">
                <a:solidFill>
                  <a:srgbClr val="3333FF"/>
                </a:solidFill>
              </a:rPr>
              <a:t>电压增益</a:t>
            </a:r>
            <a:r>
              <a:rPr lang="zh-CN" altLang="en-US">
                <a:solidFill>
                  <a:srgbClr val="000000"/>
                </a:solidFill>
              </a:rPr>
              <a:t>。可达几万、甚至十几万倍</a:t>
            </a:r>
          </a:p>
        </p:txBody>
      </p:sp>
      <p:grpSp>
        <p:nvGrpSpPr>
          <p:cNvPr id="262173" name="Group 29"/>
          <p:cNvGrpSpPr>
            <a:grpSpLocks/>
          </p:cNvGrpSpPr>
          <p:nvPr/>
        </p:nvGrpSpPr>
        <p:grpSpPr bwMode="auto">
          <a:xfrm>
            <a:off x="182563" y="1341439"/>
            <a:ext cx="3497263" cy="2682875"/>
            <a:chOff x="247" y="650"/>
            <a:chExt cx="2203" cy="1690"/>
          </a:xfrm>
        </p:grpSpPr>
        <p:sp>
          <p:nvSpPr>
            <p:cNvPr id="262174" name="Line 30"/>
            <p:cNvSpPr>
              <a:spLocks noChangeShapeType="1"/>
            </p:cNvSpPr>
            <p:nvPr/>
          </p:nvSpPr>
          <p:spPr bwMode="auto">
            <a:xfrm>
              <a:off x="564" y="2100"/>
              <a:ext cx="177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75" name="Text Box 31"/>
            <p:cNvSpPr txBox="1">
              <a:spLocks noChangeArrowheads="1"/>
            </p:cNvSpPr>
            <p:nvPr/>
          </p:nvSpPr>
          <p:spPr bwMode="auto">
            <a:xfrm>
              <a:off x="2292" y="1991"/>
              <a:ext cx="11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nchor="ctr">
              <a:spAutoFit/>
            </a:bodyPr>
            <a:lstStyle/>
            <a:p>
              <a:pPr algn="ctr" defTabSz="772302" eaLnBrk="0" hangingPunct="0">
                <a:spcBef>
                  <a:spcPct val="50000"/>
                </a:spcBef>
              </a:pPr>
              <a:r>
                <a:rPr lang="en-US" altLang="zh-CN" sz="2400">
                  <a:solidFill>
                    <a:srgbClr val="FF0000"/>
                  </a:solidFill>
                  <a:latin typeface="Times New Roman" panose="02020603050405020304" pitchFamily="18" charset="0"/>
                  <a:sym typeface="Symbol" panose="05050102010706020507" pitchFamily="18" charset="2"/>
                </a:rPr>
                <a:t>º</a:t>
              </a:r>
            </a:p>
          </p:txBody>
        </p:sp>
        <p:sp>
          <p:nvSpPr>
            <p:cNvPr id="262176" name="Text Box 32"/>
            <p:cNvSpPr txBox="1">
              <a:spLocks noChangeArrowheads="1"/>
            </p:cNvSpPr>
            <p:nvPr/>
          </p:nvSpPr>
          <p:spPr bwMode="auto">
            <a:xfrm>
              <a:off x="601" y="1454"/>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FF0000"/>
                  </a:solidFill>
                  <a:latin typeface="Times New Roman" panose="02020603050405020304" pitchFamily="18" charset="0"/>
                </a:rPr>
                <a:t>+</a:t>
              </a:r>
            </a:p>
          </p:txBody>
        </p:sp>
        <p:sp>
          <p:nvSpPr>
            <p:cNvPr id="262177" name="Text Box 33"/>
            <p:cNvSpPr txBox="1">
              <a:spLocks noChangeArrowheads="1"/>
            </p:cNvSpPr>
            <p:nvPr/>
          </p:nvSpPr>
          <p:spPr bwMode="auto">
            <a:xfrm>
              <a:off x="589" y="177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FF0000"/>
                  </a:solidFill>
                  <a:latin typeface="Times New Roman" panose="02020603050405020304" pitchFamily="18" charset="0"/>
                </a:rPr>
                <a:t>_</a:t>
              </a:r>
            </a:p>
          </p:txBody>
        </p:sp>
        <p:sp>
          <p:nvSpPr>
            <p:cNvPr id="262178" name="Text Box 34"/>
            <p:cNvSpPr txBox="1">
              <a:spLocks noChangeArrowheads="1"/>
            </p:cNvSpPr>
            <p:nvPr/>
          </p:nvSpPr>
          <p:spPr bwMode="auto">
            <a:xfrm>
              <a:off x="265" y="1814"/>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3333FF"/>
                  </a:solidFill>
                  <a:latin typeface="Times New Roman" panose="02020603050405020304" pitchFamily="18" charset="0"/>
                </a:rPr>
                <a:t>_</a:t>
              </a:r>
            </a:p>
          </p:txBody>
        </p:sp>
        <p:sp>
          <p:nvSpPr>
            <p:cNvPr id="262179" name="Text Box 35"/>
            <p:cNvSpPr txBox="1">
              <a:spLocks noChangeArrowheads="1"/>
            </p:cNvSpPr>
            <p:nvPr/>
          </p:nvSpPr>
          <p:spPr bwMode="auto">
            <a:xfrm>
              <a:off x="289" y="830"/>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3333FF"/>
                  </a:solidFill>
                  <a:latin typeface="Times New Roman" panose="02020603050405020304" pitchFamily="18" charset="0"/>
                </a:rPr>
                <a:t>+</a:t>
              </a:r>
            </a:p>
          </p:txBody>
        </p:sp>
        <p:sp>
          <p:nvSpPr>
            <p:cNvPr id="262180" name="Text Box 36"/>
            <p:cNvSpPr txBox="1">
              <a:spLocks noChangeArrowheads="1"/>
            </p:cNvSpPr>
            <p:nvPr/>
          </p:nvSpPr>
          <p:spPr bwMode="auto">
            <a:xfrm>
              <a:off x="577" y="1622"/>
              <a:ext cx="2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FF0000"/>
                  </a:solidFill>
                  <a:latin typeface="Times New Roman" panose="02020603050405020304" pitchFamily="18" charset="0"/>
                </a:rPr>
                <a:t>u</a:t>
              </a:r>
              <a:r>
                <a:rPr lang="en-US" altLang="zh-CN" sz="2400" baseline="30000" dirty="0">
                  <a:solidFill>
                    <a:srgbClr val="FF0000"/>
                  </a:solidFill>
                  <a:latin typeface="Times New Roman" panose="02020603050405020304" pitchFamily="18" charset="0"/>
                </a:rPr>
                <a:t>+</a:t>
              </a:r>
            </a:p>
          </p:txBody>
        </p:sp>
        <p:sp>
          <p:nvSpPr>
            <p:cNvPr id="262181" name="Text Box 37"/>
            <p:cNvSpPr txBox="1">
              <a:spLocks noChangeArrowheads="1"/>
            </p:cNvSpPr>
            <p:nvPr/>
          </p:nvSpPr>
          <p:spPr bwMode="auto">
            <a:xfrm>
              <a:off x="247" y="1280"/>
              <a:ext cx="2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3333FF"/>
                  </a:solidFill>
                  <a:latin typeface="Times New Roman" panose="02020603050405020304" pitchFamily="18" charset="0"/>
                </a:rPr>
                <a:t>u</a:t>
              </a:r>
              <a:r>
                <a:rPr lang="en-US" altLang="zh-CN" sz="2400" i="1" baseline="30000" dirty="0">
                  <a:solidFill>
                    <a:srgbClr val="3333FF"/>
                  </a:solidFill>
                  <a:latin typeface="Times New Roman" panose="02020603050405020304" pitchFamily="18" charset="0"/>
                </a:rPr>
                <a:t>-</a:t>
              </a:r>
            </a:p>
          </p:txBody>
        </p:sp>
        <p:sp>
          <p:nvSpPr>
            <p:cNvPr id="262182" name="Text Box 38"/>
            <p:cNvSpPr txBox="1">
              <a:spLocks noChangeArrowheads="1"/>
            </p:cNvSpPr>
            <p:nvPr/>
          </p:nvSpPr>
          <p:spPr bwMode="auto">
            <a:xfrm>
              <a:off x="480" y="1991"/>
              <a:ext cx="11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nchor="ctr">
              <a:spAutoFit/>
            </a:bodyPr>
            <a:lstStyle/>
            <a:p>
              <a:pPr algn="ctr" defTabSz="772302" eaLnBrk="0" hangingPunct="0">
                <a:spcBef>
                  <a:spcPct val="50000"/>
                </a:spcBef>
              </a:pPr>
              <a:r>
                <a:rPr lang="en-US" altLang="zh-CN" sz="2400">
                  <a:solidFill>
                    <a:srgbClr val="FF0000"/>
                  </a:solidFill>
                  <a:latin typeface="Times New Roman" panose="02020603050405020304" pitchFamily="18" charset="0"/>
                  <a:sym typeface="Symbol" panose="05050102010706020507" pitchFamily="18" charset="2"/>
                </a:rPr>
                <a:t>º</a:t>
              </a:r>
            </a:p>
          </p:txBody>
        </p:sp>
        <p:sp>
          <p:nvSpPr>
            <p:cNvPr id="262183" name="Text Box 39"/>
            <p:cNvSpPr txBox="1">
              <a:spLocks noChangeArrowheads="1"/>
            </p:cNvSpPr>
            <p:nvPr/>
          </p:nvSpPr>
          <p:spPr bwMode="auto">
            <a:xfrm>
              <a:off x="2197" y="1286"/>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a:t>
              </a:r>
            </a:p>
          </p:txBody>
        </p:sp>
        <p:sp>
          <p:nvSpPr>
            <p:cNvPr id="262184" name="Text Box 40"/>
            <p:cNvSpPr txBox="1">
              <a:spLocks noChangeArrowheads="1"/>
            </p:cNvSpPr>
            <p:nvPr/>
          </p:nvSpPr>
          <p:spPr bwMode="auto">
            <a:xfrm>
              <a:off x="2197" y="1754"/>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_</a:t>
              </a:r>
            </a:p>
          </p:txBody>
        </p:sp>
        <p:sp>
          <p:nvSpPr>
            <p:cNvPr id="262185" name="Text Box 41"/>
            <p:cNvSpPr txBox="1">
              <a:spLocks noChangeArrowheads="1"/>
            </p:cNvSpPr>
            <p:nvPr/>
          </p:nvSpPr>
          <p:spPr bwMode="auto">
            <a:xfrm>
              <a:off x="2161" y="1574"/>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o</a:t>
              </a:r>
              <a:endParaRPr lang="en-US" altLang="zh-CN" sz="2400" dirty="0">
                <a:solidFill>
                  <a:srgbClr val="000000"/>
                </a:solidFill>
                <a:latin typeface="Times New Roman" panose="02020603050405020304" pitchFamily="18" charset="0"/>
              </a:endParaRPr>
            </a:p>
          </p:txBody>
        </p:sp>
        <p:sp>
          <p:nvSpPr>
            <p:cNvPr id="262186" name="Text Box 42"/>
            <p:cNvSpPr txBox="1">
              <a:spLocks noChangeArrowheads="1"/>
            </p:cNvSpPr>
            <p:nvPr/>
          </p:nvSpPr>
          <p:spPr bwMode="auto">
            <a:xfrm>
              <a:off x="547" y="65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a</a:t>
              </a:r>
            </a:p>
          </p:txBody>
        </p:sp>
        <p:grpSp>
          <p:nvGrpSpPr>
            <p:cNvPr id="262187" name="Group 43"/>
            <p:cNvGrpSpPr>
              <a:grpSpLocks/>
            </p:cNvGrpSpPr>
            <p:nvPr/>
          </p:nvGrpSpPr>
          <p:grpSpPr bwMode="auto">
            <a:xfrm>
              <a:off x="1320" y="2220"/>
              <a:ext cx="261" cy="120"/>
              <a:chOff x="720" y="1824"/>
              <a:chExt cx="261" cy="120"/>
            </a:xfrm>
          </p:grpSpPr>
          <p:sp>
            <p:nvSpPr>
              <p:cNvPr id="262188" name="Line 44"/>
              <p:cNvSpPr>
                <a:spLocks noChangeShapeType="1"/>
              </p:cNvSpPr>
              <p:nvPr/>
            </p:nvSpPr>
            <p:spPr bwMode="auto">
              <a:xfrm>
                <a:off x="720" y="1824"/>
                <a:ext cx="261"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772302"/>
                <a:endParaRPr lang="zh-CN" altLang="en-US" sz="3600">
                  <a:solidFill>
                    <a:srgbClr val="FF0000"/>
                  </a:solidFill>
                  <a:latin typeface="Times New Roman" panose="02020603050405020304" pitchFamily="18" charset="0"/>
                </a:endParaRPr>
              </a:p>
            </p:txBody>
          </p:sp>
          <p:sp>
            <p:nvSpPr>
              <p:cNvPr id="262189" name="Line 45"/>
              <p:cNvSpPr>
                <a:spLocks noChangeShapeType="1"/>
              </p:cNvSpPr>
              <p:nvPr/>
            </p:nvSpPr>
            <p:spPr bwMode="auto">
              <a:xfrm>
                <a:off x="778" y="1883"/>
                <a:ext cx="145"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772302"/>
                <a:endParaRPr lang="zh-CN" altLang="en-US" sz="3600">
                  <a:solidFill>
                    <a:srgbClr val="FF0000"/>
                  </a:solidFill>
                  <a:latin typeface="Times New Roman" panose="02020603050405020304" pitchFamily="18" charset="0"/>
                </a:endParaRPr>
              </a:p>
            </p:txBody>
          </p:sp>
          <p:sp>
            <p:nvSpPr>
              <p:cNvPr id="262190" name="Line 46"/>
              <p:cNvSpPr>
                <a:spLocks noChangeShapeType="1"/>
              </p:cNvSpPr>
              <p:nvPr/>
            </p:nvSpPr>
            <p:spPr bwMode="auto">
              <a:xfrm>
                <a:off x="802" y="1944"/>
                <a:ext cx="86"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defTabSz="772302"/>
                <a:endParaRPr lang="zh-CN" altLang="en-US" sz="3600">
                  <a:solidFill>
                    <a:srgbClr val="FF0000"/>
                  </a:solidFill>
                  <a:latin typeface="Times New Roman" panose="02020603050405020304" pitchFamily="18" charset="0"/>
                </a:endParaRPr>
              </a:p>
            </p:txBody>
          </p:sp>
        </p:grpSp>
        <p:sp>
          <p:nvSpPr>
            <p:cNvPr id="262191" name="Text Box 47"/>
            <p:cNvSpPr txBox="1">
              <a:spLocks noChangeArrowheads="1"/>
            </p:cNvSpPr>
            <p:nvPr/>
          </p:nvSpPr>
          <p:spPr bwMode="auto">
            <a:xfrm>
              <a:off x="2221" y="866"/>
              <a:ext cx="21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o</a:t>
              </a:r>
            </a:p>
          </p:txBody>
        </p:sp>
        <p:sp>
          <p:nvSpPr>
            <p:cNvPr id="262192" name="Line 48"/>
            <p:cNvSpPr>
              <a:spLocks noChangeShapeType="1"/>
            </p:cNvSpPr>
            <p:nvPr/>
          </p:nvSpPr>
          <p:spPr bwMode="auto">
            <a:xfrm>
              <a:off x="1452" y="1584"/>
              <a:ext cx="0" cy="636"/>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93" name="Oval 49"/>
            <p:cNvSpPr>
              <a:spLocks noChangeArrowheads="1"/>
            </p:cNvSpPr>
            <p:nvPr/>
          </p:nvSpPr>
          <p:spPr bwMode="auto">
            <a:xfrm>
              <a:off x="1428" y="2076"/>
              <a:ext cx="45" cy="45"/>
            </a:xfrm>
            <a:prstGeom prst="ellipse">
              <a:avLst/>
            </a:prstGeom>
            <a:solidFill>
              <a:schemeClr val="tx1"/>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94" name="Rectangle 50"/>
            <p:cNvSpPr>
              <a:spLocks noChangeArrowheads="1"/>
            </p:cNvSpPr>
            <p:nvPr/>
          </p:nvSpPr>
          <p:spPr bwMode="auto">
            <a:xfrm>
              <a:off x="1152" y="852"/>
              <a:ext cx="612" cy="72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95" name="Line 51"/>
            <p:cNvSpPr>
              <a:spLocks noChangeShapeType="1"/>
            </p:cNvSpPr>
            <p:nvPr/>
          </p:nvSpPr>
          <p:spPr bwMode="auto">
            <a:xfrm flipH="1">
              <a:off x="660" y="948"/>
              <a:ext cx="4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96" name="Line 52"/>
            <p:cNvSpPr>
              <a:spLocks noChangeShapeType="1"/>
            </p:cNvSpPr>
            <p:nvPr/>
          </p:nvSpPr>
          <p:spPr bwMode="auto">
            <a:xfrm flipH="1">
              <a:off x="660" y="1464"/>
              <a:ext cx="4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97" name="Line 53"/>
            <p:cNvSpPr>
              <a:spLocks noChangeShapeType="1"/>
            </p:cNvSpPr>
            <p:nvPr/>
          </p:nvSpPr>
          <p:spPr bwMode="auto">
            <a:xfrm>
              <a:off x="1764" y="1224"/>
              <a:ext cx="5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198" name="Text Box 54"/>
            <p:cNvSpPr txBox="1">
              <a:spLocks noChangeArrowheads="1"/>
            </p:cNvSpPr>
            <p:nvPr/>
          </p:nvSpPr>
          <p:spPr bwMode="auto">
            <a:xfrm>
              <a:off x="1165" y="722"/>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FF0000"/>
                  </a:solidFill>
                  <a:latin typeface="Times New Roman" panose="02020603050405020304" pitchFamily="18" charset="0"/>
                </a:rPr>
                <a:t>_</a:t>
              </a:r>
            </a:p>
          </p:txBody>
        </p:sp>
        <p:sp>
          <p:nvSpPr>
            <p:cNvPr id="262199" name="Text Box 55"/>
            <p:cNvSpPr txBox="1">
              <a:spLocks noChangeArrowheads="1"/>
            </p:cNvSpPr>
            <p:nvPr/>
          </p:nvSpPr>
          <p:spPr bwMode="auto">
            <a:xfrm>
              <a:off x="1153" y="1310"/>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FF0000"/>
                  </a:solidFill>
                  <a:latin typeface="Times New Roman" panose="02020603050405020304" pitchFamily="18" charset="0"/>
                </a:rPr>
                <a:t>+</a:t>
              </a:r>
            </a:p>
          </p:txBody>
        </p:sp>
        <p:sp>
          <p:nvSpPr>
            <p:cNvPr id="262200" name="AutoShape 56"/>
            <p:cNvSpPr>
              <a:spLocks noChangeArrowheads="1"/>
            </p:cNvSpPr>
            <p:nvPr/>
          </p:nvSpPr>
          <p:spPr bwMode="auto">
            <a:xfrm rot="-16200000">
              <a:off x="1428" y="912"/>
              <a:ext cx="144" cy="132"/>
            </a:xfrm>
            <a:prstGeom prst="triangle">
              <a:avLst>
                <a:gd name="adj" fmla="val 562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201" name="Text Box 57"/>
            <p:cNvSpPr txBox="1">
              <a:spLocks noChangeArrowheads="1"/>
            </p:cNvSpPr>
            <p:nvPr/>
          </p:nvSpPr>
          <p:spPr bwMode="auto">
            <a:xfrm>
              <a:off x="1501" y="830"/>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a:solidFill>
                    <a:srgbClr val="000000"/>
                  </a:solidFill>
                  <a:latin typeface="Times New Roman" panose="02020603050405020304" pitchFamily="18" charset="0"/>
                </a:rPr>
                <a:t>A</a:t>
              </a:r>
              <a:endParaRPr lang="en-US" altLang="zh-CN" sz="2400">
                <a:solidFill>
                  <a:srgbClr val="000000"/>
                </a:solidFill>
                <a:latin typeface="Times New Roman" panose="02020603050405020304" pitchFamily="18" charset="0"/>
              </a:endParaRPr>
            </a:p>
          </p:txBody>
        </p:sp>
        <p:sp>
          <p:nvSpPr>
            <p:cNvPr id="262202" name="Text Box 58"/>
            <p:cNvSpPr txBox="1">
              <a:spLocks noChangeArrowheads="1"/>
            </p:cNvSpPr>
            <p:nvPr/>
          </p:nvSpPr>
          <p:spPr bwMode="auto">
            <a:xfrm>
              <a:off x="1561" y="1070"/>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a:t>
              </a:r>
            </a:p>
          </p:txBody>
        </p:sp>
        <p:sp>
          <p:nvSpPr>
            <p:cNvPr id="262203" name="Text Box 59"/>
            <p:cNvSpPr txBox="1">
              <a:spLocks noChangeArrowheads="1"/>
            </p:cNvSpPr>
            <p:nvPr/>
          </p:nvSpPr>
          <p:spPr bwMode="auto">
            <a:xfrm>
              <a:off x="530" y="1160"/>
              <a:ext cx="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b</a:t>
              </a:r>
            </a:p>
          </p:txBody>
        </p:sp>
        <p:sp>
          <p:nvSpPr>
            <p:cNvPr id="262204" name="Oval 60"/>
            <p:cNvSpPr>
              <a:spLocks noChangeArrowheads="1"/>
            </p:cNvSpPr>
            <p:nvPr/>
          </p:nvSpPr>
          <p:spPr bwMode="auto">
            <a:xfrm>
              <a:off x="2310" y="1188"/>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205" name="Oval 61"/>
            <p:cNvSpPr>
              <a:spLocks noChangeArrowheads="1"/>
            </p:cNvSpPr>
            <p:nvPr/>
          </p:nvSpPr>
          <p:spPr bwMode="auto">
            <a:xfrm>
              <a:off x="606" y="912"/>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206" name="Oval 62"/>
            <p:cNvSpPr>
              <a:spLocks noChangeArrowheads="1"/>
            </p:cNvSpPr>
            <p:nvPr/>
          </p:nvSpPr>
          <p:spPr bwMode="auto">
            <a:xfrm>
              <a:off x="606" y="1428"/>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grpSp>
      <p:sp>
        <p:nvSpPr>
          <p:cNvPr id="262209" name="AutoShape 65"/>
          <p:cNvSpPr>
            <a:spLocks noChangeArrowheads="1"/>
          </p:cNvSpPr>
          <p:nvPr/>
        </p:nvSpPr>
        <p:spPr bwMode="auto">
          <a:xfrm>
            <a:off x="1962150" y="314325"/>
            <a:ext cx="2114550" cy="1047750"/>
          </a:xfrm>
          <a:prstGeom prst="wedgeRectCallout">
            <a:avLst>
              <a:gd name="adj1" fmla="val -57134"/>
              <a:gd name="adj2" fmla="val 89699"/>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lstStyle/>
          <a:p>
            <a:pPr algn="ctr" defTabSz="772302"/>
            <a:r>
              <a:rPr lang="en-US" altLang="zh-CN" sz="2000">
                <a:solidFill>
                  <a:srgbClr val="FF0000"/>
                </a:solidFill>
                <a:latin typeface="Times New Roman" panose="02020603050405020304" pitchFamily="18" charset="0"/>
              </a:rPr>
              <a:t>a</a:t>
            </a:r>
            <a:r>
              <a:rPr lang="zh-CN" altLang="en-US" sz="2000">
                <a:solidFill>
                  <a:srgbClr val="FF0000"/>
                </a:solidFill>
                <a:latin typeface="Times New Roman" panose="02020603050405020304" pitchFamily="18" charset="0"/>
              </a:rPr>
              <a:t>、</a:t>
            </a:r>
            <a:r>
              <a:rPr lang="en-US" altLang="zh-CN" sz="2000">
                <a:solidFill>
                  <a:srgbClr val="FF0000"/>
                </a:solidFill>
                <a:latin typeface="Times New Roman" panose="02020603050405020304" pitchFamily="18" charset="0"/>
              </a:rPr>
              <a:t>b</a:t>
            </a:r>
            <a:r>
              <a:rPr lang="zh-CN" altLang="en-US" sz="2000">
                <a:solidFill>
                  <a:srgbClr val="FF0000"/>
                </a:solidFill>
                <a:latin typeface="Times New Roman" panose="02020603050405020304" pitchFamily="18" charset="0"/>
              </a:rPr>
              <a:t>端的“</a:t>
            </a:r>
            <a:r>
              <a:rPr lang="en-US" altLang="zh-CN" sz="2000">
                <a:solidFill>
                  <a:srgbClr val="FF0000"/>
                </a:solidFill>
                <a:latin typeface="Times New Roman" panose="02020603050405020304" pitchFamily="18" charset="0"/>
              </a:rPr>
              <a:t>+”</a:t>
            </a:r>
            <a:r>
              <a:rPr lang="zh-CN" altLang="en-US" sz="2000">
                <a:solidFill>
                  <a:srgbClr val="FF0000"/>
                </a:solidFill>
                <a:latin typeface="Times New Roman" panose="02020603050405020304" pitchFamily="18" charset="0"/>
              </a:rPr>
              <a:t>和“</a:t>
            </a:r>
            <a:r>
              <a:rPr lang="en-US" altLang="zh-CN" sz="2000">
                <a:solidFill>
                  <a:srgbClr val="FF0000"/>
                </a:solidFill>
                <a:latin typeface="Times New Roman" panose="02020603050405020304" pitchFamily="18" charset="0"/>
              </a:rPr>
              <a:t>-”</a:t>
            </a:r>
            <a:r>
              <a:rPr lang="zh-CN" altLang="en-US" sz="2000">
                <a:solidFill>
                  <a:srgbClr val="FF0000"/>
                </a:solidFill>
                <a:latin typeface="Times New Roman" panose="02020603050405020304" pitchFamily="18" charset="0"/>
              </a:rPr>
              <a:t>号，并非表示参考方向</a:t>
            </a:r>
          </a:p>
        </p:txBody>
      </p:sp>
      <p:sp>
        <p:nvSpPr>
          <p:cNvPr id="262210" name="Text Box 66"/>
          <p:cNvSpPr txBox="1">
            <a:spLocks noChangeArrowheads="1"/>
          </p:cNvSpPr>
          <p:nvPr/>
        </p:nvSpPr>
        <p:spPr bwMode="auto">
          <a:xfrm>
            <a:off x="4323057" y="3394076"/>
            <a:ext cx="4996861" cy="83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dirty="0">
                <a:solidFill>
                  <a:srgbClr val="000000"/>
                </a:solidFill>
                <a:latin typeface="Times New Roman" panose="02020603050405020304" pitchFamily="18" charset="0"/>
              </a:rPr>
              <a:t>b</a:t>
            </a:r>
            <a:r>
              <a:rPr lang="zh-CN" altLang="en-US" sz="2400" dirty="0">
                <a:solidFill>
                  <a:srgbClr val="000000"/>
                </a:solidFill>
                <a:latin typeface="Times New Roman" panose="02020603050405020304" pitchFamily="18" charset="0"/>
              </a:rPr>
              <a:t>：</a:t>
            </a:r>
            <a:r>
              <a:rPr lang="zh-CN" altLang="en-US" sz="2400" dirty="0">
                <a:solidFill>
                  <a:srgbClr val="3333FF"/>
                </a:solidFill>
                <a:latin typeface="Times New Roman" panose="02020603050405020304" pitchFamily="18" charset="0"/>
              </a:rPr>
              <a:t>非</a:t>
            </a:r>
            <a:r>
              <a:rPr lang="zh-CN" altLang="zh-CN" sz="2400" dirty="0">
                <a:solidFill>
                  <a:srgbClr val="3333FF"/>
                </a:solidFill>
                <a:latin typeface="Times New Roman" panose="02020603050405020304" pitchFamily="18" charset="0"/>
              </a:rPr>
              <a:t>倒向输入端</a:t>
            </a:r>
            <a:r>
              <a:rPr lang="zh-CN" altLang="zh-CN" sz="2400" dirty="0">
                <a:solidFill>
                  <a:srgbClr val="000000"/>
                </a:solidFill>
                <a:latin typeface="Times New Roman" panose="02020603050405020304" pitchFamily="18" charset="0"/>
              </a:rPr>
              <a:t>，或</a:t>
            </a:r>
            <a:r>
              <a:rPr lang="zh-CN" altLang="zh-CN" sz="2400" dirty="0">
                <a:solidFill>
                  <a:srgbClr val="3333FF"/>
                </a:solidFill>
                <a:latin typeface="Times New Roman" panose="02020603050405020304" pitchFamily="18" charset="0"/>
              </a:rPr>
              <a:t>同相输入端</a:t>
            </a:r>
            <a:r>
              <a:rPr lang="zh-CN" altLang="zh-CN" sz="2400" dirty="0">
                <a:solidFill>
                  <a:srgbClr val="000000"/>
                </a:solidFill>
                <a:latin typeface="Times New Roman" panose="02020603050405020304" pitchFamily="18" charset="0"/>
              </a:rPr>
              <a:t>。</a:t>
            </a:r>
            <a:endParaRPr lang="zh-CN" altLang="en-US" sz="2400" dirty="0">
              <a:solidFill>
                <a:srgbClr val="000000"/>
              </a:solidFill>
              <a:latin typeface="Times New Roman" panose="02020603050405020304" pitchFamily="18" charset="0"/>
            </a:endParaRPr>
          </a:p>
          <a:p>
            <a:pPr algn="ctr" defTabSz="772302"/>
            <a:r>
              <a:rPr lang="zh-CN" altLang="en-US" sz="2400" dirty="0">
                <a:solidFill>
                  <a:srgbClr val="000000"/>
                </a:solidFill>
                <a:latin typeface="Times New Roman" panose="02020603050405020304" pitchFamily="18" charset="0"/>
              </a:rPr>
              <a:t>      </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o</a:t>
            </a:r>
            <a:r>
              <a:rPr lang="en-US" altLang="zh-CN" sz="2400" dirty="0">
                <a:solidFill>
                  <a:srgbClr val="000000"/>
                </a:solidFill>
                <a:latin typeface="Times New Roman" panose="02020603050405020304" pitchFamily="18" charset="0"/>
              </a:rPr>
              <a:t>= A</a:t>
            </a:r>
            <a:r>
              <a:rPr lang="en-US" altLang="zh-CN" sz="2400" i="1" dirty="0">
                <a:solidFill>
                  <a:srgbClr val="000000"/>
                </a:solidFill>
                <a:latin typeface="Times New Roman" panose="02020603050405020304" pitchFamily="18" charset="0"/>
              </a:rPr>
              <a:t>u</a:t>
            </a:r>
            <a:r>
              <a:rPr lang="en-US" altLang="zh-CN" sz="2400" i="1" baseline="300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 </a:t>
            </a:r>
            <a:r>
              <a:rPr lang="en-US" altLang="zh-CN" sz="2400" dirty="0">
                <a:solidFill>
                  <a:srgbClr val="00FF00"/>
                </a:solidFill>
                <a:latin typeface="Times New Roman" panose="02020603050405020304" pitchFamily="18" charset="0"/>
              </a:rPr>
              <a:t>(</a:t>
            </a:r>
            <a:r>
              <a:rPr lang="zh-CN" altLang="en-US" sz="2400" dirty="0">
                <a:solidFill>
                  <a:srgbClr val="00FF00"/>
                </a:solidFill>
                <a:latin typeface="Times New Roman" panose="02020603050405020304" pitchFamily="18" charset="0"/>
              </a:rPr>
              <a:t>当只在</a:t>
            </a:r>
            <a:r>
              <a:rPr lang="en-US" altLang="zh-CN" sz="2400" dirty="0">
                <a:solidFill>
                  <a:srgbClr val="00FF00"/>
                </a:solidFill>
                <a:latin typeface="Times New Roman" panose="02020603050405020304" pitchFamily="18" charset="0"/>
              </a:rPr>
              <a:t>b</a:t>
            </a:r>
            <a:r>
              <a:rPr lang="zh-CN" altLang="en-US" sz="2400" dirty="0">
                <a:solidFill>
                  <a:srgbClr val="00FF00"/>
                </a:solidFill>
                <a:latin typeface="Times New Roman" panose="02020603050405020304" pitchFamily="18" charset="0"/>
              </a:rPr>
              <a:t>端加电压时</a:t>
            </a:r>
            <a:r>
              <a:rPr lang="en-US" altLang="zh-CN" sz="2400" dirty="0">
                <a:solidFill>
                  <a:srgbClr val="00FF00"/>
                </a:solidFill>
                <a:latin typeface="Times New Roman" panose="02020603050405020304" pitchFamily="18" charset="0"/>
              </a:rPr>
              <a:t>)</a:t>
            </a:r>
          </a:p>
        </p:txBody>
      </p:sp>
      <p:grpSp>
        <p:nvGrpSpPr>
          <p:cNvPr id="262211" name="Group 67"/>
          <p:cNvGrpSpPr>
            <a:grpSpLocks/>
          </p:cNvGrpSpPr>
          <p:nvPr/>
        </p:nvGrpSpPr>
        <p:grpSpPr bwMode="auto">
          <a:xfrm>
            <a:off x="4352924" y="498475"/>
            <a:ext cx="4367213" cy="992187"/>
            <a:chOff x="2742" y="314"/>
            <a:chExt cx="2751" cy="625"/>
          </a:xfrm>
        </p:grpSpPr>
        <p:sp>
          <p:nvSpPr>
            <p:cNvPr id="262212" name="Text Box 68"/>
            <p:cNvSpPr txBox="1">
              <a:spLocks noChangeArrowheads="1"/>
            </p:cNvSpPr>
            <p:nvPr/>
          </p:nvSpPr>
          <p:spPr bwMode="auto">
            <a:xfrm>
              <a:off x="2742" y="314"/>
              <a:ext cx="27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dirty="0">
                  <a:solidFill>
                    <a:srgbClr val="000000"/>
                  </a:solidFill>
                  <a:latin typeface="Times New Roman" panose="02020603050405020304" pitchFamily="18" charset="0"/>
                </a:rPr>
                <a:t>o</a:t>
              </a:r>
              <a:r>
                <a:rPr lang="zh-CN" altLang="en-US" sz="2400" dirty="0">
                  <a:solidFill>
                    <a:srgbClr val="000000"/>
                  </a:solidFill>
                  <a:latin typeface="Times New Roman" panose="02020603050405020304" pitchFamily="18" charset="0"/>
                </a:rPr>
                <a:t>：输出电压 </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o</a:t>
              </a:r>
              <a:r>
                <a:rPr lang="en-US" altLang="zh-CN" sz="2400" dirty="0">
                  <a:solidFill>
                    <a:srgbClr val="000000"/>
                  </a:solidFill>
                  <a:latin typeface="Times New Roman" panose="02020603050405020304" pitchFamily="18" charset="0"/>
                </a:rPr>
                <a:t>= A(</a:t>
              </a:r>
              <a:r>
                <a:rPr lang="en-US" altLang="zh-CN" sz="2400" i="1" dirty="0">
                  <a:solidFill>
                    <a:srgbClr val="000000"/>
                  </a:solidFill>
                  <a:latin typeface="Times New Roman" panose="02020603050405020304" pitchFamily="18" charset="0"/>
                </a:rPr>
                <a:t>u</a:t>
              </a:r>
              <a:r>
                <a:rPr lang="en-US" altLang="zh-CN" sz="2400" i="1" baseline="300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 - </a:t>
              </a:r>
              <a:r>
                <a:rPr lang="en-US" altLang="zh-CN" sz="2400" i="1" dirty="0">
                  <a:solidFill>
                    <a:srgbClr val="000000"/>
                  </a:solidFill>
                  <a:latin typeface="Times New Roman" panose="02020603050405020304" pitchFamily="18" charset="0"/>
                </a:rPr>
                <a:t>u</a:t>
              </a:r>
              <a:r>
                <a:rPr lang="en-US" altLang="zh-CN" sz="2400" i="1" baseline="300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a:t>
              </a:r>
              <a:r>
                <a:rPr lang="en-US" altLang="zh-CN" sz="2400" dirty="0" err="1">
                  <a:solidFill>
                    <a:srgbClr val="000000"/>
                  </a:solidFill>
                  <a:latin typeface="Times New Roman" panose="02020603050405020304" pitchFamily="18" charset="0"/>
                </a:rPr>
                <a:t>A</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a:t>
              </a:r>
              <a:endParaRPr lang="en-US" altLang="zh-CN" sz="2400" baseline="-25000" dirty="0">
                <a:solidFill>
                  <a:srgbClr val="000000"/>
                </a:solidFill>
                <a:latin typeface="Times New Roman" panose="02020603050405020304" pitchFamily="18" charset="0"/>
              </a:endParaRPr>
            </a:p>
          </p:txBody>
        </p:sp>
        <p:sp>
          <p:nvSpPr>
            <p:cNvPr id="262213" name="Rectangle 69"/>
            <p:cNvSpPr>
              <a:spLocks noChangeArrowheads="1"/>
            </p:cNvSpPr>
            <p:nvPr/>
          </p:nvSpPr>
          <p:spPr bwMode="auto">
            <a:xfrm>
              <a:off x="3061" y="648"/>
              <a:ext cx="185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a:t>
              </a:r>
              <a:r>
                <a:rPr lang="zh-CN" altLang="en-US" sz="2400" dirty="0">
                  <a:solidFill>
                    <a:srgbClr val="000000"/>
                  </a:solidFill>
                  <a:latin typeface="Times New Roman" panose="02020603050405020304" pitchFamily="18" charset="0"/>
                </a:rPr>
                <a:t>称</a:t>
              </a:r>
              <a:r>
                <a:rPr lang="zh-CN" altLang="en-US" sz="2400" dirty="0">
                  <a:solidFill>
                    <a:srgbClr val="3333FF"/>
                  </a:solidFill>
                  <a:latin typeface="Times New Roman" panose="02020603050405020304" pitchFamily="18" charset="0"/>
                </a:rPr>
                <a:t>差动输入电压</a:t>
              </a:r>
              <a:r>
                <a:rPr lang="zh-CN" altLang="en-US" sz="2400" dirty="0">
                  <a:solidFill>
                    <a:srgbClr val="000000"/>
                  </a:solidFill>
                  <a:latin typeface="Times New Roman" panose="02020603050405020304" pitchFamily="18" charset="0"/>
                </a:rPr>
                <a:t>。</a:t>
              </a:r>
            </a:p>
          </p:txBody>
        </p:sp>
      </p:grpSp>
      <p:grpSp>
        <p:nvGrpSpPr>
          <p:cNvPr id="262214" name="Group 70"/>
          <p:cNvGrpSpPr>
            <a:grpSpLocks/>
          </p:cNvGrpSpPr>
          <p:nvPr/>
        </p:nvGrpSpPr>
        <p:grpSpPr bwMode="auto">
          <a:xfrm>
            <a:off x="1085850" y="1512889"/>
            <a:ext cx="469900" cy="1243012"/>
            <a:chOff x="684" y="818"/>
            <a:chExt cx="296" cy="783"/>
          </a:xfrm>
        </p:grpSpPr>
        <p:sp>
          <p:nvSpPr>
            <p:cNvPr id="262215" name="Text Box 71"/>
            <p:cNvSpPr txBox="1">
              <a:spLocks noChangeArrowheads="1"/>
            </p:cNvSpPr>
            <p:nvPr/>
          </p:nvSpPr>
          <p:spPr bwMode="auto">
            <a:xfrm>
              <a:off x="684" y="1058"/>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FF00"/>
                  </a:solidFill>
                  <a:latin typeface="Times New Roman" panose="02020603050405020304" pitchFamily="18" charset="0"/>
                </a:rPr>
                <a:t>u</a:t>
              </a:r>
              <a:r>
                <a:rPr lang="en-US" altLang="zh-CN" sz="2400" baseline="-25000" dirty="0" err="1">
                  <a:solidFill>
                    <a:srgbClr val="00FF00"/>
                  </a:solidFill>
                  <a:latin typeface="Times New Roman" panose="02020603050405020304" pitchFamily="18" charset="0"/>
                </a:rPr>
                <a:t>d</a:t>
              </a:r>
              <a:endParaRPr lang="en-US" altLang="zh-CN" sz="2400" dirty="0">
                <a:solidFill>
                  <a:srgbClr val="00FF00"/>
                </a:solidFill>
                <a:latin typeface="Times New Roman" panose="02020603050405020304" pitchFamily="18" charset="0"/>
              </a:endParaRPr>
            </a:p>
          </p:txBody>
        </p:sp>
        <p:grpSp>
          <p:nvGrpSpPr>
            <p:cNvPr id="262216" name="Group 72"/>
            <p:cNvGrpSpPr>
              <a:grpSpLocks/>
            </p:cNvGrpSpPr>
            <p:nvPr/>
          </p:nvGrpSpPr>
          <p:grpSpPr bwMode="auto">
            <a:xfrm>
              <a:off x="685" y="818"/>
              <a:ext cx="237" cy="783"/>
              <a:chOff x="685" y="818"/>
              <a:chExt cx="237" cy="783"/>
            </a:xfrm>
          </p:grpSpPr>
          <p:sp>
            <p:nvSpPr>
              <p:cNvPr id="262217" name="Text Box 73"/>
              <p:cNvSpPr txBox="1">
                <a:spLocks noChangeArrowheads="1"/>
              </p:cNvSpPr>
              <p:nvPr/>
            </p:nvSpPr>
            <p:spPr bwMode="auto">
              <a:xfrm>
                <a:off x="685" y="1310"/>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FF00"/>
                    </a:solidFill>
                    <a:latin typeface="Times New Roman" panose="02020603050405020304" pitchFamily="18" charset="0"/>
                  </a:rPr>
                  <a:t>+</a:t>
                </a:r>
              </a:p>
            </p:txBody>
          </p:sp>
          <p:sp>
            <p:nvSpPr>
              <p:cNvPr id="262218" name="Text Box 74"/>
              <p:cNvSpPr txBox="1">
                <a:spLocks noChangeArrowheads="1"/>
              </p:cNvSpPr>
              <p:nvPr/>
            </p:nvSpPr>
            <p:spPr bwMode="auto">
              <a:xfrm>
                <a:off x="709" y="81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FF00"/>
                    </a:solidFill>
                    <a:latin typeface="Times New Roman" panose="02020603050405020304" pitchFamily="18" charset="0"/>
                  </a:rPr>
                  <a:t>_</a:t>
                </a:r>
              </a:p>
            </p:txBody>
          </p:sp>
        </p:grpSp>
      </p:grpSp>
      <p:sp>
        <p:nvSpPr>
          <p:cNvPr id="262219" name="AutoShape 75" descr="水滴">
            <a:hlinkClick r:id="" action="ppaction://hlinkshowjump?jump=previousslide" highlightClick="1">
              <a:snd r:embed="rId2" name="PROJCTOR.WAV"/>
            </a:hlinkClick>
          </p:cNvPr>
          <p:cNvSpPr>
            <a:spLocks noChangeArrowheads="1"/>
          </p:cNvSpPr>
          <p:nvPr/>
        </p:nvSpPr>
        <p:spPr bwMode="auto">
          <a:xfrm>
            <a:off x="8074026" y="6324600"/>
            <a:ext cx="460375" cy="457200"/>
          </a:xfrm>
          <a:prstGeom prst="actionButtonBackPrevious">
            <a:avLst/>
          </a:prstGeom>
          <a:blipFill dpi="0" rotWithShape="0">
            <a:blip r:embed="rId3"/>
            <a:srcRect/>
            <a:tile tx="0" ty="0" sx="100000" sy="100000" flip="none" algn="tl"/>
          </a:blipFill>
          <a:ln>
            <a:noFill/>
          </a:ln>
          <a:effectLst>
            <a:prstShdw prst="shdw17" dist="17961" dir="2700000">
              <a:srgbClr val="CCFFFF">
                <a:gamma/>
                <a:shade val="60000"/>
                <a:invGamma/>
              </a:srgbClr>
            </a:prstShdw>
          </a:effectLst>
          <a:extLst>
            <a:ext uri="{91240B29-F687-4F45-9708-019B960494DF}">
              <a14:hiddenLine xmlns:a14="http://schemas.microsoft.com/office/drawing/2010/main" w="28575" cap="sq">
                <a:solidFill>
                  <a:schemeClr val="bg1"/>
                </a:solidFill>
                <a:miter lim="800000"/>
                <a:headEnd/>
                <a:tailEnd/>
              </a14:hiddenLine>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2220" name="AutoShape 76" descr="水滴">
            <a:hlinkClick r:id="" action="ppaction://hlinkshowjump?jump=nextslide" highlightClick="1">
              <a:snd r:embed="rId2" name="PROJCTOR.WAV"/>
            </a:hlinkClick>
          </p:cNvPr>
          <p:cNvSpPr>
            <a:spLocks noChangeArrowheads="1"/>
          </p:cNvSpPr>
          <p:nvPr/>
        </p:nvSpPr>
        <p:spPr bwMode="auto">
          <a:xfrm flipH="1">
            <a:off x="8610600" y="6324600"/>
            <a:ext cx="457200" cy="457200"/>
          </a:xfrm>
          <a:prstGeom prst="actionButtonBackPrevious">
            <a:avLst/>
          </a:prstGeom>
          <a:blipFill dpi="0" rotWithShape="0">
            <a:blip r:embed="rId3"/>
            <a:srcRect/>
            <a:tile tx="0" ty="0" sx="100000" sy="100000" flip="none" algn="tl"/>
          </a:blipFill>
          <a:ln>
            <a:noFill/>
          </a:ln>
          <a:effectLst>
            <a:prstShdw prst="shdw17" dist="17961" dir="2700000">
              <a:srgbClr val="CCFFFF">
                <a:gamma/>
                <a:shade val="60000"/>
                <a:invGamma/>
              </a:srgbClr>
            </a:prstShdw>
          </a:effectLst>
          <a:extLst>
            <a:ext uri="{91240B29-F687-4F45-9708-019B960494DF}">
              <a14:hiddenLine xmlns:a14="http://schemas.microsoft.com/office/drawing/2010/main" w="28575" cap="sq">
                <a:solidFill>
                  <a:schemeClr val="bg1"/>
                </a:solidFill>
                <a:miter lim="800000"/>
                <a:headEnd/>
                <a:tailEnd/>
              </a14:hiddenLine>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333423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62214"/>
                                        </p:tgtEl>
                                        <p:attrNameLst>
                                          <p:attrName>style.visibility</p:attrName>
                                        </p:attrNameLst>
                                      </p:cBhvr>
                                      <p:to>
                                        <p:strVal val="visible"/>
                                      </p:to>
                                    </p:set>
                                    <p:anim calcmode="lin" valueType="num">
                                      <p:cBhvr additive="base">
                                        <p:cTn id="7" dur="500" fill="hold"/>
                                        <p:tgtEl>
                                          <p:spTgt spid="262214"/>
                                        </p:tgtEl>
                                        <p:attrNameLst>
                                          <p:attrName>ppt_x</p:attrName>
                                        </p:attrNameLst>
                                      </p:cBhvr>
                                      <p:tavLst>
                                        <p:tav tm="0">
                                          <p:val>
                                            <p:strVal val="0-#ppt_w/2"/>
                                          </p:val>
                                        </p:tav>
                                        <p:tav tm="100000">
                                          <p:val>
                                            <p:strVal val="#ppt_x"/>
                                          </p:val>
                                        </p:tav>
                                      </p:tavLst>
                                    </p:anim>
                                    <p:anim calcmode="lin" valueType="num">
                                      <p:cBhvr additive="base">
                                        <p:cTn id="8" dur="500" fill="hold"/>
                                        <p:tgtEl>
                                          <p:spTgt spid="26221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62209"/>
                                        </p:tgtEl>
                                        <p:attrNameLst>
                                          <p:attrName>style.visibility</p:attrName>
                                        </p:attrNameLst>
                                      </p:cBhvr>
                                      <p:to>
                                        <p:strVal val="visible"/>
                                      </p:to>
                                    </p:set>
                                    <p:animEffect transition="in" filter="wipe(up)">
                                      <p:cBhvr>
                                        <p:cTn id="13" dur="500"/>
                                        <p:tgtEl>
                                          <p:spTgt spid="26220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262211"/>
                                        </p:tgtEl>
                                        <p:attrNameLst>
                                          <p:attrName>style.visibility</p:attrName>
                                        </p:attrNameLst>
                                      </p:cBhvr>
                                      <p:to>
                                        <p:strVal val="visible"/>
                                      </p:to>
                                    </p:set>
                                    <p:anim calcmode="lin" valueType="num">
                                      <p:cBhvr additive="base">
                                        <p:cTn id="18" dur="500" fill="hold"/>
                                        <p:tgtEl>
                                          <p:spTgt spid="262211"/>
                                        </p:tgtEl>
                                        <p:attrNameLst>
                                          <p:attrName>ppt_x</p:attrName>
                                        </p:attrNameLst>
                                      </p:cBhvr>
                                      <p:tavLst>
                                        <p:tav tm="0">
                                          <p:val>
                                            <p:strVal val="0-#ppt_w/2"/>
                                          </p:val>
                                        </p:tav>
                                        <p:tav tm="100000">
                                          <p:val>
                                            <p:strVal val="#ppt_x"/>
                                          </p:val>
                                        </p:tav>
                                      </p:tavLst>
                                    </p:anim>
                                    <p:anim calcmode="lin" valueType="num">
                                      <p:cBhvr additive="base">
                                        <p:cTn id="19" dur="500" fill="hold"/>
                                        <p:tgtEl>
                                          <p:spTgt spid="26221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2172"/>
                                        </p:tgtEl>
                                        <p:attrNameLst>
                                          <p:attrName>style.visibility</p:attrName>
                                        </p:attrNameLst>
                                      </p:cBhvr>
                                      <p:to>
                                        <p:strVal val="visible"/>
                                      </p:to>
                                    </p:set>
                                    <p:anim calcmode="lin" valueType="num">
                                      <p:cBhvr additive="base">
                                        <p:cTn id="24" dur="500" fill="hold"/>
                                        <p:tgtEl>
                                          <p:spTgt spid="262172"/>
                                        </p:tgtEl>
                                        <p:attrNameLst>
                                          <p:attrName>ppt_x</p:attrName>
                                        </p:attrNameLst>
                                      </p:cBhvr>
                                      <p:tavLst>
                                        <p:tav tm="0">
                                          <p:val>
                                            <p:strVal val="0-#ppt_w/2"/>
                                          </p:val>
                                        </p:tav>
                                        <p:tav tm="100000">
                                          <p:val>
                                            <p:strVal val="#ppt_x"/>
                                          </p:val>
                                        </p:tav>
                                      </p:tavLst>
                                    </p:anim>
                                    <p:anim calcmode="lin" valueType="num">
                                      <p:cBhvr additive="base">
                                        <p:cTn id="25" dur="500" fill="hold"/>
                                        <p:tgtEl>
                                          <p:spTgt spid="262172"/>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62170"/>
                                        </p:tgtEl>
                                        <p:attrNameLst>
                                          <p:attrName>style.visibility</p:attrName>
                                        </p:attrNameLst>
                                      </p:cBhvr>
                                      <p:to>
                                        <p:strVal val="visible"/>
                                      </p:to>
                                    </p:set>
                                    <p:anim calcmode="lin" valueType="num">
                                      <p:cBhvr additive="base">
                                        <p:cTn id="30" dur="500" fill="hold"/>
                                        <p:tgtEl>
                                          <p:spTgt spid="262170"/>
                                        </p:tgtEl>
                                        <p:attrNameLst>
                                          <p:attrName>ppt_x</p:attrName>
                                        </p:attrNameLst>
                                      </p:cBhvr>
                                      <p:tavLst>
                                        <p:tav tm="0">
                                          <p:val>
                                            <p:strVal val="0-#ppt_w/2"/>
                                          </p:val>
                                        </p:tav>
                                        <p:tav tm="100000">
                                          <p:val>
                                            <p:strVal val="#ppt_x"/>
                                          </p:val>
                                        </p:tav>
                                      </p:tavLst>
                                    </p:anim>
                                    <p:anim calcmode="lin" valueType="num">
                                      <p:cBhvr additive="base">
                                        <p:cTn id="31" dur="500" fill="hold"/>
                                        <p:tgtEl>
                                          <p:spTgt spid="262170"/>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62210"/>
                                        </p:tgtEl>
                                        <p:attrNameLst>
                                          <p:attrName>style.visibility</p:attrName>
                                        </p:attrNameLst>
                                      </p:cBhvr>
                                      <p:to>
                                        <p:strVal val="visible"/>
                                      </p:to>
                                    </p:set>
                                    <p:anim calcmode="lin" valueType="num">
                                      <p:cBhvr additive="base">
                                        <p:cTn id="36" dur="500" fill="hold"/>
                                        <p:tgtEl>
                                          <p:spTgt spid="262210"/>
                                        </p:tgtEl>
                                        <p:attrNameLst>
                                          <p:attrName>ppt_x</p:attrName>
                                        </p:attrNameLst>
                                      </p:cBhvr>
                                      <p:tavLst>
                                        <p:tav tm="0">
                                          <p:val>
                                            <p:strVal val="0-#ppt_w/2"/>
                                          </p:val>
                                        </p:tav>
                                        <p:tav tm="100000">
                                          <p:val>
                                            <p:strVal val="#ppt_x"/>
                                          </p:val>
                                        </p:tav>
                                      </p:tavLst>
                                    </p:anim>
                                    <p:anim calcmode="lin" valueType="num">
                                      <p:cBhvr additive="base">
                                        <p:cTn id="37" dur="500" fill="hold"/>
                                        <p:tgtEl>
                                          <p:spTgt spid="262210"/>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62171"/>
                                        </p:tgtEl>
                                        <p:attrNameLst>
                                          <p:attrName>style.visibility</p:attrName>
                                        </p:attrNameLst>
                                      </p:cBhvr>
                                      <p:to>
                                        <p:strVal val="visible"/>
                                      </p:to>
                                    </p:set>
                                    <p:anim calcmode="lin" valueType="num">
                                      <p:cBhvr additive="base">
                                        <p:cTn id="42" dur="500" fill="hold"/>
                                        <p:tgtEl>
                                          <p:spTgt spid="262171"/>
                                        </p:tgtEl>
                                        <p:attrNameLst>
                                          <p:attrName>ppt_x</p:attrName>
                                        </p:attrNameLst>
                                      </p:cBhvr>
                                      <p:tavLst>
                                        <p:tav tm="0">
                                          <p:val>
                                            <p:strVal val="0-#ppt_w/2"/>
                                          </p:val>
                                        </p:tav>
                                        <p:tav tm="100000">
                                          <p:val>
                                            <p:strVal val="#ppt_x"/>
                                          </p:val>
                                        </p:tav>
                                      </p:tavLst>
                                    </p:anim>
                                    <p:anim calcmode="lin" valueType="num">
                                      <p:cBhvr additive="base">
                                        <p:cTn id="43" dur="500" fill="hold"/>
                                        <p:tgtEl>
                                          <p:spTgt spid="262171"/>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nodeType="clickEffect">
                                  <p:stCondLst>
                                    <p:cond delay="0"/>
                                  </p:stCondLst>
                                  <p:childTnLst>
                                    <p:set>
                                      <p:cBhvr>
                                        <p:cTn id="47" dur="1" fill="hold">
                                          <p:stCondLst>
                                            <p:cond delay="0"/>
                                          </p:stCondLst>
                                        </p:cTn>
                                        <p:tgtEl>
                                          <p:spTgt spid="262146"/>
                                        </p:tgtEl>
                                        <p:attrNameLst>
                                          <p:attrName>style.visibility</p:attrName>
                                        </p:attrNameLst>
                                      </p:cBhvr>
                                      <p:to>
                                        <p:strVal val="visible"/>
                                      </p:to>
                                    </p:set>
                                    <p:anim calcmode="lin" valueType="num">
                                      <p:cBhvr additive="base">
                                        <p:cTn id="48" dur="500" fill="hold"/>
                                        <p:tgtEl>
                                          <p:spTgt spid="262146"/>
                                        </p:tgtEl>
                                        <p:attrNameLst>
                                          <p:attrName>ppt_x</p:attrName>
                                        </p:attrNameLst>
                                      </p:cBhvr>
                                      <p:tavLst>
                                        <p:tav tm="0">
                                          <p:val>
                                            <p:strVal val="0-#ppt_w/2"/>
                                          </p:val>
                                        </p:tav>
                                        <p:tav tm="100000">
                                          <p:val>
                                            <p:strVal val="#ppt_x"/>
                                          </p:val>
                                        </p:tav>
                                      </p:tavLst>
                                    </p:anim>
                                    <p:anim calcmode="lin" valueType="num">
                                      <p:cBhvr additive="base">
                                        <p:cTn id="49" dur="500" fill="hold"/>
                                        <p:tgtEl>
                                          <p:spTgt spid="2621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70" grpId="0" autoUpdateAnimBg="0"/>
      <p:bldP spid="262171" grpId="0" autoUpdateAnimBg="0"/>
      <p:bldP spid="262172" grpId="0" autoUpdateAnimBg="0"/>
      <p:bldP spid="262209" grpId="0" animBg="1"/>
      <p:bldP spid="262210"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Text Box 2"/>
          <p:cNvSpPr txBox="1">
            <a:spLocks noChangeArrowheads="1"/>
          </p:cNvSpPr>
          <p:nvPr/>
        </p:nvSpPr>
        <p:spPr bwMode="auto">
          <a:xfrm>
            <a:off x="4022725" y="593725"/>
            <a:ext cx="4725988" cy="142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p>
            <a:pPr algn="just" defTabSz="772302">
              <a:lnSpc>
                <a:spcPct val="120000"/>
              </a:lnSpc>
            </a:pPr>
            <a:r>
              <a:rPr lang="zh-CN" altLang="en-US" sz="2400" dirty="0">
                <a:solidFill>
                  <a:srgbClr val="000000"/>
                </a:solidFill>
                <a:latin typeface="Times New Roman" panose="02020603050405020304" pitchFamily="18" charset="0"/>
              </a:rPr>
              <a:t>设在 </a:t>
            </a:r>
            <a:r>
              <a:rPr lang="en-US" altLang="zh-CN" sz="2400" dirty="0" err="1">
                <a:solidFill>
                  <a:srgbClr val="000000"/>
                </a:solidFill>
                <a:latin typeface="Times New Roman" panose="02020603050405020304" pitchFamily="18" charset="0"/>
              </a:rPr>
              <a:t>a,b</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间加一电压 </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a:t>
            </a:r>
            <a:r>
              <a:rPr lang="en-US" altLang="zh-CN" sz="2400" dirty="0">
                <a:solidFill>
                  <a:srgbClr val="000000"/>
                </a:solidFill>
                <a:latin typeface="Times New Roman" panose="02020603050405020304" pitchFamily="18" charset="0"/>
              </a:rPr>
              <a:t> =</a:t>
            </a:r>
            <a:r>
              <a:rPr lang="en-US" altLang="zh-CN" sz="2400" i="1" dirty="0">
                <a:solidFill>
                  <a:srgbClr val="000000"/>
                </a:solidFill>
                <a:latin typeface="Times New Roman" panose="02020603050405020304" pitchFamily="18" charset="0"/>
              </a:rPr>
              <a:t>u</a:t>
            </a:r>
            <a:r>
              <a:rPr lang="en-US" altLang="zh-CN" sz="2400" baseline="300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u</a:t>
            </a:r>
            <a:r>
              <a:rPr lang="en-US" altLang="zh-CN" sz="2400" baseline="30000" dirty="0">
                <a:solidFill>
                  <a:srgbClr val="0000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，则可得输出</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o</a:t>
            </a:r>
            <a:r>
              <a:rPr lang="zh-CN" altLang="en-US" sz="2400" dirty="0">
                <a:solidFill>
                  <a:srgbClr val="000000"/>
                </a:solidFill>
                <a:latin typeface="Times New Roman" panose="02020603050405020304" pitchFamily="18" charset="0"/>
              </a:rPr>
              <a:t>和差动输入</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a:t>
            </a:r>
            <a:r>
              <a:rPr lang="zh-CN" altLang="en-US" sz="2400" dirty="0">
                <a:solidFill>
                  <a:srgbClr val="000000"/>
                </a:solidFill>
                <a:latin typeface="Times New Roman" panose="02020603050405020304" pitchFamily="18" charset="0"/>
              </a:rPr>
              <a:t>之间的转移特性曲线</a:t>
            </a:r>
            <a:r>
              <a:rPr lang="en-US" altLang="zh-CN" sz="2400" dirty="0">
                <a:solidFill>
                  <a:srgbClr val="00FF00"/>
                </a:solidFill>
                <a:latin typeface="Times New Roman" panose="02020603050405020304" pitchFamily="18" charset="0"/>
              </a:rPr>
              <a:t>(</a:t>
            </a:r>
            <a:r>
              <a:rPr lang="zh-CN" altLang="en-US" sz="2400" dirty="0">
                <a:solidFill>
                  <a:srgbClr val="00FF00"/>
                </a:solidFill>
                <a:latin typeface="Times New Roman" panose="02020603050405020304" pitchFamily="18" charset="0"/>
              </a:rPr>
              <a:t>运放的外特性</a:t>
            </a:r>
            <a:r>
              <a:rPr lang="en-US" altLang="zh-CN" sz="2400" dirty="0">
                <a:solidFill>
                  <a:srgbClr val="00FF00"/>
                </a:solidFill>
                <a:latin typeface="Times New Roman" panose="02020603050405020304" pitchFamily="18" charset="0"/>
              </a:rPr>
              <a:t>)</a:t>
            </a:r>
            <a:r>
              <a:rPr lang="zh-CN" altLang="en-US" sz="2400" dirty="0">
                <a:solidFill>
                  <a:srgbClr val="000000"/>
                </a:solidFill>
                <a:latin typeface="Times New Roman" panose="02020603050405020304" pitchFamily="18" charset="0"/>
              </a:rPr>
              <a:t>如下：</a:t>
            </a:r>
          </a:p>
        </p:txBody>
      </p:sp>
      <p:sp>
        <p:nvSpPr>
          <p:cNvPr id="263171" name="Line 3"/>
          <p:cNvSpPr>
            <a:spLocks noChangeShapeType="1"/>
          </p:cNvSpPr>
          <p:nvPr/>
        </p:nvSpPr>
        <p:spPr bwMode="auto">
          <a:xfrm>
            <a:off x="2028825" y="3352800"/>
            <a:ext cx="0" cy="9525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172" name="Line 4"/>
          <p:cNvSpPr>
            <a:spLocks noChangeShapeType="1"/>
          </p:cNvSpPr>
          <p:nvPr/>
        </p:nvSpPr>
        <p:spPr bwMode="auto">
          <a:xfrm>
            <a:off x="1171575" y="4305301"/>
            <a:ext cx="0" cy="102870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173" name="Line 5"/>
          <p:cNvSpPr>
            <a:spLocks noChangeShapeType="1"/>
          </p:cNvSpPr>
          <p:nvPr/>
        </p:nvSpPr>
        <p:spPr bwMode="auto">
          <a:xfrm>
            <a:off x="1171575" y="5343525"/>
            <a:ext cx="4191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174" name="Line 6"/>
          <p:cNvSpPr>
            <a:spLocks noChangeShapeType="1"/>
          </p:cNvSpPr>
          <p:nvPr/>
        </p:nvSpPr>
        <p:spPr bwMode="auto">
          <a:xfrm flipH="1">
            <a:off x="1581150" y="3333750"/>
            <a:ext cx="45720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175" name="Text Box 7"/>
          <p:cNvSpPr txBox="1">
            <a:spLocks noChangeArrowheads="1"/>
          </p:cNvSpPr>
          <p:nvPr/>
        </p:nvSpPr>
        <p:spPr bwMode="auto">
          <a:xfrm>
            <a:off x="1016881" y="3022601"/>
            <a:ext cx="607839" cy="4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sat</a:t>
            </a:r>
            <a:endParaRPr lang="en-US" altLang="zh-CN" sz="2400" dirty="0">
              <a:solidFill>
                <a:srgbClr val="000000"/>
              </a:solidFill>
              <a:latin typeface="Times New Roman" panose="02020603050405020304" pitchFamily="18" charset="0"/>
            </a:endParaRPr>
          </a:p>
        </p:txBody>
      </p:sp>
      <p:sp>
        <p:nvSpPr>
          <p:cNvPr id="263176" name="Text Box 8"/>
          <p:cNvSpPr txBox="1">
            <a:spLocks noChangeArrowheads="1"/>
          </p:cNvSpPr>
          <p:nvPr/>
        </p:nvSpPr>
        <p:spPr bwMode="auto">
          <a:xfrm>
            <a:off x="1613285" y="5127626"/>
            <a:ext cx="710431" cy="4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000000"/>
                </a:solidFill>
                <a:latin typeface="Times New Roman" panose="02020603050405020304" pitchFamily="18" charset="0"/>
              </a:rPr>
              <a:t>-</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sat</a:t>
            </a:r>
            <a:endParaRPr lang="en-US" altLang="zh-CN" sz="2400" dirty="0">
              <a:solidFill>
                <a:srgbClr val="000000"/>
              </a:solidFill>
              <a:latin typeface="Times New Roman" panose="02020603050405020304" pitchFamily="18" charset="0"/>
            </a:endParaRPr>
          </a:p>
        </p:txBody>
      </p:sp>
      <p:sp>
        <p:nvSpPr>
          <p:cNvPr id="263177" name="Text Box 9"/>
          <p:cNvSpPr txBox="1">
            <a:spLocks noChangeArrowheads="1"/>
          </p:cNvSpPr>
          <p:nvPr/>
        </p:nvSpPr>
        <p:spPr bwMode="auto">
          <a:xfrm>
            <a:off x="1902986" y="4289426"/>
            <a:ext cx="550130" cy="4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ds</a:t>
            </a:r>
            <a:endParaRPr lang="en-US" altLang="zh-CN" sz="2400" dirty="0">
              <a:solidFill>
                <a:srgbClr val="000000"/>
              </a:solidFill>
              <a:latin typeface="Times New Roman" panose="02020603050405020304" pitchFamily="18" charset="0"/>
            </a:endParaRPr>
          </a:p>
        </p:txBody>
      </p:sp>
      <p:sp>
        <p:nvSpPr>
          <p:cNvPr id="263178" name="Text Box 10"/>
          <p:cNvSpPr txBox="1">
            <a:spLocks noChangeArrowheads="1"/>
          </p:cNvSpPr>
          <p:nvPr/>
        </p:nvSpPr>
        <p:spPr bwMode="auto">
          <a:xfrm>
            <a:off x="699163" y="3775076"/>
            <a:ext cx="652723" cy="4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000000"/>
                </a:solidFill>
                <a:latin typeface="Times New Roman" panose="02020603050405020304" pitchFamily="18" charset="0"/>
              </a:rPr>
              <a:t>-</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ds</a:t>
            </a:r>
            <a:endParaRPr lang="en-US" altLang="zh-CN" sz="2400" dirty="0">
              <a:solidFill>
                <a:srgbClr val="000000"/>
              </a:solidFill>
              <a:latin typeface="Times New Roman" panose="02020603050405020304" pitchFamily="18" charset="0"/>
            </a:endParaRPr>
          </a:p>
        </p:txBody>
      </p:sp>
      <p:grpSp>
        <p:nvGrpSpPr>
          <p:cNvPr id="263179" name="Group 11"/>
          <p:cNvGrpSpPr>
            <a:grpSpLocks/>
          </p:cNvGrpSpPr>
          <p:nvPr/>
        </p:nvGrpSpPr>
        <p:grpSpPr bwMode="auto">
          <a:xfrm>
            <a:off x="438151" y="2651125"/>
            <a:ext cx="2919414" cy="2854325"/>
            <a:chOff x="4908" y="1286"/>
            <a:chExt cx="1839" cy="1798"/>
          </a:xfrm>
        </p:grpSpPr>
        <p:sp>
          <p:nvSpPr>
            <p:cNvPr id="263180" name="Text Box 12"/>
            <p:cNvSpPr txBox="1">
              <a:spLocks noChangeArrowheads="1"/>
            </p:cNvSpPr>
            <p:nvPr/>
          </p:nvSpPr>
          <p:spPr bwMode="auto">
            <a:xfrm>
              <a:off x="5622" y="1286"/>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o</a:t>
              </a:r>
              <a:endParaRPr lang="en-US" altLang="zh-CN" sz="2400" dirty="0">
                <a:solidFill>
                  <a:srgbClr val="000000"/>
                </a:solidFill>
                <a:latin typeface="Times New Roman" panose="02020603050405020304" pitchFamily="18" charset="0"/>
              </a:endParaRPr>
            </a:p>
          </p:txBody>
        </p:sp>
        <p:sp>
          <p:nvSpPr>
            <p:cNvPr id="263181" name="Line 13"/>
            <p:cNvSpPr>
              <a:spLocks noChangeShapeType="1"/>
            </p:cNvSpPr>
            <p:nvPr/>
          </p:nvSpPr>
          <p:spPr bwMode="auto">
            <a:xfrm>
              <a:off x="4908" y="2337"/>
              <a:ext cx="1631" cy="0"/>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182" name="Line 14"/>
            <p:cNvSpPr>
              <a:spLocks noChangeShapeType="1"/>
            </p:cNvSpPr>
            <p:nvPr/>
          </p:nvSpPr>
          <p:spPr bwMode="auto">
            <a:xfrm flipV="1">
              <a:off x="5647" y="1457"/>
              <a:ext cx="0" cy="1627"/>
            </a:xfrm>
            <a:prstGeom prst="line">
              <a:avLst/>
            </a:prstGeom>
            <a:noFill/>
            <a:ln w="19050">
              <a:solidFill>
                <a:schemeClr val="tx1"/>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183" name="Text Box 15"/>
            <p:cNvSpPr txBox="1">
              <a:spLocks noChangeArrowheads="1"/>
            </p:cNvSpPr>
            <p:nvPr/>
          </p:nvSpPr>
          <p:spPr bwMode="auto">
            <a:xfrm>
              <a:off x="6451" y="2322"/>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a:t>
              </a:r>
              <a:endParaRPr lang="en-US" altLang="zh-CN" sz="2400" dirty="0">
                <a:solidFill>
                  <a:srgbClr val="000000"/>
                </a:solidFill>
                <a:latin typeface="Times New Roman" panose="02020603050405020304" pitchFamily="18" charset="0"/>
              </a:endParaRPr>
            </a:p>
          </p:txBody>
        </p:sp>
        <p:sp>
          <p:nvSpPr>
            <p:cNvPr id="263184" name="Text Box 16"/>
            <p:cNvSpPr txBox="1">
              <a:spLocks noChangeArrowheads="1"/>
            </p:cNvSpPr>
            <p:nvPr/>
          </p:nvSpPr>
          <p:spPr bwMode="auto">
            <a:xfrm>
              <a:off x="5636" y="2299"/>
              <a:ext cx="25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a:solidFill>
                    <a:srgbClr val="000000"/>
                  </a:solidFill>
                  <a:latin typeface="Times New Roman" panose="02020603050405020304" pitchFamily="18" charset="0"/>
                </a:rPr>
                <a:t>O</a:t>
              </a:r>
              <a:endParaRPr lang="en-US" altLang="zh-CN" sz="2400">
                <a:solidFill>
                  <a:srgbClr val="000000"/>
                </a:solidFill>
                <a:latin typeface="Times New Roman" panose="02020603050405020304" pitchFamily="18" charset="0"/>
              </a:endParaRPr>
            </a:p>
          </p:txBody>
        </p:sp>
      </p:grpSp>
      <p:sp>
        <p:nvSpPr>
          <p:cNvPr id="263185" name="Text Box 17"/>
          <p:cNvSpPr txBox="1">
            <a:spLocks noChangeArrowheads="1"/>
          </p:cNvSpPr>
          <p:nvPr/>
        </p:nvSpPr>
        <p:spPr bwMode="auto">
          <a:xfrm>
            <a:off x="3613450" y="2382839"/>
            <a:ext cx="2040924" cy="4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zh-CN" altLang="en-US" sz="2400">
                <a:solidFill>
                  <a:srgbClr val="000000"/>
                </a:solidFill>
                <a:latin typeface="Times New Roman" panose="02020603050405020304" pitchFamily="18" charset="0"/>
              </a:rPr>
              <a:t>分三个区域：</a:t>
            </a:r>
          </a:p>
        </p:txBody>
      </p:sp>
      <p:grpSp>
        <p:nvGrpSpPr>
          <p:cNvPr id="263186" name="Group 18"/>
          <p:cNvGrpSpPr>
            <a:grpSpLocks/>
          </p:cNvGrpSpPr>
          <p:nvPr/>
        </p:nvGrpSpPr>
        <p:grpSpPr bwMode="auto">
          <a:xfrm>
            <a:off x="3975101" y="4078287"/>
            <a:ext cx="3322638" cy="825499"/>
            <a:chOff x="2504" y="2569"/>
            <a:chExt cx="2093" cy="520"/>
          </a:xfrm>
        </p:grpSpPr>
        <p:sp>
          <p:nvSpPr>
            <p:cNvPr id="263187" name="Text Box 19"/>
            <p:cNvSpPr txBox="1">
              <a:spLocks noChangeArrowheads="1"/>
            </p:cNvSpPr>
            <p:nvPr/>
          </p:nvSpPr>
          <p:spPr bwMode="auto">
            <a:xfrm>
              <a:off x="2504" y="2569"/>
              <a:ext cx="14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②</a:t>
              </a:r>
              <a:r>
                <a:rPr lang="zh-CN" altLang="en-US" sz="2400">
                  <a:solidFill>
                    <a:srgbClr val="000000"/>
                  </a:solidFill>
                  <a:latin typeface="Times New Roman" panose="02020603050405020304" pitchFamily="18" charset="0"/>
                </a:rPr>
                <a:t>正向饱和区：</a:t>
              </a:r>
            </a:p>
          </p:txBody>
        </p:sp>
        <p:sp>
          <p:nvSpPr>
            <p:cNvPr id="263188" name="Text Box 20"/>
            <p:cNvSpPr txBox="1">
              <a:spLocks noChangeArrowheads="1"/>
            </p:cNvSpPr>
            <p:nvPr/>
          </p:nvSpPr>
          <p:spPr bwMode="auto">
            <a:xfrm>
              <a:off x="2822" y="2798"/>
              <a:ext cx="1775"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a:t>
              </a:r>
              <a:r>
                <a:rPr lang="en-US" altLang="zh-CN" sz="2400" dirty="0">
                  <a:solidFill>
                    <a:srgbClr val="000000"/>
                  </a:solidFill>
                  <a:latin typeface="Times New Roman" panose="02020603050405020304" pitchFamily="18" charset="0"/>
                </a:rPr>
                <a:t>&gt; </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ds</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则  </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o</a:t>
              </a:r>
              <a:r>
                <a:rPr lang="en-US" altLang="zh-CN" sz="2400" dirty="0">
                  <a:solidFill>
                    <a:srgbClr val="000000"/>
                  </a:solidFill>
                  <a:latin typeface="Times New Roman" panose="02020603050405020304" pitchFamily="18" charset="0"/>
                </a:rPr>
                <a:t>= </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sat</a:t>
              </a:r>
              <a:endParaRPr lang="en-US" altLang="zh-CN" sz="2400" dirty="0">
                <a:solidFill>
                  <a:srgbClr val="000000"/>
                </a:solidFill>
                <a:latin typeface="Times New Roman" panose="02020603050405020304" pitchFamily="18" charset="0"/>
              </a:endParaRPr>
            </a:p>
          </p:txBody>
        </p:sp>
      </p:grpSp>
      <p:grpSp>
        <p:nvGrpSpPr>
          <p:cNvPr id="263189" name="Group 21"/>
          <p:cNvGrpSpPr>
            <a:grpSpLocks/>
          </p:cNvGrpSpPr>
          <p:nvPr/>
        </p:nvGrpSpPr>
        <p:grpSpPr bwMode="auto">
          <a:xfrm>
            <a:off x="3975101" y="4859337"/>
            <a:ext cx="3598863" cy="844550"/>
            <a:chOff x="2504" y="3061"/>
            <a:chExt cx="2267" cy="532"/>
          </a:xfrm>
        </p:grpSpPr>
        <p:sp>
          <p:nvSpPr>
            <p:cNvPr id="263190" name="Text Box 22"/>
            <p:cNvSpPr txBox="1">
              <a:spLocks noChangeArrowheads="1"/>
            </p:cNvSpPr>
            <p:nvPr/>
          </p:nvSpPr>
          <p:spPr bwMode="auto">
            <a:xfrm>
              <a:off x="2504" y="3061"/>
              <a:ext cx="14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③</a:t>
              </a:r>
              <a:r>
                <a:rPr lang="zh-CN" altLang="en-US" sz="2400">
                  <a:solidFill>
                    <a:srgbClr val="000000"/>
                  </a:solidFill>
                  <a:latin typeface="Times New Roman" panose="02020603050405020304" pitchFamily="18" charset="0"/>
                </a:rPr>
                <a:t>反向饱和区：</a:t>
              </a:r>
            </a:p>
          </p:txBody>
        </p:sp>
        <p:sp>
          <p:nvSpPr>
            <p:cNvPr id="263191" name="Text Box 23"/>
            <p:cNvSpPr txBox="1">
              <a:spLocks noChangeArrowheads="1"/>
            </p:cNvSpPr>
            <p:nvPr/>
          </p:nvSpPr>
          <p:spPr bwMode="auto">
            <a:xfrm>
              <a:off x="2857" y="3302"/>
              <a:ext cx="191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a:t>
              </a:r>
              <a:r>
                <a:rPr lang="en-US" altLang="zh-CN" sz="2400" dirty="0">
                  <a:solidFill>
                    <a:srgbClr val="000000"/>
                  </a:solidFill>
                  <a:latin typeface="Times New Roman" panose="02020603050405020304" pitchFamily="18" charset="0"/>
                </a:rPr>
                <a:t>&lt;- </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ds</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则  </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o</a:t>
              </a:r>
              <a:r>
                <a:rPr lang="en-US" altLang="zh-CN" sz="2400" dirty="0">
                  <a:solidFill>
                    <a:srgbClr val="000000"/>
                  </a:solidFill>
                  <a:latin typeface="Times New Roman" panose="02020603050405020304" pitchFamily="18" charset="0"/>
                </a:rPr>
                <a:t>= -</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sat</a:t>
              </a:r>
              <a:endParaRPr lang="en-US" altLang="zh-CN" sz="2400" baseline="-25000" dirty="0">
                <a:solidFill>
                  <a:srgbClr val="000000"/>
                </a:solidFill>
                <a:latin typeface="Times New Roman" panose="02020603050405020304" pitchFamily="18" charset="0"/>
              </a:endParaRPr>
            </a:p>
          </p:txBody>
        </p:sp>
      </p:grpSp>
      <p:grpSp>
        <p:nvGrpSpPr>
          <p:cNvPr id="263192" name="Group 24"/>
          <p:cNvGrpSpPr>
            <a:grpSpLocks/>
          </p:cNvGrpSpPr>
          <p:nvPr/>
        </p:nvGrpSpPr>
        <p:grpSpPr bwMode="auto">
          <a:xfrm>
            <a:off x="315912" y="698500"/>
            <a:ext cx="3440114" cy="1862137"/>
            <a:chOff x="259" y="2600"/>
            <a:chExt cx="2167" cy="1173"/>
          </a:xfrm>
        </p:grpSpPr>
        <p:sp>
          <p:nvSpPr>
            <p:cNvPr id="263193" name="Rectangle 25"/>
            <p:cNvSpPr>
              <a:spLocks noChangeArrowheads="1"/>
            </p:cNvSpPr>
            <p:nvPr/>
          </p:nvSpPr>
          <p:spPr bwMode="auto">
            <a:xfrm>
              <a:off x="1092" y="2808"/>
              <a:ext cx="612" cy="72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194" name="Line 26"/>
            <p:cNvSpPr>
              <a:spLocks noChangeShapeType="1"/>
            </p:cNvSpPr>
            <p:nvPr/>
          </p:nvSpPr>
          <p:spPr bwMode="auto">
            <a:xfrm flipH="1">
              <a:off x="600" y="2904"/>
              <a:ext cx="4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195" name="Line 27"/>
            <p:cNvSpPr>
              <a:spLocks noChangeShapeType="1"/>
            </p:cNvSpPr>
            <p:nvPr/>
          </p:nvSpPr>
          <p:spPr bwMode="auto">
            <a:xfrm flipH="1">
              <a:off x="600" y="3420"/>
              <a:ext cx="4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196" name="Text Box 28"/>
            <p:cNvSpPr txBox="1">
              <a:spLocks noChangeArrowheads="1"/>
            </p:cNvSpPr>
            <p:nvPr/>
          </p:nvSpPr>
          <p:spPr bwMode="auto">
            <a:xfrm>
              <a:off x="685" y="3194"/>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a:t>
              </a:r>
            </a:p>
          </p:txBody>
        </p:sp>
        <p:sp>
          <p:nvSpPr>
            <p:cNvPr id="263197" name="Text Box 29"/>
            <p:cNvSpPr txBox="1">
              <a:spLocks noChangeArrowheads="1"/>
            </p:cNvSpPr>
            <p:nvPr/>
          </p:nvSpPr>
          <p:spPr bwMode="auto">
            <a:xfrm>
              <a:off x="697" y="273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_</a:t>
              </a:r>
            </a:p>
          </p:txBody>
        </p:sp>
        <p:sp>
          <p:nvSpPr>
            <p:cNvPr id="263198" name="Text Box 30"/>
            <p:cNvSpPr txBox="1">
              <a:spLocks noChangeArrowheads="1"/>
            </p:cNvSpPr>
            <p:nvPr/>
          </p:nvSpPr>
          <p:spPr bwMode="auto">
            <a:xfrm>
              <a:off x="684" y="2942"/>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a:t>
              </a:r>
              <a:endParaRPr lang="en-US" altLang="zh-CN" sz="2400" dirty="0">
                <a:solidFill>
                  <a:srgbClr val="000000"/>
                </a:solidFill>
                <a:latin typeface="Times New Roman" panose="02020603050405020304" pitchFamily="18" charset="0"/>
              </a:endParaRPr>
            </a:p>
          </p:txBody>
        </p:sp>
        <p:sp>
          <p:nvSpPr>
            <p:cNvPr id="263199" name="Line 31"/>
            <p:cNvSpPr>
              <a:spLocks noChangeShapeType="1"/>
            </p:cNvSpPr>
            <p:nvPr/>
          </p:nvSpPr>
          <p:spPr bwMode="auto">
            <a:xfrm>
              <a:off x="1704" y="3180"/>
              <a:ext cx="5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200" name="Text Box 32"/>
            <p:cNvSpPr txBox="1">
              <a:spLocks noChangeArrowheads="1"/>
            </p:cNvSpPr>
            <p:nvPr/>
          </p:nvSpPr>
          <p:spPr bwMode="auto">
            <a:xfrm>
              <a:off x="684" y="2942"/>
              <a:ext cx="29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a:t>
              </a:r>
              <a:endParaRPr lang="en-US" altLang="zh-CN" sz="2400" dirty="0">
                <a:solidFill>
                  <a:srgbClr val="000000"/>
                </a:solidFill>
                <a:latin typeface="Times New Roman" panose="02020603050405020304" pitchFamily="18" charset="0"/>
              </a:endParaRPr>
            </a:p>
          </p:txBody>
        </p:sp>
        <p:sp>
          <p:nvSpPr>
            <p:cNvPr id="263201" name="Text Box 33"/>
            <p:cNvSpPr txBox="1">
              <a:spLocks noChangeArrowheads="1"/>
            </p:cNvSpPr>
            <p:nvPr/>
          </p:nvSpPr>
          <p:spPr bwMode="auto">
            <a:xfrm>
              <a:off x="259" y="3230"/>
              <a:ext cx="2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000000"/>
                  </a:solidFill>
                  <a:latin typeface="Times New Roman" panose="02020603050405020304" pitchFamily="18" charset="0"/>
                </a:rPr>
                <a:t>u</a:t>
              </a:r>
              <a:r>
                <a:rPr lang="en-US" altLang="zh-CN" sz="2400" baseline="30000" dirty="0">
                  <a:solidFill>
                    <a:srgbClr val="000000"/>
                  </a:solidFill>
                  <a:latin typeface="Times New Roman" panose="02020603050405020304" pitchFamily="18" charset="0"/>
                </a:rPr>
                <a:t>+</a:t>
              </a:r>
            </a:p>
          </p:txBody>
        </p:sp>
        <p:sp>
          <p:nvSpPr>
            <p:cNvPr id="263202" name="Text Box 34"/>
            <p:cNvSpPr txBox="1">
              <a:spLocks noChangeArrowheads="1"/>
            </p:cNvSpPr>
            <p:nvPr/>
          </p:nvSpPr>
          <p:spPr bwMode="auto">
            <a:xfrm>
              <a:off x="295" y="2738"/>
              <a:ext cx="2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000000"/>
                  </a:solidFill>
                  <a:latin typeface="Times New Roman" panose="02020603050405020304" pitchFamily="18" charset="0"/>
                </a:rPr>
                <a:t>u</a:t>
              </a:r>
              <a:r>
                <a:rPr lang="en-US" altLang="zh-CN" sz="2400" i="1" baseline="30000" dirty="0">
                  <a:solidFill>
                    <a:srgbClr val="000000"/>
                  </a:solidFill>
                  <a:latin typeface="Times New Roman" panose="02020603050405020304" pitchFamily="18" charset="0"/>
                </a:rPr>
                <a:t>-</a:t>
              </a:r>
            </a:p>
          </p:txBody>
        </p:sp>
        <p:sp>
          <p:nvSpPr>
            <p:cNvPr id="263203" name="Text Box 35"/>
            <p:cNvSpPr txBox="1">
              <a:spLocks noChangeArrowheads="1"/>
            </p:cNvSpPr>
            <p:nvPr/>
          </p:nvSpPr>
          <p:spPr bwMode="auto">
            <a:xfrm>
              <a:off x="2137" y="3182"/>
              <a:ext cx="28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o</a:t>
              </a:r>
              <a:endParaRPr lang="en-US" altLang="zh-CN" sz="2400" dirty="0">
                <a:solidFill>
                  <a:srgbClr val="000000"/>
                </a:solidFill>
                <a:latin typeface="Times New Roman" panose="02020603050405020304" pitchFamily="18" charset="0"/>
              </a:endParaRPr>
            </a:p>
          </p:txBody>
        </p:sp>
        <p:sp>
          <p:nvSpPr>
            <p:cNvPr id="263204" name="Text Box 36"/>
            <p:cNvSpPr txBox="1">
              <a:spLocks noChangeArrowheads="1"/>
            </p:cNvSpPr>
            <p:nvPr/>
          </p:nvSpPr>
          <p:spPr bwMode="auto">
            <a:xfrm>
              <a:off x="1105" y="267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_</a:t>
              </a:r>
            </a:p>
          </p:txBody>
        </p:sp>
        <p:sp>
          <p:nvSpPr>
            <p:cNvPr id="263205" name="Text Box 37"/>
            <p:cNvSpPr txBox="1">
              <a:spLocks noChangeArrowheads="1"/>
            </p:cNvSpPr>
            <p:nvPr/>
          </p:nvSpPr>
          <p:spPr bwMode="auto">
            <a:xfrm>
              <a:off x="1093" y="3266"/>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a:t>
              </a:r>
            </a:p>
          </p:txBody>
        </p:sp>
        <p:sp>
          <p:nvSpPr>
            <p:cNvPr id="263206" name="AutoShape 38"/>
            <p:cNvSpPr>
              <a:spLocks noChangeArrowheads="1"/>
            </p:cNvSpPr>
            <p:nvPr/>
          </p:nvSpPr>
          <p:spPr bwMode="auto">
            <a:xfrm rot="-16200000">
              <a:off x="1368" y="2868"/>
              <a:ext cx="144" cy="132"/>
            </a:xfrm>
            <a:prstGeom prst="triangle">
              <a:avLst>
                <a:gd name="adj" fmla="val 562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207" name="Text Box 39"/>
            <p:cNvSpPr txBox="1">
              <a:spLocks noChangeArrowheads="1"/>
            </p:cNvSpPr>
            <p:nvPr/>
          </p:nvSpPr>
          <p:spPr bwMode="auto">
            <a:xfrm>
              <a:off x="1441" y="2786"/>
              <a:ext cx="24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a:solidFill>
                    <a:srgbClr val="000000"/>
                  </a:solidFill>
                  <a:latin typeface="Times New Roman" panose="02020603050405020304" pitchFamily="18" charset="0"/>
                </a:rPr>
                <a:t>A</a:t>
              </a:r>
              <a:endParaRPr lang="en-US" altLang="zh-CN" sz="2400">
                <a:solidFill>
                  <a:srgbClr val="000000"/>
                </a:solidFill>
                <a:latin typeface="Times New Roman" panose="02020603050405020304" pitchFamily="18" charset="0"/>
              </a:endParaRPr>
            </a:p>
          </p:txBody>
        </p:sp>
        <p:sp>
          <p:nvSpPr>
            <p:cNvPr id="263208" name="Text Box 40"/>
            <p:cNvSpPr txBox="1">
              <a:spLocks noChangeArrowheads="1"/>
            </p:cNvSpPr>
            <p:nvPr/>
          </p:nvSpPr>
          <p:spPr bwMode="auto">
            <a:xfrm>
              <a:off x="1501" y="3026"/>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a:t>
              </a:r>
            </a:p>
          </p:txBody>
        </p:sp>
        <p:sp>
          <p:nvSpPr>
            <p:cNvPr id="263209" name="Text Box 41"/>
            <p:cNvSpPr txBox="1">
              <a:spLocks noChangeArrowheads="1"/>
            </p:cNvSpPr>
            <p:nvPr/>
          </p:nvSpPr>
          <p:spPr bwMode="auto">
            <a:xfrm>
              <a:off x="517" y="260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a</a:t>
              </a:r>
            </a:p>
          </p:txBody>
        </p:sp>
        <p:sp>
          <p:nvSpPr>
            <p:cNvPr id="263210" name="Text Box 42"/>
            <p:cNvSpPr txBox="1">
              <a:spLocks noChangeArrowheads="1"/>
            </p:cNvSpPr>
            <p:nvPr/>
          </p:nvSpPr>
          <p:spPr bwMode="auto">
            <a:xfrm>
              <a:off x="506" y="3482"/>
              <a:ext cx="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b</a:t>
              </a:r>
            </a:p>
          </p:txBody>
        </p:sp>
        <p:sp>
          <p:nvSpPr>
            <p:cNvPr id="263211" name="Oval 43"/>
            <p:cNvSpPr>
              <a:spLocks noChangeArrowheads="1"/>
            </p:cNvSpPr>
            <p:nvPr/>
          </p:nvSpPr>
          <p:spPr bwMode="auto">
            <a:xfrm>
              <a:off x="2250" y="3144"/>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212" name="Oval 44"/>
            <p:cNvSpPr>
              <a:spLocks noChangeArrowheads="1"/>
            </p:cNvSpPr>
            <p:nvPr/>
          </p:nvSpPr>
          <p:spPr bwMode="auto">
            <a:xfrm>
              <a:off x="546" y="2868"/>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213" name="Oval 45"/>
            <p:cNvSpPr>
              <a:spLocks noChangeArrowheads="1"/>
            </p:cNvSpPr>
            <p:nvPr/>
          </p:nvSpPr>
          <p:spPr bwMode="auto">
            <a:xfrm>
              <a:off x="546" y="3384"/>
              <a:ext cx="68" cy="68"/>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grpSp>
      <p:sp>
        <p:nvSpPr>
          <p:cNvPr id="263214" name="Text Box 46"/>
          <p:cNvSpPr txBox="1">
            <a:spLocks noChangeArrowheads="1"/>
          </p:cNvSpPr>
          <p:nvPr/>
        </p:nvSpPr>
        <p:spPr bwMode="auto">
          <a:xfrm>
            <a:off x="359185" y="218408"/>
            <a:ext cx="3547731" cy="4616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0" tIns="45714" rIns="91430" bIns="45714">
            <a:spAutoFit/>
          </a:bodyPr>
          <a:lstStyle/>
          <a:p>
            <a:pPr algn="ctr" defTabSz="772302">
              <a:spcBef>
                <a:spcPct val="50000"/>
              </a:spcBef>
            </a:pPr>
            <a:r>
              <a:rPr lang="en-US" altLang="zh-CN" sz="2400" dirty="0">
                <a:solidFill>
                  <a:srgbClr val="FF0000"/>
                </a:solidFill>
                <a:latin typeface="Times New Roman" panose="02020603050405020304" pitchFamily="18" charset="0"/>
              </a:rPr>
              <a:t>2. </a:t>
            </a:r>
            <a:r>
              <a:rPr lang="zh-CN" altLang="en-US" sz="2400" dirty="0">
                <a:solidFill>
                  <a:srgbClr val="FF0000"/>
                </a:solidFill>
                <a:latin typeface="Times New Roman" panose="02020603050405020304" pitchFamily="18" charset="0"/>
              </a:rPr>
              <a:t>运算放大器的静特性</a:t>
            </a:r>
          </a:p>
        </p:txBody>
      </p:sp>
      <p:sp>
        <p:nvSpPr>
          <p:cNvPr id="263215" name="Freeform 47"/>
          <p:cNvSpPr>
            <a:spLocks/>
          </p:cNvSpPr>
          <p:nvPr/>
        </p:nvSpPr>
        <p:spPr bwMode="auto">
          <a:xfrm>
            <a:off x="571501" y="3333750"/>
            <a:ext cx="2181225" cy="2000250"/>
          </a:xfrm>
          <a:custGeom>
            <a:avLst/>
            <a:gdLst>
              <a:gd name="T0" fmla="*/ 0 w 1374"/>
              <a:gd name="T1" fmla="*/ 1260 h 1260"/>
              <a:gd name="T2" fmla="*/ 378 w 1374"/>
              <a:gd name="T3" fmla="*/ 1260 h 1260"/>
              <a:gd name="T4" fmla="*/ 906 w 1374"/>
              <a:gd name="T5" fmla="*/ 0 h 1260"/>
              <a:gd name="T6" fmla="*/ 1374 w 1374"/>
              <a:gd name="T7" fmla="*/ 0 h 1260"/>
            </a:gdLst>
            <a:ahLst/>
            <a:cxnLst>
              <a:cxn ang="0">
                <a:pos x="T0" y="T1"/>
              </a:cxn>
              <a:cxn ang="0">
                <a:pos x="T2" y="T3"/>
              </a:cxn>
              <a:cxn ang="0">
                <a:pos x="T4" y="T5"/>
              </a:cxn>
              <a:cxn ang="0">
                <a:pos x="T6" y="T7"/>
              </a:cxn>
            </a:cxnLst>
            <a:rect l="0" t="0" r="r" b="b"/>
            <a:pathLst>
              <a:path w="1374" h="1260">
                <a:moveTo>
                  <a:pt x="0" y="1260"/>
                </a:moveTo>
                <a:lnTo>
                  <a:pt x="378" y="1260"/>
                </a:lnTo>
                <a:lnTo>
                  <a:pt x="906" y="0"/>
                </a:lnTo>
                <a:lnTo>
                  <a:pt x="1374" y="0"/>
                </a:lnTo>
              </a:path>
            </a:pathLst>
          </a:custGeom>
          <a:noFill/>
          <a:ln w="28575" cap="flat" cmpd="sng">
            <a:solidFill>
              <a:srgbClr val="3333FF"/>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216" name="Freeform 48"/>
          <p:cNvSpPr>
            <a:spLocks/>
          </p:cNvSpPr>
          <p:nvPr/>
        </p:nvSpPr>
        <p:spPr bwMode="auto">
          <a:xfrm>
            <a:off x="419100" y="3328989"/>
            <a:ext cx="2438400" cy="2012950"/>
          </a:xfrm>
          <a:custGeom>
            <a:avLst/>
            <a:gdLst>
              <a:gd name="T0" fmla="*/ 0 w 1536"/>
              <a:gd name="T1" fmla="*/ 1257 h 1268"/>
              <a:gd name="T2" fmla="*/ 264 w 1536"/>
              <a:gd name="T3" fmla="*/ 1257 h 1268"/>
              <a:gd name="T4" fmla="*/ 450 w 1536"/>
              <a:gd name="T5" fmla="*/ 1191 h 1268"/>
              <a:gd name="T6" fmla="*/ 612 w 1536"/>
              <a:gd name="T7" fmla="*/ 939 h 1268"/>
              <a:gd name="T8" fmla="*/ 936 w 1536"/>
              <a:gd name="T9" fmla="*/ 177 h 1268"/>
              <a:gd name="T10" fmla="*/ 1140 w 1536"/>
              <a:gd name="T11" fmla="*/ 27 h 1268"/>
              <a:gd name="T12" fmla="*/ 1536 w 1536"/>
              <a:gd name="T13" fmla="*/ 15 h 1268"/>
            </a:gdLst>
            <a:ahLst/>
            <a:cxnLst>
              <a:cxn ang="0">
                <a:pos x="T0" y="T1"/>
              </a:cxn>
              <a:cxn ang="0">
                <a:pos x="T2" y="T3"/>
              </a:cxn>
              <a:cxn ang="0">
                <a:pos x="T4" y="T5"/>
              </a:cxn>
              <a:cxn ang="0">
                <a:pos x="T6" y="T7"/>
              </a:cxn>
              <a:cxn ang="0">
                <a:pos x="T8" y="T9"/>
              </a:cxn>
              <a:cxn ang="0">
                <a:pos x="T10" y="T11"/>
              </a:cxn>
              <a:cxn ang="0">
                <a:pos x="T12" y="T13"/>
              </a:cxn>
            </a:cxnLst>
            <a:rect l="0" t="0" r="r" b="b"/>
            <a:pathLst>
              <a:path w="1536" h="1268">
                <a:moveTo>
                  <a:pt x="0" y="1257"/>
                </a:moveTo>
                <a:cubicBezTo>
                  <a:pt x="44" y="1257"/>
                  <a:pt x="189" y="1268"/>
                  <a:pt x="264" y="1257"/>
                </a:cubicBezTo>
                <a:cubicBezTo>
                  <a:pt x="339" y="1246"/>
                  <a:pt x="392" y="1244"/>
                  <a:pt x="450" y="1191"/>
                </a:cubicBezTo>
                <a:cubicBezTo>
                  <a:pt x="508" y="1138"/>
                  <a:pt x="531" y="1108"/>
                  <a:pt x="612" y="939"/>
                </a:cubicBezTo>
                <a:cubicBezTo>
                  <a:pt x="693" y="770"/>
                  <a:pt x="848" y="329"/>
                  <a:pt x="936" y="177"/>
                </a:cubicBezTo>
                <a:cubicBezTo>
                  <a:pt x="1024" y="25"/>
                  <a:pt x="1040" y="54"/>
                  <a:pt x="1140" y="27"/>
                </a:cubicBezTo>
                <a:cubicBezTo>
                  <a:pt x="1240" y="0"/>
                  <a:pt x="1454" y="17"/>
                  <a:pt x="1536" y="15"/>
                </a:cubicBezTo>
              </a:path>
            </a:pathLst>
          </a:custGeom>
          <a:noFill/>
          <a:ln w="19050" cap="flat" cmpd="sng">
            <a:solidFill>
              <a:srgbClr val="FF0000"/>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217" name="Text Box 49"/>
          <p:cNvSpPr txBox="1">
            <a:spLocks noChangeArrowheads="1"/>
          </p:cNvSpPr>
          <p:nvPr/>
        </p:nvSpPr>
        <p:spPr bwMode="auto">
          <a:xfrm>
            <a:off x="723901" y="5676900"/>
            <a:ext cx="7573963" cy="90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lvl1pPr indent="666750">
              <a:defRPr kumimoji="1" sz="2400">
                <a:solidFill>
                  <a:schemeClr val="tx1"/>
                </a:solidFill>
                <a:latin typeface="Times New Roman" panose="02020603050405020304" pitchFamily="18" charset="0"/>
                <a:ea typeface="宋体" panose="02010600030101010101" pitchFamily="2" charset="-122"/>
              </a:defRPr>
            </a:lvl1pPr>
            <a:lvl2pPr marL="857250">
              <a:defRPr kumimoji="1" sz="2400">
                <a:solidFill>
                  <a:schemeClr val="tx1"/>
                </a:solidFill>
                <a:latin typeface="Times New Roman" panose="02020603050405020304" pitchFamily="18" charset="0"/>
                <a:ea typeface="宋体" panose="02010600030101010101" pitchFamily="2" charset="-122"/>
              </a:defRPr>
            </a:lvl2pPr>
            <a:lvl3pPr marL="104775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563137" algn="just" defTabSz="772302">
              <a:lnSpc>
                <a:spcPct val="110000"/>
              </a:lnSpc>
            </a:pPr>
            <a:r>
              <a:rPr lang="zh-CN" altLang="en-US" dirty="0">
                <a:solidFill>
                  <a:srgbClr val="000000"/>
                </a:solidFill>
              </a:rPr>
              <a:t>这里</a:t>
            </a:r>
            <a:r>
              <a:rPr lang="en-US" altLang="zh-CN" i="1" dirty="0" err="1">
                <a:solidFill>
                  <a:srgbClr val="000000"/>
                </a:solidFill>
              </a:rPr>
              <a:t>u</a:t>
            </a:r>
            <a:r>
              <a:rPr lang="en-US" altLang="zh-CN" baseline="-25000" dirty="0" err="1">
                <a:solidFill>
                  <a:srgbClr val="000000"/>
                </a:solidFill>
              </a:rPr>
              <a:t>ds</a:t>
            </a:r>
            <a:r>
              <a:rPr lang="zh-CN" altLang="en-US" dirty="0">
                <a:solidFill>
                  <a:srgbClr val="000000"/>
                </a:solidFill>
              </a:rPr>
              <a:t>是一个数值很小的电压，例如</a:t>
            </a:r>
            <a:r>
              <a:rPr lang="en-US" altLang="zh-CN" i="1" dirty="0" err="1">
                <a:solidFill>
                  <a:srgbClr val="000000"/>
                </a:solidFill>
              </a:rPr>
              <a:t>u</a:t>
            </a:r>
            <a:r>
              <a:rPr lang="en-US" altLang="zh-CN" baseline="-25000" dirty="0" err="1">
                <a:solidFill>
                  <a:srgbClr val="000000"/>
                </a:solidFill>
              </a:rPr>
              <a:t>sat</a:t>
            </a:r>
            <a:r>
              <a:rPr lang="en-US" altLang="zh-CN" dirty="0">
                <a:solidFill>
                  <a:srgbClr val="000000"/>
                </a:solidFill>
              </a:rPr>
              <a:t>=13V,      </a:t>
            </a:r>
            <a:r>
              <a:rPr lang="en-US" altLang="zh-CN" i="1" dirty="0">
                <a:solidFill>
                  <a:srgbClr val="000000"/>
                </a:solidFill>
              </a:rPr>
              <a:t>A </a:t>
            </a:r>
            <a:r>
              <a:rPr lang="en-US" altLang="zh-CN" dirty="0">
                <a:solidFill>
                  <a:srgbClr val="000000"/>
                </a:solidFill>
              </a:rPr>
              <a:t>=10</a:t>
            </a:r>
            <a:r>
              <a:rPr lang="en-US" altLang="zh-CN" baseline="30000" dirty="0">
                <a:solidFill>
                  <a:srgbClr val="000000"/>
                </a:solidFill>
              </a:rPr>
              <a:t>5</a:t>
            </a:r>
            <a:r>
              <a:rPr lang="zh-CN" altLang="en-US" dirty="0">
                <a:solidFill>
                  <a:srgbClr val="000000"/>
                </a:solidFill>
              </a:rPr>
              <a:t>，</a:t>
            </a:r>
            <a:r>
              <a:rPr lang="zh-CN" altLang="zh-CN" dirty="0">
                <a:solidFill>
                  <a:srgbClr val="000000"/>
                </a:solidFill>
              </a:rPr>
              <a:t>则</a:t>
            </a:r>
            <a:r>
              <a:rPr lang="en-US" altLang="zh-CN" i="1" dirty="0" err="1">
                <a:solidFill>
                  <a:srgbClr val="000000"/>
                </a:solidFill>
              </a:rPr>
              <a:t>u</a:t>
            </a:r>
            <a:r>
              <a:rPr lang="en-US" altLang="zh-CN" baseline="-25000" dirty="0" err="1">
                <a:solidFill>
                  <a:srgbClr val="000000"/>
                </a:solidFill>
              </a:rPr>
              <a:t>ds</a:t>
            </a:r>
            <a:r>
              <a:rPr lang="en-US" altLang="zh-CN" dirty="0">
                <a:solidFill>
                  <a:srgbClr val="000000"/>
                </a:solidFill>
              </a:rPr>
              <a:t>=0.13mV</a:t>
            </a:r>
            <a:r>
              <a:rPr lang="zh-CN" altLang="en-US" dirty="0">
                <a:solidFill>
                  <a:srgbClr val="000000"/>
                </a:solidFill>
              </a:rPr>
              <a:t>。</a:t>
            </a:r>
            <a:endParaRPr lang="zh-CN" altLang="en-US" baseline="-25000" dirty="0">
              <a:solidFill>
                <a:srgbClr val="000000"/>
              </a:solidFill>
            </a:endParaRPr>
          </a:p>
        </p:txBody>
      </p:sp>
      <p:grpSp>
        <p:nvGrpSpPr>
          <p:cNvPr id="263218" name="Group 50"/>
          <p:cNvGrpSpPr>
            <a:grpSpLocks/>
          </p:cNvGrpSpPr>
          <p:nvPr/>
        </p:nvGrpSpPr>
        <p:grpSpPr bwMode="auto">
          <a:xfrm>
            <a:off x="2152650" y="3409957"/>
            <a:ext cx="1200150" cy="484189"/>
            <a:chOff x="1356" y="2208"/>
            <a:chExt cx="756" cy="305"/>
          </a:xfrm>
        </p:grpSpPr>
        <p:sp>
          <p:nvSpPr>
            <p:cNvPr id="263219" name="Text Box 51"/>
            <p:cNvSpPr txBox="1">
              <a:spLocks noChangeArrowheads="1"/>
            </p:cNvSpPr>
            <p:nvPr/>
          </p:nvSpPr>
          <p:spPr bwMode="auto">
            <a:xfrm>
              <a:off x="1386" y="2280"/>
              <a:ext cx="72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p>
              <a:pPr algn="ctr" defTabSz="772302">
                <a:spcBef>
                  <a:spcPct val="50000"/>
                </a:spcBef>
              </a:pPr>
              <a:r>
                <a:rPr lang="zh-CN" altLang="en-US" sz="1800">
                  <a:solidFill>
                    <a:srgbClr val="FF0000"/>
                  </a:solidFill>
                  <a:latin typeface="Times New Roman" panose="02020603050405020304" pitchFamily="18" charset="0"/>
                </a:rPr>
                <a:t>实际特性</a:t>
              </a:r>
              <a:endParaRPr lang="zh-CN" altLang="en-US" sz="2400">
                <a:solidFill>
                  <a:srgbClr val="FF0000"/>
                </a:solidFill>
                <a:latin typeface="Times New Roman" panose="02020603050405020304" pitchFamily="18" charset="0"/>
              </a:endParaRPr>
            </a:p>
          </p:txBody>
        </p:sp>
        <p:sp>
          <p:nvSpPr>
            <p:cNvPr id="263220" name="Line 52"/>
            <p:cNvSpPr>
              <a:spLocks noChangeShapeType="1"/>
            </p:cNvSpPr>
            <p:nvPr/>
          </p:nvSpPr>
          <p:spPr bwMode="auto">
            <a:xfrm flipH="1" flipV="1">
              <a:off x="1356" y="2208"/>
              <a:ext cx="120" cy="132"/>
            </a:xfrm>
            <a:prstGeom prst="line">
              <a:avLst/>
            </a:prstGeom>
            <a:noFill/>
            <a:ln w="9525">
              <a:solidFill>
                <a:srgbClr val="FF0000"/>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grpSp>
      <p:grpSp>
        <p:nvGrpSpPr>
          <p:cNvPr id="263221" name="Group 53"/>
          <p:cNvGrpSpPr>
            <a:grpSpLocks/>
          </p:cNvGrpSpPr>
          <p:nvPr/>
        </p:nvGrpSpPr>
        <p:grpSpPr bwMode="auto">
          <a:xfrm>
            <a:off x="2114551" y="2771776"/>
            <a:ext cx="1228725" cy="561975"/>
            <a:chOff x="1332" y="1806"/>
            <a:chExt cx="774" cy="354"/>
          </a:xfrm>
        </p:grpSpPr>
        <p:sp>
          <p:nvSpPr>
            <p:cNvPr id="263222" name="Text Box 54"/>
            <p:cNvSpPr txBox="1">
              <a:spLocks noChangeArrowheads="1"/>
            </p:cNvSpPr>
            <p:nvPr/>
          </p:nvSpPr>
          <p:spPr bwMode="auto">
            <a:xfrm>
              <a:off x="1380" y="1806"/>
              <a:ext cx="72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33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p>
              <a:pPr algn="ctr" defTabSz="772302">
                <a:spcBef>
                  <a:spcPct val="50000"/>
                </a:spcBef>
              </a:pPr>
              <a:r>
                <a:rPr lang="zh-CN" altLang="en-US" sz="1800">
                  <a:solidFill>
                    <a:srgbClr val="3333FF"/>
                  </a:solidFill>
                  <a:latin typeface="Times New Roman" panose="02020603050405020304" pitchFamily="18" charset="0"/>
                </a:rPr>
                <a:t>近似特性</a:t>
              </a:r>
              <a:endParaRPr lang="zh-CN" altLang="en-US" sz="2400">
                <a:solidFill>
                  <a:srgbClr val="3333FF"/>
                </a:solidFill>
                <a:latin typeface="Times New Roman" panose="02020603050405020304" pitchFamily="18" charset="0"/>
              </a:endParaRPr>
            </a:p>
          </p:txBody>
        </p:sp>
        <p:sp>
          <p:nvSpPr>
            <p:cNvPr id="263223" name="Line 55"/>
            <p:cNvSpPr>
              <a:spLocks noChangeShapeType="1"/>
            </p:cNvSpPr>
            <p:nvPr/>
          </p:nvSpPr>
          <p:spPr bwMode="auto">
            <a:xfrm flipH="1">
              <a:off x="1332" y="2010"/>
              <a:ext cx="102" cy="150"/>
            </a:xfrm>
            <a:prstGeom prst="line">
              <a:avLst/>
            </a:prstGeom>
            <a:noFill/>
            <a:ln w="9525">
              <a:solidFill>
                <a:srgbClr val="3333FF"/>
              </a:solidFill>
              <a:round/>
              <a:headEnd/>
              <a:tailEnd type="stealth"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grpSp>
      <p:grpSp>
        <p:nvGrpSpPr>
          <p:cNvPr id="263226" name="Group 58"/>
          <p:cNvGrpSpPr>
            <a:grpSpLocks/>
          </p:cNvGrpSpPr>
          <p:nvPr/>
        </p:nvGrpSpPr>
        <p:grpSpPr bwMode="auto">
          <a:xfrm>
            <a:off x="3973513" y="2840038"/>
            <a:ext cx="5118101" cy="1281112"/>
            <a:chOff x="2503" y="1789"/>
            <a:chExt cx="3224" cy="807"/>
          </a:xfrm>
        </p:grpSpPr>
        <p:sp>
          <p:nvSpPr>
            <p:cNvPr id="263227" name="Text Box 59"/>
            <p:cNvSpPr txBox="1">
              <a:spLocks noChangeArrowheads="1"/>
            </p:cNvSpPr>
            <p:nvPr/>
          </p:nvSpPr>
          <p:spPr bwMode="auto">
            <a:xfrm>
              <a:off x="2503" y="1789"/>
              <a:ext cx="14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①</a:t>
              </a:r>
              <a:r>
                <a:rPr lang="zh-CN" altLang="en-US" sz="2400">
                  <a:solidFill>
                    <a:srgbClr val="000000"/>
                  </a:solidFill>
                  <a:latin typeface="Times New Roman" panose="02020603050405020304" pitchFamily="18" charset="0"/>
                </a:rPr>
                <a:t>线性工作区：</a:t>
              </a:r>
            </a:p>
          </p:txBody>
        </p:sp>
        <p:sp>
          <p:nvSpPr>
            <p:cNvPr id="263228" name="Text Box 60"/>
            <p:cNvSpPr txBox="1">
              <a:spLocks noChangeArrowheads="1"/>
            </p:cNvSpPr>
            <p:nvPr/>
          </p:nvSpPr>
          <p:spPr bwMode="auto">
            <a:xfrm>
              <a:off x="2775" y="2000"/>
              <a:ext cx="235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lnSpc>
                  <a:spcPct val="110000"/>
                </a:lnSpc>
              </a:pPr>
              <a:r>
                <a:rPr lang="en-US" altLang="zh-CN" sz="2400" dirty="0">
                  <a:solidFill>
                    <a:srgbClr val="000000"/>
                  </a:solidFill>
                  <a:latin typeface="Times New Roman" panose="02020603050405020304" pitchFamily="18" charset="0"/>
                </a:rPr>
                <a:t>|</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a:t>
              </a:r>
              <a:r>
                <a:rPr lang="en-US" altLang="zh-CN" sz="2400" dirty="0">
                  <a:solidFill>
                    <a:srgbClr val="000000"/>
                  </a:solidFill>
                  <a:latin typeface="Times New Roman" panose="02020603050405020304" pitchFamily="18" charset="0"/>
                </a:rPr>
                <a:t>|</a:t>
              </a:r>
              <a:r>
                <a:rPr lang="en-US" altLang="zh-CN" sz="2400" baseline="-25000" dirty="0">
                  <a:solidFill>
                    <a:srgbClr val="000000"/>
                  </a:solidFill>
                  <a:latin typeface="Times New Roman" panose="02020603050405020304" pitchFamily="18" charset="0"/>
                </a:rPr>
                <a:t> </a:t>
              </a:r>
              <a:r>
                <a:rPr lang="en-US" altLang="zh-CN" sz="2400" dirty="0">
                  <a:solidFill>
                    <a:srgbClr val="000000"/>
                  </a:solidFill>
                  <a:latin typeface="Times New Roman" panose="02020603050405020304" pitchFamily="18" charset="0"/>
                </a:rPr>
                <a:t>&lt;</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ds</a:t>
              </a:r>
              <a:r>
                <a:rPr lang="en-US" altLang="zh-CN" sz="2400" dirty="0">
                  <a:solidFill>
                    <a:srgbClr val="000000"/>
                  </a:solidFill>
                  <a:latin typeface="Times New Roman" panose="02020603050405020304" pitchFamily="18" charset="0"/>
                </a:rPr>
                <a:t>=</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sat</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则  </a:t>
              </a:r>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o</a:t>
              </a:r>
              <a:r>
                <a:rPr lang="en-US" altLang="zh-CN" sz="2400" dirty="0">
                  <a:solidFill>
                    <a:srgbClr val="000000"/>
                  </a:solidFill>
                  <a:latin typeface="Times New Roman" panose="02020603050405020304" pitchFamily="18" charset="0"/>
                </a:rPr>
                <a:t>=</a:t>
              </a:r>
              <a:r>
                <a:rPr lang="en-US" altLang="zh-CN" sz="2400" i="1" dirty="0" err="1">
                  <a:solidFill>
                    <a:srgbClr val="000000"/>
                  </a:solidFill>
                  <a:latin typeface="Times New Roman" panose="02020603050405020304" pitchFamily="18" charset="0"/>
                </a:rPr>
                <a:t>Au</a:t>
              </a:r>
              <a:r>
                <a:rPr lang="en-US" altLang="zh-CN" sz="2400" baseline="-25000" dirty="0" err="1">
                  <a:solidFill>
                    <a:srgbClr val="000000"/>
                  </a:solidFill>
                  <a:latin typeface="Times New Roman" panose="02020603050405020304" pitchFamily="18" charset="0"/>
                </a:rPr>
                <a:t>d</a:t>
              </a:r>
              <a:endParaRPr lang="en-US" altLang="zh-CN" sz="2400" baseline="-25000" dirty="0">
                <a:solidFill>
                  <a:srgbClr val="000000"/>
                </a:solidFill>
                <a:latin typeface="Times New Roman" panose="02020603050405020304" pitchFamily="18" charset="0"/>
              </a:endParaRPr>
            </a:p>
          </p:txBody>
        </p:sp>
        <p:sp>
          <p:nvSpPr>
            <p:cNvPr id="263229" name="Rectangle 61"/>
            <p:cNvSpPr>
              <a:spLocks noChangeArrowheads="1"/>
            </p:cNvSpPr>
            <p:nvPr/>
          </p:nvSpPr>
          <p:spPr bwMode="auto">
            <a:xfrm>
              <a:off x="2746" y="2305"/>
              <a:ext cx="298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u</a:t>
              </a:r>
              <a:r>
                <a:rPr lang="en-US" altLang="zh-CN" sz="2400" baseline="-25000" dirty="0" err="1">
                  <a:solidFill>
                    <a:srgbClr val="000000"/>
                  </a:solidFill>
                  <a:latin typeface="Times New Roman" panose="02020603050405020304" pitchFamily="18" charset="0"/>
                </a:rPr>
                <a:t>sat</a:t>
              </a:r>
              <a:r>
                <a:rPr lang="en-US" altLang="zh-CN" sz="2400" baseline="-250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：饱和电压，略小于偏置电压</a:t>
              </a:r>
            </a:p>
          </p:txBody>
        </p:sp>
      </p:grpSp>
      <p:sp>
        <p:nvSpPr>
          <p:cNvPr id="263230" name="AutoShape 62" descr="水滴">
            <a:hlinkClick r:id="" action="ppaction://hlinkshowjump?jump=previousslide" highlightClick="1">
              <a:snd r:embed="rId2" name="PROJCTOR.WAV"/>
            </a:hlinkClick>
          </p:cNvPr>
          <p:cNvSpPr>
            <a:spLocks noChangeArrowheads="1"/>
          </p:cNvSpPr>
          <p:nvPr/>
        </p:nvSpPr>
        <p:spPr bwMode="auto">
          <a:xfrm>
            <a:off x="8074026" y="6324600"/>
            <a:ext cx="460375" cy="457200"/>
          </a:xfrm>
          <a:prstGeom prst="actionButtonBackPrevious">
            <a:avLst/>
          </a:prstGeom>
          <a:blipFill dpi="0" rotWithShape="0">
            <a:blip r:embed="rId3"/>
            <a:srcRect/>
            <a:tile tx="0" ty="0" sx="100000" sy="100000" flip="none" algn="tl"/>
          </a:blipFill>
          <a:ln>
            <a:noFill/>
          </a:ln>
          <a:effectLst>
            <a:prstShdw prst="shdw17" dist="17961" dir="2700000">
              <a:srgbClr val="CCFFFF">
                <a:gamma/>
                <a:shade val="60000"/>
                <a:invGamma/>
              </a:srgbClr>
            </a:prstShdw>
          </a:effectLst>
          <a:extLst>
            <a:ext uri="{91240B29-F687-4F45-9708-019B960494DF}">
              <a14:hiddenLine xmlns:a14="http://schemas.microsoft.com/office/drawing/2010/main" w="28575" cap="sq">
                <a:solidFill>
                  <a:schemeClr val="bg1"/>
                </a:solidFill>
                <a:miter lim="800000"/>
                <a:headEnd/>
                <a:tailEnd/>
              </a14:hiddenLine>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3231" name="AutoShape 63" descr="水滴">
            <a:hlinkClick r:id="" action="ppaction://hlinkshowjump?jump=nextslide" highlightClick="1">
              <a:snd r:embed="rId2" name="PROJCTOR.WAV"/>
            </a:hlinkClick>
          </p:cNvPr>
          <p:cNvSpPr>
            <a:spLocks noChangeArrowheads="1"/>
          </p:cNvSpPr>
          <p:nvPr/>
        </p:nvSpPr>
        <p:spPr bwMode="auto">
          <a:xfrm flipH="1">
            <a:off x="8610600" y="6324600"/>
            <a:ext cx="457200" cy="457200"/>
          </a:xfrm>
          <a:prstGeom prst="actionButtonBackPrevious">
            <a:avLst/>
          </a:prstGeom>
          <a:blipFill dpi="0" rotWithShape="0">
            <a:blip r:embed="rId3"/>
            <a:srcRect/>
            <a:tile tx="0" ty="0" sx="100000" sy="100000" flip="none" algn="tl"/>
          </a:blipFill>
          <a:ln>
            <a:noFill/>
          </a:ln>
          <a:effectLst>
            <a:prstShdw prst="shdw17" dist="17961" dir="2700000">
              <a:srgbClr val="CCFFFF">
                <a:gamma/>
                <a:shade val="60000"/>
                <a:invGamma/>
              </a:srgbClr>
            </a:prstShdw>
          </a:effectLst>
          <a:extLst>
            <a:ext uri="{91240B29-F687-4F45-9708-019B960494DF}">
              <a14:hiddenLine xmlns:a14="http://schemas.microsoft.com/office/drawing/2010/main" w="28575" cap="sq">
                <a:solidFill>
                  <a:schemeClr val="bg1"/>
                </a:solidFill>
                <a:miter lim="800000"/>
                <a:headEnd/>
                <a:tailEnd/>
              </a14:hiddenLine>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9258921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63214"/>
                                        </p:tgtEl>
                                        <p:attrNameLst>
                                          <p:attrName>style.visibility</p:attrName>
                                        </p:attrNameLst>
                                      </p:cBhvr>
                                      <p:to>
                                        <p:strVal val="visible"/>
                                      </p:to>
                                    </p:set>
                                    <p:anim calcmode="lin" valueType="num">
                                      <p:cBhvr additive="base">
                                        <p:cTn id="7" dur="500" fill="hold"/>
                                        <p:tgtEl>
                                          <p:spTgt spid="263214"/>
                                        </p:tgtEl>
                                        <p:attrNameLst>
                                          <p:attrName>ppt_x</p:attrName>
                                        </p:attrNameLst>
                                      </p:cBhvr>
                                      <p:tavLst>
                                        <p:tav tm="0">
                                          <p:val>
                                            <p:strVal val="#ppt_x"/>
                                          </p:val>
                                        </p:tav>
                                        <p:tav tm="100000">
                                          <p:val>
                                            <p:strVal val="#ppt_x"/>
                                          </p:val>
                                        </p:tav>
                                      </p:tavLst>
                                    </p:anim>
                                    <p:anim calcmode="lin" valueType="num">
                                      <p:cBhvr additive="base">
                                        <p:cTn id="8" dur="500" fill="hold"/>
                                        <p:tgtEl>
                                          <p:spTgt spid="263214"/>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3" presetClass="entr" presetSubtype="16" fill="hold" nodeType="afterEffect">
                                  <p:stCondLst>
                                    <p:cond delay="0"/>
                                  </p:stCondLst>
                                  <p:childTnLst>
                                    <p:set>
                                      <p:cBhvr>
                                        <p:cTn id="11" dur="1" fill="hold">
                                          <p:stCondLst>
                                            <p:cond delay="0"/>
                                          </p:stCondLst>
                                        </p:cTn>
                                        <p:tgtEl>
                                          <p:spTgt spid="263192"/>
                                        </p:tgtEl>
                                        <p:attrNameLst>
                                          <p:attrName>style.visibility</p:attrName>
                                        </p:attrNameLst>
                                      </p:cBhvr>
                                      <p:to>
                                        <p:strVal val="visible"/>
                                      </p:to>
                                    </p:set>
                                    <p:anim calcmode="lin" valueType="num">
                                      <p:cBhvr>
                                        <p:cTn id="12" dur="500" fill="hold"/>
                                        <p:tgtEl>
                                          <p:spTgt spid="263192"/>
                                        </p:tgtEl>
                                        <p:attrNameLst>
                                          <p:attrName>ppt_w</p:attrName>
                                        </p:attrNameLst>
                                      </p:cBhvr>
                                      <p:tavLst>
                                        <p:tav tm="0">
                                          <p:val>
                                            <p:fltVal val="0"/>
                                          </p:val>
                                        </p:tav>
                                        <p:tav tm="100000">
                                          <p:val>
                                            <p:strVal val="#ppt_w"/>
                                          </p:val>
                                        </p:tav>
                                      </p:tavLst>
                                    </p:anim>
                                    <p:anim calcmode="lin" valueType="num">
                                      <p:cBhvr>
                                        <p:cTn id="13" dur="500" fill="hold"/>
                                        <p:tgtEl>
                                          <p:spTgt spid="263192"/>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2" fill="hold" grpId="0" nodeType="clickEffect">
                                  <p:stCondLst>
                                    <p:cond delay="0"/>
                                  </p:stCondLst>
                                  <p:childTnLst>
                                    <p:set>
                                      <p:cBhvr>
                                        <p:cTn id="17" dur="1" fill="hold">
                                          <p:stCondLst>
                                            <p:cond delay="0"/>
                                          </p:stCondLst>
                                        </p:cTn>
                                        <p:tgtEl>
                                          <p:spTgt spid="263170"/>
                                        </p:tgtEl>
                                        <p:attrNameLst>
                                          <p:attrName>style.visibility</p:attrName>
                                        </p:attrNameLst>
                                      </p:cBhvr>
                                      <p:to>
                                        <p:strVal val="visible"/>
                                      </p:to>
                                    </p:set>
                                    <p:anim calcmode="lin" valueType="num">
                                      <p:cBhvr>
                                        <p:cTn id="18" dur="500" fill="hold"/>
                                        <p:tgtEl>
                                          <p:spTgt spid="263170"/>
                                        </p:tgtEl>
                                        <p:attrNameLst>
                                          <p:attrName>ppt_x</p:attrName>
                                        </p:attrNameLst>
                                      </p:cBhvr>
                                      <p:tavLst>
                                        <p:tav tm="0">
                                          <p:val>
                                            <p:strVal val="#ppt_x+#ppt_w/2"/>
                                          </p:val>
                                        </p:tav>
                                        <p:tav tm="100000">
                                          <p:val>
                                            <p:strVal val="#ppt_x"/>
                                          </p:val>
                                        </p:tav>
                                      </p:tavLst>
                                    </p:anim>
                                    <p:anim calcmode="lin" valueType="num">
                                      <p:cBhvr>
                                        <p:cTn id="19" dur="500" fill="hold"/>
                                        <p:tgtEl>
                                          <p:spTgt spid="263170"/>
                                        </p:tgtEl>
                                        <p:attrNameLst>
                                          <p:attrName>ppt_y</p:attrName>
                                        </p:attrNameLst>
                                      </p:cBhvr>
                                      <p:tavLst>
                                        <p:tav tm="0">
                                          <p:val>
                                            <p:strVal val="#ppt_y"/>
                                          </p:val>
                                        </p:tav>
                                        <p:tav tm="100000">
                                          <p:val>
                                            <p:strVal val="#ppt_y"/>
                                          </p:val>
                                        </p:tav>
                                      </p:tavLst>
                                    </p:anim>
                                    <p:anim calcmode="lin" valueType="num">
                                      <p:cBhvr>
                                        <p:cTn id="20" dur="500" fill="hold"/>
                                        <p:tgtEl>
                                          <p:spTgt spid="263170"/>
                                        </p:tgtEl>
                                        <p:attrNameLst>
                                          <p:attrName>ppt_w</p:attrName>
                                        </p:attrNameLst>
                                      </p:cBhvr>
                                      <p:tavLst>
                                        <p:tav tm="0">
                                          <p:val>
                                            <p:fltVal val="0"/>
                                          </p:val>
                                        </p:tav>
                                        <p:tav tm="100000">
                                          <p:val>
                                            <p:strVal val="#ppt_w"/>
                                          </p:val>
                                        </p:tav>
                                      </p:tavLst>
                                    </p:anim>
                                    <p:anim calcmode="lin" valueType="num">
                                      <p:cBhvr>
                                        <p:cTn id="21" dur="500" fill="hold"/>
                                        <p:tgtEl>
                                          <p:spTgt spid="263170"/>
                                        </p:tgtEl>
                                        <p:attrNameLst>
                                          <p:attrName>ppt_h</p:attrName>
                                        </p:attrNameLst>
                                      </p:cBhvr>
                                      <p:tavLst>
                                        <p:tav tm="0">
                                          <p:val>
                                            <p:strVal val="#ppt_h"/>
                                          </p:val>
                                        </p:tav>
                                        <p:tav tm="100000">
                                          <p:val>
                                            <p:strVal val="#ppt_h"/>
                                          </p:val>
                                        </p:tav>
                                      </p:tavLst>
                                    </p:anim>
                                  </p:childTnLst>
                                </p:cTn>
                              </p:par>
                            </p:childTnLst>
                          </p:cTn>
                        </p:par>
                        <p:par>
                          <p:cTn id="22" fill="hold" nodeType="afterGroup">
                            <p:stCondLst>
                              <p:cond delay="500"/>
                            </p:stCondLst>
                            <p:childTnLst>
                              <p:par>
                                <p:cTn id="23" presetID="1" presetClass="entr" presetSubtype="0" fill="hold" nodeType="afterEffect">
                                  <p:stCondLst>
                                    <p:cond delay="0"/>
                                  </p:stCondLst>
                                  <p:childTnLst>
                                    <p:set>
                                      <p:cBhvr>
                                        <p:cTn id="24" dur="1" fill="hold">
                                          <p:stCondLst>
                                            <p:cond delay="499"/>
                                          </p:stCondLst>
                                        </p:cTn>
                                        <p:tgtEl>
                                          <p:spTgt spid="26317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263216"/>
                                        </p:tgtEl>
                                        <p:attrNameLst>
                                          <p:attrName>style.visibility</p:attrName>
                                        </p:attrNameLst>
                                      </p:cBhvr>
                                      <p:to>
                                        <p:strVal val="visible"/>
                                      </p:to>
                                    </p:set>
                                    <p:animEffect transition="in" filter="box(out)">
                                      <p:cBhvr>
                                        <p:cTn id="29" dur="500"/>
                                        <p:tgtEl>
                                          <p:spTgt spid="263216"/>
                                        </p:tgtEl>
                                      </p:cBhvr>
                                    </p:animEffect>
                                  </p:childTnLst>
                                </p:cTn>
                              </p:par>
                            </p:childTnLst>
                          </p:cTn>
                        </p:par>
                        <p:par>
                          <p:cTn id="30" fill="hold" nodeType="afterGroup">
                            <p:stCondLst>
                              <p:cond delay="500"/>
                            </p:stCondLst>
                            <p:childTnLst>
                              <p:par>
                                <p:cTn id="31" presetID="1" presetClass="entr" presetSubtype="0" fill="hold" nodeType="afterEffect">
                                  <p:stCondLst>
                                    <p:cond delay="0"/>
                                  </p:stCondLst>
                                  <p:childTnLst>
                                    <p:set>
                                      <p:cBhvr>
                                        <p:cTn id="32" dur="1" fill="hold">
                                          <p:stCondLst>
                                            <p:cond delay="499"/>
                                          </p:stCondLst>
                                        </p:cTn>
                                        <p:tgtEl>
                                          <p:spTgt spid="26321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263215"/>
                                        </p:tgtEl>
                                        <p:attrNameLst>
                                          <p:attrName>style.visibility</p:attrName>
                                        </p:attrNameLst>
                                      </p:cBhvr>
                                      <p:to>
                                        <p:strVal val="visible"/>
                                      </p:to>
                                    </p:set>
                                    <p:animEffect transition="in" filter="box(in)">
                                      <p:cBhvr>
                                        <p:cTn id="37" dur="500"/>
                                        <p:tgtEl>
                                          <p:spTgt spid="263215"/>
                                        </p:tgtEl>
                                      </p:cBhvr>
                                    </p:animEffec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499"/>
                                          </p:stCondLst>
                                        </p:cTn>
                                        <p:tgtEl>
                                          <p:spTgt spid="263221"/>
                                        </p:tgtEl>
                                        <p:attrNameLst>
                                          <p:attrName>style.visibility</p:attrName>
                                        </p:attrNameLst>
                                      </p:cBhvr>
                                      <p:to>
                                        <p:strVal val="visible"/>
                                      </p:to>
                                    </p:set>
                                  </p:childTnLst>
                                </p:cTn>
                              </p:par>
                            </p:childTnLst>
                          </p:cTn>
                        </p:par>
                        <p:par>
                          <p:cTn id="41" fill="hold" nodeType="afterGroup">
                            <p:stCondLst>
                              <p:cond delay="1000"/>
                            </p:stCondLst>
                            <p:childTnLst>
                              <p:par>
                                <p:cTn id="42" presetID="1" presetClass="entr" presetSubtype="0" fill="hold" nodeType="afterEffect">
                                  <p:stCondLst>
                                    <p:cond delay="0"/>
                                  </p:stCondLst>
                                  <p:childTnLst>
                                    <p:set>
                                      <p:cBhvr>
                                        <p:cTn id="43" dur="1" fill="hold">
                                          <p:stCondLst>
                                            <p:cond delay="499"/>
                                          </p:stCondLst>
                                        </p:cTn>
                                        <p:tgtEl>
                                          <p:spTgt spid="263171"/>
                                        </p:tgtEl>
                                        <p:attrNameLst>
                                          <p:attrName>style.visibility</p:attrName>
                                        </p:attrNameLst>
                                      </p:cBhvr>
                                      <p:to>
                                        <p:strVal val="visible"/>
                                      </p:to>
                                    </p:set>
                                  </p:childTnLst>
                                </p:cTn>
                              </p:par>
                            </p:childTnLst>
                          </p:cTn>
                        </p:par>
                        <p:par>
                          <p:cTn id="44" fill="hold" nodeType="afterGroup">
                            <p:stCondLst>
                              <p:cond delay="1500"/>
                            </p:stCondLst>
                            <p:childTnLst>
                              <p:par>
                                <p:cTn id="45" presetID="1" presetClass="entr" presetSubtype="0" fill="hold" grpId="0" nodeType="afterEffect">
                                  <p:stCondLst>
                                    <p:cond delay="0"/>
                                  </p:stCondLst>
                                  <p:childTnLst>
                                    <p:set>
                                      <p:cBhvr>
                                        <p:cTn id="46" dur="1" fill="hold">
                                          <p:stCondLst>
                                            <p:cond delay="499"/>
                                          </p:stCondLst>
                                        </p:cTn>
                                        <p:tgtEl>
                                          <p:spTgt spid="263177"/>
                                        </p:tgtEl>
                                        <p:attrNameLst>
                                          <p:attrName>style.visibility</p:attrName>
                                        </p:attrNameLst>
                                      </p:cBhvr>
                                      <p:to>
                                        <p:strVal val="visible"/>
                                      </p:to>
                                    </p:set>
                                  </p:childTnLst>
                                </p:cTn>
                              </p:par>
                            </p:childTnLst>
                          </p:cTn>
                        </p:par>
                        <p:par>
                          <p:cTn id="47" fill="hold" nodeType="afterGroup">
                            <p:stCondLst>
                              <p:cond delay="2000"/>
                            </p:stCondLst>
                            <p:childTnLst>
                              <p:par>
                                <p:cTn id="48" presetID="1" presetClass="entr" presetSubtype="0" fill="hold" nodeType="afterEffect">
                                  <p:stCondLst>
                                    <p:cond delay="0"/>
                                  </p:stCondLst>
                                  <p:childTnLst>
                                    <p:set>
                                      <p:cBhvr>
                                        <p:cTn id="49" dur="1" fill="hold">
                                          <p:stCondLst>
                                            <p:cond delay="499"/>
                                          </p:stCondLst>
                                        </p:cTn>
                                        <p:tgtEl>
                                          <p:spTgt spid="263174"/>
                                        </p:tgtEl>
                                        <p:attrNameLst>
                                          <p:attrName>style.visibility</p:attrName>
                                        </p:attrNameLst>
                                      </p:cBhvr>
                                      <p:to>
                                        <p:strVal val="visible"/>
                                      </p:to>
                                    </p:set>
                                  </p:childTnLst>
                                </p:cTn>
                              </p:par>
                            </p:childTnLst>
                          </p:cTn>
                        </p:par>
                        <p:par>
                          <p:cTn id="50" fill="hold" nodeType="afterGroup">
                            <p:stCondLst>
                              <p:cond delay="2500"/>
                            </p:stCondLst>
                            <p:childTnLst>
                              <p:par>
                                <p:cTn id="51" presetID="1" presetClass="entr" presetSubtype="0" fill="hold" grpId="0" nodeType="afterEffect">
                                  <p:stCondLst>
                                    <p:cond delay="0"/>
                                  </p:stCondLst>
                                  <p:childTnLst>
                                    <p:set>
                                      <p:cBhvr>
                                        <p:cTn id="52" dur="1" fill="hold">
                                          <p:stCondLst>
                                            <p:cond delay="499"/>
                                          </p:stCondLst>
                                        </p:cTn>
                                        <p:tgtEl>
                                          <p:spTgt spid="263175"/>
                                        </p:tgtEl>
                                        <p:attrNameLst>
                                          <p:attrName>style.visibility</p:attrName>
                                        </p:attrNameLst>
                                      </p:cBhvr>
                                      <p:to>
                                        <p:strVal val="visible"/>
                                      </p:to>
                                    </p:set>
                                  </p:childTnLst>
                                </p:cTn>
                              </p:par>
                            </p:childTnLst>
                          </p:cTn>
                        </p:par>
                        <p:par>
                          <p:cTn id="53" fill="hold" nodeType="afterGroup">
                            <p:stCondLst>
                              <p:cond delay="3000"/>
                            </p:stCondLst>
                            <p:childTnLst>
                              <p:par>
                                <p:cTn id="54" presetID="1" presetClass="entr" presetSubtype="0" fill="hold" nodeType="afterEffect">
                                  <p:stCondLst>
                                    <p:cond delay="0"/>
                                  </p:stCondLst>
                                  <p:childTnLst>
                                    <p:set>
                                      <p:cBhvr>
                                        <p:cTn id="55" dur="1" fill="hold">
                                          <p:stCondLst>
                                            <p:cond delay="499"/>
                                          </p:stCondLst>
                                        </p:cTn>
                                        <p:tgtEl>
                                          <p:spTgt spid="263172"/>
                                        </p:tgtEl>
                                        <p:attrNameLst>
                                          <p:attrName>style.visibility</p:attrName>
                                        </p:attrNameLst>
                                      </p:cBhvr>
                                      <p:to>
                                        <p:strVal val="visible"/>
                                      </p:to>
                                    </p:set>
                                  </p:childTnLst>
                                </p:cTn>
                              </p:par>
                            </p:childTnLst>
                          </p:cTn>
                        </p:par>
                        <p:par>
                          <p:cTn id="56" fill="hold" nodeType="afterGroup">
                            <p:stCondLst>
                              <p:cond delay="3500"/>
                            </p:stCondLst>
                            <p:childTnLst>
                              <p:par>
                                <p:cTn id="57" presetID="1" presetClass="entr" presetSubtype="0" fill="hold" grpId="0" nodeType="afterEffect">
                                  <p:stCondLst>
                                    <p:cond delay="0"/>
                                  </p:stCondLst>
                                  <p:childTnLst>
                                    <p:set>
                                      <p:cBhvr>
                                        <p:cTn id="58" dur="1" fill="hold">
                                          <p:stCondLst>
                                            <p:cond delay="499"/>
                                          </p:stCondLst>
                                        </p:cTn>
                                        <p:tgtEl>
                                          <p:spTgt spid="263178"/>
                                        </p:tgtEl>
                                        <p:attrNameLst>
                                          <p:attrName>style.visibility</p:attrName>
                                        </p:attrNameLst>
                                      </p:cBhvr>
                                      <p:to>
                                        <p:strVal val="visible"/>
                                      </p:to>
                                    </p:set>
                                  </p:childTnLst>
                                </p:cTn>
                              </p:par>
                            </p:childTnLst>
                          </p:cTn>
                        </p:par>
                        <p:par>
                          <p:cTn id="59" fill="hold" nodeType="afterGroup">
                            <p:stCondLst>
                              <p:cond delay="4000"/>
                            </p:stCondLst>
                            <p:childTnLst>
                              <p:par>
                                <p:cTn id="60" presetID="1" presetClass="entr" presetSubtype="0" fill="hold" nodeType="afterEffect">
                                  <p:stCondLst>
                                    <p:cond delay="0"/>
                                  </p:stCondLst>
                                  <p:childTnLst>
                                    <p:set>
                                      <p:cBhvr>
                                        <p:cTn id="61" dur="1" fill="hold">
                                          <p:stCondLst>
                                            <p:cond delay="499"/>
                                          </p:stCondLst>
                                        </p:cTn>
                                        <p:tgtEl>
                                          <p:spTgt spid="263173"/>
                                        </p:tgtEl>
                                        <p:attrNameLst>
                                          <p:attrName>style.visibility</p:attrName>
                                        </p:attrNameLst>
                                      </p:cBhvr>
                                      <p:to>
                                        <p:strVal val="visible"/>
                                      </p:to>
                                    </p:set>
                                  </p:childTnLst>
                                </p:cTn>
                              </p:par>
                            </p:childTnLst>
                          </p:cTn>
                        </p:par>
                        <p:par>
                          <p:cTn id="62" fill="hold" nodeType="afterGroup">
                            <p:stCondLst>
                              <p:cond delay="4500"/>
                            </p:stCondLst>
                            <p:childTnLst>
                              <p:par>
                                <p:cTn id="63" presetID="1" presetClass="entr" presetSubtype="0" fill="hold" grpId="0" nodeType="afterEffect">
                                  <p:stCondLst>
                                    <p:cond delay="0"/>
                                  </p:stCondLst>
                                  <p:childTnLst>
                                    <p:set>
                                      <p:cBhvr>
                                        <p:cTn id="64" dur="1" fill="hold">
                                          <p:stCondLst>
                                            <p:cond delay="499"/>
                                          </p:stCondLst>
                                        </p:cTn>
                                        <p:tgtEl>
                                          <p:spTgt spid="26317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263185"/>
                                        </p:tgtEl>
                                        <p:attrNameLst>
                                          <p:attrName>style.visibility</p:attrName>
                                        </p:attrNameLst>
                                      </p:cBhvr>
                                      <p:to>
                                        <p:strVal val="visible"/>
                                      </p:to>
                                    </p:set>
                                    <p:animEffect transition="in" filter="slide(fromBottom)">
                                      <p:cBhvr>
                                        <p:cTn id="69" dur="500"/>
                                        <p:tgtEl>
                                          <p:spTgt spid="26318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263226"/>
                                        </p:tgtEl>
                                        <p:attrNameLst>
                                          <p:attrName>style.visibility</p:attrName>
                                        </p:attrNameLst>
                                      </p:cBhvr>
                                      <p:to>
                                        <p:strVal val="visible"/>
                                      </p:to>
                                    </p:set>
                                    <p:anim calcmode="lin" valueType="num">
                                      <p:cBhvr additive="base">
                                        <p:cTn id="74" dur="500" fill="hold"/>
                                        <p:tgtEl>
                                          <p:spTgt spid="263226"/>
                                        </p:tgtEl>
                                        <p:attrNameLst>
                                          <p:attrName>ppt_x</p:attrName>
                                        </p:attrNameLst>
                                      </p:cBhvr>
                                      <p:tavLst>
                                        <p:tav tm="0">
                                          <p:val>
                                            <p:strVal val="0-#ppt_w/2"/>
                                          </p:val>
                                        </p:tav>
                                        <p:tav tm="100000">
                                          <p:val>
                                            <p:strVal val="#ppt_x"/>
                                          </p:val>
                                        </p:tav>
                                      </p:tavLst>
                                    </p:anim>
                                    <p:anim calcmode="lin" valueType="num">
                                      <p:cBhvr additive="base">
                                        <p:cTn id="75" dur="500" fill="hold"/>
                                        <p:tgtEl>
                                          <p:spTgt spid="263226"/>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nodeType="clickEffect">
                                  <p:stCondLst>
                                    <p:cond delay="0"/>
                                  </p:stCondLst>
                                  <p:childTnLst>
                                    <p:set>
                                      <p:cBhvr>
                                        <p:cTn id="79" dur="1" fill="hold">
                                          <p:stCondLst>
                                            <p:cond delay="0"/>
                                          </p:stCondLst>
                                        </p:cTn>
                                        <p:tgtEl>
                                          <p:spTgt spid="263186"/>
                                        </p:tgtEl>
                                        <p:attrNameLst>
                                          <p:attrName>style.visibility</p:attrName>
                                        </p:attrNameLst>
                                      </p:cBhvr>
                                      <p:to>
                                        <p:strVal val="visible"/>
                                      </p:to>
                                    </p:set>
                                    <p:anim calcmode="lin" valueType="num">
                                      <p:cBhvr additive="base">
                                        <p:cTn id="80" dur="500" fill="hold"/>
                                        <p:tgtEl>
                                          <p:spTgt spid="263186"/>
                                        </p:tgtEl>
                                        <p:attrNameLst>
                                          <p:attrName>ppt_x</p:attrName>
                                        </p:attrNameLst>
                                      </p:cBhvr>
                                      <p:tavLst>
                                        <p:tav tm="0">
                                          <p:val>
                                            <p:strVal val="0-#ppt_w/2"/>
                                          </p:val>
                                        </p:tav>
                                        <p:tav tm="100000">
                                          <p:val>
                                            <p:strVal val="#ppt_x"/>
                                          </p:val>
                                        </p:tav>
                                      </p:tavLst>
                                    </p:anim>
                                    <p:anim calcmode="lin" valueType="num">
                                      <p:cBhvr additive="base">
                                        <p:cTn id="81" dur="500" fill="hold"/>
                                        <p:tgtEl>
                                          <p:spTgt spid="263186"/>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nodeType="clickEffect">
                                  <p:stCondLst>
                                    <p:cond delay="0"/>
                                  </p:stCondLst>
                                  <p:childTnLst>
                                    <p:set>
                                      <p:cBhvr>
                                        <p:cTn id="85" dur="1" fill="hold">
                                          <p:stCondLst>
                                            <p:cond delay="0"/>
                                          </p:stCondLst>
                                        </p:cTn>
                                        <p:tgtEl>
                                          <p:spTgt spid="263189"/>
                                        </p:tgtEl>
                                        <p:attrNameLst>
                                          <p:attrName>style.visibility</p:attrName>
                                        </p:attrNameLst>
                                      </p:cBhvr>
                                      <p:to>
                                        <p:strVal val="visible"/>
                                      </p:to>
                                    </p:set>
                                    <p:anim calcmode="lin" valueType="num">
                                      <p:cBhvr additive="base">
                                        <p:cTn id="86" dur="500" fill="hold"/>
                                        <p:tgtEl>
                                          <p:spTgt spid="263189"/>
                                        </p:tgtEl>
                                        <p:attrNameLst>
                                          <p:attrName>ppt_x</p:attrName>
                                        </p:attrNameLst>
                                      </p:cBhvr>
                                      <p:tavLst>
                                        <p:tav tm="0">
                                          <p:val>
                                            <p:strVal val="0-#ppt_w/2"/>
                                          </p:val>
                                        </p:tav>
                                        <p:tav tm="100000">
                                          <p:val>
                                            <p:strVal val="#ppt_x"/>
                                          </p:val>
                                        </p:tav>
                                      </p:tavLst>
                                    </p:anim>
                                    <p:anim calcmode="lin" valueType="num">
                                      <p:cBhvr additive="base">
                                        <p:cTn id="87" dur="500" fill="hold"/>
                                        <p:tgtEl>
                                          <p:spTgt spid="263189"/>
                                        </p:tgtEl>
                                        <p:attrNameLst>
                                          <p:attrName>ppt_y</p:attrName>
                                        </p:attrNameLst>
                                      </p:cBhvr>
                                      <p:tavLst>
                                        <p:tav tm="0">
                                          <p:val>
                                            <p:strVal val="#ppt_y"/>
                                          </p:val>
                                        </p:tav>
                                        <p:tav tm="100000">
                                          <p:val>
                                            <p:strVal val="#ppt_y"/>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8" fill="hold" grpId="0" nodeType="clickEffect">
                                  <p:stCondLst>
                                    <p:cond delay="0"/>
                                  </p:stCondLst>
                                  <p:iterate type="lt">
                                    <p:tmPct val="100000"/>
                                  </p:iterate>
                                  <p:childTnLst>
                                    <p:set>
                                      <p:cBhvr>
                                        <p:cTn id="91" dur="1" fill="hold">
                                          <p:stCondLst>
                                            <p:cond delay="0"/>
                                          </p:stCondLst>
                                        </p:cTn>
                                        <p:tgtEl>
                                          <p:spTgt spid="263217"/>
                                        </p:tgtEl>
                                        <p:attrNameLst>
                                          <p:attrName>style.visibility</p:attrName>
                                        </p:attrNameLst>
                                      </p:cBhvr>
                                      <p:to>
                                        <p:strVal val="visible"/>
                                      </p:to>
                                    </p:set>
                                    <p:anim calcmode="lin" valueType="num">
                                      <p:cBhvr additive="base">
                                        <p:cTn id="92" dur="75" fill="hold"/>
                                        <p:tgtEl>
                                          <p:spTgt spid="263217"/>
                                        </p:tgtEl>
                                        <p:attrNameLst>
                                          <p:attrName>ppt_x</p:attrName>
                                        </p:attrNameLst>
                                      </p:cBhvr>
                                      <p:tavLst>
                                        <p:tav tm="0">
                                          <p:val>
                                            <p:strVal val="0-#ppt_w/2"/>
                                          </p:val>
                                        </p:tav>
                                        <p:tav tm="100000">
                                          <p:val>
                                            <p:strVal val="#ppt_x"/>
                                          </p:val>
                                        </p:tav>
                                      </p:tavLst>
                                    </p:anim>
                                    <p:anim calcmode="lin" valueType="num">
                                      <p:cBhvr additive="base">
                                        <p:cTn id="93" dur="75" fill="hold"/>
                                        <p:tgtEl>
                                          <p:spTgt spid="263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autoUpdateAnimBg="0"/>
      <p:bldP spid="263175" grpId="0" autoUpdateAnimBg="0"/>
      <p:bldP spid="263176" grpId="0" autoUpdateAnimBg="0"/>
      <p:bldP spid="263177" grpId="0" autoUpdateAnimBg="0"/>
      <p:bldP spid="263178" grpId="0" autoUpdateAnimBg="0"/>
      <p:bldP spid="263185" grpId="0" autoUpdateAnimBg="0"/>
      <p:bldP spid="263214" grpId="0" autoUpdateAnimBg="0"/>
      <p:bldP spid="263217"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Text Box 2"/>
          <p:cNvSpPr txBox="1">
            <a:spLocks noChangeArrowheads="1"/>
          </p:cNvSpPr>
          <p:nvPr/>
        </p:nvSpPr>
        <p:spPr bwMode="auto">
          <a:xfrm>
            <a:off x="509806" y="1317626"/>
            <a:ext cx="1729941" cy="4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dirty="0">
                <a:solidFill>
                  <a:srgbClr val="FF0000"/>
                </a:solidFill>
                <a:latin typeface="Times New Roman" panose="02020603050405020304" pitchFamily="18" charset="0"/>
              </a:rPr>
              <a:t>3. </a:t>
            </a:r>
            <a:r>
              <a:rPr lang="zh-CN" altLang="en-US" sz="2400" dirty="0">
                <a:solidFill>
                  <a:srgbClr val="FF0000"/>
                </a:solidFill>
                <a:latin typeface="Times New Roman" panose="02020603050405020304" pitchFamily="18" charset="0"/>
              </a:rPr>
              <a:t>电路模型</a:t>
            </a:r>
          </a:p>
        </p:txBody>
      </p:sp>
      <p:sp>
        <p:nvSpPr>
          <p:cNvPr id="264195" name="Text Box 3"/>
          <p:cNvSpPr txBox="1">
            <a:spLocks noChangeArrowheads="1"/>
          </p:cNvSpPr>
          <p:nvPr/>
        </p:nvSpPr>
        <p:spPr bwMode="auto">
          <a:xfrm>
            <a:off x="461713" y="4534822"/>
            <a:ext cx="8557131" cy="4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R</a:t>
            </a:r>
            <a:r>
              <a:rPr lang="en-US" altLang="zh-CN" sz="2400" baseline="-25000" dirty="0" err="1">
                <a:solidFill>
                  <a:srgbClr val="000000"/>
                </a:solidFill>
                <a:latin typeface="Times New Roman" panose="02020603050405020304" pitchFamily="18" charset="0"/>
              </a:rPr>
              <a:t>i</a:t>
            </a:r>
            <a:r>
              <a:rPr lang="en-US" altLang="zh-CN" sz="2400" dirty="0">
                <a:solidFill>
                  <a:srgbClr val="000000"/>
                </a:solidFill>
                <a:latin typeface="Times New Roman" panose="02020603050405020304" pitchFamily="18" charset="0"/>
              </a:rPr>
              <a:t> </a:t>
            </a:r>
            <a:r>
              <a:rPr lang="zh-CN" altLang="en-US" sz="2400" dirty="0">
                <a:solidFill>
                  <a:srgbClr val="000000"/>
                </a:solidFill>
                <a:latin typeface="Times New Roman" panose="02020603050405020304" pitchFamily="18" charset="0"/>
              </a:rPr>
              <a:t>：运算放大器两输入端间的输入电阻。很大，一般</a:t>
            </a:r>
            <a:r>
              <a:rPr lang="en-US" altLang="zh-CN" sz="2400" dirty="0">
                <a:solidFill>
                  <a:srgbClr val="000000"/>
                </a:solidFill>
                <a:latin typeface="Times New Roman" panose="02020603050405020304" pitchFamily="18" charset="0"/>
              </a:rPr>
              <a:t>10</a:t>
            </a:r>
            <a:r>
              <a:rPr lang="en-US" altLang="zh-CN" sz="2365" baseline="30000" dirty="0">
                <a:solidFill>
                  <a:srgbClr val="000000"/>
                </a:solidFill>
                <a:latin typeface="Times New Roman" panose="02020603050405020304" pitchFamily="18" charset="0"/>
              </a:rPr>
              <a:t>5</a:t>
            </a:r>
            <a:r>
              <a:rPr lang="en-US" altLang="zh-CN" sz="2400" dirty="0">
                <a:solidFill>
                  <a:srgbClr val="000000"/>
                </a:solidFill>
                <a:latin typeface="Times New Roman" panose="02020603050405020304" pitchFamily="18" charset="0"/>
              </a:rPr>
              <a:t>~10</a:t>
            </a:r>
            <a:r>
              <a:rPr lang="en-US" altLang="zh-CN" sz="2400" baseline="30000" dirty="0">
                <a:solidFill>
                  <a:srgbClr val="000000"/>
                </a:solidFill>
                <a:latin typeface="Times New Roman" panose="02020603050405020304" pitchFamily="18" charset="0"/>
              </a:rPr>
              <a:t>7</a:t>
            </a:r>
            <a:r>
              <a:rPr lang="en-US" altLang="zh-CN" sz="2400" dirty="0">
                <a:solidFill>
                  <a:srgbClr val="000000"/>
                </a:solidFill>
                <a:latin typeface="Times New Roman" panose="02020603050405020304" pitchFamily="18" charset="0"/>
              </a:rPr>
              <a:t>Ω</a:t>
            </a:r>
            <a:endParaRPr lang="zh-CN" altLang="en-US" sz="2400" dirty="0">
              <a:solidFill>
                <a:srgbClr val="000000"/>
              </a:solidFill>
              <a:latin typeface="Times New Roman" panose="02020603050405020304" pitchFamily="18" charset="0"/>
            </a:endParaRPr>
          </a:p>
        </p:txBody>
      </p:sp>
      <p:sp>
        <p:nvSpPr>
          <p:cNvPr id="264196" name="Text Box 4"/>
          <p:cNvSpPr txBox="1">
            <a:spLocks noChangeArrowheads="1"/>
          </p:cNvSpPr>
          <p:nvPr/>
        </p:nvSpPr>
        <p:spPr bwMode="auto">
          <a:xfrm>
            <a:off x="505878" y="4930364"/>
            <a:ext cx="6928480" cy="4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000000"/>
                </a:solidFill>
                <a:latin typeface="Times New Roman" panose="02020603050405020304" pitchFamily="18" charset="0"/>
              </a:rPr>
              <a:t>R</a:t>
            </a:r>
            <a:r>
              <a:rPr lang="en-US" altLang="zh-CN" sz="2400" baseline="-25000" dirty="0">
                <a:solidFill>
                  <a:srgbClr val="000000"/>
                </a:solidFill>
                <a:latin typeface="Times New Roman" panose="02020603050405020304" pitchFamily="18" charset="0"/>
              </a:rPr>
              <a:t>o</a:t>
            </a:r>
            <a:r>
              <a:rPr lang="zh-CN" altLang="en-US" sz="2400" dirty="0">
                <a:solidFill>
                  <a:srgbClr val="000000"/>
                </a:solidFill>
                <a:latin typeface="Times New Roman" panose="02020603050405020304" pitchFamily="18" charset="0"/>
              </a:rPr>
              <a:t>：运算放大器的输出电阻。很小，一般</a:t>
            </a:r>
            <a:r>
              <a:rPr lang="en-US" altLang="zh-CN" sz="2400" dirty="0">
                <a:solidFill>
                  <a:srgbClr val="000000"/>
                </a:solidFill>
                <a:latin typeface="Times New Roman" panose="02020603050405020304" pitchFamily="18" charset="0"/>
              </a:rPr>
              <a:t>1~100Ω</a:t>
            </a:r>
            <a:r>
              <a:rPr lang="zh-CN" altLang="en-US" sz="2400" dirty="0">
                <a:solidFill>
                  <a:srgbClr val="000000"/>
                </a:solidFill>
                <a:latin typeface="Times New Roman" panose="02020603050405020304" pitchFamily="18" charset="0"/>
              </a:rPr>
              <a:t>  </a:t>
            </a:r>
          </a:p>
        </p:txBody>
      </p:sp>
      <p:grpSp>
        <p:nvGrpSpPr>
          <p:cNvPr id="264197" name="Group 5"/>
          <p:cNvGrpSpPr>
            <a:grpSpLocks/>
          </p:cNvGrpSpPr>
          <p:nvPr/>
        </p:nvGrpSpPr>
        <p:grpSpPr bwMode="auto">
          <a:xfrm>
            <a:off x="361950" y="458788"/>
            <a:ext cx="8567738" cy="461963"/>
            <a:chOff x="384" y="481"/>
            <a:chExt cx="5397" cy="291"/>
          </a:xfrm>
        </p:grpSpPr>
        <p:sp>
          <p:nvSpPr>
            <p:cNvPr id="264198" name="Text Box 6"/>
            <p:cNvSpPr txBox="1">
              <a:spLocks noChangeArrowheads="1"/>
            </p:cNvSpPr>
            <p:nvPr/>
          </p:nvSpPr>
          <p:spPr bwMode="auto">
            <a:xfrm>
              <a:off x="384" y="481"/>
              <a:ext cx="539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4" rIns="91430" bIns="45714">
              <a:spAutoFit/>
            </a:bodyPr>
            <a:lstStyle/>
            <a:p>
              <a:pPr algn="ctr" defTabSz="772302"/>
              <a:r>
                <a:rPr lang="zh-CN" altLang="en-US" sz="2400">
                  <a:solidFill>
                    <a:srgbClr val="FF0000"/>
                  </a:solidFill>
                  <a:latin typeface="Times New Roman" panose="02020603050405020304" pitchFamily="18" charset="0"/>
                </a:rPr>
                <a:t>注意</a:t>
              </a:r>
              <a:r>
                <a:rPr lang="zh-CN" altLang="en-US" sz="2400">
                  <a:solidFill>
                    <a:srgbClr val="000000"/>
                  </a:solidFill>
                  <a:latin typeface="Times New Roman" panose="02020603050405020304" pitchFamily="18" charset="0"/>
                </a:rPr>
                <a:t>：运放具有“单方向”性质</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图中      符号就代表这种性质</a:t>
              </a:r>
              <a:r>
                <a:rPr lang="en-US" altLang="zh-CN" sz="2400">
                  <a:solidFill>
                    <a:srgbClr val="000000"/>
                  </a:solidFill>
                  <a:latin typeface="Times New Roman" panose="02020603050405020304" pitchFamily="18" charset="0"/>
                </a:rPr>
                <a:t>)</a:t>
              </a:r>
              <a:r>
                <a:rPr lang="zh-CN" altLang="en-US" sz="2400">
                  <a:solidFill>
                    <a:srgbClr val="000000"/>
                  </a:solidFill>
                  <a:latin typeface="Times New Roman" panose="02020603050405020304" pitchFamily="18" charset="0"/>
                </a:rPr>
                <a:t>。</a:t>
              </a:r>
            </a:p>
          </p:txBody>
        </p:sp>
        <p:sp>
          <p:nvSpPr>
            <p:cNvPr id="264199" name="AutoShape 7"/>
            <p:cNvSpPr>
              <a:spLocks noChangeArrowheads="1"/>
            </p:cNvSpPr>
            <p:nvPr/>
          </p:nvSpPr>
          <p:spPr bwMode="auto">
            <a:xfrm rot="5400000">
              <a:off x="3624" y="540"/>
              <a:ext cx="180" cy="180"/>
            </a:xfrm>
            <a:prstGeom prst="triangle">
              <a:avLst>
                <a:gd name="adj" fmla="val 50000"/>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grpSp>
      <p:grpSp>
        <p:nvGrpSpPr>
          <p:cNvPr id="264200" name="Group 8"/>
          <p:cNvGrpSpPr>
            <a:grpSpLocks/>
          </p:cNvGrpSpPr>
          <p:nvPr/>
        </p:nvGrpSpPr>
        <p:grpSpPr bwMode="auto">
          <a:xfrm>
            <a:off x="2173290" y="1784351"/>
            <a:ext cx="3390902" cy="1843087"/>
            <a:chOff x="1369" y="1124"/>
            <a:chExt cx="2136" cy="1161"/>
          </a:xfrm>
        </p:grpSpPr>
        <p:sp>
          <p:nvSpPr>
            <p:cNvPr id="264201" name="Line 9"/>
            <p:cNvSpPr>
              <a:spLocks noChangeShapeType="1"/>
            </p:cNvSpPr>
            <p:nvPr/>
          </p:nvSpPr>
          <p:spPr bwMode="auto">
            <a:xfrm flipH="1">
              <a:off x="1692" y="2178"/>
              <a:ext cx="4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02" name="Line 10"/>
            <p:cNvSpPr>
              <a:spLocks noChangeShapeType="1"/>
            </p:cNvSpPr>
            <p:nvPr/>
          </p:nvSpPr>
          <p:spPr bwMode="auto">
            <a:xfrm>
              <a:off x="2616" y="1248"/>
              <a:ext cx="0"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03" name="Text Box 11"/>
            <p:cNvSpPr txBox="1">
              <a:spLocks noChangeArrowheads="1"/>
            </p:cNvSpPr>
            <p:nvPr/>
          </p:nvSpPr>
          <p:spPr bwMode="auto">
            <a:xfrm>
              <a:off x="2623" y="1538"/>
              <a:ext cx="22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a:t>
              </a:r>
            </a:p>
          </p:txBody>
        </p:sp>
        <p:sp>
          <p:nvSpPr>
            <p:cNvPr id="264204" name="Text Box 12"/>
            <p:cNvSpPr txBox="1">
              <a:spLocks noChangeArrowheads="1"/>
            </p:cNvSpPr>
            <p:nvPr/>
          </p:nvSpPr>
          <p:spPr bwMode="auto">
            <a:xfrm>
              <a:off x="2629" y="1820"/>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a:solidFill>
                    <a:srgbClr val="000000"/>
                  </a:solidFill>
                  <a:latin typeface="Times New Roman" panose="02020603050405020304" pitchFamily="18" charset="0"/>
                </a:rPr>
                <a:t>_</a:t>
              </a:r>
            </a:p>
          </p:txBody>
        </p:sp>
        <p:sp>
          <p:nvSpPr>
            <p:cNvPr id="264205" name="Text Box 13"/>
            <p:cNvSpPr txBox="1">
              <a:spLocks noChangeArrowheads="1"/>
            </p:cNvSpPr>
            <p:nvPr/>
          </p:nvSpPr>
          <p:spPr bwMode="auto">
            <a:xfrm>
              <a:off x="2732" y="1718"/>
              <a:ext cx="77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000000"/>
                  </a:solidFill>
                  <a:latin typeface="Times New Roman" panose="02020603050405020304" pitchFamily="18" charset="0"/>
                </a:rPr>
                <a:t>A</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u</a:t>
              </a:r>
              <a:r>
                <a:rPr lang="en-US" altLang="zh-CN" sz="2400" baseline="300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a:t>
              </a:r>
              <a:r>
                <a:rPr lang="en-US" altLang="zh-CN" sz="2400" i="1" dirty="0">
                  <a:solidFill>
                    <a:srgbClr val="000000"/>
                  </a:solidFill>
                  <a:latin typeface="Times New Roman" panose="02020603050405020304" pitchFamily="18" charset="0"/>
                </a:rPr>
                <a:t>u</a:t>
              </a:r>
              <a:r>
                <a:rPr lang="en-US" altLang="zh-CN" sz="2400" baseline="30000" dirty="0">
                  <a:solidFill>
                    <a:srgbClr val="000000"/>
                  </a:solidFill>
                  <a:latin typeface="Times New Roman" panose="02020603050405020304" pitchFamily="18" charset="0"/>
                </a:rPr>
                <a:t>-</a:t>
              </a:r>
              <a:r>
                <a:rPr lang="en-US" altLang="zh-CN" sz="2400" dirty="0">
                  <a:solidFill>
                    <a:srgbClr val="000000"/>
                  </a:solidFill>
                  <a:latin typeface="Times New Roman" panose="02020603050405020304" pitchFamily="18" charset="0"/>
                </a:rPr>
                <a:t>)</a:t>
              </a:r>
            </a:p>
          </p:txBody>
        </p:sp>
        <p:sp>
          <p:nvSpPr>
            <p:cNvPr id="264206" name="Rectangle 14"/>
            <p:cNvSpPr>
              <a:spLocks noChangeArrowheads="1"/>
            </p:cNvSpPr>
            <p:nvPr/>
          </p:nvSpPr>
          <p:spPr bwMode="auto">
            <a:xfrm>
              <a:off x="2558" y="1283"/>
              <a:ext cx="116" cy="407"/>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772302"/>
              <a:endParaRPr lang="zh-CN" altLang="en-US" sz="3600">
                <a:solidFill>
                  <a:srgbClr val="FF0000"/>
                </a:solidFill>
                <a:latin typeface="Times New Roman" panose="02020603050405020304" pitchFamily="18" charset="0"/>
              </a:endParaRPr>
            </a:p>
          </p:txBody>
        </p:sp>
        <p:sp>
          <p:nvSpPr>
            <p:cNvPr id="264207" name="Line 15"/>
            <p:cNvSpPr>
              <a:spLocks noChangeShapeType="1"/>
            </p:cNvSpPr>
            <p:nvPr/>
          </p:nvSpPr>
          <p:spPr bwMode="auto">
            <a:xfrm>
              <a:off x="2616" y="2160"/>
              <a:ext cx="6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08" name="Line 16"/>
            <p:cNvSpPr>
              <a:spLocks noChangeShapeType="1"/>
            </p:cNvSpPr>
            <p:nvPr/>
          </p:nvSpPr>
          <p:spPr bwMode="auto">
            <a:xfrm>
              <a:off x="2610" y="1248"/>
              <a:ext cx="69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09" name="Line 17"/>
            <p:cNvSpPr>
              <a:spLocks noChangeShapeType="1"/>
            </p:cNvSpPr>
            <p:nvPr/>
          </p:nvSpPr>
          <p:spPr bwMode="auto">
            <a:xfrm>
              <a:off x="2136" y="1272"/>
              <a:ext cx="0" cy="9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10" name="Line 18"/>
            <p:cNvSpPr>
              <a:spLocks noChangeShapeType="1"/>
            </p:cNvSpPr>
            <p:nvPr/>
          </p:nvSpPr>
          <p:spPr bwMode="auto">
            <a:xfrm flipH="1">
              <a:off x="1692" y="1272"/>
              <a:ext cx="4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11" name="Rectangle 19"/>
            <p:cNvSpPr>
              <a:spLocks noChangeArrowheads="1"/>
            </p:cNvSpPr>
            <p:nvPr/>
          </p:nvSpPr>
          <p:spPr bwMode="auto">
            <a:xfrm>
              <a:off x="2078" y="1499"/>
              <a:ext cx="116" cy="407"/>
            </a:xfrm>
            <a:prstGeom prst="rect">
              <a:avLst/>
            </a:prstGeom>
            <a:solidFill>
              <a:schemeClr val="accent1"/>
            </a:solidFill>
            <a:ln w="285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defTabSz="772302"/>
              <a:endParaRPr lang="zh-CN" altLang="en-US" sz="3600">
                <a:solidFill>
                  <a:srgbClr val="FF0000"/>
                </a:solidFill>
                <a:latin typeface="Times New Roman" panose="02020603050405020304" pitchFamily="18" charset="0"/>
              </a:endParaRPr>
            </a:p>
          </p:txBody>
        </p:sp>
        <p:sp>
          <p:nvSpPr>
            <p:cNvPr id="264212" name="Text Box 20"/>
            <p:cNvSpPr txBox="1">
              <a:spLocks noChangeArrowheads="1"/>
            </p:cNvSpPr>
            <p:nvPr/>
          </p:nvSpPr>
          <p:spPr bwMode="auto">
            <a:xfrm>
              <a:off x="2677" y="1286"/>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a:solidFill>
                    <a:srgbClr val="000000"/>
                  </a:solidFill>
                  <a:latin typeface="Times New Roman" panose="02020603050405020304" pitchFamily="18" charset="0"/>
                </a:rPr>
                <a:t>R</a:t>
              </a:r>
              <a:r>
                <a:rPr lang="en-US" altLang="zh-CN" sz="2400" baseline="-25000">
                  <a:solidFill>
                    <a:srgbClr val="000000"/>
                  </a:solidFill>
                  <a:latin typeface="Times New Roman" panose="02020603050405020304" pitchFamily="18" charset="0"/>
                </a:rPr>
                <a:t>o</a:t>
              </a:r>
              <a:endParaRPr lang="en-US" altLang="zh-CN" sz="2400" i="1">
                <a:solidFill>
                  <a:srgbClr val="000000"/>
                </a:solidFill>
                <a:latin typeface="Times New Roman" panose="02020603050405020304" pitchFamily="18" charset="0"/>
              </a:endParaRPr>
            </a:p>
          </p:txBody>
        </p:sp>
        <p:sp>
          <p:nvSpPr>
            <p:cNvPr id="264213" name="Text Box 21"/>
            <p:cNvSpPr txBox="1">
              <a:spLocks noChangeArrowheads="1"/>
            </p:cNvSpPr>
            <p:nvPr/>
          </p:nvSpPr>
          <p:spPr bwMode="auto">
            <a:xfrm>
              <a:off x="1825" y="1562"/>
              <a:ext cx="28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err="1">
                  <a:solidFill>
                    <a:srgbClr val="000000"/>
                  </a:solidFill>
                  <a:latin typeface="Times New Roman" panose="02020603050405020304" pitchFamily="18" charset="0"/>
                </a:rPr>
                <a:t>R</a:t>
              </a:r>
              <a:r>
                <a:rPr lang="en-US" altLang="zh-CN" sz="2400" baseline="-25000" dirty="0" err="1">
                  <a:solidFill>
                    <a:srgbClr val="000000"/>
                  </a:solidFill>
                  <a:latin typeface="Times New Roman" panose="02020603050405020304" pitchFamily="18" charset="0"/>
                </a:rPr>
                <a:t>i</a:t>
              </a:r>
              <a:endParaRPr lang="en-US" altLang="zh-CN" sz="2400" i="1" dirty="0">
                <a:solidFill>
                  <a:srgbClr val="000000"/>
                </a:solidFill>
                <a:latin typeface="Times New Roman" panose="02020603050405020304" pitchFamily="18" charset="0"/>
              </a:endParaRPr>
            </a:p>
          </p:txBody>
        </p:sp>
        <p:sp>
          <p:nvSpPr>
            <p:cNvPr id="264214" name="Text Box 22"/>
            <p:cNvSpPr txBox="1">
              <a:spLocks noChangeArrowheads="1"/>
            </p:cNvSpPr>
            <p:nvPr/>
          </p:nvSpPr>
          <p:spPr bwMode="auto">
            <a:xfrm>
              <a:off x="1369" y="1994"/>
              <a:ext cx="29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000000"/>
                  </a:solidFill>
                  <a:latin typeface="Times New Roman" panose="02020603050405020304" pitchFamily="18" charset="0"/>
                </a:rPr>
                <a:t>u</a:t>
              </a:r>
              <a:r>
                <a:rPr lang="en-US" altLang="zh-CN" sz="2400" baseline="30000" dirty="0">
                  <a:solidFill>
                    <a:srgbClr val="000000"/>
                  </a:solidFill>
                  <a:latin typeface="Times New Roman" panose="02020603050405020304" pitchFamily="18" charset="0"/>
                </a:rPr>
                <a:t>+</a:t>
              </a:r>
            </a:p>
          </p:txBody>
        </p:sp>
        <p:sp>
          <p:nvSpPr>
            <p:cNvPr id="264215" name="Text Box 23"/>
            <p:cNvSpPr txBox="1">
              <a:spLocks noChangeArrowheads="1"/>
            </p:cNvSpPr>
            <p:nvPr/>
          </p:nvSpPr>
          <p:spPr bwMode="auto">
            <a:xfrm>
              <a:off x="1386" y="1124"/>
              <a:ext cx="26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000000"/>
                  </a:solidFill>
                  <a:latin typeface="Times New Roman" panose="02020603050405020304" pitchFamily="18" charset="0"/>
                </a:rPr>
                <a:t>u</a:t>
              </a:r>
              <a:r>
                <a:rPr lang="en-US" altLang="zh-CN" sz="2400" baseline="30000" dirty="0">
                  <a:solidFill>
                    <a:srgbClr val="000000"/>
                  </a:solidFill>
                  <a:latin typeface="Times New Roman" panose="02020603050405020304" pitchFamily="18" charset="0"/>
                </a:rPr>
                <a:t>-</a:t>
              </a:r>
            </a:p>
          </p:txBody>
        </p:sp>
        <p:sp>
          <p:nvSpPr>
            <p:cNvPr id="264216" name="AutoShape 24"/>
            <p:cNvSpPr>
              <a:spLocks noChangeArrowheads="1"/>
            </p:cNvSpPr>
            <p:nvPr/>
          </p:nvSpPr>
          <p:spPr bwMode="auto">
            <a:xfrm>
              <a:off x="2520" y="1728"/>
              <a:ext cx="192" cy="342"/>
            </a:xfrm>
            <a:prstGeom prst="diamond">
              <a:avLst/>
            </a:prstGeom>
            <a:noFill/>
            <a:ln w="285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17" name="Oval 25"/>
            <p:cNvSpPr>
              <a:spLocks noChangeArrowheads="1"/>
            </p:cNvSpPr>
            <p:nvPr/>
          </p:nvSpPr>
          <p:spPr bwMode="auto">
            <a:xfrm>
              <a:off x="1632" y="1236"/>
              <a:ext cx="57" cy="57"/>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18" name="Oval 26"/>
            <p:cNvSpPr>
              <a:spLocks noChangeArrowheads="1"/>
            </p:cNvSpPr>
            <p:nvPr/>
          </p:nvSpPr>
          <p:spPr bwMode="auto">
            <a:xfrm>
              <a:off x="1632" y="2142"/>
              <a:ext cx="57" cy="57"/>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19" name="Oval 27"/>
            <p:cNvSpPr>
              <a:spLocks noChangeArrowheads="1"/>
            </p:cNvSpPr>
            <p:nvPr/>
          </p:nvSpPr>
          <p:spPr bwMode="auto">
            <a:xfrm>
              <a:off x="3312" y="1212"/>
              <a:ext cx="57" cy="57"/>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20" name="Oval 28"/>
            <p:cNvSpPr>
              <a:spLocks noChangeArrowheads="1"/>
            </p:cNvSpPr>
            <p:nvPr/>
          </p:nvSpPr>
          <p:spPr bwMode="auto">
            <a:xfrm>
              <a:off x="3318" y="2124"/>
              <a:ext cx="57" cy="57"/>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grpSp>
      <p:grpSp>
        <p:nvGrpSpPr>
          <p:cNvPr id="264223" name="Group 31"/>
          <p:cNvGrpSpPr>
            <a:grpSpLocks/>
          </p:cNvGrpSpPr>
          <p:nvPr/>
        </p:nvGrpSpPr>
        <p:grpSpPr bwMode="auto">
          <a:xfrm>
            <a:off x="2095500" y="2209800"/>
            <a:ext cx="3448050" cy="2114550"/>
            <a:chOff x="1320" y="1380"/>
            <a:chExt cx="2172" cy="1332"/>
          </a:xfrm>
        </p:grpSpPr>
        <p:sp>
          <p:nvSpPr>
            <p:cNvPr id="264224" name="Oval 32"/>
            <p:cNvSpPr>
              <a:spLocks noChangeArrowheads="1"/>
            </p:cNvSpPr>
            <p:nvPr/>
          </p:nvSpPr>
          <p:spPr bwMode="auto">
            <a:xfrm>
              <a:off x="1668" y="2520"/>
              <a:ext cx="56" cy="56"/>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25" name="Line 33"/>
            <p:cNvSpPr>
              <a:spLocks noChangeShapeType="1"/>
            </p:cNvSpPr>
            <p:nvPr/>
          </p:nvSpPr>
          <p:spPr bwMode="auto">
            <a:xfrm>
              <a:off x="1704" y="2580"/>
              <a:ext cx="0" cy="13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72302"/>
              <a:endParaRPr lang="zh-CN" altLang="en-US" sz="3600">
                <a:solidFill>
                  <a:srgbClr val="FF0000"/>
                </a:solidFill>
                <a:latin typeface="Times New Roman" panose="02020603050405020304" pitchFamily="18" charset="0"/>
              </a:endParaRPr>
            </a:p>
          </p:txBody>
        </p:sp>
        <p:sp>
          <p:nvSpPr>
            <p:cNvPr id="264226" name="Line 34"/>
            <p:cNvSpPr>
              <a:spLocks noChangeShapeType="1"/>
            </p:cNvSpPr>
            <p:nvPr/>
          </p:nvSpPr>
          <p:spPr bwMode="auto">
            <a:xfrm>
              <a:off x="1560" y="2700"/>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72302"/>
              <a:endParaRPr lang="zh-CN" altLang="en-US" sz="3600">
                <a:solidFill>
                  <a:srgbClr val="FF0000"/>
                </a:solidFill>
                <a:latin typeface="Times New Roman" panose="02020603050405020304" pitchFamily="18" charset="0"/>
              </a:endParaRPr>
            </a:p>
          </p:txBody>
        </p:sp>
        <p:sp>
          <p:nvSpPr>
            <p:cNvPr id="264227" name="Line 35"/>
            <p:cNvSpPr>
              <a:spLocks noChangeShapeType="1"/>
            </p:cNvSpPr>
            <p:nvPr/>
          </p:nvSpPr>
          <p:spPr bwMode="auto">
            <a:xfrm>
              <a:off x="3348" y="2172"/>
              <a:ext cx="0" cy="13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72302"/>
              <a:endParaRPr lang="zh-CN" altLang="en-US" sz="3600">
                <a:solidFill>
                  <a:srgbClr val="FF0000"/>
                </a:solidFill>
                <a:latin typeface="Times New Roman" panose="02020603050405020304" pitchFamily="18" charset="0"/>
              </a:endParaRPr>
            </a:p>
          </p:txBody>
        </p:sp>
        <p:sp>
          <p:nvSpPr>
            <p:cNvPr id="264228" name="Line 36"/>
            <p:cNvSpPr>
              <a:spLocks noChangeShapeType="1"/>
            </p:cNvSpPr>
            <p:nvPr/>
          </p:nvSpPr>
          <p:spPr bwMode="auto">
            <a:xfrm>
              <a:off x="3204" y="2292"/>
              <a:ext cx="28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72302"/>
              <a:endParaRPr lang="zh-CN" altLang="en-US" sz="3600">
                <a:solidFill>
                  <a:srgbClr val="FF0000"/>
                </a:solidFill>
                <a:latin typeface="Times New Roman" panose="02020603050405020304" pitchFamily="18" charset="0"/>
              </a:endParaRPr>
            </a:p>
          </p:txBody>
        </p:sp>
        <p:sp>
          <p:nvSpPr>
            <p:cNvPr id="264229" name="Line 37"/>
            <p:cNvSpPr>
              <a:spLocks noChangeShapeType="1"/>
            </p:cNvSpPr>
            <p:nvPr/>
          </p:nvSpPr>
          <p:spPr bwMode="auto">
            <a:xfrm>
              <a:off x="1488" y="2256"/>
              <a:ext cx="0" cy="3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72302"/>
              <a:endParaRPr lang="zh-CN" altLang="en-US" sz="3600">
                <a:solidFill>
                  <a:srgbClr val="FF0000"/>
                </a:solidFill>
                <a:latin typeface="Times New Roman" panose="02020603050405020304" pitchFamily="18" charset="0"/>
              </a:endParaRPr>
            </a:p>
          </p:txBody>
        </p:sp>
        <p:sp>
          <p:nvSpPr>
            <p:cNvPr id="264230" name="Line 38"/>
            <p:cNvSpPr>
              <a:spLocks noChangeShapeType="1"/>
            </p:cNvSpPr>
            <p:nvPr/>
          </p:nvSpPr>
          <p:spPr bwMode="auto">
            <a:xfrm>
              <a:off x="1320" y="1380"/>
              <a:ext cx="0" cy="1236"/>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72302"/>
              <a:endParaRPr lang="zh-CN" altLang="en-US" sz="3600">
                <a:solidFill>
                  <a:srgbClr val="FF0000"/>
                </a:solidFill>
                <a:latin typeface="Times New Roman" panose="02020603050405020304" pitchFamily="18" charset="0"/>
              </a:endParaRPr>
            </a:p>
          </p:txBody>
        </p:sp>
      </p:grpSp>
      <p:sp>
        <p:nvSpPr>
          <p:cNvPr id="264231" name="AutoShape 39" descr="水滴">
            <a:hlinkClick r:id="" action="ppaction://hlinkshowjump?jump=previousslide" highlightClick="1">
              <a:snd r:embed="rId2" name="PROJCTOR.WAV"/>
            </a:hlinkClick>
          </p:cNvPr>
          <p:cNvSpPr>
            <a:spLocks noChangeArrowheads="1"/>
          </p:cNvSpPr>
          <p:nvPr/>
        </p:nvSpPr>
        <p:spPr bwMode="auto">
          <a:xfrm>
            <a:off x="8074026" y="6324600"/>
            <a:ext cx="460375" cy="457200"/>
          </a:xfrm>
          <a:prstGeom prst="actionButtonBackPrevious">
            <a:avLst/>
          </a:prstGeom>
          <a:blipFill dpi="0" rotWithShape="0">
            <a:blip r:embed="rId3"/>
            <a:srcRect/>
            <a:tile tx="0" ty="0" sx="100000" sy="100000" flip="none" algn="tl"/>
          </a:blipFill>
          <a:ln>
            <a:noFill/>
          </a:ln>
          <a:effectLst>
            <a:prstShdw prst="shdw17" dist="17961" dir="2700000">
              <a:srgbClr val="CCFFFF">
                <a:gamma/>
                <a:shade val="60000"/>
                <a:invGamma/>
              </a:srgbClr>
            </a:prstShdw>
          </a:effectLst>
          <a:extLst>
            <a:ext uri="{91240B29-F687-4F45-9708-019B960494DF}">
              <a14:hiddenLine xmlns:a14="http://schemas.microsoft.com/office/drawing/2010/main" w="28575" cap="sq">
                <a:solidFill>
                  <a:schemeClr val="bg1"/>
                </a:solidFill>
                <a:miter lim="800000"/>
                <a:headEnd/>
                <a:tailEnd/>
              </a14:hiddenLine>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264232" name="AutoShape 40" descr="水滴">
            <a:hlinkClick r:id="" action="ppaction://hlinkshowjump?jump=nextslide" highlightClick="1">
              <a:snd r:embed="rId2" name="PROJCTOR.WAV"/>
            </a:hlinkClick>
          </p:cNvPr>
          <p:cNvSpPr>
            <a:spLocks noChangeArrowheads="1"/>
          </p:cNvSpPr>
          <p:nvPr/>
        </p:nvSpPr>
        <p:spPr bwMode="auto">
          <a:xfrm flipH="1">
            <a:off x="8610600" y="6324600"/>
            <a:ext cx="457200" cy="457200"/>
          </a:xfrm>
          <a:prstGeom prst="actionButtonBackPrevious">
            <a:avLst/>
          </a:prstGeom>
          <a:blipFill dpi="0" rotWithShape="0">
            <a:blip r:embed="rId3"/>
            <a:srcRect/>
            <a:tile tx="0" ty="0" sx="100000" sy="100000" flip="none" algn="tl"/>
          </a:blipFill>
          <a:ln>
            <a:noFill/>
          </a:ln>
          <a:effectLst>
            <a:prstShdw prst="shdw17" dist="17961" dir="2700000">
              <a:srgbClr val="CCFFFF">
                <a:gamma/>
                <a:shade val="60000"/>
                <a:invGamma/>
              </a:srgbClr>
            </a:prstShdw>
          </a:effectLst>
          <a:extLst>
            <a:ext uri="{91240B29-F687-4F45-9708-019B960494DF}">
              <a14:hiddenLine xmlns:a14="http://schemas.microsoft.com/office/drawing/2010/main" w="28575" cap="sq">
                <a:solidFill>
                  <a:schemeClr val="bg1"/>
                </a:solidFill>
                <a:miter lim="800000"/>
                <a:headEnd/>
                <a:tailEnd/>
              </a14:hiddenLine>
            </a:ext>
          </a:extLst>
        </p:spPr>
        <p:txBody>
          <a:bodyPr wrap="none" anchor="ctr"/>
          <a:lstStyle/>
          <a:p>
            <a:pPr algn="ctr" defTabSz="772302"/>
            <a:endParaRPr lang="zh-CN" altLang="en-US" sz="3600">
              <a:solidFill>
                <a:srgbClr val="FF0000"/>
              </a:solidFill>
              <a:latin typeface="Times New Roman" panose="02020603050405020304" pitchFamily="18" charset="0"/>
            </a:endParaRPr>
          </a:p>
        </p:txBody>
      </p:sp>
      <p:sp>
        <p:nvSpPr>
          <p:cNvPr id="39" name="Text Box 4"/>
          <p:cNvSpPr txBox="1">
            <a:spLocks noChangeArrowheads="1"/>
          </p:cNvSpPr>
          <p:nvPr/>
        </p:nvSpPr>
        <p:spPr bwMode="auto">
          <a:xfrm>
            <a:off x="587908" y="5313204"/>
            <a:ext cx="7194578" cy="46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4" rIns="91430" bIns="45714">
            <a:spAutoFit/>
          </a:bodyPr>
          <a:lstStyle/>
          <a:p>
            <a:pPr algn="ctr" defTabSz="772302"/>
            <a:r>
              <a:rPr lang="en-US" altLang="zh-CN" sz="2400" i="1" dirty="0">
                <a:solidFill>
                  <a:srgbClr val="000000"/>
                </a:solidFill>
                <a:latin typeface="Times New Roman" panose="02020603050405020304" pitchFamily="18" charset="0"/>
              </a:rPr>
              <a:t>A</a:t>
            </a:r>
            <a:r>
              <a:rPr lang="zh-CN" altLang="en-US" sz="2400" dirty="0">
                <a:solidFill>
                  <a:srgbClr val="000000"/>
                </a:solidFill>
                <a:latin typeface="Times New Roman" panose="02020603050405020304" pitchFamily="18" charset="0"/>
              </a:rPr>
              <a:t>：运算放大器的放大倍数。很大，一般</a:t>
            </a:r>
            <a:r>
              <a:rPr lang="en-US" altLang="zh-CN" sz="2400" dirty="0">
                <a:solidFill>
                  <a:srgbClr val="000000"/>
                </a:solidFill>
                <a:latin typeface="Times New Roman" panose="02020603050405020304" pitchFamily="18" charset="0"/>
              </a:rPr>
              <a:t>100~10000</a:t>
            </a:r>
            <a:r>
              <a:rPr lang="zh-CN" altLang="en-US" sz="24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21766974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264194"/>
                                        </p:tgtEl>
                                        <p:attrNameLst>
                                          <p:attrName>style.visibility</p:attrName>
                                        </p:attrNameLst>
                                      </p:cBhvr>
                                      <p:to>
                                        <p:strVal val="visible"/>
                                      </p:to>
                                    </p:set>
                                    <p:anim calcmode="lin" valueType="num">
                                      <p:cBhvr>
                                        <p:cTn id="7" dur="500" fill="hold"/>
                                        <p:tgtEl>
                                          <p:spTgt spid="264194"/>
                                        </p:tgtEl>
                                        <p:attrNameLst>
                                          <p:attrName>ppt_w</p:attrName>
                                        </p:attrNameLst>
                                      </p:cBhvr>
                                      <p:tavLst>
                                        <p:tav tm="0">
                                          <p:val>
                                            <p:strVal val="2/3*#ppt_w"/>
                                          </p:val>
                                        </p:tav>
                                        <p:tav tm="100000">
                                          <p:val>
                                            <p:strVal val="#ppt_w"/>
                                          </p:val>
                                        </p:tav>
                                      </p:tavLst>
                                    </p:anim>
                                    <p:anim calcmode="lin" valueType="num">
                                      <p:cBhvr>
                                        <p:cTn id="8" dur="500" fill="hold"/>
                                        <p:tgtEl>
                                          <p:spTgt spid="264194"/>
                                        </p:tgtEl>
                                        <p:attrNameLst>
                                          <p:attrName>ppt_h</p:attrName>
                                        </p:attrNameLst>
                                      </p:cBhvr>
                                      <p:tavLst>
                                        <p:tav tm="0">
                                          <p:val>
                                            <p:strVal val="2/3*#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64200"/>
                                        </p:tgtEl>
                                        <p:attrNameLst>
                                          <p:attrName>style.visibility</p:attrName>
                                        </p:attrNameLst>
                                      </p:cBhvr>
                                      <p:to>
                                        <p:strVal val="visible"/>
                                      </p:to>
                                    </p:set>
                                    <p:anim calcmode="lin" valueType="num">
                                      <p:cBhvr additive="base">
                                        <p:cTn id="13" dur="500" fill="hold"/>
                                        <p:tgtEl>
                                          <p:spTgt spid="264200"/>
                                        </p:tgtEl>
                                        <p:attrNameLst>
                                          <p:attrName>ppt_x</p:attrName>
                                        </p:attrNameLst>
                                      </p:cBhvr>
                                      <p:tavLst>
                                        <p:tav tm="0">
                                          <p:val>
                                            <p:strVal val="0-#ppt_w/2"/>
                                          </p:val>
                                        </p:tav>
                                        <p:tav tm="100000">
                                          <p:val>
                                            <p:strVal val="#ppt_x"/>
                                          </p:val>
                                        </p:tav>
                                      </p:tavLst>
                                    </p:anim>
                                    <p:anim calcmode="lin" valueType="num">
                                      <p:cBhvr additive="base">
                                        <p:cTn id="14" dur="500" fill="hold"/>
                                        <p:tgtEl>
                                          <p:spTgt spid="26420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4195"/>
                                        </p:tgtEl>
                                        <p:attrNameLst>
                                          <p:attrName>style.visibility</p:attrName>
                                        </p:attrNameLst>
                                      </p:cBhvr>
                                      <p:to>
                                        <p:strVal val="visible"/>
                                      </p:to>
                                    </p:set>
                                    <p:anim calcmode="lin" valueType="num">
                                      <p:cBhvr additive="base">
                                        <p:cTn id="19" dur="500" fill="hold"/>
                                        <p:tgtEl>
                                          <p:spTgt spid="264195"/>
                                        </p:tgtEl>
                                        <p:attrNameLst>
                                          <p:attrName>ppt_x</p:attrName>
                                        </p:attrNameLst>
                                      </p:cBhvr>
                                      <p:tavLst>
                                        <p:tav tm="0">
                                          <p:val>
                                            <p:strVal val="#ppt_x"/>
                                          </p:val>
                                        </p:tav>
                                        <p:tav tm="100000">
                                          <p:val>
                                            <p:strVal val="#ppt_x"/>
                                          </p:val>
                                        </p:tav>
                                      </p:tavLst>
                                    </p:anim>
                                    <p:anim calcmode="lin" valueType="num">
                                      <p:cBhvr additive="base">
                                        <p:cTn id="20" dur="500" fill="hold"/>
                                        <p:tgtEl>
                                          <p:spTgt spid="26419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4196"/>
                                        </p:tgtEl>
                                        <p:attrNameLst>
                                          <p:attrName>style.visibility</p:attrName>
                                        </p:attrNameLst>
                                      </p:cBhvr>
                                      <p:to>
                                        <p:strVal val="visible"/>
                                      </p:to>
                                    </p:set>
                                    <p:anim calcmode="lin" valueType="num">
                                      <p:cBhvr additive="base">
                                        <p:cTn id="25" dur="500" fill="hold"/>
                                        <p:tgtEl>
                                          <p:spTgt spid="264196"/>
                                        </p:tgtEl>
                                        <p:attrNameLst>
                                          <p:attrName>ppt_x</p:attrName>
                                        </p:attrNameLst>
                                      </p:cBhvr>
                                      <p:tavLst>
                                        <p:tav tm="0">
                                          <p:val>
                                            <p:strVal val="#ppt_x"/>
                                          </p:val>
                                        </p:tav>
                                        <p:tav tm="100000">
                                          <p:val>
                                            <p:strVal val="#ppt_x"/>
                                          </p:val>
                                        </p:tav>
                                      </p:tavLst>
                                    </p:anim>
                                    <p:anim calcmode="lin" valueType="num">
                                      <p:cBhvr additive="base">
                                        <p:cTn id="26" dur="500" fill="hold"/>
                                        <p:tgtEl>
                                          <p:spTgt spid="26419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64223"/>
                                        </p:tgtEl>
                                        <p:attrNameLst>
                                          <p:attrName>style.visibility</p:attrName>
                                        </p:attrNameLst>
                                      </p:cBhvr>
                                      <p:to>
                                        <p:strVal val="visible"/>
                                      </p:to>
                                    </p:set>
                                    <p:anim calcmode="lin" valueType="num">
                                      <p:cBhvr additive="base">
                                        <p:cTn id="31" dur="500" fill="hold"/>
                                        <p:tgtEl>
                                          <p:spTgt spid="264223"/>
                                        </p:tgtEl>
                                        <p:attrNameLst>
                                          <p:attrName>ppt_x</p:attrName>
                                        </p:attrNameLst>
                                      </p:cBhvr>
                                      <p:tavLst>
                                        <p:tav tm="0">
                                          <p:val>
                                            <p:strVal val="0-#ppt_w/2"/>
                                          </p:val>
                                        </p:tav>
                                        <p:tav tm="100000">
                                          <p:val>
                                            <p:strVal val="#ppt_x"/>
                                          </p:val>
                                        </p:tav>
                                      </p:tavLst>
                                    </p:anim>
                                    <p:anim calcmode="lin" valueType="num">
                                      <p:cBhvr additive="base">
                                        <p:cTn id="32" dur="500" fill="hold"/>
                                        <p:tgtEl>
                                          <p:spTgt spid="2642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4" grpId="0" autoUpdateAnimBg="0"/>
      <p:bldP spid="264195" grpId="0" autoUpdateAnimBg="0"/>
      <p:bldP spid="264196" grpId="0" autoUpdateAnimBg="0"/>
      <p:bldP spid="39"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ChangeArrowheads="1"/>
          </p:cNvSpPr>
          <p:nvPr/>
        </p:nvSpPr>
        <p:spPr bwMode="auto">
          <a:xfrm>
            <a:off x="139906" y="279812"/>
            <a:ext cx="3673916" cy="456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772302"/>
            <a:r>
              <a:rPr lang="en-US" altLang="zh-CN" sz="2365" dirty="0">
                <a:solidFill>
                  <a:srgbClr val="FF0000"/>
                </a:solidFill>
                <a:latin typeface="Times New Roman" panose="02020603050405020304" pitchFamily="18" charset="0"/>
              </a:rPr>
              <a:t>4. </a:t>
            </a:r>
            <a:r>
              <a:rPr lang="zh-CN" altLang="en-US" sz="2365" dirty="0">
                <a:solidFill>
                  <a:srgbClr val="FF0000"/>
                </a:solidFill>
              </a:rPr>
              <a:t>理想运算放大器特性</a:t>
            </a:r>
            <a:r>
              <a:rPr lang="zh-CN" altLang="en-US" sz="2365" dirty="0">
                <a:solidFill>
                  <a:srgbClr val="FF0000"/>
                </a:solidFill>
                <a:latin typeface="Times New Roman" panose="02020603050405020304" pitchFamily="18" charset="0"/>
              </a:rPr>
              <a:t> </a:t>
            </a:r>
          </a:p>
        </p:txBody>
      </p:sp>
      <p:grpSp>
        <p:nvGrpSpPr>
          <p:cNvPr id="139278" name="Group 14"/>
          <p:cNvGrpSpPr>
            <a:grpSpLocks/>
          </p:cNvGrpSpPr>
          <p:nvPr/>
        </p:nvGrpSpPr>
        <p:grpSpPr bwMode="auto">
          <a:xfrm>
            <a:off x="196450" y="3881586"/>
            <a:ext cx="5354638" cy="2109210"/>
            <a:chOff x="21" y="3157"/>
            <a:chExt cx="3373" cy="5757"/>
          </a:xfrm>
        </p:grpSpPr>
        <p:sp>
          <p:nvSpPr>
            <p:cNvPr id="139271" name="Rectangle 7"/>
            <p:cNvSpPr>
              <a:spLocks noChangeArrowheads="1"/>
            </p:cNvSpPr>
            <p:nvPr/>
          </p:nvSpPr>
          <p:spPr bwMode="auto">
            <a:xfrm>
              <a:off x="21" y="3157"/>
              <a:ext cx="2784" cy="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225255" algn="just" defTabSz="772302"/>
              <a:r>
                <a:rPr lang="en-US" altLang="zh-CN" dirty="0">
                  <a:solidFill>
                    <a:srgbClr val="FF0000"/>
                  </a:solidFill>
                </a:rPr>
                <a:t>5. </a:t>
              </a:r>
              <a:r>
                <a:rPr lang="zh-CN" altLang="en-US" dirty="0">
                  <a:solidFill>
                    <a:srgbClr val="FF0000"/>
                  </a:solidFill>
                </a:rPr>
                <a:t>运算放大器电路计算特点</a:t>
              </a:r>
            </a:p>
          </p:txBody>
        </p:sp>
        <p:sp>
          <p:nvSpPr>
            <p:cNvPr id="139273" name="Rectangle 9"/>
            <p:cNvSpPr>
              <a:spLocks noChangeArrowheads="1"/>
            </p:cNvSpPr>
            <p:nvPr/>
          </p:nvSpPr>
          <p:spPr bwMode="auto">
            <a:xfrm>
              <a:off x="286" y="7669"/>
              <a:ext cx="3108" cy="1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772302"/>
              <a:r>
                <a:rPr lang="zh-CN" altLang="en-US" sz="2365" dirty="0">
                  <a:solidFill>
                    <a:srgbClr val="2D07B7"/>
                  </a:solidFill>
                  <a:latin typeface="Times New Roman" panose="02020603050405020304" pitchFamily="18" charset="0"/>
                </a:rPr>
                <a:t>运算放大器一般用于闭环放大形式。</a:t>
              </a:r>
            </a:p>
          </p:txBody>
        </p:sp>
      </p:grpSp>
      <p:sp>
        <p:nvSpPr>
          <p:cNvPr id="3" name="文本框 2"/>
          <p:cNvSpPr txBox="1"/>
          <p:nvPr/>
        </p:nvSpPr>
        <p:spPr>
          <a:xfrm>
            <a:off x="923377" y="1136034"/>
            <a:ext cx="4415423" cy="1340110"/>
          </a:xfrm>
          <a:prstGeom prst="rect">
            <a:avLst/>
          </a:prstGeom>
          <a:noFill/>
        </p:spPr>
        <p:txBody>
          <a:bodyPr wrap="square" rtlCol="0">
            <a:spAutoFit/>
          </a:bodyPr>
          <a:lstStyle/>
          <a:p>
            <a:pPr defTabSz="772302"/>
            <a:r>
              <a:rPr lang="zh-CN" altLang="en-US" sz="2027" dirty="0">
                <a:solidFill>
                  <a:srgbClr val="000000"/>
                </a:solidFill>
                <a:latin typeface="Times New Roman" panose="02020603050405020304" pitchFamily="18" charset="0"/>
              </a:rPr>
              <a:t>电压放大倍数</a:t>
            </a:r>
            <a:r>
              <a:rPr lang="en-US" altLang="zh-CN" sz="2027" dirty="0">
                <a:solidFill>
                  <a:srgbClr val="000000"/>
                </a:solidFill>
                <a:latin typeface="Times New Roman" panose="02020603050405020304" pitchFamily="18" charset="0"/>
              </a:rPr>
              <a:t>A→∞</a:t>
            </a:r>
          </a:p>
          <a:p>
            <a:pPr defTabSz="772302"/>
            <a:r>
              <a:rPr lang="zh-CN" altLang="en-US" sz="2027" dirty="0">
                <a:solidFill>
                  <a:srgbClr val="000000"/>
                </a:solidFill>
                <a:latin typeface="Times New Roman" panose="02020603050405020304" pitchFamily="18" charset="0"/>
              </a:rPr>
              <a:t>输入电阻</a:t>
            </a:r>
            <a:r>
              <a:rPr lang="en-US" altLang="zh-CN" sz="2027" dirty="0" err="1">
                <a:solidFill>
                  <a:srgbClr val="000000"/>
                </a:solidFill>
                <a:latin typeface="Times New Roman" panose="02020603050405020304" pitchFamily="18" charset="0"/>
              </a:rPr>
              <a:t>Ri</a:t>
            </a:r>
            <a:r>
              <a:rPr lang="zh-CN" altLang="en-US" sz="2027" dirty="0">
                <a:solidFill>
                  <a:srgbClr val="000000"/>
                </a:solidFill>
                <a:latin typeface="Times New Roman" panose="02020603050405020304" pitchFamily="18" charset="0"/>
              </a:rPr>
              <a:t>→∞</a:t>
            </a:r>
            <a:endParaRPr lang="en-US" altLang="zh-CN" sz="2027" dirty="0">
              <a:solidFill>
                <a:srgbClr val="000000"/>
              </a:solidFill>
              <a:latin typeface="Times New Roman" panose="02020603050405020304" pitchFamily="18" charset="0"/>
            </a:endParaRPr>
          </a:p>
          <a:p>
            <a:pPr defTabSz="772302"/>
            <a:r>
              <a:rPr lang="zh-CN" altLang="en-US" sz="2027" dirty="0">
                <a:solidFill>
                  <a:srgbClr val="000000"/>
                </a:solidFill>
                <a:latin typeface="Times New Roman" panose="02020603050405020304" pitchFamily="18" charset="0"/>
              </a:rPr>
              <a:t>输出电阻</a:t>
            </a:r>
            <a:r>
              <a:rPr lang="en-US" altLang="zh-CN" sz="2027" dirty="0">
                <a:solidFill>
                  <a:srgbClr val="000000"/>
                </a:solidFill>
                <a:latin typeface="Times New Roman" panose="02020603050405020304" pitchFamily="18" charset="0"/>
              </a:rPr>
              <a:t>Ro→0</a:t>
            </a:r>
          </a:p>
          <a:p>
            <a:pPr defTabSz="772302"/>
            <a:endParaRPr lang="en-US" altLang="zh-CN" sz="2027" dirty="0">
              <a:solidFill>
                <a:srgbClr val="000000"/>
              </a:solidFill>
              <a:latin typeface="Times New Roman" panose="02020603050405020304" pitchFamily="18" charset="0"/>
            </a:endParaRPr>
          </a:p>
        </p:txBody>
      </p:sp>
      <p:sp>
        <p:nvSpPr>
          <p:cNvPr id="4" name="文本框 3"/>
          <p:cNvSpPr txBox="1"/>
          <p:nvPr/>
        </p:nvSpPr>
        <p:spPr>
          <a:xfrm>
            <a:off x="4372255" y="2841377"/>
            <a:ext cx="3721490" cy="404278"/>
          </a:xfrm>
          <a:prstGeom prst="rect">
            <a:avLst/>
          </a:prstGeom>
          <a:noFill/>
        </p:spPr>
        <p:txBody>
          <a:bodyPr wrap="square" rtlCol="0">
            <a:spAutoFit/>
          </a:bodyPr>
          <a:lstStyle/>
          <a:p>
            <a:pPr algn="ctr" defTabSz="772302"/>
            <a:r>
              <a:rPr lang="en-US" altLang="zh-CN" sz="2027" dirty="0">
                <a:solidFill>
                  <a:srgbClr val="000000"/>
                </a:solidFill>
                <a:latin typeface="Times New Roman" panose="02020603050405020304" pitchFamily="18" charset="0"/>
              </a:rPr>
              <a:t>4</a:t>
            </a:r>
            <a:r>
              <a:rPr lang="zh-CN" altLang="en-US" sz="2027" dirty="0">
                <a:solidFill>
                  <a:srgbClr val="000000"/>
                </a:solidFill>
                <a:latin typeface="Times New Roman" panose="02020603050405020304" pitchFamily="18" charset="0"/>
              </a:rPr>
              <a:t>端元件模型</a:t>
            </a:r>
            <a:r>
              <a:rPr lang="en-US" altLang="zh-CN" sz="2027" dirty="0">
                <a:solidFill>
                  <a:srgbClr val="000000"/>
                </a:solidFill>
                <a:latin typeface="Times New Roman" panose="02020603050405020304" pitchFamily="18" charset="0"/>
              </a:rPr>
              <a:t>—</a:t>
            </a:r>
            <a:r>
              <a:rPr lang="zh-CN" altLang="en-US" sz="2027" dirty="0">
                <a:solidFill>
                  <a:srgbClr val="000000"/>
                </a:solidFill>
                <a:latin typeface="Times New Roman" panose="02020603050405020304" pitchFamily="18" charset="0"/>
              </a:rPr>
              <a:t>压控压源</a:t>
            </a:r>
          </a:p>
        </p:txBody>
      </p:sp>
      <p:pic>
        <p:nvPicPr>
          <p:cNvPr id="7" name="图片 6"/>
          <p:cNvPicPr>
            <a:picLocks noChangeAspect="1"/>
          </p:cNvPicPr>
          <p:nvPr/>
        </p:nvPicPr>
        <p:blipFill>
          <a:blip r:embed="rId2"/>
          <a:stretch>
            <a:fillRect/>
          </a:stretch>
        </p:blipFill>
        <p:spPr>
          <a:xfrm>
            <a:off x="4859127" y="415547"/>
            <a:ext cx="2628624" cy="2414440"/>
          </a:xfrm>
          <a:prstGeom prst="rect">
            <a:avLst/>
          </a:prstGeom>
        </p:spPr>
      </p:pic>
      <p:sp>
        <p:nvSpPr>
          <p:cNvPr id="8" name="文本框 7"/>
          <p:cNvSpPr txBox="1"/>
          <p:nvPr/>
        </p:nvSpPr>
        <p:spPr>
          <a:xfrm>
            <a:off x="878608" y="4389593"/>
            <a:ext cx="5299626" cy="1028167"/>
          </a:xfrm>
          <a:prstGeom prst="rect">
            <a:avLst/>
          </a:prstGeom>
          <a:noFill/>
        </p:spPr>
        <p:txBody>
          <a:bodyPr wrap="square" rtlCol="0">
            <a:spAutoFit/>
          </a:bodyPr>
          <a:lstStyle/>
          <a:p>
            <a:pPr defTabSz="772302"/>
            <a:endParaRPr lang="en-US" altLang="zh-CN" sz="2027" dirty="0">
              <a:solidFill>
                <a:srgbClr val="000000"/>
              </a:solidFill>
              <a:latin typeface="Times New Roman" panose="02020603050405020304" pitchFamily="18" charset="0"/>
            </a:endParaRPr>
          </a:p>
          <a:p>
            <a:pPr defTabSz="772302"/>
            <a:r>
              <a:rPr lang="zh-CN" altLang="en-US" sz="2027" dirty="0">
                <a:solidFill>
                  <a:srgbClr val="000000"/>
                </a:solidFill>
                <a:latin typeface="Times New Roman" panose="02020603050405020304" pitchFamily="18" charset="0"/>
              </a:rPr>
              <a:t>输入</a:t>
            </a:r>
            <a:r>
              <a:rPr lang="en-US" altLang="zh-CN" sz="2027" dirty="0">
                <a:solidFill>
                  <a:srgbClr val="000000"/>
                </a:solidFill>
                <a:latin typeface="Times New Roman" panose="02020603050405020304" pitchFamily="18" charset="0"/>
              </a:rPr>
              <a:t>+ - </a:t>
            </a:r>
            <a:r>
              <a:rPr lang="zh-CN" altLang="en-US" sz="2027" dirty="0">
                <a:solidFill>
                  <a:srgbClr val="000000"/>
                </a:solidFill>
                <a:latin typeface="Times New Roman" panose="02020603050405020304" pitchFamily="18" charset="0"/>
              </a:rPr>
              <a:t>端：</a:t>
            </a:r>
            <a:r>
              <a:rPr lang="en-US" altLang="zh-CN" sz="2027" i="1" dirty="0">
                <a:solidFill>
                  <a:srgbClr val="000000"/>
                </a:solidFill>
                <a:latin typeface="Times New Roman" panose="02020603050405020304" pitchFamily="18" charset="0"/>
              </a:rPr>
              <a:t>i1=i2=0</a:t>
            </a:r>
            <a:r>
              <a:rPr lang="en-US" altLang="zh-CN" sz="2027" dirty="0">
                <a:solidFill>
                  <a:srgbClr val="000000"/>
                </a:solidFill>
                <a:latin typeface="Times New Roman" panose="02020603050405020304" pitchFamily="18" charset="0"/>
              </a:rPr>
              <a:t>  </a:t>
            </a:r>
            <a:r>
              <a:rPr lang="zh-CN" altLang="en-US" sz="2027" dirty="0">
                <a:solidFill>
                  <a:srgbClr val="000000"/>
                </a:solidFill>
                <a:latin typeface="Times New Roman" panose="02020603050405020304" pitchFamily="18" charset="0"/>
              </a:rPr>
              <a:t>称为“虚断”</a:t>
            </a:r>
            <a:endParaRPr lang="en-US" altLang="zh-CN" sz="2027" dirty="0">
              <a:solidFill>
                <a:srgbClr val="000000"/>
              </a:solidFill>
              <a:latin typeface="Times New Roman" panose="02020603050405020304" pitchFamily="18" charset="0"/>
            </a:endParaRPr>
          </a:p>
          <a:p>
            <a:pPr defTabSz="772302"/>
            <a:r>
              <a:rPr lang="en-US" altLang="zh-CN" sz="2027" i="1" dirty="0">
                <a:solidFill>
                  <a:srgbClr val="000000"/>
                </a:solidFill>
                <a:latin typeface="Times New Roman" panose="02020603050405020304" pitchFamily="18" charset="0"/>
              </a:rPr>
              <a:t>                      u+=u-    </a:t>
            </a:r>
            <a:r>
              <a:rPr lang="zh-CN" altLang="en-US" sz="2027" dirty="0">
                <a:solidFill>
                  <a:srgbClr val="000000"/>
                </a:solidFill>
                <a:latin typeface="Times New Roman" panose="02020603050405020304" pitchFamily="18" charset="0"/>
              </a:rPr>
              <a:t>称为“虚短”</a:t>
            </a:r>
          </a:p>
        </p:txBody>
      </p:sp>
    </p:spTree>
    <p:extLst>
      <p:ext uri="{BB962C8B-B14F-4D97-AF65-F5344CB8AC3E}">
        <p14:creationId xmlns:p14="http://schemas.microsoft.com/office/powerpoint/2010/main" val="6758222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278"/>
                                        </p:tgtEl>
                                        <p:attrNameLst>
                                          <p:attrName>style.visibility</p:attrName>
                                        </p:attrNameLst>
                                      </p:cBhvr>
                                      <p:to>
                                        <p:strVal val="visible"/>
                                      </p:to>
                                    </p:set>
                                    <p:animEffect transition="in" filter="blinds(horizontal)">
                                      <p:cBhvr>
                                        <p:cTn id="7" dur="500"/>
                                        <p:tgtEl>
                                          <p:spTgt spid="139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ChangeArrowheads="1"/>
          </p:cNvSpPr>
          <p:nvPr/>
        </p:nvSpPr>
        <p:spPr bwMode="auto">
          <a:xfrm>
            <a:off x="228600" y="1"/>
            <a:ext cx="4343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225255" algn="just" defTabSz="772302">
              <a:lnSpc>
                <a:spcPct val="150000"/>
              </a:lnSpc>
            </a:pPr>
            <a:r>
              <a:rPr lang="en-US" altLang="zh-CN" dirty="0">
                <a:solidFill>
                  <a:srgbClr val="2D07B7"/>
                </a:solidFill>
              </a:rPr>
              <a:t>6. </a:t>
            </a:r>
            <a:r>
              <a:rPr lang="zh-CN" altLang="en-US" dirty="0">
                <a:solidFill>
                  <a:srgbClr val="2D07B7"/>
                </a:solidFill>
              </a:rPr>
              <a:t>运算放大器常用电路</a:t>
            </a:r>
            <a:endParaRPr lang="zh-CN" altLang="en-US" dirty="0">
              <a:solidFill>
                <a:srgbClr val="FF0000"/>
              </a:solidFill>
            </a:endParaRPr>
          </a:p>
        </p:txBody>
      </p:sp>
      <p:sp>
        <p:nvSpPr>
          <p:cNvPr id="2" name="矩形 1"/>
          <p:cNvSpPr/>
          <p:nvPr/>
        </p:nvSpPr>
        <p:spPr>
          <a:xfrm>
            <a:off x="521746" y="971148"/>
            <a:ext cx="2811988" cy="646331"/>
          </a:xfrm>
          <a:prstGeom prst="rect">
            <a:avLst/>
          </a:prstGeom>
        </p:spPr>
        <p:txBody>
          <a:bodyPr wrap="none">
            <a:spAutoFit/>
          </a:bodyPr>
          <a:lstStyle/>
          <a:p>
            <a:pPr algn="just" defTabSz="772302">
              <a:lnSpc>
                <a:spcPct val="150000"/>
              </a:lnSpc>
            </a:pPr>
            <a:r>
              <a:rPr lang="en-US" altLang="zh-CN" sz="2400" dirty="0">
                <a:solidFill>
                  <a:srgbClr val="FF0000"/>
                </a:solidFill>
                <a:latin typeface="Times New Roman" panose="02020603050405020304" pitchFamily="18" charset="0"/>
              </a:rPr>
              <a:t>6.1 </a:t>
            </a:r>
            <a:r>
              <a:rPr lang="zh-CN" altLang="en-US" sz="2400" dirty="0">
                <a:solidFill>
                  <a:srgbClr val="FF0000"/>
                </a:solidFill>
                <a:latin typeface="Times New Roman" panose="02020603050405020304" pitchFamily="18" charset="0"/>
              </a:rPr>
              <a:t>反相比例放大器</a:t>
            </a:r>
          </a:p>
        </p:txBody>
      </p:sp>
      <p:pic>
        <p:nvPicPr>
          <p:cNvPr id="5" name="图片 4"/>
          <p:cNvPicPr>
            <a:picLocks noChangeAspect="1"/>
          </p:cNvPicPr>
          <p:nvPr/>
        </p:nvPicPr>
        <p:blipFill>
          <a:blip r:embed="rId2"/>
          <a:stretch>
            <a:fillRect/>
          </a:stretch>
        </p:blipFill>
        <p:spPr>
          <a:xfrm>
            <a:off x="0" y="1603235"/>
            <a:ext cx="9144000" cy="2961344"/>
          </a:xfrm>
          <a:prstGeom prst="rect">
            <a:avLst/>
          </a:prstGeom>
        </p:spPr>
      </p:pic>
      <p:sp>
        <p:nvSpPr>
          <p:cNvPr id="6" name="文本框 5"/>
          <p:cNvSpPr txBox="1"/>
          <p:nvPr/>
        </p:nvSpPr>
        <p:spPr>
          <a:xfrm>
            <a:off x="537872" y="5019815"/>
            <a:ext cx="7336018" cy="1262077"/>
          </a:xfrm>
          <a:prstGeom prst="rect">
            <a:avLst/>
          </a:prstGeom>
          <a:noFill/>
        </p:spPr>
        <p:txBody>
          <a:bodyPr wrap="square" rtlCol="0">
            <a:spAutoFit/>
          </a:bodyPr>
          <a:lstStyle/>
          <a:p>
            <a:pPr algn="just" defTabSz="772302"/>
            <a:r>
              <a:rPr lang="zh-CN" altLang="en-US" sz="2027" dirty="0">
                <a:solidFill>
                  <a:srgbClr val="000000"/>
                </a:solidFill>
                <a:latin typeface="Times New Roman" panose="02020603050405020304" pitchFamily="18" charset="0"/>
              </a:rPr>
              <a:t>由虚断概念，</a:t>
            </a:r>
            <a:r>
              <a:rPr lang="en-US" altLang="zh-CN" sz="2027" i="1" dirty="0">
                <a:solidFill>
                  <a:srgbClr val="000000"/>
                </a:solidFill>
                <a:latin typeface="Times New Roman" panose="02020603050405020304" pitchFamily="18" charset="0"/>
              </a:rPr>
              <a:t>i’</a:t>
            </a:r>
            <a:r>
              <a:rPr lang="en-US" altLang="zh-CN" sz="2027" i="1" baseline="-25000" dirty="0">
                <a:solidFill>
                  <a:srgbClr val="000000"/>
                </a:solidFill>
                <a:latin typeface="Times New Roman" panose="02020603050405020304" pitchFamily="18" charset="0"/>
              </a:rPr>
              <a:t>1</a:t>
            </a:r>
            <a:r>
              <a:rPr lang="en-US" altLang="zh-CN" sz="2027" i="1" dirty="0">
                <a:solidFill>
                  <a:srgbClr val="000000"/>
                </a:solidFill>
                <a:latin typeface="Times New Roman" panose="02020603050405020304" pitchFamily="18" charset="0"/>
              </a:rPr>
              <a:t>=0</a:t>
            </a:r>
            <a:r>
              <a:rPr lang="zh-CN" altLang="en-US" sz="2027" i="1" dirty="0">
                <a:solidFill>
                  <a:srgbClr val="000000"/>
                </a:solidFill>
                <a:latin typeface="Times New Roman" panose="02020603050405020304" pitchFamily="18" charset="0"/>
              </a:rPr>
              <a:t>， </a:t>
            </a:r>
            <a:r>
              <a:rPr lang="en-US" altLang="zh-CN" sz="2027" i="1" dirty="0" err="1">
                <a:solidFill>
                  <a:srgbClr val="000000"/>
                </a:solidFill>
                <a:latin typeface="Times New Roman" panose="02020603050405020304" pitchFamily="18" charset="0"/>
              </a:rPr>
              <a:t>i</a:t>
            </a:r>
            <a:r>
              <a:rPr lang="en-US" altLang="zh-CN" sz="2027" i="1" baseline="-25000" dirty="0" err="1">
                <a:solidFill>
                  <a:srgbClr val="000000"/>
                </a:solidFill>
                <a:latin typeface="Times New Roman" panose="02020603050405020304" pitchFamily="18" charset="0"/>
              </a:rPr>
              <a:t>R</a:t>
            </a:r>
            <a:r>
              <a:rPr lang="en-US" altLang="zh-CN" sz="2027" i="1" dirty="0">
                <a:solidFill>
                  <a:srgbClr val="000000"/>
                </a:solidFill>
                <a:latin typeface="Times New Roman" panose="02020603050405020304" pitchFamily="18" charset="0"/>
              </a:rPr>
              <a:t>=i</a:t>
            </a:r>
            <a:r>
              <a:rPr lang="en-US" altLang="zh-CN" sz="2027" i="1" baseline="-25000" dirty="0">
                <a:solidFill>
                  <a:srgbClr val="000000"/>
                </a:solidFill>
                <a:latin typeface="Times New Roman" panose="02020603050405020304" pitchFamily="18" charset="0"/>
              </a:rPr>
              <a:t>f </a:t>
            </a:r>
            <a:r>
              <a:rPr lang="en-US" altLang="zh-CN" sz="2027" i="1" dirty="0">
                <a:solidFill>
                  <a:srgbClr val="000000"/>
                </a:solidFill>
                <a:latin typeface="Times New Roman" panose="02020603050405020304" pitchFamily="18" charset="0"/>
              </a:rPr>
              <a:t> </a:t>
            </a:r>
            <a:r>
              <a:rPr lang="zh-CN" altLang="en-US" sz="2027" dirty="0">
                <a:solidFill>
                  <a:srgbClr val="000000"/>
                </a:solidFill>
                <a:latin typeface="Times New Roman" panose="02020603050405020304" pitchFamily="18" charset="0"/>
              </a:rPr>
              <a:t>则 </a:t>
            </a:r>
            <a:r>
              <a:rPr lang="zh-CN" altLang="en-US" sz="2027" i="1" dirty="0">
                <a:solidFill>
                  <a:srgbClr val="000000"/>
                </a:solidFill>
                <a:latin typeface="Times New Roman" panose="02020603050405020304" pitchFamily="18" charset="0"/>
              </a:rPr>
              <a:t>  </a:t>
            </a:r>
            <a:r>
              <a:rPr lang="en-US" altLang="zh-CN" sz="2027" i="1" dirty="0">
                <a:solidFill>
                  <a:srgbClr val="000000"/>
                </a:solidFill>
                <a:latin typeface="Times New Roman" panose="02020603050405020304" pitchFamily="18" charset="0"/>
              </a:rPr>
              <a:t>(u</a:t>
            </a:r>
            <a:r>
              <a:rPr lang="en-US" altLang="zh-CN" sz="2027" i="1" baseline="-25000" dirty="0">
                <a:solidFill>
                  <a:srgbClr val="000000"/>
                </a:solidFill>
                <a:latin typeface="Times New Roman" panose="02020603050405020304" pitchFamily="18" charset="0"/>
              </a:rPr>
              <a:t>1</a:t>
            </a:r>
            <a:r>
              <a:rPr lang="en-US" altLang="zh-CN" sz="2027" i="1" dirty="0">
                <a:solidFill>
                  <a:srgbClr val="000000"/>
                </a:solidFill>
                <a:latin typeface="Times New Roman" panose="02020603050405020304" pitchFamily="18" charset="0"/>
              </a:rPr>
              <a:t>-u’</a:t>
            </a:r>
            <a:r>
              <a:rPr lang="en-US" altLang="zh-CN" sz="2027" i="1" baseline="-25000" dirty="0">
                <a:solidFill>
                  <a:srgbClr val="000000"/>
                </a:solidFill>
                <a:latin typeface="Times New Roman" panose="02020603050405020304" pitchFamily="18" charset="0"/>
              </a:rPr>
              <a:t>1</a:t>
            </a:r>
            <a:r>
              <a:rPr lang="en-US" altLang="zh-CN" sz="2027" i="1" dirty="0">
                <a:solidFill>
                  <a:srgbClr val="000000"/>
                </a:solidFill>
                <a:latin typeface="Times New Roman" panose="02020603050405020304" pitchFamily="18" charset="0"/>
              </a:rPr>
              <a:t>)/R=(u’</a:t>
            </a:r>
            <a:r>
              <a:rPr lang="en-US" altLang="zh-CN" sz="2027" i="1" baseline="-25000" dirty="0">
                <a:solidFill>
                  <a:srgbClr val="000000"/>
                </a:solidFill>
                <a:latin typeface="Times New Roman" panose="02020603050405020304" pitchFamily="18" charset="0"/>
              </a:rPr>
              <a:t>1</a:t>
            </a:r>
            <a:r>
              <a:rPr lang="en-US" altLang="zh-CN" sz="2027" i="1" dirty="0">
                <a:solidFill>
                  <a:srgbClr val="000000"/>
                </a:solidFill>
                <a:latin typeface="Times New Roman" panose="02020603050405020304" pitchFamily="18" charset="0"/>
              </a:rPr>
              <a:t>-u</a:t>
            </a:r>
            <a:r>
              <a:rPr lang="en-US" altLang="zh-CN" sz="2027" i="1" baseline="-25000" dirty="0">
                <a:solidFill>
                  <a:srgbClr val="000000"/>
                </a:solidFill>
                <a:latin typeface="Times New Roman" panose="02020603050405020304" pitchFamily="18" charset="0"/>
              </a:rPr>
              <a:t>o</a:t>
            </a:r>
            <a:r>
              <a:rPr lang="en-US" altLang="zh-CN" sz="2027" i="1" dirty="0">
                <a:solidFill>
                  <a:srgbClr val="000000"/>
                </a:solidFill>
                <a:latin typeface="Times New Roman" panose="02020603050405020304" pitchFamily="18" charset="0"/>
              </a:rPr>
              <a:t>)/R</a:t>
            </a:r>
          </a:p>
          <a:p>
            <a:pPr algn="just" defTabSz="772302"/>
            <a:endParaRPr lang="en-US" altLang="zh-CN" sz="2027" dirty="0">
              <a:solidFill>
                <a:srgbClr val="000000"/>
              </a:solidFill>
              <a:latin typeface="Times New Roman" panose="02020603050405020304" pitchFamily="18" charset="0"/>
            </a:endParaRPr>
          </a:p>
          <a:p>
            <a:pPr algn="just" defTabSz="772302"/>
            <a:r>
              <a:rPr lang="zh-CN" altLang="en-US" sz="2027" dirty="0">
                <a:solidFill>
                  <a:srgbClr val="000000"/>
                </a:solidFill>
                <a:latin typeface="Times New Roman" panose="02020603050405020304" pitchFamily="18" charset="0"/>
              </a:rPr>
              <a:t>由虚短概念，</a:t>
            </a:r>
            <a:r>
              <a:rPr lang="en-US" altLang="zh-CN" sz="2027" i="1" dirty="0">
                <a:solidFill>
                  <a:srgbClr val="000000"/>
                </a:solidFill>
                <a:latin typeface="Times New Roman" panose="02020603050405020304" pitchFamily="18" charset="0"/>
              </a:rPr>
              <a:t>u’</a:t>
            </a:r>
            <a:r>
              <a:rPr lang="en-US" altLang="zh-CN" sz="2027" i="1" baseline="-25000" dirty="0">
                <a:solidFill>
                  <a:srgbClr val="000000"/>
                </a:solidFill>
                <a:latin typeface="Times New Roman" panose="02020603050405020304" pitchFamily="18" charset="0"/>
              </a:rPr>
              <a:t>1</a:t>
            </a:r>
            <a:r>
              <a:rPr lang="en-US" altLang="zh-CN" sz="2027" i="1" dirty="0">
                <a:solidFill>
                  <a:srgbClr val="000000"/>
                </a:solidFill>
                <a:latin typeface="Times New Roman" panose="02020603050405020304" pitchFamily="18" charset="0"/>
              </a:rPr>
              <a:t>=0</a:t>
            </a:r>
            <a:r>
              <a:rPr lang="en-US" altLang="zh-CN" sz="2027" dirty="0">
                <a:solidFill>
                  <a:srgbClr val="000000"/>
                </a:solidFill>
                <a:latin typeface="Times New Roman" panose="02020603050405020304" pitchFamily="18" charset="0"/>
              </a:rPr>
              <a:t>    </a:t>
            </a:r>
            <a:r>
              <a:rPr lang="zh-CN" altLang="en-US" sz="2027" dirty="0">
                <a:solidFill>
                  <a:srgbClr val="000000"/>
                </a:solidFill>
                <a:latin typeface="Times New Roman" panose="02020603050405020304" pitchFamily="18" charset="0"/>
              </a:rPr>
              <a:t>则  </a:t>
            </a:r>
            <a:r>
              <a:rPr lang="en-US" altLang="zh-CN" sz="2027" i="1" dirty="0" err="1">
                <a:solidFill>
                  <a:srgbClr val="000000"/>
                </a:solidFill>
                <a:latin typeface="Times New Roman" panose="02020603050405020304" pitchFamily="18" charset="0"/>
              </a:rPr>
              <a:t>u</a:t>
            </a:r>
            <a:r>
              <a:rPr lang="en-US" altLang="zh-CN" sz="2027" i="1" baseline="-25000" dirty="0" err="1">
                <a:solidFill>
                  <a:srgbClr val="000000"/>
                </a:solidFill>
                <a:latin typeface="Times New Roman" panose="02020603050405020304" pitchFamily="18" charset="0"/>
              </a:rPr>
              <a:t>o</a:t>
            </a:r>
            <a:r>
              <a:rPr lang="en-US" altLang="zh-CN" sz="2027" i="1" dirty="0">
                <a:solidFill>
                  <a:srgbClr val="000000"/>
                </a:solidFill>
                <a:latin typeface="Times New Roman" panose="02020603050405020304" pitchFamily="18" charset="0"/>
              </a:rPr>
              <a:t>/</a:t>
            </a:r>
            <a:r>
              <a:rPr lang="en-US" altLang="zh-CN" sz="2027" i="1" dirty="0" err="1">
                <a:solidFill>
                  <a:srgbClr val="000000"/>
                </a:solidFill>
                <a:latin typeface="Times New Roman" panose="02020603050405020304" pitchFamily="18" charset="0"/>
              </a:rPr>
              <a:t>u</a:t>
            </a:r>
            <a:r>
              <a:rPr lang="en-US" altLang="zh-CN" sz="2027" i="1" baseline="-25000" dirty="0" err="1">
                <a:solidFill>
                  <a:srgbClr val="000000"/>
                </a:solidFill>
                <a:latin typeface="Times New Roman" panose="02020603050405020304" pitchFamily="18" charset="0"/>
              </a:rPr>
              <a:t>i</a:t>
            </a:r>
            <a:r>
              <a:rPr lang="en-US" altLang="zh-CN" sz="2027" i="1" dirty="0">
                <a:solidFill>
                  <a:srgbClr val="000000"/>
                </a:solidFill>
                <a:latin typeface="Times New Roman" panose="02020603050405020304" pitchFamily="18" charset="0"/>
              </a:rPr>
              <a:t>=-</a:t>
            </a:r>
            <a:r>
              <a:rPr lang="en-US" altLang="zh-CN" sz="2027" i="1" dirty="0" err="1">
                <a:solidFill>
                  <a:srgbClr val="000000"/>
                </a:solidFill>
                <a:latin typeface="Times New Roman" panose="02020603050405020304" pitchFamily="18" charset="0"/>
              </a:rPr>
              <a:t>R</a:t>
            </a:r>
            <a:r>
              <a:rPr lang="en-US" altLang="zh-CN" sz="2027" i="1" baseline="-25000" dirty="0" err="1">
                <a:solidFill>
                  <a:srgbClr val="000000"/>
                </a:solidFill>
                <a:latin typeface="Times New Roman" panose="02020603050405020304" pitchFamily="18" charset="0"/>
              </a:rPr>
              <a:t>f</a:t>
            </a:r>
            <a:r>
              <a:rPr lang="en-US" altLang="zh-CN" sz="2027" i="1" dirty="0">
                <a:solidFill>
                  <a:srgbClr val="000000"/>
                </a:solidFill>
                <a:latin typeface="Times New Roman" panose="02020603050405020304" pitchFamily="18" charset="0"/>
              </a:rPr>
              <a:t>/R</a:t>
            </a:r>
          </a:p>
          <a:p>
            <a:pPr algn="just" defTabSz="772302"/>
            <a:endParaRPr lang="zh-CN" altLang="en-US" sz="152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2874067"/>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62" name="标题 220161"/>
          <p:cNvSpPr>
            <a:spLocks noGrp="1"/>
          </p:cNvSpPr>
          <p:nvPr>
            <p:ph type="title"/>
          </p:nvPr>
        </p:nvSpPr>
        <p:spPr>
          <a:xfrm>
            <a:off x="1719263" y="279400"/>
            <a:ext cx="4665662" cy="511175"/>
          </a:xfrm>
          <a:solidFill>
            <a:srgbClr val="00FF00">
              <a:alpha val="100000"/>
            </a:srgbClr>
          </a:solidFill>
          <a:ln/>
        </p:spPr>
        <p:txBody>
          <a:bodyPr lIns="89381" tIns="44691" rIns="89381" bIns="44691" anchor="ctr"/>
          <a:lstStyle/>
          <a:p>
            <a:pPr algn="ctr"/>
            <a:r>
              <a:rPr lang="en-US" altLang="zh-CN" sz="2800" b="1">
                <a:latin typeface="宋体" panose="02010600030101010101" pitchFamily="2" charset="-122"/>
              </a:rPr>
              <a:t>1.1.3</a:t>
            </a:r>
            <a:r>
              <a:rPr lang="en-US" altLang="zh-CN" sz="2800" b="1" dirty="0"/>
              <a:t> </a:t>
            </a:r>
            <a:r>
              <a:rPr lang="zh-CN" altLang="en-US" sz="2800" b="1" dirty="0"/>
              <a:t>两条公理和一条假设</a:t>
            </a:r>
            <a:endParaRPr lang="zh-CN" altLang="en-US" sz="2800" b="1"/>
          </a:p>
        </p:txBody>
      </p:sp>
      <p:sp>
        <p:nvSpPr>
          <p:cNvPr id="220164" name="矩形 220163"/>
          <p:cNvSpPr/>
          <p:nvPr/>
        </p:nvSpPr>
        <p:spPr>
          <a:xfrm>
            <a:off x="738188" y="1082675"/>
            <a:ext cx="7216775" cy="401638"/>
          </a:xfrm>
          <a:prstGeom prst="rect">
            <a:avLst/>
          </a:prstGeom>
          <a:noFill/>
          <a:ln w="12700">
            <a:noFill/>
          </a:ln>
        </p:spPr>
        <p:txBody>
          <a:bodyPr lIns="75491" tIns="37745" rIns="75491" bIns="37745">
            <a:spAutoFit/>
          </a:bodyPr>
          <a:lstStyle/>
          <a:p>
            <a:pPr algn="ctr" defTabSz="892175">
              <a:lnSpc>
                <a:spcPct val="90000"/>
              </a:lnSpc>
              <a:spcBef>
                <a:spcPct val="20000"/>
              </a:spcBef>
              <a:buClr>
                <a:schemeClr val="accent2"/>
              </a:buClr>
              <a:buFont typeface="Monotype Sorts" pitchFamily="2" charset="2"/>
            </a:pPr>
            <a:r>
              <a:rPr lang="zh-CN" altLang="en-US" sz="2400" dirty="0">
                <a:solidFill>
                  <a:schemeClr val="tx1"/>
                </a:solidFill>
                <a:latin typeface="Times New Roman" panose="02020603050405020304" pitchFamily="18" charset="0"/>
              </a:rPr>
              <a:t>本书所论述的电路分析遵循两条公理和一条假设。</a:t>
            </a:r>
          </a:p>
        </p:txBody>
      </p:sp>
      <p:sp>
        <p:nvSpPr>
          <p:cNvPr id="220166" name="矩形 220165"/>
          <p:cNvSpPr/>
          <p:nvPr/>
        </p:nvSpPr>
        <p:spPr>
          <a:xfrm>
            <a:off x="1166813" y="2127250"/>
            <a:ext cx="7262812" cy="2266950"/>
          </a:xfrm>
          <a:prstGeom prst="rect">
            <a:avLst/>
          </a:prstGeom>
          <a:noFill/>
          <a:ln w="12700">
            <a:noFill/>
          </a:ln>
        </p:spPr>
        <p:txBody>
          <a:bodyPr lIns="75491" tIns="37745" rIns="75491" bIns="37745">
            <a:spAutoFit/>
          </a:bodyPr>
          <a:lstStyle/>
          <a:p>
            <a:pPr defTabSz="892175" eaLnBrk="0" hangingPunct="0">
              <a:lnSpc>
                <a:spcPct val="150000"/>
              </a:lnSpc>
              <a:spcBef>
                <a:spcPct val="50000"/>
              </a:spcBef>
            </a:pPr>
            <a:r>
              <a:rPr lang="zh-CN" altLang="en-US" sz="2400" dirty="0">
                <a:solidFill>
                  <a:schemeClr val="tx1"/>
                </a:solidFill>
                <a:latin typeface="Times New Roman" panose="02020603050405020304" pitchFamily="18" charset="0"/>
              </a:rPr>
              <a:t>电荷在电路中作定向移动形成电流。在运动过程中经过各个电路元件，在有的元件上吸收能量，有的元件上放出能量。实践证明，电荷的数量在运动过程中保持不变，即电荷守恒。</a:t>
            </a:r>
            <a:endParaRPr lang="zh-CN" altLang="en-US" sz="2400" dirty="0">
              <a:solidFill>
                <a:schemeClr val="tx1"/>
              </a:solidFill>
              <a:latin typeface="Tahoma" panose="020B0604030504040204" pitchFamily="34" charset="0"/>
            </a:endParaRPr>
          </a:p>
        </p:txBody>
      </p:sp>
      <p:sp>
        <p:nvSpPr>
          <p:cNvPr id="220167" name="矩形 220166"/>
          <p:cNvSpPr/>
          <p:nvPr/>
        </p:nvSpPr>
        <p:spPr>
          <a:xfrm>
            <a:off x="738188" y="4524375"/>
            <a:ext cx="2319337" cy="438150"/>
          </a:xfrm>
          <a:prstGeom prst="rect">
            <a:avLst/>
          </a:prstGeom>
          <a:noFill/>
          <a:ln w="12700">
            <a:noFill/>
          </a:ln>
        </p:spPr>
        <p:txBody>
          <a:bodyPr lIns="75491" tIns="37745" rIns="75491" bIns="37745">
            <a:spAutoFit/>
          </a:bodyPr>
          <a:lstStyle/>
          <a:p>
            <a:pPr algn="ctr" defTabSz="892175" eaLnBrk="0" hangingPunct="0">
              <a:spcBef>
                <a:spcPct val="50000"/>
              </a:spcBef>
            </a:pPr>
            <a:r>
              <a:rPr lang="en-US" altLang="zh-CN" sz="2400" i="1" dirty="0">
                <a:solidFill>
                  <a:srgbClr val="FF0000"/>
                </a:solidFill>
                <a:latin typeface="宋体" panose="02010600030101010101" pitchFamily="2" charset="-122"/>
              </a:rPr>
              <a:t>2</a:t>
            </a:r>
            <a:r>
              <a:rPr lang="zh-CN" altLang="en-US" sz="2400" i="1" dirty="0">
                <a:solidFill>
                  <a:srgbClr val="FF0000"/>
                </a:solidFill>
                <a:latin typeface="宋体" panose="02010600030101010101" pitchFamily="2" charset="-122"/>
              </a:rPr>
              <a:t>、能量守恒</a:t>
            </a:r>
          </a:p>
        </p:txBody>
      </p:sp>
      <p:sp>
        <p:nvSpPr>
          <p:cNvPr id="220169" name="矩形 220168"/>
          <p:cNvSpPr/>
          <p:nvPr/>
        </p:nvSpPr>
        <p:spPr>
          <a:xfrm>
            <a:off x="920750" y="1689100"/>
            <a:ext cx="2317750" cy="438150"/>
          </a:xfrm>
          <a:prstGeom prst="rect">
            <a:avLst/>
          </a:prstGeom>
          <a:noFill/>
          <a:ln w="12700">
            <a:noFill/>
          </a:ln>
        </p:spPr>
        <p:txBody>
          <a:bodyPr lIns="75491" tIns="37745" rIns="75491" bIns="37745">
            <a:spAutoFit/>
          </a:bodyPr>
          <a:lstStyle/>
          <a:p>
            <a:pPr algn="ctr" defTabSz="892175" eaLnBrk="0" hangingPunct="0">
              <a:spcBef>
                <a:spcPct val="50000"/>
              </a:spcBef>
            </a:pPr>
            <a:r>
              <a:rPr lang="en-US" altLang="zh-CN" sz="2400" i="1" dirty="0">
                <a:solidFill>
                  <a:srgbClr val="FF0000"/>
                </a:solidFill>
                <a:latin typeface="宋体" panose="02010600030101010101" pitchFamily="2" charset="-122"/>
              </a:rPr>
              <a:t>1</a:t>
            </a:r>
            <a:r>
              <a:rPr lang="zh-CN" altLang="en-US" sz="2400" i="1" dirty="0">
                <a:solidFill>
                  <a:srgbClr val="FF0000"/>
                </a:solidFill>
                <a:latin typeface="宋体" panose="02010600030101010101" pitchFamily="2" charset="-122"/>
              </a:rPr>
              <a:t>、电荷守恒</a:t>
            </a:r>
          </a:p>
        </p:txBody>
      </p:sp>
      <p:sp>
        <p:nvSpPr>
          <p:cNvPr id="220170" name="动作按钮: 后退或前一项 220169" descr="水滴">
            <a:hlinkClick r:id="" action="ppaction://hlinkshowjump?jump=previousslide">
              <a:snd r:embed="rId2" name="PROJCTOR.WAV"/>
            </a:hlinkClick>
          </p:cNvPr>
          <p:cNvSpPr/>
          <p:nvPr/>
        </p:nvSpPr>
        <p:spPr>
          <a:xfrm>
            <a:off x="8001000" y="630555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20171" name="动作按钮: 后退或前一项 220170" descr="水滴">
            <a:hlinkClick r:id="" action="ppaction://hlinkshowjump?jump=nextslide">
              <a:snd r:embed="rId2" name="PROJCTOR.WAV"/>
            </a:hlinkClick>
          </p:cNvPr>
          <p:cNvSpPr/>
          <p:nvPr/>
        </p:nvSpPr>
        <p:spPr>
          <a:xfrm flipH="1">
            <a:off x="8610600" y="630555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220173" name="矩形 220172"/>
          <p:cNvSpPr/>
          <p:nvPr/>
        </p:nvSpPr>
        <p:spPr>
          <a:xfrm>
            <a:off x="1166813" y="5102225"/>
            <a:ext cx="7216775" cy="1203325"/>
          </a:xfrm>
          <a:prstGeom prst="rect">
            <a:avLst/>
          </a:prstGeom>
          <a:noFill/>
          <a:ln w="9525">
            <a:noFill/>
          </a:ln>
        </p:spPr>
        <p:txBody>
          <a:bodyPr lIns="108265" tIns="54132" rIns="108265" bIns="54132" anchor="b">
            <a:spAutoFit/>
          </a:bodyPr>
          <a:lstStyle/>
          <a:p>
            <a:pPr defTabSz="892175" eaLnBrk="0" hangingPunct="0">
              <a:lnSpc>
                <a:spcPct val="150000"/>
              </a:lnSpc>
              <a:spcBef>
                <a:spcPct val="50000"/>
              </a:spcBef>
            </a:pPr>
            <a:r>
              <a:rPr lang="zh-CN" altLang="en-US" sz="2400" dirty="0">
                <a:solidFill>
                  <a:schemeClr val="tx1"/>
                </a:solidFill>
                <a:latin typeface="宋体" panose="02010600030101010101" pitchFamily="2" charset="-122"/>
              </a:rPr>
              <a:t>电路是转换与传输能量的装置，在转换与传输过程中遵循能量守恒定律。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0164"/>
                                        </p:tgtEl>
                                        <p:attrNameLst>
                                          <p:attrName>style.visibility</p:attrName>
                                        </p:attrNameLst>
                                      </p:cBhvr>
                                      <p:to>
                                        <p:strVal val="visible"/>
                                      </p:to>
                                    </p:set>
                                    <p:anim calcmode="lin" valueType="num">
                                      <p:cBhvr additive="base">
                                        <p:cTn id="7" dur="500" fill="hold"/>
                                        <p:tgtEl>
                                          <p:spTgt spid="220164"/>
                                        </p:tgtEl>
                                        <p:attrNameLst>
                                          <p:attrName>ppt_x</p:attrName>
                                        </p:attrNameLst>
                                      </p:cBhvr>
                                      <p:tavLst>
                                        <p:tav tm="0">
                                          <p:val>
                                            <p:strVal val="0-#ppt_w/2"/>
                                          </p:val>
                                        </p:tav>
                                        <p:tav tm="100000">
                                          <p:val>
                                            <p:strVal val="#ppt_x"/>
                                          </p:val>
                                        </p:tav>
                                      </p:tavLst>
                                    </p:anim>
                                    <p:anim calcmode="lin" valueType="num">
                                      <p:cBhvr additive="base">
                                        <p:cTn id="8" dur="500" fill="hold"/>
                                        <p:tgtEl>
                                          <p:spTgt spid="2201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20169"/>
                                        </p:tgtEl>
                                        <p:attrNameLst>
                                          <p:attrName>style.visibility</p:attrName>
                                        </p:attrNameLst>
                                      </p:cBhvr>
                                      <p:to>
                                        <p:strVal val="visible"/>
                                      </p:to>
                                    </p:set>
                                    <p:anim calcmode="lin" valueType="num">
                                      <p:cBhvr additive="base">
                                        <p:cTn id="13" dur="500" fill="hold"/>
                                        <p:tgtEl>
                                          <p:spTgt spid="220169"/>
                                        </p:tgtEl>
                                        <p:attrNameLst>
                                          <p:attrName>ppt_x</p:attrName>
                                        </p:attrNameLst>
                                      </p:cBhvr>
                                      <p:tavLst>
                                        <p:tav tm="0">
                                          <p:val>
                                            <p:strVal val="0-#ppt_w/2"/>
                                          </p:val>
                                        </p:tav>
                                        <p:tav tm="100000">
                                          <p:val>
                                            <p:strVal val="#ppt_x"/>
                                          </p:val>
                                        </p:tav>
                                      </p:tavLst>
                                    </p:anim>
                                    <p:anim calcmode="lin" valueType="num">
                                      <p:cBhvr additive="base">
                                        <p:cTn id="14" dur="500" fill="hold"/>
                                        <p:tgtEl>
                                          <p:spTgt spid="22016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20166"/>
                                        </p:tgtEl>
                                        <p:attrNameLst>
                                          <p:attrName>style.visibility</p:attrName>
                                        </p:attrNameLst>
                                      </p:cBhvr>
                                      <p:to>
                                        <p:strVal val="visible"/>
                                      </p:to>
                                    </p:set>
                                    <p:anim calcmode="lin" valueType="num">
                                      <p:cBhvr additive="base">
                                        <p:cTn id="19" dur="500" fill="hold"/>
                                        <p:tgtEl>
                                          <p:spTgt spid="220166"/>
                                        </p:tgtEl>
                                        <p:attrNameLst>
                                          <p:attrName>ppt_x</p:attrName>
                                        </p:attrNameLst>
                                      </p:cBhvr>
                                      <p:tavLst>
                                        <p:tav tm="0">
                                          <p:val>
                                            <p:strVal val="0-#ppt_w/2"/>
                                          </p:val>
                                        </p:tav>
                                        <p:tav tm="100000">
                                          <p:val>
                                            <p:strVal val="#ppt_x"/>
                                          </p:val>
                                        </p:tav>
                                      </p:tavLst>
                                    </p:anim>
                                    <p:anim calcmode="lin" valueType="num">
                                      <p:cBhvr additive="base">
                                        <p:cTn id="20" dur="500" fill="hold"/>
                                        <p:tgtEl>
                                          <p:spTgt spid="22016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20167"/>
                                        </p:tgtEl>
                                        <p:attrNameLst>
                                          <p:attrName>style.visibility</p:attrName>
                                        </p:attrNameLst>
                                      </p:cBhvr>
                                      <p:to>
                                        <p:strVal val="visible"/>
                                      </p:to>
                                    </p:set>
                                    <p:anim calcmode="lin" valueType="num">
                                      <p:cBhvr additive="base">
                                        <p:cTn id="25" dur="500" fill="hold"/>
                                        <p:tgtEl>
                                          <p:spTgt spid="220167"/>
                                        </p:tgtEl>
                                        <p:attrNameLst>
                                          <p:attrName>ppt_x</p:attrName>
                                        </p:attrNameLst>
                                      </p:cBhvr>
                                      <p:tavLst>
                                        <p:tav tm="0">
                                          <p:val>
                                            <p:strVal val="0-#ppt_w/2"/>
                                          </p:val>
                                        </p:tav>
                                        <p:tav tm="100000">
                                          <p:val>
                                            <p:strVal val="#ppt_x"/>
                                          </p:val>
                                        </p:tav>
                                      </p:tavLst>
                                    </p:anim>
                                    <p:anim calcmode="lin" valueType="num">
                                      <p:cBhvr additive="base">
                                        <p:cTn id="26" dur="500" fill="hold"/>
                                        <p:tgtEl>
                                          <p:spTgt spid="22016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20173"/>
                                        </p:tgtEl>
                                        <p:attrNameLst>
                                          <p:attrName>style.visibility</p:attrName>
                                        </p:attrNameLst>
                                      </p:cBhvr>
                                      <p:to>
                                        <p:strVal val="visible"/>
                                      </p:to>
                                    </p:set>
                                    <p:animEffect transition="in" filter="wipe(left)">
                                      <p:cBhvr>
                                        <p:cTn id="31" dur="500"/>
                                        <p:tgtEl>
                                          <p:spTgt spid="220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4" grpId="0"/>
      <p:bldP spid="220166" grpId="0"/>
      <p:bldP spid="220167" grpId="0"/>
      <p:bldP spid="220169" grpId="0"/>
      <p:bldP spid="22017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71324" y="562523"/>
            <a:ext cx="2771914" cy="456279"/>
          </a:xfrm>
          <a:prstGeom prst="rect">
            <a:avLst/>
          </a:prstGeom>
        </p:spPr>
        <p:txBody>
          <a:bodyPr wrap="none">
            <a:spAutoFit/>
          </a:bodyPr>
          <a:lstStyle/>
          <a:p>
            <a:pPr algn="ctr" defTabSz="772302"/>
            <a:r>
              <a:rPr lang="en-US" altLang="zh-CN" sz="2365" dirty="0">
                <a:solidFill>
                  <a:srgbClr val="FF0000"/>
                </a:solidFill>
                <a:latin typeface="Times New Roman" panose="02020603050405020304" pitchFamily="18" charset="0"/>
              </a:rPr>
              <a:t>6.2 </a:t>
            </a:r>
            <a:r>
              <a:rPr lang="zh-CN" altLang="en-US" sz="2365" dirty="0">
                <a:solidFill>
                  <a:srgbClr val="FF0000"/>
                </a:solidFill>
                <a:latin typeface="Times New Roman" panose="02020603050405020304" pitchFamily="18" charset="0"/>
              </a:rPr>
              <a:t>同相比例放大器</a:t>
            </a:r>
          </a:p>
        </p:txBody>
      </p:sp>
      <p:sp>
        <p:nvSpPr>
          <p:cNvPr id="4" name="文本框 3"/>
          <p:cNvSpPr txBox="1"/>
          <p:nvPr/>
        </p:nvSpPr>
        <p:spPr>
          <a:xfrm>
            <a:off x="790777" y="1613926"/>
            <a:ext cx="3528437" cy="1028167"/>
          </a:xfrm>
          <a:prstGeom prst="rect">
            <a:avLst/>
          </a:prstGeom>
          <a:noFill/>
        </p:spPr>
        <p:txBody>
          <a:bodyPr wrap="square" rtlCol="0">
            <a:spAutoFit/>
          </a:bodyPr>
          <a:lstStyle/>
          <a:p>
            <a:pPr algn="just" defTabSz="772302"/>
            <a:r>
              <a:rPr lang="zh-CN" altLang="en-US" sz="2027" dirty="0">
                <a:solidFill>
                  <a:srgbClr val="000000"/>
                </a:solidFill>
                <a:latin typeface="Times New Roman" panose="02020603050405020304" pitchFamily="18" charset="0"/>
              </a:rPr>
              <a:t>由虚短虚断概念：</a:t>
            </a:r>
            <a:endParaRPr lang="en-US" altLang="zh-CN" sz="2027" dirty="0">
              <a:solidFill>
                <a:srgbClr val="000000"/>
              </a:solidFill>
              <a:latin typeface="Times New Roman" panose="02020603050405020304" pitchFamily="18" charset="0"/>
            </a:endParaRPr>
          </a:p>
          <a:p>
            <a:pPr algn="just" defTabSz="772302"/>
            <a:r>
              <a:rPr lang="en-US" altLang="zh-CN" sz="2027" i="1" dirty="0">
                <a:solidFill>
                  <a:srgbClr val="000000"/>
                </a:solidFill>
                <a:latin typeface="Times New Roman" panose="02020603050405020304" pitchFamily="18" charset="0"/>
              </a:rPr>
              <a:t>     </a:t>
            </a:r>
          </a:p>
          <a:p>
            <a:pPr algn="just" defTabSz="772302"/>
            <a:r>
              <a:rPr lang="en-US" altLang="zh-CN" sz="2027" i="1" dirty="0">
                <a:solidFill>
                  <a:srgbClr val="000000"/>
                </a:solidFill>
                <a:latin typeface="Times New Roman" panose="02020603050405020304" pitchFamily="18" charset="0"/>
              </a:rPr>
              <a:t>      i</a:t>
            </a:r>
            <a:r>
              <a:rPr lang="en-US" altLang="zh-CN" sz="2027" i="1" baseline="-25000" dirty="0">
                <a:solidFill>
                  <a:srgbClr val="000000"/>
                </a:solidFill>
                <a:latin typeface="Times New Roman" panose="02020603050405020304" pitchFamily="18" charset="0"/>
              </a:rPr>
              <a:t>f</a:t>
            </a:r>
            <a:r>
              <a:rPr lang="en-US" altLang="zh-CN" sz="2027" i="1" dirty="0">
                <a:solidFill>
                  <a:srgbClr val="000000"/>
                </a:solidFill>
                <a:latin typeface="Times New Roman" panose="02020603050405020304" pitchFamily="18" charset="0"/>
              </a:rPr>
              <a:t>=</a:t>
            </a:r>
            <a:r>
              <a:rPr lang="en-US" altLang="zh-CN" sz="2027" i="1" dirty="0" err="1">
                <a:solidFill>
                  <a:srgbClr val="000000"/>
                </a:solidFill>
                <a:latin typeface="Times New Roman" panose="02020603050405020304" pitchFamily="18" charset="0"/>
              </a:rPr>
              <a:t>i</a:t>
            </a:r>
            <a:r>
              <a:rPr lang="en-US" altLang="zh-CN" sz="2027" i="1" baseline="-25000" dirty="0" err="1">
                <a:solidFill>
                  <a:srgbClr val="000000"/>
                </a:solidFill>
                <a:latin typeface="Times New Roman" panose="02020603050405020304" pitchFamily="18" charset="0"/>
              </a:rPr>
              <a:t>R</a:t>
            </a:r>
            <a:r>
              <a:rPr lang="en-US" altLang="zh-CN" sz="2027" i="1" dirty="0">
                <a:solidFill>
                  <a:srgbClr val="000000"/>
                </a:solidFill>
                <a:latin typeface="Times New Roman" panose="02020603050405020304" pitchFamily="18" charset="0"/>
              </a:rPr>
              <a:t>         </a:t>
            </a:r>
            <a:r>
              <a:rPr lang="en-US" altLang="zh-CN" sz="2027" i="1" dirty="0" err="1">
                <a:solidFill>
                  <a:srgbClr val="000000"/>
                </a:solidFill>
                <a:latin typeface="Times New Roman" panose="02020603050405020304" pitchFamily="18" charset="0"/>
              </a:rPr>
              <a:t>u</a:t>
            </a:r>
            <a:r>
              <a:rPr lang="en-US" altLang="zh-CN" sz="2027" i="1" baseline="-25000" dirty="0" err="1">
                <a:solidFill>
                  <a:srgbClr val="000000"/>
                </a:solidFill>
                <a:latin typeface="Times New Roman" panose="02020603050405020304" pitchFamily="18" charset="0"/>
              </a:rPr>
              <a:t>i</a:t>
            </a:r>
            <a:r>
              <a:rPr lang="en-US" altLang="zh-CN" sz="2027" i="1" dirty="0">
                <a:solidFill>
                  <a:srgbClr val="000000"/>
                </a:solidFill>
                <a:latin typeface="Times New Roman" panose="02020603050405020304" pitchFamily="18" charset="0"/>
              </a:rPr>
              <a:t>=</a:t>
            </a:r>
            <a:r>
              <a:rPr lang="en-US" altLang="zh-CN" sz="2027" i="1" dirty="0" err="1">
                <a:solidFill>
                  <a:srgbClr val="000000"/>
                </a:solidFill>
                <a:latin typeface="Times New Roman" panose="02020603050405020304" pitchFamily="18" charset="0"/>
              </a:rPr>
              <a:t>i</a:t>
            </a:r>
            <a:r>
              <a:rPr lang="en-US" altLang="zh-CN" sz="2027" i="1" baseline="-25000" dirty="0" err="1">
                <a:solidFill>
                  <a:srgbClr val="000000"/>
                </a:solidFill>
                <a:latin typeface="Times New Roman" panose="02020603050405020304" pitchFamily="18" charset="0"/>
              </a:rPr>
              <a:t>R</a:t>
            </a:r>
            <a:r>
              <a:rPr lang="en-US" altLang="zh-CN" sz="2027" i="1" dirty="0">
                <a:solidFill>
                  <a:srgbClr val="000000"/>
                </a:solidFill>
                <a:latin typeface="Times New Roman" panose="02020603050405020304" pitchFamily="18" charset="0"/>
              </a:rPr>
              <a:t> </a:t>
            </a:r>
            <a:r>
              <a:rPr lang="zh-CN" altLang="en-US" sz="2027" i="1" dirty="0">
                <a:solidFill>
                  <a:srgbClr val="000000"/>
                </a:solidFill>
                <a:latin typeface="Times New Roman" panose="02020603050405020304" pitchFamily="18" charset="0"/>
              </a:rPr>
              <a:t>*</a:t>
            </a:r>
            <a:r>
              <a:rPr lang="en-US" altLang="zh-CN" sz="2027" i="1" dirty="0">
                <a:solidFill>
                  <a:srgbClr val="000000"/>
                </a:solidFill>
                <a:latin typeface="Times New Roman" panose="02020603050405020304" pitchFamily="18" charset="0"/>
              </a:rPr>
              <a:t>R      </a:t>
            </a:r>
            <a:endParaRPr lang="zh-CN" altLang="en-US" sz="2027" i="1" dirty="0">
              <a:solidFill>
                <a:srgbClr val="000000"/>
              </a:solidFill>
              <a:latin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4904959" y="562523"/>
            <a:ext cx="3446756" cy="3080729"/>
          </a:xfrm>
          <a:prstGeom prst="rect">
            <a:avLst/>
          </a:prstGeom>
        </p:spPr>
      </p:pic>
      <p:sp>
        <p:nvSpPr>
          <p:cNvPr id="6" name="文本框 5"/>
          <p:cNvSpPr txBox="1"/>
          <p:nvPr/>
        </p:nvSpPr>
        <p:spPr>
          <a:xfrm>
            <a:off x="1146079" y="3010502"/>
            <a:ext cx="6932015" cy="2276008"/>
          </a:xfrm>
          <a:prstGeom prst="rect">
            <a:avLst/>
          </a:prstGeom>
          <a:noFill/>
        </p:spPr>
        <p:txBody>
          <a:bodyPr wrap="square" rtlCol="0">
            <a:spAutoFit/>
          </a:bodyPr>
          <a:lstStyle/>
          <a:p>
            <a:pPr algn="just" defTabSz="772302"/>
            <a:r>
              <a:rPr lang="en-US" altLang="zh-CN" sz="2365" i="1" dirty="0" err="1">
                <a:solidFill>
                  <a:srgbClr val="000000"/>
                </a:solidFill>
                <a:latin typeface="Times New Roman" panose="02020603050405020304" pitchFamily="18" charset="0"/>
              </a:rPr>
              <a:t>u</a:t>
            </a:r>
            <a:r>
              <a:rPr lang="en-US" altLang="zh-CN" sz="2365" i="1" baseline="-25000" dirty="0" err="1">
                <a:solidFill>
                  <a:srgbClr val="000000"/>
                </a:solidFill>
                <a:latin typeface="Times New Roman" panose="02020603050405020304" pitchFamily="18" charset="0"/>
              </a:rPr>
              <a:t>o</a:t>
            </a:r>
            <a:r>
              <a:rPr lang="en-US" altLang="zh-CN" sz="2365" i="1" dirty="0">
                <a:solidFill>
                  <a:srgbClr val="000000"/>
                </a:solidFill>
                <a:latin typeface="Times New Roman" panose="02020603050405020304" pitchFamily="18" charset="0"/>
              </a:rPr>
              <a:t>=i</a:t>
            </a:r>
            <a:r>
              <a:rPr lang="en-US" altLang="zh-CN" sz="2365" i="1" baseline="-25000" dirty="0">
                <a:solidFill>
                  <a:srgbClr val="000000"/>
                </a:solidFill>
                <a:latin typeface="Times New Roman" panose="02020603050405020304" pitchFamily="18" charset="0"/>
              </a:rPr>
              <a:t>f</a:t>
            </a:r>
            <a:r>
              <a:rPr lang="en-US" altLang="zh-CN" sz="2365" i="1" dirty="0">
                <a:solidFill>
                  <a:srgbClr val="000000"/>
                </a:solidFill>
                <a:latin typeface="Times New Roman" panose="02020603050405020304" pitchFamily="18" charset="0"/>
              </a:rPr>
              <a:t>*</a:t>
            </a:r>
            <a:r>
              <a:rPr lang="en-US" altLang="zh-CN" sz="2365" i="1" dirty="0" err="1">
                <a:solidFill>
                  <a:srgbClr val="000000"/>
                </a:solidFill>
                <a:latin typeface="Times New Roman" panose="02020603050405020304" pitchFamily="18" charset="0"/>
              </a:rPr>
              <a:t>R</a:t>
            </a:r>
            <a:r>
              <a:rPr lang="en-US" altLang="zh-CN" sz="2365" i="1" baseline="-25000" dirty="0" err="1">
                <a:solidFill>
                  <a:srgbClr val="000000"/>
                </a:solidFill>
                <a:latin typeface="Times New Roman" panose="02020603050405020304" pitchFamily="18" charset="0"/>
              </a:rPr>
              <a:t>f</a:t>
            </a:r>
            <a:r>
              <a:rPr lang="en-US" altLang="zh-CN" sz="2365" i="1" dirty="0" err="1">
                <a:solidFill>
                  <a:srgbClr val="000000"/>
                </a:solidFill>
                <a:latin typeface="Times New Roman" panose="02020603050405020304" pitchFamily="18" charset="0"/>
              </a:rPr>
              <a:t>+i</a:t>
            </a:r>
            <a:r>
              <a:rPr lang="en-US" altLang="zh-CN" sz="2365" i="1" baseline="-25000" dirty="0" err="1">
                <a:solidFill>
                  <a:srgbClr val="000000"/>
                </a:solidFill>
                <a:latin typeface="Times New Roman" panose="02020603050405020304" pitchFamily="18" charset="0"/>
              </a:rPr>
              <a:t>R</a:t>
            </a:r>
            <a:r>
              <a:rPr lang="en-US" altLang="zh-CN" sz="2365" i="1" dirty="0">
                <a:solidFill>
                  <a:srgbClr val="000000"/>
                </a:solidFill>
                <a:latin typeface="Times New Roman" panose="02020603050405020304" pitchFamily="18" charset="0"/>
              </a:rPr>
              <a:t>*R</a:t>
            </a:r>
          </a:p>
          <a:p>
            <a:pPr algn="just" defTabSz="772302"/>
            <a:r>
              <a:rPr lang="en-US" altLang="zh-CN" sz="2365" i="1" dirty="0">
                <a:solidFill>
                  <a:srgbClr val="000000"/>
                </a:solidFill>
                <a:latin typeface="Times New Roman" panose="02020603050405020304" pitchFamily="18" charset="0"/>
              </a:rPr>
              <a:t>    =(</a:t>
            </a:r>
            <a:r>
              <a:rPr lang="en-US" altLang="zh-CN" sz="2365" i="1" dirty="0" err="1">
                <a:solidFill>
                  <a:srgbClr val="000000"/>
                </a:solidFill>
                <a:latin typeface="Times New Roman" panose="02020603050405020304" pitchFamily="18" charset="0"/>
              </a:rPr>
              <a:t>u</a:t>
            </a:r>
            <a:r>
              <a:rPr lang="en-US" altLang="zh-CN" sz="2365" i="1" baseline="-25000" dirty="0" err="1">
                <a:solidFill>
                  <a:srgbClr val="000000"/>
                </a:solidFill>
                <a:latin typeface="Times New Roman" panose="02020603050405020304" pitchFamily="18" charset="0"/>
              </a:rPr>
              <a:t>i</a:t>
            </a:r>
            <a:r>
              <a:rPr lang="en-US" altLang="zh-CN" sz="2365" i="1" dirty="0">
                <a:solidFill>
                  <a:srgbClr val="000000"/>
                </a:solidFill>
                <a:latin typeface="Times New Roman" panose="02020603050405020304" pitchFamily="18" charset="0"/>
              </a:rPr>
              <a:t>/R)*</a:t>
            </a:r>
            <a:r>
              <a:rPr lang="en-US" altLang="zh-CN" sz="2365" i="1" dirty="0" err="1">
                <a:solidFill>
                  <a:srgbClr val="000000"/>
                </a:solidFill>
                <a:latin typeface="Times New Roman" panose="02020603050405020304" pitchFamily="18" charset="0"/>
              </a:rPr>
              <a:t>R</a:t>
            </a:r>
            <a:r>
              <a:rPr lang="en-US" altLang="zh-CN" sz="2365" i="1" baseline="-25000" dirty="0" err="1">
                <a:solidFill>
                  <a:srgbClr val="000000"/>
                </a:solidFill>
                <a:latin typeface="Times New Roman" panose="02020603050405020304" pitchFamily="18" charset="0"/>
              </a:rPr>
              <a:t>f</a:t>
            </a:r>
            <a:r>
              <a:rPr lang="en-US" altLang="zh-CN" sz="2365" i="1" dirty="0" err="1">
                <a:solidFill>
                  <a:srgbClr val="000000"/>
                </a:solidFill>
                <a:latin typeface="Times New Roman" panose="02020603050405020304" pitchFamily="18" charset="0"/>
              </a:rPr>
              <a:t>+u</a:t>
            </a:r>
            <a:r>
              <a:rPr lang="en-US" altLang="zh-CN" sz="2365" i="1" baseline="-25000" dirty="0" err="1">
                <a:solidFill>
                  <a:srgbClr val="000000"/>
                </a:solidFill>
                <a:latin typeface="Times New Roman" panose="02020603050405020304" pitchFamily="18" charset="0"/>
              </a:rPr>
              <a:t>i</a:t>
            </a:r>
            <a:endParaRPr lang="en-US" altLang="zh-CN" sz="2365" i="1" baseline="-25000" dirty="0">
              <a:solidFill>
                <a:srgbClr val="000000"/>
              </a:solidFill>
              <a:latin typeface="Times New Roman" panose="02020603050405020304" pitchFamily="18" charset="0"/>
            </a:endParaRPr>
          </a:p>
          <a:p>
            <a:pPr algn="just" defTabSz="772302"/>
            <a:r>
              <a:rPr lang="en-US" altLang="zh-CN" sz="2365" i="1" dirty="0">
                <a:solidFill>
                  <a:srgbClr val="000000"/>
                </a:solidFill>
                <a:latin typeface="Times New Roman" panose="02020603050405020304" pitchFamily="18" charset="0"/>
              </a:rPr>
              <a:t>    =(</a:t>
            </a:r>
            <a:r>
              <a:rPr lang="en-US" altLang="zh-CN" sz="2365" i="1" dirty="0" err="1">
                <a:solidFill>
                  <a:srgbClr val="000000"/>
                </a:solidFill>
                <a:latin typeface="Times New Roman" panose="02020603050405020304" pitchFamily="18" charset="0"/>
              </a:rPr>
              <a:t>R+R</a:t>
            </a:r>
            <a:r>
              <a:rPr lang="en-US" altLang="zh-CN" sz="2365" i="1" baseline="-25000" dirty="0" err="1">
                <a:solidFill>
                  <a:srgbClr val="000000"/>
                </a:solidFill>
                <a:latin typeface="Times New Roman" panose="02020603050405020304" pitchFamily="18" charset="0"/>
              </a:rPr>
              <a:t>f</a:t>
            </a:r>
            <a:r>
              <a:rPr lang="en-US" altLang="zh-CN" sz="2365" i="1" dirty="0">
                <a:solidFill>
                  <a:srgbClr val="000000"/>
                </a:solidFill>
                <a:latin typeface="Times New Roman" panose="02020603050405020304" pitchFamily="18" charset="0"/>
              </a:rPr>
              <a:t>)/R*</a:t>
            </a:r>
            <a:r>
              <a:rPr lang="en-US" altLang="zh-CN" sz="2365" i="1" dirty="0" err="1">
                <a:solidFill>
                  <a:srgbClr val="000000"/>
                </a:solidFill>
                <a:latin typeface="Times New Roman" panose="02020603050405020304" pitchFamily="18" charset="0"/>
              </a:rPr>
              <a:t>u</a:t>
            </a:r>
            <a:r>
              <a:rPr lang="en-US" altLang="zh-CN" sz="2365" i="1" baseline="-25000" dirty="0" err="1">
                <a:solidFill>
                  <a:srgbClr val="000000"/>
                </a:solidFill>
                <a:latin typeface="Times New Roman" panose="02020603050405020304" pitchFamily="18" charset="0"/>
              </a:rPr>
              <a:t>i</a:t>
            </a:r>
            <a:endParaRPr lang="en-US" altLang="zh-CN" sz="2365" i="1" baseline="-25000" dirty="0">
              <a:solidFill>
                <a:srgbClr val="000000"/>
              </a:solidFill>
              <a:latin typeface="Times New Roman" panose="02020603050405020304" pitchFamily="18" charset="0"/>
            </a:endParaRPr>
          </a:p>
          <a:p>
            <a:pPr algn="just" defTabSz="772302"/>
            <a:r>
              <a:rPr lang="en-US" altLang="zh-CN" sz="2365" i="1" dirty="0">
                <a:solidFill>
                  <a:srgbClr val="000000"/>
                </a:solidFill>
                <a:latin typeface="Times New Roman" panose="02020603050405020304" pitchFamily="18" charset="0"/>
              </a:rPr>
              <a:t>    =K*</a:t>
            </a:r>
            <a:r>
              <a:rPr lang="en-US" altLang="zh-CN" sz="2365" i="1" dirty="0" err="1">
                <a:solidFill>
                  <a:srgbClr val="000000"/>
                </a:solidFill>
                <a:latin typeface="Times New Roman" panose="02020603050405020304" pitchFamily="18" charset="0"/>
              </a:rPr>
              <a:t>u</a:t>
            </a:r>
            <a:r>
              <a:rPr lang="en-US" altLang="zh-CN" sz="2365" i="1" baseline="-25000" dirty="0" err="1">
                <a:solidFill>
                  <a:srgbClr val="000000"/>
                </a:solidFill>
                <a:latin typeface="Times New Roman" panose="02020603050405020304" pitchFamily="18" charset="0"/>
              </a:rPr>
              <a:t>i</a:t>
            </a:r>
            <a:endParaRPr lang="en-US" altLang="zh-CN" sz="2365" i="1" baseline="-25000" dirty="0">
              <a:solidFill>
                <a:srgbClr val="000000"/>
              </a:solidFill>
              <a:latin typeface="Times New Roman" panose="02020603050405020304" pitchFamily="18" charset="0"/>
            </a:endParaRPr>
          </a:p>
          <a:p>
            <a:pPr algn="just" defTabSz="772302"/>
            <a:endParaRPr lang="en-US" altLang="zh-CN" sz="2365" i="1" dirty="0">
              <a:solidFill>
                <a:srgbClr val="000000"/>
              </a:solidFill>
              <a:latin typeface="Times New Roman" panose="02020603050405020304" pitchFamily="18" charset="0"/>
            </a:endParaRPr>
          </a:p>
          <a:p>
            <a:pPr algn="just" defTabSz="772302"/>
            <a:r>
              <a:rPr lang="en-US" altLang="zh-CN" sz="2365" i="1" dirty="0">
                <a:solidFill>
                  <a:srgbClr val="000000"/>
                </a:solidFill>
                <a:latin typeface="Times New Roman" panose="02020603050405020304" pitchFamily="18" charset="0"/>
              </a:rPr>
              <a:t>K=(</a:t>
            </a:r>
            <a:r>
              <a:rPr lang="en-US" altLang="zh-CN" sz="2365" i="1" dirty="0" err="1">
                <a:solidFill>
                  <a:srgbClr val="000000"/>
                </a:solidFill>
                <a:latin typeface="Times New Roman" panose="02020603050405020304" pitchFamily="18" charset="0"/>
              </a:rPr>
              <a:t>R+R</a:t>
            </a:r>
            <a:r>
              <a:rPr lang="en-US" altLang="zh-CN" sz="2365" i="1" baseline="-25000" dirty="0" err="1">
                <a:solidFill>
                  <a:srgbClr val="000000"/>
                </a:solidFill>
                <a:latin typeface="Times New Roman" panose="02020603050405020304" pitchFamily="18" charset="0"/>
              </a:rPr>
              <a:t>f</a:t>
            </a:r>
            <a:r>
              <a:rPr lang="en-US" altLang="zh-CN" sz="2365" i="1" dirty="0">
                <a:solidFill>
                  <a:srgbClr val="000000"/>
                </a:solidFill>
                <a:latin typeface="Times New Roman" panose="02020603050405020304" pitchFamily="18" charset="0"/>
              </a:rPr>
              <a:t>)/R  </a:t>
            </a:r>
            <a:r>
              <a:rPr lang="zh-CN" altLang="en-US" sz="2365" dirty="0">
                <a:solidFill>
                  <a:srgbClr val="000000"/>
                </a:solidFill>
                <a:latin typeface="Times New Roman" panose="02020603050405020304" pitchFamily="18" charset="0"/>
              </a:rPr>
              <a:t>为电压增益</a:t>
            </a:r>
            <a:endParaRPr lang="en-US" altLang="zh-CN" sz="2365"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976489636"/>
      </p:ext>
    </p:extLst>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9786" y="562523"/>
            <a:ext cx="3990196" cy="456279"/>
          </a:xfrm>
          <a:prstGeom prst="rect">
            <a:avLst/>
          </a:prstGeom>
        </p:spPr>
        <p:txBody>
          <a:bodyPr wrap="none">
            <a:spAutoFit/>
          </a:bodyPr>
          <a:lstStyle/>
          <a:p>
            <a:pPr algn="ctr" defTabSz="772302"/>
            <a:r>
              <a:rPr lang="en-US" altLang="zh-CN" sz="2365" dirty="0">
                <a:solidFill>
                  <a:srgbClr val="FF0000"/>
                </a:solidFill>
                <a:latin typeface="Times New Roman" panose="02020603050405020304" pitchFamily="18" charset="0"/>
              </a:rPr>
              <a:t>6.3 </a:t>
            </a:r>
            <a:r>
              <a:rPr lang="zh-CN" altLang="en-US" sz="2365" dirty="0">
                <a:solidFill>
                  <a:srgbClr val="FF0000"/>
                </a:solidFill>
                <a:latin typeface="Times New Roman" panose="02020603050405020304" pitchFamily="18" charset="0"/>
              </a:rPr>
              <a:t>隔离缓冲电路（跟随器）</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2862" y="688424"/>
            <a:ext cx="3272783" cy="1980976"/>
          </a:xfrm>
          <a:prstGeom prst="rect">
            <a:avLst/>
          </a:prstGeom>
        </p:spPr>
      </p:pic>
      <p:sp>
        <p:nvSpPr>
          <p:cNvPr id="6" name="矩形 5"/>
          <p:cNvSpPr/>
          <p:nvPr/>
        </p:nvSpPr>
        <p:spPr>
          <a:xfrm>
            <a:off x="377060" y="2123525"/>
            <a:ext cx="6473247" cy="1963999"/>
          </a:xfrm>
          <a:prstGeom prst="rect">
            <a:avLst/>
          </a:prstGeom>
        </p:spPr>
        <p:txBody>
          <a:bodyPr wrap="none">
            <a:spAutoFit/>
          </a:bodyPr>
          <a:lstStyle/>
          <a:p>
            <a:pPr defTabSz="772302"/>
            <a:r>
              <a:rPr lang="zh-CN" altLang="en-US" sz="2027" dirty="0">
                <a:solidFill>
                  <a:srgbClr val="000000"/>
                </a:solidFill>
                <a:latin typeface="Times New Roman" panose="02020603050405020304" pitchFamily="18" charset="0"/>
              </a:rPr>
              <a:t>上述同相放大器中：</a:t>
            </a:r>
            <a:endParaRPr lang="en-US" altLang="zh-CN" sz="2027" dirty="0">
              <a:solidFill>
                <a:srgbClr val="000000"/>
              </a:solidFill>
              <a:latin typeface="Times New Roman" panose="02020603050405020304" pitchFamily="18" charset="0"/>
            </a:endParaRPr>
          </a:p>
          <a:p>
            <a:pPr defTabSz="772302"/>
            <a:r>
              <a:rPr lang="en-US" altLang="zh-CN" sz="2027" i="1" dirty="0">
                <a:solidFill>
                  <a:srgbClr val="000000"/>
                </a:solidFill>
                <a:latin typeface="Times New Roman" panose="02020603050405020304" pitchFamily="18" charset="0"/>
              </a:rPr>
              <a:t>           R→∞</a:t>
            </a:r>
            <a:r>
              <a:rPr lang="zh-CN" altLang="en-US" sz="2027" i="1" dirty="0">
                <a:solidFill>
                  <a:srgbClr val="000000"/>
                </a:solidFill>
                <a:latin typeface="Times New Roman" panose="02020603050405020304" pitchFamily="18" charset="0"/>
              </a:rPr>
              <a:t>，</a:t>
            </a:r>
            <a:r>
              <a:rPr lang="en-US" altLang="zh-CN" sz="2027" i="1" dirty="0" err="1">
                <a:solidFill>
                  <a:srgbClr val="000000"/>
                </a:solidFill>
                <a:latin typeface="Times New Roman" panose="02020603050405020304" pitchFamily="18" charset="0"/>
              </a:rPr>
              <a:t>R</a:t>
            </a:r>
            <a:r>
              <a:rPr lang="en-US" altLang="zh-CN" sz="2027" i="1" baseline="-25000" dirty="0" err="1">
                <a:solidFill>
                  <a:srgbClr val="000000"/>
                </a:solidFill>
                <a:latin typeface="Times New Roman" panose="02020603050405020304" pitchFamily="18" charset="0"/>
              </a:rPr>
              <a:t>f</a:t>
            </a:r>
            <a:r>
              <a:rPr lang="en-US" altLang="zh-CN" sz="2027" i="1" dirty="0">
                <a:solidFill>
                  <a:srgbClr val="000000"/>
                </a:solidFill>
                <a:latin typeface="Times New Roman" panose="02020603050405020304" pitchFamily="18" charset="0"/>
              </a:rPr>
              <a:t>=0 </a:t>
            </a:r>
            <a:r>
              <a:rPr lang="zh-CN" altLang="en-US" sz="2027" dirty="0">
                <a:solidFill>
                  <a:srgbClr val="000000"/>
                </a:solidFill>
                <a:latin typeface="Times New Roman" panose="02020603050405020304" pitchFamily="18" charset="0"/>
              </a:rPr>
              <a:t>时，如图所示</a:t>
            </a:r>
            <a:endParaRPr lang="en-US" altLang="zh-CN" sz="2027" dirty="0">
              <a:solidFill>
                <a:srgbClr val="000000"/>
              </a:solidFill>
              <a:latin typeface="Times New Roman" panose="02020603050405020304" pitchFamily="18" charset="0"/>
            </a:endParaRPr>
          </a:p>
          <a:p>
            <a:pPr defTabSz="772302"/>
            <a:endParaRPr lang="en-US" altLang="zh-CN" sz="2027" dirty="0">
              <a:solidFill>
                <a:srgbClr val="000000"/>
              </a:solidFill>
              <a:latin typeface="Times New Roman" panose="02020603050405020304" pitchFamily="18" charset="0"/>
            </a:endParaRPr>
          </a:p>
          <a:p>
            <a:pPr algn="just" defTabSz="772302"/>
            <a:r>
              <a:rPr lang="en-US" altLang="zh-CN" sz="2027" i="1" dirty="0">
                <a:solidFill>
                  <a:srgbClr val="000000"/>
                </a:solidFill>
                <a:latin typeface="Times New Roman" panose="02020603050405020304" pitchFamily="18" charset="0"/>
              </a:rPr>
              <a:t>           </a:t>
            </a:r>
            <a:r>
              <a:rPr lang="en-US" altLang="zh-CN" sz="2027" i="1" dirty="0" err="1">
                <a:solidFill>
                  <a:srgbClr val="000000"/>
                </a:solidFill>
                <a:latin typeface="Times New Roman" panose="02020603050405020304" pitchFamily="18" charset="0"/>
              </a:rPr>
              <a:t>u</a:t>
            </a:r>
            <a:r>
              <a:rPr lang="en-US" altLang="zh-CN" sz="2027" i="1" baseline="-25000" dirty="0" err="1">
                <a:solidFill>
                  <a:srgbClr val="000000"/>
                </a:solidFill>
                <a:latin typeface="Times New Roman" panose="02020603050405020304" pitchFamily="18" charset="0"/>
              </a:rPr>
              <a:t>o</a:t>
            </a:r>
            <a:r>
              <a:rPr lang="en-US" altLang="zh-CN" sz="2027" i="1" dirty="0">
                <a:solidFill>
                  <a:srgbClr val="000000"/>
                </a:solidFill>
                <a:latin typeface="Times New Roman" panose="02020603050405020304" pitchFamily="18" charset="0"/>
              </a:rPr>
              <a:t>=</a:t>
            </a:r>
            <a:r>
              <a:rPr lang="en-US" altLang="zh-CN" sz="2027" i="1" dirty="0" err="1">
                <a:solidFill>
                  <a:srgbClr val="000000"/>
                </a:solidFill>
                <a:latin typeface="Times New Roman" panose="02020603050405020304" pitchFamily="18" charset="0"/>
              </a:rPr>
              <a:t>u</a:t>
            </a:r>
            <a:r>
              <a:rPr lang="en-US" altLang="zh-CN" sz="2027" i="1" baseline="-25000" dirty="0" err="1">
                <a:solidFill>
                  <a:srgbClr val="000000"/>
                </a:solidFill>
                <a:latin typeface="Times New Roman" panose="02020603050405020304" pitchFamily="18" charset="0"/>
              </a:rPr>
              <a:t>i</a:t>
            </a:r>
            <a:endParaRPr lang="en-US" altLang="zh-CN" sz="2027" i="1" baseline="-25000" dirty="0">
              <a:solidFill>
                <a:srgbClr val="000000"/>
              </a:solidFill>
              <a:latin typeface="Times New Roman" panose="02020603050405020304" pitchFamily="18" charset="0"/>
            </a:endParaRPr>
          </a:p>
          <a:p>
            <a:pPr defTabSz="772302"/>
            <a:endParaRPr lang="en-US" altLang="zh-CN" sz="2027" b="0" dirty="0">
              <a:solidFill>
                <a:srgbClr val="000000"/>
              </a:solidFill>
              <a:latin typeface="Times New Roman" panose="02020603050405020304" pitchFamily="18" charset="0"/>
            </a:endParaRPr>
          </a:p>
          <a:p>
            <a:pPr defTabSz="772302"/>
            <a:r>
              <a:rPr lang="zh-CN" altLang="en-US" sz="2027" b="0" dirty="0">
                <a:solidFill>
                  <a:srgbClr val="000000"/>
                </a:solidFill>
                <a:latin typeface="Times New Roman" panose="02020603050405020304" pitchFamily="18" charset="0"/>
              </a:rPr>
              <a:t>用于提高输入端阻抗（→∞），减小输出端阻抗（→</a:t>
            </a:r>
            <a:r>
              <a:rPr lang="en-US" altLang="zh-CN" sz="2027" b="0" dirty="0">
                <a:solidFill>
                  <a:srgbClr val="000000"/>
                </a:solidFill>
                <a:latin typeface="Times New Roman" panose="02020603050405020304" pitchFamily="18" charset="0"/>
              </a:rPr>
              <a:t>0</a:t>
            </a:r>
            <a:r>
              <a:rPr lang="zh-CN" altLang="en-US" sz="2027" b="0" dirty="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1199855914"/>
      </p:ext>
    </p:extLst>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4382" y="562522"/>
            <a:ext cx="2925801" cy="1548116"/>
          </a:xfrm>
          <a:prstGeom prst="rect">
            <a:avLst/>
          </a:prstGeom>
        </p:spPr>
        <p:txBody>
          <a:bodyPr wrap="none">
            <a:spAutoFit/>
          </a:bodyPr>
          <a:lstStyle/>
          <a:p>
            <a:pPr algn="dist" defTabSz="772302"/>
            <a:r>
              <a:rPr lang="en-US" altLang="zh-CN" sz="2365" dirty="0">
                <a:solidFill>
                  <a:srgbClr val="FF0000"/>
                </a:solidFill>
                <a:latin typeface="Times New Roman" panose="02020603050405020304" pitchFamily="18" charset="0"/>
              </a:rPr>
              <a:t>6.4</a:t>
            </a:r>
            <a:r>
              <a:rPr lang="zh-CN" altLang="en-US" sz="2365" dirty="0">
                <a:solidFill>
                  <a:srgbClr val="FF0000"/>
                </a:solidFill>
                <a:latin typeface="Times New Roman" panose="02020603050405020304" pitchFamily="18" charset="0"/>
              </a:rPr>
              <a:t>加法器</a:t>
            </a:r>
            <a:endParaRPr lang="en-US" altLang="zh-CN" sz="2365" dirty="0">
              <a:solidFill>
                <a:srgbClr val="FF0000"/>
              </a:solidFill>
              <a:latin typeface="Times New Roman" panose="02020603050405020304" pitchFamily="18" charset="0"/>
            </a:endParaRPr>
          </a:p>
          <a:p>
            <a:pPr algn="dist" defTabSz="772302"/>
            <a:endParaRPr lang="en-US" altLang="zh-CN" sz="2365" dirty="0">
              <a:solidFill>
                <a:srgbClr val="FF0000"/>
              </a:solidFill>
              <a:latin typeface="Times New Roman" panose="02020603050405020304" pitchFamily="18" charset="0"/>
            </a:endParaRPr>
          </a:p>
          <a:p>
            <a:pPr algn="dist" defTabSz="772302"/>
            <a:r>
              <a:rPr lang="zh-CN" altLang="en-US" sz="2365" dirty="0">
                <a:solidFill>
                  <a:srgbClr val="00B0F0"/>
                </a:solidFill>
                <a:latin typeface="Times New Roman" panose="02020603050405020304" pitchFamily="18" charset="0"/>
              </a:rPr>
              <a:t>计算机：模拟计算机</a:t>
            </a:r>
            <a:endParaRPr lang="en-US" altLang="zh-CN" sz="2365" dirty="0">
              <a:solidFill>
                <a:srgbClr val="00B0F0"/>
              </a:solidFill>
              <a:latin typeface="Times New Roman" panose="02020603050405020304" pitchFamily="18" charset="0"/>
            </a:endParaRPr>
          </a:p>
          <a:p>
            <a:pPr algn="dist" defTabSz="772302"/>
            <a:r>
              <a:rPr lang="zh-CN" altLang="en-US" sz="2365" dirty="0">
                <a:solidFill>
                  <a:srgbClr val="00B0F0"/>
                </a:solidFill>
                <a:latin typeface="Times New Roman" panose="02020603050405020304" pitchFamily="18" charset="0"/>
              </a:rPr>
              <a:t>                数字计算机</a:t>
            </a:r>
            <a:endParaRPr lang="en-US" altLang="zh-CN" sz="2365" dirty="0">
              <a:solidFill>
                <a:srgbClr val="00B0F0"/>
              </a:solidFill>
              <a:latin typeface="Times New Roman" panose="02020603050405020304" pitchFamily="18" charset="0"/>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5717" y="387704"/>
            <a:ext cx="5279739" cy="2891683"/>
          </a:xfrm>
          <a:prstGeom prst="rect">
            <a:avLst/>
          </a:prstGeom>
        </p:spPr>
      </p:pic>
      <p:sp>
        <p:nvSpPr>
          <p:cNvPr id="5" name="文本框 4"/>
          <p:cNvSpPr txBox="1"/>
          <p:nvPr/>
        </p:nvSpPr>
        <p:spPr>
          <a:xfrm>
            <a:off x="485565" y="3334212"/>
            <a:ext cx="7865430" cy="2899833"/>
          </a:xfrm>
          <a:prstGeom prst="rect">
            <a:avLst/>
          </a:prstGeom>
          <a:noFill/>
        </p:spPr>
        <p:txBody>
          <a:bodyPr wrap="square" rtlCol="0">
            <a:spAutoFit/>
          </a:bodyPr>
          <a:lstStyle/>
          <a:p>
            <a:pPr defTabSz="772302"/>
            <a:r>
              <a:rPr lang="zh-CN" altLang="en-US" sz="2027" dirty="0">
                <a:solidFill>
                  <a:srgbClr val="000000"/>
                </a:solidFill>
                <a:latin typeface="Times New Roman" panose="02020603050405020304" pitchFamily="18" charset="0"/>
              </a:rPr>
              <a:t>由虚短虚断概念：</a:t>
            </a:r>
            <a:r>
              <a:rPr lang="en-US" altLang="zh-CN" sz="2027" dirty="0">
                <a:solidFill>
                  <a:srgbClr val="000000"/>
                </a:solidFill>
                <a:latin typeface="Times New Roman" panose="02020603050405020304" pitchFamily="18" charset="0"/>
              </a:rPr>
              <a:t>i’1=0, u’1=0</a:t>
            </a:r>
          </a:p>
          <a:p>
            <a:pPr defTabSz="772302"/>
            <a:endParaRPr lang="en-US" altLang="zh-CN" sz="2027" dirty="0">
              <a:solidFill>
                <a:srgbClr val="000000"/>
              </a:solidFill>
              <a:latin typeface="Times New Roman" panose="02020603050405020304" pitchFamily="18" charset="0"/>
            </a:endParaRPr>
          </a:p>
          <a:p>
            <a:pPr defTabSz="772302"/>
            <a:r>
              <a:rPr lang="en-US" altLang="zh-CN" sz="2027" dirty="0">
                <a:solidFill>
                  <a:srgbClr val="000000"/>
                </a:solidFill>
                <a:latin typeface="Times New Roman" panose="02020603050405020304" pitchFamily="18" charset="0"/>
              </a:rPr>
              <a:t>                  i</a:t>
            </a:r>
            <a:r>
              <a:rPr lang="en-US" altLang="zh-CN" sz="2027" baseline="-25000" dirty="0">
                <a:solidFill>
                  <a:srgbClr val="000000"/>
                </a:solidFill>
                <a:latin typeface="Times New Roman" panose="02020603050405020304" pitchFamily="18" charset="0"/>
              </a:rPr>
              <a:t>R1</a:t>
            </a:r>
            <a:r>
              <a:rPr lang="en-US" altLang="zh-CN" sz="2027" dirty="0">
                <a:solidFill>
                  <a:srgbClr val="000000"/>
                </a:solidFill>
                <a:latin typeface="Times New Roman" panose="02020603050405020304" pitchFamily="18" charset="0"/>
              </a:rPr>
              <a:t>+i</a:t>
            </a:r>
            <a:r>
              <a:rPr lang="en-US" altLang="zh-CN" sz="2027" baseline="-25000" dirty="0">
                <a:solidFill>
                  <a:srgbClr val="000000"/>
                </a:solidFill>
                <a:latin typeface="Times New Roman" panose="02020603050405020304" pitchFamily="18" charset="0"/>
              </a:rPr>
              <a:t>R2</a:t>
            </a:r>
            <a:r>
              <a:rPr lang="en-US" altLang="zh-CN" sz="2027" dirty="0">
                <a:solidFill>
                  <a:srgbClr val="000000"/>
                </a:solidFill>
                <a:latin typeface="Times New Roman" panose="02020603050405020304" pitchFamily="18" charset="0"/>
              </a:rPr>
              <a:t>+i</a:t>
            </a:r>
            <a:r>
              <a:rPr lang="en-US" altLang="zh-CN" sz="2027" baseline="-25000" dirty="0">
                <a:solidFill>
                  <a:srgbClr val="000000"/>
                </a:solidFill>
                <a:latin typeface="Times New Roman" panose="02020603050405020304" pitchFamily="18" charset="0"/>
              </a:rPr>
              <a:t>R3</a:t>
            </a:r>
            <a:r>
              <a:rPr lang="en-US" altLang="zh-CN" sz="2027" dirty="0">
                <a:solidFill>
                  <a:srgbClr val="000000"/>
                </a:solidFill>
                <a:latin typeface="Times New Roman" panose="02020603050405020304" pitchFamily="18" charset="0"/>
              </a:rPr>
              <a:t>=i</a:t>
            </a:r>
            <a:r>
              <a:rPr lang="en-US" altLang="zh-CN" sz="2027" baseline="-25000" dirty="0">
                <a:solidFill>
                  <a:srgbClr val="000000"/>
                </a:solidFill>
                <a:latin typeface="Times New Roman" panose="02020603050405020304" pitchFamily="18" charset="0"/>
              </a:rPr>
              <a:t>f</a:t>
            </a:r>
          </a:p>
          <a:p>
            <a:pPr defTabSz="772302"/>
            <a:r>
              <a:rPr lang="en-US" altLang="zh-CN" sz="2027" dirty="0">
                <a:solidFill>
                  <a:srgbClr val="000000"/>
                </a:solidFill>
                <a:latin typeface="Times New Roman" panose="02020603050405020304" pitchFamily="18" charset="0"/>
              </a:rPr>
              <a:t>                  u</a:t>
            </a:r>
            <a:r>
              <a:rPr lang="en-US" altLang="zh-CN" sz="2027" baseline="-25000" dirty="0">
                <a:solidFill>
                  <a:srgbClr val="000000"/>
                </a:solidFill>
                <a:latin typeface="Times New Roman" panose="02020603050405020304" pitchFamily="18" charset="0"/>
              </a:rPr>
              <a:t>i1</a:t>
            </a:r>
            <a:r>
              <a:rPr lang="en-US" altLang="zh-CN" sz="2027" dirty="0">
                <a:solidFill>
                  <a:srgbClr val="000000"/>
                </a:solidFill>
                <a:latin typeface="Times New Roman" panose="02020603050405020304" pitchFamily="18" charset="0"/>
              </a:rPr>
              <a:t>/R</a:t>
            </a:r>
            <a:r>
              <a:rPr lang="en-US" altLang="zh-CN" sz="2027" baseline="-25000" dirty="0">
                <a:solidFill>
                  <a:srgbClr val="000000"/>
                </a:solidFill>
                <a:latin typeface="Times New Roman" panose="02020603050405020304" pitchFamily="18" charset="0"/>
              </a:rPr>
              <a:t>1</a:t>
            </a:r>
            <a:r>
              <a:rPr lang="en-US" altLang="zh-CN" sz="2027" dirty="0">
                <a:solidFill>
                  <a:srgbClr val="000000"/>
                </a:solidFill>
                <a:latin typeface="Times New Roman" panose="02020603050405020304" pitchFamily="18" charset="0"/>
              </a:rPr>
              <a:t>+u</a:t>
            </a:r>
            <a:r>
              <a:rPr lang="en-US" altLang="zh-CN" sz="2027" baseline="-25000" dirty="0">
                <a:solidFill>
                  <a:srgbClr val="000000"/>
                </a:solidFill>
                <a:latin typeface="Times New Roman" panose="02020603050405020304" pitchFamily="18" charset="0"/>
              </a:rPr>
              <a:t>i2</a:t>
            </a:r>
            <a:r>
              <a:rPr lang="en-US" altLang="zh-CN" sz="2027" dirty="0">
                <a:solidFill>
                  <a:srgbClr val="000000"/>
                </a:solidFill>
                <a:latin typeface="Times New Roman" panose="02020603050405020304" pitchFamily="18" charset="0"/>
              </a:rPr>
              <a:t>/R</a:t>
            </a:r>
            <a:r>
              <a:rPr lang="en-US" altLang="zh-CN" sz="2027" baseline="-25000" dirty="0">
                <a:solidFill>
                  <a:srgbClr val="000000"/>
                </a:solidFill>
                <a:latin typeface="Times New Roman" panose="02020603050405020304" pitchFamily="18" charset="0"/>
              </a:rPr>
              <a:t>2</a:t>
            </a:r>
            <a:r>
              <a:rPr lang="en-US" altLang="zh-CN" sz="2027" dirty="0">
                <a:solidFill>
                  <a:srgbClr val="000000"/>
                </a:solidFill>
                <a:latin typeface="Times New Roman" panose="02020603050405020304" pitchFamily="18" charset="0"/>
              </a:rPr>
              <a:t>+u</a:t>
            </a:r>
            <a:r>
              <a:rPr lang="en-US" altLang="zh-CN" sz="2027" baseline="-25000" dirty="0">
                <a:solidFill>
                  <a:srgbClr val="000000"/>
                </a:solidFill>
                <a:latin typeface="Times New Roman" panose="02020603050405020304" pitchFamily="18" charset="0"/>
              </a:rPr>
              <a:t>i3</a:t>
            </a:r>
            <a:r>
              <a:rPr lang="en-US" altLang="zh-CN" sz="2027" dirty="0">
                <a:solidFill>
                  <a:srgbClr val="000000"/>
                </a:solidFill>
                <a:latin typeface="Times New Roman" panose="02020603050405020304" pitchFamily="18" charset="0"/>
              </a:rPr>
              <a:t>/R</a:t>
            </a:r>
            <a:r>
              <a:rPr lang="en-US" altLang="zh-CN" sz="2027" baseline="-25000" dirty="0">
                <a:solidFill>
                  <a:srgbClr val="000000"/>
                </a:solidFill>
                <a:latin typeface="Times New Roman" panose="02020603050405020304" pitchFamily="18" charset="0"/>
              </a:rPr>
              <a:t>3</a:t>
            </a:r>
            <a:r>
              <a:rPr lang="en-US" altLang="zh-CN" sz="2027" dirty="0">
                <a:solidFill>
                  <a:srgbClr val="000000"/>
                </a:solidFill>
                <a:latin typeface="Times New Roman" panose="02020603050405020304" pitchFamily="18" charset="0"/>
              </a:rPr>
              <a:t>= - </a:t>
            </a:r>
            <a:r>
              <a:rPr lang="en-US" altLang="zh-CN" sz="2027" dirty="0" err="1">
                <a:solidFill>
                  <a:srgbClr val="000000"/>
                </a:solidFill>
                <a:latin typeface="Times New Roman" panose="02020603050405020304" pitchFamily="18" charset="0"/>
              </a:rPr>
              <a:t>u</a:t>
            </a:r>
            <a:r>
              <a:rPr lang="en-US" altLang="zh-CN" sz="2027" baseline="-25000" dirty="0" err="1">
                <a:solidFill>
                  <a:srgbClr val="000000"/>
                </a:solidFill>
                <a:latin typeface="Times New Roman" panose="02020603050405020304" pitchFamily="18" charset="0"/>
              </a:rPr>
              <a:t>o</a:t>
            </a:r>
            <a:r>
              <a:rPr lang="en-US" altLang="zh-CN" sz="2027" dirty="0">
                <a:solidFill>
                  <a:srgbClr val="000000"/>
                </a:solidFill>
                <a:latin typeface="Times New Roman" panose="02020603050405020304" pitchFamily="18" charset="0"/>
              </a:rPr>
              <a:t>/</a:t>
            </a:r>
            <a:r>
              <a:rPr lang="en-US" altLang="zh-CN" sz="2027" dirty="0" err="1">
                <a:solidFill>
                  <a:srgbClr val="000000"/>
                </a:solidFill>
                <a:latin typeface="Times New Roman" panose="02020603050405020304" pitchFamily="18" charset="0"/>
              </a:rPr>
              <a:t>R</a:t>
            </a:r>
            <a:r>
              <a:rPr lang="en-US" altLang="zh-CN" sz="2027" baseline="-25000" dirty="0" err="1">
                <a:solidFill>
                  <a:srgbClr val="000000"/>
                </a:solidFill>
                <a:latin typeface="Times New Roman" panose="02020603050405020304" pitchFamily="18" charset="0"/>
              </a:rPr>
              <a:t>f</a:t>
            </a:r>
            <a:endParaRPr lang="en-US" altLang="zh-CN" sz="2027" baseline="-25000" dirty="0">
              <a:solidFill>
                <a:srgbClr val="000000"/>
              </a:solidFill>
              <a:latin typeface="Times New Roman" panose="02020603050405020304" pitchFamily="18" charset="0"/>
            </a:endParaRPr>
          </a:p>
          <a:p>
            <a:pPr defTabSz="772302"/>
            <a:r>
              <a:rPr lang="en-US" altLang="zh-CN" sz="2027" dirty="0">
                <a:solidFill>
                  <a:srgbClr val="000000"/>
                </a:solidFill>
                <a:latin typeface="Times New Roman" panose="02020603050405020304" pitchFamily="18" charset="0"/>
              </a:rPr>
              <a:t>                  </a:t>
            </a:r>
            <a:r>
              <a:rPr lang="en-US" altLang="zh-CN" sz="2027" dirty="0" err="1">
                <a:solidFill>
                  <a:srgbClr val="000000"/>
                </a:solidFill>
                <a:latin typeface="Times New Roman" panose="02020603050405020304" pitchFamily="18" charset="0"/>
              </a:rPr>
              <a:t>u</a:t>
            </a:r>
            <a:r>
              <a:rPr lang="en-US" altLang="zh-CN" sz="2027" baseline="-25000" dirty="0" err="1">
                <a:solidFill>
                  <a:srgbClr val="000000"/>
                </a:solidFill>
                <a:latin typeface="Times New Roman" panose="02020603050405020304" pitchFamily="18" charset="0"/>
              </a:rPr>
              <a:t>o</a:t>
            </a:r>
            <a:r>
              <a:rPr lang="en-US" altLang="zh-CN" sz="2027" dirty="0">
                <a:solidFill>
                  <a:srgbClr val="000000"/>
                </a:solidFill>
                <a:latin typeface="Times New Roman" panose="02020603050405020304" pitchFamily="18" charset="0"/>
              </a:rPr>
              <a:t>=- </a:t>
            </a:r>
            <a:r>
              <a:rPr lang="en-US" altLang="zh-CN" sz="2027" dirty="0" err="1">
                <a:solidFill>
                  <a:srgbClr val="000000"/>
                </a:solidFill>
                <a:latin typeface="Times New Roman" panose="02020603050405020304" pitchFamily="18" charset="0"/>
              </a:rPr>
              <a:t>R</a:t>
            </a:r>
            <a:r>
              <a:rPr lang="en-US" altLang="zh-CN" sz="2027" baseline="-25000" dirty="0" err="1">
                <a:solidFill>
                  <a:srgbClr val="000000"/>
                </a:solidFill>
                <a:latin typeface="Times New Roman" panose="02020603050405020304" pitchFamily="18" charset="0"/>
              </a:rPr>
              <a:t>f</a:t>
            </a:r>
            <a:r>
              <a:rPr lang="en-US" altLang="zh-CN" sz="2027" dirty="0">
                <a:solidFill>
                  <a:srgbClr val="000000"/>
                </a:solidFill>
                <a:latin typeface="Times New Roman" panose="02020603050405020304" pitchFamily="18" charset="0"/>
              </a:rPr>
              <a:t>(u</a:t>
            </a:r>
            <a:r>
              <a:rPr lang="en-US" altLang="zh-CN" sz="2027" baseline="-25000" dirty="0">
                <a:solidFill>
                  <a:srgbClr val="000000"/>
                </a:solidFill>
                <a:latin typeface="Times New Roman" panose="02020603050405020304" pitchFamily="18" charset="0"/>
              </a:rPr>
              <a:t>i1</a:t>
            </a:r>
            <a:r>
              <a:rPr lang="en-US" altLang="zh-CN" sz="2027" dirty="0">
                <a:solidFill>
                  <a:srgbClr val="000000"/>
                </a:solidFill>
                <a:latin typeface="Times New Roman" panose="02020603050405020304" pitchFamily="18" charset="0"/>
              </a:rPr>
              <a:t>/R</a:t>
            </a:r>
            <a:r>
              <a:rPr lang="en-US" altLang="zh-CN" sz="2027" baseline="-25000" dirty="0">
                <a:solidFill>
                  <a:srgbClr val="000000"/>
                </a:solidFill>
                <a:latin typeface="Times New Roman" panose="02020603050405020304" pitchFamily="18" charset="0"/>
              </a:rPr>
              <a:t>1</a:t>
            </a:r>
            <a:r>
              <a:rPr lang="en-US" altLang="zh-CN" sz="2027" dirty="0">
                <a:solidFill>
                  <a:srgbClr val="000000"/>
                </a:solidFill>
                <a:latin typeface="Times New Roman" panose="02020603050405020304" pitchFamily="18" charset="0"/>
              </a:rPr>
              <a:t>+u</a:t>
            </a:r>
            <a:r>
              <a:rPr lang="en-US" altLang="zh-CN" sz="2027" baseline="-25000" dirty="0">
                <a:solidFill>
                  <a:srgbClr val="000000"/>
                </a:solidFill>
                <a:latin typeface="Times New Roman" panose="02020603050405020304" pitchFamily="18" charset="0"/>
              </a:rPr>
              <a:t>i2</a:t>
            </a:r>
            <a:r>
              <a:rPr lang="en-US" altLang="zh-CN" sz="2027" dirty="0">
                <a:solidFill>
                  <a:srgbClr val="000000"/>
                </a:solidFill>
                <a:latin typeface="Times New Roman" panose="02020603050405020304" pitchFamily="18" charset="0"/>
              </a:rPr>
              <a:t>/R</a:t>
            </a:r>
            <a:r>
              <a:rPr lang="en-US" altLang="zh-CN" sz="2027" baseline="-25000" dirty="0">
                <a:solidFill>
                  <a:srgbClr val="000000"/>
                </a:solidFill>
                <a:latin typeface="Times New Roman" panose="02020603050405020304" pitchFamily="18" charset="0"/>
              </a:rPr>
              <a:t>2</a:t>
            </a:r>
            <a:r>
              <a:rPr lang="en-US" altLang="zh-CN" sz="2027" dirty="0">
                <a:solidFill>
                  <a:srgbClr val="000000"/>
                </a:solidFill>
                <a:latin typeface="Times New Roman" panose="02020603050405020304" pitchFamily="18" charset="0"/>
              </a:rPr>
              <a:t>+u</a:t>
            </a:r>
            <a:r>
              <a:rPr lang="en-US" altLang="zh-CN" sz="2027" baseline="-25000" dirty="0">
                <a:solidFill>
                  <a:srgbClr val="000000"/>
                </a:solidFill>
                <a:latin typeface="Times New Roman" panose="02020603050405020304" pitchFamily="18" charset="0"/>
              </a:rPr>
              <a:t>i3</a:t>
            </a:r>
            <a:r>
              <a:rPr lang="en-US" altLang="zh-CN" sz="2027" dirty="0">
                <a:solidFill>
                  <a:srgbClr val="000000"/>
                </a:solidFill>
                <a:latin typeface="Times New Roman" panose="02020603050405020304" pitchFamily="18" charset="0"/>
              </a:rPr>
              <a:t>/R</a:t>
            </a:r>
            <a:r>
              <a:rPr lang="en-US" altLang="zh-CN" sz="2027" baseline="-25000" dirty="0">
                <a:solidFill>
                  <a:srgbClr val="000000"/>
                </a:solidFill>
                <a:latin typeface="Times New Roman" panose="02020603050405020304" pitchFamily="18" charset="0"/>
              </a:rPr>
              <a:t>3</a:t>
            </a:r>
            <a:r>
              <a:rPr lang="en-US" altLang="zh-CN" sz="2027" dirty="0">
                <a:solidFill>
                  <a:srgbClr val="000000"/>
                </a:solidFill>
                <a:latin typeface="Times New Roman" panose="02020603050405020304" pitchFamily="18" charset="0"/>
              </a:rPr>
              <a:t>)</a:t>
            </a:r>
          </a:p>
          <a:p>
            <a:pPr defTabSz="772302"/>
            <a:endParaRPr lang="en-US" altLang="zh-CN" sz="2027" dirty="0">
              <a:solidFill>
                <a:srgbClr val="000000"/>
              </a:solidFill>
              <a:latin typeface="Times New Roman" panose="02020603050405020304" pitchFamily="18" charset="0"/>
            </a:endParaRPr>
          </a:p>
          <a:p>
            <a:pPr defTabSz="772302"/>
            <a:r>
              <a:rPr lang="zh-CN" altLang="en-US" sz="2027" dirty="0">
                <a:solidFill>
                  <a:srgbClr val="000000"/>
                </a:solidFill>
                <a:latin typeface="Times New Roman" panose="02020603050405020304" pitchFamily="18" charset="0"/>
              </a:rPr>
              <a:t>取 </a:t>
            </a:r>
            <a:r>
              <a:rPr lang="en-US" altLang="zh-CN" sz="2027" dirty="0">
                <a:solidFill>
                  <a:srgbClr val="000000"/>
                </a:solidFill>
                <a:latin typeface="Times New Roman" panose="02020603050405020304" pitchFamily="18" charset="0"/>
              </a:rPr>
              <a:t>: </a:t>
            </a:r>
            <a:r>
              <a:rPr lang="en-US" altLang="zh-CN" sz="2027" dirty="0" err="1">
                <a:solidFill>
                  <a:srgbClr val="000000"/>
                </a:solidFill>
                <a:latin typeface="Times New Roman" panose="02020603050405020304" pitchFamily="18" charset="0"/>
              </a:rPr>
              <a:t>R</a:t>
            </a:r>
            <a:r>
              <a:rPr lang="en-US" altLang="zh-CN" sz="2027" baseline="-25000" dirty="0" err="1">
                <a:solidFill>
                  <a:srgbClr val="000000"/>
                </a:solidFill>
                <a:latin typeface="Times New Roman" panose="02020603050405020304" pitchFamily="18" charset="0"/>
              </a:rPr>
              <a:t>f</a:t>
            </a:r>
            <a:r>
              <a:rPr lang="en-US" altLang="zh-CN" sz="2027" dirty="0">
                <a:solidFill>
                  <a:srgbClr val="000000"/>
                </a:solidFill>
                <a:latin typeface="Times New Roman" panose="02020603050405020304" pitchFamily="18" charset="0"/>
              </a:rPr>
              <a:t>=R</a:t>
            </a:r>
            <a:r>
              <a:rPr lang="en-US" altLang="zh-CN" sz="2027" baseline="-25000" dirty="0">
                <a:solidFill>
                  <a:srgbClr val="000000"/>
                </a:solidFill>
                <a:latin typeface="Times New Roman" panose="02020603050405020304" pitchFamily="18" charset="0"/>
              </a:rPr>
              <a:t>1</a:t>
            </a:r>
            <a:r>
              <a:rPr lang="en-US" altLang="zh-CN" sz="2027" dirty="0">
                <a:solidFill>
                  <a:srgbClr val="000000"/>
                </a:solidFill>
                <a:latin typeface="Times New Roman" panose="02020603050405020304" pitchFamily="18" charset="0"/>
              </a:rPr>
              <a:t>=R</a:t>
            </a:r>
            <a:r>
              <a:rPr lang="en-US" altLang="zh-CN" sz="2027" baseline="-25000" dirty="0">
                <a:solidFill>
                  <a:srgbClr val="000000"/>
                </a:solidFill>
                <a:latin typeface="Times New Roman" panose="02020603050405020304" pitchFamily="18" charset="0"/>
              </a:rPr>
              <a:t>2</a:t>
            </a:r>
            <a:r>
              <a:rPr lang="en-US" altLang="zh-CN" sz="2027" dirty="0">
                <a:solidFill>
                  <a:srgbClr val="000000"/>
                </a:solidFill>
                <a:latin typeface="Times New Roman" panose="02020603050405020304" pitchFamily="18" charset="0"/>
              </a:rPr>
              <a:t>=R</a:t>
            </a:r>
            <a:r>
              <a:rPr lang="en-US" altLang="zh-CN" sz="2027" baseline="-25000" dirty="0">
                <a:solidFill>
                  <a:srgbClr val="000000"/>
                </a:solidFill>
                <a:latin typeface="Times New Roman" panose="02020603050405020304" pitchFamily="18" charset="0"/>
              </a:rPr>
              <a:t>3</a:t>
            </a:r>
            <a:endParaRPr lang="en-US" altLang="zh-CN" sz="2027" dirty="0">
              <a:solidFill>
                <a:srgbClr val="000000"/>
              </a:solidFill>
              <a:latin typeface="Times New Roman" panose="02020603050405020304" pitchFamily="18" charset="0"/>
            </a:endParaRPr>
          </a:p>
          <a:p>
            <a:pPr defTabSz="772302"/>
            <a:r>
              <a:rPr lang="zh-CN" altLang="en-US" sz="2027" dirty="0">
                <a:solidFill>
                  <a:srgbClr val="000000"/>
                </a:solidFill>
                <a:latin typeface="Times New Roman" panose="02020603050405020304" pitchFamily="18" charset="0"/>
              </a:rPr>
              <a:t>则：</a:t>
            </a:r>
            <a:r>
              <a:rPr lang="en-US" altLang="zh-CN" sz="2027" dirty="0" err="1">
                <a:solidFill>
                  <a:srgbClr val="000000"/>
                </a:solidFill>
                <a:latin typeface="Times New Roman" panose="02020603050405020304" pitchFamily="18" charset="0"/>
              </a:rPr>
              <a:t>u</a:t>
            </a:r>
            <a:r>
              <a:rPr lang="en-US" altLang="zh-CN" sz="2027" baseline="-25000" dirty="0" err="1">
                <a:solidFill>
                  <a:srgbClr val="000000"/>
                </a:solidFill>
                <a:latin typeface="Times New Roman" panose="02020603050405020304" pitchFamily="18" charset="0"/>
              </a:rPr>
              <a:t>o</a:t>
            </a:r>
            <a:r>
              <a:rPr lang="en-US" altLang="zh-CN" sz="2027" dirty="0">
                <a:solidFill>
                  <a:srgbClr val="000000"/>
                </a:solidFill>
                <a:latin typeface="Times New Roman" panose="02020603050405020304" pitchFamily="18" charset="0"/>
              </a:rPr>
              <a:t>= - (u</a:t>
            </a:r>
            <a:r>
              <a:rPr lang="en-US" altLang="zh-CN" sz="2027" baseline="-25000" dirty="0">
                <a:solidFill>
                  <a:srgbClr val="000000"/>
                </a:solidFill>
                <a:latin typeface="Times New Roman" panose="02020603050405020304" pitchFamily="18" charset="0"/>
              </a:rPr>
              <a:t>i1</a:t>
            </a:r>
            <a:r>
              <a:rPr lang="en-US" altLang="zh-CN" sz="2027" dirty="0">
                <a:solidFill>
                  <a:srgbClr val="000000"/>
                </a:solidFill>
                <a:latin typeface="Times New Roman" panose="02020603050405020304" pitchFamily="18" charset="0"/>
              </a:rPr>
              <a:t>+u</a:t>
            </a:r>
            <a:r>
              <a:rPr lang="en-US" altLang="zh-CN" sz="2027" baseline="-25000" dirty="0">
                <a:solidFill>
                  <a:srgbClr val="000000"/>
                </a:solidFill>
                <a:latin typeface="Times New Roman" panose="02020603050405020304" pitchFamily="18" charset="0"/>
              </a:rPr>
              <a:t>i2</a:t>
            </a:r>
            <a:r>
              <a:rPr lang="en-US" altLang="zh-CN" sz="2027" dirty="0">
                <a:solidFill>
                  <a:srgbClr val="000000"/>
                </a:solidFill>
                <a:latin typeface="Times New Roman" panose="02020603050405020304" pitchFamily="18" charset="0"/>
              </a:rPr>
              <a:t>+u</a:t>
            </a:r>
            <a:r>
              <a:rPr lang="en-US" altLang="zh-CN" sz="2027" baseline="-25000" dirty="0">
                <a:solidFill>
                  <a:srgbClr val="000000"/>
                </a:solidFill>
                <a:latin typeface="Times New Roman" panose="02020603050405020304" pitchFamily="18" charset="0"/>
              </a:rPr>
              <a:t>i3</a:t>
            </a:r>
            <a:r>
              <a:rPr lang="en-US" altLang="zh-CN" sz="2027" dirty="0">
                <a:solidFill>
                  <a:srgbClr val="000000"/>
                </a:solidFill>
                <a:latin typeface="Times New Roman" panose="02020603050405020304" pitchFamily="18" charset="0"/>
              </a:rPr>
              <a:t>)</a:t>
            </a:r>
          </a:p>
          <a:p>
            <a:pPr defTabSz="772302"/>
            <a:r>
              <a:rPr lang="zh-CN" altLang="en-US" sz="2027" dirty="0">
                <a:solidFill>
                  <a:srgbClr val="0070C0"/>
                </a:solidFill>
                <a:latin typeface="Times New Roman" panose="02020603050405020304" pitchFamily="18" charset="0"/>
              </a:rPr>
              <a:t>“</a:t>
            </a:r>
            <a:r>
              <a:rPr lang="en-US" altLang="zh-CN" sz="2027" dirty="0">
                <a:solidFill>
                  <a:srgbClr val="0070C0"/>
                </a:solidFill>
                <a:latin typeface="Times New Roman" panose="02020603050405020304" pitchFamily="18" charset="0"/>
              </a:rPr>
              <a:t>-</a:t>
            </a:r>
            <a:r>
              <a:rPr lang="zh-CN" altLang="en-US" sz="2027" dirty="0">
                <a:solidFill>
                  <a:srgbClr val="0070C0"/>
                </a:solidFill>
                <a:latin typeface="Times New Roman" panose="02020603050405020304" pitchFamily="18" charset="0"/>
              </a:rPr>
              <a:t>”号可以用反相比例放大器消除。</a:t>
            </a:r>
          </a:p>
        </p:txBody>
      </p:sp>
    </p:spTree>
    <p:extLst>
      <p:ext uri="{BB962C8B-B14F-4D97-AF65-F5344CB8AC3E}">
        <p14:creationId xmlns:p14="http://schemas.microsoft.com/office/powerpoint/2010/main" val="2476206290"/>
      </p:ext>
    </p:extLst>
  </p:cSld>
  <p:clrMapOvr>
    <a:masterClrMapping/>
  </p:clrMapOvr>
  <p:transition>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160" name="Group 8"/>
          <p:cNvGrpSpPr>
            <a:grpSpLocks/>
          </p:cNvGrpSpPr>
          <p:nvPr/>
        </p:nvGrpSpPr>
        <p:grpSpPr bwMode="auto">
          <a:xfrm>
            <a:off x="461446" y="1901125"/>
            <a:ext cx="4914975" cy="3902729"/>
            <a:chOff x="144" y="554"/>
            <a:chExt cx="5066" cy="3392"/>
          </a:xfrm>
        </p:grpSpPr>
        <p:graphicFrame>
          <p:nvGraphicFramePr>
            <p:cNvPr id="177161" name="Object 9"/>
            <p:cNvGraphicFramePr>
              <a:graphicFrameLocks noChangeAspect="1"/>
            </p:cNvGraphicFramePr>
            <p:nvPr/>
          </p:nvGraphicFramePr>
          <p:xfrm>
            <a:off x="951" y="912"/>
            <a:ext cx="979" cy="334"/>
          </p:xfrm>
          <a:graphic>
            <a:graphicData uri="http://schemas.openxmlformats.org/presentationml/2006/ole">
              <mc:AlternateContent xmlns:mc="http://schemas.openxmlformats.org/markup-compatibility/2006">
                <mc:Choice xmlns:v="urn:schemas-microsoft-com:vml" Requires="v">
                  <p:oleObj spid="_x0000_s28758" name="Equation" r:id="rId3" imgW="672840" imgH="228600" progId="Equation.DSMT4">
                    <p:embed/>
                  </p:oleObj>
                </mc:Choice>
                <mc:Fallback>
                  <p:oleObj name="Equation" r:id="rId3" imgW="672840" imgH="228600" progId="Equation.DSMT4">
                    <p:embed/>
                    <p:pic>
                      <p:nvPicPr>
                        <p:cNvPr id="177161"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 y="912"/>
                          <a:ext cx="979" cy="3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62" name="Object 10"/>
            <p:cNvGraphicFramePr>
              <a:graphicFrameLocks noChangeAspect="1"/>
            </p:cNvGraphicFramePr>
            <p:nvPr>
              <p:extLst/>
            </p:nvPr>
          </p:nvGraphicFramePr>
          <p:xfrm>
            <a:off x="2984" y="927"/>
            <a:ext cx="2129" cy="319"/>
          </p:xfrm>
          <a:graphic>
            <a:graphicData uri="http://schemas.openxmlformats.org/presentationml/2006/ole">
              <mc:AlternateContent xmlns:mc="http://schemas.openxmlformats.org/markup-compatibility/2006">
                <mc:Choice xmlns:v="urn:schemas-microsoft-com:vml" Requires="v">
                  <p:oleObj spid="_x0000_s28759" name="Equation" r:id="rId5" imgW="1523880" imgH="228600" progId="Equation.DSMT4">
                    <p:embed/>
                  </p:oleObj>
                </mc:Choice>
                <mc:Fallback>
                  <p:oleObj name="Equation" r:id="rId5" imgW="1523880" imgH="228600" progId="Equation.DSMT4">
                    <p:embed/>
                    <p:pic>
                      <p:nvPicPr>
                        <p:cNvPr id="177162"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84" y="927"/>
                          <a:ext cx="2129" cy="3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63" name="Object 11"/>
            <p:cNvGraphicFramePr>
              <a:graphicFrameLocks noChangeAspect="1"/>
            </p:cNvGraphicFramePr>
            <p:nvPr>
              <p:extLst/>
            </p:nvPr>
          </p:nvGraphicFramePr>
          <p:xfrm>
            <a:off x="574" y="1604"/>
            <a:ext cx="1733" cy="545"/>
          </p:xfrm>
          <a:graphic>
            <a:graphicData uri="http://schemas.openxmlformats.org/presentationml/2006/ole">
              <mc:AlternateContent xmlns:mc="http://schemas.openxmlformats.org/markup-compatibility/2006">
                <mc:Choice xmlns:v="urn:schemas-microsoft-com:vml" Requires="v">
                  <p:oleObj spid="_x0000_s28760" name="Equation" r:id="rId7" imgW="1358640" imgH="431640" progId="Equation.DSMT4">
                    <p:embed/>
                  </p:oleObj>
                </mc:Choice>
                <mc:Fallback>
                  <p:oleObj name="Equation" r:id="rId7" imgW="1358640" imgH="431640" progId="Equation.DSMT4">
                    <p:embed/>
                    <p:pic>
                      <p:nvPicPr>
                        <p:cNvPr id="177163"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4" y="1604"/>
                          <a:ext cx="1733" cy="5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64" name="Object 12"/>
            <p:cNvGraphicFramePr>
              <a:graphicFrameLocks noChangeAspect="1"/>
            </p:cNvGraphicFramePr>
            <p:nvPr>
              <p:extLst/>
            </p:nvPr>
          </p:nvGraphicFramePr>
          <p:xfrm>
            <a:off x="650" y="2263"/>
            <a:ext cx="3314" cy="805"/>
          </p:xfrm>
          <a:graphic>
            <a:graphicData uri="http://schemas.openxmlformats.org/presentationml/2006/ole">
              <mc:AlternateContent xmlns:mc="http://schemas.openxmlformats.org/markup-compatibility/2006">
                <mc:Choice xmlns:v="urn:schemas-microsoft-com:vml" Requires="v">
                  <p:oleObj spid="_x0000_s28761" name="Equation" r:id="rId9" imgW="2666880" imgH="647640" progId="Equation.DSMT4">
                    <p:embed/>
                  </p:oleObj>
                </mc:Choice>
                <mc:Fallback>
                  <p:oleObj name="Equation" r:id="rId9" imgW="2666880" imgH="647640" progId="Equation.DSMT4">
                    <p:embed/>
                    <p:pic>
                      <p:nvPicPr>
                        <p:cNvPr id="177164"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0" y="2263"/>
                          <a:ext cx="3314" cy="8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7165" name="Object 13"/>
            <p:cNvGraphicFramePr>
              <a:graphicFrameLocks noChangeAspect="1"/>
            </p:cNvGraphicFramePr>
            <p:nvPr>
              <p:extLst/>
            </p:nvPr>
          </p:nvGraphicFramePr>
          <p:xfrm>
            <a:off x="650" y="3068"/>
            <a:ext cx="4560" cy="878"/>
          </p:xfrm>
          <a:graphic>
            <a:graphicData uri="http://schemas.openxmlformats.org/presentationml/2006/ole">
              <mc:AlternateContent xmlns:mc="http://schemas.openxmlformats.org/markup-compatibility/2006">
                <mc:Choice xmlns:v="urn:schemas-microsoft-com:vml" Requires="v">
                  <p:oleObj spid="_x0000_s28762" name="Equation" r:id="rId11" imgW="3365280" imgH="647640" progId="Equation.DSMT4">
                    <p:embed/>
                  </p:oleObj>
                </mc:Choice>
                <mc:Fallback>
                  <p:oleObj name="Equation" r:id="rId11" imgW="3365280" imgH="647640" progId="Equation.DSMT4">
                    <p:embed/>
                    <p:pic>
                      <p:nvPicPr>
                        <p:cNvPr id="177165"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 y="3068"/>
                          <a:ext cx="4560" cy="8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7166" name="Rectangle 14"/>
            <p:cNvSpPr>
              <a:spLocks noChangeArrowheads="1"/>
            </p:cNvSpPr>
            <p:nvPr/>
          </p:nvSpPr>
          <p:spPr bwMode="auto">
            <a:xfrm>
              <a:off x="144" y="554"/>
              <a:ext cx="960" cy="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772302"/>
              <a:r>
                <a:rPr lang="zh-CN" altLang="en-US" sz="2365" dirty="0">
                  <a:solidFill>
                    <a:srgbClr val="000000"/>
                  </a:solidFill>
                  <a:latin typeface="Times New Roman" panose="02020603050405020304" pitchFamily="18" charset="0"/>
                </a:rPr>
                <a:t>解：令</a:t>
              </a:r>
            </a:p>
          </p:txBody>
        </p:sp>
        <p:sp>
          <p:nvSpPr>
            <p:cNvPr id="177167" name="Rectangle 15"/>
            <p:cNvSpPr>
              <a:spLocks noChangeArrowheads="1"/>
            </p:cNvSpPr>
            <p:nvPr/>
          </p:nvSpPr>
          <p:spPr bwMode="auto">
            <a:xfrm>
              <a:off x="1968" y="912"/>
              <a:ext cx="504"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772302"/>
              <a:r>
                <a:rPr lang="zh-CN" altLang="en-US" sz="2365" dirty="0">
                  <a:solidFill>
                    <a:srgbClr val="000000"/>
                  </a:solidFill>
                  <a:latin typeface="Times New Roman" panose="02020603050405020304" pitchFamily="18" charset="0"/>
                </a:rPr>
                <a:t>则</a:t>
              </a:r>
            </a:p>
          </p:txBody>
        </p:sp>
      </p:grpSp>
      <p:graphicFrame>
        <p:nvGraphicFramePr>
          <p:cNvPr id="177168" name="Object 16"/>
          <p:cNvGraphicFramePr>
            <a:graphicFrameLocks noChangeAspect="1"/>
          </p:cNvGraphicFramePr>
          <p:nvPr/>
        </p:nvGraphicFramePr>
        <p:xfrm>
          <a:off x="5562600" y="1066800"/>
          <a:ext cx="3429000" cy="2603500"/>
        </p:xfrm>
        <a:graphic>
          <a:graphicData uri="http://schemas.openxmlformats.org/presentationml/2006/ole">
            <mc:AlternateContent xmlns:mc="http://schemas.openxmlformats.org/markup-compatibility/2006">
              <mc:Choice xmlns:v="urn:schemas-microsoft-com:vml" Requires="v">
                <p:oleObj spid="_x0000_s28763" name="Visio" r:id="rId13" imgW="1516320" imgH="1151640" progId="Visio.Drawing.6">
                  <p:embed/>
                </p:oleObj>
              </mc:Choice>
              <mc:Fallback>
                <p:oleObj name="Visio" r:id="rId13" imgW="1516320" imgH="1151640" progId="Visio.Drawing.6">
                  <p:embed/>
                  <p:pic>
                    <p:nvPicPr>
                      <p:cNvPr id="177168"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62600" y="1066800"/>
                        <a:ext cx="34290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239538" y="580020"/>
            <a:ext cx="3381054" cy="456279"/>
          </a:xfrm>
          <a:prstGeom prst="rect">
            <a:avLst/>
          </a:prstGeom>
        </p:spPr>
        <p:txBody>
          <a:bodyPr wrap="none">
            <a:spAutoFit/>
          </a:bodyPr>
          <a:lstStyle/>
          <a:p>
            <a:pPr algn="dist" defTabSz="772302"/>
            <a:r>
              <a:rPr lang="en-US" altLang="zh-CN" sz="2365" dirty="0">
                <a:solidFill>
                  <a:srgbClr val="FF0000"/>
                </a:solidFill>
                <a:latin typeface="Times New Roman" panose="02020603050405020304" pitchFamily="18" charset="0"/>
              </a:rPr>
              <a:t>6.5 </a:t>
            </a:r>
            <a:r>
              <a:rPr lang="zh-CN" altLang="en-US" sz="2365" dirty="0">
                <a:solidFill>
                  <a:srgbClr val="FF0000"/>
                </a:solidFill>
                <a:latin typeface="Times New Roman" panose="02020603050405020304" pitchFamily="18" charset="0"/>
              </a:rPr>
              <a:t>有源滤波器（了解）</a:t>
            </a:r>
            <a:endParaRPr lang="en-US" altLang="zh-CN" sz="2365"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8025820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7160"/>
                                        </p:tgtEl>
                                        <p:attrNameLst>
                                          <p:attrName>style.visibility</p:attrName>
                                        </p:attrNameLst>
                                      </p:cBhvr>
                                      <p:to>
                                        <p:strVal val="visible"/>
                                      </p:to>
                                    </p:set>
                                    <p:animEffect transition="in" filter="blinds(horizontal)">
                                      <p:cBhvr>
                                        <p:cTn id="7" dur="500"/>
                                        <p:tgtEl>
                                          <p:spTgt spid="177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ChangeArrowheads="1"/>
          </p:cNvSpPr>
          <p:nvPr/>
        </p:nvSpPr>
        <p:spPr bwMode="auto">
          <a:xfrm>
            <a:off x="152399" y="457200"/>
            <a:ext cx="62832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indent="225255" algn="just" defTabSz="772302"/>
            <a:r>
              <a:rPr lang="en-US" altLang="zh-CN" dirty="0">
                <a:solidFill>
                  <a:srgbClr val="FF0000"/>
                </a:solidFill>
              </a:rPr>
              <a:t>6.6 </a:t>
            </a:r>
            <a:r>
              <a:rPr lang="zh-CN" altLang="en-US" dirty="0">
                <a:solidFill>
                  <a:srgbClr val="FF0000"/>
                </a:solidFill>
              </a:rPr>
              <a:t>用单运放实现负阻变换器（了解）</a:t>
            </a:r>
          </a:p>
        </p:txBody>
      </p:sp>
      <p:sp>
        <p:nvSpPr>
          <p:cNvPr id="150533" name="Text Box 5"/>
          <p:cNvSpPr txBox="1">
            <a:spLocks noChangeArrowheads="1"/>
          </p:cNvSpPr>
          <p:nvPr/>
        </p:nvSpPr>
        <p:spPr bwMode="auto">
          <a:xfrm>
            <a:off x="4999918" y="4270305"/>
            <a:ext cx="3733800" cy="456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defTabSz="772302">
              <a:spcBef>
                <a:spcPct val="50000"/>
              </a:spcBef>
            </a:pPr>
            <a:r>
              <a:rPr lang="zh-CN" altLang="en-US" sz="2365" dirty="0">
                <a:solidFill>
                  <a:srgbClr val="2D07B7"/>
                </a:solidFill>
                <a:latin typeface="Times New Roman" panose="02020603050405020304" pitchFamily="18" charset="0"/>
              </a:rPr>
              <a:t>单运放组成的负阻变换器</a:t>
            </a:r>
          </a:p>
        </p:txBody>
      </p:sp>
      <p:graphicFrame>
        <p:nvGraphicFramePr>
          <p:cNvPr id="150534" name="Object 6"/>
          <p:cNvGraphicFramePr>
            <a:graphicFrameLocks noChangeAspect="1"/>
          </p:cNvGraphicFramePr>
          <p:nvPr>
            <p:extLst/>
          </p:nvPr>
        </p:nvGraphicFramePr>
        <p:xfrm>
          <a:off x="1246725" y="1910547"/>
          <a:ext cx="2133600" cy="1593850"/>
        </p:xfrm>
        <a:graphic>
          <a:graphicData uri="http://schemas.openxmlformats.org/presentationml/2006/ole">
            <mc:AlternateContent xmlns:mc="http://schemas.openxmlformats.org/markup-compatibility/2006">
              <mc:Choice xmlns:v="urn:schemas-microsoft-com:vml" Requires="v">
                <p:oleObj spid="_x0000_s29726" name="Equation" r:id="rId3" imgW="952200" imgH="711000" progId="Equation.DSMT4">
                  <p:embed/>
                </p:oleObj>
              </mc:Choice>
              <mc:Fallback>
                <p:oleObj name="Equation" r:id="rId3" imgW="952200" imgH="711000" progId="Equation.DSMT4">
                  <p:embed/>
                  <p:pic>
                    <p:nvPicPr>
                      <p:cNvPr id="15053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6725" y="1910547"/>
                        <a:ext cx="2133600" cy="159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0536" name="Object 8"/>
          <p:cNvGraphicFramePr>
            <a:graphicFrameLocks noChangeAspect="1"/>
          </p:cNvGraphicFramePr>
          <p:nvPr>
            <p:extLst/>
          </p:nvPr>
        </p:nvGraphicFramePr>
        <p:xfrm>
          <a:off x="4923717" y="1179324"/>
          <a:ext cx="3810000" cy="2816225"/>
        </p:xfrm>
        <a:graphic>
          <a:graphicData uri="http://schemas.openxmlformats.org/presentationml/2006/ole">
            <mc:AlternateContent xmlns:mc="http://schemas.openxmlformats.org/markup-compatibility/2006">
              <mc:Choice xmlns:v="urn:schemas-microsoft-com:vml" Requires="v">
                <p:oleObj spid="_x0000_s29727" name="Visio" r:id="rId5" imgW="1448280" imgH="1069560" progId="Visio.Drawing.6">
                  <p:embed/>
                </p:oleObj>
              </mc:Choice>
              <mc:Fallback>
                <p:oleObj name="Visio" r:id="rId5" imgW="1448280" imgH="1069560" progId="Visio.Drawing.6">
                  <p:embed/>
                  <p:pic>
                    <p:nvPicPr>
                      <p:cNvPr id="15053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23717" y="1179324"/>
                        <a:ext cx="3810000" cy="281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23413792"/>
      </p:ext>
    </p:extLst>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60" name="标题 198659"/>
          <p:cNvSpPr>
            <a:spLocks noGrp="1"/>
          </p:cNvSpPr>
          <p:nvPr>
            <p:ph type="title"/>
          </p:nvPr>
        </p:nvSpPr>
        <p:spPr>
          <a:xfrm>
            <a:off x="3371850" y="2876550"/>
            <a:ext cx="2686050" cy="723900"/>
          </a:xfrm>
          <a:ln/>
        </p:spPr>
        <p:txBody>
          <a:bodyPr lIns="89381" tIns="44691" rIns="89381" bIns="44691" anchor="b"/>
          <a:lstStyle/>
          <a:p>
            <a:r>
              <a:rPr lang="zh-CN" altLang="en-US" dirty="0">
                <a:solidFill>
                  <a:srgbClr val="FF0000"/>
                </a:solidFill>
              </a:rPr>
              <a:t>本章结束</a:t>
            </a:r>
          </a:p>
        </p:txBody>
      </p:sp>
      <p:sp>
        <p:nvSpPr>
          <p:cNvPr id="198661" name="动作按钮: 后退或前一项 198660" descr="水滴">
            <a:hlinkClick r:id="" action="ppaction://hlinkshowjump?jump=previousslide">
              <a:snd r:embed="rId3" name="PROJCTOR.WAV"/>
            </a:hlinkClick>
          </p:cNvPr>
          <p:cNvSpPr/>
          <p:nvPr/>
        </p:nvSpPr>
        <p:spPr>
          <a:xfrm>
            <a:off x="8074025" y="6324600"/>
            <a:ext cx="460375" cy="457200"/>
          </a:xfrm>
          <a:prstGeom prst="actionButtonBackPrevious">
            <a:avLst/>
          </a:prstGeom>
          <a:blipFill rotWithShape="0">
            <a:blip r:embed="rId4"/>
          </a:blipFill>
          <a:ln w="28575">
            <a:noFill/>
          </a:ln>
          <a:effectLst>
            <a:prstShdw prst="shdw17" dist="17961" dir="2699999">
              <a:srgbClr val="CCFFFF">
                <a:gamma/>
                <a:shade val="60000"/>
                <a:invGamma/>
              </a:srgbClr>
            </a:prstShdw>
          </a:effectLst>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文本框 126977"/>
          <p:cNvSpPr txBox="1"/>
          <p:nvPr/>
        </p:nvSpPr>
        <p:spPr>
          <a:xfrm>
            <a:off x="649288" y="671513"/>
            <a:ext cx="2568575" cy="485775"/>
          </a:xfrm>
          <a:prstGeom prst="rect">
            <a:avLst/>
          </a:prstGeom>
          <a:noFill/>
          <a:ln w="12700">
            <a:noFill/>
          </a:ln>
        </p:spPr>
        <p:txBody>
          <a:bodyPr lIns="89381" tIns="44691" rIns="89381" bIns="44691" anchor="ctr">
            <a:spAutoFit/>
          </a:bodyPr>
          <a:lstStyle/>
          <a:p>
            <a:pPr defTabSz="892175" eaLnBrk="0" hangingPunct="0">
              <a:spcBef>
                <a:spcPct val="50000"/>
              </a:spcBef>
            </a:pPr>
            <a:r>
              <a:rPr lang="en-US" altLang="zh-CN" dirty="0">
                <a:solidFill>
                  <a:srgbClr val="FF0000"/>
                </a:solidFill>
                <a:latin typeface="宋体" panose="02010600030101010101" pitchFamily="2" charset="-122"/>
              </a:rPr>
              <a:t>3</a:t>
            </a:r>
            <a:r>
              <a:rPr lang="zh-CN" altLang="en-US" dirty="0">
                <a:solidFill>
                  <a:srgbClr val="FF0000"/>
                </a:solidFill>
                <a:latin typeface="宋体" panose="02010600030101010101" pitchFamily="2" charset="-122"/>
              </a:rPr>
              <a:t>、集中假设</a:t>
            </a:r>
          </a:p>
        </p:txBody>
      </p:sp>
      <p:sp>
        <p:nvSpPr>
          <p:cNvPr id="126980" name="文本框 126979"/>
          <p:cNvSpPr txBox="1"/>
          <p:nvPr/>
        </p:nvSpPr>
        <p:spPr>
          <a:xfrm>
            <a:off x="914400" y="3430588"/>
            <a:ext cx="6705600" cy="452437"/>
          </a:xfrm>
          <a:prstGeom prst="rect">
            <a:avLst/>
          </a:prstGeom>
          <a:noFill/>
          <a:ln w="12700">
            <a:noFill/>
          </a:ln>
        </p:spPr>
        <p:txBody>
          <a:bodyPr lIns="89381" tIns="44691" rIns="89381" bIns="44691" anchor="ctr">
            <a:spAutoFit/>
          </a:bodyPr>
          <a:lstStyle/>
          <a:p>
            <a:pPr algn="ctr" defTabSz="892175" eaLnBrk="0" hangingPunct="0">
              <a:spcBef>
                <a:spcPct val="50000"/>
              </a:spcBef>
            </a:pPr>
            <a:r>
              <a:rPr lang="zh-CN" altLang="en-US" sz="2400" i="1" dirty="0">
                <a:solidFill>
                  <a:srgbClr val="FF0000"/>
                </a:solidFill>
                <a:latin typeface="Times New Roman" panose="02020603050405020304" pitchFamily="18" charset="0"/>
              </a:rPr>
              <a:t>集总参数电路</a:t>
            </a:r>
            <a:r>
              <a:rPr lang="zh-CN" altLang="en-US" sz="2400" dirty="0">
                <a:latin typeface="Times New Roman" panose="02020603050405020304" pitchFamily="18" charset="0"/>
              </a:rPr>
              <a:t>：由集总参数元件构成的电路。</a:t>
            </a:r>
            <a:endParaRPr lang="zh-CN" altLang="en-US" sz="2400">
              <a:latin typeface="Times New Roman" panose="02020603050405020304" pitchFamily="18" charset="0"/>
            </a:endParaRPr>
          </a:p>
        </p:txBody>
      </p:sp>
      <p:sp>
        <p:nvSpPr>
          <p:cNvPr id="126981" name="文本框 126980"/>
          <p:cNvSpPr txBox="1"/>
          <p:nvPr/>
        </p:nvSpPr>
        <p:spPr>
          <a:xfrm>
            <a:off x="1219200" y="4608513"/>
            <a:ext cx="6400800" cy="1716087"/>
          </a:xfrm>
          <a:prstGeom prst="rect">
            <a:avLst/>
          </a:prstGeom>
          <a:noFill/>
          <a:ln w="12700">
            <a:noFill/>
          </a:ln>
        </p:spPr>
        <p:txBody>
          <a:bodyPr lIns="89381" tIns="44691" rIns="89381" bIns="44691" anchor="ctr">
            <a:spAutoFit/>
          </a:bodyPr>
          <a:lstStyle/>
          <a:p>
            <a:pPr indent="650875" algn="just" defTabSz="892175" eaLnBrk="0" hangingPunct="0">
              <a:lnSpc>
                <a:spcPct val="150000"/>
              </a:lnSpc>
              <a:spcBef>
                <a:spcPct val="50000"/>
              </a:spcBef>
            </a:pPr>
            <a:r>
              <a:rPr lang="zh-CN" altLang="en-US" sz="2400" dirty="0">
                <a:latin typeface="Times New Roman" panose="02020603050405020304" pitchFamily="18" charset="0"/>
              </a:rPr>
              <a:t>一个实际电路要能用集总参数电路模拟，要满足如下条件：即</a:t>
            </a:r>
            <a:r>
              <a:rPr lang="zh-CN" altLang="en-US" sz="2400" dirty="0">
                <a:solidFill>
                  <a:srgbClr val="0000E4"/>
                </a:solidFill>
                <a:latin typeface="Times New Roman" panose="02020603050405020304" pitchFamily="18" charset="0"/>
              </a:rPr>
              <a:t>实际电路的尺寸必须远小于电路工作频率下的电磁波的波长</a:t>
            </a:r>
            <a:r>
              <a:rPr lang="zh-CN" altLang="en-US" sz="2400" dirty="0">
                <a:latin typeface="Times New Roman" panose="02020603050405020304" pitchFamily="18" charset="0"/>
              </a:rPr>
              <a:t>。</a:t>
            </a:r>
            <a:endParaRPr lang="zh-CN" altLang="en-US" sz="2400">
              <a:latin typeface="Times New Roman" panose="02020603050405020304" pitchFamily="18" charset="0"/>
            </a:endParaRPr>
          </a:p>
        </p:txBody>
      </p:sp>
      <p:sp>
        <p:nvSpPr>
          <p:cNvPr id="126986" name="动作按钮: 后退或前一项 126985" descr="水滴">
            <a:hlinkClick r:id="" action="ppaction://hlinkshowjump?jump=previousslide">
              <a:snd r:embed="rId2" name="PROJCTOR.WAV"/>
            </a:hlinkClick>
          </p:cNvPr>
          <p:cNvSpPr/>
          <p:nvPr/>
        </p:nvSpPr>
        <p:spPr>
          <a:xfrm>
            <a:off x="8074025" y="6324600"/>
            <a:ext cx="460375"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26987" name="动作按钮: 后退或前一项 126986" descr="水滴">
            <a:hlinkClick r:id="" action="ppaction://hlinkshowjump?jump=nextslide">
              <a:snd r:embed="rId2" name="PROJCTOR.WAV"/>
            </a:hlinkClick>
          </p:cNvPr>
          <p:cNvSpPr/>
          <p:nvPr/>
        </p:nvSpPr>
        <p:spPr>
          <a:xfrm flipH="1">
            <a:off x="8610600" y="6324600"/>
            <a:ext cx="457200" cy="457200"/>
          </a:xfrm>
          <a:prstGeom prst="actionButtonBackPrevious">
            <a:avLst/>
          </a:prstGeom>
          <a:blipFill rotWithShape="0">
            <a:blip r:embed="rId3"/>
          </a:blipFill>
          <a:ln w="28575">
            <a:noFill/>
          </a:ln>
          <a:effectLst>
            <a:prstShdw prst="shdw17" dist="17961" dir="2699999">
              <a:srgbClr val="CCFFFF">
                <a:gamma/>
                <a:shade val="60000"/>
                <a:invGamma/>
              </a:srgbClr>
            </a:prstShdw>
          </a:effectLst>
        </p:spPr>
        <p:txBody>
          <a:bodyPr/>
          <a:lstStyle/>
          <a:p>
            <a:endParaRPr lang="zh-CN" altLang="en-US"/>
          </a:p>
        </p:txBody>
      </p:sp>
      <p:sp>
        <p:nvSpPr>
          <p:cNvPr id="126988" name="文本框 126987"/>
          <p:cNvSpPr txBox="1"/>
          <p:nvPr/>
        </p:nvSpPr>
        <p:spPr>
          <a:xfrm>
            <a:off x="912813" y="4127500"/>
            <a:ext cx="7697787" cy="450850"/>
          </a:xfrm>
          <a:prstGeom prst="rect">
            <a:avLst/>
          </a:prstGeom>
          <a:noFill/>
          <a:ln w="12700">
            <a:noFill/>
          </a:ln>
        </p:spPr>
        <p:txBody>
          <a:bodyPr lIns="89381" tIns="44691" rIns="89381" bIns="44691" anchor="ctr">
            <a:spAutoFit/>
          </a:bodyPr>
          <a:lstStyle/>
          <a:p>
            <a:pPr marL="186055" indent="-186055" defTabSz="892175" eaLnBrk="0" hangingPunct="0">
              <a:spcBef>
                <a:spcPct val="50000"/>
              </a:spcBef>
            </a:pPr>
            <a:r>
              <a:rPr lang="en-US" altLang="zh-CN" sz="2400" dirty="0">
                <a:solidFill>
                  <a:srgbClr val="0000FF"/>
                </a:solidFill>
                <a:latin typeface="Times New Roman" panose="02020603050405020304" pitchFamily="18" charset="0"/>
              </a:rPr>
              <a:t>*</a:t>
            </a:r>
            <a:r>
              <a:rPr lang="zh-CN" altLang="en-US" sz="2400" dirty="0">
                <a:latin typeface="Times New Roman" panose="02020603050405020304" pitchFamily="18" charset="0"/>
              </a:rPr>
              <a:t>与</a:t>
            </a:r>
            <a:r>
              <a:rPr lang="zh-CN" altLang="en-US" sz="2400" dirty="0">
                <a:solidFill>
                  <a:srgbClr val="1ACA22"/>
                </a:solidFill>
                <a:latin typeface="Times New Roman" panose="02020603050405020304" pitchFamily="18" charset="0"/>
              </a:rPr>
              <a:t>分布参数电路</a:t>
            </a:r>
            <a:r>
              <a:rPr lang="zh-CN" altLang="en-US" sz="2400" dirty="0">
                <a:latin typeface="Times New Roman" panose="02020603050405020304" pitchFamily="18" charset="0"/>
              </a:rPr>
              <a:t>相对。本课程主要针对集中参数电路。</a:t>
            </a:r>
            <a:endParaRPr lang="zh-CN" altLang="en-US" sz="2400">
              <a:latin typeface="Times New Roman" panose="02020603050405020304" pitchFamily="18" charset="0"/>
            </a:endParaRPr>
          </a:p>
        </p:txBody>
      </p:sp>
      <p:sp>
        <p:nvSpPr>
          <p:cNvPr id="126989" name="矩形 126988"/>
          <p:cNvSpPr/>
          <p:nvPr/>
        </p:nvSpPr>
        <p:spPr>
          <a:xfrm>
            <a:off x="649288" y="1401763"/>
            <a:ext cx="7424737" cy="1922887"/>
          </a:xfrm>
          <a:prstGeom prst="rect">
            <a:avLst/>
          </a:prstGeom>
          <a:noFill/>
          <a:ln w="12700">
            <a:noFill/>
          </a:ln>
        </p:spPr>
        <p:txBody>
          <a:bodyPr lIns="75491" tIns="37745" rIns="75491" bIns="37745">
            <a:spAutoFit/>
          </a:bodyPr>
          <a:lstStyle/>
          <a:p>
            <a:pPr defTabSz="892175" fontAlgn="t" hangingPunct="0">
              <a:spcBef>
                <a:spcPct val="50000"/>
              </a:spcBef>
            </a:pPr>
            <a:r>
              <a:rPr lang="zh-CN" altLang="en-US" sz="2400" i="1" dirty="0">
                <a:solidFill>
                  <a:srgbClr val="FA0000"/>
                </a:solidFill>
                <a:latin typeface="Times New Roman" panose="02020603050405020304" pitchFamily="18" charset="0"/>
              </a:rPr>
              <a:t>集中假设：</a:t>
            </a:r>
            <a:r>
              <a:rPr lang="zh-CN" altLang="en-US" sz="2400" dirty="0">
                <a:latin typeface="Times New Roman" panose="02020603050405020304" pitchFamily="18" charset="0"/>
              </a:rPr>
              <a:t>实际电路及其器件在空间上有一定的几何尺寸，若电路或器件的最大尺寸</a:t>
            </a:r>
            <a:r>
              <a:rPr lang="en-US" altLang="zh-CN" sz="2400" dirty="0">
                <a:latin typeface="Times New Roman" panose="02020603050405020304" pitchFamily="18" charset="0"/>
              </a:rPr>
              <a:t>d</a:t>
            </a:r>
            <a:r>
              <a:rPr lang="zh-CN" altLang="en-US" sz="2400" dirty="0">
                <a:latin typeface="Times New Roman" panose="02020603050405020304" pitchFamily="18" charset="0"/>
              </a:rPr>
              <a:t>与工作电流电磁波的波长</a:t>
            </a:r>
            <a:r>
              <a:rPr lang="en-US" altLang="zh-CN" sz="2400" dirty="0">
                <a:latin typeface="Times New Roman" panose="02020603050405020304" pitchFamily="18" charset="0"/>
                <a:sym typeface="Symbol" panose="05050102010706020507" pitchFamily="18" charset="2"/>
              </a:rPr>
              <a:t></a:t>
            </a:r>
            <a:r>
              <a:rPr lang="zh-CN" altLang="en-US" sz="2400" dirty="0">
                <a:latin typeface="Times New Roman" panose="02020603050405020304" pitchFamily="18" charset="0"/>
              </a:rPr>
              <a:t>比较，满足</a:t>
            </a:r>
            <a:r>
              <a:rPr lang="en-US" altLang="zh-CN" sz="2400" dirty="0">
                <a:latin typeface="Times New Roman" panose="02020603050405020304" pitchFamily="18" charset="0"/>
              </a:rPr>
              <a:t>d&lt;&lt;</a:t>
            </a:r>
            <a:r>
              <a:rPr lang="en-US" altLang="zh-CN" sz="2400" dirty="0">
                <a:latin typeface="Times New Roman" panose="02020603050405020304" pitchFamily="18" charset="0"/>
                <a:sym typeface="Symbol" panose="05050102010706020507" pitchFamily="18" charset="2"/>
              </a:rPr>
              <a:t> </a:t>
            </a:r>
            <a:r>
              <a:rPr lang="zh-CN" altLang="en-US" sz="2400" dirty="0">
                <a:latin typeface="Times New Roman" panose="02020603050405020304" pitchFamily="18" charset="0"/>
              </a:rPr>
              <a:t>时，则此电路或器件可看成集中在空间一点，即它的实际几何尺寸不影响电路中的电磁关系，这就是“集中假设”，或称“集总假设”  </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 calcmode="lin" valueType="num">
                                      <p:cBhvr additive="base">
                                        <p:cTn id="7" dur="500" fill="hold"/>
                                        <p:tgtEl>
                                          <p:spTgt spid="126978"/>
                                        </p:tgtEl>
                                        <p:attrNameLst>
                                          <p:attrName>ppt_x</p:attrName>
                                        </p:attrNameLst>
                                      </p:cBhvr>
                                      <p:tavLst>
                                        <p:tav tm="0">
                                          <p:val>
                                            <p:strVal val="#ppt_x"/>
                                          </p:val>
                                        </p:tav>
                                        <p:tav tm="100000">
                                          <p:val>
                                            <p:strVal val="#ppt_x"/>
                                          </p:val>
                                        </p:tav>
                                      </p:tavLst>
                                    </p:anim>
                                    <p:anim calcmode="lin" valueType="num">
                                      <p:cBhvr additive="base">
                                        <p:cTn id="8" dur="500" fill="hold"/>
                                        <p:tgtEl>
                                          <p:spTgt spid="12697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989"/>
                                        </p:tgtEl>
                                        <p:attrNameLst>
                                          <p:attrName>style.visibility</p:attrName>
                                        </p:attrNameLst>
                                      </p:cBhvr>
                                      <p:to>
                                        <p:strVal val="visible"/>
                                      </p:to>
                                    </p:set>
                                    <p:anim calcmode="lin" valueType="num">
                                      <p:cBhvr additive="base">
                                        <p:cTn id="13" dur="500" fill="hold"/>
                                        <p:tgtEl>
                                          <p:spTgt spid="126989"/>
                                        </p:tgtEl>
                                        <p:attrNameLst>
                                          <p:attrName>ppt_x</p:attrName>
                                        </p:attrNameLst>
                                      </p:cBhvr>
                                      <p:tavLst>
                                        <p:tav tm="0">
                                          <p:val>
                                            <p:strVal val="0-#ppt_w/2"/>
                                          </p:val>
                                        </p:tav>
                                        <p:tav tm="100000">
                                          <p:val>
                                            <p:strVal val="#ppt_x"/>
                                          </p:val>
                                        </p:tav>
                                      </p:tavLst>
                                    </p:anim>
                                    <p:anim calcmode="lin" valueType="num">
                                      <p:cBhvr additive="base">
                                        <p:cTn id="14" dur="500" fill="hold"/>
                                        <p:tgtEl>
                                          <p:spTgt spid="12698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2" fill="hold" grpId="0" nodeType="clickEffect">
                                  <p:stCondLst>
                                    <p:cond delay="0"/>
                                  </p:stCondLst>
                                  <p:childTnLst>
                                    <p:set>
                                      <p:cBhvr>
                                        <p:cTn id="18" dur="1" fill="hold">
                                          <p:stCondLst>
                                            <p:cond delay="0"/>
                                          </p:stCondLst>
                                        </p:cTn>
                                        <p:tgtEl>
                                          <p:spTgt spid="126980"/>
                                        </p:tgtEl>
                                        <p:attrNameLst>
                                          <p:attrName>style.visibility</p:attrName>
                                        </p:attrNameLst>
                                      </p:cBhvr>
                                      <p:to>
                                        <p:strVal val="visible"/>
                                      </p:to>
                                    </p:set>
                                    <p:anim calcmode="lin" valueType="num">
                                      <p:cBhvr>
                                        <p:cTn id="19" dur="500" fill="hold"/>
                                        <p:tgtEl>
                                          <p:spTgt spid="126980"/>
                                        </p:tgtEl>
                                        <p:attrNameLst>
                                          <p:attrName>ppt_x</p:attrName>
                                        </p:attrNameLst>
                                      </p:cBhvr>
                                      <p:tavLst>
                                        <p:tav tm="0">
                                          <p:val>
                                            <p:strVal val="#ppt_x+#ppt_w/2"/>
                                          </p:val>
                                        </p:tav>
                                        <p:tav tm="100000">
                                          <p:val>
                                            <p:strVal val="#ppt_x"/>
                                          </p:val>
                                        </p:tav>
                                      </p:tavLst>
                                    </p:anim>
                                    <p:anim calcmode="lin" valueType="num">
                                      <p:cBhvr>
                                        <p:cTn id="20" dur="500" fill="hold"/>
                                        <p:tgtEl>
                                          <p:spTgt spid="126980"/>
                                        </p:tgtEl>
                                        <p:attrNameLst>
                                          <p:attrName>ppt_y</p:attrName>
                                        </p:attrNameLst>
                                      </p:cBhvr>
                                      <p:tavLst>
                                        <p:tav tm="0">
                                          <p:val>
                                            <p:strVal val="#ppt_y"/>
                                          </p:val>
                                        </p:tav>
                                        <p:tav tm="100000">
                                          <p:val>
                                            <p:strVal val="#ppt_y"/>
                                          </p:val>
                                        </p:tav>
                                      </p:tavLst>
                                    </p:anim>
                                    <p:anim calcmode="lin" valueType="num">
                                      <p:cBhvr>
                                        <p:cTn id="21" dur="500" fill="hold"/>
                                        <p:tgtEl>
                                          <p:spTgt spid="126980"/>
                                        </p:tgtEl>
                                        <p:attrNameLst>
                                          <p:attrName>ppt_w</p:attrName>
                                        </p:attrNameLst>
                                      </p:cBhvr>
                                      <p:tavLst>
                                        <p:tav tm="0">
                                          <p:val>
                                            <p:fltVal val="0"/>
                                          </p:val>
                                        </p:tav>
                                        <p:tav tm="100000">
                                          <p:val>
                                            <p:strVal val="#ppt_w"/>
                                          </p:val>
                                        </p:tav>
                                      </p:tavLst>
                                    </p:anim>
                                    <p:anim calcmode="lin" valueType="num">
                                      <p:cBhvr>
                                        <p:cTn id="22" dur="500" fill="hold"/>
                                        <p:tgtEl>
                                          <p:spTgt spid="126980"/>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126988"/>
                                        </p:tgtEl>
                                        <p:attrNameLst>
                                          <p:attrName>style.visibility</p:attrName>
                                        </p:attrNameLst>
                                      </p:cBhvr>
                                      <p:to>
                                        <p:strVal val="visible"/>
                                      </p:to>
                                    </p:set>
                                    <p:anim calcmode="lin" valueType="num">
                                      <p:cBhvr>
                                        <p:cTn id="27" dur="500" fill="hold"/>
                                        <p:tgtEl>
                                          <p:spTgt spid="126988"/>
                                        </p:tgtEl>
                                        <p:attrNameLst>
                                          <p:attrName>ppt_w</p:attrName>
                                        </p:attrNameLst>
                                      </p:cBhvr>
                                      <p:tavLst>
                                        <p:tav tm="0">
                                          <p:val>
                                            <p:fltVal val="0"/>
                                          </p:val>
                                        </p:tav>
                                        <p:tav tm="100000">
                                          <p:val>
                                            <p:strVal val="#ppt_w"/>
                                          </p:val>
                                        </p:tav>
                                      </p:tavLst>
                                    </p:anim>
                                    <p:anim calcmode="lin" valueType="num">
                                      <p:cBhvr>
                                        <p:cTn id="28" dur="500" fill="hold"/>
                                        <p:tgtEl>
                                          <p:spTgt spid="126988"/>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grpId="0" nodeType="clickEffect">
                                  <p:stCondLst>
                                    <p:cond delay="0"/>
                                  </p:stCondLst>
                                  <p:childTnLst>
                                    <p:set>
                                      <p:cBhvr>
                                        <p:cTn id="32" dur="1" fill="hold">
                                          <p:stCondLst>
                                            <p:cond delay="0"/>
                                          </p:stCondLst>
                                        </p:cTn>
                                        <p:tgtEl>
                                          <p:spTgt spid="126981"/>
                                        </p:tgtEl>
                                        <p:attrNameLst>
                                          <p:attrName>style.visibility</p:attrName>
                                        </p:attrNameLst>
                                      </p:cBhvr>
                                      <p:to>
                                        <p:strVal val="visible"/>
                                      </p:to>
                                    </p:set>
                                    <p:anim calcmode="lin" valueType="num">
                                      <p:cBhvr>
                                        <p:cTn id="33" dur="500" fill="hold"/>
                                        <p:tgtEl>
                                          <p:spTgt spid="126981"/>
                                        </p:tgtEl>
                                        <p:attrNameLst>
                                          <p:attrName>ppt_w</p:attrName>
                                        </p:attrNameLst>
                                      </p:cBhvr>
                                      <p:tavLst>
                                        <p:tav tm="0">
                                          <p:val>
                                            <p:fltVal val="0"/>
                                          </p:val>
                                        </p:tav>
                                        <p:tav tm="100000">
                                          <p:val>
                                            <p:strVal val="#ppt_w"/>
                                          </p:val>
                                        </p:tav>
                                      </p:tavLst>
                                    </p:anim>
                                    <p:anim calcmode="lin" valueType="num">
                                      <p:cBhvr>
                                        <p:cTn id="34" dur="500" fill="hold"/>
                                        <p:tgtEl>
                                          <p:spTgt spid="12698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80" grpId="0"/>
      <p:bldP spid="126981" grpId="0"/>
      <p:bldP spid="126988" grpId="0"/>
      <p:bldP spid="126989" grpId="0"/>
    </p:bldLst>
  </p:timing>
</p:sld>
</file>

<file path=ppt/theme/theme1.xml><?xml version="1.0" encoding="utf-8"?>
<a:theme xmlns:a="http://schemas.openxmlformats.org/drawingml/2006/main" name="简洁型模板">
  <a:themeElements>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9AA"/>
      </a:accent5>
      <a:accent6>
        <a:srgbClr val="E5B700"/>
      </a:accent6>
      <a:hlink>
        <a:srgbClr val="996633"/>
      </a:hlink>
      <a:folHlink>
        <a:srgbClr val="808000"/>
      </a:folHlink>
    </a:clrScheme>
    <a:fontScheme name="">
      <a:majorFont>
        <a:latin typeface="Arial Black"/>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CC"/>
        </a:dk1>
        <a:lt1>
          <a:srgbClr val="000000"/>
        </a:lt1>
        <a:dk2>
          <a:srgbClr val="FFCC00"/>
        </a:dk2>
        <a:lt2>
          <a:srgbClr val="5E574E"/>
        </a:lt2>
        <a:accent1>
          <a:srgbClr val="CC9900"/>
        </a:accent1>
        <a:accent2>
          <a:srgbClr val="FF6600"/>
        </a:accent2>
        <a:accent3>
          <a:srgbClr val="AAAAAA"/>
        </a:accent3>
        <a:accent4>
          <a:srgbClr val="DCDCAF"/>
        </a:accent4>
        <a:accent5>
          <a:srgbClr val="E2CAAA"/>
        </a:accent5>
        <a:accent6>
          <a:srgbClr val="E55B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9AA"/>
        </a:accent5>
        <a:accent6>
          <a:srgbClr val="E5B7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1E1E1"/>
        </a:accent5>
        <a:accent6>
          <a:srgbClr val="78787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9AA"/>
        </a:accent5>
        <a:accent6>
          <a:srgbClr val="E5B7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
        <a:dk1>
          <a:srgbClr val="000066"/>
        </a:dk1>
        <a:lt1>
          <a:srgbClr val="FFFFFF"/>
        </a:lt1>
        <a:dk2>
          <a:srgbClr val="0000FF"/>
        </a:dk2>
        <a:lt2>
          <a:srgbClr val="000000"/>
        </a:lt2>
        <a:accent1>
          <a:srgbClr val="0066FF"/>
        </a:accent1>
        <a:accent2>
          <a:srgbClr val="33CCCC"/>
        </a:accent2>
        <a:accent3>
          <a:srgbClr val="FFFFFF"/>
        </a:accent3>
        <a:accent4>
          <a:srgbClr val="000057"/>
        </a:accent4>
        <a:accent5>
          <a:srgbClr val="AAB9FF"/>
        </a:accent5>
        <a:accent6>
          <a:srgbClr val="2DB7B7"/>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
        <a:dk1>
          <a:srgbClr val="FFFFFF"/>
        </a:dk1>
        <a:lt1>
          <a:srgbClr val="000066"/>
        </a:lt1>
        <a:dk2>
          <a:srgbClr val="FFCC00"/>
        </a:dk2>
        <a:lt2>
          <a:srgbClr val="000000"/>
        </a:lt2>
        <a:accent1>
          <a:srgbClr val="0066FF"/>
        </a:accent1>
        <a:accent2>
          <a:srgbClr val="33CCCC"/>
        </a:accent2>
        <a:accent3>
          <a:srgbClr val="AAAAB9"/>
        </a:accent3>
        <a:accent4>
          <a:srgbClr val="DCDCDC"/>
        </a:accent4>
        <a:accent5>
          <a:srgbClr val="AAB9FF"/>
        </a:accent5>
        <a:accent6>
          <a:srgbClr val="2DB7B7"/>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
        <a:dk1>
          <a:srgbClr val="FFFFCC"/>
        </a:dk1>
        <a:lt1>
          <a:srgbClr val="800000"/>
        </a:lt1>
        <a:dk2>
          <a:srgbClr val="FFCC00"/>
        </a:dk2>
        <a:lt2>
          <a:srgbClr val="5E574E"/>
        </a:lt2>
        <a:accent1>
          <a:srgbClr val="CC9900"/>
        </a:accent1>
        <a:accent2>
          <a:srgbClr val="FF6600"/>
        </a:accent2>
        <a:accent3>
          <a:srgbClr val="C1AAAA"/>
        </a:accent3>
        <a:accent4>
          <a:srgbClr val="DCDCAF"/>
        </a:accent4>
        <a:accent5>
          <a:srgbClr val="E2CAAA"/>
        </a:accent5>
        <a:accent6>
          <a:srgbClr val="E55B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C00"/>
      </a:accent6>
      <a:hlink>
        <a:srgbClr val="FC0128"/>
      </a:hlink>
      <a:folHlink>
        <a:srgbClr val="CECECE"/>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C:\Microsoft Office\Templates\演示文稿设计\简洁型模板.pot</Template>
  <TotalTime>471</TotalTime>
  <Pages>40</Pages>
  <Words>6780</Words>
  <Application>Microsoft Office PowerPoint</Application>
  <PresentationFormat>全屏显示(4:3)</PresentationFormat>
  <Paragraphs>1024</Paragraphs>
  <Slides>85</Slides>
  <Notes>16</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6</vt:i4>
      </vt:variant>
      <vt:variant>
        <vt:lpstr>幻灯片标题</vt:lpstr>
      </vt:variant>
      <vt:variant>
        <vt:i4>85</vt:i4>
      </vt:variant>
    </vt:vector>
  </HeadingPairs>
  <TitlesOfParts>
    <vt:vector size="110" baseType="lpstr">
      <vt:lpstr>CommonBullets</vt:lpstr>
      <vt:lpstr>ËÎÌå</vt:lpstr>
      <vt:lpstr>Monotype Sorts</vt:lpstr>
      <vt:lpstr>MS Mincho</vt:lpstr>
      <vt:lpstr>黑体</vt:lpstr>
      <vt:lpstr>楷体_GB2312</vt:lpstr>
      <vt:lpstr>隶书</vt:lpstr>
      <vt:lpstr>宋体</vt:lpstr>
      <vt:lpstr>Arial</vt:lpstr>
      <vt:lpstr>Arial Black</vt:lpstr>
      <vt:lpstr>MT Extra</vt:lpstr>
      <vt:lpstr>Sitka Subheading</vt:lpstr>
      <vt:lpstr>Symbol</vt:lpstr>
      <vt:lpstr>Tahoma</vt:lpstr>
      <vt:lpstr>Times New Roman</vt:lpstr>
      <vt:lpstr>Wingdings</vt:lpstr>
      <vt:lpstr>Wingdings 2</vt:lpstr>
      <vt:lpstr>简洁型模板</vt:lpstr>
      <vt:lpstr>默认设计模板</vt:lpstr>
      <vt:lpstr>MS_ClipArt_Gallery.2</vt:lpstr>
      <vt:lpstr>Visio.Drawing.4</vt:lpstr>
      <vt:lpstr>Equation.DSMT4</vt:lpstr>
      <vt:lpstr>Equation.3</vt:lpstr>
      <vt:lpstr>Equation</vt:lpstr>
      <vt:lpstr>Visio</vt:lpstr>
      <vt:lpstr>PowerPoint 演示文稿</vt:lpstr>
      <vt:lpstr>第1章 电路模型及电路定律</vt:lpstr>
      <vt:lpstr>1.1  电路的基本概念</vt:lpstr>
      <vt:lpstr>PowerPoint 演示文稿</vt:lpstr>
      <vt:lpstr>PowerPoint 演示文稿</vt:lpstr>
      <vt:lpstr>PowerPoint 演示文稿</vt:lpstr>
      <vt:lpstr>PowerPoint 演示文稿</vt:lpstr>
      <vt:lpstr>1.1.3 两条公理和一条假设</vt:lpstr>
      <vt:lpstr>PowerPoint 演示文稿</vt:lpstr>
      <vt:lpstr>PowerPoint 演示文稿</vt:lpstr>
      <vt:lpstr>1.1.4 电路的分类</vt:lpstr>
      <vt:lpstr>PowerPoint 演示文稿</vt:lpstr>
      <vt:lpstr>1.2  电路的主要物理量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1.2.3 电功率(Power)与电能(Energy)</vt:lpstr>
      <vt:lpstr>PowerPoint 演示文稿</vt:lpstr>
      <vt:lpstr>PowerPoint 演示文稿</vt:lpstr>
      <vt:lpstr>PowerPoint 演示文稿</vt:lpstr>
      <vt:lpstr>1.3  电路的无源元件</vt:lpstr>
      <vt:lpstr>1.3.1电阻 (Resistance )</vt:lpstr>
      <vt:lpstr>PowerPoint 演示文稿</vt:lpstr>
      <vt:lpstr>PowerPoint 演示文稿</vt:lpstr>
      <vt:lpstr>PowerPoint 演示文稿</vt:lpstr>
      <vt:lpstr>PowerPoint 演示文稿</vt:lpstr>
      <vt:lpstr>PowerPoint 演示文稿</vt:lpstr>
      <vt:lpstr>PowerPoint 演示文稿</vt:lpstr>
      <vt:lpstr>1.3.2 电容 (Capacitance)</vt:lpstr>
      <vt:lpstr>PowerPoint 演示文稿</vt:lpstr>
      <vt:lpstr>PowerPoint 演示文稿</vt:lpstr>
      <vt:lpstr>PowerPoint 演示文稿</vt:lpstr>
      <vt:lpstr>PowerPoint 演示文稿</vt:lpstr>
      <vt:lpstr>PowerPoint 演示文稿</vt:lpstr>
      <vt:lpstr>PowerPoint 演示文稿</vt:lpstr>
      <vt:lpstr>1.3.3 电感 (inductance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1.4.1  电压源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1.4.3受控源（Dependent Source） 非独立电源 </vt:lpstr>
      <vt:lpstr>PowerPoint 演示文稿</vt:lpstr>
      <vt:lpstr>PowerPoint 演示文稿</vt:lpstr>
      <vt:lpstr>PowerPoint 演示文稿</vt:lpstr>
      <vt:lpstr>1.6  基尔霍夫定律( Kirchhoff’s Laws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aloe</dc:creator>
  <cp:lastModifiedBy>Windows 用户</cp:lastModifiedBy>
  <cp:revision>840</cp:revision>
  <cp:lastPrinted>1997-07-01T13:28:20Z</cp:lastPrinted>
  <dcterms:created xsi:type="dcterms:W3CDTF">1998-03-03T02:00:16Z</dcterms:created>
  <dcterms:modified xsi:type="dcterms:W3CDTF">2021-09-09T23:14:51Z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2052-11.8.2.8053</vt:lpwstr>
  </property>
</Properties>
</file>