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440" r:id="rId2"/>
    <p:sldId id="281" r:id="rId3"/>
    <p:sldId id="314" r:id="rId4"/>
    <p:sldId id="289" r:id="rId5"/>
    <p:sldId id="282" r:id="rId6"/>
    <p:sldId id="291" r:id="rId7"/>
    <p:sldId id="283" r:id="rId8"/>
    <p:sldId id="292" r:id="rId9"/>
    <p:sldId id="284" r:id="rId10"/>
    <p:sldId id="312" r:id="rId11"/>
    <p:sldId id="285" r:id="rId12"/>
    <p:sldId id="293" r:id="rId13"/>
    <p:sldId id="286" r:id="rId14"/>
    <p:sldId id="29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441" r:id="rId24"/>
    <p:sldId id="442" r:id="rId25"/>
    <p:sldId id="443" r:id="rId26"/>
    <p:sldId id="444" r:id="rId27"/>
    <p:sldId id="445" r:id="rId28"/>
    <p:sldId id="446" r:id="rId29"/>
    <p:sldId id="447" r:id="rId30"/>
    <p:sldId id="448" r:id="rId31"/>
    <p:sldId id="449" r:id="rId32"/>
    <p:sldId id="450" r:id="rId33"/>
    <p:sldId id="451" r:id="rId34"/>
    <p:sldId id="452" r:id="rId35"/>
    <p:sldId id="453" r:id="rId36"/>
    <p:sldId id="454" r:id="rId37"/>
    <p:sldId id="439" r:id="rId38"/>
  </p:sldIdLst>
  <p:sldSz cx="10826750" cy="8120063" type="B4ISO"/>
  <p:notesSz cx="9144000" cy="685800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600" b="1" i="0" u="none" kern="1200" baseline="0">
        <a:solidFill>
          <a:srgbClr val="FF0000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8">
          <p15:clr>
            <a:srgbClr val="A4A3A4"/>
          </p15:clr>
        </p15:guide>
        <p15:guide id="2" pos="341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0000FF"/>
    <a:srgbClr val="00FF00"/>
    <a:srgbClr val="00CC99"/>
    <a:srgbClr val="FFFF66"/>
    <a:srgbClr val="FF0000"/>
    <a:srgbClr val="FF00FF"/>
    <a:srgbClr val="00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15" autoAdjust="0"/>
    <p:restoredTop sz="86449"/>
  </p:normalViewPr>
  <p:slideViewPr>
    <p:cSldViewPr snapToGrid="0" snapToObjects="1" showGuides="1">
      <p:cViewPr varScale="1">
        <p:scale>
          <a:sx n="81" d="100"/>
          <a:sy n="81" d="100"/>
        </p:scale>
        <p:origin x="990" y="90"/>
      </p:cViewPr>
      <p:guideLst>
        <p:guide orient="horz" pos="2558"/>
        <p:guide pos="3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2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页眉占位符 4198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>
              <a:spcBef>
                <a:spcPct val="50000"/>
              </a:spcBef>
            </a:pPr>
            <a:endParaRPr lang="zh-CN" altLang="en-US" sz="1200" b="0" dirty="0"/>
          </a:p>
        </p:txBody>
      </p:sp>
      <p:sp>
        <p:nvSpPr>
          <p:cNvPr id="41987" name="日期占位符 41986"/>
          <p:cNvSpPr>
            <a:spLocks noGrp="1"/>
          </p:cNvSpPr>
          <p:nvPr>
            <p:ph type="dt" idx="1"/>
          </p:nvPr>
        </p:nvSpPr>
        <p:spPr>
          <a:xfrm>
            <a:off x="5181600" y="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>
              <a:spcBef>
                <a:spcPct val="50000"/>
              </a:spcBef>
            </a:pPr>
            <a:endParaRPr lang="zh-CN" altLang="en-US" sz="1200" b="0" dirty="0"/>
          </a:p>
        </p:txBody>
      </p:sp>
      <p:sp>
        <p:nvSpPr>
          <p:cNvPr id="41988" name="幻灯片图像占位符 4198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989" name="文本占位符 41988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6705600" cy="30861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1990" name="页脚占位符 41989"/>
          <p:cNvSpPr>
            <a:spLocks noGrp="1"/>
          </p:cNvSpPr>
          <p:nvPr>
            <p:ph type="ftr" sz="quarter" idx="4"/>
          </p:nvPr>
        </p:nvSpPr>
        <p:spPr>
          <a:xfrm>
            <a:off x="0" y="651510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>
              <a:spcBef>
                <a:spcPct val="50000"/>
              </a:spcBef>
            </a:pPr>
            <a:endParaRPr lang="zh-CN" altLang="en-US" sz="1200" b="0" dirty="0"/>
          </a:p>
        </p:txBody>
      </p:sp>
      <p:sp>
        <p:nvSpPr>
          <p:cNvPr id="41991" name="灯片编号占位符 41990"/>
          <p:cNvSpPr>
            <a:spLocks noGrp="1"/>
          </p:cNvSpPr>
          <p:nvPr>
            <p:ph type="sldNum" sz="quarter" idx="5"/>
          </p:nvPr>
        </p:nvSpPr>
        <p:spPr>
          <a:xfrm>
            <a:off x="5181600" y="6515100"/>
            <a:ext cx="3962400" cy="3429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>
              <a:spcBef>
                <a:spcPct val="50000"/>
              </a:spcBef>
            </a:pPr>
            <a:fld id="{9A0DB2DC-4C9A-4742-B13C-FB6460FD3503}" type="slidenum">
              <a:rPr lang="zh-CN" altLang="en-US" sz="1200" b="0" dirty="0"/>
              <a:t>‹#›</a:t>
            </a:fld>
            <a:endParaRPr lang="zh-CN" alt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450048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>
              <a:spcBef>
                <a:spcPct val="50000"/>
              </a:spcBef>
            </a:pPr>
            <a:fld id="{9A0DB2DC-4C9A-4742-B13C-FB6460FD3503}" type="slidenum">
              <a:rPr lang="zh-CN" altLang="en-US" sz="1200" b="0" dirty="0"/>
              <a:t>1</a:t>
            </a:fld>
            <a:endParaRPr lang="zh-CN" altLang="en-US" sz="1200" b="0" dirty="0"/>
          </a:p>
        </p:txBody>
      </p:sp>
      <p:sp>
        <p:nvSpPr>
          <p:cNvPr id="208898" name="幻灯片图像占位符 20889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863850" y="519113"/>
            <a:ext cx="3416300" cy="2562225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208899" name="文本占位符 208898"/>
          <p:cNvSpPr>
            <a:spLocks noGrp="1"/>
          </p:cNvSpPr>
          <p:nvPr>
            <p:ph type="body" idx="1"/>
          </p:nvPr>
        </p:nvSpPr>
        <p:spPr>
          <a:ln/>
        </p:spPr>
        <p:txBody>
          <a:bodyPr vert="horz" wrap="square" lIns="92075" tIns="46038" rIns="92075" bIns="46038" anchor="t"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379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 algn="r">
              <a:spcBef>
                <a:spcPct val="50000"/>
              </a:spcBef>
            </a:pPr>
            <a:fld id="{9A0DB2DC-4C9A-4742-B13C-FB6460FD3503}" type="slidenum">
              <a:rPr lang="zh-CN" altLang="en-US" sz="1200" b="0" dirty="0"/>
              <a:t>5</a:t>
            </a:fld>
            <a:endParaRPr lang="zh-CN" altLang="en-US" sz="1200" b="0" dirty="0"/>
          </a:p>
        </p:txBody>
      </p:sp>
      <p:sp>
        <p:nvSpPr>
          <p:cNvPr id="43010" name="幻灯片图像占位符 43009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文本占位符 43010"/>
          <p:cNvSpPr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45526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53344" y="1328961"/>
            <a:ext cx="8120063" cy="2827095"/>
          </a:xfrm>
          <a:prstGeom prst="rect">
            <a:avLst/>
          </a:prstGeom>
        </p:spPr>
        <p:txBody>
          <a:bodyPr anchor="b"/>
          <a:lstStyle>
            <a:lvl1pPr algn="ctr">
              <a:defRPr sz="533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3344" y="4265080"/>
            <a:ext cx="8120063" cy="19605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30"/>
            </a:lvl1pPr>
            <a:lvl2pPr marL="405765" indent="0" algn="ctr">
              <a:buNone/>
              <a:defRPr sz="1775"/>
            </a:lvl2pPr>
            <a:lvl3pPr marL="812165" indent="0" algn="ctr">
              <a:buNone/>
              <a:defRPr sz="1600"/>
            </a:lvl3pPr>
            <a:lvl4pPr marL="1217930" indent="0" algn="ctr">
              <a:buNone/>
              <a:defRPr sz="1420"/>
            </a:lvl4pPr>
            <a:lvl5pPr marL="1623695" indent="0" algn="ctr">
              <a:buNone/>
              <a:defRPr sz="1420"/>
            </a:lvl5pPr>
            <a:lvl6pPr marL="2030095" indent="0" algn="ctr">
              <a:buNone/>
              <a:defRPr sz="1420"/>
            </a:lvl6pPr>
            <a:lvl7pPr marL="2435860" indent="0" algn="ctr">
              <a:buNone/>
              <a:defRPr sz="1420"/>
            </a:lvl7pPr>
            <a:lvl8pPr marL="2842260" indent="0" algn="ctr">
              <a:buNone/>
              <a:defRPr sz="1420"/>
            </a:lvl8pPr>
            <a:lvl9pPr marL="3248025" indent="0" algn="ctr">
              <a:buNone/>
              <a:defRPr sz="142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82675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82675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47893" y="432335"/>
            <a:ext cx="2334518" cy="688164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44339" y="432335"/>
            <a:ext cx="6868220" cy="688164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82675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82675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8700" y="2024456"/>
            <a:ext cx="9338072" cy="3377852"/>
          </a:xfrm>
          <a:prstGeom prst="rect">
            <a:avLst/>
          </a:prstGeom>
        </p:spPr>
        <p:txBody>
          <a:bodyPr anchor="b"/>
          <a:lstStyle>
            <a:lvl1pPr>
              <a:defRPr sz="533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8700" y="5434264"/>
            <a:ext cx="9338072" cy="1776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0">
                <a:solidFill>
                  <a:schemeClr val="tx1">
                    <a:tint val="75000"/>
                  </a:schemeClr>
                </a:solidFill>
              </a:defRPr>
            </a:lvl1pPr>
            <a:lvl2pPr marL="405765" indent="0">
              <a:buNone/>
              <a:defRPr sz="1775">
                <a:solidFill>
                  <a:schemeClr val="tx1">
                    <a:tint val="75000"/>
                  </a:schemeClr>
                </a:solidFill>
              </a:defRPr>
            </a:lvl2pPr>
            <a:lvl3pPr marL="8121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21793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4pPr>
            <a:lvl5pPr marL="162369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5pPr>
            <a:lvl6pPr marL="203009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6pPr>
            <a:lvl7pPr marL="243586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7pPr>
            <a:lvl8pPr marL="2842260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8pPr>
            <a:lvl9pPr marL="3248025" indent="0">
              <a:buNone/>
              <a:defRPr sz="1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82675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44339" y="2161675"/>
            <a:ext cx="4601369" cy="51523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81042" y="2161675"/>
            <a:ext cx="4601369" cy="515230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82675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749" y="432335"/>
            <a:ext cx="9338072" cy="156956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53880" y="2105802"/>
            <a:ext cx="4327835" cy="97557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85"/>
            </a:lvl1pPr>
            <a:lvl2pPr marL="405765" indent="0">
              <a:buNone/>
              <a:defRPr sz="2130"/>
            </a:lvl2pPr>
            <a:lvl3pPr marL="812165" indent="0">
              <a:buNone/>
              <a:defRPr sz="1775"/>
            </a:lvl3pPr>
            <a:lvl4pPr marL="1217930" indent="0">
              <a:buNone/>
              <a:defRPr sz="1600"/>
            </a:lvl4pPr>
            <a:lvl5pPr marL="1623695" indent="0">
              <a:buNone/>
              <a:defRPr sz="1600"/>
            </a:lvl5pPr>
            <a:lvl6pPr marL="2030095" indent="0">
              <a:buNone/>
              <a:defRPr sz="1600"/>
            </a:lvl6pPr>
            <a:lvl7pPr marL="2435860" indent="0">
              <a:buNone/>
              <a:defRPr sz="1600"/>
            </a:lvl7pPr>
            <a:lvl8pPr marL="2842260" indent="0">
              <a:buNone/>
              <a:defRPr sz="1600"/>
            </a:lvl8pPr>
            <a:lvl9pPr marL="3248025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53880" y="3156006"/>
            <a:ext cx="4327835" cy="4173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56291" y="2105802"/>
            <a:ext cx="4349150" cy="97557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85"/>
            </a:lvl1pPr>
            <a:lvl2pPr marL="405765" indent="0">
              <a:buNone/>
              <a:defRPr sz="2130"/>
            </a:lvl2pPr>
            <a:lvl3pPr marL="812165" indent="0">
              <a:buNone/>
              <a:defRPr sz="1775"/>
            </a:lvl3pPr>
            <a:lvl4pPr marL="1217930" indent="0">
              <a:buNone/>
              <a:defRPr sz="1600"/>
            </a:lvl4pPr>
            <a:lvl5pPr marL="1623695" indent="0">
              <a:buNone/>
              <a:defRPr sz="1600"/>
            </a:lvl5pPr>
            <a:lvl6pPr marL="2030095" indent="0">
              <a:buNone/>
              <a:defRPr sz="1600"/>
            </a:lvl6pPr>
            <a:lvl7pPr marL="2435860" indent="0">
              <a:buNone/>
              <a:defRPr sz="1600"/>
            </a:lvl7pPr>
            <a:lvl8pPr marL="2842260" indent="0">
              <a:buNone/>
              <a:defRPr sz="1600"/>
            </a:lvl8pPr>
            <a:lvl9pPr marL="3248025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56291" y="3156006"/>
            <a:ext cx="4349150" cy="41730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82675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82675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82675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749" y="541359"/>
            <a:ext cx="3491908" cy="1894755"/>
          </a:xfrm>
          <a:prstGeom prst="rect">
            <a:avLst/>
          </a:prstGeom>
        </p:spPr>
        <p:txBody>
          <a:bodyPr anchor="b"/>
          <a:lstStyle>
            <a:lvl1pPr>
              <a:defRPr sz="28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02779" y="1169184"/>
            <a:ext cx="5481042" cy="5770733"/>
          </a:xfrm>
          <a:prstGeom prst="rect">
            <a:avLst/>
          </a:prstGeom>
        </p:spPr>
        <p:txBody>
          <a:bodyPr/>
          <a:lstStyle>
            <a:lvl1pPr>
              <a:defRPr sz="2840"/>
            </a:lvl1pPr>
            <a:lvl2pPr>
              <a:defRPr sz="2485"/>
            </a:lvl2pPr>
            <a:lvl3pPr>
              <a:defRPr sz="2130"/>
            </a:lvl3pPr>
            <a:lvl4pPr>
              <a:defRPr sz="1775"/>
            </a:lvl4pPr>
            <a:lvl5pPr>
              <a:defRPr sz="1775"/>
            </a:lvl5pPr>
            <a:lvl6pPr>
              <a:defRPr sz="1775"/>
            </a:lvl6pPr>
            <a:lvl7pPr>
              <a:defRPr sz="1775"/>
            </a:lvl7pPr>
            <a:lvl8pPr>
              <a:defRPr sz="1775"/>
            </a:lvl8pPr>
            <a:lvl9pPr>
              <a:defRPr sz="17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5749" y="2436114"/>
            <a:ext cx="3491908" cy="45132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20"/>
            </a:lvl1pPr>
            <a:lvl2pPr marL="405765" indent="0">
              <a:buNone/>
              <a:defRPr sz="1245"/>
            </a:lvl2pPr>
            <a:lvl3pPr marL="812165" indent="0">
              <a:buNone/>
              <a:defRPr sz="1065"/>
            </a:lvl3pPr>
            <a:lvl4pPr marL="1217930" indent="0">
              <a:buNone/>
              <a:defRPr sz="890"/>
            </a:lvl4pPr>
            <a:lvl5pPr marL="1623695" indent="0">
              <a:buNone/>
              <a:defRPr sz="890"/>
            </a:lvl5pPr>
            <a:lvl6pPr marL="2030095" indent="0">
              <a:buNone/>
              <a:defRPr sz="890"/>
            </a:lvl6pPr>
            <a:lvl7pPr marL="2435860" indent="0">
              <a:buNone/>
              <a:defRPr sz="890"/>
            </a:lvl7pPr>
            <a:lvl8pPr marL="2842260" indent="0">
              <a:buNone/>
              <a:defRPr sz="890"/>
            </a:lvl8pPr>
            <a:lvl9pPr marL="3248025" indent="0">
              <a:buNone/>
              <a:defRPr sz="89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82675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5749" y="541359"/>
            <a:ext cx="3698917" cy="1894755"/>
          </a:xfrm>
          <a:prstGeom prst="rect">
            <a:avLst/>
          </a:prstGeom>
        </p:spPr>
        <p:txBody>
          <a:bodyPr anchor="b"/>
          <a:lstStyle>
            <a:lvl1pPr>
              <a:defRPr sz="284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602779" y="541360"/>
            <a:ext cx="5481042" cy="63985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40"/>
            </a:lvl1pPr>
            <a:lvl2pPr marL="405765" indent="0">
              <a:buNone/>
              <a:defRPr sz="2485"/>
            </a:lvl2pPr>
            <a:lvl3pPr marL="812165" indent="0">
              <a:buNone/>
              <a:defRPr sz="2130"/>
            </a:lvl3pPr>
            <a:lvl4pPr marL="1217930" indent="0">
              <a:buNone/>
              <a:defRPr sz="1775"/>
            </a:lvl4pPr>
            <a:lvl5pPr marL="1623695" indent="0">
              <a:buNone/>
              <a:defRPr sz="1775"/>
            </a:lvl5pPr>
            <a:lvl6pPr marL="2030095" indent="0">
              <a:buNone/>
              <a:defRPr sz="1775"/>
            </a:lvl6pPr>
            <a:lvl7pPr marL="2435860" indent="0">
              <a:buNone/>
              <a:defRPr sz="1775"/>
            </a:lvl7pPr>
            <a:lvl8pPr marL="2842260" indent="0">
              <a:buNone/>
              <a:defRPr sz="1775"/>
            </a:lvl8pPr>
            <a:lvl9pPr marL="3248025" indent="0">
              <a:buNone/>
              <a:defRPr sz="17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5749" y="2436114"/>
            <a:ext cx="3698917" cy="45132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75"/>
            </a:lvl1pPr>
            <a:lvl2pPr marL="405765" indent="0">
              <a:buNone/>
              <a:defRPr sz="1600"/>
            </a:lvl2pPr>
            <a:lvl3pPr marL="812165" indent="0">
              <a:buNone/>
              <a:defRPr sz="1420"/>
            </a:lvl3pPr>
            <a:lvl4pPr marL="1217930" indent="0">
              <a:buNone/>
              <a:defRPr sz="1245"/>
            </a:lvl4pPr>
            <a:lvl5pPr marL="1623695" indent="0">
              <a:buNone/>
              <a:defRPr sz="1245"/>
            </a:lvl5pPr>
            <a:lvl6pPr marL="2030095" indent="0">
              <a:buNone/>
              <a:defRPr sz="1245"/>
            </a:lvl6pPr>
            <a:lvl7pPr marL="2435860" indent="0">
              <a:buNone/>
              <a:defRPr sz="1245"/>
            </a:lvl7pPr>
            <a:lvl8pPr marL="2842260" indent="0">
              <a:buNone/>
              <a:defRPr sz="1245"/>
            </a:lvl8pPr>
            <a:lvl9pPr marL="3248025" indent="0">
              <a:buNone/>
              <a:defRPr sz="124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defTabSz="1082675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812800" y="7397750"/>
            <a:ext cx="2254250" cy="54133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/>
          <a:lstStyle>
            <a:lvl1pPr>
              <a:defRPr sz="1700" b="0"/>
            </a:lvl1pPr>
          </a:lstStyle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698875" y="7397750"/>
            <a:ext cx="3429000" cy="54133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/>
          <a:lstStyle>
            <a:lvl1pPr algn="ctr">
              <a:defRPr sz="1700" b="0"/>
            </a:lvl1pPr>
          </a:lstStyle>
          <a:p>
            <a:pPr lvl="0" defTabSz="1082675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5053013" y="6496050"/>
            <a:ext cx="2255837" cy="54133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/>
          <a:lstStyle>
            <a:lvl1pPr algn="r">
              <a:defRPr sz="1700" b="0"/>
            </a:lvl1pPr>
          </a:lstStyle>
          <a:p>
            <a:pPr lvl="0" defTabSz="1082675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31" name="动作按钮: 后退或前一项 1030">
            <a:hlinkClick r:id="" action="ppaction://hlinkshowjump?jump=previousslide"/>
          </p:cNvPr>
          <p:cNvSpPr/>
          <p:nvPr/>
        </p:nvSpPr>
        <p:spPr>
          <a:xfrm>
            <a:off x="9721850" y="7421563"/>
            <a:ext cx="530225" cy="676275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2" name="动作按钮: 前进或下一项 1031">
            <a:hlinkClick r:id="" action="ppaction://hlinkshowjump?jump=nextslide"/>
          </p:cNvPr>
          <p:cNvSpPr/>
          <p:nvPr/>
        </p:nvSpPr>
        <p:spPr>
          <a:xfrm>
            <a:off x="10274300" y="7421563"/>
            <a:ext cx="530225" cy="676275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sldNum="0" hdr="0" ftr="0" dt="0"/>
  <p:txStyles>
    <p:titleStyle>
      <a:lvl1pPr marL="0" lvl="0" indent="0" algn="ctr" defTabSz="1082675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5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06400" lvl="0" indent="-406400" algn="l" defTabSz="10826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879475" lvl="1" indent="-337820" algn="l" defTabSz="10826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33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352550" lvl="2" indent="-269875" algn="l" defTabSz="10826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892300" lvl="3" indent="-267970" algn="l" defTabSz="10826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433955" lvl="4" indent="-268605" algn="l" defTabSz="10826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10826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10826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10826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1082675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1" i="0" u="none" kern="1200" baseline="0">
          <a:solidFill>
            <a:srgbClr val="FF0000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2.bin"/><Relationship Id="rId1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文本框 207873"/>
          <p:cNvSpPr txBox="1"/>
          <p:nvPr/>
        </p:nvSpPr>
        <p:spPr>
          <a:xfrm>
            <a:off x="612775" y="901700"/>
            <a:ext cx="217488" cy="541338"/>
          </a:xfrm>
          <a:prstGeom prst="rect">
            <a:avLst/>
          </a:prstGeom>
          <a:noFill/>
          <a:ln w="12700">
            <a:noFill/>
          </a:ln>
        </p:spPr>
        <p:txBody>
          <a:bodyPr wrap="none" lIns="108265" tIns="54132" rIns="108265" bIns="54132" anchor="ctr">
            <a:spAutoFit/>
          </a:bodyPr>
          <a:lstStyle/>
          <a:p>
            <a:pPr defTabSz="1082675" eaLnBrk="0" hangingPunct="0"/>
            <a:endParaRPr sz="28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7875" name="矩形 207874"/>
          <p:cNvSpPr/>
          <p:nvPr/>
        </p:nvSpPr>
        <p:spPr>
          <a:xfrm>
            <a:off x="2525713" y="1736725"/>
            <a:ext cx="5775325" cy="14525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normAutofit lnSpcReduction="10000"/>
          </a:bodyPr>
          <a:lstStyle/>
          <a:p>
            <a:pPr algn="ctr"/>
            <a:r>
              <a:rPr lang="zh-CN" altLang="en-US" sz="9600" b="1">
                <a:ln w="9525" cap="sq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  <a:gradFill rotWithShape="0">
                  <a:gsLst>
                    <a:gs pos="0">
                      <a:srgbClr val="FFFF00"/>
                    </a:gs>
                    <a:gs pos="100000">
                      <a:srgbClr val="FF9933"/>
                    </a:gs>
                  </a:gsLst>
                  <a:path path="rect">
                    <a:fillToRect l="50000" t="50000" r="50000" b="50000"/>
                  </a:path>
                  <a:tileRect/>
                </a:gradFill>
                <a:effectLst>
                  <a:outerShdw dist="35921" dir="2699999" algn="ctr" rotWithShape="0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电路基础</a:t>
            </a:r>
          </a:p>
        </p:txBody>
      </p:sp>
      <p:sp>
        <p:nvSpPr>
          <p:cNvPr id="207876" name="文本框 207875"/>
          <p:cNvSpPr txBox="1"/>
          <p:nvPr/>
        </p:nvSpPr>
        <p:spPr>
          <a:xfrm>
            <a:off x="1203107" y="4633361"/>
            <a:ext cx="8515788" cy="771041"/>
          </a:xfrm>
          <a:prstGeom prst="rect">
            <a:avLst/>
          </a:prstGeom>
          <a:noFill/>
          <a:ln w="9525">
            <a:noFill/>
          </a:ln>
        </p:spPr>
        <p:txBody>
          <a:bodyPr wrap="none" lIns="108265" tIns="54132" rIns="108265" bIns="54132" anchor="ctr">
            <a:spAutoFit/>
          </a:bodyPr>
          <a:lstStyle/>
          <a:p>
            <a:pPr defTabSz="1082675" eaLnBrk="0" hangingPunct="0">
              <a:spcBef>
                <a:spcPct val="50000"/>
              </a:spcBef>
            </a:pPr>
            <a:r>
              <a:rPr lang="zh-CN" altLang="en-US" sz="43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第</a:t>
            </a:r>
            <a:r>
              <a:rPr lang="en-US" altLang="zh-CN" sz="43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4300" dirty="0">
                <a:latin typeface="黑体" panose="02010609060101010101" pitchFamily="2" charset="-122"/>
                <a:ea typeface="黑体" panose="02010609060101010101" pitchFamily="2" charset="-122"/>
                <a:sym typeface="Symbol" panose="05050102010706020507" pitchFamily="18" charset="2"/>
              </a:rPr>
              <a:t>章 电阻电路的等效变换和化简</a:t>
            </a: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矩形 72705"/>
          <p:cNvSpPr/>
          <p:nvPr/>
        </p:nvSpPr>
        <p:spPr>
          <a:xfrm rot="13362">
            <a:off x="631825" y="901700"/>
            <a:ext cx="542925" cy="452438"/>
          </a:xfrm>
          <a:prstGeom prst="rect">
            <a:avLst/>
          </a:prstGeom>
        </p:spPr>
        <p:txBody>
          <a:bodyPr vert="wordArtVert" wrap="none" fromWordArt="1">
            <a:prstTxWarp prst="textPlain">
              <a:avLst>
                <a:gd name="adj" fmla="val 50000"/>
              </a:avLst>
            </a:prstTxWarp>
            <a:normAutofit fontScale="32500" lnSpcReduction="20000"/>
            <a:scene3d>
              <a:camera prst="legacyPerspectiveFront">
                <a:rot lat="20640000" lon="20700000" rev="0"/>
              </a:camera>
              <a:lightRig rig="legacyNormal3" dir="l"/>
            </a:scene3d>
            <a:sp3d extrusionH="201600" prstMaterial="legacyPlastic">
              <a:extrusionClr>
                <a:srgbClr val="FF9966"/>
              </a:extrusionClr>
            </a:sp3d>
          </a:bodyPr>
          <a:lstStyle/>
          <a:p>
            <a:pPr algn="ctr"/>
            <a:endParaRPr lang="zh-CN" altLang="en-US" sz="8000" b="1" dirty="0">
              <a:solidFill>
                <a:srgbClr val="CC0000">
                  <a:alpha val="50000"/>
                </a:srgb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707" name="文本框 72706"/>
          <p:cNvSpPr txBox="1"/>
          <p:nvPr/>
        </p:nvSpPr>
        <p:spPr>
          <a:xfrm>
            <a:off x="6405563" y="450850"/>
            <a:ext cx="2978150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eq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=1.3∥6.5∥13</a:t>
            </a:r>
          </a:p>
        </p:txBody>
      </p:sp>
      <p:sp>
        <p:nvSpPr>
          <p:cNvPr id="72708" name="文本框 72707"/>
          <p:cNvSpPr txBox="1"/>
          <p:nvPr/>
        </p:nvSpPr>
        <p:spPr>
          <a:xfrm>
            <a:off x="5773738" y="992188"/>
            <a:ext cx="5053012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由  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G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=1/1.3+1/6.5+1/13 = 1</a:t>
            </a:r>
          </a:p>
        </p:txBody>
      </p:sp>
      <p:sp>
        <p:nvSpPr>
          <p:cNvPr id="72709" name="文本框 72708"/>
          <p:cNvSpPr txBox="1"/>
          <p:nvPr/>
        </p:nvSpPr>
        <p:spPr>
          <a:xfrm>
            <a:off x="5864225" y="1714500"/>
            <a:ext cx="2865438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故  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eq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/G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=1</a:t>
            </a:r>
          </a:p>
        </p:txBody>
      </p:sp>
      <p:sp>
        <p:nvSpPr>
          <p:cNvPr id="72710" name="文本框 72709"/>
          <p:cNvSpPr txBox="1"/>
          <p:nvPr/>
        </p:nvSpPr>
        <p:spPr>
          <a:xfrm>
            <a:off x="495300" y="2249488"/>
            <a:ext cx="3970338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3. </a:t>
            </a:r>
            <a:r>
              <a:rPr lang="zh-CN" altLang="en-US" sz="2800" dirty="0">
                <a:latin typeface="Times New Roman" panose="02020603050405020304" pitchFamily="18" charset="0"/>
              </a:rPr>
              <a:t>并联电阻的电流分配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72711" name="对象 72710"/>
          <p:cNvGraphicFramePr/>
          <p:nvPr/>
        </p:nvGraphicFramePr>
        <p:xfrm>
          <a:off x="2543175" y="2922588"/>
          <a:ext cx="24955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7" r:id="rId3" imgW="1205865" imgH="444500" progId="Equation.DSMT4">
                  <p:embed/>
                </p:oleObj>
              </mc:Choice>
              <mc:Fallback>
                <p:oleObj r:id="rId3" imgW="1205865" imgH="4445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3175" y="2922588"/>
                        <a:ext cx="2495550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2" name="文本框 72711"/>
          <p:cNvSpPr txBox="1"/>
          <p:nvPr/>
        </p:nvSpPr>
        <p:spPr>
          <a:xfrm>
            <a:off x="1804988" y="3248025"/>
            <a:ext cx="676275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由</a:t>
            </a:r>
          </a:p>
        </p:txBody>
      </p:sp>
      <p:sp>
        <p:nvSpPr>
          <p:cNvPr id="72713" name="文本框 72712"/>
          <p:cNvSpPr txBox="1"/>
          <p:nvPr/>
        </p:nvSpPr>
        <p:spPr>
          <a:xfrm>
            <a:off x="6045200" y="3292475"/>
            <a:ext cx="4421188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即 电流分配与电导成正比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14" name="文本框 72713"/>
          <p:cNvSpPr txBox="1"/>
          <p:nvPr/>
        </p:nvSpPr>
        <p:spPr>
          <a:xfrm>
            <a:off x="1804988" y="4060825"/>
            <a:ext cx="811212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故 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2715" name="对象 72714"/>
          <p:cNvGraphicFramePr/>
          <p:nvPr/>
        </p:nvGraphicFramePr>
        <p:xfrm>
          <a:off x="2917825" y="4044950"/>
          <a:ext cx="15938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r:id="rId5" imgW="1435100" imgH="787400" progId="Equation.DSMT4">
                  <p:embed/>
                </p:oleObj>
              </mc:Choice>
              <mc:Fallback>
                <p:oleObj r:id="rId5" imgW="1435100" imgH="7874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17825" y="4044950"/>
                        <a:ext cx="1593850" cy="874713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path path="rect">
                          <a:fillToRect r="100000" b="100000"/>
                        </a:path>
                        <a:tileRect/>
                      </a:gradFill>
                      <a:ln w="38100">
                        <a:noFill/>
                        <a:miter/>
                      </a:ln>
                      <a:effectLst>
                        <a:prstShdw prst="shdw13" dist="53882" dir="13499999">
                          <a:srgbClr val="808080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6" name="文本框 72715"/>
          <p:cNvSpPr txBox="1"/>
          <p:nvPr/>
        </p:nvSpPr>
        <p:spPr>
          <a:xfrm>
            <a:off x="835025" y="5368925"/>
            <a:ext cx="3157538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对于两电阻并联</a:t>
            </a:r>
          </a:p>
        </p:txBody>
      </p:sp>
      <p:graphicFrame>
        <p:nvGraphicFramePr>
          <p:cNvPr id="72717" name="对象 72716"/>
          <p:cNvGraphicFramePr/>
          <p:nvPr/>
        </p:nvGraphicFramePr>
        <p:xfrm>
          <a:off x="4702175" y="5608638"/>
          <a:ext cx="430847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r:id="rId7" imgW="1891665" imgH="431800" progId="Equation.DSMT4">
                  <p:embed/>
                </p:oleObj>
              </mc:Choice>
              <mc:Fallback>
                <p:oleObj r:id="rId7" imgW="1891665" imgH="431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02175" y="5608638"/>
                        <a:ext cx="4308475" cy="93503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2700000" scaled="1"/>
                        <a:tileRect/>
                      </a:gradFill>
                      <a:ln w="38100">
                        <a:noFill/>
                        <a:miter/>
                      </a:ln>
                      <a:effectLst>
                        <a:prstShdw prst="shdw13" dist="53882" dir="13499999">
                          <a:srgbClr val="808080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8" name="组合 72717"/>
          <p:cNvGrpSpPr/>
          <p:nvPr/>
        </p:nvGrpSpPr>
        <p:grpSpPr>
          <a:xfrm>
            <a:off x="992188" y="5842000"/>
            <a:ext cx="3217862" cy="2049463"/>
            <a:chOff x="528" y="3216"/>
            <a:chExt cx="1712" cy="1090"/>
          </a:xfrm>
        </p:grpSpPr>
        <p:sp>
          <p:nvSpPr>
            <p:cNvPr id="72719" name="直接连接符 72718"/>
            <p:cNvSpPr/>
            <p:nvPr/>
          </p:nvSpPr>
          <p:spPr>
            <a:xfrm>
              <a:off x="620" y="4140"/>
              <a:ext cx="12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20" name="直接连接符 72719"/>
            <p:cNvSpPr/>
            <p:nvPr/>
          </p:nvSpPr>
          <p:spPr>
            <a:xfrm>
              <a:off x="608" y="3468"/>
              <a:ext cx="12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21" name="直接连接符 72720"/>
            <p:cNvSpPr/>
            <p:nvPr/>
          </p:nvSpPr>
          <p:spPr>
            <a:xfrm>
              <a:off x="1004" y="3468"/>
              <a:ext cx="0" cy="6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72722" name="直接连接符 72721"/>
            <p:cNvSpPr/>
            <p:nvPr/>
          </p:nvSpPr>
          <p:spPr>
            <a:xfrm>
              <a:off x="1808" y="3468"/>
              <a:ext cx="0" cy="6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23" name="矩形 72722"/>
            <p:cNvSpPr/>
            <p:nvPr/>
          </p:nvSpPr>
          <p:spPr>
            <a:xfrm>
              <a:off x="944" y="366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4" name="矩形 72723"/>
            <p:cNvSpPr/>
            <p:nvPr/>
          </p:nvSpPr>
          <p:spPr>
            <a:xfrm>
              <a:off x="1748" y="3636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25" name="文本框 72724"/>
            <p:cNvSpPr txBox="1"/>
            <p:nvPr/>
          </p:nvSpPr>
          <p:spPr>
            <a:xfrm>
              <a:off x="1040" y="3660"/>
              <a:ext cx="33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26" name="文本框 72725"/>
            <p:cNvSpPr txBox="1"/>
            <p:nvPr/>
          </p:nvSpPr>
          <p:spPr>
            <a:xfrm>
              <a:off x="1904" y="3660"/>
              <a:ext cx="33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27" name="直接连接符 72726"/>
            <p:cNvSpPr/>
            <p:nvPr/>
          </p:nvSpPr>
          <p:spPr>
            <a:xfrm>
              <a:off x="1004" y="3468"/>
              <a:ext cx="0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28" name="直接连接符 72727"/>
            <p:cNvSpPr/>
            <p:nvPr/>
          </p:nvSpPr>
          <p:spPr>
            <a:xfrm rot="-10800000">
              <a:off x="1808" y="3468"/>
              <a:ext cx="0" cy="1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29" name="直接连接符 72728"/>
            <p:cNvSpPr/>
            <p:nvPr/>
          </p:nvSpPr>
          <p:spPr>
            <a:xfrm>
              <a:off x="656" y="3468"/>
              <a:ext cx="1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2730" name="文本框 72729"/>
            <p:cNvSpPr txBox="1"/>
            <p:nvPr/>
          </p:nvSpPr>
          <p:spPr>
            <a:xfrm>
              <a:off x="992" y="3420"/>
              <a:ext cx="288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31" name="文本框 72730"/>
            <p:cNvSpPr txBox="1"/>
            <p:nvPr/>
          </p:nvSpPr>
          <p:spPr>
            <a:xfrm>
              <a:off x="1808" y="3372"/>
              <a:ext cx="288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32" name="文本框 72731"/>
            <p:cNvSpPr txBox="1"/>
            <p:nvPr/>
          </p:nvSpPr>
          <p:spPr>
            <a:xfrm>
              <a:off x="656" y="3216"/>
              <a:ext cx="24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33" name="文本框 72732"/>
            <p:cNvSpPr txBox="1"/>
            <p:nvPr/>
          </p:nvSpPr>
          <p:spPr>
            <a:xfrm>
              <a:off x="528" y="3362"/>
              <a:ext cx="11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72734" name="文本框 72733"/>
            <p:cNvSpPr txBox="1"/>
            <p:nvPr/>
          </p:nvSpPr>
          <p:spPr>
            <a:xfrm>
              <a:off x="540" y="4022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</p:grpSp>
      <p:grpSp>
        <p:nvGrpSpPr>
          <p:cNvPr id="72735" name="组合 72734"/>
          <p:cNvGrpSpPr/>
          <p:nvPr/>
        </p:nvGrpSpPr>
        <p:grpSpPr>
          <a:xfrm>
            <a:off x="1082675" y="250825"/>
            <a:ext cx="4602163" cy="1798638"/>
            <a:chOff x="576" y="134"/>
            <a:chExt cx="2448" cy="956"/>
          </a:xfrm>
        </p:grpSpPr>
        <p:sp>
          <p:nvSpPr>
            <p:cNvPr id="72736" name="文本框 72735"/>
            <p:cNvSpPr txBox="1"/>
            <p:nvPr/>
          </p:nvSpPr>
          <p:spPr>
            <a:xfrm>
              <a:off x="2544" y="432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13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37" name="直接连接符 72736"/>
            <p:cNvSpPr/>
            <p:nvPr/>
          </p:nvSpPr>
          <p:spPr>
            <a:xfrm>
              <a:off x="960" y="912"/>
              <a:ext cx="15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8" name="直接连接符 72737"/>
            <p:cNvSpPr/>
            <p:nvPr/>
          </p:nvSpPr>
          <p:spPr>
            <a:xfrm>
              <a:off x="960" y="240"/>
              <a:ext cx="15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39" name="直接连接符 72738"/>
            <p:cNvSpPr/>
            <p:nvPr/>
          </p:nvSpPr>
          <p:spPr>
            <a:xfrm>
              <a:off x="1248" y="240"/>
              <a:ext cx="0" cy="6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72740" name="直接连接符 72739"/>
            <p:cNvSpPr/>
            <p:nvPr/>
          </p:nvSpPr>
          <p:spPr>
            <a:xfrm>
              <a:off x="1872" y="240"/>
              <a:ext cx="0" cy="6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72741" name="直接连接符 72740"/>
            <p:cNvSpPr/>
            <p:nvPr/>
          </p:nvSpPr>
          <p:spPr>
            <a:xfrm>
              <a:off x="2496" y="240"/>
              <a:ext cx="0" cy="6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742" name="矩形 72741"/>
            <p:cNvSpPr/>
            <p:nvPr/>
          </p:nvSpPr>
          <p:spPr>
            <a:xfrm>
              <a:off x="1188" y="42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3" name="矩形 72742"/>
            <p:cNvSpPr/>
            <p:nvPr/>
          </p:nvSpPr>
          <p:spPr>
            <a:xfrm>
              <a:off x="1812" y="432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4" name="矩形 72743"/>
            <p:cNvSpPr/>
            <p:nvPr/>
          </p:nvSpPr>
          <p:spPr>
            <a:xfrm>
              <a:off x="2436" y="432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745" name="文本框 72744"/>
            <p:cNvSpPr txBox="1"/>
            <p:nvPr/>
          </p:nvSpPr>
          <p:spPr>
            <a:xfrm>
              <a:off x="1284" y="432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1.3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46" name="文本框 72745"/>
            <p:cNvSpPr txBox="1"/>
            <p:nvPr/>
          </p:nvSpPr>
          <p:spPr>
            <a:xfrm>
              <a:off x="1920" y="432"/>
              <a:ext cx="480" cy="251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6.5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47" name="文本框 72746"/>
            <p:cNvSpPr txBox="1"/>
            <p:nvPr/>
          </p:nvSpPr>
          <p:spPr>
            <a:xfrm>
              <a:off x="576" y="432"/>
              <a:ext cx="624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 latinLnBrk="1">
                <a:spcBef>
                  <a:spcPct val="50000"/>
                </a:spcBef>
              </a:pPr>
              <a:r>
                <a:rPr lang="en-US" altLang="zh-CN" sz="2800" i="1" dirty="0" err="1">
                  <a:solidFill>
                    <a:srgbClr val="FF0066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 dirty="0" err="1">
                  <a:solidFill>
                    <a:srgbClr val="FF0066"/>
                  </a:solidFill>
                  <a:latin typeface="Times New Roman" panose="02020603050405020304" pitchFamily="18" charset="0"/>
                </a:rPr>
                <a:t>eq</a:t>
              </a:r>
              <a:r>
                <a:rPr lang="en-US" altLang="zh-CN" sz="2800">
                  <a:solidFill>
                    <a:srgbClr val="FF0066"/>
                  </a:solidFill>
                  <a:latin typeface="Times New Roman" panose="02020603050405020304" pitchFamily="18" charset="0"/>
                </a:rPr>
                <a:t>=?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2748" name="文本框 72747"/>
            <p:cNvSpPr txBox="1"/>
            <p:nvPr/>
          </p:nvSpPr>
          <p:spPr>
            <a:xfrm>
              <a:off x="876" y="134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72749" name="文本框 72748"/>
            <p:cNvSpPr txBox="1"/>
            <p:nvPr/>
          </p:nvSpPr>
          <p:spPr>
            <a:xfrm>
              <a:off x="876" y="806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</p:grpSp>
      <p:graphicFrame>
        <p:nvGraphicFramePr>
          <p:cNvPr id="72751" name="对象 72750"/>
          <p:cNvGraphicFramePr/>
          <p:nvPr/>
        </p:nvGraphicFramePr>
        <p:xfrm>
          <a:off x="4691063" y="6564313"/>
          <a:ext cx="451167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r:id="rId9" imgW="2107565" imgH="431800" progId="Equation.DSMT4">
                  <p:embed/>
                </p:oleObj>
              </mc:Choice>
              <mc:Fallback>
                <p:oleObj r:id="rId9" imgW="2107565" imgH="431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91063" y="6564313"/>
                        <a:ext cx="4511675" cy="9191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FFFF"/>
                          </a:gs>
                          <a:gs pos="100000">
                            <a:schemeClr val="accent1"/>
                          </a:gs>
                        </a:gsLst>
                        <a:lin ang="2700000" scaled="1"/>
                        <a:tileRect/>
                      </a:gradFill>
                      <a:ln w="38100">
                        <a:noFill/>
                        <a:miter/>
                      </a:ln>
                      <a:effectLst>
                        <a:prstShdw prst="shdw13" dist="53882" dir="13499999">
                          <a:srgbClr val="808080"/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2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2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2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/>
      <p:bldP spid="72708" grpId="0"/>
      <p:bldP spid="72709" grpId="0"/>
      <p:bldP spid="72710" grpId="0"/>
      <p:bldP spid="72712" grpId="0"/>
      <p:bldP spid="72713" grpId="0"/>
      <p:bldP spid="72714" grpId="0"/>
      <p:bldP spid="727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文本框 39937"/>
          <p:cNvSpPr txBox="1"/>
          <p:nvPr/>
        </p:nvSpPr>
        <p:spPr>
          <a:xfrm>
            <a:off x="631825" y="631825"/>
            <a:ext cx="2435225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功率关系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39" name="文本框 39938"/>
          <p:cNvSpPr txBox="1"/>
          <p:nvPr/>
        </p:nvSpPr>
        <p:spPr>
          <a:xfrm>
            <a:off x="2706688" y="1443038"/>
            <a:ext cx="6045200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800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文本框 39939"/>
          <p:cNvSpPr txBox="1"/>
          <p:nvPr/>
        </p:nvSpPr>
        <p:spPr>
          <a:xfrm>
            <a:off x="2706688" y="2346325"/>
            <a:ext cx="5053012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 :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 :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endParaRPr lang="en-US" altLang="zh-CN" sz="2800" baseline="30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文本框 39940"/>
          <p:cNvSpPr txBox="1"/>
          <p:nvPr/>
        </p:nvSpPr>
        <p:spPr>
          <a:xfrm>
            <a:off x="1962150" y="3405188"/>
            <a:ext cx="6405563" cy="245903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总功率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i="1" dirty="0" err="1" smtClean="0">
                <a:solidFill>
                  <a:srgbClr val="3333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i="1" dirty="0" err="1" smtClean="0">
                <a:solidFill>
                  <a:srgbClr val="3333FF"/>
                </a:solidFill>
                <a:latin typeface="Times New Roman" panose="02020603050405020304" pitchFamily="18" charset="0"/>
              </a:rPr>
              <a:t>uG</a:t>
            </a:r>
            <a:r>
              <a:rPr lang="en-US" altLang="zh-CN" sz="2100" i="1" dirty="0" err="1" smtClean="0">
                <a:solidFill>
                  <a:srgbClr val="3333FF"/>
                </a:solidFill>
                <a:latin typeface="Times New Roman" panose="02020603050405020304" pitchFamily="18" charset="0"/>
              </a:rPr>
              <a:t>eq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aseline="-250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eq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aseline="30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defTabSz="1082675">
              <a:spcBef>
                <a:spcPct val="50000"/>
              </a:spcBef>
            </a:pPr>
            <a:r>
              <a: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     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= (</a:t>
            </a:r>
            <a:r>
              <a:rPr lang="en-US" altLang="zh-CN" sz="28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solidFill>
                  <a:srgbClr val="00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FF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aseline="-25000" dirty="0">
                <a:solidFill>
                  <a:srgbClr val="00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FF00"/>
                </a:solidFill>
                <a:latin typeface="Times New Roman" panose="02020603050405020304" pitchFamily="18" charset="0"/>
              </a:rPr>
              <a:t>+ …+</a:t>
            </a:r>
            <a:r>
              <a:rPr lang="en-US" altLang="zh-CN" sz="2800" i="1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i="1" baseline="-25000" dirty="0" err="1">
                <a:solidFill>
                  <a:srgbClr val="00FF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i="1" baseline="-25000" dirty="0">
                <a:solidFill>
                  <a:srgbClr val="00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aseline="30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=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aseline="30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=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+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endParaRPr lang="en-US" altLang="zh-CN" sz="2800" baseline="30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2" name="矩形 39941"/>
          <p:cNvSpPr/>
          <p:nvPr/>
        </p:nvSpPr>
        <p:spPr>
          <a:xfrm>
            <a:off x="1311275" y="6069013"/>
            <a:ext cx="8786813" cy="534987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故可以直接用等效电阻计算并联电路“</a:t>
            </a:r>
            <a:r>
              <a:rPr lang="zh-CN" altLang="en-US" sz="2800" dirty="0">
                <a:latin typeface="Times New Roman" panose="02020603050405020304" pitchFamily="18" charset="0"/>
              </a:rPr>
              <a:t>内部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”的</a:t>
            </a:r>
            <a:r>
              <a:rPr lang="zh-CN" altLang="en-US" sz="2800" dirty="0">
                <a:latin typeface="Times New Roman" panose="02020603050405020304" pitchFamily="18" charset="0"/>
              </a:rPr>
              <a:t>总功率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9943" name="矩形 39942"/>
          <p:cNvSpPr/>
          <p:nvPr/>
        </p:nvSpPr>
        <p:spPr>
          <a:xfrm>
            <a:off x="1627188" y="6723063"/>
            <a:ext cx="7715250" cy="534987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（对照前面：</a:t>
            </a:r>
            <a:r>
              <a:rPr lang="zh-CN" altLang="en-US" sz="2800" dirty="0">
                <a:latin typeface="Times New Roman" panose="02020603050405020304" pitchFamily="18" charset="0"/>
              </a:rPr>
              <a:t>“对外等效”，对内不一定等效。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/>
      <p:bldP spid="39941" grpId="0"/>
      <p:bldP spid="39942" grpId="0"/>
      <p:bldP spid="399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文本框 52225"/>
          <p:cNvSpPr txBox="1"/>
          <p:nvPr/>
        </p:nvSpPr>
        <p:spPr>
          <a:xfrm>
            <a:off x="2906713" y="454025"/>
            <a:ext cx="4651375" cy="534988"/>
          </a:xfrm>
          <a:prstGeom prst="rect">
            <a:avLst/>
          </a:prstGeom>
          <a:solidFill>
            <a:srgbClr val="00FFFF"/>
          </a:solidFill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2.1.3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电阻的串并联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7" name="文本框 52226"/>
          <p:cNvSpPr txBox="1"/>
          <p:nvPr/>
        </p:nvSpPr>
        <p:spPr>
          <a:xfrm>
            <a:off x="812800" y="1443038"/>
            <a:ext cx="5322888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要求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：弄清楚串、并联的概念。</a:t>
            </a:r>
          </a:p>
        </p:txBody>
      </p:sp>
      <p:sp>
        <p:nvSpPr>
          <p:cNvPr id="52228" name="文本框 52227"/>
          <p:cNvSpPr txBox="1"/>
          <p:nvPr/>
        </p:nvSpPr>
        <p:spPr>
          <a:xfrm>
            <a:off x="631825" y="3519488"/>
            <a:ext cx="901700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>
                <a:solidFill>
                  <a:srgbClr val="3333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</a:rPr>
              <a:t>1.</a:t>
            </a:r>
          </a:p>
        </p:txBody>
      </p:sp>
      <p:sp>
        <p:nvSpPr>
          <p:cNvPr id="52229" name="文本框 52228"/>
          <p:cNvSpPr txBox="1"/>
          <p:nvPr/>
        </p:nvSpPr>
        <p:spPr>
          <a:xfrm>
            <a:off x="5232400" y="5053013"/>
            <a:ext cx="4692650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eq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= 4∥(2+3∥6) = 2 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</a:p>
        </p:txBody>
      </p:sp>
      <p:grpSp>
        <p:nvGrpSpPr>
          <p:cNvPr id="52230" name="组合 52229"/>
          <p:cNvGrpSpPr/>
          <p:nvPr/>
        </p:nvGrpSpPr>
        <p:grpSpPr>
          <a:xfrm>
            <a:off x="1714500" y="3608388"/>
            <a:ext cx="2698750" cy="3041650"/>
            <a:chOff x="1048" y="816"/>
            <a:chExt cx="1436" cy="1618"/>
          </a:xfrm>
        </p:grpSpPr>
        <p:sp>
          <p:nvSpPr>
            <p:cNvPr id="52231" name="直接连接符 52230"/>
            <p:cNvSpPr/>
            <p:nvPr/>
          </p:nvSpPr>
          <p:spPr>
            <a:xfrm>
              <a:off x="1512" y="1692"/>
              <a:ext cx="9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2232" name="直接连接符 52231"/>
            <p:cNvSpPr/>
            <p:nvPr/>
          </p:nvSpPr>
          <p:spPr>
            <a:xfrm>
              <a:off x="1128" y="1104"/>
              <a:ext cx="134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3" name="直接连接符 52232"/>
            <p:cNvSpPr/>
            <p:nvPr/>
          </p:nvSpPr>
          <p:spPr>
            <a:xfrm>
              <a:off x="1140" y="2256"/>
              <a:ext cx="134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4" name="直接连接符 52233"/>
            <p:cNvSpPr/>
            <p:nvPr/>
          </p:nvSpPr>
          <p:spPr>
            <a:xfrm>
              <a:off x="1512" y="1104"/>
              <a:ext cx="0" cy="11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2235" name="矩形 52234"/>
            <p:cNvSpPr/>
            <p:nvPr/>
          </p:nvSpPr>
          <p:spPr>
            <a:xfrm>
              <a:off x="1452" y="1812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6" name="直接连接符 52235"/>
            <p:cNvSpPr/>
            <p:nvPr/>
          </p:nvSpPr>
          <p:spPr>
            <a:xfrm>
              <a:off x="2472" y="1104"/>
              <a:ext cx="0" cy="11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2237" name="矩形 52236"/>
            <p:cNvSpPr/>
            <p:nvPr/>
          </p:nvSpPr>
          <p:spPr>
            <a:xfrm>
              <a:off x="1452" y="1248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8" name="矩形 52237"/>
            <p:cNvSpPr/>
            <p:nvPr/>
          </p:nvSpPr>
          <p:spPr>
            <a:xfrm rot="-5400000">
              <a:off x="2004" y="96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9" name="矩形 52238"/>
            <p:cNvSpPr/>
            <p:nvPr/>
          </p:nvSpPr>
          <p:spPr>
            <a:xfrm rot="-5400000">
              <a:off x="2004" y="1548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0" name="文本框 52239"/>
            <p:cNvSpPr txBox="1"/>
            <p:nvPr/>
          </p:nvSpPr>
          <p:spPr>
            <a:xfrm>
              <a:off x="1560" y="1248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2241" name="文本框 52240"/>
            <p:cNvSpPr txBox="1"/>
            <p:nvPr/>
          </p:nvSpPr>
          <p:spPr>
            <a:xfrm>
              <a:off x="1920" y="816"/>
              <a:ext cx="33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2242" name="文本框 52241"/>
            <p:cNvSpPr txBox="1"/>
            <p:nvPr/>
          </p:nvSpPr>
          <p:spPr>
            <a:xfrm>
              <a:off x="1920" y="1392"/>
              <a:ext cx="33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2243" name="文本框 52242"/>
            <p:cNvSpPr txBox="1"/>
            <p:nvPr/>
          </p:nvSpPr>
          <p:spPr>
            <a:xfrm>
              <a:off x="1608" y="1823"/>
              <a:ext cx="33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52244" name="文本框 52243"/>
            <p:cNvSpPr txBox="1"/>
            <p:nvPr/>
          </p:nvSpPr>
          <p:spPr>
            <a:xfrm>
              <a:off x="1048" y="998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52245" name="文本框 52244"/>
            <p:cNvSpPr txBox="1"/>
            <p:nvPr/>
          </p:nvSpPr>
          <p:spPr>
            <a:xfrm>
              <a:off x="1060" y="2150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</p:grpSp>
      <p:grpSp>
        <p:nvGrpSpPr>
          <p:cNvPr id="52246" name="组合 52245"/>
          <p:cNvGrpSpPr/>
          <p:nvPr/>
        </p:nvGrpSpPr>
        <p:grpSpPr>
          <a:xfrm>
            <a:off x="1012825" y="5097463"/>
            <a:ext cx="1041400" cy="806450"/>
            <a:chOff x="816" y="1488"/>
            <a:chExt cx="384" cy="429"/>
          </a:xfrm>
        </p:grpSpPr>
        <p:sp>
          <p:nvSpPr>
            <p:cNvPr id="52247" name="文本框 52246"/>
            <p:cNvSpPr txBox="1"/>
            <p:nvPr/>
          </p:nvSpPr>
          <p:spPr>
            <a:xfrm>
              <a:off x="864" y="1632"/>
              <a:ext cx="251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t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eq</a:t>
              </a:r>
              <a:endParaRPr lang="en-US" altLang="zh-CN" sz="2800" i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248" name="燕尾形箭头 52247"/>
            <p:cNvSpPr/>
            <p:nvPr/>
          </p:nvSpPr>
          <p:spPr>
            <a:xfrm>
              <a:off x="816" y="1488"/>
              <a:ext cx="384" cy="144"/>
            </a:xfrm>
            <a:prstGeom prst="notchedRightArrow">
              <a:avLst>
                <a:gd name="adj1" fmla="val 50000"/>
                <a:gd name="adj2" fmla="val 6666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49" name="文本框 52248"/>
          <p:cNvSpPr txBox="1"/>
          <p:nvPr/>
        </p:nvSpPr>
        <p:spPr>
          <a:xfrm>
            <a:off x="360363" y="2525713"/>
            <a:ext cx="2617787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计算举例：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/>
      <p:bldP spid="52228" grpId="0"/>
      <p:bldP spid="52229" grpId="0"/>
      <p:bldP spid="522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右箭头 40961"/>
          <p:cNvSpPr/>
          <p:nvPr/>
        </p:nvSpPr>
        <p:spPr>
          <a:xfrm>
            <a:off x="4872038" y="3608388"/>
            <a:ext cx="901700" cy="541337"/>
          </a:xfrm>
          <a:prstGeom prst="rightArrow">
            <a:avLst>
              <a:gd name="adj1" fmla="val 50000"/>
              <a:gd name="adj2" fmla="val 41642"/>
            </a:avLst>
          </a:prstGeom>
          <a:solidFill>
            <a:srgbClr val="3366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63" name="文本框 40962"/>
          <p:cNvSpPr txBox="1"/>
          <p:nvPr/>
        </p:nvSpPr>
        <p:spPr>
          <a:xfrm>
            <a:off x="1354138" y="5954713"/>
            <a:ext cx="6043612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eq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= (40∥40)+(30∥30∥30) = 30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</a:p>
        </p:txBody>
      </p:sp>
      <p:grpSp>
        <p:nvGrpSpPr>
          <p:cNvPr id="41018" name="组合 41017"/>
          <p:cNvGrpSpPr/>
          <p:nvPr/>
        </p:nvGrpSpPr>
        <p:grpSpPr>
          <a:xfrm>
            <a:off x="1354138" y="1984375"/>
            <a:ext cx="3201987" cy="3360738"/>
            <a:chOff x="720" y="1056"/>
            <a:chExt cx="1704" cy="1788"/>
          </a:xfrm>
        </p:grpSpPr>
        <p:sp>
          <p:nvSpPr>
            <p:cNvPr id="40965" name="文本框 40964"/>
            <p:cNvSpPr txBox="1"/>
            <p:nvPr/>
          </p:nvSpPr>
          <p:spPr>
            <a:xfrm>
              <a:off x="1608" y="1056"/>
              <a:ext cx="43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40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0966" name="直接连接符 40965"/>
            <p:cNvSpPr/>
            <p:nvPr/>
          </p:nvSpPr>
          <p:spPr>
            <a:xfrm>
              <a:off x="864" y="1356"/>
              <a:ext cx="134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67" name="直接连接符 40966"/>
            <p:cNvSpPr/>
            <p:nvPr/>
          </p:nvSpPr>
          <p:spPr>
            <a:xfrm>
              <a:off x="876" y="2508"/>
              <a:ext cx="134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68" name="直接连接符 40967"/>
            <p:cNvSpPr/>
            <p:nvPr/>
          </p:nvSpPr>
          <p:spPr>
            <a:xfrm>
              <a:off x="2196" y="1356"/>
              <a:ext cx="0" cy="11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40969" name="矩形 40968"/>
            <p:cNvSpPr/>
            <p:nvPr/>
          </p:nvSpPr>
          <p:spPr>
            <a:xfrm rot="-5400000">
              <a:off x="1740" y="1212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矩形 40969"/>
            <p:cNvSpPr/>
            <p:nvPr/>
          </p:nvSpPr>
          <p:spPr>
            <a:xfrm rot="-5400000">
              <a:off x="1692" y="2352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文本框 40970"/>
            <p:cNvSpPr txBox="1"/>
            <p:nvPr/>
          </p:nvSpPr>
          <p:spPr>
            <a:xfrm>
              <a:off x="1608" y="2220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30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0972" name="直接连接符 40971"/>
            <p:cNvSpPr/>
            <p:nvPr/>
          </p:nvSpPr>
          <p:spPr>
            <a:xfrm flipH="1" flipV="1">
              <a:off x="1656" y="1980"/>
              <a:ext cx="528" cy="5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sm" len="med"/>
            </a:ln>
          </p:spPr>
        </p:sp>
        <p:sp>
          <p:nvSpPr>
            <p:cNvPr id="40973" name="直接连接符 40972"/>
            <p:cNvSpPr/>
            <p:nvPr/>
          </p:nvSpPr>
          <p:spPr>
            <a:xfrm>
              <a:off x="1032" y="1356"/>
              <a:ext cx="528" cy="5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med" len="med"/>
              <a:tailEnd type="none" w="med" len="med"/>
            </a:ln>
          </p:spPr>
        </p:sp>
        <p:cxnSp>
          <p:nvCxnSpPr>
            <p:cNvPr id="40974" name="肘形连接符 40973"/>
            <p:cNvCxnSpPr>
              <a:stCxn id="40973" idx="1"/>
              <a:endCxn id="40972" idx="1"/>
            </p:cNvCxnSpPr>
            <p:nvPr/>
          </p:nvCxnSpPr>
          <p:spPr>
            <a:xfrm rot="-5400000" flipH="1">
              <a:off x="1560" y="1884"/>
              <a:ext cx="96" cy="96"/>
            </a:xfrm>
            <a:prstGeom prst="bentConnector3">
              <a:avLst>
                <a:gd name="adj1" fmla="val 50000"/>
              </a:avLst>
            </a:prstGeom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40975" name="矩形 40974"/>
            <p:cNvSpPr/>
            <p:nvPr/>
          </p:nvSpPr>
          <p:spPr>
            <a:xfrm rot="-2700000">
              <a:off x="1320" y="1548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6" name="直接连接符 40975"/>
            <p:cNvSpPr/>
            <p:nvPr/>
          </p:nvSpPr>
          <p:spPr>
            <a:xfrm flipH="1">
              <a:off x="1032" y="1356"/>
              <a:ext cx="1152" cy="115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40977" name="矩形 40976"/>
            <p:cNvSpPr/>
            <p:nvPr/>
          </p:nvSpPr>
          <p:spPr>
            <a:xfrm rot="2700000">
              <a:off x="1788" y="156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8" name="直接连接符 40977"/>
            <p:cNvSpPr/>
            <p:nvPr/>
          </p:nvSpPr>
          <p:spPr>
            <a:xfrm>
              <a:off x="2184" y="1356"/>
              <a:ext cx="24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med"/>
              <a:tailEnd type="none" w="med" len="med"/>
            </a:ln>
          </p:spPr>
        </p:sp>
        <p:sp>
          <p:nvSpPr>
            <p:cNvPr id="40979" name="直接连接符 40978"/>
            <p:cNvSpPr/>
            <p:nvPr/>
          </p:nvSpPr>
          <p:spPr>
            <a:xfrm>
              <a:off x="2424" y="1356"/>
              <a:ext cx="0" cy="14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0" name="直接连接符 40979"/>
            <p:cNvSpPr/>
            <p:nvPr/>
          </p:nvSpPr>
          <p:spPr>
            <a:xfrm>
              <a:off x="1032" y="2496"/>
              <a:ext cx="0" cy="28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med"/>
              <a:tailEnd type="none" w="med" len="med"/>
            </a:ln>
          </p:spPr>
        </p:sp>
        <p:sp>
          <p:nvSpPr>
            <p:cNvPr id="40981" name="直接连接符 40980"/>
            <p:cNvSpPr/>
            <p:nvPr/>
          </p:nvSpPr>
          <p:spPr>
            <a:xfrm>
              <a:off x="1032" y="2784"/>
              <a:ext cx="139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2" name="文本框 40981"/>
            <p:cNvSpPr txBox="1"/>
            <p:nvPr/>
          </p:nvSpPr>
          <p:spPr>
            <a:xfrm>
              <a:off x="1560" y="2496"/>
              <a:ext cx="43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30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0983" name="文本框 40982"/>
            <p:cNvSpPr txBox="1"/>
            <p:nvPr/>
          </p:nvSpPr>
          <p:spPr>
            <a:xfrm rot="2668168">
              <a:off x="1272" y="1440"/>
              <a:ext cx="43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40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0984" name="文本框 40983"/>
            <p:cNvSpPr txBox="1"/>
            <p:nvPr/>
          </p:nvSpPr>
          <p:spPr>
            <a:xfrm rot="-2700000">
              <a:off x="1786" y="1632"/>
              <a:ext cx="433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30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0985" name="矩形 40984"/>
            <p:cNvSpPr/>
            <p:nvPr/>
          </p:nvSpPr>
          <p:spPr>
            <a:xfrm rot="-5400000">
              <a:off x="1692" y="264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6" name="文本框 40985"/>
            <p:cNvSpPr txBox="1"/>
            <p:nvPr/>
          </p:nvSpPr>
          <p:spPr>
            <a:xfrm>
              <a:off x="720" y="1249"/>
              <a:ext cx="228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40987" name="文本框 40986"/>
            <p:cNvSpPr txBox="1"/>
            <p:nvPr/>
          </p:nvSpPr>
          <p:spPr>
            <a:xfrm>
              <a:off x="732" y="2401"/>
              <a:ext cx="24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</p:grpSp>
      <p:grpSp>
        <p:nvGrpSpPr>
          <p:cNvPr id="40988" name="组合 40987"/>
          <p:cNvGrpSpPr/>
          <p:nvPr/>
        </p:nvGrpSpPr>
        <p:grpSpPr>
          <a:xfrm>
            <a:off x="1263650" y="3429000"/>
            <a:ext cx="769938" cy="804863"/>
            <a:chOff x="816" y="1488"/>
            <a:chExt cx="410" cy="429"/>
          </a:xfrm>
        </p:grpSpPr>
        <p:sp>
          <p:nvSpPr>
            <p:cNvPr id="40989" name="文本框 40988"/>
            <p:cNvSpPr txBox="1"/>
            <p:nvPr/>
          </p:nvSpPr>
          <p:spPr>
            <a:xfrm>
              <a:off x="864" y="1632"/>
              <a:ext cx="36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t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eq</a:t>
              </a:r>
              <a:endParaRPr lang="en-US" altLang="zh-CN" sz="2800" i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90" name="燕尾形箭头 40989"/>
            <p:cNvSpPr/>
            <p:nvPr/>
          </p:nvSpPr>
          <p:spPr>
            <a:xfrm>
              <a:off x="816" y="1488"/>
              <a:ext cx="384" cy="144"/>
            </a:xfrm>
            <a:prstGeom prst="notchedRightArrow">
              <a:avLst>
                <a:gd name="adj1" fmla="val 50000"/>
                <a:gd name="adj2" fmla="val 66666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1020" name="组合 41019"/>
          <p:cNvGrpSpPr/>
          <p:nvPr/>
        </p:nvGrpSpPr>
        <p:grpSpPr>
          <a:xfrm>
            <a:off x="5886450" y="2030413"/>
            <a:ext cx="4737100" cy="3063875"/>
            <a:chOff x="3144" y="1056"/>
            <a:chExt cx="2520" cy="1630"/>
          </a:xfrm>
        </p:grpSpPr>
        <p:grpSp>
          <p:nvGrpSpPr>
            <p:cNvPr id="41019" name="组合 41018"/>
            <p:cNvGrpSpPr/>
            <p:nvPr/>
          </p:nvGrpSpPr>
          <p:grpSpPr>
            <a:xfrm>
              <a:off x="3144" y="1056"/>
              <a:ext cx="2520" cy="1630"/>
              <a:chOff x="3144" y="1056"/>
              <a:chExt cx="2520" cy="1630"/>
            </a:xfrm>
          </p:grpSpPr>
          <p:sp>
            <p:nvSpPr>
              <p:cNvPr id="40993" name="文本框 40992"/>
              <p:cNvSpPr txBox="1"/>
              <p:nvPr/>
            </p:nvSpPr>
            <p:spPr>
              <a:xfrm>
                <a:off x="4032" y="1056"/>
                <a:ext cx="468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40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40994" name="直接连接符 40993"/>
              <p:cNvSpPr/>
              <p:nvPr/>
            </p:nvSpPr>
            <p:spPr>
              <a:xfrm>
                <a:off x="3300" y="1356"/>
                <a:ext cx="134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95" name="直接连接符 40994"/>
              <p:cNvSpPr/>
              <p:nvPr/>
            </p:nvSpPr>
            <p:spPr>
              <a:xfrm>
                <a:off x="3312" y="2508"/>
                <a:ext cx="1344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0996" name="直接连接符 40995"/>
              <p:cNvSpPr/>
              <p:nvPr/>
            </p:nvSpPr>
            <p:spPr>
              <a:xfrm>
                <a:off x="4632" y="1356"/>
                <a:ext cx="0" cy="1152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</p:sp>
          <p:sp>
            <p:nvSpPr>
              <p:cNvPr id="40997" name="直接连接符 40996"/>
              <p:cNvSpPr/>
              <p:nvPr/>
            </p:nvSpPr>
            <p:spPr>
              <a:xfrm flipH="1">
                <a:off x="3708" y="1740"/>
                <a:ext cx="91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oval" w="sm" len="sm"/>
                <a:tailEnd type="oval" w="sm" len="sm"/>
              </a:ln>
            </p:spPr>
          </p:sp>
          <p:sp>
            <p:nvSpPr>
              <p:cNvPr id="40998" name="矩形 40997"/>
              <p:cNvSpPr/>
              <p:nvPr/>
            </p:nvSpPr>
            <p:spPr>
              <a:xfrm rot="-5400000">
                <a:off x="4176" y="1212"/>
                <a:ext cx="120" cy="288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999" name="矩形 40998"/>
              <p:cNvSpPr/>
              <p:nvPr/>
            </p:nvSpPr>
            <p:spPr>
              <a:xfrm rot="-5400000">
                <a:off x="4164" y="1608"/>
                <a:ext cx="120" cy="288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0" name="文本框 40999"/>
              <p:cNvSpPr txBox="1"/>
              <p:nvPr/>
            </p:nvSpPr>
            <p:spPr>
              <a:xfrm>
                <a:off x="4080" y="1452"/>
                <a:ext cx="432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40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41001" name="文本框 41000"/>
              <p:cNvSpPr txBox="1"/>
              <p:nvPr/>
            </p:nvSpPr>
            <p:spPr>
              <a:xfrm>
                <a:off x="4656" y="1980"/>
                <a:ext cx="432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30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41002" name="直接连接符 41001"/>
              <p:cNvSpPr/>
              <p:nvPr/>
            </p:nvSpPr>
            <p:spPr>
              <a:xfrm flipV="1">
                <a:off x="3696" y="1356"/>
                <a:ext cx="0" cy="38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oval" w="med" len="med"/>
              </a:ln>
            </p:spPr>
          </p:sp>
          <p:sp>
            <p:nvSpPr>
              <p:cNvPr id="41003" name="直接连接符 41002"/>
              <p:cNvSpPr/>
              <p:nvPr/>
            </p:nvSpPr>
            <p:spPr>
              <a:xfrm flipH="1">
                <a:off x="3864" y="1740"/>
                <a:ext cx="768" cy="76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</p:sp>
          <p:sp>
            <p:nvSpPr>
              <p:cNvPr id="41004" name="矩形 41003"/>
              <p:cNvSpPr/>
              <p:nvPr/>
            </p:nvSpPr>
            <p:spPr>
              <a:xfrm rot="2700000">
                <a:off x="4164" y="1956"/>
                <a:ext cx="120" cy="288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5" name="文本框 41004"/>
              <p:cNvSpPr txBox="1"/>
              <p:nvPr/>
            </p:nvSpPr>
            <p:spPr>
              <a:xfrm rot="-2700000">
                <a:off x="4128" y="2064"/>
                <a:ext cx="432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30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41006" name="矩形 41005"/>
              <p:cNvSpPr/>
              <p:nvPr/>
            </p:nvSpPr>
            <p:spPr>
              <a:xfrm>
                <a:off x="4572" y="1992"/>
                <a:ext cx="120" cy="288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07" name="直接连接符 41006"/>
              <p:cNvSpPr/>
              <p:nvPr/>
            </p:nvSpPr>
            <p:spPr>
              <a:xfrm>
                <a:off x="4632" y="1740"/>
                <a:ext cx="57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008" name="直接连接符 41007"/>
              <p:cNvSpPr/>
              <p:nvPr/>
            </p:nvSpPr>
            <p:spPr>
              <a:xfrm>
                <a:off x="4632" y="2508"/>
                <a:ext cx="576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009" name="直接连接符 41008"/>
              <p:cNvSpPr/>
              <p:nvPr/>
            </p:nvSpPr>
            <p:spPr>
              <a:xfrm>
                <a:off x="5196" y="1740"/>
                <a:ext cx="0" cy="768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1010" name="文本框 41009"/>
              <p:cNvSpPr txBox="1"/>
              <p:nvPr/>
            </p:nvSpPr>
            <p:spPr>
              <a:xfrm>
                <a:off x="5232" y="1992"/>
                <a:ext cx="432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30</a:t>
                </a:r>
                <a:r>
                  <a:rPr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41011" name="矩形 41010"/>
              <p:cNvSpPr/>
              <p:nvPr/>
            </p:nvSpPr>
            <p:spPr>
              <a:xfrm>
                <a:off x="5136" y="1992"/>
                <a:ext cx="120" cy="288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012" name="文本框 41011"/>
              <p:cNvSpPr txBox="1"/>
              <p:nvPr/>
            </p:nvSpPr>
            <p:spPr>
              <a:xfrm>
                <a:off x="3144" y="1249"/>
                <a:ext cx="260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º</a:t>
                </a:r>
              </a:p>
            </p:txBody>
          </p:sp>
          <p:sp>
            <p:nvSpPr>
              <p:cNvPr id="41013" name="文本框 41012"/>
              <p:cNvSpPr txBox="1"/>
              <p:nvPr/>
            </p:nvSpPr>
            <p:spPr>
              <a:xfrm>
                <a:off x="3144" y="2402"/>
                <a:ext cx="276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º</a:t>
                </a:r>
              </a:p>
            </p:txBody>
          </p:sp>
        </p:grpSp>
        <p:grpSp>
          <p:nvGrpSpPr>
            <p:cNvPr id="41014" name="组合 41013"/>
            <p:cNvGrpSpPr/>
            <p:nvPr/>
          </p:nvGrpSpPr>
          <p:grpSpPr>
            <a:xfrm>
              <a:off x="3168" y="1824"/>
              <a:ext cx="410" cy="429"/>
              <a:chOff x="816" y="1488"/>
              <a:chExt cx="410" cy="429"/>
            </a:xfrm>
          </p:grpSpPr>
          <p:sp>
            <p:nvSpPr>
              <p:cNvPr id="41015" name="文本框 41014"/>
              <p:cNvSpPr txBox="1"/>
              <p:nvPr/>
            </p:nvSpPr>
            <p:spPr>
              <a:xfrm>
                <a:off x="864" y="1632"/>
                <a:ext cx="362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108253" tIns="54125" rIns="108253" bIns="54125" anchor="t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 i="1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eq</a:t>
                </a:r>
                <a:endParaRPr lang="en-US" altLang="zh-CN" sz="2800" i="1" baseline="-250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16" name="燕尾形箭头 41015"/>
              <p:cNvSpPr/>
              <p:nvPr/>
            </p:nvSpPr>
            <p:spPr>
              <a:xfrm>
                <a:off x="816" y="1488"/>
                <a:ext cx="384" cy="144"/>
              </a:xfrm>
              <a:prstGeom prst="notchedRightArrow">
                <a:avLst>
                  <a:gd name="adj1" fmla="val 50000"/>
                  <a:gd name="adj2" fmla="val 66666"/>
                </a:avLst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017" name="文本框 41016"/>
          <p:cNvSpPr txBox="1"/>
          <p:nvPr/>
        </p:nvSpPr>
        <p:spPr>
          <a:xfrm>
            <a:off x="1082675" y="1354138"/>
            <a:ext cx="901700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>
                <a:solidFill>
                  <a:srgbClr val="3333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</a:rPr>
              <a:t>2.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文本框 53249"/>
          <p:cNvSpPr txBox="1"/>
          <p:nvPr/>
        </p:nvSpPr>
        <p:spPr>
          <a:xfrm>
            <a:off x="360363" y="315913"/>
            <a:ext cx="993775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>
                <a:solidFill>
                  <a:srgbClr val="3333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</a:rPr>
              <a:t>3.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1" name="文本框 53250"/>
          <p:cNvSpPr txBox="1"/>
          <p:nvPr/>
        </p:nvSpPr>
        <p:spPr>
          <a:xfrm>
            <a:off x="360363" y="2728913"/>
            <a:ext cx="1082675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2" name="文本框 53251"/>
          <p:cNvSpPr txBox="1"/>
          <p:nvPr/>
        </p:nvSpPr>
        <p:spPr>
          <a:xfrm>
            <a:off x="1060450" y="2819400"/>
            <a:ext cx="2886075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①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用分流方法做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3" name="文本框 53252"/>
          <p:cNvSpPr txBox="1"/>
          <p:nvPr/>
        </p:nvSpPr>
        <p:spPr>
          <a:xfrm>
            <a:off x="1082675" y="5165725"/>
            <a:ext cx="2978150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用分压方法做</a:t>
            </a:r>
          </a:p>
        </p:txBody>
      </p:sp>
      <p:graphicFrame>
        <p:nvGraphicFramePr>
          <p:cNvPr id="53254" name="对象 53253"/>
          <p:cNvGraphicFramePr/>
          <p:nvPr/>
        </p:nvGraphicFramePr>
        <p:xfrm>
          <a:off x="2011363" y="3203575"/>
          <a:ext cx="7121525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1" r:id="rId3" imgW="3248660" imgH="355600" progId="Equation.DSMT4">
                  <p:embed/>
                </p:oleObj>
              </mc:Choice>
              <mc:Fallback>
                <p:oleObj r:id="rId3" imgW="3248660" imgH="355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1363" y="3203575"/>
                        <a:ext cx="7121525" cy="776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对象 53254"/>
          <p:cNvGraphicFramePr/>
          <p:nvPr/>
        </p:nvGraphicFramePr>
        <p:xfrm>
          <a:off x="2008188" y="5616575"/>
          <a:ext cx="3427412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2" r:id="rId5" imgW="1497965" imgH="393700" progId="Equation.DSMT4">
                  <p:embed/>
                </p:oleObj>
              </mc:Choice>
              <mc:Fallback>
                <p:oleObj r:id="rId5" imgW="1497965" imgH="3937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08188" y="5616575"/>
                        <a:ext cx="3427412" cy="896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对象 53255"/>
          <p:cNvGraphicFramePr/>
          <p:nvPr/>
        </p:nvGraphicFramePr>
        <p:xfrm>
          <a:off x="2065338" y="4465638"/>
          <a:ext cx="20526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r:id="rId7" imgW="875665" imgH="355600" progId="Equation.DSMT4">
                  <p:embed/>
                </p:oleObj>
              </mc:Choice>
              <mc:Fallback>
                <p:oleObj r:id="rId7" imgW="875665" imgH="3556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65338" y="4465638"/>
                        <a:ext cx="2052637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7" name="对象 53256"/>
          <p:cNvGraphicFramePr/>
          <p:nvPr/>
        </p:nvGraphicFramePr>
        <p:xfrm>
          <a:off x="1962150" y="3924300"/>
          <a:ext cx="34512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r:id="rId9" imgW="1382395" imgH="215900" progId="Equation.DSMT4">
                  <p:embed/>
                </p:oleObj>
              </mc:Choice>
              <mc:Fallback>
                <p:oleObj r:id="rId9" imgW="1382395" imgH="2159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62150" y="3924300"/>
                        <a:ext cx="3451225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对象 53257"/>
          <p:cNvGraphicFramePr/>
          <p:nvPr/>
        </p:nvGraphicFramePr>
        <p:xfrm>
          <a:off x="2092325" y="6351588"/>
          <a:ext cx="2570163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5" r:id="rId11" imgW="1053465" imgH="355600" progId="Equation.DSMT4">
                  <p:embed/>
                </p:oleObj>
              </mc:Choice>
              <mc:Fallback>
                <p:oleObj r:id="rId11" imgW="1053465" imgH="355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92325" y="6351588"/>
                        <a:ext cx="2570163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9" name="文本框 53258"/>
          <p:cNvSpPr txBox="1"/>
          <p:nvPr/>
        </p:nvSpPr>
        <p:spPr>
          <a:xfrm>
            <a:off x="7653338" y="473075"/>
            <a:ext cx="2947987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求</a:t>
            </a:r>
            <a:r>
              <a:rPr lang="zh-CN" altLang="en-US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,i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,u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4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3314" name="组合 53313"/>
          <p:cNvGrpSpPr/>
          <p:nvPr/>
        </p:nvGrpSpPr>
        <p:grpSpPr>
          <a:xfrm>
            <a:off x="812800" y="203200"/>
            <a:ext cx="6653213" cy="2459038"/>
            <a:chOff x="432" y="192"/>
            <a:chExt cx="3540" cy="1308"/>
          </a:xfrm>
        </p:grpSpPr>
        <p:grpSp>
          <p:nvGrpSpPr>
            <p:cNvPr id="53261" name="组合 53260"/>
            <p:cNvGrpSpPr/>
            <p:nvPr/>
          </p:nvGrpSpPr>
          <p:grpSpPr>
            <a:xfrm>
              <a:off x="736" y="626"/>
              <a:ext cx="416" cy="612"/>
              <a:chOff x="784" y="902"/>
              <a:chExt cx="416" cy="612"/>
            </a:xfrm>
          </p:grpSpPr>
          <p:sp>
            <p:nvSpPr>
              <p:cNvPr id="53262" name="椭圆 53261"/>
              <p:cNvSpPr/>
              <p:nvPr/>
            </p:nvSpPr>
            <p:spPr>
              <a:xfrm>
                <a:off x="912" y="113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63" name="文本框 53262"/>
              <p:cNvSpPr txBox="1"/>
              <p:nvPr/>
            </p:nvSpPr>
            <p:spPr>
              <a:xfrm>
                <a:off x="784" y="902"/>
                <a:ext cx="223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53264" name="文本框 53263"/>
              <p:cNvSpPr txBox="1"/>
              <p:nvPr/>
            </p:nvSpPr>
            <p:spPr>
              <a:xfrm>
                <a:off x="796" y="1230"/>
                <a:ext cx="212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</p:grpSp>
        <p:sp>
          <p:nvSpPr>
            <p:cNvPr id="53265" name="直接连接符 53264"/>
            <p:cNvSpPr/>
            <p:nvPr/>
          </p:nvSpPr>
          <p:spPr>
            <a:xfrm>
              <a:off x="1008" y="492"/>
              <a:ext cx="264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6" name="直接连接符 53265"/>
            <p:cNvSpPr/>
            <p:nvPr/>
          </p:nvSpPr>
          <p:spPr>
            <a:xfrm>
              <a:off x="1008" y="1500"/>
              <a:ext cx="264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7" name="直接连接符 53266"/>
            <p:cNvSpPr/>
            <p:nvPr/>
          </p:nvSpPr>
          <p:spPr>
            <a:xfrm>
              <a:off x="1008" y="492"/>
              <a:ext cx="0" cy="10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68" name="直接连接符 53267"/>
            <p:cNvSpPr/>
            <p:nvPr/>
          </p:nvSpPr>
          <p:spPr>
            <a:xfrm>
              <a:off x="1680" y="492"/>
              <a:ext cx="0" cy="10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53269" name="直接连接符 53268"/>
            <p:cNvSpPr/>
            <p:nvPr/>
          </p:nvSpPr>
          <p:spPr>
            <a:xfrm>
              <a:off x="2352" y="492"/>
              <a:ext cx="0" cy="10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53270" name="直接连接符 53269"/>
            <p:cNvSpPr/>
            <p:nvPr/>
          </p:nvSpPr>
          <p:spPr>
            <a:xfrm>
              <a:off x="3000" y="492"/>
              <a:ext cx="0" cy="10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53271" name="直接连接符 53270"/>
            <p:cNvSpPr/>
            <p:nvPr/>
          </p:nvSpPr>
          <p:spPr>
            <a:xfrm>
              <a:off x="3636" y="492"/>
              <a:ext cx="0" cy="10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3272" name="矩形 53271"/>
            <p:cNvSpPr/>
            <p:nvPr/>
          </p:nvSpPr>
          <p:spPr>
            <a:xfrm>
              <a:off x="3576" y="852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文本框 53272"/>
            <p:cNvSpPr txBox="1"/>
            <p:nvPr/>
          </p:nvSpPr>
          <p:spPr>
            <a:xfrm>
              <a:off x="3264" y="828"/>
              <a:ext cx="384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2R</a:t>
              </a:r>
            </a:p>
          </p:txBody>
        </p:sp>
        <p:sp>
          <p:nvSpPr>
            <p:cNvPr id="53274" name="矩形 53273"/>
            <p:cNvSpPr/>
            <p:nvPr/>
          </p:nvSpPr>
          <p:spPr>
            <a:xfrm>
              <a:off x="2940" y="84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5" name="文本框 53274"/>
            <p:cNvSpPr txBox="1"/>
            <p:nvPr/>
          </p:nvSpPr>
          <p:spPr>
            <a:xfrm>
              <a:off x="2640" y="828"/>
              <a:ext cx="43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 latinLnBrk="1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2R</a:t>
              </a:r>
            </a:p>
          </p:txBody>
        </p:sp>
        <p:sp>
          <p:nvSpPr>
            <p:cNvPr id="53276" name="矩形 53275"/>
            <p:cNvSpPr/>
            <p:nvPr/>
          </p:nvSpPr>
          <p:spPr>
            <a:xfrm>
              <a:off x="2292" y="828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文本框 53276"/>
            <p:cNvSpPr txBox="1"/>
            <p:nvPr/>
          </p:nvSpPr>
          <p:spPr>
            <a:xfrm>
              <a:off x="2016" y="828"/>
              <a:ext cx="384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2R</a:t>
              </a:r>
            </a:p>
          </p:txBody>
        </p:sp>
        <p:sp>
          <p:nvSpPr>
            <p:cNvPr id="53278" name="矩形 53277"/>
            <p:cNvSpPr/>
            <p:nvPr/>
          </p:nvSpPr>
          <p:spPr>
            <a:xfrm>
              <a:off x="1620" y="828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9" name="文本框 53278"/>
            <p:cNvSpPr txBox="1"/>
            <p:nvPr/>
          </p:nvSpPr>
          <p:spPr>
            <a:xfrm>
              <a:off x="1344" y="828"/>
              <a:ext cx="384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2R</a:t>
              </a:r>
            </a:p>
          </p:txBody>
        </p:sp>
        <p:sp>
          <p:nvSpPr>
            <p:cNvPr id="53280" name="矩形 53279"/>
            <p:cNvSpPr/>
            <p:nvPr/>
          </p:nvSpPr>
          <p:spPr>
            <a:xfrm rot="-5400000">
              <a:off x="2004" y="36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矩形 53280"/>
            <p:cNvSpPr/>
            <p:nvPr/>
          </p:nvSpPr>
          <p:spPr>
            <a:xfrm rot="-5400000">
              <a:off x="2676" y="36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2" name="文本框 53281"/>
            <p:cNvSpPr txBox="1"/>
            <p:nvPr/>
          </p:nvSpPr>
          <p:spPr>
            <a:xfrm>
              <a:off x="1968" y="204"/>
              <a:ext cx="24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53283" name="文本框 53282"/>
            <p:cNvSpPr txBox="1"/>
            <p:nvPr/>
          </p:nvSpPr>
          <p:spPr>
            <a:xfrm>
              <a:off x="2640" y="204"/>
              <a:ext cx="19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53284" name="直接连接符 53283"/>
            <p:cNvSpPr/>
            <p:nvPr/>
          </p:nvSpPr>
          <p:spPr>
            <a:xfrm>
              <a:off x="1152" y="492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85" name="直接连接符 53284"/>
            <p:cNvSpPr/>
            <p:nvPr/>
          </p:nvSpPr>
          <p:spPr>
            <a:xfrm>
              <a:off x="1776" y="492"/>
              <a:ext cx="9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86" name="直接连接符 53285"/>
            <p:cNvSpPr/>
            <p:nvPr/>
          </p:nvSpPr>
          <p:spPr>
            <a:xfrm>
              <a:off x="2352" y="492"/>
              <a:ext cx="14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87" name="直接连接符 53286"/>
            <p:cNvSpPr/>
            <p:nvPr/>
          </p:nvSpPr>
          <p:spPr>
            <a:xfrm>
              <a:off x="3000" y="492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88" name="直接连接符 53287"/>
            <p:cNvSpPr/>
            <p:nvPr/>
          </p:nvSpPr>
          <p:spPr>
            <a:xfrm flipH="1">
              <a:off x="3216" y="492"/>
              <a:ext cx="2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3289" name="文本框 53288"/>
            <p:cNvSpPr txBox="1"/>
            <p:nvPr/>
          </p:nvSpPr>
          <p:spPr>
            <a:xfrm>
              <a:off x="1296" y="192"/>
              <a:ext cx="288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90" name="文本框 53289"/>
            <p:cNvSpPr txBox="1"/>
            <p:nvPr/>
          </p:nvSpPr>
          <p:spPr>
            <a:xfrm>
              <a:off x="1668" y="192"/>
              <a:ext cx="288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91" name="文本框 53290"/>
            <p:cNvSpPr txBox="1"/>
            <p:nvPr/>
          </p:nvSpPr>
          <p:spPr>
            <a:xfrm>
              <a:off x="2352" y="204"/>
              <a:ext cx="288" cy="28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92" name="文本框 53291"/>
            <p:cNvSpPr txBox="1"/>
            <p:nvPr/>
          </p:nvSpPr>
          <p:spPr>
            <a:xfrm>
              <a:off x="3264" y="204"/>
              <a:ext cx="288" cy="28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293" name="文本框 53292"/>
            <p:cNvSpPr txBox="1"/>
            <p:nvPr/>
          </p:nvSpPr>
          <p:spPr>
            <a:xfrm>
              <a:off x="432" y="852"/>
              <a:ext cx="504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12V</a:t>
              </a:r>
            </a:p>
          </p:txBody>
        </p:sp>
        <p:grpSp>
          <p:nvGrpSpPr>
            <p:cNvPr id="53312" name="组合 53311"/>
            <p:cNvGrpSpPr/>
            <p:nvPr/>
          </p:nvGrpSpPr>
          <p:grpSpPr>
            <a:xfrm>
              <a:off x="3648" y="678"/>
              <a:ext cx="324" cy="560"/>
              <a:chOff x="3648" y="678"/>
              <a:chExt cx="324" cy="560"/>
            </a:xfrm>
          </p:grpSpPr>
          <p:sp>
            <p:nvSpPr>
              <p:cNvPr id="53295" name="文本框 53294"/>
              <p:cNvSpPr txBox="1"/>
              <p:nvPr/>
            </p:nvSpPr>
            <p:spPr>
              <a:xfrm>
                <a:off x="3730" y="678"/>
                <a:ext cx="230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53296" name="文本框 53295"/>
              <p:cNvSpPr txBox="1"/>
              <p:nvPr/>
            </p:nvSpPr>
            <p:spPr>
              <a:xfrm>
                <a:off x="3732" y="954"/>
                <a:ext cx="144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53297" name="文本框 53296"/>
              <p:cNvSpPr txBox="1"/>
              <p:nvPr/>
            </p:nvSpPr>
            <p:spPr>
              <a:xfrm>
                <a:off x="3648" y="844"/>
                <a:ext cx="324" cy="2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4</a:t>
                </a:r>
                <a:endPara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53311" name="组合 53310"/>
            <p:cNvGrpSpPr/>
            <p:nvPr/>
          </p:nvGrpSpPr>
          <p:grpSpPr>
            <a:xfrm>
              <a:off x="2356" y="678"/>
              <a:ext cx="324" cy="560"/>
              <a:chOff x="2356" y="678"/>
              <a:chExt cx="324" cy="560"/>
            </a:xfrm>
          </p:grpSpPr>
          <p:sp>
            <p:nvSpPr>
              <p:cNvPr id="53299" name="文本框 53298"/>
              <p:cNvSpPr txBox="1"/>
              <p:nvPr/>
            </p:nvSpPr>
            <p:spPr>
              <a:xfrm>
                <a:off x="2438" y="678"/>
                <a:ext cx="230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53300" name="文本框 53299"/>
              <p:cNvSpPr txBox="1"/>
              <p:nvPr/>
            </p:nvSpPr>
            <p:spPr>
              <a:xfrm>
                <a:off x="2440" y="954"/>
                <a:ext cx="144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53301" name="文本框 53300"/>
              <p:cNvSpPr txBox="1"/>
              <p:nvPr/>
            </p:nvSpPr>
            <p:spPr>
              <a:xfrm>
                <a:off x="2356" y="844"/>
                <a:ext cx="324" cy="2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2</a:t>
                </a:r>
                <a:endPara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53309" name="组合 53308"/>
            <p:cNvGrpSpPr/>
            <p:nvPr/>
          </p:nvGrpSpPr>
          <p:grpSpPr>
            <a:xfrm>
              <a:off x="1680" y="626"/>
              <a:ext cx="324" cy="572"/>
              <a:chOff x="1680" y="626"/>
              <a:chExt cx="324" cy="572"/>
            </a:xfrm>
          </p:grpSpPr>
          <p:sp>
            <p:nvSpPr>
              <p:cNvPr id="53303" name="文本框 53302"/>
              <p:cNvSpPr txBox="1"/>
              <p:nvPr/>
            </p:nvSpPr>
            <p:spPr>
              <a:xfrm>
                <a:off x="1750" y="626"/>
                <a:ext cx="222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53304" name="文本框 53303"/>
              <p:cNvSpPr txBox="1"/>
              <p:nvPr/>
            </p:nvSpPr>
            <p:spPr>
              <a:xfrm>
                <a:off x="1764" y="914"/>
                <a:ext cx="144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53305" name="文本框 53304"/>
              <p:cNvSpPr txBox="1"/>
              <p:nvPr/>
            </p:nvSpPr>
            <p:spPr>
              <a:xfrm>
                <a:off x="1680" y="804"/>
                <a:ext cx="324" cy="2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8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lang="en-US" altLang="zh-CN" sz="2800" baseline="-25000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1</a:t>
                </a:r>
                <a:endParaRPr lang="en-US" altLang="zh-CN" sz="2800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</p:grpSp>
      </p:grpSp>
      <p:graphicFrame>
        <p:nvGraphicFramePr>
          <p:cNvPr id="53313" name="对象 53312"/>
          <p:cNvGraphicFramePr/>
          <p:nvPr/>
        </p:nvGraphicFramePr>
        <p:xfrm>
          <a:off x="2087563" y="7172325"/>
          <a:ext cx="2052637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6" r:id="rId13" imgW="875665" imgH="355600" progId="Equation.DSMT4">
                  <p:embed/>
                </p:oleObj>
              </mc:Choice>
              <mc:Fallback>
                <p:oleObj r:id="rId13" imgW="875665" imgH="355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87563" y="7172325"/>
                        <a:ext cx="2052637" cy="828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3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3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53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2" grpId="0"/>
      <p:bldP spid="532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文本框 77825"/>
          <p:cNvSpPr txBox="1"/>
          <p:nvPr/>
        </p:nvSpPr>
        <p:spPr>
          <a:xfrm>
            <a:off x="3063875" y="901700"/>
            <a:ext cx="5078413" cy="611188"/>
          </a:xfrm>
          <a:prstGeom prst="rect">
            <a:avLst/>
          </a:prstGeom>
          <a:solidFill>
            <a:srgbClr val="00FFFF"/>
          </a:solidFill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3300" dirty="0">
                <a:solidFill>
                  <a:schemeClr val="tx1"/>
                </a:solidFill>
                <a:latin typeface="Times New Roman" panose="02020603050405020304" pitchFamily="18" charset="0"/>
              </a:rPr>
              <a:t>（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Y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形</a:t>
            </a:r>
            <a:r>
              <a:rPr lang="zh-CN" altLang="en-US" sz="3300" dirty="0">
                <a:solidFill>
                  <a:schemeClr val="tx1"/>
                </a:solidFill>
                <a:latin typeface="Times New Roman" panose="02020603050405020304" pitchFamily="18" charset="0"/>
              </a:rPr>
              <a:t>连接与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形</a:t>
            </a:r>
            <a:r>
              <a:rPr lang="zh-CN" altLang="en-US" sz="3300" dirty="0">
                <a:solidFill>
                  <a:schemeClr val="tx1"/>
                </a:solidFill>
                <a:latin typeface="Times New Roman" panose="02020603050405020304" pitchFamily="18" charset="0"/>
              </a:rPr>
              <a:t>连接）</a:t>
            </a:r>
          </a:p>
        </p:txBody>
      </p:sp>
      <p:sp>
        <p:nvSpPr>
          <p:cNvPr id="77837" name="文本框 77836"/>
          <p:cNvSpPr txBox="1"/>
          <p:nvPr/>
        </p:nvSpPr>
        <p:spPr>
          <a:xfrm>
            <a:off x="7446963" y="6588125"/>
            <a:ext cx="2071687" cy="117633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defTabSz="1082675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sym typeface="Wingdings 3" panose="05040102010807070707" pitchFamily="18" charset="2"/>
              </a:rPr>
              <a:t>星形连接</a:t>
            </a:r>
          </a:p>
          <a:p>
            <a:pPr defTabSz="1082675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sym typeface="Wingdings 3" panose="05040102010807070707" pitchFamily="18" charset="2"/>
              </a:rPr>
              <a:t>Y </a:t>
            </a:r>
            <a:r>
              <a:rPr lang="zh-CN" altLang="en-US" sz="2800" dirty="0">
                <a:latin typeface="Times New Roman" panose="02020603050405020304" pitchFamily="18" charset="0"/>
                <a:sym typeface="Wingdings 3" panose="05040102010807070707" pitchFamily="18" charset="2"/>
              </a:rPr>
              <a:t>形</a:t>
            </a:r>
            <a:endParaRPr lang="zh-CN" altLang="en-US" sz="2800">
              <a:latin typeface="Times New Roman" panose="02020603050405020304" pitchFamily="18" charset="0"/>
              <a:sym typeface="Wingdings 3" panose="05040102010807070707" pitchFamily="18" charset="2"/>
            </a:endParaRPr>
          </a:p>
        </p:txBody>
      </p:sp>
      <p:sp>
        <p:nvSpPr>
          <p:cNvPr id="77838" name="文本框 77837"/>
          <p:cNvSpPr txBox="1"/>
          <p:nvPr/>
        </p:nvSpPr>
        <p:spPr>
          <a:xfrm>
            <a:off x="2625725" y="6588125"/>
            <a:ext cx="2111375" cy="117633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defTabSz="1082675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三角形</a:t>
            </a:r>
            <a:r>
              <a:rPr lang="zh-CN" altLang="en-US" sz="2800" dirty="0">
                <a:latin typeface="Times New Roman" panose="02020603050405020304" pitchFamily="18" charset="0"/>
                <a:sym typeface="Wingdings 3" panose="05040102010807070707" pitchFamily="18" charset="2"/>
              </a:rPr>
              <a:t>连接</a:t>
            </a:r>
          </a:p>
          <a:p>
            <a:pPr defTabSz="1082675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 dirty="0">
                <a:latin typeface="Times New Roman" panose="02020603050405020304" pitchFamily="18" charset="0"/>
                <a:sym typeface="Wingdings 3" panose="05040102010807070707" pitchFamily="18" charset="2"/>
              </a:rPr>
              <a:t>形</a:t>
            </a:r>
            <a:endParaRPr lang="zh-CN" altLang="en-US" sz="2800">
              <a:latin typeface="Times New Roman" panose="02020603050405020304" pitchFamily="18" charset="0"/>
              <a:sym typeface="Wingdings 3" panose="05040102010807070707" pitchFamily="18" charset="2"/>
            </a:endParaRPr>
          </a:p>
        </p:txBody>
      </p:sp>
      <p:grpSp>
        <p:nvGrpSpPr>
          <p:cNvPr id="77905" name="组合 77904"/>
          <p:cNvGrpSpPr/>
          <p:nvPr/>
        </p:nvGrpSpPr>
        <p:grpSpPr>
          <a:xfrm>
            <a:off x="857250" y="2616200"/>
            <a:ext cx="4872038" cy="3692525"/>
            <a:chOff x="432" y="1920"/>
            <a:chExt cx="2592" cy="1965"/>
          </a:xfrm>
        </p:grpSpPr>
        <p:sp>
          <p:nvSpPr>
            <p:cNvPr id="77840" name="直接连接符 77839"/>
            <p:cNvSpPr/>
            <p:nvPr/>
          </p:nvSpPr>
          <p:spPr>
            <a:xfrm>
              <a:off x="1152" y="3301"/>
              <a:ext cx="11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77841" name="直接连接符 77840"/>
            <p:cNvSpPr/>
            <p:nvPr/>
          </p:nvSpPr>
          <p:spPr>
            <a:xfrm flipH="1" flipV="1">
              <a:off x="1713" y="2414"/>
              <a:ext cx="615" cy="88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cxnSp>
          <p:nvCxnSpPr>
            <p:cNvPr id="77842" name="直接箭头连接符 77841"/>
            <p:cNvCxnSpPr>
              <a:stCxn id="77841" idx="1"/>
              <a:endCxn id="77840" idx="0"/>
            </p:cNvCxnSpPr>
            <p:nvPr/>
          </p:nvCxnSpPr>
          <p:spPr>
            <a:xfrm flipH="1">
              <a:off x="1152" y="2409"/>
              <a:ext cx="562" cy="88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cxnSp>
        <p:sp>
          <p:nvSpPr>
            <p:cNvPr id="77843" name="直接连接符 77842"/>
            <p:cNvSpPr/>
            <p:nvPr/>
          </p:nvSpPr>
          <p:spPr>
            <a:xfrm>
              <a:off x="1584" y="2064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cxnSp>
          <p:nvCxnSpPr>
            <p:cNvPr id="77844" name="直接箭头连接符 77843"/>
            <p:cNvCxnSpPr/>
            <p:nvPr/>
          </p:nvCxnSpPr>
          <p:spPr>
            <a:xfrm flipH="1">
              <a:off x="1152" y="2414"/>
              <a:ext cx="561" cy="88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cxnSp>
        <p:sp>
          <p:nvSpPr>
            <p:cNvPr id="77845" name="矩形 77844"/>
            <p:cNvSpPr/>
            <p:nvPr/>
          </p:nvSpPr>
          <p:spPr>
            <a:xfrm rot="-5400000">
              <a:off x="1666" y="3157"/>
              <a:ext cx="123" cy="288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6" name="矩形 77845"/>
            <p:cNvSpPr/>
            <p:nvPr/>
          </p:nvSpPr>
          <p:spPr>
            <a:xfrm rot="-2268645">
              <a:off x="1968" y="2710"/>
              <a:ext cx="120" cy="29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7" name="矩形 77846"/>
            <p:cNvSpPr/>
            <p:nvPr/>
          </p:nvSpPr>
          <p:spPr>
            <a:xfrm rot="2115987">
              <a:off x="1380" y="2710"/>
              <a:ext cx="120" cy="29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8" name="文本框 77847"/>
            <p:cNvSpPr txBox="1"/>
            <p:nvPr/>
          </p:nvSpPr>
          <p:spPr>
            <a:xfrm>
              <a:off x="972" y="2636"/>
              <a:ext cx="528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49" name="文本框 77848"/>
            <p:cNvSpPr txBox="1"/>
            <p:nvPr/>
          </p:nvSpPr>
          <p:spPr>
            <a:xfrm>
              <a:off x="2064" y="2599"/>
              <a:ext cx="458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31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50" name="文本框 77849"/>
            <p:cNvSpPr txBox="1"/>
            <p:nvPr/>
          </p:nvSpPr>
          <p:spPr>
            <a:xfrm>
              <a:off x="1488" y="3350"/>
              <a:ext cx="50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23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51" name="文本框 77850"/>
            <p:cNvSpPr txBox="1"/>
            <p:nvPr/>
          </p:nvSpPr>
          <p:spPr>
            <a:xfrm>
              <a:off x="2496" y="3072"/>
              <a:ext cx="41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 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52" name="文本框 77851"/>
            <p:cNvSpPr txBox="1"/>
            <p:nvPr/>
          </p:nvSpPr>
          <p:spPr>
            <a:xfrm>
              <a:off x="624" y="3024"/>
              <a:ext cx="432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 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7853" name="文本框 77852"/>
            <p:cNvSpPr txBox="1"/>
            <p:nvPr/>
          </p:nvSpPr>
          <p:spPr>
            <a:xfrm>
              <a:off x="1248" y="2064"/>
              <a:ext cx="480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54" name="直接连接符 77853"/>
            <p:cNvSpPr/>
            <p:nvPr/>
          </p:nvSpPr>
          <p:spPr>
            <a:xfrm>
              <a:off x="1680" y="2020"/>
              <a:ext cx="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5" name="直接连接符 77854"/>
            <p:cNvSpPr/>
            <p:nvPr/>
          </p:nvSpPr>
          <p:spPr>
            <a:xfrm>
              <a:off x="1728" y="2118"/>
              <a:ext cx="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6" name="直接连接符 77855"/>
            <p:cNvSpPr/>
            <p:nvPr/>
          </p:nvSpPr>
          <p:spPr>
            <a:xfrm flipV="1">
              <a:off x="1708" y="2020"/>
              <a:ext cx="0" cy="39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57" name="任意多边形 77856"/>
            <p:cNvSpPr/>
            <p:nvPr/>
          </p:nvSpPr>
          <p:spPr>
            <a:xfrm>
              <a:off x="756" y="3301"/>
              <a:ext cx="396" cy="251"/>
            </a:xfrm>
            <a:custGeom>
              <a:avLst/>
              <a:gdLst/>
              <a:ahLst/>
              <a:cxnLst/>
              <a:rect l="0" t="0" r="0" b="0"/>
              <a:pathLst>
                <a:path w="396" h="251">
                  <a:moveTo>
                    <a:pt x="396" y="0"/>
                  </a:moveTo>
                  <a:lnTo>
                    <a:pt x="0" y="251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8" name="任意多边形 77857"/>
            <p:cNvSpPr/>
            <p:nvPr/>
          </p:nvSpPr>
          <p:spPr>
            <a:xfrm>
              <a:off x="2304" y="3301"/>
              <a:ext cx="336" cy="245"/>
            </a:xfrm>
            <a:custGeom>
              <a:avLst/>
              <a:gdLst/>
              <a:ahLst/>
              <a:cxnLst/>
              <a:rect l="0" t="0" r="0" b="0"/>
              <a:pathLst>
                <a:path w="336" h="245">
                  <a:moveTo>
                    <a:pt x="0" y="0"/>
                  </a:moveTo>
                  <a:lnTo>
                    <a:pt x="336" y="245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59" name="任意多边形 77858"/>
            <p:cNvSpPr/>
            <p:nvPr/>
          </p:nvSpPr>
          <p:spPr>
            <a:xfrm>
              <a:off x="720" y="3264"/>
              <a:ext cx="303" cy="169"/>
            </a:xfrm>
            <a:custGeom>
              <a:avLst/>
              <a:gdLst/>
              <a:ahLst/>
              <a:cxnLst/>
              <a:rect l="0" t="0" r="0" b="0"/>
              <a:pathLst>
                <a:path w="303" h="169">
                  <a:moveTo>
                    <a:pt x="0" y="169"/>
                  </a:moveTo>
                  <a:lnTo>
                    <a:pt x="30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0" name="任意多边形 77859"/>
            <p:cNvSpPr/>
            <p:nvPr/>
          </p:nvSpPr>
          <p:spPr>
            <a:xfrm>
              <a:off x="2428" y="3267"/>
              <a:ext cx="296" cy="195"/>
            </a:xfrm>
            <a:custGeom>
              <a:avLst/>
              <a:gdLst/>
              <a:ahLst/>
              <a:cxnLst/>
              <a:rect l="0" t="0" r="0" b="0"/>
              <a:pathLst>
                <a:path w="296" h="195">
                  <a:moveTo>
                    <a:pt x="296" y="19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61" name="文本框 77860"/>
            <p:cNvSpPr txBox="1"/>
            <p:nvPr/>
          </p:nvSpPr>
          <p:spPr>
            <a:xfrm>
              <a:off x="1728" y="2160"/>
              <a:ext cx="288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862" name="文本框 77861"/>
            <p:cNvSpPr txBox="1"/>
            <p:nvPr/>
          </p:nvSpPr>
          <p:spPr>
            <a:xfrm>
              <a:off x="1008" y="3360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7863" name="文本框 77862"/>
            <p:cNvSpPr txBox="1"/>
            <p:nvPr/>
          </p:nvSpPr>
          <p:spPr>
            <a:xfrm>
              <a:off x="2160" y="3360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7864" name="文本框 77863"/>
            <p:cNvSpPr txBox="1"/>
            <p:nvPr/>
          </p:nvSpPr>
          <p:spPr>
            <a:xfrm>
              <a:off x="1164" y="1956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+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65" name="文本框 77864"/>
            <p:cNvSpPr txBox="1"/>
            <p:nvPr/>
          </p:nvSpPr>
          <p:spPr>
            <a:xfrm>
              <a:off x="768" y="3504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7866" name="文本框 77865"/>
            <p:cNvSpPr txBox="1"/>
            <p:nvPr/>
          </p:nvSpPr>
          <p:spPr>
            <a:xfrm>
              <a:off x="2784" y="3169"/>
              <a:ext cx="240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00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7867" name="文本框 77866"/>
            <p:cNvSpPr txBox="1"/>
            <p:nvPr/>
          </p:nvSpPr>
          <p:spPr>
            <a:xfrm>
              <a:off x="1824" y="1920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00FF00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77868" name="文本框 77867"/>
            <p:cNvSpPr txBox="1"/>
            <p:nvPr/>
          </p:nvSpPr>
          <p:spPr>
            <a:xfrm>
              <a:off x="432" y="3120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–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69" name="文本框 77868"/>
            <p:cNvSpPr txBox="1"/>
            <p:nvPr/>
          </p:nvSpPr>
          <p:spPr>
            <a:xfrm>
              <a:off x="2352" y="3504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77870" name="文本框 77869"/>
            <p:cNvSpPr txBox="1"/>
            <p:nvPr/>
          </p:nvSpPr>
          <p:spPr>
            <a:xfrm>
              <a:off x="576" y="2448"/>
              <a:ext cx="48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</a:rPr>
                <a:t>12</a:t>
              </a:r>
              <a:r>
                <a:rPr lang="en-US" altLang="zh-CN" sz="28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7871" name="文本框 77870"/>
            <p:cNvSpPr txBox="1"/>
            <p:nvPr/>
          </p:nvSpPr>
          <p:spPr>
            <a:xfrm>
              <a:off x="1488" y="3600"/>
              <a:ext cx="48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rgbClr val="3333FF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solidFill>
                    <a:srgbClr val="3333FF"/>
                  </a:solidFill>
                  <a:latin typeface="Times New Roman" panose="02020603050405020304" pitchFamily="18" charset="0"/>
                </a:rPr>
                <a:t>23</a:t>
              </a:r>
              <a:r>
                <a:rPr lang="en-US" altLang="zh-CN" sz="2800" baseline="-25000" dirty="0">
                  <a:solidFill>
                    <a:srgbClr val="3333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i="1" dirty="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72" name="文本框 77871"/>
            <p:cNvSpPr txBox="1"/>
            <p:nvPr/>
          </p:nvSpPr>
          <p:spPr>
            <a:xfrm>
              <a:off x="2256" y="2400"/>
              <a:ext cx="480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rgbClr val="00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solidFill>
                    <a:srgbClr val="00FF00"/>
                  </a:solidFill>
                  <a:latin typeface="Times New Roman" panose="02020603050405020304" pitchFamily="18" charset="0"/>
                </a:rPr>
                <a:t>31</a:t>
              </a:r>
              <a:r>
                <a:rPr lang="en-US" altLang="zh-CN" sz="2800" baseline="-25000" dirty="0">
                  <a:solidFill>
                    <a:srgbClr val="00FF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i="1" dirty="0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7906" name="组合 77905"/>
          <p:cNvGrpSpPr/>
          <p:nvPr/>
        </p:nvGrpSpPr>
        <p:grpSpPr>
          <a:xfrm>
            <a:off x="5999163" y="2616200"/>
            <a:ext cx="4692650" cy="3422650"/>
            <a:chOff x="3168" y="1920"/>
            <a:chExt cx="2496" cy="1821"/>
          </a:xfrm>
        </p:grpSpPr>
        <p:sp>
          <p:nvSpPr>
            <p:cNvPr id="77874" name="直接连接符 77873"/>
            <p:cNvSpPr/>
            <p:nvPr/>
          </p:nvSpPr>
          <p:spPr>
            <a:xfrm>
              <a:off x="4368" y="2016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77875" name="直接连接符 77874"/>
            <p:cNvSpPr/>
            <p:nvPr/>
          </p:nvSpPr>
          <p:spPr>
            <a:xfrm flipH="1">
              <a:off x="3552" y="2880"/>
              <a:ext cx="816" cy="6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6" name="直接连接符 77875"/>
            <p:cNvSpPr/>
            <p:nvPr/>
          </p:nvSpPr>
          <p:spPr>
            <a:xfrm>
              <a:off x="4368" y="2880"/>
              <a:ext cx="864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77" name="矩形 77876"/>
            <p:cNvSpPr/>
            <p:nvPr/>
          </p:nvSpPr>
          <p:spPr>
            <a:xfrm rot="3373426">
              <a:off x="3972" y="3012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8" name="矩形 77877"/>
            <p:cNvSpPr/>
            <p:nvPr/>
          </p:nvSpPr>
          <p:spPr>
            <a:xfrm rot="-3340663">
              <a:off x="4668" y="2976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9" name="矩形 77878"/>
            <p:cNvSpPr/>
            <p:nvPr/>
          </p:nvSpPr>
          <p:spPr>
            <a:xfrm>
              <a:off x="4308" y="240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0" name="文本框 77879"/>
            <p:cNvSpPr txBox="1"/>
            <p:nvPr/>
          </p:nvSpPr>
          <p:spPr>
            <a:xfrm>
              <a:off x="4416" y="2400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81" name="文本框 77880"/>
            <p:cNvSpPr txBox="1"/>
            <p:nvPr/>
          </p:nvSpPr>
          <p:spPr>
            <a:xfrm>
              <a:off x="3744" y="2832"/>
              <a:ext cx="33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82" name="文本框 77881"/>
            <p:cNvSpPr txBox="1"/>
            <p:nvPr/>
          </p:nvSpPr>
          <p:spPr>
            <a:xfrm>
              <a:off x="4704" y="2832"/>
              <a:ext cx="32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83" name="文本框 77882"/>
            <p:cNvSpPr txBox="1"/>
            <p:nvPr/>
          </p:nvSpPr>
          <p:spPr>
            <a:xfrm>
              <a:off x="3936" y="1920"/>
              <a:ext cx="43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1Y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84" name="文本框 77883"/>
            <p:cNvSpPr txBox="1"/>
            <p:nvPr/>
          </p:nvSpPr>
          <p:spPr>
            <a:xfrm>
              <a:off x="3360" y="2977"/>
              <a:ext cx="432" cy="28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2Y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85" name="文本框 77884"/>
            <p:cNvSpPr txBox="1"/>
            <p:nvPr/>
          </p:nvSpPr>
          <p:spPr>
            <a:xfrm>
              <a:off x="5136" y="3024"/>
              <a:ext cx="384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3Y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86" name="直接连接符 77885"/>
            <p:cNvSpPr/>
            <p:nvPr/>
          </p:nvSpPr>
          <p:spPr>
            <a:xfrm>
              <a:off x="4272" y="2016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77887" name="直接连接符 77886"/>
            <p:cNvSpPr/>
            <p:nvPr/>
          </p:nvSpPr>
          <p:spPr>
            <a:xfrm rot="-7751596">
              <a:off x="3623" y="3144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77888" name="直接连接符 77887"/>
            <p:cNvSpPr/>
            <p:nvPr/>
          </p:nvSpPr>
          <p:spPr>
            <a:xfrm rot="-14240785">
              <a:off x="5111" y="3096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77889" name="椭圆 77888"/>
            <p:cNvSpPr/>
            <p:nvPr/>
          </p:nvSpPr>
          <p:spPr>
            <a:xfrm>
              <a:off x="3648" y="3388"/>
              <a:ext cx="68" cy="6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0" name="椭圆 77889"/>
            <p:cNvSpPr/>
            <p:nvPr/>
          </p:nvSpPr>
          <p:spPr>
            <a:xfrm>
              <a:off x="4320" y="2064"/>
              <a:ext cx="68" cy="6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1" name="椭圆 77890"/>
            <p:cNvSpPr/>
            <p:nvPr/>
          </p:nvSpPr>
          <p:spPr>
            <a:xfrm>
              <a:off x="5040" y="3312"/>
              <a:ext cx="68" cy="6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2" name="文本框 77891"/>
            <p:cNvSpPr txBox="1"/>
            <p:nvPr/>
          </p:nvSpPr>
          <p:spPr>
            <a:xfrm>
              <a:off x="4416" y="1968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7893" name="文本框 77892"/>
            <p:cNvSpPr txBox="1"/>
            <p:nvPr/>
          </p:nvSpPr>
          <p:spPr>
            <a:xfrm>
              <a:off x="3744" y="3312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7894" name="文本框 77893"/>
            <p:cNvSpPr txBox="1"/>
            <p:nvPr/>
          </p:nvSpPr>
          <p:spPr>
            <a:xfrm>
              <a:off x="4848" y="3312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7895" name="文本框 77894"/>
            <p:cNvSpPr txBox="1"/>
            <p:nvPr/>
          </p:nvSpPr>
          <p:spPr>
            <a:xfrm>
              <a:off x="3792" y="2016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+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96" name="文本框 77895"/>
            <p:cNvSpPr txBox="1"/>
            <p:nvPr/>
          </p:nvSpPr>
          <p:spPr>
            <a:xfrm>
              <a:off x="3600" y="3456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7897" name="文本框 77896"/>
            <p:cNvSpPr txBox="1"/>
            <p:nvPr/>
          </p:nvSpPr>
          <p:spPr>
            <a:xfrm>
              <a:off x="5424" y="3120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00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7898" name="文本框 77897"/>
            <p:cNvSpPr txBox="1"/>
            <p:nvPr/>
          </p:nvSpPr>
          <p:spPr>
            <a:xfrm>
              <a:off x="3168" y="3120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–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899" name="文本框 77898"/>
            <p:cNvSpPr txBox="1"/>
            <p:nvPr/>
          </p:nvSpPr>
          <p:spPr>
            <a:xfrm>
              <a:off x="4992" y="3408"/>
              <a:ext cx="240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77900" name="文本框 77899"/>
            <p:cNvSpPr txBox="1"/>
            <p:nvPr/>
          </p:nvSpPr>
          <p:spPr>
            <a:xfrm>
              <a:off x="4560" y="2016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00FF00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77901" name="文本框 77900"/>
            <p:cNvSpPr txBox="1"/>
            <p:nvPr/>
          </p:nvSpPr>
          <p:spPr>
            <a:xfrm>
              <a:off x="3312" y="2496"/>
              <a:ext cx="480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</a:rPr>
                <a:t>12Y</a:t>
              </a:r>
              <a:endParaRPr lang="en-US" altLang="zh-CN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7902" name="文本框 77901"/>
            <p:cNvSpPr txBox="1"/>
            <p:nvPr/>
          </p:nvSpPr>
          <p:spPr>
            <a:xfrm>
              <a:off x="4224" y="3456"/>
              <a:ext cx="48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rgbClr val="3333FF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solidFill>
                    <a:srgbClr val="3333FF"/>
                  </a:solidFill>
                  <a:latin typeface="Times New Roman" panose="02020603050405020304" pitchFamily="18" charset="0"/>
                </a:rPr>
                <a:t>23Y</a:t>
              </a:r>
              <a:endParaRPr lang="en-US" altLang="zh-CN" sz="2800" i="1" dirty="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7903" name="文本框 77902"/>
            <p:cNvSpPr txBox="1"/>
            <p:nvPr/>
          </p:nvSpPr>
          <p:spPr>
            <a:xfrm>
              <a:off x="4944" y="2544"/>
              <a:ext cx="48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rgbClr val="00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solidFill>
                    <a:srgbClr val="00FF00"/>
                  </a:solidFill>
                  <a:latin typeface="Times New Roman" panose="02020603050405020304" pitchFamily="18" charset="0"/>
                </a:rPr>
                <a:t>31Y</a:t>
              </a:r>
              <a:endParaRPr lang="en-US" altLang="zh-CN" sz="2800" i="1" dirty="0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7904" name="标题 77903"/>
          <p:cNvSpPr>
            <a:spLocks noGrp="1"/>
          </p:cNvSpPr>
          <p:nvPr>
            <p:ph type="title" idx="4294967295"/>
          </p:nvPr>
        </p:nvSpPr>
        <p:spPr>
          <a:xfrm>
            <a:off x="541338" y="271463"/>
            <a:ext cx="10104437" cy="630237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lIns="108253" tIns="54125" rIns="108253" bIns="54125"/>
          <a:lstStyle/>
          <a:p>
            <a:r>
              <a:rPr lang="en-US" altLang="zh-CN" sz="3600" b="1" dirty="0">
                <a:solidFill>
                  <a:schemeClr val="tx1"/>
                </a:solidFill>
              </a:rPr>
              <a:t>2.2 </a:t>
            </a:r>
            <a:r>
              <a:rPr lang="zh-CN" altLang="en-US" sz="3600" b="1" dirty="0">
                <a:solidFill>
                  <a:schemeClr val="tx1"/>
                </a:solidFill>
              </a:rPr>
              <a:t>电阻的星形</a:t>
            </a:r>
            <a:r>
              <a:rPr lang="zh-CN" altLang="en-US" sz="3600" b="1" dirty="0">
                <a:solidFill>
                  <a:schemeClr val="tx1"/>
                </a:solidFill>
                <a:sym typeface="Wingdings 3" panose="05040102010807070707" pitchFamily="18" charset="2"/>
              </a:rPr>
              <a:t>连</a:t>
            </a:r>
            <a:r>
              <a:rPr lang="zh-CN" altLang="en-US" sz="3600" b="1" dirty="0">
                <a:solidFill>
                  <a:schemeClr val="tx1"/>
                </a:solidFill>
              </a:rPr>
              <a:t>接与三角形</a:t>
            </a:r>
            <a:r>
              <a:rPr lang="zh-CN" altLang="en-US" sz="3600" b="1" dirty="0">
                <a:solidFill>
                  <a:schemeClr val="tx1"/>
                </a:solidFill>
                <a:sym typeface="Wingdings 3" panose="05040102010807070707" pitchFamily="18" charset="2"/>
              </a:rPr>
              <a:t>连</a:t>
            </a:r>
            <a:r>
              <a:rPr lang="zh-CN" altLang="en-US" sz="3600" b="1" dirty="0">
                <a:solidFill>
                  <a:schemeClr val="tx1"/>
                </a:solidFill>
              </a:rPr>
              <a:t>接的等效变换</a:t>
            </a:r>
          </a:p>
        </p:txBody>
      </p:sp>
      <p:sp>
        <p:nvSpPr>
          <p:cNvPr id="77908" name="矩形 77907"/>
          <p:cNvSpPr/>
          <p:nvPr/>
        </p:nvSpPr>
        <p:spPr>
          <a:xfrm>
            <a:off x="427038" y="1855788"/>
            <a:ext cx="4859337" cy="534987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下图是电阻的两种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连接方式：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7" grpId="0"/>
      <p:bldP spid="77838" grpId="0"/>
      <p:bldP spid="7790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77" name="文本框 78876"/>
          <p:cNvSpPr txBox="1"/>
          <p:nvPr/>
        </p:nvSpPr>
        <p:spPr>
          <a:xfrm>
            <a:off x="722313" y="5726113"/>
            <a:ext cx="9675812" cy="962025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2143125" indent="-2143125" algn="just" defTabSz="1082675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下面要证明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：这两个电路，当它们的电阻满足一定的关系时，是能够相互等效的。</a:t>
            </a:r>
          </a:p>
        </p:txBody>
      </p:sp>
      <p:sp>
        <p:nvSpPr>
          <p:cNvPr id="78878" name="文本框 78877"/>
          <p:cNvSpPr txBox="1"/>
          <p:nvPr/>
        </p:nvSpPr>
        <p:spPr>
          <a:xfrm>
            <a:off x="857250" y="6653213"/>
            <a:ext cx="7578725" cy="117633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等效的条件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     </a:t>
            </a:r>
            <a:r>
              <a:rPr lang="en-US" altLang="zh-CN" sz="2800" i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aseline="-2500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lang="en-US" altLang="zh-CN" sz="2800" i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=i</a:t>
            </a:r>
            <a:r>
              <a:rPr lang="en-US" altLang="zh-CN" sz="2800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1Y</a:t>
            </a:r>
            <a:r>
              <a:rPr lang="en-US" altLang="zh-CN" sz="2800" i="1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800" baseline="-2500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i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=i</a:t>
            </a:r>
            <a:r>
              <a:rPr lang="en-US" altLang="zh-CN" sz="2800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2Y</a:t>
            </a:r>
            <a:r>
              <a:rPr lang="en-US" altLang="zh-CN" sz="2800" i="1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i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3 </a:t>
            </a:r>
            <a:r>
              <a:rPr lang="en-US" altLang="zh-CN" sz="2800" baseline="-2500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lang="en-US" altLang="zh-CN" sz="2800" i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=i</a:t>
            </a:r>
            <a:r>
              <a:rPr lang="en-US" altLang="zh-CN" sz="2800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3Y</a:t>
            </a:r>
            <a:r>
              <a:rPr lang="en-US" altLang="zh-CN" sz="2800" i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</a:p>
          <a:p>
            <a:pPr algn="l" defTabSz="1082675">
              <a:spcBef>
                <a:spcPct val="50000"/>
              </a:spcBef>
            </a:pPr>
            <a:r>
              <a:rPr lang="en-US" altLang="zh-CN" sz="28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                    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且   </a:t>
            </a:r>
            <a:r>
              <a:rPr lang="en-US" altLang="zh-CN" sz="2800" i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aseline="-2500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lang="en-US" altLang="zh-CN" sz="2800" i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=u</a:t>
            </a:r>
            <a:r>
              <a:rPr lang="en-US" altLang="zh-CN" sz="2800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12Y</a:t>
            </a:r>
            <a:r>
              <a:rPr lang="en-US" altLang="zh-CN" sz="2800" i="1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23</a:t>
            </a:r>
            <a:r>
              <a:rPr lang="en-US" altLang="zh-CN" sz="2800" baseline="-2500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lang="en-US" altLang="zh-CN" sz="2800" i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=u</a:t>
            </a:r>
            <a:r>
              <a:rPr lang="en-US" altLang="zh-CN" sz="2800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23Y</a:t>
            </a:r>
            <a:r>
              <a:rPr lang="en-US" altLang="zh-CN" sz="2800" i="1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31</a:t>
            </a:r>
            <a:r>
              <a:rPr lang="en-US" altLang="zh-CN" sz="2800" baseline="-2500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lang="en-US" altLang="zh-CN" sz="2800" i="1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=u</a:t>
            </a:r>
            <a:r>
              <a:rPr lang="en-US" altLang="zh-CN" sz="2800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31Y</a:t>
            </a:r>
            <a:r>
              <a:rPr lang="en-US" altLang="zh-CN" sz="2800" i="1" baseline="-250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i="1" baseline="-250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79" name="矩形 78878"/>
          <p:cNvSpPr/>
          <p:nvPr/>
        </p:nvSpPr>
        <p:spPr>
          <a:xfrm>
            <a:off x="901700" y="4564063"/>
            <a:ext cx="8458200" cy="962025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indent="789305"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显然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Y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连接方式，既非串联也非并联。</a:t>
            </a:r>
            <a:r>
              <a:rPr lang="zh-CN" altLang="en-US" sz="2800" dirty="0">
                <a:solidFill>
                  <a:srgbClr val="990033"/>
                </a:solidFill>
                <a:latin typeface="Times New Roman" panose="02020603050405020304" pitchFamily="18" charset="0"/>
              </a:rPr>
              <a:t>特点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：都通过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个端子，与外部相连。</a:t>
            </a:r>
          </a:p>
        </p:txBody>
      </p:sp>
      <p:sp>
        <p:nvSpPr>
          <p:cNvPr id="78881" name="文本框 78880"/>
          <p:cNvSpPr txBox="1"/>
          <p:nvPr/>
        </p:nvSpPr>
        <p:spPr>
          <a:xfrm>
            <a:off x="7785100" y="3857625"/>
            <a:ext cx="1327150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sym typeface="Wingdings 3" panose="05040102010807070707" pitchFamily="18" charset="2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  <a:sym typeface="Wingdings 3" panose="05040102010807070707" pitchFamily="18" charset="2"/>
              </a:rPr>
              <a:t>连接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78882" name="文本框 78881"/>
          <p:cNvSpPr txBox="1"/>
          <p:nvPr/>
        </p:nvSpPr>
        <p:spPr>
          <a:xfrm>
            <a:off x="2390775" y="3946525"/>
            <a:ext cx="1390650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lang="zh-CN" altLang="en-US" sz="2800" dirty="0">
                <a:latin typeface="Times New Roman" panose="02020603050405020304" pitchFamily="18" charset="0"/>
                <a:sym typeface="Wingdings 3" panose="05040102010807070707" pitchFamily="18" charset="2"/>
              </a:rPr>
              <a:t>连接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grpSp>
        <p:nvGrpSpPr>
          <p:cNvPr id="78883" name="组合 78882"/>
          <p:cNvGrpSpPr/>
          <p:nvPr/>
        </p:nvGrpSpPr>
        <p:grpSpPr>
          <a:xfrm>
            <a:off x="835025" y="157163"/>
            <a:ext cx="4872038" cy="3694112"/>
            <a:chOff x="432" y="1920"/>
            <a:chExt cx="2592" cy="1965"/>
          </a:xfrm>
        </p:grpSpPr>
        <p:sp>
          <p:nvSpPr>
            <p:cNvPr id="78884" name="直接连接符 78883"/>
            <p:cNvSpPr/>
            <p:nvPr/>
          </p:nvSpPr>
          <p:spPr>
            <a:xfrm>
              <a:off x="1152" y="3301"/>
              <a:ext cx="11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78885" name="直接连接符 78884"/>
            <p:cNvSpPr/>
            <p:nvPr/>
          </p:nvSpPr>
          <p:spPr>
            <a:xfrm flipH="1" flipV="1">
              <a:off x="1713" y="2414"/>
              <a:ext cx="615" cy="88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cxnSp>
          <p:nvCxnSpPr>
            <p:cNvPr id="78886" name="直接箭头连接符 78885"/>
            <p:cNvCxnSpPr>
              <a:stCxn id="78885" idx="1"/>
              <a:endCxn id="78884" idx="0"/>
            </p:cNvCxnSpPr>
            <p:nvPr/>
          </p:nvCxnSpPr>
          <p:spPr>
            <a:xfrm flipH="1">
              <a:off x="1152" y="2409"/>
              <a:ext cx="562" cy="88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cxnSp>
        <p:sp>
          <p:nvSpPr>
            <p:cNvPr id="78887" name="直接连接符 78886"/>
            <p:cNvSpPr/>
            <p:nvPr/>
          </p:nvSpPr>
          <p:spPr>
            <a:xfrm>
              <a:off x="1584" y="2064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cxnSp>
          <p:nvCxnSpPr>
            <p:cNvPr id="78888" name="直接箭头连接符 78887"/>
            <p:cNvCxnSpPr/>
            <p:nvPr/>
          </p:nvCxnSpPr>
          <p:spPr>
            <a:xfrm flipH="1">
              <a:off x="1152" y="2414"/>
              <a:ext cx="561" cy="88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cxnSp>
        <p:sp>
          <p:nvSpPr>
            <p:cNvPr id="78889" name="矩形 78888"/>
            <p:cNvSpPr/>
            <p:nvPr/>
          </p:nvSpPr>
          <p:spPr>
            <a:xfrm rot="-5400000">
              <a:off x="1666" y="3157"/>
              <a:ext cx="123" cy="288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0" name="矩形 78889"/>
            <p:cNvSpPr/>
            <p:nvPr/>
          </p:nvSpPr>
          <p:spPr>
            <a:xfrm rot="-2268645">
              <a:off x="1968" y="2710"/>
              <a:ext cx="120" cy="29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1" name="矩形 78890"/>
            <p:cNvSpPr/>
            <p:nvPr/>
          </p:nvSpPr>
          <p:spPr>
            <a:xfrm rot="2115987">
              <a:off x="1380" y="2710"/>
              <a:ext cx="120" cy="29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2" name="文本框 78891"/>
            <p:cNvSpPr txBox="1"/>
            <p:nvPr/>
          </p:nvSpPr>
          <p:spPr>
            <a:xfrm>
              <a:off x="972" y="2636"/>
              <a:ext cx="528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893" name="文本框 78892"/>
            <p:cNvSpPr txBox="1"/>
            <p:nvPr/>
          </p:nvSpPr>
          <p:spPr>
            <a:xfrm>
              <a:off x="2064" y="2599"/>
              <a:ext cx="458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31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894" name="文本框 78893"/>
            <p:cNvSpPr txBox="1"/>
            <p:nvPr/>
          </p:nvSpPr>
          <p:spPr>
            <a:xfrm>
              <a:off x="1488" y="3350"/>
              <a:ext cx="50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23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895" name="文本框 78894"/>
            <p:cNvSpPr txBox="1"/>
            <p:nvPr/>
          </p:nvSpPr>
          <p:spPr>
            <a:xfrm>
              <a:off x="2496" y="3072"/>
              <a:ext cx="416" cy="28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 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8896" name="文本框 78895"/>
            <p:cNvSpPr txBox="1"/>
            <p:nvPr/>
          </p:nvSpPr>
          <p:spPr>
            <a:xfrm>
              <a:off x="624" y="3025"/>
              <a:ext cx="432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 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8897" name="文本框 78896"/>
            <p:cNvSpPr txBox="1"/>
            <p:nvPr/>
          </p:nvSpPr>
          <p:spPr>
            <a:xfrm>
              <a:off x="1248" y="2064"/>
              <a:ext cx="48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898" name="直接连接符 78897"/>
            <p:cNvSpPr/>
            <p:nvPr/>
          </p:nvSpPr>
          <p:spPr>
            <a:xfrm>
              <a:off x="1680" y="2020"/>
              <a:ext cx="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899" name="直接连接符 78898"/>
            <p:cNvSpPr/>
            <p:nvPr/>
          </p:nvSpPr>
          <p:spPr>
            <a:xfrm>
              <a:off x="1728" y="2118"/>
              <a:ext cx="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00" name="直接连接符 78899"/>
            <p:cNvSpPr/>
            <p:nvPr/>
          </p:nvSpPr>
          <p:spPr>
            <a:xfrm flipV="1">
              <a:off x="1708" y="2020"/>
              <a:ext cx="0" cy="39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01" name="任意多边形 78900"/>
            <p:cNvSpPr/>
            <p:nvPr/>
          </p:nvSpPr>
          <p:spPr>
            <a:xfrm>
              <a:off x="756" y="3301"/>
              <a:ext cx="396" cy="251"/>
            </a:xfrm>
            <a:custGeom>
              <a:avLst/>
              <a:gdLst/>
              <a:ahLst/>
              <a:cxnLst/>
              <a:rect l="0" t="0" r="0" b="0"/>
              <a:pathLst>
                <a:path w="396" h="251">
                  <a:moveTo>
                    <a:pt x="396" y="0"/>
                  </a:moveTo>
                  <a:lnTo>
                    <a:pt x="0" y="251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任意多边形 78901"/>
            <p:cNvSpPr/>
            <p:nvPr/>
          </p:nvSpPr>
          <p:spPr>
            <a:xfrm>
              <a:off x="2304" y="3301"/>
              <a:ext cx="336" cy="245"/>
            </a:xfrm>
            <a:custGeom>
              <a:avLst/>
              <a:gdLst/>
              <a:ahLst/>
              <a:cxnLst/>
              <a:rect l="0" t="0" r="0" b="0"/>
              <a:pathLst>
                <a:path w="336" h="245">
                  <a:moveTo>
                    <a:pt x="0" y="0"/>
                  </a:moveTo>
                  <a:lnTo>
                    <a:pt x="336" y="245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3" name="任意多边形 78902"/>
            <p:cNvSpPr/>
            <p:nvPr/>
          </p:nvSpPr>
          <p:spPr>
            <a:xfrm>
              <a:off x="720" y="3264"/>
              <a:ext cx="303" cy="169"/>
            </a:xfrm>
            <a:custGeom>
              <a:avLst/>
              <a:gdLst/>
              <a:ahLst/>
              <a:cxnLst/>
              <a:rect l="0" t="0" r="0" b="0"/>
              <a:pathLst>
                <a:path w="303" h="169">
                  <a:moveTo>
                    <a:pt x="0" y="169"/>
                  </a:moveTo>
                  <a:lnTo>
                    <a:pt x="30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任意多边形 78903"/>
            <p:cNvSpPr/>
            <p:nvPr/>
          </p:nvSpPr>
          <p:spPr>
            <a:xfrm>
              <a:off x="2428" y="3267"/>
              <a:ext cx="296" cy="195"/>
            </a:xfrm>
            <a:custGeom>
              <a:avLst/>
              <a:gdLst/>
              <a:ahLst/>
              <a:cxnLst/>
              <a:rect l="0" t="0" r="0" b="0"/>
              <a:pathLst>
                <a:path w="296" h="195">
                  <a:moveTo>
                    <a:pt x="296" y="19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文本框 78904"/>
            <p:cNvSpPr txBox="1"/>
            <p:nvPr/>
          </p:nvSpPr>
          <p:spPr>
            <a:xfrm>
              <a:off x="1728" y="2160"/>
              <a:ext cx="288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8906" name="文本框 78905"/>
            <p:cNvSpPr txBox="1"/>
            <p:nvPr/>
          </p:nvSpPr>
          <p:spPr>
            <a:xfrm>
              <a:off x="1008" y="3361"/>
              <a:ext cx="19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8907" name="文本框 78906"/>
            <p:cNvSpPr txBox="1"/>
            <p:nvPr/>
          </p:nvSpPr>
          <p:spPr>
            <a:xfrm>
              <a:off x="2160" y="3361"/>
              <a:ext cx="240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8908" name="文本框 78907"/>
            <p:cNvSpPr txBox="1"/>
            <p:nvPr/>
          </p:nvSpPr>
          <p:spPr>
            <a:xfrm>
              <a:off x="1164" y="1956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+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09" name="文本框 78908"/>
            <p:cNvSpPr txBox="1"/>
            <p:nvPr/>
          </p:nvSpPr>
          <p:spPr>
            <a:xfrm>
              <a:off x="768" y="3504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8910" name="文本框 78909"/>
            <p:cNvSpPr txBox="1"/>
            <p:nvPr/>
          </p:nvSpPr>
          <p:spPr>
            <a:xfrm>
              <a:off x="2784" y="3168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00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8911" name="文本框 78910"/>
            <p:cNvSpPr txBox="1"/>
            <p:nvPr/>
          </p:nvSpPr>
          <p:spPr>
            <a:xfrm>
              <a:off x="1824" y="1920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00FF00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78912" name="文本框 78911"/>
            <p:cNvSpPr txBox="1"/>
            <p:nvPr/>
          </p:nvSpPr>
          <p:spPr>
            <a:xfrm>
              <a:off x="432" y="3120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–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13" name="文本框 78912"/>
            <p:cNvSpPr txBox="1"/>
            <p:nvPr/>
          </p:nvSpPr>
          <p:spPr>
            <a:xfrm>
              <a:off x="2352" y="3504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78914" name="文本框 78913"/>
            <p:cNvSpPr txBox="1"/>
            <p:nvPr/>
          </p:nvSpPr>
          <p:spPr>
            <a:xfrm>
              <a:off x="576" y="2448"/>
              <a:ext cx="480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</a:rPr>
                <a:t>12</a:t>
              </a:r>
              <a:r>
                <a:rPr lang="en-US" altLang="zh-CN" sz="28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8915" name="文本框 78914"/>
            <p:cNvSpPr txBox="1"/>
            <p:nvPr/>
          </p:nvSpPr>
          <p:spPr>
            <a:xfrm>
              <a:off x="1488" y="3600"/>
              <a:ext cx="48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rgbClr val="3333FF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solidFill>
                    <a:srgbClr val="3333FF"/>
                  </a:solidFill>
                  <a:latin typeface="Times New Roman" panose="02020603050405020304" pitchFamily="18" charset="0"/>
                </a:rPr>
                <a:t>23</a:t>
              </a:r>
              <a:r>
                <a:rPr lang="en-US" altLang="zh-CN" sz="2800" baseline="-25000" dirty="0">
                  <a:solidFill>
                    <a:srgbClr val="3333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i="1" dirty="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16" name="文本框 78915"/>
            <p:cNvSpPr txBox="1"/>
            <p:nvPr/>
          </p:nvSpPr>
          <p:spPr>
            <a:xfrm>
              <a:off x="2256" y="2400"/>
              <a:ext cx="48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rgbClr val="00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solidFill>
                    <a:srgbClr val="00FF00"/>
                  </a:solidFill>
                  <a:latin typeface="Times New Roman" panose="02020603050405020304" pitchFamily="18" charset="0"/>
                </a:rPr>
                <a:t>31</a:t>
              </a:r>
              <a:r>
                <a:rPr lang="en-US" altLang="zh-CN" sz="2800" baseline="-25000" dirty="0">
                  <a:solidFill>
                    <a:srgbClr val="00FF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i="1" dirty="0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8917" name="组合 78916"/>
          <p:cNvGrpSpPr/>
          <p:nvPr/>
        </p:nvGrpSpPr>
        <p:grpSpPr>
          <a:xfrm>
            <a:off x="5976938" y="157163"/>
            <a:ext cx="4692650" cy="3422650"/>
            <a:chOff x="3168" y="1920"/>
            <a:chExt cx="2496" cy="1821"/>
          </a:xfrm>
        </p:grpSpPr>
        <p:sp>
          <p:nvSpPr>
            <p:cNvPr id="78918" name="直接连接符 78917"/>
            <p:cNvSpPr/>
            <p:nvPr/>
          </p:nvSpPr>
          <p:spPr>
            <a:xfrm>
              <a:off x="4368" y="2016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78919" name="直接连接符 78918"/>
            <p:cNvSpPr/>
            <p:nvPr/>
          </p:nvSpPr>
          <p:spPr>
            <a:xfrm flipH="1">
              <a:off x="3552" y="2880"/>
              <a:ext cx="816" cy="6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0" name="直接连接符 78919"/>
            <p:cNvSpPr/>
            <p:nvPr/>
          </p:nvSpPr>
          <p:spPr>
            <a:xfrm>
              <a:off x="4368" y="2880"/>
              <a:ext cx="864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1" name="矩形 78920"/>
            <p:cNvSpPr/>
            <p:nvPr/>
          </p:nvSpPr>
          <p:spPr>
            <a:xfrm rot="3373426">
              <a:off x="3972" y="3012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2" name="矩形 78921"/>
            <p:cNvSpPr/>
            <p:nvPr/>
          </p:nvSpPr>
          <p:spPr>
            <a:xfrm rot="-3340663">
              <a:off x="4668" y="2976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3" name="矩形 78922"/>
            <p:cNvSpPr/>
            <p:nvPr/>
          </p:nvSpPr>
          <p:spPr>
            <a:xfrm>
              <a:off x="4308" y="240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24" name="文本框 78923"/>
            <p:cNvSpPr txBox="1"/>
            <p:nvPr/>
          </p:nvSpPr>
          <p:spPr>
            <a:xfrm>
              <a:off x="4416" y="2400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25" name="文本框 78924"/>
            <p:cNvSpPr txBox="1"/>
            <p:nvPr/>
          </p:nvSpPr>
          <p:spPr>
            <a:xfrm>
              <a:off x="3744" y="2832"/>
              <a:ext cx="33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26" name="文本框 78925"/>
            <p:cNvSpPr txBox="1"/>
            <p:nvPr/>
          </p:nvSpPr>
          <p:spPr>
            <a:xfrm>
              <a:off x="4704" y="2832"/>
              <a:ext cx="32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27" name="文本框 78926"/>
            <p:cNvSpPr txBox="1"/>
            <p:nvPr/>
          </p:nvSpPr>
          <p:spPr>
            <a:xfrm>
              <a:off x="3936" y="1920"/>
              <a:ext cx="43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1Y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28" name="文本框 78927"/>
            <p:cNvSpPr txBox="1"/>
            <p:nvPr/>
          </p:nvSpPr>
          <p:spPr>
            <a:xfrm>
              <a:off x="3360" y="2977"/>
              <a:ext cx="432" cy="28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2Y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29" name="文本框 78928"/>
            <p:cNvSpPr txBox="1"/>
            <p:nvPr/>
          </p:nvSpPr>
          <p:spPr>
            <a:xfrm>
              <a:off x="5136" y="3024"/>
              <a:ext cx="384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3Y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30" name="直接连接符 78929"/>
            <p:cNvSpPr/>
            <p:nvPr/>
          </p:nvSpPr>
          <p:spPr>
            <a:xfrm>
              <a:off x="4272" y="2016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78931" name="直接连接符 78930"/>
            <p:cNvSpPr/>
            <p:nvPr/>
          </p:nvSpPr>
          <p:spPr>
            <a:xfrm rot="-7751596">
              <a:off x="3623" y="3144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78932" name="直接连接符 78931"/>
            <p:cNvSpPr/>
            <p:nvPr/>
          </p:nvSpPr>
          <p:spPr>
            <a:xfrm rot="-14240785">
              <a:off x="5111" y="3096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78933" name="椭圆 78932"/>
            <p:cNvSpPr/>
            <p:nvPr/>
          </p:nvSpPr>
          <p:spPr>
            <a:xfrm>
              <a:off x="3648" y="3388"/>
              <a:ext cx="68" cy="6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4" name="椭圆 78933"/>
            <p:cNvSpPr/>
            <p:nvPr/>
          </p:nvSpPr>
          <p:spPr>
            <a:xfrm>
              <a:off x="4320" y="2064"/>
              <a:ext cx="68" cy="6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5" name="椭圆 78934"/>
            <p:cNvSpPr/>
            <p:nvPr/>
          </p:nvSpPr>
          <p:spPr>
            <a:xfrm>
              <a:off x="5040" y="3312"/>
              <a:ext cx="68" cy="6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36" name="文本框 78935"/>
            <p:cNvSpPr txBox="1"/>
            <p:nvPr/>
          </p:nvSpPr>
          <p:spPr>
            <a:xfrm>
              <a:off x="4416" y="1968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8937" name="文本框 78936"/>
            <p:cNvSpPr txBox="1"/>
            <p:nvPr/>
          </p:nvSpPr>
          <p:spPr>
            <a:xfrm>
              <a:off x="3744" y="3312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8938" name="文本框 78937"/>
            <p:cNvSpPr txBox="1"/>
            <p:nvPr/>
          </p:nvSpPr>
          <p:spPr>
            <a:xfrm>
              <a:off x="4848" y="3312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8939" name="文本框 78938"/>
            <p:cNvSpPr txBox="1"/>
            <p:nvPr/>
          </p:nvSpPr>
          <p:spPr>
            <a:xfrm>
              <a:off x="3792" y="2016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+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40" name="文本框 78939"/>
            <p:cNvSpPr txBox="1"/>
            <p:nvPr/>
          </p:nvSpPr>
          <p:spPr>
            <a:xfrm>
              <a:off x="3600" y="3456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8941" name="文本框 78940"/>
            <p:cNvSpPr txBox="1"/>
            <p:nvPr/>
          </p:nvSpPr>
          <p:spPr>
            <a:xfrm>
              <a:off x="5424" y="3120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00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8942" name="文本框 78941"/>
            <p:cNvSpPr txBox="1"/>
            <p:nvPr/>
          </p:nvSpPr>
          <p:spPr>
            <a:xfrm>
              <a:off x="3168" y="3120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–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43" name="文本框 78942"/>
            <p:cNvSpPr txBox="1"/>
            <p:nvPr/>
          </p:nvSpPr>
          <p:spPr>
            <a:xfrm>
              <a:off x="4992" y="3408"/>
              <a:ext cx="240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78944" name="文本框 78943"/>
            <p:cNvSpPr txBox="1"/>
            <p:nvPr/>
          </p:nvSpPr>
          <p:spPr>
            <a:xfrm>
              <a:off x="4560" y="2016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00FF00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78945" name="文本框 78944"/>
            <p:cNvSpPr txBox="1"/>
            <p:nvPr/>
          </p:nvSpPr>
          <p:spPr>
            <a:xfrm>
              <a:off x="3312" y="2496"/>
              <a:ext cx="480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</a:rPr>
                <a:t>12Y</a:t>
              </a:r>
              <a:endParaRPr lang="en-US" altLang="zh-CN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8946" name="文本框 78945"/>
            <p:cNvSpPr txBox="1"/>
            <p:nvPr/>
          </p:nvSpPr>
          <p:spPr>
            <a:xfrm>
              <a:off x="4224" y="3456"/>
              <a:ext cx="48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rgbClr val="3333FF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solidFill>
                    <a:srgbClr val="3333FF"/>
                  </a:solidFill>
                  <a:latin typeface="Times New Roman" panose="02020603050405020304" pitchFamily="18" charset="0"/>
                </a:rPr>
                <a:t>23Y</a:t>
              </a:r>
              <a:endParaRPr lang="en-US" altLang="zh-CN" sz="2800" i="1" dirty="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47" name="文本框 78946"/>
            <p:cNvSpPr txBox="1"/>
            <p:nvPr/>
          </p:nvSpPr>
          <p:spPr>
            <a:xfrm>
              <a:off x="4944" y="2544"/>
              <a:ext cx="48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rgbClr val="00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solidFill>
                    <a:srgbClr val="00FF00"/>
                  </a:solidFill>
                  <a:latin typeface="Times New Roman" panose="02020603050405020304" pitchFamily="18" charset="0"/>
                </a:rPr>
                <a:t>31Y</a:t>
              </a:r>
              <a:endParaRPr lang="en-US" altLang="zh-CN" sz="2800" i="1" dirty="0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8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77" grpId="0"/>
      <p:bldP spid="78878" grpId="0"/>
      <p:bldP spid="7887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文本框 79873"/>
          <p:cNvSpPr txBox="1"/>
          <p:nvPr/>
        </p:nvSpPr>
        <p:spPr>
          <a:xfrm>
            <a:off x="5553075" y="4240213"/>
            <a:ext cx="3721100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接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用电流表示电压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5" name="文本框 79874"/>
          <p:cNvSpPr txBox="1"/>
          <p:nvPr/>
        </p:nvSpPr>
        <p:spPr>
          <a:xfrm>
            <a:off x="6226175" y="4872038"/>
            <a:ext cx="3067050" cy="41964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12Y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=R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1Y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–R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2Y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6" name="文本框 79875"/>
          <p:cNvSpPr txBox="1"/>
          <p:nvPr/>
        </p:nvSpPr>
        <p:spPr>
          <a:xfrm>
            <a:off x="631825" y="4330700"/>
            <a:ext cx="3970338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接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用电压表示电流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矩形 79876"/>
          <p:cNvSpPr/>
          <p:nvPr/>
        </p:nvSpPr>
        <p:spPr>
          <a:xfrm>
            <a:off x="6229350" y="6677025"/>
            <a:ext cx="2600325" cy="534988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1Y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+i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2Y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+i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3Y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</a:p>
        </p:txBody>
      </p:sp>
      <p:sp>
        <p:nvSpPr>
          <p:cNvPr id="79878" name="矩形 79877"/>
          <p:cNvSpPr/>
          <p:nvPr/>
        </p:nvSpPr>
        <p:spPr>
          <a:xfrm>
            <a:off x="6237288" y="6045200"/>
            <a:ext cx="3040062" cy="534988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31Y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=R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3Y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1Y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矩形 79878"/>
          <p:cNvSpPr/>
          <p:nvPr/>
        </p:nvSpPr>
        <p:spPr>
          <a:xfrm>
            <a:off x="6237288" y="5462588"/>
            <a:ext cx="2951162" cy="534987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23Y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=R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2Y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3Y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80" name="矩形 79879"/>
          <p:cNvSpPr/>
          <p:nvPr/>
        </p:nvSpPr>
        <p:spPr>
          <a:xfrm>
            <a:off x="722313" y="6315075"/>
            <a:ext cx="3938587" cy="41092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=u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31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/R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31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23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/R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23</a:t>
            </a:r>
          </a:p>
        </p:txBody>
      </p:sp>
      <p:sp>
        <p:nvSpPr>
          <p:cNvPr id="79881" name="矩形 79880"/>
          <p:cNvSpPr/>
          <p:nvPr/>
        </p:nvSpPr>
        <p:spPr>
          <a:xfrm>
            <a:off x="722313" y="5597525"/>
            <a:ext cx="3741737" cy="534988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=u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23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/R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23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/R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</a:p>
        </p:txBody>
      </p:sp>
      <p:grpSp>
        <p:nvGrpSpPr>
          <p:cNvPr id="79952" name="组合 79951"/>
          <p:cNvGrpSpPr/>
          <p:nvPr/>
        </p:nvGrpSpPr>
        <p:grpSpPr>
          <a:xfrm>
            <a:off x="450850" y="271463"/>
            <a:ext cx="4872038" cy="3692525"/>
            <a:chOff x="240" y="144"/>
            <a:chExt cx="2592" cy="1965"/>
          </a:xfrm>
        </p:grpSpPr>
        <p:sp>
          <p:nvSpPr>
            <p:cNvPr id="79883" name="直接连接符 79882"/>
            <p:cNvSpPr/>
            <p:nvPr/>
          </p:nvSpPr>
          <p:spPr>
            <a:xfrm>
              <a:off x="960" y="1525"/>
              <a:ext cx="117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79884" name="直接连接符 79883"/>
            <p:cNvSpPr/>
            <p:nvPr/>
          </p:nvSpPr>
          <p:spPr>
            <a:xfrm flipH="1" flipV="1">
              <a:off x="1521" y="638"/>
              <a:ext cx="615" cy="88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cxnSp>
          <p:nvCxnSpPr>
            <p:cNvPr id="79885" name="直接箭头连接符 79884"/>
            <p:cNvCxnSpPr>
              <a:stCxn id="79884" idx="1"/>
              <a:endCxn id="79883" idx="0"/>
            </p:cNvCxnSpPr>
            <p:nvPr/>
          </p:nvCxnSpPr>
          <p:spPr>
            <a:xfrm flipH="1">
              <a:off x="960" y="633"/>
              <a:ext cx="562" cy="883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cxnSp>
        <p:sp>
          <p:nvSpPr>
            <p:cNvPr id="79886" name="直接连接符 79885"/>
            <p:cNvSpPr/>
            <p:nvPr/>
          </p:nvSpPr>
          <p:spPr>
            <a:xfrm>
              <a:off x="1392" y="288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cxnSp>
          <p:nvCxnSpPr>
            <p:cNvPr id="79887" name="直接箭头连接符 79886"/>
            <p:cNvCxnSpPr/>
            <p:nvPr/>
          </p:nvCxnSpPr>
          <p:spPr>
            <a:xfrm flipH="1">
              <a:off x="960" y="638"/>
              <a:ext cx="561" cy="887"/>
            </a:xfrm>
            <a:prstGeom prst="straightConnector1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cxnSp>
        <p:sp>
          <p:nvSpPr>
            <p:cNvPr id="79888" name="矩形 79887"/>
            <p:cNvSpPr/>
            <p:nvPr/>
          </p:nvSpPr>
          <p:spPr>
            <a:xfrm rot="-5400000">
              <a:off x="1474" y="1381"/>
              <a:ext cx="123" cy="288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9" name="矩形 79888"/>
            <p:cNvSpPr/>
            <p:nvPr/>
          </p:nvSpPr>
          <p:spPr>
            <a:xfrm rot="-2268645">
              <a:off x="1776" y="934"/>
              <a:ext cx="120" cy="29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0" name="矩形 79889"/>
            <p:cNvSpPr/>
            <p:nvPr/>
          </p:nvSpPr>
          <p:spPr>
            <a:xfrm rot="2115987">
              <a:off x="1188" y="934"/>
              <a:ext cx="120" cy="296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1" name="文本框 79890"/>
            <p:cNvSpPr txBox="1"/>
            <p:nvPr/>
          </p:nvSpPr>
          <p:spPr>
            <a:xfrm>
              <a:off x="780" y="860"/>
              <a:ext cx="528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12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892" name="文本框 79891"/>
            <p:cNvSpPr txBox="1"/>
            <p:nvPr/>
          </p:nvSpPr>
          <p:spPr>
            <a:xfrm>
              <a:off x="1872" y="823"/>
              <a:ext cx="458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31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893" name="文本框 79892"/>
            <p:cNvSpPr txBox="1"/>
            <p:nvPr/>
          </p:nvSpPr>
          <p:spPr>
            <a:xfrm>
              <a:off x="1296" y="1574"/>
              <a:ext cx="50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23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894" name="文本框 79893"/>
            <p:cNvSpPr txBox="1"/>
            <p:nvPr/>
          </p:nvSpPr>
          <p:spPr>
            <a:xfrm>
              <a:off x="2304" y="1296"/>
              <a:ext cx="41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 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9895" name="文本框 79894"/>
            <p:cNvSpPr txBox="1"/>
            <p:nvPr/>
          </p:nvSpPr>
          <p:spPr>
            <a:xfrm>
              <a:off x="432" y="1248"/>
              <a:ext cx="432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 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baseline="30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9896" name="文本框 79895"/>
            <p:cNvSpPr txBox="1"/>
            <p:nvPr/>
          </p:nvSpPr>
          <p:spPr>
            <a:xfrm>
              <a:off x="1056" y="288"/>
              <a:ext cx="480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897" name="直接连接符 79896"/>
            <p:cNvSpPr/>
            <p:nvPr/>
          </p:nvSpPr>
          <p:spPr>
            <a:xfrm>
              <a:off x="1488" y="244"/>
              <a:ext cx="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898" name="直接连接符 79897"/>
            <p:cNvSpPr/>
            <p:nvPr/>
          </p:nvSpPr>
          <p:spPr>
            <a:xfrm>
              <a:off x="1536" y="342"/>
              <a:ext cx="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899" name="直接连接符 79898"/>
            <p:cNvSpPr/>
            <p:nvPr/>
          </p:nvSpPr>
          <p:spPr>
            <a:xfrm flipV="1">
              <a:off x="1516" y="244"/>
              <a:ext cx="0" cy="394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0" name="任意多边形 79899"/>
            <p:cNvSpPr/>
            <p:nvPr/>
          </p:nvSpPr>
          <p:spPr>
            <a:xfrm>
              <a:off x="564" y="1525"/>
              <a:ext cx="396" cy="251"/>
            </a:xfrm>
            <a:custGeom>
              <a:avLst/>
              <a:gdLst/>
              <a:ahLst/>
              <a:cxnLst/>
              <a:rect l="0" t="0" r="0" b="0"/>
              <a:pathLst>
                <a:path w="396" h="251">
                  <a:moveTo>
                    <a:pt x="396" y="0"/>
                  </a:moveTo>
                  <a:lnTo>
                    <a:pt x="0" y="251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1" name="任意多边形 79900"/>
            <p:cNvSpPr/>
            <p:nvPr/>
          </p:nvSpPr>
          <p:spPr>
            <a:xfrm>
              <a:off x="2112" y="1525"/>
              <a:ext cx="336" cy="245"/>
            </a:xfrm>
            <a:custGeom>
              <a:avLst/>
              <a:gdLst/>
              <a:ahLst/>
              <a:cxnLst/>
              <a:rect l="0" t="0" r="0" b="0"/>
              <a:pathLst>
                <a:path w="336" h="245">
                  <a:moveTo>
                    <a:pt x="0" y="0"/>
                  </a:moveTo>
                  <a:lnTo>
                    <a:pt x="336" y="245"/>
                  </a:ln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任意多边形 79901"/>
            <p:cNvSpPr/>
            <p:nvPr/>
          </p:nvSpPr>
          <p:spPr>
            <a:xfrm>
              <a:off x="528" y="1488"/>
              <a:ext cx="303" cy="169"/>
            </a:xfrm>
            <a:custGeom>
              <a:avLst/>
              <a:gdLst/>
              <a:ahLst/>
              <a:cxnLst/>
              <a:rect l="0" t="0" r="0" b="0"/>
              <a:pathLst>
                <a:path w="303" h="169">
                  <a:moveTo>
                    <a:pt x="0" y="169"/>
                  </a:moveTo>
                  <a:lnTo>
                    <a:pt x="303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任意多边形 79902"/>
            <p:cNvSpPr/>
            <p:nvPr/>
          </p:nvSpPr>
          <p:spPr>
            <a:xfrm>
              <a:off x="2236" y="1491"/>
              <a:ext cx="296" cy="195"/>
            </a:xfrm>
            <a:custGeom>
              <a:avLst/>
              <a:gdLst/>
              <a:ahLst/>
              <a:cxnLst/>
              <a:rect l="0" t="0" r="0" b="0"/>
              <a:pathLst>
                <a:path w="296" h="195">
                  <a:moveTo>
                    <a:pt x="296" y="195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4" name="文本框 79903"/>
            <p:cNvSpPr txBox="1"/>
            <p:nvPr/>
          </p:nvSpPr>
          <p:spPr>
            <a:xfrm>
              <a:off x="1536" y="384"/>
              <a:ext cx="288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9905" name="文本框 79904"/>
            <p:cNvSpPr txBox="1"/>
            <p:nvPr/>
          </p:nvSpPr>
          <p:spPr>
            <a:xfrm>
              <a:off x="816" y="1584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9906" name="文本框 79905"/>
            <p:cNvSpPr txBox="1"/>
            <p:nvPr/>
          </p:nvSpPr>
          <p:spPr>
            <a:xfrm>
              <a:off x="1968" y="1584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9907" name="文本框 79906"/>
            <p:cNvSpPr txBox="1"/>
            <p:nvPr/>
          </p:nvSpPr>
          <p:spPr>
            <a:xfrm>
              <a:off x="1008" y="144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+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08" name="文本框 79907"/>
            <p:cNvSpPr txBox="1"/>
            <p:nvPr/>
          </p:nvSpPr>
          <p:spPr>
            <a:xfrm>
              <a:off x="576" y="1728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9909" name="文本框 79908"/>
            <p:cNvSpPr txBox="1"/>
            <p:nvPr/>
          </p:nvSpPr>
          <p:spPr>
            <a:xfrm>
              <a:off x="2592" y="1393"/>
              <a:ext cx="240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00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9910" name="文本框 79909"/>
            <p:cNvSpPr txBox="1"/>
            <p:nvPr/>
          </p:nvSpPr>
          <p:spPr>
            <a:xfrm>
              <a:off x="1632" y="144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00FF00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79911" name="文本框 79910"/>
            <p:cNvSpPr txBox="1"/>
            <p:nvPr/>
          </p:nvSpPr>
          <p:spPr>
            <a:xfrm>
              <a:off x="240" y="1344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–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12" name="文本框 79911"/>
            <p:cNvSpPr txBox="1"/>
            <p:nvPr/>
          </p:nvSpPr>
          <p:spPr>
            <a:xfrm>
              <a:off x="2160" y="1728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79913" name="文本框 79912"/>
            <p:cNvSpPr txBox="1"/>
            <p:nvPr/>
          </p:nvSpPr>
          <p:spPr>
            <a:xfrm>
              <a:off x="384" y="672"/>
              <a:ext cx="48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</a:rPr>
                <a:t>12</a:t>
              </a:r>
              <a:r>
                <a:rPr lang="en-US" altLang="zh-CN" sz="2800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9914" name="文本框 79913"/>
            <p:cNvSpPr txBox="1"/>
            <p:nvPr/>
          </p:nvSpPr>
          <p:spPr>
            <a:xfrm>
              <a:off x="1296" y="1824"/>
              <a:ext cx="48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rgbClr val="3333FF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solidFill>
                    <a:srgbClr val="3333FF"/>
                  </a:solidFill>
                  <a:latin typeface="Times New Roman" panose="02020603050405020304" pitchFamily="18" charset="0"/>
                </a:rPr>
                <a:t>23</a:t>
              </a:r>
              <a:r>
                <a:rPr lang="en-US" altLang="zh-CN" sz="2800" baseline="-25000" dirty="0">
                  <a:solidFill>
                    <a:srgbClr val="3333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i="1" dirty="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15" name="文本框 79914"/>
            <p:cNvSpPr txBox="1"/>
            <p:nvPr/>
          </p:nvSpPr>
          <p:spPr>
            <a:xfrm>
              <a:off x="2064" y="624"/>
              <a:ext cx="480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rgbClr val="00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solidFill>
                    <a:srgbClr val="00FF00"/>
                  </a:solidFill>
                  <a:latin typeface="Times New Roman" panose="02020603050405020304" pitchFamily="18" charset="0"/>
                </a:rPr>
                <a:t>31</a:t>
              </a:r>
              <a:r>
                <a:rPr lang="en-US" altLang="zh-CN" sz="2800" baseline="-25000" dirty="0">
                  <a:solidFill>
                    <a:srgbClr val="00FF0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endParaRPr lang="en-US" altLang="zh-CN" sz="2800" i="1" dirty="0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9953" name="组合 79952"/>
          <p:cNvGrpSpPr/>
          <p:nvPr/>
        </p:nvGrpSpPr>
        <p:grpSpPr>
          <a:xfrm>
            <a:off x="5594350" y="450850"/>
            <a:ext cx="4691063" cy="3422650"/>
            <a:chOff x="2976" y="240"/>
            <a:chExt cx="2496" cy="1821"/>
          </a:xfrm>
        </p:grpSpPr>
        <p:sp>
          <p:nvSpPr>
            <p:cNvPr id="79917" name="直接连接符 79916"/>
            <p:cNvSpPr/>
            <p:nvPr/>
          </p:nvSpPr>
          <p:spPr>
            <a:xfrm>
              <a:off x="4176" y="336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79918" name="直接连接符 79917"/>
            <p:cNvSpPr/>
            <p:nvPr/>
          </p:nvSpPr>
          <p:spPr>
            <a:xfrm flipH="1">
              <a:off x="3360" y="1200"/>
              <a:ext cx="816" cy="6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19" name="直接连接符 79918"/>
            <p:cNvSpPr/>
            <p:nvPr/>
          </p:nvSpPr>
          <p:spPr>
            <a:xfrm>
              <a:off x="4176" y="1200"/>
              <a:ext cx="864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20" name="矩形 79919"/>
            <p:cNvSpPr/>
            <p:nvPr/>
          </p:nvSpPr>
          <p:spPr>
            <a:xfrm rot="3373426">
              <a:off x="3780" y="1332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1" name="矩形 79920"/>
            <p:cNvSpPr/>
            <p:nvPr/>
          </p:nvSpPr>
          <p:spPr>
            <a:xfrm rot="-3340663">
              <a:off x="4476" y="1296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2" name="矩形 79921"/>
            <p:cNvSpPr/>
            <p:nvPr/>
          </p:nvSpPr>
          <p:spPr>
            <a:xfrm>
              <a:off x="4116" y="720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3" name="文本框 79922"/>
            <p:cNvSpPr txBox="1"/>
            <p:nvPr/>
          </p:nvSpPr>
          <p:spPr>
            <a:xfrm>
              <a:off x="4224" y="720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24" name="文本框 79923"/>
            <p:cNvSpPr txBox="1"/>
            <p:nvPr/>
          </p:nvSpPr>
          <p:spPr>
            <a:xfrm>
              <a:off x="3552" y="1152"/>
              <a:ext cx="33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25" name="文本框 79924"/>
            <p:cNvSpPr txBox="1"/>
            <p:nvPr/>
          </p:nvSpPr>
          <p:spPr>
            <a:xfrm>
              <a:off x="4512" y="1152"/>
              <a:ext cx="32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26" name="文本框 79925"/>
            <p:cNvSpPr txBox="1"/>
            <p:nvPr/>
          </p:nvSpPr>
          <p:spPr>
            <a:xfrm>
              <a:off x="3744" y="240"/>
              <a:ext cx="43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1Y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27" name="文本框 79926"/>
            <p:cNvSpPr txBox="1"/>
            <p:nvPr/>
          </p:nvSpPr>
          <p:spPr>
            <a:xfrm>
              <a:off x="3168" y="1297"/>
              <a:ext cx="432" cy="28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2Y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28" name="文本框 79927"/>
            <p:cNvSpPr txBox="1"/>
            <p:nvPr/>
          </p:nvSpPr>
          <p:spPr>
            <a:xfrm>
              <a:off x="4944" y="1344"/>
              <a:ext cx="384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3Y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29" name="直接连接符 79928"/>
            <p:cNvSpPr/>
            <p:nvPr/>
          </p:nvSpPr>
          <p:spPr>
            <a:xfrm>
              <a:off x="4080" y="336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79930" name="直接连接符 79929"/>
            <p:cNvSpPr/>
            <p:nvPr/>
          </p:nvSpPr>
          <p:spPr>
            <a:xfrm rot="-7751596">
              <a:off x="3431" y="1464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79931" name="直接连接符 79930"/>
            <p:cNvSpPr/>
            <p:nvPr/>
          </p:nvSpPr>
          <p:spPr>
            <a:xfrm rot="-14240785">
              <a:off x="4919" y="1416"/>
              <a:ext cx="1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79932" name="椭圆 79931"/>
            <p:cNvSpPr/>
            <p:nvPr/>
          </p:nvSpPr>
          <p:spPr>
            <a:xfrm>
              <a:off x="3456" y="1708"/>
              <a:ext cx="68" cy="6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3" name="椭圆 79932"/>
            <p:cNvSpPr/>
            <p:nvPr/>
          </p:nvSpPr>
          <p:spPr>
            <a:xfrm>
              <a:off x="4128" y="384"/>
              <a:ext cx="68" cy="6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4" name="椭圆 79933"/>
            <p:cNvSpPr/>
            <p:nvPr/>
          </p:nvSpPr>
          <p:spPr>
            <a:xfrm>
              <a:off x="4848" y="1632"/>
              <a:ext cx="68" cy="6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5" name="文本框 79934"/>
            <p:cNvSpPr txBox="1"/>
            <p:nvPr/>
          </p:nvSpPr>
          <p:spPr>
            <a:xfrm>
              <a:off x="4224" y="288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9936" name="文本框 79935"/>
            <p:cNvSpPr txBox="1"/>
            <p:nvPr/>
          </p:nvSpPr>
          <p:spPr>
            <a:xfrm>
              <a:off x="3552" y="1632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9937" name="文本框 79936"/>
            <p:cNvSpPr txBox="1"/>
            <p:nvPr/>
          </p:nvSpPr>
          <p:spPr>
            <a:xfrm>
              <a:off x="4656" y="1632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79938" name="文本框 79937"/>
            <p:cNvSpPr txBox="1"/>
            <p:nvPr/>
          </p:nvSpPr>
          <p:spPr>
            <a:xfrm>
              <a:off x="3600" y="336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+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39" name="文本框 79938"/>
            <p:cNvSpPr txBox="1"/>
            <p:nvPr/>
          </p:nvSpPr>
          <p:spPr>
            <a:xfrm>
              <a:off x="3408" y="1776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9940" name="文本框 79939"/>
            <p:cNvSpPr txBox="1"/>
            <p:nvPr/>
          </p:nvSpPr>
          <p:spPr>
            <a:xfrm>
              <a:off x="5232" y="1440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00FF00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9941" name="文本框 79940"/>
            <p:cNvSpPr txBox="1"/>
            <p:nvPr/>
          </p:nvSpPr>
          <p:spPr>
            <a:xfrm>
              <a:off x="2976" y="1440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–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42" name="文本框 79941"/>
            <p:cNvSpPr txBox="1"/>
            <p:nvPr/>
          </p:nvSpPr>
          <p:spPr>
            <a:xfrm>
              <a:off x="4800" y="1728"/>
              <a:ext cx="240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79943" name="文本框 79942"/>
            <p:cNvSpPr txBox="1"/>
            <p:nvPr/>
          </p:nvSpPr>
          <p:spPr>
            <a:xfrm>
              <a:off x="4368" y="336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00FF00"/>
                  </a:solidFill>
                  <a:latin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79944" name="文本框 79943"/>
            <p:cNvSpPr txBox="1"/>
            <p:nvPr/>
          </p:nvSpPr>
          <p:spPr>
            <a:xfrm>
              <a:off x="3120" y="816"/>
              <a:ext cx="480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latin typeface="Times New Roman" panose="02020603050405020304" pitchFamily="18" charset="0"/>
                </a:rPr>
                <a:t>12Y</a:t>
              </a:r>
              <a:endParaRPr lang="en-US" altLang="zh-CN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79945" name="文本框 79944"/>
            <p:cNvSpPr txBox="1"/>
            <p:nvPr/>
          </p:nvSpPr>
          <p:spPr>
            <a:xfrm>
              <a:off x="4032" y="1776"/>
              <a:ext cx="48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rgbClr val="3333FF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solidFill>
                    <a:srgbClr val="3333FF"/>
                  </a:solidFill>
                  <a:latin typeface="Times New Roman" panose="02020603050405020304" pitchFamily="18" charset="0"/>
                </a:rPr>
                <a:t>23Y</a:t>
              </a:r>
              <a:endParaRPr lang="en-US" altLang="zh-CN" sz="2800" i="1" dirty="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9946" name="文本框 79945"/>
            <p:cNvSpPr txBox="1"/>
            <p:nvPr/>
          </p:nvSpPr>
          <p:spPr>
            <a:xfrm>
              <a:off x="4752" y="864"/>
              <a:ext cx="48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rgbClr val="00FF00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solidFill>
                    <a:srgbClr val="00FF00"/>
                  </a:solidFill>
                  <a:latin typeface="Times New Roman" panose="02020603050405020304" pitchFamily="18" charset="0"/>
                </a:rPr>
                <a:t>31Y</a:t>
              </a:r>
              <a:endParaRPr lang="en-US" altLang="zh-CN" sz="2800" i="1" dirty="0">
                <a:solidFill>
                  <a:srgbClr val="00FF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9947" name="文本框 79946"/>
          <p:cNvSpPr txBox="1"/>
          <p:nvPr/>
        </p:nvSpPr>
        <p:spPr>
          <a:xfrm>
            <a:off x="722313" y="4962525"/>
            <a:ext cx="4059237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=u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12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/R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12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–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31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/R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31</a:t>
            </a:r>
          </a:p>
        </p:txBody>
      </p:sp>
      <p:sp>
        <p:nvSpPr>
          <p:cNvPr id="79948" name="右大括号 79947"/>
          <p:cNvSpPr/>
          <p:nvPr/>
        </p:nvSpPr>
        <p:spPr>
          <a:xfrm>
            <a:off x="4421188" y="5053013"/>
            <a:ext cx="269875" cy="1533525"/>
          </a:xfrm>
          <a:prstGeom prst="rightBrace">
            <a:avLst>
              <a:gd name="adj1" fmla="val 47352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108253" tIns="54125" rIns="108253" bIns="54125" anchor="ctr"/>
          <a:lstStyle/>
          <a:p>
            <a:pPr defTabSz="1082675">
              <a:spcBef>
                <a:spcPct val="50000"/>
              </a:spcBef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49" name="文本框 79948"/>
          <p:cNvSpPr txBox="1"/>
          <p:nvPr/>
        </p:nvSpPr>
        <p:spPr>
          <a:xfrm>
            <a:off x="4691063" y="5594350"/>
            <a:ext cx="722312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(1)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50" name="右大括号 79949"/>
          <p:cNvSpPr/>
          <p:nvPr/>
        </p:nvSpPr>
        <p:spPr>
          <a:xfrm>
            <a:off x="8932863" y="5053013"/>
            <a:ext cx="360362" cy="2074862"/>
          </a:xfrm>
          <a:prstGeom prst="rightBrace">
            <a:avLst>
              <a:gd name="adj1" fmla="val 4798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951" name="文本框 79950"/>
          <p:cNvSpPr txBox="1"/>
          <p:nvPr/>
        </p:nvSpPr>
        <p:spPr>
          <a:xfrm>
            <a:off x="9293225" y="5773738"/>
            <a:ext cx="811213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(2)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9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9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98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8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9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4" grpId="0"/>
      <p:bldP spid="79875" grpId="0"/>
      <p:bldP spid="79876" grpId="0"/>
      <p:bldP spid="79877" grpId="0"/>
      <p:bldP spid="79878" grpId="0"/>
      <p:bldP spid="79879" grpId="0"/>
      <p:bldP spid="79880" grpId="0"/>
      <p:bldP spid="79881" grpId="0"/>
      <p:bldP spid="79947" grpId="0"/>
      <p:bldP spid="79948" grpId="0" animBg="1"/>
      <p:bldP spid="79949" grpId="0"/>
      <p:bldP spid="7995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对象 80897"/>
          <p:cNvGraphicFramePr/>
          <p:nvPr/>
        </p:nvGraphicFramePr>
        <p:xfrm>
          <a:off x="560388" y="1041400"/>
          <a:ext cx="3751262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r:id="rId3" imgW="1586230" imgH="405765" progId="Equation.DSMT4">
                  <p:embed/>
                </p:oleObj>
              </mc:Choice>
              <mc:Fallback>
                <p:oleObj r:id="rId3" imgW="1586230" imgH="405765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0388" y="1041400"/>
                        <a:ext cx="3751262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9" name="对象 80898"/>
          <p:cNvGraphicFramePr/>
          <p:nvPr/>
        </p:nvGraphicFramePr>
        <p:xfrm>
          <a:off x="542925" y="1912938"/>
          <a:ext cx="37877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1" r:id="rId5" imgW="1611630" imgH="405765" progId="Equation.DSMT4">
                  <p:embed/>
                </p:oleObj>
              </mc:Choice>
              <mc:Fallback>
                <p:oleObj r:id="rId5" imgW="1611630" imgH="405765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2925" y="1912938"/>
                        <a:ext cx="3787775" cy="949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0" name="对象 80899"/>
          <p:cNvGraphicFramePr/>
          <p:nvPr/>
        </p:nvGraphicFramePr>
        <p:xfrm>
          <a:off x="541338" y="2901950"/>
          <a:ext cx="37893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r:id="rId7" imgW="1598930" imgH="405765" progId="Equation.DSMT4">
                  <p:embed/>
                </p:oleObj>
              </mc:Choice>
              <mc:Fallback>
                <p:oleObj r:id="rId7" imgW="1598930" imgH="405765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338" y="2901950"/>
                        <a:ext cx="3789362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文本框 80900"/>
          <p:cNvSpPr txBox="1"/>
          <p:nvPr/>
        </p:nvSpPr>
        <p:spPr>
          <a:xfrm>
            <a:off x="541338" y="360363"/>
            <a:ext cx="2208212" cy="962025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由式</a:t>
            </a:r>
            <a:r>
              <a:rPr lang="en-US" altLang="zh-CN" sz="2800">
                <a:latin typeface="Times New Roman" panose="02020603050405020304" pitchFamily="18" charset="0"/>
              </a:rPr>
              <a:t>(2)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解得：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0919" name="组合 80918"/>
          <p:cNvGrpSpPr/>
          <p:nvPr/>
        </p:nvGrpSpPr>
        <p:grpSpPr>
          <a:xfrm>
            <a:off x="5773738" y="1173163"/>
            <a:ext cx="4783137" cy="2346325"/>
            <a:chOff x="3072" y="624"/>
            <a:chExt cx="2544" cy="1248"/>
          </a:xfrm>
        </p:grpSpPr>
        <p:sp>
          <p:nvSpPr>
            <p:cNvPr id="80905" name="右大括号 80904"/>
            <p:cNvSpPr/>
            <p:nvPr/>
          </p:nvSpPr>
          <p:spPr>
            <a:xfrm>
              <a:off x="5088" y="720"/>
              <a:ext cx="144" cy="816"/>
            </a:xfrm>
            <a:prstGeom prst="rightBrace">
              <a:avLst>
                <a:gd name="adj1" fmla="val 47222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108253" tIns="54125" rIns="108253" bIns="54125" anchor="ctr"/>
            <a:lstStyle/>
            <a:p>
              <a:pPr defTabSz="1082675">
                <a:spcBef>
                  <a:spcPct val="50000"/>
                </a:spcBef>
              </a:pPr>
              <a:endParaRPr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80918" name="组合 80917"/>
            <p:cNvGrpSpPr/>
            <p:nvPr/>
          </p:nvGrpSpPr>
          <p:grpSpPr>
            <a:xfrm>
              <a:off x="3072" y="624"/>
              <a:ext cx="2544" cy="1248"/>
              <a:chOff x="3072" y="624"/>
              <a:chExt cx="2544" cy="1248"/>
            </a:xfrm>
          </p:grpSpPr>
          <p:sp>
            <p:nvSpPr>
              <p:cNvPr id="80902" name="矩形 80901"/>
              <p:cNvSpPr/>
              <p:nvPr/>
            </p:nvSpPr>
            <p:spPr>
              <a:xfrm>
                <a:off x="3120" y="1392"/>
                <a:ext cx="2096" cy="21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=u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31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/R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31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– 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23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/R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23</a:t>
                </a:r>
              </a:p>
            </p:txBody>
          </p:sp>
          <p:sp>
            <p:nvSpPr>
              <p:cNvPr id="80903" name="矩形 80902"/>
              <p:cNvSpPr/>
              <p:nvPr/>
            </p:nvSpPr>
            <p:spPr>
              <a:xfrm>
                <a:off x="3120" y="1010"/>
                <a:ext cx="1992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108253" tIns="54125" rIns="108253" bIns="54125" anchor="t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=u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23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/R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23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– 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12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/R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12</a:t>
                </a:r>
              </a:p>
            </p:txBody>
          </p:sp>
          <p:sp>
            <p:nvSpPr>
              <p:cNvPr id="80904" name="文本框 80903"/>
              <p:cNvSpPr txBox="1"/>
              <p:nvPr/>
            </p:nvSpPr>
            <p:spPr>
              <a:xfrm>
                <a:off x="3120" y="672"/>
                <a:ext cx="2160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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=u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12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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/R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12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– 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31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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/R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31</a:t>
                </a:r>
              </a:p>
            </p:txBody>
          </p:sp>
          <p:sp>
            <p:nvSpPr>
              <p:cNvPr id="80906" name="文本框 80905"/>
              <p:cNvSpPr txBox="1"/>
              <p:nvPr/>
            </p:nvSpPr>
            <p:spPr>
              <a:xfrm>
                <a:off x="5232" y="1008"/>
                <a:ext cx="384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(1)</a:t>
                </a:r>
                <a:endPara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0907" name="左中括号 80906"/>
              <p:cNvSpPr/>
              <p:nvPr/>
            </p:nvSpPr>
            <p:spPr>
              <a:xfrm>
                <a:off x="3072" y="672"/>
                <a:ext cx="96" cy="1200"/>
              </a:xfrm>
              <a:prstGeom prst="leftBracket">
                <a:avLst>
                  <a:gd name="adj" fmla="val 104166"/>
                </a:avLst>
              </a:prstGeom>
              <a:noFill/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908" name="右中括号 80907"/>
              <p:cNvSpPr/>
              <p:nvPr/>
            </p:nvSpPr>
            <p:spPr>
              <a:xfrm>
                <a:off x="5424" y="624"/>
                <a:ext cx="144" cy="1200"/>
              </a:xfrm>
              <a:prstGeom prst="rightBracket">
                <a:avLst>
                  <a:gd name="adj" fmla="val 69444"/>
                </a:avLst>
              </a:prstGeom>
              <a:noFill/>
              <a:ln w="9525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0909" name="右大括号 80908"/>
          <p:cNvSpPr/>
          <p:nvPr/>
        </p:nvSpPr>
        <p:spPr>
          <a:xfrm>
            <a:off x="4330700" y="1263650"/>
            <a:ext cx="271463" cy="2344738"/>
          </a:xfrm>
          <a:prstGeom prst="rightBrace">
            <a:avLst>
              <a:gd name="adj1" fmla="val 71978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0" name="文本框 80909"/>
          <p:cNvSpPr txBox="1"/>
          <p:nvPr/>
        </p:nvSpPr>
        <p:spPr>
          <a:xfrm>
            <a:off x="4602163" y="2165350"/>
            <a:ext cx="720725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(3)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11" name="文本框 80910"/>
          <p:cNvSpPr txBox="1"/>
          <p:nvPr/>
        </p:nvSpPr>
        <p:spPr>
          <a:xfrm>
            <a:off x="360363" y="3970338"/>
            <a:ext cx="10106025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根据等效条件，比较式</a:t>
            </a:r>
            <a:r>
              <a:rPr lang="en-US" altLang="zh-CN" sz="2800">
                <a:latin typeface="Times New Roman" panose="02020603050405020304" pitchFamily="18" charset="0"/>
              </a:rPr>
              <a:t>(3)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与式</a:t>
            </a:r>
            <a:r>
              <a:rPr lang="en-US" altLang="zh-CN" sz="2800">
                <a:latin typeface="Times New Roman" panose="02020603050405020304" pitchFamily="18" charset="0"/>
              </a:rPr>
              <a:t>(1)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，得由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接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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接的变换结果： 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0912" name="对象 80911"/>
          <p:cNvGraphicFramePr/>
          <p:nvPr/>
        </p:nvGraphicFramePr>
        <p:xfrm>
          <a:off x="990600" y="4637088"/>
          <a:ext cx="3498850" cy="3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3" r:id="rId9" imgW="1574800" imgH="1384300" progId="Equation.DSMT4">
                  <p:embed/>
                </p:oleObj>
              </mc:Choice>
              <mc:Fallback>
                <p:oleObj r:id="rId9" imgW="1574800" imgH="1384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0600" y="4637088"/>
                        <a:ext cx="3498850" cy="307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对象 80912"/>
          <p:cNvGraphicFramePr/>
          <p:nvPr/>
        </p:nvGraphicFramePr>
        <p:xfrm>
          <a:off x="5954713" y="4602163"/>
          <a:ext cx="3432175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r:id="rId11" imgW="1180465" imgH="1320165" progId="Equation.DSMT4">
                  <p:embed/>
                </p:oleObj>
              </mc:Choice>
              <mc:Fallback>
                <p:oleObj r:id="rId11" imgW="1180465" imgH="1320165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54713" y="4602163"/>
                        <a:ext cx="3432175" cy="306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4" name="右大括号 80913"/>
          <p:cNvSpPr/>
          <p:nvPr/>
        </p:nvSpPr>
        <p:spPr>
          <a:xfrm>
            <a:off x="4602163" y="4759325"/>
            <a:ext cx="269875" cy="2525713"/>
          </a:xfrm>
          <a:prstGeom prst="rightBrace">
            <a:avLst>
              <a:gd name="adj1" fmla="val 77990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5" name="右大括号 80914"/>
          <p:cNvSpPr/>
          <p:nvPr/>
        </p:nvSpPr>
        <p:spPr>
          <a:xfrm>
            <a:off x="9293225" y="4691063"/>
            <a:ext cx="269875" cy="2797175"/>
          </a:xfrm>
          <a:prstGeom prst="rightBrace">
            <a:avLst>
              <a:gd name="adj1" fmla="val 86372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16" name="文本框 80915"/>
          <p:cNvSpPr txBox="1"/>
          <p:nvPr/>
        </p:nvSpPr>
        <p:spPr>
          <a:xfrm>
            <a:off x="4872038" y="5773738"/>
            <a:ext cx="541337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或</a:t>
            </a:r>
          </a:p>
        </p:txBody>
      </p:sp>
      <p:sp>
        <p:nvSpPr>
          <p:cNvPr id="80917" name="文本框 80916"/>
          <p:cNvSpPr txBox="1"/>
          <p:nvPr/>
        </p:nvSpPr>
        <p:spPr>
          <a:xfrm>
            <a:off x="2932113" y="428625"/>
            <a:ext cx="7262812" cy="473075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4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注：式</a:t>
            </a:r>
            <a:r>
              <a:rPr lang="en-US" altLang="zh-CN" sz="2400" i="1">
                <a:latin typeface="Times New Roman" panose="02020603050405020304" pitchFamily="18" charset="0"/>
              </a:rPr>
              <a:t>(2)</a:t>
            </a:r>
            <a:r>
              <a:rPr lang="zh-CN" altLang="en-US" sz="24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中前</a:t>
            </a:r>
            <a:r>
              <a:rPr lang="en-US" altLang="zh-CN" sz="24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个式子中，只有</a:t>
            </a:r>
            <a:r>
              <a:rPr lang="en-US" altLang="zh-CN" sz="24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个式子是独立的。</a:t>
            </a:r>
            <a:endParaRPr lang="zh-CN" altLang="en-US" sz="2400" i="1">
              <a:solidFill>
                <a:srgbClr val="00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0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0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8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8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10" grpId="0"/>
      <p:bldP spid="80911" grpId="0"/>
      <p:bldP spid="80916" grpId="0"/>
      <p:bldP spid="809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文本框 81921"/>
          <p:cNvSpPr txBox="1"/>
          <p:nvPr/>
        </p:nvSpPr>
        <p:spPr>
          <a:xfrm>
            <a:off x="722313" y="992188"/>
            <a:ext cx="6315075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类似可得到由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接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接的变换结果： 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81923" name="对象 81922"/>
          <p:cNvGraphicFramePr/>
          <p:nvPr/>
        </p:nvGraphicFramePr>
        <p:xfrm>
          <a:off x="865188" y="1892300"/>
          <a:ext cx="3592512" cy="325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r:id="rId3" imgW="1473200" imgH="1333500" progId="Equation.DSMT4">
                  <p:embed/>
                </p:oleObj>
              </mc:Choice>
              <mc:Fallback>
                <p:oleObj r:id="rId3" imgW="1473200" imgH="13335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65188" y="1892300"/>
                        <a:ext cx="3592512" cy="325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对象 81923"/>
          <p:cNvGraphicFramePr/>
          <p:nvPr/>
        </p:nvGraphicFramePr>
        <p:xfrm>
          <a:off x="5718175" y="1982788"/>
          <a:ext cx="3729038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r:id="rId5" imgW="1282700" imgH="1333500" progId="Equation.DSMT4">
                  <p:embed/>
                </p:oleObj>
              </mc:Choice>
              <mc:Fallback>
                <p:oleObj r:id="rId5" imgW="1282700" imgH="13335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18175" y="1982788"/>
                        <a:ext cx="3729038" cy="309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右大括号 81924"/>
          <p:cNvSpPr/>
          <p:nvPr/>
        </p:nvSpPr>
        <p:spPr>
          <a:xfrm>
            <a:off x="4240213" y="2178050"/>
            <a:ext cx="271462" cy="2527300"/>
          </a:xfrm>
          <a:prstGeom prst="rightBrace">
            <a:avLst>
              <a:gd name="adj1" fmla="val 77582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6" name="右大括号 81925"/>
          <p:cNvSpPr/>
          <p:nvPr/>
        </p:nvSpPr>
        <p:spPr>
          <a:xfrm>
            <a:off x="9202738" y="2087563"/>
            <a:ext cx="271462" cy="2797175"/>
          </a:xfrm>
          <a:prstGeom prst="rightBrace">
            <a:avLst>
              <a:gd name="adj1" fmla="val 85867"/>
              <a:gd name="adj2" fmla="val 50000"/>
            </a:avLst>
          </a:pr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927" name="文本框 81926"/>
          <p:cNvSpPr txBox="1"/>
          <p:nvPr/>
        </p:nvSpPr>
        <p:spPr>
          <a:xfrm>
            <a:off x="4781550" y="3170238"/>
            <a:ext cx="541338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或</a:t>
            </a:r>
          </a:p>
        </p:txBody>
      </p:sp>
      <p:sp>
        <p:nvSpPr>
          <p:cNvPr id="81928" name="文本框 81927"/>
          <p:cNvSpPr txBox="1"/>
          <p:nvPr/>
        </p:nvSpPr>
        <p:spPr>
          <a:xfrm>
            <a:off x="541338" y="5503863"/>
            <a:ext cx="9474200" cy="1390650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indent="676275" algn="just" defTabSz="1082675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上述结果可从原始方程出发导出，也可由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</a:rPr>
              <a:t>接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接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的变换结果直接得到。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/>
      <p:bldP spid="819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97" name="标题 28696"/>
          <p:cNvSpPr>
            <a:spLocks noGrp="1"/>
          </p:cNvSpPr>
          <p:nvPr>
            <p:ph type="title" idx="4294967295"/>
          </p:nvPr>
        </p:nvSpPr>
        <p:spPr>
          <a:xfrm>
            <a:off x="1533525" y="944563"/>
            <a:ext cx="8742045" cy="676275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lIns="108253" tIns="54125" rIns="108253" bIns="54125"/>
          <a:lstStyle/>
          <a:p>
            <a:r>
              <a:rPr lang="zh-CN" altLang="en-US" sz="4300" b="1" dirty="0">
                <a:solidFill>
                  <a:schemeClr val="tx1"/>
                </a:solidFill>
              </a:rPr>
              <a:t>第</a:t>
            </a:r>
            <a:r>
              <a:rPr lang="en-US" altLang="zh-CN" sz="4300" b="1" dirty="0">
                <a:solidFill>
                  <a:schemeClr val="tx1"/>
                </a:solidFill>
              </a:rPr>
              <a:t>2</a:t>
            </a:r>
            <a:r>
              <a:rPr lang="zh-CN" altLang="en-US" sz="4300" b="1" dirty="0">
                <a:solidFill>
                  <a:schemeClr val="tx1"/>
                </a:solidFill>
              </a:rPr>
              <a:t>章 电阻电路的等效变换和化简</a:t>
            </a:r>
            <a:endParaRPr lang="zh-CN" altLang="en-US" b="1" dirty="0"/>
          </a:p>
        </p:txBody>
      </p:sp>
      <p:sp>
        <p:nvSpPr>
          <p:cNvPr id="28702" name="矩形 28701"/>
          <p:cNvSpPr/>
          <p:nvPr/>
        </p:nvSpPr>
        <p:spPr>
          <a:xfrm>
            <a:off x="2174875" y="2163763"/>
            <a:ext cx="6496050" cy="519112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2.1  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电阻的串并联等效变换</a:t>
            </a:r>
          </a:p>
        </p:txBody>
      </p:sp>
      <p:sp>
        <p:nvSpPr>
          <p:cNvPr id="28703" name="矩形 28702"/>
          <p:cNvSpPr/>
          <p:nvPr/>
        </p:nvSpPr>
        <p:spPr>
          <a:xfrm>
            <a:off x="2174875" y="3108325"/>
            <a:ext cx="6496050" cy="51911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2.2  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电阻的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星形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与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三角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  <a:sym typeface="Wingdings 3" panose="05040102010807070707" pitchFamily="18" charset="2"/>
              </a:rPr>
              <a:t>形连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接的等效变换</a:t>
            </a:r>
          </a:p>
        </p:txBody>
      </p:sp>
      <p:sp>
        <p:nvSpPr>
          <p:cNvPr id="5" name="矩形 4"/>
          <p:cNvSpPr/>
          <p:nvPr/>
        </p:nvSpPr>
        <p:spPr>
          <a:xfrm>
            <a:off x="2174875" y="4052888"/>
            <a:ext cx="3337773" cy="52322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2.3  </a:t>
            </a:r>
            <a:r>
              <a:rPr lang="zh-CN" altLang="en-US" sz="28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电源的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等效变换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034844" y="5795158"/>
            <a:ext cx="8007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800" dirty="0" smtClean="0"/>
              <a:t>注：  不含源电路的等效化简：</a:t>
            </a:r>
            <a:r>
              <a:rPr lang="en-US" altLang="zh-CN" sz="2800" dirty="0" smtClean="0">
                <a:solidFill>
                  <a:srgbClr val="0070C0"/>
                </a:solidFill>
              </a:rPr>
              <a:t>2.1</a:t>
            </a:r>
            <a:r>
              <a:rPr lang="zh-CN" altLang="en-US" sz="2800" dirty="0" smtClean="0">
                <a:solidFill>
                  <a:srgbClr val="0070C0"/>
                </a:solidFill>
              </a:rPr>
              <a:t>、</a:t>
            </a:r>
            <a:r>
              <a:rPr lang="en-US" altLang="zh-CN" sz="2800" dirty="0" smtClean="0">
                <a:solidFill>
                  <a:srgbClr val="0070C0"/>
                </a:solidFill>
              </a:rPr>
              <a:t>2.2</a:t>
            </a:r>
          </a:p>
          <a:p>
            <a:pPr algn="just"/>
            <a:endParaRPr lang="en-US" altLang="zh-CN" sz="2800" dirty="0" smtClean="0"/>
          </a:p>
          <a:p>
            <a:pPr algn="just"/>
            <a:r>
              <a:rPr lang="zh-CN" altLang="en-US" sz="2800" dirty="0" smtClean="0"/>
              <a:t>          含源电路的等效化简：    </a:t>
            </a:r>
            <a:r>
              <a:rPr lang="en-US" altLang="zh-CN" sz="2800" dirty="0" smtClean="0">
                <a:solidFill>
                  <a:srgbClr val="0070C0"/>
                </a:solidFill>
              </a:rPr>
              <a:t>2.3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74875" y="5001558"/>
            <a:ext cx="4419800" cy="52322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wrap="none" anchor="t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2.4  </a:t>
            </a:r>
            <a:r>
              <a:rPr lang="zh-CN" altLang="en-US" sz="2800" dirty="0" smtClean="0">
                <a:solidFill>
                  <a:srgbClr val="3333FF"/>
                </a:solidFill>
                <a:latin typeface="Times New Roman" panose="02020603050405020304" pitchFamily="18" charset="0"/>
              </a:rPr>
              <a:t>受控源电路的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等效变换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2" grpId="0" animBg="1"/>
      <p:bldP spid="28703" grpId="0" animBg="1"/>
      <p:bldP spid="5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文本框 82945"/>
          <p:cNvSpPr txBox="1"/>
          <p:nvPr/>
        </p:nvSpPr>
        <p:spPr>
          <a:xfrm>
            <a:off x="609600" y="315913"/>
            <a:ext cx="2533650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简记方法：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8" name="文本框 82947"/>
          <p:cNvSpPr txBox="1"/>
          <p:nvPr/>
        </p:nvSpPr>
        <p:spPr>
          <a:xfrm>
            <a:off x="925513" y="3632200"/>
            <a:ext cx="7307262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特例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：若三个电阻相等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对称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，则有</a:t>
            </a:r>
          </a:p>
        </p:txBody>
      </p:sp>
      <p:sp>
        <p:nvSpPr>
          <p:cNvPr id="82949" name="文本框 82948"/>
          <p:cNvSpPr txBox="1"/>
          <p:nvPr/>
        </p:nvSpPr>
        <p:spPr>
          <a:xfrm>
            <a:off x="2863850" y="4421188"/>
            <a:ext cx="1985963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800" i="1">
                <a:solidFill>
                  <a:srgbClr val="FF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800" i="1" baseline="-25000">
                <a:solidFill>
                  <a:srgbClr val="FF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</a:t>
            </a:r>
            <a:r>
              <a:rPr lang="en-US" altLang="zh-CN" sz="2800">
                <a:solidFill>
                  <a:srgbClr val="FF0066"/>
                </a:solidFill>
                <a:latin typeface="Times New Roman" panose="02020603050405020304" pitchFamily="18" charset="0"/>
              </a:rPr>
              <a:t> = 3</a:t>
            </a:r>
            <a:r>
              <a:rPr lang="en-US" altLang="zh-CN" sz="2800" i="1">
                <a:solidFill>
                  <a:srgbClr val="FF0066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i="1" baseline="-25000">
                <a:solidFill>
                  <a:srgbClr val="FF0066"/>
                </a:solidFill>
                <a:latin typeface="Times New Roman" panose="02020603050405020304" pitchFamily="18" charset="0"/>
              </a:rPr>
              <a:t>Y</a:t>
            </a:r>
            <a:endParaRPr lang="en-US" altLang="zh-CN" sz="2800" baseline="-2500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50" name="文本框 82949"/>
          <p:cNvSpPr txBox="1"/>
          <p:nvPr/>
        </p:nvSpPr>
        <p:spPr>
          <a:xfrm>
            <a:off x="2863850" y="5053013"/>
            <a:ext cx="2165350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大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小 </a:t>
            </a:r>
            <a:r>
              <a:rPr lang="en-US" altLang="zh-CN" sz="2800">
                <a:solidFill>
                  <a:srgbClr val="3333FF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82965" name="组合 82964"/>
          <p:cNvGrpSpPr/>
          <p:nvPr/>
        </p:nvGrpSpPr>
        <p:grpSpPr>
          <a:xfrm>
            <a:off x="5886450" y="4352925"/>
            <a:ext cx="1535113" cy="1263650"/>
            <a:chOff x="2976" y="1728"/>
            <a:chExt cx="816" cy="672"/>
          </a:xfrm>
        </p:grpSpPr>
        <p:sp>
          <p:nvSpPr>
            <p:cNvPr id="82952" name="直接连接符 82951"/>
            <p:cNvSpPr/>
            <p:nvPr/>
          </p:nvSpPr>
          <p:spPr>
            <a:xfrm flipH="1">
              <a:off x="2976" y="1728"/>
              <a:ext cx="432" cy="6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53" name="直接连接符 82952"/>
            <p:cNvSpPr/>
            <p:nvPr/>
          </p:nvSpPr>
          <p:spPr>
            <a:xfrm>
              <a:off x="2976" y="2400"/>
              <a:ext cx="8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54" name="直接连接符 82953"/>
            <p:cNvSpPr/>
            <p:nvPr/>
          </p:nvSpPr>
          <p:spPr>
            <a:xfrm>
              <a:off x="3408" y="1728"/>
              <a:ext cx="384" cy="67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55" name="直接连接符 82954"/>
            <p:cNvSpPr/>
            <p:nvPr/>
          </p:nvSpPr>
          <p:spPr>
            <a:xfrm>
              <a:off x="3408" y="1728"/>
              <a:ext cx="0" cy="432"/>
            </a:xfrm>
            <a:prstGeom prst="line">
              <a:avLst/>
            </a:prstGeom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56" name="直接连接符 82955"/>
            <p:cNvSpPr/>
            <p:nvPr/>
          </p:nvSpPr>
          <p:spPr>
            <a:xfrm flipH="1">
              <a:off x="2976" y="2160"/>
              <a:ext cx="432" cy="240"/>
            </a:xfrm>
            <a:prstGeom prst="line">
              <a:avLst/>
            </a:prstGeom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57" name="直接连接符 82956"/>
            <p:cNvSpPr/>
            <p:nvPr/>
          </p:nvSpPr>
          <p:spPr>
            <a:xfrm>
              <a:off x="3408" y="2160"/>
              <a:ext cx="384" cy="240"/>
            </a:xfrm>
            <a:prstGeom prst="line">
              <a:avLst/>
            </a:prstGeom>
            <a:ln w="12700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58" name="文本框 82957"/>
            <p:cNvSpPr txBox="1"/>
            <p:nvPr/>
          </p:nvSpPr>
          <p:spPr>
            <a:xfrm>
              <a:off x="3360" y="1911"/>
              <a:ext cx="17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2959" name="文本框 82958"/>
            <p:cNvSpPr txBox="1"/>
            <p:nvPr/>
          </p:nvSpPr>
          <p:spPr>
            <a:xfrm>
              <a:off x="3552" y="1824"/>
              <a:ext cx="224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82960" name="文本框 82959"/>
          <p:cNvSpPr txBox="1"/>
          <p:nvPr/>
        </p:nvSpPr>
        <p:spPr>
          <a:xfrm>
            <a:off x="4849813" y="1790700"/>
            <a:ext cx="901700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>
                <a:solidFill>
                  <a:srgbClr val="3333FF"/>
                </a:solidFill>
                <a:latin typeface="Times New Roman" panose="02020603050405020304" pitchFamily="18" charset="0"/>
              </a:rPr>
              <a:t>或</a:t>
            </a:r>
          </a:p>
        </p:txBody>
      </p:sp>
      <p:sp>
        <p:nvSpPr>
          <p:cNvPr id="82962" name="文本框 82961"/>
          <p:cNvSpPr txBox="1"/>
          <p:nvPr/>
        </p:nvSpPr>
        <p:spPr>
          <a:xfrm>
            <a:off x="835025" y="5707063"/>
            <a:ext cx="2028825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注意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：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63" name="文本框 82962"/>
          <p:cNvSpPr txBox="1"/>
          <p:nvPr/>
        </p:nvSpPr>
        <p:spPr>
          <a:xfrm>
            <a:off x="1285875" y="6202363"/>
            <a:ext cx="8502650" cy="962025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marL="450850" indent="-450850"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等效对外部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端子以外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有效，对内不一定成立。但可以用等效电路计算功率</a:t>
            </a:r>
            <a:r>
              <a:rPr lang="en-US" altLang="zh-CN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64" name="文本框 82963"/>
          <p:cNvSpPr txBox="1"/>
          <p:nvPr/>
        </p:nvSpPr>
        <p:spPr>
          <a:xfrm>
            <a:off x="1285875" y="7172325"/>
            <a:ext cx="7218363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等效电路与外部电路无关。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2973" name="组合 82972"/>
          <p:cNvGrpSpPr/>
          <p:nvPr/>
        </p:nvGrpSpPr>
        <p:grpSpPr>
          <a:xfrm>
            <a:off x="563563" y="1003300"/>
            <a:ext cx="3851275" cy="2054225"/>
            <a:chOff x="300" y="534"/>
            <a:chExt cx="2049" cy="1093"/>
          </a:xfrm>
        </p:grpSpPr>
        <p:graphicFrame>
          <p:nvGraphicFramePr>
            <p:cNvPr id="82947" name="对象 82946"/>
            <p:cNvGraphicFramePr/>
            <p:nvPr/>
          </p:nvGraphicFramePr>
          <p:xfrm>
            <a:off x="480" y="1198"/>
            <a:ext cx="1661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3" r:id="rId3" imgW="2894330" imgH="799465" progId="Equation.DSMT4">
                    <p:embed/>
                  </p:oleObj>
                </mc:Choice>
                <mc:Fallback>
                  <p:oleObj r:id="rId3" imgW="2894330" imgH="799465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0" y="1198"/>
                          <a:ext cx="1661" cy="4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1" name="对象 82960"/>
            <p:cNvGraphicFramePr/>
            <p:nvPr/>
          </p:nvGraphicFramePr>
          <p:xfrm>
            <a:off x="467" y="534"/>
            <a:ext cx="1882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4" r:id="rId5" imgW="2932430" imgH="774065" progId="Equation.DSMT4">
                    <p:embed/>
                  </p:oleObj>
                </mc:Choice>
                <mc:Fallback>
                  <p:oleObj r:id="rId5" imgW="2932430" imgH="774065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67" y="534"/>
                          <a:ext cx="1882" cy="4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69" name="左大括号 82968"/>
            <p:cNvSpPr/>
            <p:nvPr/>
          </p:nvSpPr>
          <p:spPr>
            <a:xfrm>
              <a:off x="300" y="686"/>
              <a:ext cx="85" cy="771"/>
            </a:xfrm>
            <a:prstGeom prst="leftBrace">
              <a:avLst>
                <a:gd name="adj1" fmla="val 75588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975" name="组合 82974"/>
          <p:cNvGrpSpPr/>
          <p:nvPr/>
        </p:nvGrpSpPr>
        <p:grpSpPr>
          <a:xfrm>
            <a:off x="5932488" y="1069975"/>
            <a:ext cx="3913187" cy="1987550"/>
            <a:chOff x="3060" y="569"/>
            <a:chExt cx="2082" cy="1058"/>
          </a:xfrm>
        </p:grpSpPr>
        <p:graphicFrame>
          <p:nvGraphicFramePr>
            <p:cNvPr id="82966" name="对象 82965"/>
            <p:cNvGraphicFramePr/>
            <p:nvPr/>
          </p:nvGraphicFramePr>
          <p:xfrm>
            <a:off x="3209" y="569"/>
            <a:ext cx="1933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5" r:id="rId7" imgW="3213100" imgH="787400" progId="Equation.DSMT4">
                    <p:embed/>
                  </p:oleObj>
                </mc:Choice>
                <mc:Fallback>
                  <p:oleObj r:id="rId7" imgW="3213100" imgH="787400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09" y="569"/>
                          <a:ext cx="1933" cy="4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8" name="对象 82967"/>
            <p:cNvGraphicFramePr/>
            <p:nvPr/>
          </p:nvGraphicFramePr>
          <p:xfrm>
            <a:off x="3248" y="1198"/>
            <a:ext cx="1742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56" r:id="rId9" imgW="2894330" imgH="799465" progId="Equation.DSMT4">
                    <p:embed/>
                  </p:oleObj>
                </mc:Choice>
                <mc:Fallback>
                  <p:oleObj r:id="rId9" imgW="2894330" imgH="799465" progId="Equation.DSMT4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248" y="1198"/>
                          <a:ext cx="1742" cy="4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70" name="左大括号 82969"/>
            <p:cNvSpPr/>
            <p:nvPr/>
          </p:nvSpPr>
          <p:spPr>
            <a:xfrm>
              <a:off x="3060" y="700"/>
              <a:ext cx="89" cy="772"/>
            </a:xfrm>
            <a:prstGeom prst="leftBrace">
              <a:avLst>
                <a:gd name="adj1" fmla="val 72284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2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2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2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2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/>
      <p:bldP spid="82949" grpId="0"/>
      <p:bldP spid="82950" grpId="0"/>
      <p:bldP spid="82960" grpId="0"/>
      <p:bldP spid="82962" grpId="0"/>
      <p:bldP spid="82963" grpId="0"/>
      <p:bldP spid="8296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椭圆 83969"/>
          <p:cNvSpPr/>
          <p:nvPr/>
        </p:nvSpPr>
        <p:spPr>
          <a:xfrm>
            <a:off x="1082675" y="1892300"/>
            <a:ext cx="2797175" cy="1895475"/>
          </a:xfrm>
          <a:prstGeom prst="ellipse">
            <a:avLst/>
          </a:prstGeom>
          <a:noFill/>
          <a:ln w="38100" cap="rnd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1" name="椭圆 83970"/>
          <p:cNvSpPr/>
          <p:nvPr/>
        </p:nvSpPr>
        <p:spPr>
          <a:xfrm>
            <a:off x="1533525" y="2524125"/>
            <a:ext cx="2074863" cy="2074863"/>
          </a:xfrm>
          <a:prstGeom prst="ellipse">
            <a:avLst/>
          </a:prstGeom>
          <a:noFill/>
          <a:ln w="38100" cap="rnd" cmpd="sng">
            <a:solidFill>
              <a:srgbClr val="3366CC"/>
            </a:solidFill>
            <a:prstDash val="sysDot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3972" name="文本框 83971"/>
          <p:cNvSpPr txBox="1"/>
          <p:nvPr/>
        </p:nvSpPr>
        <p:spPr>
          <a:xfrm>
            <a:off x="450850" y="271463"/>
            <a:ext cx="2797175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应用：简化电路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文本框 83972"/>
          <p:cNvSpPr txBox="1"/>
          <p:nvPr/>
        </p:nvSpPr>
        <p:spPr>
          <a:xfrm>
            <a:off x="541338" y="1082675"/>
            <a:ext cx="2797175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桥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电路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4044" name="组合 84043"/>
          <p:cNvGrpSpPr/>
          <p:nvPr/>
        </p:nvGrpSpPr>
        <p:grpSpPr>
          <a:xfrm>
            <a:off x="360363" y="1801813"/>
            <a:ext cx="4089400" cy="3070225"/>
            <a:chOff x="192" y="959"/>
            <a:chExt cx="2175" cy="1633"/>
          </a:xfrm>
        </p:grpSpPr>
        <p:grpSp>
          <p:nvGrpSpPr>
            <p:cNvPr id="83975" name="组合 83974"/>
            <p:cNvGrpSpPr/>
            <p:nvPr/>
          </p:nvGrpSpPr>
          <p:grpSpPr>
            <a:xfrm>
              <a:off x="442" y="2111"/>
              <a:ext cx="261" cy="59"/>
              <a:chOff x="4671" y="2533"/>
              <a:chExt cx="261" cy="59"/>
            </a:xfrm>
          </p:grpSpPr>
          <p:sp>
            <p:nvSpPr>
              <p:cNvPr id="83976" name="直接连接符 83975"/>
              <p:cNvSpPr/>
              <p:nvPr/>
            </p:nvSpPr>
            <p:spPr>
              <a:xfrm>
                <a:off x="4671" y="2533"/>
                <a:ext cx="261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3977" name="直接连接符 83976"/>
              <p:cNvSpPr/>
              <p:nvPr/>
            </p:nvSpPr>
            <p:spPr>
              <a:xfrm>
                <a:off x="4729" y="2592"/>
                <a:ext cx="145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3978" name="直接连接符 83977"/>
            <p:cNvSpPr/>
            <p:nvPr/>
          </p:nvSpPr>
          <p:spPr>
            <a:xfrm>
              <a:off x="576" y="2183"/>
              <a:ext cx="0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979" name="直接连接符 83978"/>
            <p:cNvSpPr/>
            <p:nvPr/>
          </p:nvSpPr>
          <p:spPr>
            <a:xfrm flipV="1">
              <a:off x="576" y="1727"/>
              <a:ext cx="0" cy="3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980" name="直接连接符 83979"/>
            <p:cNvSpPr/>
            <p:nvPr/>
          </p:nvSpPr>
          <p:spPr>
            <a:xfrm>
              <a:off x="576" y="1727"/>
              <a:ext cx="15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981" name="直接连接符 83980"/>
            <p:cNvSpPr/>
            <p:nvPr/>
          </p:nvSpPr>
          <p:spPr>
            <a:xfrm>
              <a:off x="576" y="2591"/>
              <a:ext cx="15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982" name="直接连接符 83981"/>
            <p:cNvSpPr/>
            <p:nvPr/>
          </p:nvSpPr>
          <p:spPr>
            <a:xfrm>
              <a:off x="1332" y="1715"/>
              <a:ext cx="0" cy="8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83983" name="矩形 83982"/>
            <p:cNvSpPr/>
            <p:nvPr/>
          </p:nvSpPr>
          <p:spPr>
            <a:xfrm>
              <a:off x="1284" y="2063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矩形 83983"/>
            <p:cNvSpPr/>
            <p:nvPr/>
          </p:nvSpPr>
          <p:spPr>
            <a:xfrm rot="-5400000">
              <a:off x="1596" y="1583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5" name="矩形 83984"/>
            <p:cNvSpPr/>
            <p:nvPr/>
          </p:nvSpPr>
          <p:spPr>
            <a:xfrm rot="-5400000">
              <a:off x="972" y="1595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6" name="直接连接符 83985"/>
            <p:cNvSpPr/>
            <p:nvPr/>
          </p:nvSpPr>
          <p:spPr>
            <a:xfrm>
              <a:off x="2088" y="1727"/>
              <a:ext cx="0" cy="8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987" name="直接连接符 83986"/>
            <p:cNvSpPr/>
            <p:nvPr/>
          </p:nvSpPr>
          <p:spPr>
            <a:xfrm flipV="1">
              <a:off x="715" y="1295"/>
              <a:ext cx="0" cy="43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none" w="sm" len="sm"/>
            </a:ln>
          </p:spPr>
        </p:sp>
        <p:sp>
          <p:nvSpPr>
            <p:cNvPr id="83988" name="直接连接符 83987"/>
            <p:cNvSpPr/>
            <p:nvPr/>
          </p:nvSpPr>
          <p:spPr>
            <a:xfrm>
              <a:off x="715" y="1295"/>
              <a:ext cx="1229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3989" name="直接连接符 83988"/>
            <p:cNvSpPr/>
            <p:nvPr/>
          </p:nvSpPr>
          <p:spPr>
            <a:xfrm flipV="1">
              <a:off x="1932" y="1295"/>
              <a:ext cx="0" cy="43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none" w="sm" len="sm"/>
            </a:ln>
          </p:spPr>
        </p:sp>
        <p:sp>
          <p:nvSpPr>
            <p:cNvPr id="83990" name="矩形 83989"/>
            <p:cNvSpPr/>
            <p:nvPr/>
          </p:nvSpPr>
          <p:spPr>
            <a:xfrm>
              <a:off x="2028" y="2063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1" name="矩形 83990"/>
            <p:cNvSpPr/>
            <p:nvPr/>
          </p:nvSpPr>
          <p:spPr>
            <a:xfrm rot="-5400000">
              <a:off x="1308" y="1151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2" name="文本框 83991"/>
            <p:cNvSpPr txBox="1"/>
            <p:nvPr/>
          </p:nvSpPr>
          <p:spPr>
            <a:xfrm>
              <a:off x="1104" y="959"/>
              <a:ext cx="57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1k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83993" name="文本框 83992"/>
            <p:cNvSpPr txBox="1"/>
            <p:nvPr/>
          </p:nvSpPr>
          <p:spPr>
            <a:xfrm>
              <a:off x="804" y="1451"/>
              <a:ext cx="57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1k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83994" name="文本框 83993"/>
            <p:cNvSpPr txBox="1"/>
            <p:nvPr/>
          </p:nvSpPr>
          <p:spPr>
            <a:xfrm>
              <a:off x="1440" y="1439"/>
              <a:ext cx="57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1k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83995" name="文本框 83994"/>
            <p:cNvSpPr txBox="1"/>
            <p:nvPr/>
          </p:nvSpPr>
          <p:spPr>
            <a:xfrm>
              <a:off x="1404" y="2063"/>
              <a:ext cx="57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1k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83996" name="文本框 83995"/>
            <p:cNvSpPr txBox="1"/>
            <p:nvPr/>
          </p:nvSpPr>
          <p:spPr>
            <a:xfrm>
              <a:off x="2148" y="2063"/>
              <a:ext cx="219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3997" name="文本框 83996"/>
            <p:cNvSpPr txBox="1"/>
            <p:nvPr/>
          </p:nvSpPr>
          <p:spPr>
            <a:xfrm>
              <a:off x="192" y="1955"/>
              <a:ext cx="25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83998" name="组合 83997"/>
          <p:cNvGrpSpPr/>
          <p:nvPr/>
        </p:nvGrpSpPr>
        <p:grpSpPr>
          <a:xfrm>
            <a:off x="6045200" y="990600"/>
            <a:ext cx="4059238" cy="2798763"/>
            <a:chOff x="3216" y="768"/>
            <a:chExt cx="2160" cy="1489"/>
          </a:xfrm>
        </p:grpSpPr>
        <p:grpSp>
          <p:nvGrpSpPr>
            <p:cNvPr id="83999" name="组合 83998"/>
            <p:cNvGrpSpPr/>
            <p:nvPr/>
          </p:nvGrpSpPr>
          <p:grpSpPr>
            <a:xfrm>
              <a:off x="3466" y="1776"/>
              <a:ext cx="261" cy="59"/>
              <a:chOff x="4671" y="2533"/>
              <a:chExt cx="261" cy="59"/>
            </a:xfrm>
          </p:grpSpPr>
          <p:sp>
            <p:nvSpPr>
              <p:cNvPr id="84000" name="直接连接符 83999"/>
              <p:cNvSpPr/>
              <p:nvPr/>
            </p:nvSpPr>
            <p:spPr>
              <a:xfrm>
                <a:off x="4671" y="2533"/>
                <a:ext cx="261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4001" name="直接连接符 84000"/>
              <p:cNvSpPr/>
              <p:nvPr/>
            </p:nvSpPr>
            <p:spPr>
              <a:xfrm>
                <a:off x="4729" y="2592"/>
                <a:ext cx="145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4002" name="直接连接符 84001"/>
            <p:cNvSpPr/>
            <p:nvPr/>
          </p:nvSpPr>
          <p:spPr>
            <a:xfrm>
              <a:off x="3600" y="1848"/>
              <a:ext cx="0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03" name="直接连接符 84002"/>
            <p:cNvSpPr/>
            <p:nvPr/>
          </p:nvSpPr>
          <p:spPr>
            <a:xfrm flipV="1">
              <a:off x="3600" y="1056"/>
              <a:ext cx="0" cy="7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04" name="直接连接符 84003"/>
            <p:cNvSpPr/>
            <p:nvPr/>
          </p:nvSpPr>
          <p:spPr>
            <a:xfrm>
              <a:off x="3600" y="1056"/>
              <a:ext cx="15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05" name="直接连接符 84004"/>
            <p:cNvSpPr/>
            <p:nvPr/>
          </p:nvSpPr>
          <p:spPr>
            <a:xfrm>
              <a:off x="3600" y="2256"/>
              <a:ext cx="15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06" name="直接连接符 84005"/>
            <p:cNvSpPr/>
            <p:nvPr/>
          </p:nvSpPr>
          <p:spPr>
            <a:xfrm>
              <a:off x="4356" y="1044"/>
              <a:ext cx="0" cy="12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84007" name="矩形 84006"/>
            <p:cNvSpPr/>
            <p:nvPr/>
          </p:nvSpPr>
          <p:spPr>
            <a:xfrm>
              <a:off x="4308" y="1776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8" name="矩形 84007"/>
            <p:cNvSpPr/>
            <p:nvPr/>
          </p:nvSpPr>
          <p:spPr>
            <a:xfrm rot="-5400000">
              <a:off x="4620" y="912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9" name="矩形 84008"/>
            <p:cNvSpPr/>
            <p:nvPr/>
          </p:nvSpPr>
          <p:spPr>
            <a:xfrm rot="-5400000">
              <a:off x="3996" y="924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0" name="直接连接符 84009"/>
            <p:cNvSpPr/>
            <p:nvPr/>
          </p:nvSpPr>
          <p:spPr>
            <a:xfrm>
              <a:off x="5112" y="1056"/>
              <a:ext cx="0" cy="12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11" name="矩形 84010"/>
            <p:cNvSpPr/>
            <p:nvPr/>
          </p:nvSpPr>
          <p:spPr>
            <a:xfrm>
              <a:off x="5052" y="1488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2" name="文本框 84011"/>
            <p:cNvSpPr txBox="1"/>
            <p:nvPr/>
          </p:nvSpPr>
          <p:spPr>
            <a:xfrm>
              <a:off x="3727" y="780"/>
              <a:ext cx="641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1/3k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84013" name="文本框 84012"/>
            <p:cNvSpPr txBox="1"/>
            <p:nvPr/>
          </p:nvSpPr>
          <p:spPr>
            <a:xfrm>
              <a:off x="4464" y="768"/>
              <a:ext cx="648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1/3k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84014" name="文本框 84013"/>
            <p:cNvSpPr txBox="1"/>
            <p:nvPr/>
          </p:nvSpPr>
          <p:spPr>
            <a:xfrm>
              <a:off x="4368" y="1728"/>
              <a:ext cx="504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1k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84015" name="文本框 84014"/>
            <p:cNvSpPr txBox="1"/>
            <p:nvPr/>
          </p:nvSpPr>
          <p:spPr>
            <a:xfrm>
              <a:off x="5172" y="1728"/>
              <a:ext cx="204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4016" name="文本框 84015"/>
            <p:cNvSpPr txBox="1"/>
            <p:nvPr/>
          </p:nvSpPr>
          <p:spPr>
            <a:xfrm>
              <a:off x="3216" y="1620"/>
              <a:ext cx="25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017" name="矩形 84016"/>
            <p:cNvSpPr/>
            <p:nvPr/>
          </p:nvSpPr>
          <p:spPr>
            <a:xfrm>
              <a:off x="4308" y="1248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8" name="文本框 84017"/>
            <p:cNvSpPr txBox="1"/>
            <p:nvPr/>
          </p:nvSpPr>
          <p:spPr>
            <a:xfrm>
              <a:off x="4428" y="1248"/>
              <a:ext cx="61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1/3k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</p:grpSp>
      <p:grpSp>
        <p:nvGrpSpPr>
          <p:cNvPr id="84019" name="组合 84018"/>
          <p:cNvGrpSpPr/>
          <p:nvPr/>
        </p:nvGrpSpPr>
        <p:grpSpPr>
          <a:xfrm>
            <a:off x="6045200" y="4329113"/>
            <a:ext cx="3970338" cy="2798762"/>
            <a:chOff x="3276" y="2544"/>
            <a:chExt cx="2112" cy="1489"/>
          </a:xfrm>
        </p:grpSpPr>
        <p:grpSp>
          <p:nvGrpSpPr>
            <p:cNvPr id="84020" name="组合 84019"/>
            <p:cNvGrpSpPr/>
            <p:nvPr/>
          </p:nvGrpSpPr>
          <p:grpSpPr>
            <a:xfrm>
              <a:off x="3526" y="3552"/>
              <a:ext cx="261" cy="59"/>
              <a:chOff x="4671" y="2533"/>
              <a:chExt cx="261" cy="59"/>
            </a:xfrm>
          </p:grpSpPr>
          <p:sp>
            <p:nvSpPr>
              <p:cNvPr id="84021" name="直接连接符 84020"/>
              <p:cNvSpPr/>
              <p:nvPr/>
            </p:nvSpPr>
            <p:spPr>
              <a:xfrm>
                <a:off x="4671" y="2533"/>
                <a:ext cx="261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4022" name="直接连接符 84021"/>
              <p:cNvSpPr/>
              <p:nvPr/>
            </p:nvSpPr>
            <p:spPr>
              <a:xfrm>
                <a:off x="4729" y="2592"/>
                <a:ext cx="145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4023" name="直接连接符 84022"/>
            <p:cNvSpPr/>
            <p:nvPr/>
          </p:nvSpPr>
          <p:spPr>
            <a:xfrm>
              <a:off x="3660" y="3624"/>
              <a:ext cx="0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24" name="直接连接符 84023"/>
            <p:cNvSpPr/>
            <p:nvPr/>
          </p:nvSpPr>
          <p:spPr>
            <a:xfrm flipV="1">
              <a:off x="3660" y="2832"/>
              <a:ext cx="0" cy="72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25" name="直接连接符 84024"/>
            <p:cNvSpPr/>
            <p:nvPr/>
          </p:nvSpPr>
          <p:spPr>
            <a:xfrm>
              <a:off x="3660" y="2832"/>
              <a:ext cx="15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26" name="直接连接符 84025"/>
            <p:cNvSpPr/>
            <p:nvPr/>
          </p:nvSpPr>
          <p:spPr>
            <a:xfrm>
              <a:off x="3660" y="4032"/>
              <a:ext cx="151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27" name="直接连接符 84026"/>
            <p:cNvSpPr/>
            <p:nvPr/>
          </p:nvSpPr>
          <p:spPr>
            <a:xfrm>
              <a:off x="4032" y="2820"/>
              <a:ext cx="0" cy="12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84028" name="矩形 84027"/>
            <p:cNvSpPr/>
            <p:nvPr/>
          </p:nvSpPr>
          <p:spPr>
            <a:xfrm rot="-5400000">
              <a:off x="4332" y="2688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29" name="直接连接符 84028"/>
            <p:cNvSpPr/>
            <p:nvPr/>
          </p:nvSpPr>
          <p:spPr>
            <a:xfrm>
              <a:off x="5172" y="2832"/>
              <a:ext cx="0" cy="12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030" name="矩形 84029"/>
            <p:cNvSpPr/>
            <p:nvPr/>
          </p:nvSpPr>
          <p:spPr>
            <a:xfrm>
              <a:off x="5112" y="3264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1" name="文本框 84030"/>
            <p:cNvSpPr txBox="1"/>
            <p:nvPr/>
          </p:nvSpPr>
          <p:spPr>
            <a:xfrm>
              <a:off x="4176" y="2544"/>
              <a:ext cx="48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1k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84032" name="文本框 84031"/>
            <p:cNvSpPr txBox="1"/>
            <p:nvPr/>
          </p:nvSpPr>
          <p:spPr>
            <a:xfrm>
              <a:off x="5184" y="3264"/>
              <a:ext cx="204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84033" name="文本框 84032"/>
            <p:cNvSpPr txBox="1"/>
            <p:nvPr/>
          </p:nvSpPr>
          <p:spPr>
            <a:xfrm>
              <a:off x="3276" y="3396"/>
              <a:ext cx="25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034" name="矩形 84033"/>
            <p:cNvSpPr/>
            <p:nvPr/>
          </p:nvSpPr>
          <p:spPr>
            <a:xfrm>
              <a:off x="3984" y="360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5" name="文本框 84034"/>
            <p:cNvSpPr txBox="1"/>
            <p:nvPr/>
          </p:nvSpPr>
          <p:spPr>
            <a:xfrm>
              <a:off x="4104" y="3624"/>
              <a:ext cx="55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3k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84036" name="直接连接符 84035"/>
            <p:cNvSpPr/>
            <p:nvPr/>
          </p:nvSpPr>
          <p:spPr>
            <a:xfrm>
              <a:off x="4752" y="2832"/>
              <a:ext cx="0" cy="12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84037" name="矩形 84036"/>
            <p:cNvSpPr/>
            <p:nvPr/>
          </p:nvSpPr>
          <p:spPr>
            <a:xfrm>
              <a:off x="4704" y="3624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38" name="文本框 84037"/>
            <p:cNvSpPr txBox="1"/>
            <p:nvPr/>
          </p:nvSpPr>
          <p:spPr>
            <a:xfrm>
              <a:off x="4776" y="3624"/>
              <a:ext cx="55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3k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84039" name="直接连接符 84038"/>
            <p:cNvSpPr/>
            <p:nvPr/>
          </p:nvSpPr>
          <p:spPr>
            <a:xfrm>
              <a:off x="4032" y="3252"/>
              <a:ext cx="72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84040" name="矩形 84039"/>
            <p:cNvSpPr/>
            <p:nvPr/>
          </p:nvSpPr>
          <p:spPr>
            <a:xfrm rot="-5400000">
              <a:off x="4332" y="312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41" name="文本框 84040"/>
            <p:cNvSpPr txBox="1"/>
            <p:nvPr/>
          </p:nvSpPr>
          <p:spPr>
            <a:xfrm>
              <a:off x="4188" y="2976"/>
              <a:ext cx="55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3k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</a:p>
          </p:txBody>
        </p:sp>
      </p:grpSp>
      <p:sp>
        <p:nvSpPr>
          <p:cNvPr id="84042" name="右箭头 84041"/>
          <p:cNvSpPr/>
          <p:nvPr/>
        </p:nvSpPr>
        <p:spPr>
          <a:xfrm rot="-2361237">
            <a:off x="4421188" y="2705100"/>
            <a:ext cx="1809750" cy="508000"/>
          </a:xfrm>
          <a:prstGeom prst="rightArrow">
            <a:avLst>
              <a:gd name="adj1" fmla="val 50000"/>
              <a:gd name="adj2" fmla="val 89062"/>
            </a:avLst>
          </a:prstGeom>
          <a:solidFill>
            <a:srgbClr val="FF0000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043" name="右箭头 84042"/>
          <p:cNvSpPr/>
          <p:nvPr/>
        </p:nvSpPr>
        <p:spPr>
          <a:xfrm rot="2427374">
            <a:off x="4449763" y="4608513"/>
            <a:ext cx="1803400" cy="541337"/>
          </a:xfrm>
          <a:prstGeom prst="rightArrow">
            <a:avLst>
              <a:gd name="adj1" fmla="val 50000"/>
              <a:gd name="adj2" fmla="val 83284"/>
            </a:avLst>
          </a:prstGeom>
          <a:solidFill>
            <a:srgbClr val="3366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4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文本框 84993"/>
          <p:cNvSpPr txBox="1"/>
          <p:nvPr/>
        </p:nvSpPr>
        <p:spPr>
          <a:xfrm>
            <a:off x="180975" y="271463"/>
            <a:ext cx="2976563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 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双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网络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5" name="右箭头 84994"/>
          <p:cNvSpPr/>
          <p:nvPr/>
        </p:nvSpPr>
        <p:spPr>
          <a:xfrm>
            <a:off x="4602163" y="2571750"/>
            <a:ext cx="901700" cy="676275"/>
          </a:xfrm>
          <a:prstGeom prst="rightArrow">
            <a:avLst>
              <a:gd name="adj1" fmla="val 50000"/>
              <a:gd name="adj2" fmla="val 33333"/>
            </a:avLst>
          </a:prstGeom>
          <a:solidFill>
            <a:srgbClr val="3366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4996" name="下箭头 84995"/>
          <p:cNvSpPr/>
          <p:nvPr/>
        </p:nvSpPr>
        <p:spPr>
          <a:xfrm>
            <a:off x="7397750" y="4060825"/>
            <a:ext cx="722313" cy="1171575"/>
          </a:xfrm>
          <a:prstGeom prst="downArrow">
            <a:avLst>
              <a:gd name="adj1" fmla="val 50000"/>
              <a:gd name="adj2" fmla="val 40549"/>
            </a:avLst>
          </a:prstGeom>
          <a:solidFill>
            <a:srgbClr val="3366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4997" name="组合 84996"/>
          <p:cNvGrpSpPr/>
          <p:nvPr/>
        </p:nvGrpSpPr>
        <p:grpSpPr>
          <a:xfrm>
            <a:off x="519113" y="1330325"/>
            <a:ext cx="3940175" cy="2703513"/>
            <a:chOff x="276" y="708"/>
            <a:chExt cx="2096" cy="1438"/>
          </a:xfrm>
        </p:grpSpPr>
        <p:sp>
          <p:nvSpPr>
            <p:cNvPr id="84998" name="直接连接符 84997"/>
            <p:cNvSpPr/>
            <p:nvPr/>
          </p:nvSpPr>
          <p:spPr>
            <a:xfrm>
              <a:off x="336" y="1104"/>
              <a:ext cx="19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4999" name="直接连接符 84998"/>
            <p:cNvSpPr/>
            <p:nvPr/>
          </p:nvSpPr>
          <p:spPr>
            <a:xfrm>
              <a:off x="336" y="1968"/>
              <a:ext cx="19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00" name="直接连接符 84999"/>
            <p:cNvSpPr/>
            <p:nvPr/>
          </p:nvSpPr>
          <p:spPr>
            <a:xfrm>
              <a:off x="1572" y="1104"/>
              <a:ext cx="0" cy="8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85001" name="矩形 85000"/>
            <p:cNvSpPr/>
            <p:nvPr/>
          </p:nvSpPr>
          <p:spPr>
            <a:xfrm>
              <a:off x="1512" y="1392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2" name="矩形 85001"/>
            <p:cNvSpPr/>
            <p:nvPr/>
          </p:nvSpPr>
          <p:spPr>
            <a:xfrm rot="-5400000">
              <a:off x="1764" y="96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3" name="矩形 85002"/>
            <p:cNvSpPr/>
            <p:nvPr/>
          </p:nvSpPr>
          <p:spPr>
            <a:xfrm rot="-5400000">
              <a:off x="948" y="96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4" name="直接连接符 85003"/>
            <p:cNvSpPr/>
            <p:nvPr/>
          </p:nvSpPr>
          <p:spPr>
            <a:xfrm>
              <a:off x="631" y="768"/>
              <a:ext cx="1433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05" name="矩形 85004"/>
            <p:cNvSpPr/>
            <p:nvPr/>
          </p:nvSpPr>
          <p:spPr>
            <a:xfrm rot="-5400000">
              <a:off x="1476" y="636"/>
              <a:ext cx="120" cy="288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6" name="矩形 85005"/>
            <p:cNvSpPr/>
            <p:nvPr/>
          </p:nvSpPr>
          <p:spPr>
            <a:xfrm rot="-5400000">
              <a:off x="948" y="624"/>
              <a:ext cx="120" cy="288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7" name="直接连接符 85006"/>
            <p:cNvSpPr/>
            <p:nvPr/>
          </p:nvSpPr>
          <p:spPr>
            <a:xfrm>
              <a:off x="1332" y="768"/>
              <a:ext cx="0" cy="12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85008" name="矩形 85007"/>
            <p:cNvSpPr/>
            <p:nvPr/>
          </p:nvSpPr>
          <p:spPr>
            <a:xfrm>
              <a:off x="1272" y="1392"/>
              <a:ext cx="120" cy="288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9" name="直接连接符 85008"/>
            <p:cNvSpPr/>
            <p:nvPr/>
          </p:nvSpPr>
          <p:spPr>
            <a:xfrm>
              <a:off x="631" y="768"/>
              <a:ext cx="0" cy="3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oval" w="med" len="med"/>
            </a:ln>
          </p:spPr>
        </p:sp>
        <p:sp>
          <p:nvSpPr>
            <p:cNvPr id="85010" name="直接连接符 85009"/>
            <p:cNvSpPr/>
            <p:nvPr/>
          </p:nvSpPr>
          <p:spPr>
            <a:xfrm>
              <a:off x="2064" y="768"/>
              <a:ext cx="0" cy="33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oval" w="med" len="med"/>
            </a:ln>
          </p:spPr>
        </p:sp>
        <p:sp>
          <p:nvSpPr>
            <p:cNvPr id="85011" name="文本框 85010"/>
            <p:cNvSpPr txBox="1"/>
            <p:nvPr/>
          </p:nvSpPr>
          <p:spPr>
            <a:xfrm>
              <a:off x="276" y="998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85012" name="文本框 85011"/>
            <p:cNvSpPr txBox="1"/>
            <p:nvPr/>
          </p:nvSpPr>
          <p:spPr>
            <a:xfrm>
              <a:off x="276" y="1862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85013" name="文本框 85012"/>
            <p:cNvSpPr txBox="1"/>
            <p:nvPr/>
          </p:nvSpPr>
          <p:spPr>
            <a:xfrm>
              <a:off x="2256" y="998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85014" name="文本框 85013"/>
            <p:cNvSpPr txBox="1"/>
            <p:nvPr/>
          </p:nvSpPr>
          <p:spPr>
            <a:xfrm>
              <a:off x="2256" y="1862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</p:grpSp>
      <p:grpSp>
        <p:nvGrpSpPr>
          <p:cNvPr id="85015" name="组合 85014"/>
          <p:cNvGrpSpPr/>
          <p:nvPr/>
        </p:nvGrpSpPr>
        <p:grpSpPr>
          <a:xfrm>
            <a:off x="5661025" y="1443038"/>
            <a:ext cx="3984625" cy="2590800"/>
            <a:chOff x="3012" y="768"/>
            <a:chExt cx="2120" cy="1378"/>
          </a:xfrm>
        </p:grpSpPr>
        <p:sp>
          <p:nvSpPr>
            <p:cNvPr id="85016" name="直接连接符 85015"/>
            <p:cNvSpPr/>
            <p:nvPr/>
          </p:nvSpPr>
          <p:spPr>
            <a:xfrm>
              <a:off x="3072" y="1104"/>
              <a:ext cx="19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17" name="直接连接符 85016"/>
            <p:cNvSpPr/>
            <p:nvPr/>
          </p:nvSpPr>
          <p:spPr>
            <a:xfrm>
              <a:off x="3096" y="1968"/>
              <a:ext cx="19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18" name="直接连接符 85017"/>
            <p:cNvSpPr/>
            <p:nvPr/>
          </p:nvSpPr>
          <p:spPr>
            <a:xfrm>
              <a:off x="4692" y="1104"/>
              <a:ext cx="0" cy="8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85019" name="矩形 85018"/>
            <p:cNvSpPr/>
            <p:nvPr/>
          </p:nvSpPr>
          <p:spPr>
            <a:xfrm>
              <a:off x="4632" y="1392"/>
              <a:ext cx="120" cy="288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0" name="矩形 85019"/>
            <p:cNvSpPr/>
            <p:nvPr/>
          </p:nvSpPr>
          <p:spPr>
            <a:xfrm rot="-5400000">
              <a:off x="4008" y="96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1" name="直接连接符 85020"/>
            <p:cNvSpPr/>
            <p:nvPr/>
          </p:nvSpPr>
          <p:spPr>
            <a:xfrm>
              <a:off x="3631" y="828"/>
              <a:ext cx="88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22" name="矩形 85021"/>
            <p:cNvSpPr/>
            <p:nvPr/>
          </p:nvSpPr>
          <p:spPr>
            <a:xfrm rot="-5400000">
              <a:off x="3996" y="684"/>
              <a:ext cx="120" cy="288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3" name="直接连接符 85022"/>
            <p:cNvSpPr/>
            <p:nvPr/>
          </p:nvSpPr>
          <p:spPr>
            <a:xfrm>
              <a:off x="3631" y="828"/>
              <a:ext cx="0" cy="2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oval" w="med" len="med"/>
            </a:ln>
          </p:spPr>
        </p:sp>
        <p:sp>
          <p:nvSpPr>
            <p:cNvPr id="85024" name="直接连接符 85023"/>
            <p:cNvSpPr/>
            <p:nvPr/>
          </p:nvSpPr>
          <p:spPr>
            <a:xfrm>
              <a:off x="4512" y="828"/>
              <a:ext cx="0" cy="2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sm" len="sm"/>
              <a:tailEnd type="oval" w="med" len="med"/>
            </a:ln>
          </p:spPr>
        </p:sp>
        <p:sp>
          <p:nvSpPr>
            <p:cNvPr id="85025" name="直接连接符 85024"/>
            <p:cNvSpPr/>
            <p:nvPr/>
          </p:nvSpPr>
          <p:spPr>
            <a:xfrm>
              <a:off x="3751" y="1104"/>
              <a:ext cx="0" cy="8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85026" name="矩形 85025"/>
            <p:cNvSpPr/>
            <p:nvPr/>
          </p:nvSpPr>
          <p:spPr>
            <a:xfrm>
              <a:off x="3691" y="1392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7" name="直接连接符 85026"/>
            <p:cNvSpPr/>
            <p:nvPr/>
          </p:nvSpPr>
          <p:spPr>
            <a:xfrm>
              <a:off x="3432" y="1104"/>
              <a:ext cx="0" cy="8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85028" name="矩形 85027"/>
            <p:cNvSpPr/>
            <p:nvPr/>
          </p:nvSpPr>
          <p:spPr>
            <a:xfrm>
              <a:off x="3372" y="1392"/>
              <a:ext cx="120" cy="288"/>
            </a:xfrm>
            <a:prstGeom prst="rect">
              <a:avLst/>
            </a:prstGeom>
            <a:solidFill>
              <a:srgbClr val="FF6600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9" name="直接连接符 85028"/>
            <p:cNvSpPr/>
            <p:nvPr/>
          </p:nvSpPr>
          <p:spPr>
            <a:xfrm>
              <a:off x="4392" y="1104"/>
              <a:ext cx="0" cy="8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85030" name="矩形 85029"/>
            <p:cNvSpPr/>
            <p:nvPr/>
          </p:nvSpPr>
          <p:spPr>
            <a:xfrm>
              <a:off x="4332" y="1392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1" name="文本框 85030"/>
            <p:cNvSpPr txBox="1"/>
            <p:nvPr/>
          </p:nvSpPr>
          <p:spPr>
            <a:xfrm>
              <a:off x="4992" y="998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85032" name="文本框 85031"/>
            <p:cNvSpPr txBox="1"/>
            <p:nvPr/>
          </p:nvSpPr>
          <p:spPr>
            <a:xfrm>
              <a:off x="5016" y="1862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85033" name="文本框 85032"/>
            <p:cNvSpPr txBox="1"/>
            <p:nvPr/>
          </p:nvSpPr>
          <p:spPr>
            <a:xfrm>
              <a:off x="3012" y="998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85034" name="文本框 85033"/>
            <p:cNvSpPr txBox="1"/>
            <p:nvPr/>
          </p:nvSpPr>
          <p:spPr>
            <a:xfrm>
              <a:off x="3036" y="1862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</p:grpSp>
      <p:grpSp>
        <p:nvGrpSpPr>
          <p:cNvPr id="85050" name="组合 85049"/>
          <p:cNvGrpSpPr/>
          <p:nvPr/>
        </p:nvGrpSpPr>
        <p:grpSpPr>
          <a:xfrm>
            <a:off x="6022975" y="5664200"/>
            <a:ext cx="3194050" cy="2159000"/>
            <a:chOff x="3204" y="3014"/>
            <a:chExt cx="1700" cy="1148"/>
          </a:xfrm>
        </p:grpSpPr>
        <p:sp>
          <p:nvSpPr>
            <p:cNvPr id="85036" name="直接连接符 85035"/>
            <p:cNvSpPr/>
            <p:nvPr/>
          </p:nvSpPr>
          <p:spPr>
            <a:xfrm>
              <a:off x="3276" y="3120"/>
              <a:ext cx="156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37" name="直接连接符 85036"/>
            <p:cNvSpPr/>
            <p:nvPr/>
          </p:nvSpPr>
          <p:spPr>
            <a:xfrm>
              <a:off x="3264" y="3984"/>
              <a:ext cx="15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38" name="矩形 85037"/>
            <p:cNvSpPr/>
            <p:nvPr/>
          </p:nvSpPr>
          <p:spPr>
            <a:xfrm rot="-5400000">
              <a:off x="4020" y="2988"/>
              <a:ext cx="120" cy="28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9" name="直接连接符 85038"/>
            <p:cNvSpPr/>
            <p:nvPr/>
          </p:nvSpPr>
          <p:spPr>
            <a:xfrm>
              <a:off x="3763" y="3120"/>
              <a:ext cx="0" cy="8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85040" name="矩形 85039"/>
            <p:cNvSpPr/>
            <p:nvPr/>
          </p:nvSpPr>
          <p:spPr>
            <a:xfrm>
              <a:off x="3703" y="3408"/>
              <a:ext cx="120" cy="28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1" name="直接连接符 85040"/>
            <p:cNvSpPr/>
            <p:nvPr/>
          </p:nvSpPr>
          <p:spPr>
            <a:xfrm>
              <a:off x="4404" y="3120"/>
              <a:ext cx="0" cy="8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85042" name="矩形 85041"/>
            <p:cNvSpPr/>
            <p:nvPr/>
          </p:nvSpPr>
          <p:spPr>
            <a:xfrm>
              <a:off x="4344" y="3408"/>
              <a:ext cx="120" cy="288"/>
            </a:xfrm>
            <a:prstGeom prst="rect">
              <a:avLst/>
            </a:prstGeom>
            <a:solidFill>
              <a:schemeClr val="bg1"/>
            </a:solidFill>
            <a:ln w="254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3" name="文本框 85042"/>
            <p:cNvSpPr txBox="1"/>
            <p:nvPr/>
          </p:nvSpPr>
          <p:spPr>
            <a:xfrm>
              <a:off x="3216" y="3014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85044" name="文本框 85043"/>
            <p:cNvSpPr txBox="1"/>
            <p:nvPr/>
          </p:nvSpPr>
          <p:spPr>
            <a:xfrm>
              <a:off x="4788" y="3014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85045" name="文本框 85044"/>
            <p:cNvSpPr txBox="1"/>
            <p:nvPr/>
          </p:nvSpPr>
          <p:spPr>
            <a:xfrm>
              <a:off x="4788" y="3878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85046" name="文本框 85045"/>
            <p:cNvSpPr txBox="1"/>
            <p:nvPr/>
          </p:nvSpPr>
          <p:spPr>
            <a:xfrm>
              <a:off x="3204" y="3878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</p:grpSp>
      <p:sp>
        <p:nvSpPr>
          <p:cNvPr id="85048" name="动作按钮: 前进或下一项 85047">
            <a:hlinkClick r:id="" action="ppaction://hlinkshowjump?jump=nextslide"/>
          </p:cNvPr>
          <p:cNvSpPr/>
          <p:nvPr/>
        </p:nvSpPr>
        <p:spPr>
          <a:xfrm>
            <a:off x="10194925" y="7397750"/>
            <a:ext cx="631825" cy="722313"/>
          </a:xfrm>
          <a:prstGeom prst="actionButtonForwardNex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5049" name="动作按钮: 后退或前一项 85048">
            <a:hlinkClick r:id="" action="ppaction://hlinkshowjump?jump=previousslide"/>
          </p:cNvPr>
          <p:cNvSpPr/>
          <p:nvPr/>
        </p:nvSpPr>
        <p:spPr>
          <a:xfrm>
            <a:off x="9563100" y="7397750"/>
            <a:ext cx="631825" cy="722313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5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5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文本框 56322"/>
          <p:cNvSpPr txBox="1"/>
          <p:nvPr/>
        </p:nvSpPr>
        <p:spPr>
          <a:xfrm>
            <a:off x="292100" y="1246188"/>
            <a:ext cx="3836988" cy="534987"/>
          </a:xfrm>
          <a:prstGeom prst="rect">
            <a:avLst/>
          </a:prstGeom>
          <a:solidFill>
            <a:srgbClr val="00FFFF"/>
          </a:solidFill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2.3.1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电压源的串并联</a:t>
            </a:r>
          </a:p>
        </p:txBody>
      </p:sp>
      <p:sp>
        <p:nvSpPr>
          <p:cNvPr id="56324" name="右箭头 56323"/>
          <p:cNvSpPr/>
          <p:nvPr/>
        </p:nvSpPr>
        <p:spPr>
          <a:xfrm>
            <a:off x="2887663" y="2909888"/>
            <a:ext cx="720725" cy="541337"/>
          </a:xfrm>
          <a:prstGeom prst="rightArrow">
            <a:avLst>
              <a:gd name="adj1" fmla="val 50000"/>
              <a:gd name="adj2" fmla="val 33284"/>
            </a:avLst>
          </a:prstGeom>
          <a:solidFill>
            <a:srgbClr val="3366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5" name="文本框 56324"/>
          <p:cNvSpPr txBox="1"/>
          <p:nvPr/>
        </p:nvSpPr>
        <p:spPr>
          <a:xfrm>
            <a:off x="6496050" y="1849438"/>
            <a:ext cx="1173163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串联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sp>
        <p:nvSpPr>
          <p:cNvPr id="56326" name="矩形 56325"/>
          <p:cNvSpPr/>
          <p:nvPr/>
        </p:nvSpPr>
        <p:spPr>
          <a:xfrm>
            <a:off x="6518275" y="2459038"/>
            <a:ext cx="3967163" cy="1817687"/>
          </a:xfrm>
          <a:prstGeom prst="rect">
            <a:avLst/>
          </a:prstGeom>
          <a:noFill/>
          <a:ln w="12700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 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u</a:t>
            </a:r>
            <a:r>
              <a:rPr kumimoji="0" lang="en-US" altLang="zh-CN" sz="28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Sk</a:t>
            </a:r>
            <a:r>
              <a:rPr kumimoji="0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</a:t>
            </a:r>
            <a:endParaRPr kumimoji="0" lang="en-US" altLang="zh-CN" sz="28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注意参考方向。一致，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取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；否则，取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-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。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)</a:t>
            </a:r>
            <a:endParaRPr kumimoji="0" lang="zh-CN" altLang="en-US" sz="28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6327" name="右箭头 56326"/>
          <p:cNvSpPr/>
          <p:nvPr/>
        </p:nvSpPr>
        <p:spPr>
          <a:xfrm>
            <a:off x="3519488" y="5886450"/>
            <a:ext cx="720725" cy="541338"/>
          </a:xfrm>
          <a:prstGeom prst="rightArrow">
            <a:avLst>
              <a:gd name="adj1" fmla="val 50000"/>
              <a:gd name="adj2" fmla="val 33284"/>
            </a:avLst>
          </a:prstGeom>
          <a:solidFill>
            <a:srgbClr val="3366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28" name="文本框 56327"/>
          <p:cNvSpPr txBox="1"/>
          <p:nvPr/>
        </p:nvSpPr>
        <p:spPr>
          <a:xfrm>
            <a:off x="6834188" y="5616575"/>
            <a:ext cx="3519487" cy="1389063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电压相同的电压源才能并联。但每个电压源的电流无法确定。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6329" name="组合 56328"/>
          <p:cNvGrpSpPr/>
          <p:nvPr/>
        </p:nvGrpSpPr>
        <p:grpSpPr>
          <a:xfrm>
            <a:off x="338138" y="1784350"/>
            <a:ext cx="2452687" cy="2746375"/>
            <a:chOff x="420" y="750"/>
            <a:chExt cx="1305" cy="1500"/>
          </a:xfrm>
        </p:grpSpPr>
        <p:sp>
          <p:nvSpPr>
            <p:cNvPr id="56330" name="文本框 56329"/>
            <p:cNvSpPr txBox="1"/>
            <p:nvPr/>
          </p:nvSpPr>
          <p:spPr>
            <a:xfrm>
              <a:off x="420" y="1631"/>
              <a:ext cx="432" cy="29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2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31" name="椭圆 56330"/>
            <p:cNvSpPr/>
            <p:nvPr/>
          </p:nvSpPr>
          <p:spPr>
            <a:xfrm>
              <a:off x="801" y="1000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32" name="文本框 56331"/>
            <p:cNvSpPr txBox="1"/>
            <p:nvPr/>
          </p:nvSpPr>
          <p:spPr>
            <a:xfrm>
              <a:off x="673" y="766"/>
              <a:ext cx="223" cy="2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333" name="文本框 56332"/>
            <p:cNvSpPr txBox="1"/>
            <p:nvPr/>
          </p:nvSpPr>
          <p:spPr>
            <a:xfrm>
              <a:off x="685" y="1094"/>
              <a:ext cx="212" cy="29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334" name="椭圆 56333"/>
            <p:cNvSpPr/>
            <p:nvPr/>
          </p:nvSpPr>
          <p:spPr>
            <a:xfrm>
              <a:off x="801" y="162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35" name="文本框 56334"/>
            <p:cNvSpPr txBox="1"/>
            <p:nvPr/>
          </p:nvSpPr>
          <p:spPr>
            <a:xfrm>
              <a:off x="673" y="1390"/>
              <a:ext cx="223" cy="29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336" name="文本框 56335"/>
            <p:cNvSpPr txBox="1"/>
            <p:nvPr/>
          </p:nvSpPr>
          <p:spPr>
            <a:xfrm>
              <a:off x="685" y="1718"/>
              <a:ext cx="212" cy="29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337" name="直接连接符 56336"/>
            <p:cNvSpPr/>
            <p:nvPr/>
          </p:nvSpPr>
          <p:spPr>
            <a:xfrm>
              <a:off x="948" y="864"/>
              <a:ext cx="0" cy="42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8" name="直接连接符 56337"/>
            <p:cNvSpPr/>
            <p:nvPr/>
          </p:nvSpPr>
          <p:spPr>
            <a:xfrm>
              <a:off x="948" y="864"/>
              <a:ext cx="69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39" name="直接连接符 56338"/>
            <p:cNvSpPr/>
            <p:nvPr/>
          </p:nvSpPr>
          <p:spPr>
            <a:xfrm>
              <a:off x="948" y="2064"/>
              <a:ext cx="64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0" name="文本框 56339"/>
            <p:cNvSpPr txBox="1"/>
            <p:nvPr/>
          </p:nvSpPr>
          <p:spPr>
            <a:xfrm>
              <a:off x="432" y="1001"/>
              <a:ext cx="480" cy="29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en-US" altLang="zh-CN" sz="28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2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41" name="直接连接符 56340"/>
            <p:cNvSpPr/>
            <p:nvPr/>
          </p:nvSpPr>
          <p:spPr>
            <a:xfrm flipV="1">
              <a:off x="948" y="1624"/>
              <a:ext cx="0" cy="4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42" name="直接连接符 56341"/>
            <p:cNvSpPr/>
            <p:nvPr/>
          </p:nvSpPr>
          <p:spPr>
            <a:xfrm flipV="1">
              <a:off x="948" y="1288"/>
              <a:ext cx="0" cy="336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6343" name="文本框 56342"/>
            <p:cNvSpPr txBox="1"/>
            <p:nvPr/>
          </p:nvSpPr>
          <p:spPr>
            <a:xfrm>
              <a:off x="1609" y="750"/>
              <a:ext cx="116" cy="29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56344" name="文本框 56343"/>
            <p:cNvSpPr txBox="1"/>
            <p:nvPr/>
          </p:nvSpPr>
          <p:spPr>
            <a:xfrm>
              <a:off x="1548" y="1958"/>
              <a:ext cx="116" cy="29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</p:grpSp>
      <p:grpSp>
        <p:nvGrpSpPr>
          <p:cNvPr id="56345" name="组合 56344"/>
          <p:cNvGrpSpPr/>
          <p:nvPr/>
        </p:nvGrpSpPr>
        <p:grpSpPr>
          <a:xfrm>
            <a:off x="3608388" y="1862138"/>
            <a:ext cx="2225675" cy="2668587"/>
            <a:chOff x="2256" y="745"/>
            <a:chExt cx="1184" cy="1511"/>
          </a:xfrm>
        </p:grpSpPr>
        <p:sp>
          <p:nvSpPr>
            <p:cNvPr id="56346" name="椭圆 56345"/>
            <p:cNvSpPr/>
            <p:nvPr/>
          </p:nvSpPr>
          <p:spPr>
            <a:xfrm>
              <a:off x="2649" y="127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47" name="文本框 56346"/>
            <p:cNvSpPr txBox="1"/>
            <p:nvPr/>
          </p:nvSpPr>
          <p:spPr>
            <a:xfrm>
              <a:off x="2521" y="1034"/>
              <a:ext cx="223" cy="30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348" name="文本框 56347"/>
            <p:cNvSpPr txBox="1"/>
            <p:nvPr/>
          </p:nvSpPr>
          <p:spPr>
            <a:xfrm>
              <a:off x="2533" y="1360"/>
              <a:ext cx="212" cy="30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349" name="文本框 56348"/>
            <p:cNvSpPr txBox="1"/>
            <p:nvPr/>
          </p:nvSpPr>
          <p:spPr>
            <a:xfrm>
              <a:off x="2256" y="1272"/>
              <a:ext cx="348" cy="30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50" name="直接连接符 56349"/>
            <p:cNvSpPr/>
            <p:nvPr/>
          </p:nvSpPr>
          <p:spPr>
            <a:xfrm>
              <a:off x="2796" y="864"/>
              <a:ext cx="0" cy="120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51" name="直接连接符 56350"/>
            <p:cNvSpPr/>
            <p:nvPr/>
          </p:nvSpPr>
          <p:spPr>
            <a:xfrm>
              <a:off x="2796" y="864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52" name="直接连接符 56351"/>
            <p:cNvSpPr/>
            <p:nvPr/>
          </p:nvSpPr>
          <p:spPr>
            <a:xfrm>
              <a:off x="2796" y="2064"/>
              <a:ext cx="57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53" name="文本框 56352"/>
            <p:cNvSpPr txBox="1"/>
            <p:nvPr/>
          </p:nvSpPr>
          <p:spPr>
            <a:xfrm>
              <a:off x="3280" y="745"/>
              <a:ext cx="116" cy="30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56354" name="文本框 56353"/>
            <p:cNvSpPr txBox="1"/>
            <p:nvPr/>
          </p:nvSpPr>
          <p:spPr>
            <a:xfrm>
              <a:off x="3324" y="1953"/>
              <a:ext cx="116" cy="30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</p:grpSp>
      <p:grpSp>
        <p:nvGrpSpPr>
          <p:cNvPr id="56355" name="组合 56354"/>
          <p:cNvGrpSpPr/>
          <p:nvPr/>
        </p:nvGrpSpPr>
        <p:grpSpPr>
          <a:xfrm>
            <a:off x="4240213" y="4624388"/>
            <a:ext cx="2316162" cy="2860675"/>
            <a:chOff x="2448" y="2448"/>
            <a:chExt cx="1232" cy="1522"/>
          </a:xfrm>
        </p:grpSpPr>
        <p:sp>
          <p:nvSpPr>
            <p:cNvPr id="56356" name="椭圆 56355"/>
            <p:cNvSpPr/>
            <p:nvPr/>
          </p:nvSpPr>
          <p:spPr>
            <a:xfrm>
              <a:off x="2829" y="311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57" name="文本框 56356"/>
            <p:cNvSpPr txBox="1"/>
            <p:nvPr/>
          </p:nvSpPr>
          <p:spPr>
            <a:xfrm>
              <a:off x="2689" y="2881"/>
              <a:ext cx="223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358" name="文本框 56357"/>
            <p:cNvSpPr txBox="1"/>
            <p:nvPr/>
          </p:nvSpPr>
          <p:spPr>
            <a:xfrm>
              <a:off x="2701" y="3210"/>
              <a:ext cx="21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359" name="文本框 56358"/>
            <p:cNvSpPr txBox="1"/>
            <p:nvPr/>
          </p:nvSpPr>
          <p:spPr>
            <a:xfrm>
              <a:off x="2448" y="3112"/>
              <a:ext cx="48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5V</a:t>
              </a:r>
            </a:p>
          </p:txBody>
        </p:sp>
        <p:sp>
          <p:nvSpPr>
            <p:cNvPr id="56360" name="直接连接符 56359"/>
            <p:cNvSpPr/>
            <p:nvPr/>
          </p:nvSpPr>
          <p:spPr>
            <a:xfrm>
              <a:off x="2976" y="2784"/>
              <a:ext cx="0" cy="10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61" name="直接连接符 56360"/>
            <p:cNvSpPr/>
            <p:nvPr/>
          </p:nvSpPr>
          <p:spPr>
            <a:xfrm>
              <a:off x="2976" y="2784"/>
              <a:ext cx="57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62" name="直接连接符 56361"/>
            <p:cNvSpPr/>
            <p:nvPr/>
          </p:nvSpPr>
          <p:spPr>
            <a:xfrm>
              <a:off x="2976" y="3792"/>
              <a:ext cx="6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63" name="直接连接符 56362"/>
            <p:cNvSpPr/>
            <p:nvPr/>
          </p:nvSpPr>
          <p:spPr>
            <a:xfrm>
              <a:off x="2976" y="2784"/>
              <a:ext cx="3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64" name="文本框 56363"/>
            <p:cNvSpPr txBox="1"/>
            <p:nvPr/>
          </p:nvSpPr>
          <p:spPr>
            <a:xfrm>
              <a:off x="3024" y="2448"/>
              <a:ext cx="24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65" name="文本框 56364"/>
            <p:cNvSpPr txBox="1"/>
            <p:nvPr/>
          </p:nvSpPr>
          <p:spPr>
            <a:xfrm>
              <a:off x="3516" y="2678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56366" name="文本框 56365"/>
            <p:cNvSpPr txBox="1"/>
            <p:nvPr/>
          </p:nvSpPr>
          <p:spPr>
            <a:xfrm>
              <a:off x="3564" y="3686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</p:grpSp>
      <p:grpSp>
        <p:nvGrpSpPr>
          <p:cNvPr id="56367" name="组合 56366"/>
          <p:cNvGrpSpPr/>
          <p:nvPr/>
        </p:nvGrpSpPr>
        <p:grpSpPr>
          <a:xfrm>
            <a:off x="134938" y="4714875"/>
            <a:ext cx="3473450" cy="2770188"/>
            <a:chOff x="336" y="2544"/>
            <a:chExt cx="1848" cy="1474"/>
          </a:xfrm>
        </p:grpSpPr>
        <p:sp>
          <p:nvSpPr>
            <p:cNvPr id="56368" name="文本框 56367"/>
            <p:cNvSpPr txBox="1"/>
            <p:nvPr/>
          </p:nvSpPr>
          <p:spPr>
            <a:xfrm>
              <a:off x="336" y="3160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5V</a:t>
              </a:r>
            </a:p>
          </p:txBody>
        </p:sp>
        <p:sp>
          <p:nvSpPr>
            <p:cNvPr id="56369" name="椭圆 56368"/>
            <p:cNvSpPr/>
            <p:nvPr/>
          </p:nvSpPr>
          <p:spPr>
            <a:xfrm>
              <a:off x="717" y="3160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70" name="文本框 56369"/>
            <p:cNvSpPr txBox="1"/>
            <p:nvPr/>
          </p:nvSpPr>
          <p:spPr>
            <a:xfrm>
              <a:off x="577" y="2929"/>
              <a:ext cx="223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371" name="文本框 56370"/>
            <p:cNvSpPr txBox="1"/>
            <p:nvPr/>
          </p:nvSpPr>
          <p:spPr>
            <a:xfrm>
              <a:off x="589" y="3258"/>
              <a:ext cx="21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372" name="椭圆 56371"/>
            <p:cNvSpPr/>
            <p:nvPr/>
          </p:nvSpPr>
          <p:spPr>
            <a:xfrm>
              <a:off x="1425" y="3160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73" name="文本框 56372"/>
            <p:cNvSpPr txBox="1"/>
            <p:nvPr/>
          </p:nvSpPr>
          <p:spPr>
            <a:xfrm>
              <a:off x="1297" y="2929"/>
              <a:ext cx="223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56374" name="文本框 56373"/>
            <p:cNvSpPr txBox="1"/>
            <p:nvPr/>
          </p:nvSpPr>
          <p:spPr>
            <a:xfrm>
              <a:off x="1309" y="3258"/>
              <a:ext cx="21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56375" name="文本框 56374"/>
            <p:cNvSpPr txBox="1"/>
            <p:nvPr/>
          </p:nvSpPr>
          <p:spPr>
            <a:xfrm>
              <a:off x="1056" y="3160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5V</a:t>
              </a:r>
            </a:p>
          </p:txBody>
        </p:sp>
        <p:sp>
          <p:nvSpPr>
            <p:cNvPr id="56376" name="直接连接符 56375"/>
            <p:cNvSpPr/>
            <p:nvPr/>
          </p:nvSpPr>
          <p:spPr>
            <a:xfrm>
              <a:off x="864" y="2832"/>
              <a:ext cx="0" cy="10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77" name="直接连接符 56376"/>
            <p:cNvSpPr/>
            <p:nvPr/>
          </p:nvSpPr>
          <p:spPr>
            <a:xfrm>
              <a:off x="1584" y="2832"/>
              <a:ext cx="0" cy="10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6378" name="直接连接符 56377"/>
            <p:cNvSpPr/>
            <p:nvPr/>
          </p:nvSpPr>
          <p:spPr>
            <a:xfrm>
              <a:off x="864" y="2832"/>
              <a:ext cx="124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56379" name="直接连接符 56378"/>
            <p:cNvSpPr/>
            <p:nvPr/>
          </p:nvSpPr>
          <p:spPr>
            <a:xfrm>
              <a:off x="864" y="3840"/>
              <a:ext cx="124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80" name="文本框 56379"/>
            <p:cNvSpPr txBox="1"/>
            <p:nvPr/>
          </p:nvSpPr>
          <p:spPr>
            <a:xfrm>
              <a:off x="1776" y="2544"/>
              <a:ext cx="24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381" name="文本框 56380"/>
            <p:cNvSpPr txBox="1"/>
            <p:nvPr/>
          </p:nvSpPr>
          <p:spPr>
            <a:xfrm>
              <a:off x="2068" y="2726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56382" name="文本框 56381"/>
            <p:cNvSpPr txBox="1"/>
            <p:nvPr/>
          </p:nvSpPr>
          <p:spPr>
            <a:xfrm>
              <a:off x="2068" y="3734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56383" name="直接连接符 56382"/>
            <p:cNvSpPr/>
            <p:nvPr/>
          </p:nvSpPr>
          <p:spPr>
            <a:xfrm>
              <a:off x="1584" y="2832"/>
              <a:ext cx="43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6384" name="矩形 56383"/>
          <p:cNvSpPr/>
          <p:nvPr/>
        </p:nvSpPr>
        <p:spPr>
          <a:xfrm>
            <a:off x="6834188" y="4894263"/>
            <a:ext cx="1049337" cy="534987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并联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sp>
        <p:nvSpPr>
          <p:cNvPr id="56385" name="标题 56384"/>
          <p:cNvSpPr>
            <a:spLocks noGrp="1"/>
          </p:cNvSpPr>
          <p:nvPr>
            <p:ph type="title" idx="4294967295"/>
          </p:nvPr>
        </p:nvSpPr>
        <p:spPr>
          <a:xfrm>
            <a:off x="2457450" y="247650"/>
            <a:ext cx="5059363" cy="777875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lIns="108253" tIns="54125" rIns="108253" bIns="54125" anchor="ctr"/>
          <a:lstStyle/>
          <a:p>
            <a:r>
              <a:rPr lang="en-US" altLang="zh-CN" sz="3600" b="1" dirty="0" smtClean="0">
                <a:solidFill>
                  <a:schemeClr val="tx1"/>
                </a:solidFill>
              </a:rPr>
              <a:t>2.3 </a:t>
            </a:r>
            <a:r>
              <a:rPr lang="zh-CN" altLang="en-US" sz="3600" b="1" dirty="0">
                <a:solidFill>
                  <a:schemeClr val="tx1"/>
                </a:solidFill>
              </a:rPr>
              <a:t>电源的等效变换</a:t>
            </a:r>
          </a:p>
        </p:txBody>
      </p:sp>
    </p:spTree>
    <p:extLst>
      <p:ext uri="{BB962C8B-B14F-4D97-AF65-F5344CB8AC3E}">
        <p14:creationId xmlns:p14="http://schemas.microsoft.com/office/powerpoint/2010/main" val="11207345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5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5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5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56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nimBg="1"/>
      <p:bldP spid="56325" grpId="0"/>
      <p:bldP spid="56326" grpId="0"/>
      <p:bldP spid="56328" grpId="0"/>
      <p:bldP spid="563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文本框 57345"/>
          <p:cNvSpPr txBox="1"/>
          <p:nvPr/>
        </p:nvSpPr>
        <p:spPr>
          <a:xfrm>
            <a:off x="2528888" y="295275"/>
            <a:ext cx="4741862" cy="534988"/>
          </a:xfrm>
          <a:prstGeom prst="rect">
            <a:avLst/>
          </a:prstGeom>
          <a:solidFill>
            <a:srgbClr val="00FFFF"/>
          </a:solidFill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ctr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2.3.2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电流源的串并联</a:t>
            </a:r>
          </a:p>
        </p:txBody>
      </p:sp>
      <p:sp>
        <p:nvSpPr>
          <p:cNvPr id="57347" name="文本框 57346"/>
          <p:cNvSpPr txBox="1"/>
          <p:nvPr/>
        </p:nvSpPr>
        <p:spPr>
          <a:xfrm>
            <a:off x="1871663" y="1443038"/>
            <a:ext cx="6091237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可等效成一个理想电流源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1" u="none" strike="noStrike" kern="1200" cap="none" spc="0" normalizeH="0" baseline="-2500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7348" name="文本框 57347"/>
          <p:cNvSpPr txBox="1"/>
          <p:nvPr/>
        </p:nvSpPr>
        <p:spPr>
          <a:xfrm>
            <a:off x="6157913" y="5156200"/>
            <a:ext cx="4106862" cy="2032000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电流相同的理想电流源才能串联。但每个电流源的端电压无法确定。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49" name="右箭头 57348"/>
          <p:cNvSpPr/>
          <p:nvPr/>
        </p:nvSpPr>
        <p:spPr>
          <a:xfrm>
            <a:off x="4759325" y="2525713"/>
            <a:ext cx="811213" cy="631825"/>
          </a:xfrm>
          <a:prstGeom prst="rightArrow">
            <a:avLst>
              <a:gd name="adj1" fmla="val 50000"/>
              <a:gd name="adj2" fmla="val 32098"/>
            </a:avLst>
          </a:prstGeom>
          <a:solidFill>
            <a:srgbClr val="3366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350" name="矩形 57349"/>
          <p:cNvSpPr/>
          <p:nvPr/>
        </p:nvSpPr>
        <p:spPr>
          <a:xfrm>
            <a:off x="641350" y="4286250"/>
            <a:ext cx="1049338" cy="534988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串联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sp>
        <p:nvSpPr>
          <p:cNvPr id="57351" name="矩形 57350"/>
          <p:cNvSpPr/>
          <p:nvPr/>
        </p:nvSpPr>
        <p:spPr>
          <a:xfrm>
            <a:off x="684213" y="1398588"/>
            <a:ext cx="1819275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并联：</a:t>
            </a:r>
          </a:p>
        </p:txBody>
      </p:sp>
      <p:grpSp>
        <p:nvGrpSpPr>
          <p:cNvPr id="57352" name="组合 57351"/>
          <p:cNvGrpSpPr/>
          <p:nvPr/>
        </p:nvGrpSpPr>
        <p:grpSpPr>
          <a:xfrm>
            <a:off x="654050" y="1965325"/>
            <a:ext cx="3924300" cy="2068513"/>
            <a:chOff x="624" y="1430"/>
            <a:chExt cx="2088" cy="1100"/>
          </a:xfrm>
        </p:grpSpPr>
        <p:grpSp>
          <p:nvGrpSpPr>
            <p:cNvPr id="57353" name="组合 57352"/>
            <p:cNvGrpSpPr/>
            <p:nvPr/>
          </p:nvGrpSpPr>
          <p:grpSpPr>
            <a:xfrm>
              <a:off x="624" y="1728"/>
              <a:ext cx="288" cy="288"/>
              <a:chOff x="2304" y="2304"/>
              <a:chExt cx="288" cy="288"/>
            </a:xfrm>
          </p:grpSpPr>
          <p:sp>
            <p:nvSpPr>
              <p:cNvPr id="57354" name="椭圆 57353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55" name="直接连接符 57354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7356" name="直接连接符 57355"/>
            <p:cNvSpPr/>
            <p:nvPr/>
          </p:nvSpPr>
          <p:spPr>
            <a:xfrm>
              <a:off x="768" y="201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57" name="直接连接符 57356"/>
            <p:cNvSpPr/>
            <p:nvPr/>
          </p:nvSpPr>
          <p:spPr>
            <a:xfrm flipV="1">
              <a:off x="768" y="153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58" name="文本框 57357"/>
            <p:cNvSpPr txBox="1"/>
            <p:nvPr/>
          </p:nvSpPr>
          <p:spPr>
            <a:xfrm>
              <a:off x="864" y="1728"/>
              <a:ext cx="38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S1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7359" name="组合 57358"/>
            <p:cNvGrpSpPr/>
            <p:nvPr/>
          </p:nvGrpSpPr>
          <p:grpSpPr>
            <a:xfrm>
              <a:off x="1248" y="1728"/>
              <a:ext cx="288" cy="288"/>
              <a:chOff x="2304" y="2304"/>
              <a:chExt cx="288" cy="288"/>
            </a:xfrm>
          </p:grpSpPr>
          <p:sp>
            <p:nvSpPr>
              <p:cNvPr id="57360" name="椭圆 57359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61" name="直接连接符 57360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7362" name="直接连接符 57361"/>
            <p:cNvSpPr/>
            <p:nvPr/>
          </p:nvSpPr>
          <p:spPr>
            <a:xfrm>
              <a:off x="1392" y="201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sm" len="sm"/>
              <a:tailEnd type="oval" w="sm" len="sm"/>
            </a:ln>
          </p:spPr>
        </p:sp>
        <p:sp>
          <p:nvSpPr>
            <p:cNvPr id="57363" name="直接连接符 57362"/>
            <p:cNvSpPr/>
            <p:nvPr/>
          </p:nvSpPr>
          <p:spPr>
            <a:xfrm flipV="1">
              <a:off x="1392" y="153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64" name="文本框 57363"/>
            <p:cNvSpPr txBox="1"/>
            <p:nvPr/>
          </p:nvSpPr>
          <p:spPr>
            <a:xfrm>
              <a:off x="1488" y="1728"/>
              <a:ext cx="42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1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S2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7365" name="组合 57364"/>
            <p:cNvGrpSpPr/>
            <p:nvPr/>
          </p:nvGrpSpPr>
          <p:grpSpPr>
            <a:xfrm>
              <a:off x="2004" y="1728"/>
              <a:ext cx="288" cy="288"/>
              <a:chOff x="2304" y="2304"/>
              <a:chExt cx="288" cy="288"/>
            </a:xfrm>
          </p:grpSpPr>
          <p:sp>
            <p:nvSpPr>
              <p:cNvPr id="57366" name="椭圆 57365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67" name="直接连接符 57366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7368" name="直接连接符 57367"/>
            <p:cNvSpPr/>
            <p:nvPr/>
          </p:nvSpPr>
          <p:spPr>
            <a:xfrm>
              <a:off x="2148" y="201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sm" len="sm"/>
              <a:tailEnd type="oval" w="sm" len="sm"/>
            </a:ln>
          </p:spPr>
        </p:sp>
        <p:sp>
          <p:nvSpPr>
            <p:cNvPr id="57369" name="直接连接符 57368"/>
            <p:cNvSpPr/>
            <p:nvPr/>
          </p:nvSpPr>
          <p:spPr>
            <a:xfrm flipV="1">
              <a:off x="2148" y="153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70" name="文本框 57369"/>
            <p:cNvSpPr txBox="1"/>
            <p:nvPr/>
          </p:nvSpPr>
          <p:spPr>
            <a:xfrm>
              <a:off x="2256" y="1728"/>
              <a:ext cx="43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Sk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71" name="直接连接符 57370"/>
            <p:cNvSpPr/>
            <p:nvPr/>
          </p:nvSpPr>
          <p:spPr>
            <a:xfrm>
              <a:off x="768" y="2352"/>
              <a:ext cx="6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72" name="直接连接符 57371"/>
            <p:cNvSpPr/>
            <p:nvPr/>
          </p:nvSpPr>
          <p:spPr>
            <a:xfrm>
              <a:off x="1392" y="2352"/>
              <a:ext cx="768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7373" name="直接连接符 57372"/>
            <p:cNvSpPr/>
            <p:nvPr/>
          </p:nvSpPr>
          <p:spPr>
            <a:xfrm>
              <a:off x="768" y="1536"/>
              <a:ext cx="62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74" name="直接连接符 57373"/>
            <p:cNvSpPr/>
            <p:nvPr/>
          </p:nvSpPr>
          <p:spPr>
            <a:xfrm>
              <a:off x="2148" y="2352"/>
              <a:ext cx="49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75" name="直接连接符 57374"/>
            <p:cNvSpPr/>
            <p:nvPr/>
          </p:nvSpPr>
          <p:spPr>
            <a:xfrm>
              <a:off x="1392" y="1536"/>
              <a:ext cx="756" cy="0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7376" name="直接连接符 57375"/>
            <p:cNvSpPr/>
            <p:nvPr/>
          </p:nvSpPr>
          <p:spPr>
            <a:xfrm>
              <a:off x="2148" y="1536"/>
              <a:ext cx="49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77" name="文本框 57376"/>
            <p:cNvSpPr txBox="1"/>
            <p:nvPr/>
          </p:nvSpPr>
          <p:spPr>
            <a:xfrm>
              <a:off x="2596" y="1430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57378" name="文本框 57377"/>
            <p:cNvSpPr txBox="1"/>
            <p:nvPr/>
          </p:nvSpPr>
          <p:spPr>
            <a:xfrm>
              <a:off x="2596" y="2246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</p:grpSp>
      <p:grpSp>
        <p:nvGrpSpPr>
          <p:cNvPr id="57379" name="组合 57378"/>
          <p:cNvGrpSpPr/>
          <p:nvPr/>
        </p:nvGrpSpPr>
        <p:grpSpPr>
          <a:xfrm>
            <a:off x="5729288" y="1965325"/>
            <a:ext cx="1841500" cy="2068513"/>
            <a:chOff x="3600" y="1430"/>
            <a:chExt cx="980" cy="1100"/>
          </a:xfrm>
        </p:grpSpPr>
        <p:grpSp>
          <p:nvGrpSpPr>
            <p:cNvPr id="57380" name="组合 57379"/>
            <p:cNvGrpSpPr/>
            <p:nvPr/>
          </p:nvGrpSpPr>
          <p:grpSpPr>
            <a:xfrm>
              <a:off x="3600" y="1728"/>
              <a:ext cx="288" cy="288"/>
              <a:chOff x="2304" y="2304"/>
              <a:chExt cx="288" cy="288"/>
            </a:xfrm>
          </p:grpSpPr>
          <p:sp>
            <p:nvSpPr>
              <p:cNvPr id="57381" name="椭圆 57380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382" name="直接连接符 57381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7383" name="直接连接符 57382"/>
            <p:cNvSpPr/>
            <p:nvPr/>
          </p:nvSpPr>
          <p:spPr>
            <a:xfrm>
              <a:off x="3744" y="201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84" name="直接连接符 57383"/>
            <p:cNvSpPr/>
            <p:nvPr/>
          </p:nvSpPr>
          <p:spPr>
            <a:xfrm flipV="1">
              <a:off x="3744" y="153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385" name="文本框 57384"/>
            <p:cNvSpPr txBox="1"/>
            <p:nvPr/>
          </p:nvSpPr>
          <p:spPr>
            <a:xfrm>
              <a:off x="3840" y="1728"/>
              <a:ext cx="336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86" name="直接连接符 57385"/>
            <p:cNvSpPr/>
            <p:nvPr/>
          </p:nvSpPr>
          <p:spPr>
            <a:xfrm>
              <a:off x="3744" y="2352"/>
              <a:ext cx="76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87" name="直接连接符 57386"/>
            <p:cNvSpPr/>
            <p:nvPr/>
          </p:nvSpPr>
          <p:spPr>
            <a:xfrm>
              <a:off x="3744" y="1536"/>
              <a:ext cx="76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388" name="文本框 57387"/>
            <p:cNvSpPr txBox="1"/>
            <p:nvPr/>
          </p:nvSpPr>
          <p:spPr>
            <a:xfrm>
              <a:off x="4464" y="1430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57389" name="文本框 57388"/>
            <p:cNvSpPr txBox="1"/>
            <p:nvPr/>
          </p:nvSpPr>
          <p:spPr>
            <a:xfrm>
              <a:off x="4464" y="2246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</p:grpSp>
      <p:sp>
        <p:nvSpPr>
          <p:cNvPr id="57390" name="矩形 57389"/>
          <p:cNvSpPr/>
          <p:nvPr/>
        </p:nvSpPr>
        <p:spPr>
          <a:xfrm>
            <a:off x="8296275" y="2413000"/>
            <a:ext cx="1409700" cy="534988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 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</a:t>
            </a:r>
            <a:r>
              <a:rPr kumimoji="0" lang="en-US" altLang="zh-CN" sz="28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Sk</a:t>
            </a:r>
            <a:endParaRPr kumimoji="0" lang="en-US" altLang="zh-CN" sz="2800" b="1" i="1" u="none" strike="noStrike" kern="1200" cap="none" spc="0" normalizeH="0" baseline="-2500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57391" name="右箭头 57390"/>
          <p:cNvSpPr/>
          <p:nvPr/>
        </p:nvSpPr>
        <p:spPr>
          <a:xfrm>
            <a:off x="2797175" y="6135688"/>
            <a:ext cx="722313" cy="541337"/>
          </a:xfrm>
          <a:prstGeom prst="rightArrow">
            <a:avLst>
              <a:gd name="adj1" fmla="val 50000"/>
              <a:gd name="adj2" fmla="val 33357"/>
            </a:avLst>
          </a:prstGeom>
          <a:solidFill>
            <a:srgbClr val="3366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7425" name="组合 57424"/>
          <p:cNvGrpSpPr/>
          <p:nvPr/>
        </p:nvGrpSpPr>
        <p:grpSpPr>
          <a:xfrm>
            <a:off x="315913" y="5010150"/>
            <a:ext cx="2430462" cy="2746375"/>
            <a:chOff x="144" y="2666"/>
            <a:chExt cx="1293" cy="1460"/>
          </a:xfrm>
        </p:grpSpPr>
        <p:sp>
          <p:nvSpPr>
            <p:cNvPr id="57400" name="直接连接符 57399"/>
            <p:cNvSpPr/>
            <p:nvPr/>
          </p:nvSpPr>
          <p:spPr>
            <a:xfrm>
              <a:off x="660" y="2777"/>
              <a:ext cx="0" cy="413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01" name="直接连接符 57400"/>
            <p:cNvSpPr/>
            <p:nvPr/>
          </p:nvSpPr>
          <p:spPr>
            <a:xfrm>
              <a:off x="660" y="2777"/>
              <a:ext cx="69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02" name="直接连接符 57401"/>
            <p:cNvSpPr/>
            <p:nvPr/>
          </p:nvSpPr>
          <p:spPr>
            <a:xfrm>
              <a:off x="660" y="3945"/>
              <a:ext cx="64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03" name="文本框 57402"/>
            <p:cNvSpPr txBox="1"/>
            <p:nvPr/>
          </p:nvSpPr>
          <p:spPr>
            <a:xfrm>
              <a:off x="144" y="2909"/>
              <a:ext cx="48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2A</a:t>
              </a:r>
            </a:p>
          </p:txBody>
        </p:sp>
        <p:sp>
          <p:nvSpPr>
            <p:cNvPr id="57404" name="直接连接符 57403"/>
            <p:cNvSpPr/>
            <p:nvPr/>
          </p:nvSpPr>
          <p:spPr>
            <a:xfrm flipV="1">
              <a:off x="660" y="3517"/>
              <a:ext cx="0" cy="42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05" name="直接连接符 57404"/>
            <p:cNvSpPr/>
            <p:nvPr/>
          </p:nvSpPr>
          <p:spPr>
            <a:xfrm flipV="1">
              <a:off x="660" y="3190"/>
              <a:ext cx="0" cy="327"/>
            </a:xfrm>
            <a:prstGeom prst="line">
              <a:avLst/>
            </a:prstGeom>
            <a:ln w="9525" cap="rnd" cmpd="sng">
              <a:solidFill>
                <a:srgbClr val="000000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7406" name="文本框 57405"/>
            <p:cNvSpPr txBox="1"/>
            <p:nvPr/>
          </p:nvSpPr>
          <p:spPr>
            <a:xfrm>
              <a:off x="1321" y="2666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57407" name="文本框 57406"/>
            <p:cNvSpPr txBox="1"/>
            <p:nvPr/>
          </p:nvSpPr>
          <p:spPr>
            <a:xfrm>
              <a:off x="1260" y="3842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57394" name="椭圆 57393"/>
            <p:cNvSpPr/>
            <p:nvPr/>
          </p:nvSpPr>
          <p:spPr>
            <a:xfrm>
              <a:off x="513" y="2909"/>
              <a:ext cx="288" cy="281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397" name="椭圆 57396"/>
            <p:cNvSpPr/>
            <p:nvPr/>
          </p:nvSpPr>
          <p:spPr>
            <a:xfrm>
              <a:off x="513" y="3517"/>
              <a:ext cx="288" cy="28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420" name="直接连接符 57419"/>
            <p:cNvSpPr/>
            <p:nvPr/>
          </p:nvSpPr>
          <p:spPr>
            <a:xfrm>
              <a:off x="513" y="3053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21" name="直接连接符 57420"/>
            <p:cNvSpPr/>
            <p:nvPr/>
          </p:nvSpPr>
          <p:spPr>
            <a:xfrm>
              <a:off x="513" y="366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22" name="文本框 57421"/>
            <p:cNvSpPr txBox="1"/>
            <p:nvPr/>
          </p:nvSpPr>
          <p:spPr>
            <a:xfrm>
              <a:off x="156" y="3509"/>
              <a:ext cx="48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2A</a:t>
              </a:r>
            </a:p>
          </p:txBody>
        </p:sp>
        <p:sp>
          <p:nvSpPr>
            <p:cNvPr id="57423" name="直接连接符 57422"/>
            <p:cNvSpPr/>
            <p:nvPr/>
          </p:nvSpPr>
          <p:spPr>
            <a:xfrm flipV="1">
              <a:off x="901" y="2948"/>
              <a:ext cx="0" cy="2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7424" name="直接连接符 57423"/>
            <p:cNvSpPr/>
            <p:nvPr/>
          </p:nvSpPr>
          <p:spPr>
            <a:xfrm flipV="1">
              <a:off x="889" y="3560"/>
              <a:ext cx="0" cy="20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57429" name="组合 57428"/>
          <p:cNvGrpSpPr/>
          <p:nvPr/>
        </p:nvGrpSpPr>
        <p:grpSpPr>
          <a:xfrm>
            <a:off x="3676650" y="5178425"/>
            <a:ext cx="2135188" cy="2668588"/>
            <a:chOff x="1920" y="2707"/>
            <a:chExt cx="1136" cy="1419"/>
          </a:xfrm>
        </p:grpSpPr>
        <p:sp>
          <p:nvSpPr>
            <p:cNvPr id="57412" name="文本框 57411"/>
            <p:cNvSpPr txBox="1"/>
            <p:nvPr/>
          </p:nvSpPr>
          <p:spPr>
            <a:xfrm>
              <a:off x="1920" y="3190"/>
              <a:ext cx="393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2A</a:t>
              </a:r>
            </a:p>
          </p:txBody>
        </p:sp>
        <p:sp>
          <p:nvSpPr>
            <p:cNvPr id="57413" name="直接连接符 57412"/>
            <p:cNvSpPr/>
            <p:nvPr/>
          </p:nvSpPr>
          <p:spPr>
            <a:xfrm>
              <a:off x="2412" y="2819"/>
              <a:ext cx="0" cy="112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14" name="直接连接符 57413"/>
            <p:cNvSpPr/>
            <p:nvPr/>
          </p:nvSpPr>
          <p:spPr>
            <a:xfrm>
              <a:off x="2412" y="2819"/>
              <a:ext cx="5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15" name="直接连接符 57414"/>
            <p:cNvSpPr/>
            <p:nvPr/>
          </p:nvSpPr>
          <p:spPr>
            <a:xfrm>
              <a:off x="2412" y="3946"/>
              <a:ext cx="57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16" name="文本框 57415"/>
            <p:cNvSpPr txBox="1"/>
            <p:nvPr/>
          </p:nvSpPr>
          <p:spPr>
            <a:xfrm>
              <a:off x="2896" y="2707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57417" name="文本框 57416"/>
            <p:cNvSpPr txBox="1"/>
            <p:nvPr/>
          </p:nvSpPr>
          <p:spPr>
            <a:xfrm>
              <a:off x="2940" y="3842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57409" name="椭圆 57408"/>
            <p:cNvSpPr/>
            <p:nvPr/>
          </p:nvSpPr>
          <p:spPr>
            <a:xfrm>
              <a:off x="2265" y="3202"/>
              <a:ext cx="288" cy="270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426" name="直接连接符 57425"/>
            <p:cNvSpPr/>
            <p:nvPr/>
          </p:nvSpPr>
          <p:spPr>
            <a:xfrm>
              <a:off x="2265" y="333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7428" name="直接连接符 57427"/>
            <p:cNvSpPr/>
            <p:nvPr/>
          </p:nvSpPr>
          <p:spPr>
            <a:xfrm flipV="1">
              <a:off x="2628" y="3252"/>
              <a:ext cx="0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7430" name="矩形 57429"/>
          <p:cNvSpPr/>
          <p:nvPr/>
        </p:nvSpPr>
        <p:spPr>
          <a:xfrm>
            <a:off x="7466013" y="3155950"/>
            <a:ext cx="3073400" cy="534988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（注意参考方向）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676658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7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7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57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7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7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7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/>
      <p:bldP spid="57348" grpId="0" build="p" advAuto="1000"/>
      <p:bldP spid="57350" grpId="0"/>
      <p:bldP spid="57351" grpId="0"/>
      <p:bldP spid="57390" grpId="0"/>
      <p:bldP spid="574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4" name="矩形 174083"/>
          <p:cNvSpPr/>
          <p:nvPr/>
        </p:nvSpPr>
        <p:spPr>
          <a:xfrm>
            <a:off x="2003425" y="534988"/>
            <a:ext cx="5508625" cy="534987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lIns="108253" tIns="54125" rIns="108253" bIns="54125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0880" algn="l"/>
              </a:tabLst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电压源与电流源的串并联</a:t>
            </a:r>
          </a:p>
        </p:txBody>
      </p:sp>
      <p:sp>
        <p:nvSpPr>
          <p:cNvPr id="174085" name="矩形 174084"/>
          <p:cNvSpPr/>
          <p:nvPr/>
        </p:nvSpPr>
        <p:spPr>
          <a:xfrm>
            <a:off x="7165975" y="2444750"/>
            <a:ext cx="3519488" cy="534988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对外可等效成电流源 </a:t>
            </a:r>
          </a:p>
        </p:txBody>
      </p:sp>
      <p:sp>
        <p:nvSpPr>
          <p:cNvPr id="174086" name="矩形 174085"/>
          <p:cNvSpPr/>
          <p:nvPr/>
        </p:nvSpPr>
        <p:spPr>
          <a:xfrm>
            <a:off x="8302625" y="1833563"/>
            <a:ext cx="1287463" cy="534987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串联：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088" name="矩形 174087"/>
          <p:cNvSpPr/>
          <p:nvPr/>
        </p:nvSpPr>
        <p:spPr>
          <a:xfrm>
            <a:off x="0" y="3230563"/>
            <a:ext cx="10826750" cy="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4144" name="组合 174143"/>
          <p:cNvGrpSpPr/>
          <p:nvPr/>
        </p:nvGrpSpPr>
        <p:grpSpPr>
          <a:xfrm>
            <a:off x="450850" y="1498600"/>
            <a:ext cx="6226175" cy="2757488"/>
            <a:chOff x="1535" y="1751"/>
            <a:chExt cx="3996" cy="1912"/>
          </a:xfrm>
        </p:grpSpPr>
        <p:sp>
          <p:nvSpPr>
            <p:cNvPr id="174093" name="直接连接符 174092"/>
            <p:cNvSpPr/>
            <p:nvPr/>
          </p:nvSpPr>
          <p:spPr>
            <a:xfrm>
              <a:off x="1711" y="2072"/>
              <a:ext cx="607" cy="1"/>
            </a:xfrm>
            <a:prstGeom prst="line">
              <a:avLst/>
            </a:prstGeom>
            <a:ln w="79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094" name="任意多边形 174093"/>
            <p:cNvSpPr/>
            <p:nvPr/>
          </p:nvSpPr>
          <p:spPr>
            <a:xfrm>
              <a:off x="2304" y="2018"/>
              <a:ext cx="108" cy="108"/>
            </a:xfrm>
            <a:custGeom>
              <a:avLst/>
              <a:gdLst/>
              <a:ahLst/>
              <a:cxnLst/>
              <a:rect l="0" t="0" r="0" b="0"/>
              <a:pathLst>
                <a:path w="108" h="108">
                  <a:moveTo>
                    <a:pt x="0" y="0"/>
                  </a:moveTo>
                  <a:lnTo>
                    <a:pt x="108" y="5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095" name="直接连接符 174094"/>
            <p:cNvSpPr/>
            <p:nvPr/>
          </p:nvSpPr>
          <p:spPr>
            <a:xfrm flipV="1">
              <a:off x="1711" y="2072"/>
              <a:ext cx="1" cy="351"/>
            </a:xfrm>
            <a:prstGeom prst="line">
              <a:avLst/>
            </a:prstGeom>
            <a:ln w="79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096" name="直接连接符 174095"/>
            <p:cNvSpPr/>
            <p:nvPr/>
          </p:nvSpPr>
          <p:spPr>
            <a:xfrm flipV="1">
              <a:off x="1711" y="2423"/>
              <a:ext cx="1" cy="1053"/>
            </a:xfrm>
            <a:prstGeom prst="line">
              <a:avLst/>
            </a:prstGeom>
            <a:ln w="79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097" name="直接连接符 174096"/>
            <p:cNvSpPr/>
            <p:nvPr/>
          </p:nvSpPr>
          <p:spPr>
            <a:xfrm>
              <a:off x="1711" y="3476"/>
              <a:ext cx="1051" cy="1"/>
            </a:xfrm>
            <a:prstGeom prst="line">
              <a:avLst/>
            </a:prstGeom>
            <a:ln w="79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098" name="任意多边形 174097"/>
            <p:cNvSpPr/>
            <p:nvPr/>
          </p:nvSpPr>
          <p:spPr>
            <a:xfrm>
              <a:off x="2762" y="3443"/>
              <a:ext cx="66" cy="66"/>
            </a:xfrm>
            <a:custGeom>
              <a:avLst/>
              <a:gdLst/>
              <a:ahLst/>
              <a:cxnLst/>
              <a:rect l="0" t="0" r="0" b="0"/>
              <a:pathLst>
                <a:path w="72" h="72">
                  <a:moveTo>
                    <a:pt x="0" y="36"/>
                  </a:moveTo>
                  <a:cubicBezTo>
                    <a:pt x="0" y="16"/>
                    <a:pt x="16" y="0"/>
                    <a:pt x="36" y="0"/>
                  </a:cubicBezTo>
                  <a:cubicBezTo>
                    <a:pt x="55" y="0"/>
                    <a:pt x="72" y="16"/>
                    <a:pt x="72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56"/>
                    <a:pt x="55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099" name="任意多边形 174098"/>
            <p:cNvSpPr/>
            <p:nvPr/>
          </p:nvSpPr>
          <p:spPr>
            <a:xfrm>
              <a:off x="2762" y="3443"/>
              <a:ext cx="66" cy="66"/>
            </a:xfrm>
            <a:custGeom>
              <a:avLst/>
              <a:gdLst/>
              <a:ahLst/>
              <a:cxnLst/>
              <a:rect l="0" t="0" r="0" b="0"/>
              <a:pathLst>
                <a:path w="66" h="66">
                  <a:moveTo>
                    <a:pt x="0" y="33"/>
                  </a:moveTo>
                  <a:cubicBezTo>
                    <a:pt x="0" y="15"/>
                    <a:pt x="15" y="0"/>
                    <a:pt x="33" y="0"/>
                  </a:cubicBezTo>
                  <a:cubicBezTo>
                    <a:pt x="51" y="0"/>
                    <a:pt x="66" y="15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51"/>
                    <a:pt x="51" y="66"/>
                    <a:pt x="33" y="66"/>
                  </a:cubicBezTo>
                  <a:cubicBezTo>
                    <a:pt x="15" y="66"/>
                    <a:pt x="0" y="51"/>
                    <a:pt x="0" y="33"/>
                  </a:cubicBezTo>
                </a:path>
              </a:pathLst>
            </a:custGeom>
            <a:noFill/>
            <a:ln w="79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00" name="任意多边形 174099"/>
            <p:cNvSpPr/>
            <p:nvPr/>
          </p:nvSpPr>
          <p:spPr>
            <a:xfrm>
              <a:off x="2762" y="2039"/>
              <a:ext cx="66" cy="66"/>
            </a:xfrm>
            <a:custGeom>
              <a:avLst/>
              <a:gdLst/>
              <a:ahLst/>
              <a:cxnLst/>
              <a:rect l="0" t="0" r="0" b="0"/>
              <a:pathLst>
                <a:path w="72" h="72">
                  <a:moveTo>
                    <a:pt x="0" y="36"/>
                  </a:moveTo>
                  <a:cubicBezTo>
                    <a:pt x="0" y="16"/>
                    <a:pt x="16" y="0"/>
                    <a:pt x="36" y="0"/>
                  </a:cubicBezTo>
                  <a:cubicBezTo>
                    <a:pt x="55" y="0"/>
                    <a:pt x="72" y="16"/>
                    <a:pt x="72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56"/>
                    <a:pt x="55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01" name="任意多边形 174100"/>
            <p:cNvSpPr/>
            <p:nvPr/>
          </p:nvSpPr>
          <p:spPr>
            <a:xfrm>
              <a:off x="2762" y="2039"/>
              <a:ext cx="66" cy="66"/>
            </a:xfrm>
            <a:custGeom>
              <a:avLst/>
              <a:gdLst/>
              <a:ahLst/>
              <a:cxnLst/>
              <a:rect l="0" t="0" r="0" b="0"/>
              <a:pathLst>
                <a:path w="66" h="66">
                  <a:moveTo>
                    <a:pt x="0" y="33"/>
                  </a:moveTo>
                  <a:cubicBezTo>
                    <a:pt x="0" y="14"/>
                    <a:pt x="15" y="0"/>
                    <a:pt x="33" y="0"/>
                  </a:cubicBezTo>
                  <a:cubicBezTo>
                    <a:pt x="51" y="0"/>
                    <a:pt x="66" y="14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51"/>
                    <a:pt x="51" y="66"/>
                    <a:pt x="33" y="66"/>
                  </a:cubicBezTo>
                  <a:cubicBezTo>
                    <a:pt x="15" y="66"/>
                    <a:pt x="0" y="51"/>
                    <a:pt x="0" y="33"/>
                  </a:cubicBezTo>
                </a:path>
              </a:pathLst>
            </a:custGeom>
            <a:noFill/>
            <a:ln w="79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02" name="矩形 174101"/>
            <p:cNvSpPr/>
            <p:nvPr/>
          </p:nvSpPr>
          <p:spPr>
            <a:xfrm>
              <a:off x="2925" y="1962"/>
              <a:ext cx="118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74105" name="组合 174104"/>
            <p:cNvGrpSpPr/>
            <p:nvPr/>
          </p:nvGrpSpPr>
          <p:grpSpPr>
            <a:xfrm>
              <a:off x="2934" y="3317"/>
              <a:ext cx="143" cy="346"/>
              <a:chOff x="3004" y="3272"/>
              <a:chExt cx="143" cy="346"/>
            </a:xfrm>
          </p:grpSpPr>
          <p:sp>
            <p:nvSpPr>
              <p:cNvPr id="174103" name="矩形 174102"/>
              <p:cNvSpPr/>
              <p:nvPr/>
            </p:nvSpPr>
            <p:spPr>
              <a:xfrm>
                <a:off x="3004" y="3312"/>
                <a:ext cx="118" cy="3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104" name="矩形 174103"/>
              <p:cNvSpPr/>
              <p:nvPr/>
            </p:nvSpPr>
            <p:spPr>
              <a:xfrm>
                <a:off x="3089" y="3272"/>
                <a:ext cx="58" cy="30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¢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4108" name="直接连接符 174107"/>
            <p:cNvSpPr/>
            <p:nvPr/>
          </p:nvSpPr>
          <p:spPr>
            <a:xfrm>
              <a:off x="4164" y="2057"/>
              <a:ext cx="1052" cy="1"/>
            </a:xfrm>
            <a:prstGeom prst="line">
              <a:avLst/>
            </a:prstGeom>
            <a:ln w="79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09" name="直接连接符 174108"/>
            <p:cNvSpPr/>
            <p:nvPr/>
          </p:nvSpPr>
          <p:spPr>
            <a:xfrm flipV="1">
              <a:off x="4164" y="2057"/>
              <a:ext cx="1" cy="351"/>
            </a:xfrm>
            <a:prstGeom prst="line">
              <a:avLst/>
            </a:prstGeom>
            <a:ln w="79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10" name="直接连接符 174109"/>
            <p:cNvSpPr/>
            <p:nvPr/>
          </p:nvSpPr>
          <p:spPr>
            <a:xfrm flipV="1">
              <a:off x="4164" y="2502"/>
              <a:ext cx="1" cy="959"/>
            </a:xfrm>
            <a:prstGeom prst="line">
              <a:avLst/>
            </a:prstGeom>
            <a:ln w="79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11" name="任意多边形 174110"/>
            <p:cNvSpPr/>
            <p:nvPr/>
          </p:nvSpPr>
          <p:spPr>
            <a:xfrm>
              <a:off x="4111" y="2408"/>
              <a:ext cx="106" cy="108"/>
            </a:xfrm>
            <a:custGeom>
              <a:avLst/>
              <a:gdLst/>
              <a:ahLst/>
              <a:cxnLst/>
              <a:rect l="0" t="0" r="0" b="0"/>
              <a:pathLst>
                <a:path w="106" h="108">
                  <a:moveTo>
                    <a:pt x="0" y="108"/>
                  </a:moveTo>
                  <a:lnTo>
                    <a:pt x="53" y="0"/>
                  </a:lnTo>
                  <a:lnTo>
                    <a:pt x="106" y="108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12" name="直接连接符 174111"/>
            <p:cNvSpPr/>
            <p:nvPr/>
          </p:nvSpPr>
          <p:spPr>
            <a:xfrm>
              <a:off x="4164" y="3461"/>
              <a:ext cx="1052" cy="1"/>
            </a:xfrm>
            <a:prstGeom prst="line">
              <a:avLst/>
            </a:prstGeom>
            <a:ln w="79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13" name="任意多边形 174112"/>
            <p:cNvSpPr/>
            <p:nvPr/>
          </p:nvSpPr>
          <p:spPr>
            <a:xfrm>
              <a:off x="3989" y="2759"/>
              <a:ext cx="351" cy="351"/>
            </a:xfrm>
            <a:custGeom>
              <a:avLst/>
              <a:gdLst/>
              <a:ahLst/>
              <a:cxnLst/>
              <a:rect l="0" t="0" r="0" b="0"/>
              <a:pathLst>
                <a:path w="384" h="384">
                  <a:moveTo>
                    <a:pt x="0" y="192"/>
                  </a:move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ubicBezTo>
                    <a:pt x="384" y="192"/>
                    <a:pt x="384" y="192"/>
                    <a:pt x="384" y="192"/>
                  </a:cubicBez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14" name="任意多边形 174113"/>
            <p:cNvSpPr/>
            <p:nvPr/>
          </p:nvSpPr>
          <p:spPr>
            <a:xfrm>
              <a:off x="3989" y="2759"/>
              <a:ext cx="351" cy="351"/>
            </a:xfrm>
            <a:custGeom>
              <a:avLst/>
              <a:gdLst/>
              <a:ahLst/>
              <a:cxnLst/>
              <a:rect l="0" t="0" r="0" b="0"/>
              <a:pathLst>
                <a:path w="351" h="351">
                  <a:moveTo>
                    <a:pt x="0" y="176"/>
                  </a:moveTo>
                  <a:cubicBezTo>
                    <a:pt x="0" y="79"/>
                    <a:pt x="79" y="0"/>
                    <a:pt x="175" y="0"/>
                  </a:cubicBezTo>
                  <a:cubicBezTo>
                    <a:pt x="272" y="0"/>
                    <a:pt x="351" y="79"/>
                    <a:pt x="351" y="176"/>
                  </a:cubicBezTo>
                  <a:cubicBezTo>
                    <a:pt x="351" y="176"/>
                    <a:pt x="351" y="176"/>
                    <a:pt x="351" y="176"/>
                  </a:cubicBezTo>
                  <a:cubicBezTo>
                    <a:pt x="351" y="273"/>
                    <a:pt x="272" y="351"/>
                    <a:pt x="175" y="351"/>
                  </a:cubicBezTo>
                  <a:cubicBezTo>
                    <a:pt x="79" y="351"/>
                    <a:pt x="0" y="273"/>
                    <a:pt x="0" y="176"/>
                  </a:cubicBezTo>
                </a:path>
              </a:pathLst>
            </a:custGeom>
            <a:solidFill>
              <a:schemeClr val="accent1">
                <a:alpha val="100000"/>
              </a:schemeClr>
            </a:solidFill>
            <a:ln w="8001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15" name="直接连接符 174114"/>
            <p:cNvSpPr/>
            <p:nvPr/>
          </p:nvSpPr>
          <p:spPr>
            <a:xfrm>
              <a:off x="3989" y="2935"/>
              <a:ext cx="351" cy="1"/>
            </a:xfrm>
            <a:prstGeom prst="line">
              <a:avLst/>
            </a:prstGeom>
            <a:ln w="79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16" name="任意多边形 174115"/>
            <p:cNvSpPr/>
            <p:nvPr/>
          </p:nvSpPr>
          <p:spPr>
            <a:xfrm>
              <a:off x="5216" y="3428"/>
              <a:ext cx="66" cy="66"/>
            </a:xfrm>
            <a:custGeom>
              <a:avLst/>
              <a:gdLst/>
              <a:ahLst/>
              <a:cxnLst/>
              <a:rect l="0" t="0" r="0" b="0"/>
              <a:pathLst>
                <a:path w="72" h="72">
                  <a:moveTo>
                    <a:pt x="0" y="36"/>
                  </a:moveTo>
                  <a:cubicBezTo>
                    <a:pt x="0" y="16"/>
                    <a:pt x="16" y="0"/>
                    <a:pt x="36" y="0"/>
                  </a:cubicBezTo>
                  <a:cubicBezTo>
                    <a:pt x="55" y="0"/>
                    <a:pt x="72" y="16"/>
                    <a:pt x="72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56"/>
                    <a:pt x="55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17" name="任意多边形 174116"/>
            <p:cNvSpPr/>
            <p:nvPr/>
          </p:nvSpPr>
          <p:spPr>
            <a:xfrm>
              <a:off x="5216" y="3428"/>
              <a:ext cx="66" cy="66"/>
            </a:xfrm>
            <a:custGeom>
              <a:avLst/>
              <a:gdLst/>
              <a:ahLst/>
              <a:cxnLst/>
              <a:rect l="0" t="0" r="0" b="0"/>
              <a:pathLst>
                <a:path w="66" h="66">
                  <a:moveTo>
                    <a:pt x="0" y="33"/>
                  </a:moveTo>
                  <a:cubicBezTo>
                    <a:pt x="0" y="15"/>
                    <a:pt x="15" y="0"/>
                    <a:pt x="33" y="0"/>
                  </a:cubicBezTo>
                  <a:cubicBezTo>
                    <a:pt x="50" y="0"/>
                    <a:pt x="66" y="15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52"/>
                    <a:pt x="50" y="66"/>
                    <a:pt x="33" y="66"/>
                  </a:cubicBezTo>
                  <a:cubicBezTo>
                    <a:pt x="15" y="66"/>
                    <a:pt x="0" y="52"/>
                    <a:pt x="0" y="33"/>
                  </a:cubicBezTo>
                </a:path>
              </a:pathLst>
            </a:custGeom>
            <a:noFill/>
            <a:ln w="79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18" name="任意多边形 174117"/>
            <p:cNvSpPr/>
            <p:nvPr/>
          </p:nvSpPr>
          <p:spPr>
            <a:xfrm>
              <a:off x="5216" y="2024"/>
              <a:ext cx="66" cy="66"/>
            </a:xfrm>
            <a:custGeom>
              <a:avLst/>
              <a:gdLst/>
              <a:ahLst/>
              <a:cxnLst/>
              <a:rect l="0" t="0" r="0" b="0"/>
              <a:pathLst>
                <a:path w="72" h="72">
                  <a:moveTo>
                    <a:pt x="0" y="36"/>
                  </a:moveTo>
                  <a:cubicBezTo>
                    <a:pt x="0" y="16"/>
                    <a:pt x="16" y="0"/>
                    <a:pt x="36" y="0"/>
                  </a:cubicBezTo>
                  <a:cubicBezTo>
                    <a:pt x="55" y="0"/>
                    <a:pt x="72" y="16"/>
                    <a:pt x="72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56"/>
                    <a:pt x="55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19" name="任意多边形 174118"/>
            <p:cNvSpPr/>
            <p:nvPr/>
          </p:nvSpPr>
          <p:spPr>
            <a:xfrm>
              <a:off x="5216" y="2024"/>
              <a:ext cx="66" cy="66"/>
            </a:xfrm>
            <a:custGeom>
              <a:avLst/>
              <a:gdLst/>
              <a:ahLst/>
              <a:cxnLst/>
              <a:rect l="0" t="0" r="0" b="0"/>
              <a:pathLst>
                <a:path w="66" h="66">
                  <a:moveTo>
                    <a:pt x="0" y="33"/>
                  </a:moveTo>
                  <a:cubicBezTo>
                    <a:pt x="0" y="15"/>
                    <a:pt x="15" y="0"/>
                    <a:pt x="33" y="0"/>
                  </a:cubicBezTo>
                  <a:cubicBezTo>
                    <a:pt x="50" y="0"/>
                    <a:pt x="66" y="15"/>
                    <a:pt x="66" y="33"/>
                  </a:cubicBezTo>
                  <a:cubicBezTo>
                    <a:pt x="66" y="33"/>
                    <a:pt x="66" y="33"/>
                    <a:pt x="66" y="33"/>
                  </a:cubicBezTo>
                  <a:cubicBezTo>
                    <a:pt x="66" y="51"/>
                    <a:pt x="50" y="66"/>
                    <a:pt x="33" y="66"/>
                  </a:cubicBezTo>
                  <a:cubicBezTo>
                    <a:pt x="15" y="66"/>
                    <a:pt x="0" y="51"/>
                    <a:pt x="0" y="33"/>
                  </a:cubicBezTo>
                </a:path>
              </a:pathLst>
            </a:custGeom>
            <a:noFill/>
            <a:ln w="79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20" name="矩形 174119"/>
            <p:cNvSpPr/>
            <p:nvPr/>
          </p:nvSpPr>
          <p:spPr>
            <a:xfrm>
              <a:off x="5379" y="1947"/>
              <a:ext cx="118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74123" name="组合 174122"/>
            <p:cNvGrpSpPr/>
            <p:nvPr/>
          </p:nvGrpSpPr>
          <p:grpSpPr>
            <a:xfrm>
              <a:off x="5387" y="3302"/>
              <a:ext cx="144" cy="347"/>
              <a:chOff x="5457" y="3257"/>
              <a:chExt cx="144" cy="347"/>
            </a:xfrm>
          </p:grpSpPr>
          <p:sp>
            <p:nvSpPr>
              <p:cNvPr id="174121" name="矩形 174120"/>
              <p:cNvSpPr/>
              <p:nvPr/>
            </p:nvSpPr>
            <p:spPr>
              <a:xfrm>
                <a:off x="5457" y="3297"/>
                <a:ext cx="118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122" name="矩形 174121"/>
              <p:cNvSpPr/>
              <p:nvPr/>
            </p:nvSpPr>
            <p:spPr>
              <a:xfrm>
                <a:off x="5543" y="3257"/>
                <a:ext cx="58" cy="3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ymbol" panose="05050102010706020507" pitchFamily="18" charset="2"/>
                    <a:ea typeface="宋体" panose="02010600030101010101" pitchFamily="2" charset="-122"/>
                    <a:cs typeface="+mn-cs"/>
                  </a:rPr>
                  <a:t>¢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4126" name="组合 174125"/>
            <p:cNvGrpSpPr/>
            <p:nvPr/>
          </p:nvGrpSpPr>
          <p:grpSpPr>
            <a:xfrm>
              <a:off x="4279" y="2293"/>
              <a:ext cx="142" cy="309"/>
              <a:chOff x="4349" y="2248"/>
              <a:chExt cx="142" cy="309"/>
            </a:xfrm>
          </p:grpSpPr>
          <p:sp>
            <p:nvSpPr>
              <p:cNvPr id="174124" name="矩形 174123"/>
              <p:cNvSpPr/>
              <p:nvPr/>
            </p:nvSpPr>
            <p:spPr>
              <a:xfrm>
                <a:off x="4440" y="2388"/>
                <a:ext cx="51" cy="1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125" name="矩形 174124"/>
              <p:cNvSpPr/>
              <p:nvPr/>
            </p:nvSpPr>
            <p:spPr>
              <a:xfrm>
                <a:off x="4349" y="2248"/>
                <a:ext cx="141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lang="en-US" altLang="zh-CN" sz="2800" b="0" i="1" dirty="0" smtClean="0">
                    <a:solidFill>
                      <a:srgbClr val="000000"/>
                    </a:solidFill>
                  </a:rPr>
                  <a:t>’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4127" name="直接连接符 174126"/>
            <p:cNvSpPr/>
            <p:nvPr/>
          </p:nvSpPr>
          <p:spPr>
            <a:xfrm>
              <a:off x="2412" y="2072"/>
              <a:ext cx="350" cy="1"/>
            </a:xfrm>
            <a:prstGeom prst="line">
              <a:avLst/>
            </a:prstGeom>
            <a:ln w="79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28" name="任意多边形 174127"/>
            <p:cNvSpPr/>
            <p:nvPr/>
          </p:nvSpPr>
          <p:spPr>
            <a:xfrm>
              <a:off x="1886" y="1896"/>
              <a:ext cx="350" cy="351"/>
            </a:xfrm>
            <a:custGeom>
              <a:avLst/>
              <a:gdLst/>
              <a:ahLst/>
              <a:cxnLst/>
              <a:rect l="0" t="0" r="0" b="0"/>
              <a:pathLst>
                <a:path w="384" h="384">
                  <a:moveTo>
                    <a:pt x="0" y="192"/>
                  </a:move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ubicBezTo>
                    <a:pt x="384" y="192"/>
                    <a:pt x="384" y="192"/>
                    <a:pt x="384" y="192"/>
                  </a:cubicBez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29" name="任意多边形 174128"/>
            <p:cNvSpPr/>
            <p:nvPr/>
          </p:nvSpPr>
          <p:spPr>
            <a:xfrm>
              <a:off x="1886" y="1896"/>
              <a:ext cx="350" cy="351"/>
            </a:xfrm>
            <a:custGeom>
              <a:avLst/>
              <a:gdLst/>
              <a:ahLst/>
              <a:cxnLst/>
              <a:rect l="0" t="0" r="0" b="0"/>
              <a:pathLst>
                <a:path w="350" h="351">
                  <a:moveTo>
                    <a:pt x="0" y="176"/>
                  </a:moveTo>
                  <a:cubicBezTo>
                    <a:pt x="0" y="79"/>
                    <a:pt x="78" y="0"/>
                    <a:pt x="175" y="0"/>
                  </a:cubicBezTo>
                  <a:cubicBezTo>
                    <a:pt x="272" y="0"/>
                    <a:pt x="350" y="79"/>
                    <a:pt x="350" y="176"/>
                  </a:cubicBezTo>
                  <a:cubicBezTo>
                    <a:pt x="350" y="176"/>
                    <a:pt x="350" y="176"/>
                    <a:pt x="350" y="176"/>
                  </a:cubicBezTo>
                  <a:cubicBezTo>
                    <a:pt x="350" y="273"/>
                    <a:pt x="272" y="351"/>
                    <a:pt x="175" y="351"/>
                  </a:cubicBezTo>
                  <a:cubicBezTo>
                    <a:pt x="78" y="351"/>
                    <a:pt x="0" y="273"/>
                    <a:pt x="0" y="176"/>
                  </a:cubicBezTo>
                </a:path>
              </a:pathLst>
            </a:custGeom>
            <a:solidFill>
              <a:schemeClr val="accent1">
                <a:alpha val="100000"/>
              </a:schemeClr>
            </a:solidFill>
            <a:ln w="8001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30" name="直接连接符 174129"/>
            <p:cNvSpPr/>
            <p:nvPr/>
          </p:nvSpPr>
          <p:spPr>
            <a:xfrm>
              <a:off x="2061" y="1896"/>
              <a:ext cx="1" cy="351"/>
            </a:xfrm>
            <a:prstGeom prst="line">
              <a:avLst/>
            </a:prstGeom>
            <a:ln w="79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31" name="任意多边形 174130"/>
            <p:cNvSpPr/>
            <p:nvPr/>
          </p:nvSpPr>
          <p:spPr>
            <a:xfrm>
              <a:off x="1535" y="2774"/>
              <a:ext cx="351" cy="351"/>
            </a:xfrm>
            <a:custGeom>
              <a:avLst/>
              <a:gdLst/>
              <a:ahLst/>
              <a:cxnLst/>
              <a:rect l="0" t="0" r="0" b="0"/>
              <a:pathLst>
                <a:path w="384" h="384">
                  <a:moveTo>
                    <a:pt x="0" y="192"/>
                  </a:move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ubicBezTo>
                    <a:pt x="384" y="192"/>
                    <a:pt x="384" y="192"/>
                    <a:pt x="384" y="192"/>
                  </a:cubicBez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</a:path>
              </a:pathLst>
            </a:custGeom>
            <a:solidFill>
              <a:schemeClr val="accent1">
                <a:alpha val="100000"/>
              </a:schemeClr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32" name="任意多边形 174131"/>
            <p:cNvSpPr/>
            <p:nvPr/>
          </p:nvSpPr>
          <p:spPr>
            <a:xfrm>
              <a:off x="1535" y="2774"/>
              <a:ext cx="351" cy="351"/>
            </a:xfrm>
            <a:custGeom>
              <a:avLst/>
              <a:gdLst/>
              <a:ahLst/>
              <a:cxnLst/>
              <a:rect l="0" t="0" r="0" b="0"/>
              <a:pathLst>
                <a:path w="351" h="351">
                  <a:moveTo>
                    <a:pt x="0" y="175"/>
                  </a:moveTo>
                  <a:cubicBezTo>
                    <a:pt x="0" y="78"/>
                    <a:pt x="79" y="0"/>
                    <a:pt x="176" y="0"/>
                  </a:cubicBezTo>
                  <a:cubicBezTo>
                    <a:pt x="272" y="0"/>
                    <a:pt x="351" y="78"/>
                    <a:pt x="351" y="175"/>
                  </a:cubicBezTo>
                  <a:cubicBezTo>
                    <a:pt x="351" y="175"/>
                    <a:pt x="351" y="175"/>
                    <a:pt x="351" y="175"/>
                  </a:cubicBezTo>
                  <a:cubicBezTo>
                    <a:pt x="351" y="272"/>
                    <a:pt x="272" y="351"/>
                    <a:pt x="176" y="351"/>
                  </a:cubicBezTo>
                  <a:cubicBezTo>
                    <a:pt x="79" y="351"/>
                    <a:pt x="0" y="272"/>
                    <a:pt x="0" y="175"/>
                  </a:cubicBezTo>
                </a:path>
              </a:pathLst>
            </a:custGeom>
            <a:noFill/>
            <a:ln w="7938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33" name="直接连接符 174132"/>
            <p:cNvSpPr/>
            <p:nvPr/>
          </p:nvSpPr>
          <p:spPr>
            <a:xfrm>
              <a:off x="1711" y="2774"/>
              <a:ext cx="1" cy="351"/>
            </a:xfrm>
            <a:prstGeom prst="line">
              <a:avLst/>
            </a:prstGeom>
            <a:ln w="79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34" name="矩形 174133"/>
            <p:cNvSpPr/>
            <p:nvPr/>
          </p:nvSpPr>
          <p:spPr>
            <a:xfrm>
              <a:off x="1829" y="2679"/>
              <a:ext cx="95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135" name="矩形 174134"/>
            <p:cNvSpPr/>
            <p:nvPr/>
          </p:nvSpPr>
          <p:spPr>
            <a:xfrm>
              <a:off x="1844" y="3162"/>
              <a:ext cx="54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-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74138" name="组合 174137"/>
            <p:cNvGrpSpPr/>
            <p:nvPr/>
          </p:nvGrpSpPr>
          <p:grpSpPr>
            <a:xfrm>
              <a:off x="1930" y="2805"/>
              <a:ext cx="227" cy="309"/>
              <a:chOff x="2000" y="2760"/>
              <a:chExt cx="227" cy="309"/>
            </a:xfrm>
          </p:grpSpPr>
          <p:sp>
            <p:nvSpPr>
              <p:cNvPr id="174136" name="矩形 174135"/>
              <p:cNvSpPr/>
              <p:nvPr/>
            </p:nvSpPr>
            <p:spPr>
              <a:xfrm>
                <a:off x="2176" y="2900"/>
                <a:ext cx="51" cy="1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137" name="矩形 174136"/>
              <p:cNvSpPr/>
              <p:nvPr/>
            </p:nvSpPr>
            <p:spPr>
              <a:xfrm>
                <a:off x="2000" y="2760"/>
                <a:ext cx="115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74141" name="组合 174140"/>
            <p:cNvGrpSpPr/>
            <p:nvPr/>
          </p:nvGrpSpPr>
          <p:grpSpPr>
            <a:xfrm>
              <a:off x="2453" y="1751"/>
              <a:ext cx="136" cy="310"/>
              <a:chOff x="2523" y="1706"/>
              <a:chExt cx="136" cy="310"/>
            </a:xfrm>
          </p:grpSpPr>
          <p:sp>
            <p:nvSpPr>
              <p:cNvPr id="174139" name="矩形 174138"/>
              <p:cNvSpPr/>
              <p:nvPr/>
            </p:nvSpPr>
            <p:spPr>
              <a:xfrm>
                <a:off x="2608" y="1847"/>
                <a:ext cx="51" cy="1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140" name="矩形 174139"/>
              <p:cNvSpPr/>
              <p:nvPr/>
            </p:nvSpPr>
            <p:spPr>
              <a:xfrm>
                <a:off x="2523" y="1706"/>
                <a:ext cx="64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0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4142" name="直接连接符 174141"/>
            <p:cNvSpPr/>
            <p:nvPr/>
          </p:nvSpPr>
          <p:spPr>
            <a:xfrm>
              <a:off x="3288" y="2774"/>
              <a:ext cx="344" cy="1"/>
            </a:xfrm>
            <a:prstGeom prst="line">
              <a:avLst/>
            </a:prstGeom>
            <a:ln w="7938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43" name="任意多边形 174142"/>
            <p:cNvSpPr/>
            <p:nvPr/>
          </p:nvSpPr>
          <p:spPr>
            <a:xfrm>
              <a:off x="3619" y="2720"/>
              <a:ext cx="107" cy="108"/>
            </a:xfrm>
            <a:custGeom>
              <a:avLst/>
              <a:gdLst/>
              <a:ahLst/>
              <a:cxnLst/>
              <a:rect l="0" t="0" r="0" b="0"/>
              <a:pathLst>
                <a:path w="107" h="108">
                  <a:moveTo>
                    <a:pt x="0" y="0"/>
                  </a:moveTo>
                  <a:lnTo>
                    <a:pt x="107" y="54"/>
                  </a:lnTo>
                  <a:lnTo>
                    <a:pt x="0" y="1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145" name="矩形 174144"/>
          <p:cNvSpPr/>
          <p:nvPr/>
        </p:nvSpPr>
        <p:spPr>
          <a:xfrm>
            <a:off x="8302625" y="5116513"/>
            <a:ext cx="1287463" cy="534987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并联：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46" name="矩形 174145"/>
          <p:cNvSpPr/>
          <p:nvPr/>
        </p:nvSpPr>
        <p:spPr>
          <a:xfrm>
            <a:off x="7165975" y="5756275"/>
            <a:ext cx="3519488" cy="534988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对外可等效成电压源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pSp>
        <p:nvGrpSpPr>
          <p:cNvPr id="174203" name="组合 174202"/>
          <p:cNvGrpSpPr/>
          <p:nvPr/>
        </p:nvGrpSpPr>
        <p:grpSpPr>
          <a:xfrm>
            <a:off x="187325" y="4678363"/>
            <a:ext cx="6970713" cy="2674937"/>
            <a:chOff x="118" y="2947"/>
            <a:chExt cx="4391" cy="1685"/>
          </a:xfrm>
        </p:grpSpPr>
        <p:sp>
          <p:nvSpPr>
            <p:cNvPr id="174163" name="任意多边形 174162"/>
            <p:cNvSpPr/>
            <p:nvPr/>
          </p:nvSpPr>
          <p:spPr>
            <a:xfrm>
              <a:off x="118" y="3765"/>
              <a:ext cx="272" cy="272"/>
            </a:xfrm>
            <a:custGeom>
              <a:avLst/>
              <a:gdLst/>
              <a:ahLst/>
              <a:cxnLst/>
              <a:rect l="0" t="0" r="0" b="0"/>
              <a:pathLst>
                <a:path w="272" h="272">
                  <a:moveTo>
                    <a:pt x="0" y="136"/>
                  </a:moveTo>
                  <a:cubicBezTo>
                    <a:pt x="0" y="61"/>
                    <a:pt x="61" y="0"/>
                    <a:pt x="136" y="0"/>
                  </a:cubicBezTo>
                  <a:cubicBezTo>
                    <a:pt x="211" y="0"/>
                    <a:pt x="272" y="61"/>
                    <a:pt x="272" y="136"/>
                  </a:cubicBezTo>
                  <a:cubicBezTo>
                    <a:pt x="272" y="136"/>
                    <a:pt x="272" y="136"/>
                    <a:pt x="272" y="136"/>
                  </a:cubicBezTo>
                  <a:cubicBezTo>
                    <a:pt x="272" y="211"/>
                    <a:pt x="211" y="272"/>
                    <a:pt x="136" y="272"/>
                  </a:cubicBezTo>
                  <a:cubicBezTo>
                    <a:pt x="61" y="272"/>
                    <a:pt x="0" y="211"/>
                    <a:pt x="0" y="136"/>
                  </a:cubicBezTo>
                </a:path>
              </a:pathLst>
            </a:custGeom>
            <a:solidFill>
              <a:schemeClr val="accent1">
                <a:alpha val="100000"/>
              </a:schemeClr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74199" name="组合 174198"/>
            <p:cNvGrpSpPr/>
            <p:nvPr/>
          </p:nvGrpSpPr>
          <p:grpSpPr>
            <a:xfrm>
              <a:off x="254" y="2947"/>
              <a:ext cx="4255" cy="1685"/>
              <a:chOff x="254" y="3091"/>
              <a:chExt cx="4020" cy="1379"/>
            </a:xfrm>
          </p:grpSpPr>
          <p:grpSp>
            <p:nvGrpSpPr>
              <p:cNvPr id="174155" name="组合 174154"/>
              <p:cNvGrpSpPr/>
              <p:nvPr/>
            </p:nvGrpSpPr>
            <p:grpSpPr>
              <a:xfrm>
                <a:off x="492" y="3787"/>
                <a:ext cx="175" cy="212"/>
                <a:chOff x="492" y="3787"/>
                <a:chExt cx="175" cy="212"/>
              </a:xfrm>
            </p:grpSpPr>
            <p:sp>
              <p:nvSpPr>
                <p:cNvPr id="174153" name="矩形 174152"/>
                <p:cNvSpPr/>
                <p:nvPr/>
              </p:nvSpPr>
              <p:spPr>
                <a:xfrm>
                  <a:off x="629" y="3897"/>
                  <a:ext cx="38" cy="1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l" defTabSz="1082675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3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s</a:t>
                  </a:r>
                  <a:endPara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154" name="矩形 174153"/>
                <p:cNvSpPr/>
                <p:nvPr/>
              </p:nvSpPr>
              <p:spPr>
                <a:xfrm>
                  <a:off x="492" y="3787"/>
                  <a:ext cx="84" cy="17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l" defTabSz="1082675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200" b="0" i="1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u</a:t>
                  </a:r>
                  <a:endPara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4159" name="任意多边形 174158"/>
              <p:cNvSpPr/>
              <p:nvPr/>
            </p:nvSpPr>
            <p:spPr>
              <a:xfrm>
                <a:off x="254" y="3357"/>
                <a:ext cx="1904" cy="1087"/>
              </a:xfrm>
              <a:custGeom>
                <a:avLst/>
                <a:gdLst/>
                <a:ahLst/>
                <a:cxnLst/>
                <a:rect l="0" t="0" r="0" b="0"/>
                <a:pathLst>
                  <a:path w="1904" h="1087">
                    <a:moveTo>
                      <a:pt x="1904" y="1087"/>
                    </a:moveTo>
                    <a:lnTo>
                      <a:pt x="0" y="1087"/>
                    </a:lnTo>
                    <a:lnTo>
                      <a:pt x="0" y="0"/>
                    </a:lnTo>
                    <a:lnTo>
                      <a:pt x="1904" y="0"/>
                    </a:lnTo>
                  </a:path>
                </a:pathLst>
              </a:custGeom>
              <a:noFill/>
              <a:ln w="635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160" name="直接连接符 174159"/>
              <p:cNvSpPr/>
              <p:nvPr/>
            </p:nvSpPr>
            <p:spPr>
              <a:xfrm>
                <a:off x="1070" y="3702"/>
                <a:ext cx="1" cy="742"/>
              </a:xfrm>
              <a:prstGeom prst="line">
                <a:avLst/>
              </a:prstGeom>
              <a:ln w="635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161" name="任意多边形 174160"/>
              <p:cNvSpPr/>
              <p:nvPr/>
            </p:nvSpPr>
            <p:spPr>
              <a:xfrm>
                <a:off x="1029" y="3629"/>
                <a:ext cx="82" cy="83"/>
              </a:xfrm>
              <a:custGeom>
                <a:avLst/>
                <a:gdLst/>
                <a:ahLst/>
                <a:cxnLst/>
                <a:rect l="0" t="0" r="0" b="0"/>
                <a:pathLst>
                  <a:path w="82" h="83">
                    <a:moveTo>
                      <a:pt x="0" y="83"/>
                    </a:moveTo>
                    <a:lnTo>
                      <a:pt x="41" y="0"/>
                    </a:lnTo>
                    <a:lnTo>
                      <a:pt x="82" y="83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165" name="任意多边形 174164"/>
              <p:cNvSpPr/>
              <p:nvPr/>
            </p:nvSpPr>
            <p:spPr>
              <a:xfrm>
                <a:off x="2158" y="3332"/>
                <a:ext cx="51" cy="51"/>
              </a:xfrm>
              <a:custGeom>
                <a:avLst/>
                <a:gdLst/>
                <a:ahLst/>
                <a:cxnLst/>
                <a:rect l="0" t="0" r="0" b="0"/>
                <a:pathLst>
                  <a:path w="72" h="72">
                    <a:moveTo>
                      <a:pt x="0" y="36"/>
                    </a:move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2" y="16"/>
                      <a:pt x="72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56"/>
                      <a:pt x="55" y="72"/>
                      <a:pt x="36" y="72"/>
                    </a:cubicBezTo>
                    <a:cubicBezTo>
                      <a:pt x="16" y="72"/>
                      <a:pt x="0" y="56"/>
                      <a:pt x="0" y="36"/>
                    </a:cubicBezTo>
                  </a:path>
                </a:pathLst>
              </a:custGeom>
              <a:solidFill>
                <a:srgbClr val="FFFFFF"/>
              </a:solidFill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166" name="任意多边形 174165"/>
              <p:cNvSpPr/>
              <p:nvPr/>
            </p:nvSpPr>
            <p:spPr>
              <a:xfrm>
                <a:off x="2158" y="3332"/>
                <a:ext cx="51" cy="51"/>
              </a:xfrm>
              <a:custGeom>
                <a:avLst/>
                <a:gdLst/>
                <a:ahLst/>
                <a:cxnLst/>
                <a:rect l="0" t="0" r="0" b="0"/>
                <a:pathLst>
                  <a:path w="51" h="51">
                    <a:moveTo>
                      <a:pt x="0" y="25"/>
                    </a:moveTo>
                    <a:cubicBezTo>
                      <a:pt x="0" y="11"/>
                      <a:pt x="12" y="0"/>
                      <a:pt x="26" y="0"/>
                    </a:cubicBezTo>
                    <a:cubicBezTo>
                      <a:pt x="39" y="0"/>
                      <a:pt x="51" y="11"/>
                      <a:pt x="51" y="25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51" y="39"/>
                      <a:pt x="39" y="51"/>
                      <a:pt x="26" y="51"/>
                    </a:cubicBezTo>
                    <a:cubicBezTo>
                      <a:pt x="12" y="51"/>
                      <a:pt x="0" y="39"/>
                      <a:pt x="0" y="25"/>
                    </a:cubicBezTo>
                  </a:path>
                </a:pathLst>
              </a:custGeom>
              <a:noFill/>
              <a:ln w="635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167" name="任意多边形 174166"/>
              <p:cNvSpPr/>
              <p:nvPr/>
            </p:nvSpPr>
            <p:spPr>
              <a:xfrm>
                <a:off x="2158" y="4419"/>
                <a:ext cx="51" cy="51"/>
              </a:xfrm>
              <a:custGeom>
                <a:avLst/>
                <a:gdLst/>
                <a:ahLst/>
                <a:cxnLst/>
                <a:rect l="0" t="0" r="0" b="0"/>
                <a:pathLst>
                  <a:path w="72" h="72">
                    <a:moveTo>
                      <a:pt x="0" y="36"/>
                    </a:moveTo>
                    <a:cubicBezTo>
                      <a:pt x="0" y="16"/>
                      <a:pt x="16" y="0"/>
                      <a:pt x="36" y="0"/>
                    </a:cubicBezTo>
                    <a:cubicBezTo>
                      <a:pt x="55" y="0"/>
                      <a:pt x="72" y="16"/>
                      <a:pt x="72" y="36"/>
                    </a:cubicBezTo>
                    <a:cubicBezTo>
                      <a:pt x="72" y="36"/>
                      <a:pt x="72" y="36"/>
                      <a:pt x="72" y="36"/>
                    </a:cubicBezTo>
                    <a:cubicBezTo>
                      <a:pt x="72" y="56"/>
                      <a:pt x="55" y="72"/>
                      <a:pt x="36" y="72"/>
                    </a:cubicBezTo>
                    <a:cubicBezTo>
                      <a:pt x="16" y="72"/>
                      <a:pt x="0" y="56"/>
                      <a:pt x="0" y="36"/>
                    </a:cubicBezTo>
                  </a:path>
                </a:pathLst>
              </a:custGeom>
              <a:solidFill>
                <a:srgbClr val="FFFFFF"/>
              </a:solidFill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168" name="任意多边形 174167"/>
              <p:cNvSpPr/>
              <p:nvPr/>
            </p:nvSpPr>
            <p:spPr>
              <a:xfrm>
                <a:off x="2158" y="4419"/>
                <a:ext cx="51" cy="51"/>
              </a:xfrm>
              <a:custGeom>
                <a:avLst/>
                <a:gdLst/>
                <a:ahLst/>
                <a:cxnLst/>
                <a:rect l="0" t="0" r="0" b="0"/>
                <a:pathLst>
                  <a:path w="51" h="51">
                    <a:moveTo>
                      <a:pt x="0" y="25"/>
                    </a:moveTo>
                    <a:cubicBezTo>
                      <a:pt x="0" y="11"/>
                      <a:pt x="12" y="0"/>
                      <a:pt x="26" y="0"/>
                    </a:cubicBezTo>
                    <a:cubicBezTo>
                      <a:pt x="39" y="0"/>
                      <a:pt x="51" y="11"/>
                      <a:pt x="51" y="25"/>
                    </a:cubicBezTo>
                    <a:cubicBezTo>
                      <a:pt x="51" y="25"/>
                      <a:pt x="51" y="25"/>
                      <a:pt x="51" y="25"/>
                    </a:cubicBezTo>
                    <a:cubicBezTo>
                      <a:pt x="51" y="39"/>
                      <a:pt x="39" y="51"/>
                      <a:pt x="26" y="51"/>
                    </a:cubicBezTo>
                    <a:cubicBezTo>
                      <a:pt x="12" y="51"/>
                      <a:pt x="0" y="39"/>
                      <a:pt x="0" y="25"/>
                    </a:cubicBezTo>
                  </a:path>
                </a:pathLst>
              </a:custGeom>
              <a:noFill/>
              <a:ln w="635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173" name="矩形 174172"/>
              <p:cNvSpPr/>
              <p:nvPr/>
            </p:nvSpPr>
            <p:spPr>
              <a:xfrm>
                <a:off x="2115" y="3091"/>
                <a:ext cx="87" cy="18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3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174176" name="组合 174175"/>
              <p:cNvGrpSpPr/>
              <p:nvPr/>
            </p:nvGrpSpPr>
            <p:grpSpPr>
              <a:xfrm>
                <a:off x="2099" y="4154"/>
                <a:ext cx="106" cy="193"/>
                <a:chOff x="2099" y="4154"/>
                <a:chExt cx="106" cy="193"/>
              </a:xfrm>
            </p:grpSpPr>
            <p:sp>
              <p:nvSpPr>
                <p:cNvPr id="174174" name="矩形 174173"/>
                <p:cNvSpPr/>
                <p:nvPr/>
              </p:nvSpPr>
              <p:spPr>
                <a:xfrm>
                  <a:off x="2099" y="4182"/>
                  <a:ext cx="80" cy="1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l" defTabSz="1082675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1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175" name="矩形 174174"/>
                <p:cNvSpPr/>
                <p:nvPr/>
              </p:nvSpPr>
              <p:spPr>
                <a:xfrm>
                  <a:off x="2165" y="4154"/>
                  <a:ext cx="40" cy="1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l" defTabSz="1082675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1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Symbol" panose="05050102010706020507" pitchFamily="18" charset="2"/>
                      <a:ea typeface="宋体" panose="02010600030101010101" pitchFamily="2" charset="-122"/>
                      <a:cs typeface="+mn-cs"/>
                    </a:rPr>
                    <a:t>¢</a:t>
                  </a:r>
                  <a:endPara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4183" name="矩形 174182"/>
              <p:cNvSpPr/>
              <p:nvPr/>
            </p:nvSpPr>
            <p:spPr>
              <a:xfrm>
                <a:off x="379" y="4099"/>
                <a:ext cx="40" cy="1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-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184" name="矩形 174183"/>
              <p:cNvSpPr/>
              <p:nvPr/>
            </p:nvSpPr>
            <p:spPr>
              <a:xfrm>
                <a:off x="369" y="3555"/>
                <a:ext cx="71" cy="12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宋体" panose="02010600030101010101" pitchFamily="2" charset="-122"/>
                    <a:cs typeface="+mn-cs"/>
                  </a:rPr>
                  <a:t>+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185" name="任意多边形 174184"/>
              <p:cNvSpPr/>
              <p:nvPr/>
            </p:nvSpPr>
            <p:spPr>
              <a:xfrm>
                <a:off x="934" y="3765"/>
                <a:ext cx="272" cy="272"/>
              </a:xfrm>
              <a:custGeom>
                <a:avLst/>
                <a:gdLst/>
                <a:ahLst/>
                <a:cxnLst/>
                <a:rect l="0" t="0" r="0" b="0"/>
                <a:pathLst>
                  <a:path w="384" h="384">
                    <a:moveTo>
                      <a:pt x="0" y="192"/>
                    </a:moveTo>
                    <a:cubicBezTo>
                      <a:pt x="0" y="86"/>
                      <a:pt x="86" y="0"/>
                      <a:pt x="192" y="0"/>
                    </a:cubicBezTo>
                    <a:cubicBezTo>
                      <a:pt x="298" y="0"/>
                      <a:pt x="384" y="86"/>
                      <a:pt x="384" y="192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84" y="298"/>
                      <a:pt x="298" y="384"/>
                      <a:pt x="192" y="384"/>
                    </a:cubicBezTo>
                    <a:cubicBezTo>
                      <a:pt x="86" y="384"/>
                      <a:pt x="0" y="298"/>
                      <a:pt x="0" y="192"/>
                    </a:cubicBezTo>
                  </a:path>
                </a:pathLst>
              </a:custGeom>
              <a:solidFill>
                <a:srgbClr val="FFFFFF"/>
              </a:solidFill>
              <a:ln w="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186" name="任意多边形 174185"/>
              <p:cNvSpPr/>
              <p:nvPr/>
            </p:nvSpPr>
            <p:spPr>
              <a:xfrm>
                <a:off x="934" y="3765"/>
                <a:ext cx="272" cy="272"/>
              </a:xfrm>
              <a:custGeom>
                <a:avLst/>
                <a:gdLst/>
                <a:ahLst/>
                <a:cxnLst/>
                <a:rect l="0" t="0" r="0" b="0"/>
                <a:pathLst>
                  <a:path w="272" h="272">
                    <a:moveTo>
                      <a:pt x="0" y="136"/>
                    </a:moveTo>
                    <a:cubicBezTo>
                      <a:pt x="0" y="61"/>
                      <a:pt x="61" y="0"/>
                      <a:pt x="136" y="0"/>
                    </a:cubicBezTo>
                    <a:cubicBezTo>
                      <a:pt x="211" y="0"/>
                      <a:pt x="272" y="61"/>
                      <a:pt x="272" y="136"/>
                    </a:cubicBezTo>
                    <a:cubicBezTo>
                      <a:pt x="272" y="136"/>
                      <a:pt x="272" y="136"/>
                      <a:pt x="272" y="136"/>
                    </a:cubicBezTo>
                    <a:cubicBezTo>
                      <a:pt x="272" y="211"/>
                      <a:pt x="211" y="272"/>
                      <a:pt x="136" y="272"/>
                    </a:cubicBezTo>
                    <a:cubicBezTo>
                      <a:pt x="61" y="272"/>
                      <a:pt x="0" y="211"/>
                      <a:pt x="0" y="136"/>
                    </a:cubicBezTo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635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187" name="直接连接符 174186"/>
              <p:cNvSpPr/>
              <p:nvPr/>
            </p:nvSpPr>
            <p:spPr>
              <a:xfrm>
                <a:off x="934" y="3901"/>
                <a:ext cx="272" cy="1"/>
              </a:xfrm>
              <a:prstGeom prst="line">
                <a:avLst/>
              </a:prstGeom>
              <a:ln w="635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190" name="直接连接符 174189"/>
              <p:cNvSpPr/>
              <p:nvPr/>
            </p:nvSpPr>
            <p:spPr>
              <a:xfrm>
                <a:off x="2115" y="3902"/>
                <a:ext cx="335" cy="1"/>
              </a:xfrm>
              <a:prstGeom prst="line">
                <a:avLst/>
              </a:prstGeom>
              <a:ln w="635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191" name="任意多边形 174190"/>
              <p:cNvSpPr/>
              <p:nvPr/>
            </p:nvSpPr>
            <p:spPr>
              <a:xfrm>
                <a:off x="2434" y="3858"/>
                <a:ext cx="84" cy="83"/>
              </a:xfrm>
              <a:custGeom>
                <a:avLst/>
                <a:gdLst/>
                <a:ahLst/>
                <a:cxnLst/>
                <a:rect l="0" t="0" r="0" b="0"/>
                <a:pathLst>
                  <a:path w="84" h="83">
                    <a:moveTo>
                      <a:pt x="0" y="0"/>
                    </a:moveTo>
                    <a:lnTo>
                      <a:pt x="84" y="42"/>
                    </a:lnTo>
                    <a:lnTo>
                      <a:pt x="0" y="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4192" name="直接连接符 174191"/>
              <p:cNvSpPr/>
              <p:nvPr/>
            </p:nvSpPr>
            <p:spPr>
              <a:xfrm flipV="1">
                <a:off x="1070" y="3357"/>
                <a:ext cx="1" cy="272"/>
              </a:xfrm>
              <a:prstGeom prst="line">
                <a:avLst/>
              </a:prstGeom>
              <a:ln w="635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74195" name="组合 174194"/>
              <p:cNvGrpSpPr/>
              <p:nvPr/>
            </p:nvGrpSpPr>
            <p:grpSpPr>
              <a:xfrm>
                <a:off x="1193" y="3516"/>
                <a:ext cx="104" cy="211"/>
                <a:chOff x="1193" y="3516"/>
                <a:chExt cx="104" cy="211"/>
              </a:xfrm>
            </p:grpSpPr>
            <p:sp>
              <p:nvSpPr>
                <p:cNvPr id="174193" name="矩形 174192"/>
                <p:cNvSpPr/>
                <p:nvPr/>
              </p:nvSpPr>
              <p:spPr>
                <a:xfrm>
                  <a:off x="1259" y="3625"/>
                  <a:ext cx="38" cy="10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l" defTabSz="1082675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3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s</a:t>
                  </a:r>
                  <a:endPara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194" name="矩形 174193"/>
                <p:cNvSpPr/>
                <p:nvPr/>
              </p:nvSpPr>
              <p:spPr>
                <a:xfrm>
                  <a:off x="1193" y="3516"/>
                  <a:ext cx="47" cy="17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l" defTabSz="1082675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200" b="0" i="1" u="none" strike="noStrike" kern="1200" cap="none" spc="0" normalizeH="0" baseline="0" noProof="0" dirty="0" err="1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endPara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74196" name="直接连接符 174195"/>
              <p:cNvSpPr/>
              <p:nvPr/>
            </p:nvSpPr>
            <p:spPr>
              <a:xfrm>
                <a:off x="254" y="3750"/>
                <a:ext cx="0" cy="349"/>
              </a:xfrm>
              <a:prstGeom prst="line">
                <a:avLst/>
              </a:prstGeom>
              <a:ln w="6350" cap="rnd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174198" name="组合 174197"/>
              <p:cNvGrpSpPr/>
              <p:nvPr/>
            </p:nvGrpSpPr>
            <p:grpSpPr>
              <a:xfrm>
                <a:off x="2860" y="3211"/>
                <a:ext cx="1414" cy="1224"/>
                <a:chOff x="3383" y="3249"/>
                <a:chExt cx="1414" cy="1224"/>
              </a:xfrm>
            </p:grpSpPr>
            <p:grpSp>
              <p:nvGrpSpPr>
                <p:cNvPr id="174158" name="组合 174157"/>
                <p:cNvGrpSpPr/>
                <p:nvPr/>
              </p:nvGrpSpPr>
              <p:grpSpPr>
                <a:xfrm>
                  <a:off x="3813" y="3787"/>
                  <a:ext cx="175" cy="212"/>
                  <a:chOff x="3813" y="3787"/>
                  <a:chExt cx="175" cy="212"/>
                </a:xfrm>
              </p:grpSpPr>
              <p:sp>
                <p:nvSpPr>
                  <p:cNvPr id="174156" name="矩形 174155"/>
                  <p:cNvSpPr/>
                  <p:nvPr/>
                </p:nvSpPr>
                <p:spPr>
                  <a:xfrm>
                    <a:off x="3950" y="3897"/>
                    <a:ext cx="38" cy="10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1082675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3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s</a:t>
                    </a:r>
                    <a:endParaRPr kumimoji="0" lang="en-US" altLang="zh-CN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4157" name="矩形 174156"/>
                  <p:cNvSpPr/>
                  <p:nvPr/>
                </p:nvSpPr>
                <p:spPr>
                  <a:xfrm>
                    <a:off x="3813" y="3787"/>
                    <a:ext cx="140" cy="17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1082675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u’</a:t>
                    </a:r>
                    <a:endParaRPr kumimoji="0" lang="en-US" altLang="zh-CN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74162" name="任意多边形 174161"/>
                <p:cNvSpPr/>
                <p:nvPr/>
              </p:nvSpPr>
              <p:spPr>
                <a:xfrm>
                  <a:off x="3519" y="3361"/>
                  <a:ext cx="1088" cy="108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88" h="1087">
                      <a:moveTo>
                        <a:pt x="1088" y="0"/>
                      </a:moveTo>
                      <a:lnTo>
                        <a:pt x="0" y="0"/>
                      </a:lnTo>
                      <a:lnTo>
                        <a:pt x="0" y="1087"/>
                      </a:lnTo>
                      <a:lnTo>
                        <a:pt x="1088" y="1087"/>
                      </a:ln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164" name="任意多边形 174163"/>
                <p:cNvSpPr/>
                <p:nvPr/>
              </p:nvSpPr>
              <p:spPr>
                <a:xfrm>
                  <a:off x="3383" y="3768"/>
                  <a:ext cx="272" cy="27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272" h="272">
                      <a:moveTo>
                        <a:pt x="0" y="136"/>
                      </a:moveTo>
                      <a:cubicBezTo>
                        <a:pt x="0" y="61"/>
                        <a:pt x="61" y="0"/>
                        <a:pt x="136" y="0"/>
                      </a:cubicBezTo>
                      <a:cubicBezTo>
                        <a:pt x="211" y="0"/>
                        <a:pt x="272" y="61"/>
                        <a:pt x="272" y="136"/>
                      </a:cubicBezTo>
                      <a:cubicBezTo>
                        <a:pt x="272" y="136"/>
                        <a:pt x="272" y="136"/>
                        <a:pt x="272" y="136"/>
                      </a:cubicBezTo>
                      <a:cubicBezTo>
                        <a:pt x="272" y="211"/>
                        <a:pt x="211" y="272"/>
                        <a:pt x="136" y="272"/>
                      </a:cubicBezTo>
                      <a:cubicBezTo>
                        <a:pt x="61" y="272"/>
                        <a:pt x="0" y="211"/>
                        <a:pt x="0" y="136"/>
                      </a:cubicBezTo>
                    </a:path>
                  </a:pathLst>
                </a:custGeom>
                <a:solidFill>
                  <a:schemeClr val="accent1">
                    <a:alpha val="100000"/>
                  </a:schemeClr>
                </a:solidFill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169" name="任意多边形 174168"/>
                <p:cNvSpPr/>
                <p:nvPr/>
              </p:nvSpPr>
              <p:spPr>
                <a:xfrm>
                  <a:off x="4607" y="4422"/>
                  <a:ext cx="51" cy="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" h="72">
                      <a:moveTo>
                        <a:pt x="0" y="36"/>
                      </a:moveTo>
                      <a:cubicBezTo>
                        <a:pt x="0" y="16"/>
                        <a:pt x="16" y="0"/>
                        <a:pt x="36" y="0"/>
                      </a:cubicBezTo>
                      <a:cubicBezTo>
                        <a:pt x="55" y="0"/>
                        <a:pt x="72" y="16"/>
                        <a:pt x="72" y="36"/>
                      </a:cubicBezTo>
                      <a:cubicBezTo>
                        <a:pt x="72" y="36"/>
                        <a:pt x="72" y="36"/>
                        <a:pt x="72" y="36"/>
                      </a:cubicBezTo>
                      <a:cubicBezTo>
                        <a:pt x="72" y="56"/>
                        <a:pt x="55" y="72"/>
                        <a:pt x="36" y="72"/>
                      </a:cubicBezTo>
                      <a:cubicBezTo>
                        <a:pt x="16" y="72"/>
                        <a:pt x="0" y="56"/>
                        <a:pt x="0" y="36"/>
                      </a:cubicBezTo>
                    </a:path>
                  </a:pathLst>
                </a:custGeom>
                <a:solidFill>
                  <a:srgbClr val="FFFFFF"/>
                </a:solidFill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170" name="任意多边形 174169"/>
                <p:cNvSpPr/>
                <p:nvPr/>
              </p:nvSpPr>
              <p:spPr>
                <a:xfrm>
                  <a:off x="4607" y="4422"/>
                  <a:ext cx="51" cy="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1" h="51">
                      <a:moveTo>
                        <a:pt x="0" y="26"/>
                      </a:moveTo>
                      <a:cubicBezTo>
                        <a:pt x="0" y="12"/>
                        <a:pt x="11" y="0"/>
                        <a:pt x="25" y="0"/>
                      </a:cubicBezTo>
                      <a:cubicBezTo>
                        <a:pt x="39" y="0"/>
                        <a:pt x="51" y="12"/>
                        <a:pt x="51" y="26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40"/>
                        <a:pt x="39" y="51"/>
                        <a:pt x="25" y="51"/>
                      </a:cubicBezTo>
                      <a:cubicBezTo>
                        <a:pt x="11" y="51"/>
                        <a:pt x="0" y="40"/>
                        <a:pt x="0" y="26"/>
                      </a:cubicBez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171" name="任意多边形 174170"/>
                <p:cNvSpPr/>
                <p:nvPr/>
              </p:nvSpPr>
              <p:spPr>
                <a:xfrm>
                  <a:off x="4607" y="3335"/>
                  <a:ext cx="51" cy="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2" h="72">
                      <a:moveTo>
                        <a:pt x="0" y="36"/>
                      </a:moveTo>
                      <a:cubicBezTo>
                        <a:pt x="0" y="16"/>
                        <a:pt x="16" y="0"/>
                        <a:pt x="36" y="0"/>
                      </a:cubicBezTo>
                      <a:cubicBezTo>
                        <a:pt x="55" y="0"/>
                        <a:pt x="72" y="16"/>
                        <a:pt x="72" y="36"/>
                      </a:cubicBezTo>
                      <a:cubicBezTo>
                        <a:pt x="72" y="36"/>
                        <a:pt x="72" y="36"/>
                        <a:pt x="72" y="36"/>
                      </a:cubicBezTo>
                      <a:cubicBezTo>
                        <a:pt x="72" y="56"/>
                        <a:pt x="55" y="72"/>
                        <a:pt x="36" y="72"/>
                      </a:cubicBezTo>
                      <a:cubicBezTo>
                        <a:pt x="16" y="72"/>
                        <a:pt x="0" y="56"/>
                        <a:pt x="0" y="36"/>
                      </a:cubicBezTo>
                    </a:path>
                  </a:pathLst>
                </a:custGeom>
                <a:solidFill>
                  <a:srgbClr val="FFFFFF"/>
                </a:solidFill>
                <a:ln w="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172" name="任意多边形 174171"/>
                <p:cNvSpPr/>
                <p:nvPr/>
              </p:nvSpPr>
              <p:spPr>
                <a:xfrm>
                  <a:off x="4607" y="3335"/>
                  <a:ext cx="51" cy="51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51" h="51">
                      <a:moveTo>
                        <a:pt x="0" y="26"/>
                      </a:moveTo>
                      <a:cubicBezTo>
                        <a:pt x="0" y="11"/>
                        <a:pt x="11" y="0"/>
                        <a:pt x="25" y="0"/>
                      </a:cubicBezTo>
                      <a:cubicBezTo>
                        <a:pt x="39" y="0"/>
                        <a:pt x="51" y="11"/>
                        <a:pt x="51" y="26"/>
                      </a:cubicBezTo>
                      <a:cubicBezTo>
                        <a:pt x="51" y="26"/>
                        <a:pt x="51" y="26"/>
                        <a:pt x="51" y="26"/>
                      </a:cubicBezTo>
                      <a:cubicBezTo>
                        <a:pt x="51" y="40"/>
                        <a:pt x="39" y="51"/>
                        <a:pt x="25" y="51"/>
                      </a:cubicBezTo>
                      <a:cubicBezTo>
                        <a:pt x="11" y="51"/>
                        <a:pt x="0" y="40"/>
                        <a:pt x="0" y="26"/>
                      </a:cubicBezTo>
                    </a:path>
                  </a:pathLst>
                </a:custGeom>
                <a:noFill/>
                <a:ln w="6350" cap="rnd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36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177" name="矩形 174176"/>
                <p:cNvSpPr/>
                <p:nvPr/>
              </p:nvSpPr>
              <p:spPr>
                <a:xfrm>
                  <a:off x="4710" y="3249"/>
                  <a:ext cx="87" cy="18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l" defTabSz="1082675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3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174180" name="组合 174179"/>
                <p:cNvGrpSpPr/>
                <p:nvPr/>
              </p:nvGrpSpPr>
              <p:grpSpPr>
                <a:xfrm>
                  <a:off x="4672" y="4233"/>
                  <a:ext cx="111" cy="193"/>
                  <a:chOff x="4672" y="4233"/>
                  <a:chExt cx="111" cy="193"/>
                </a:xfrm>
              </p:grpSpPr>
              <p:sp>
                <p:nvSpPr>
                  <p:cNvPr id="174178" name="矩形 174177"/>
                  <p:cNvSpPr/>
                  <p:nvPr/>
                </p:nvSpPr>
                <p:spPr>
                  <a:xfrm>
                    <a:off x="4672" y="4261"/>
                    <a:ext cx="79" cy="1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1082675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1</a:t>
                    </a:r>
                    <a:endParaRPr kumimoji="0" lang="en-US" altLang="zh-CN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74179" name="矩形 174178"/>
                  <p:cNvSpPr/>
                  <p:nvPr/>
                </p:nvSpPr>
                <p:spPr>
                  <a:xfrm>
                    <a:off x="4744" y="4233"/>
                    <a:ext cx="39" cy="1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marL="0" marR="0" lvl="0" indent="0" algn="l" defTabSz="1082675" rtl="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ymbol" panose="05050102010706020507" pitchFamily="18" charset="2"/>
                        <a:ea typeface="宋体" panose="02010600030101010101" pitchFamily="2" charset="-122"/>
                        <a:cs typeface="+mn-cs"/>
                      </a:rPr>
                      <a:t>¢</a:t>
                    </a:r>
                    <a:endParaRPr kumimoji="0" lang="en-US" altLang="zh-CN" sz="28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p:grpSp>
            <p:sp>
              <p:nvSpPr>
                <p:cNvPr id="174181" name="矩形 174180"/>
                <p:cNvSpPr/>
                <p:nvPr/>
              </p:nvSpPr>
              <p:spPr>
                <a:xfrm>
                  <a:off x="3633" y="3669"/>
                  <a:ext cx="71" cy="1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l" defTabSz="1082675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+</a:t>
                  </a:r>
                  <a:endPara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182" name="矩形 174181"/>
                <p:cNvSpPr/>
                <p:nvPr/>
              </p:nvSpPr>
              <p:spPr>
                <a:xfrm>
                  <a:off x="3645" y="3986"/>
                  <a:ext cx="40" cy="12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/>
                <a:p>
                  <a:pPr marL="0" marR="0" lvl="0" indent="0" algn="l" defTabSz="1082675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宋体" panose="02010600030101010101" pitchFamily="2" charset="-122"/>
                      <a:cs typeface="+mn-cs"/>
                    </a:rPr>
                    <a:t>-</a:t>
                  </a:r>
                  <a:endPara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74197" name="直接连接符 174196"/>
                <p:cNvSpPr/>
                <p:nvPr/>
              </p:nvSpPr>
              <p:spPr>
                <a:xfrm>
                  <a:off x="3519" y="3727"/>
                  <a:ext cx="0" cy="413"/>
                </a:xfrm>
                <a:prstGeom prst="line">
                  <a:avLst/>
                </a:prstGeom>
                <a:ln w="6350" cap="rnd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174200" name="矩形 174199"/>
          <p:cNvSpPr/>
          <p:nvPr/>
        </p:nvSpPr>
        <p:spPr>
          <a:xfrm>
            <a:off x="7491413" y="3206284"/>
            <a:ext cx="2213042" cy="523220"/>
          </a:xfrm>
          <a:prstGeom prst="rect">
            <a:avLst/>
          </a:prstGeom>
          <a:noFill/>
          <a:ln w="6350">
            <a:noFill/>
          </a:ln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is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01" name="矩形 174200"/>
          <p:cNvSpPr/>
          <p:nvPr/>
        </p:nvSpPr>
        <p:spPr>
          <a:xfrm>
            <a:off x="7491413" y="6625759"/>
            <a:ext cx="2361544" cy="523220"/>
          </a:xfrm>
          <a:prstGeom prst="rect">
            <a:avLst/>
          </a:prstGeom>
          <a:noFill/>
          <a:ln w="6350">
            <a:noFill/>
          </a:ln>
        </p:spPr>
        <p:txBody>
          <a:bodyPr wrap="none" anchor="ctr">
            <a:spAutoFit/>
          </a:bodyPr>
          <a:lstStyle/>
          <a:p>
            <a:pPr lvl="0" algn="l"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lang="en-US" altLang="zh-CN" sz="2800" i="1" dirty="0"/>
              <a:t>’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800" dirty="0" smtClean="0"/>
              <a:t>=</a:t>
            </a:r>
            <a:r>
              <a:rPr lang="en-US" altLang="zh-CN" sz="2800" i="1" dirty="0" smtClean="0"/>
              <a:t>us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0204836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4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4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4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4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/>
      <p:bldP spid="174086" grpId="0"/>
      <p:bldP spid="174145" grpId="0"/>
      <p:bldP spid="174146" grpId="0"/>
      <p:bldP spid="174200" grpId="0"/>
      <p:bldP spid="1742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9" name="矩形 175108"/>
          <p:cNvSpPr/>
          <p:nvPr/>
        </p:nvSpPr>
        <p:spPr>
          <a:xfrm>
            <a:off x="5489575" y="985838"/>
            <a:ext cx="5180013" cy="1712912"/>
          </a:xfrm>
          <a:prstGeom prst="rect">
            <a:avLst/>
          </a:prstGeom>
          <a:noFill/>
          <a:ln w="6350">
            <a:noFill/>
          </a:ln>
        </p:spPr>
        <p:txBody>
          <a:bodyPr anchor="ctr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电压源与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电流源并联，可等效成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的电压源，再与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电流源串联，对外可等效为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的电流源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pSp>
        <p:nvGrpSpPr>
          <p:cNvPr id="175190" name="组合 175189"/>
          <p:cNvGrpSpPr/>
          <p:nvPr/>
        </p:nvGrpSpPr>
        <p:grpSpPr>
          <a:xfrm>
            <a:off x="650875" y="3978275"/>
            <a:ext cx="4838700" cy="3152775"/>
            <a:chOff x="3979" y="759"/>
            <a:chExt cx="2384" cy="1647"/>
          </a:xfrm>
        </p:grpSpPr>
        <p:sp>
          <p:nvSpPr>
            <p:cNvPr id="175116" name="任意多边形 175115"/>
            <p:cNvSpPr/>
            <p:nvPr/>
          </p:nvSpPr>
          <p:spPr>
            <a:xfrm>
              <a:off x="5342" y="1014"/>
              <a:ext cx="303" cy="304"/>
            </a:xfrm>
            <a:custGeom>
              <a:avLst/>
              <a:gdLst/>
              <a:ahLst/>
              <a:cxnLst/>
              <a:rect l="0" t="0" r="0" b="0"/>
              <a:pathLst>
                <a:path w="303" h="304">
                  <a:moveTo>
                    <a:pt x="0" y="152"/>
                  </a:moveTo>
                  <a:cubicBezTo>
                    <a:pt x="0" y="68"/>
                    <a:pt x="68" y="0"/>
                    <a:pt x="151" y="0"/>
                  </a:cubicBezTo>
                  <a:cubicBezTo>
                    <a:pt x="235" y="0"/>
                    <a:pt x="303" y="68"/>
                    <a:pt x="303" y="152"/>
                  </a:cubicBezTo>
                  <a:cubicBezTo>
                    <a:pt x="303" y="152"/>
                    <a:pt x="303" y="152"/>
                    <a:pt x="303" y="152"/>
                  </a:cubicBezTo>
                  <a:cubicBezTo>
                    <a:pt x="303" y="237"/>
                    <a:pt x="235" y="304"/>
                    <a:pt x="151" y="304"/>
                  </a:cubicBezTo>
                  <a:cubicBezTo>
                    <a:pt x="68" y="304"/>
                    <a:pt x="0" y="237"/>
                    <a:pt x="0" y="152"/>
                  </a:cubicBezTo>
                </a:path>
              </a:pathLst>
            </a:custGeom>
            <a:solidFill>
              <a:schemeClr val="accent1">
                <a:alpha val="100000"/>
              </a:schemeClr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17" name="任意多边形 175116"/>
            <p:cNvSpPr/>
            <p:nvPr/>
          </p:nvSpPr>
          <p:spPr>
            <a:xfrm>
              <a:off x="5796" y="1622"/>
              <a:ext cx="303" cy="303"/>
            </a:xfrm>
            <a:custGeom>
              <a:avLst/>
              <a:gdLst/>
              <a:ahLst/>
              <a:cxnLst/>
              <a:rect l="0" t="0" r="0" b="0"/>
              <a:pathLst>
                <a:path w="303" h="303">
                  <a:moveTo>
                    <a:pt x="0" y="152"/>
                  </a:moveTo>
                  <a:cubicBezTo>
                    <a:pt x="0" y="68"/>
                    <a:pt x="68" y="0"/>
                    <a:pt x="151" y="0"/>
                  </a:cubicBezTo>
                  <a:cubicBezTo>
                    <a:pt x="235" y="0"/>
                    <a:pt x="303" y="68"/>
                    <a:pt x="303" y="152"/>
                  </a:cubicBezTo>
                  <a:cubicBezTo>
                    <a:pt x="303" y="152"/>
                    <a:pt x="303" y="152"/>
                    <a:pt x="303" y="152"/>
                  </a:cubicBezTo>
                  <a:cubicBezTo>
                    <a:pt x="303" y="236"/>
                    <a:pt x="235" y="303"/>
                    <a:pt x="151" y="303"/>
                  </a:cubicBezTo>
                  <a:cubicBezTo>
                    <a:pt x="68" y="303"/>
                    <a:pt x="0" y="236"/>
                    <a:pt x="0" y="152"/>
                  </a:cubicBezTo>
                </a:path>
              </a:pathLst>
            </a:custGeom>
            <a:solidFill>
              <a:schemeClr val="accent1">
                <a:alpha val="100000"/>
              </a:schemeClr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27" name="矩形 175126"/>
            <p:cNvSpPr/>
            <p:nvPr/>
          </p:nvSpPr>
          <p:spPr>
            <a:xfrm>
              <a:off x="6110" y="1848"/>
              <a:ext cx="43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30" name="矩形 175129"/>
            <p:cNvSpPr/>
            <p:nvPr/>
          </p:nvSpPr>
          <p:spPr>
            <a:xfrm>
              <a:off x="6075" y="1493"/>
              <a:ext cx="74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47" name="矩形 175146"/>
            <p:cNvSpPr/>
            <p:nvPr/>
          </p:nvSpPr>
          <p:spPr>
            <a:xfrm>
              <a:off x="6193" y="1671"/>
              <a:ext cx="66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48" name="矩形 175147"/>
            <p:cNvSpPr/>
            <p:nvPr/>
          </p:nvSpPr>
          <p:spPr>
            <a:xfrm>
              <a:off x="6268" y="1671"/>
              <a:ext cx="95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49" name="直接连接符 175148"/>
            <p:cNvSpPr/>
            <p:nvPr/>
          </p:nvSpPr>
          <p:spPr>
            <a:xfrm>
              <a:off x="5039" y="1467"/>
              <a:ext cx="1" cy="605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50" name="任意多边形 175149"/>
            <p:cNvSpPr/>
            <p:nvPr/>
          </p:nvSpPr>
          <p:spPr>
            <a:xfrm>
              <a:off x="4992" y="2061"/>
              <a:ext cx="93" cy="92"/>
            </a:xfrm>
            <a:custGeom>
              <a:avLst/>
              <a:gdLst/>
              <a:ahLst/>
              <a:cxnLst/>
              <a:rect l="0" t="0" r="0" b="0"/>
              <a:pathLst>
                <a:path w="93" h="92">
                  <a:moveTo>
                    <a:pt x="93" y="0"/>
                  </a:moveTo>
                  <a:lnTo>
                    <a:pt x="47" y="9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51" name="任意多边形 175150"/>
            <p:cNvSpPr/>
            <p:nvPr/>
          </p:nvSpPr>
          <p:spPr>
            <a:xfrm>
              <a:off x="6250" y="1135"/>
              <a:ext cx="57" cy="56"/>
            </a:xfrm>
            <a:custGeom>
              <a:avLst/>
              <a:gdLst/>
              <a:ahLst/>
              <a:cxnLst/>
              <a:rect l="0" t="0" r="0" b="0"/>
              <a:pathLst>
                <a:path w="72" h="72">
                  <a:moveTo>
                    <a:pt x="0" y="36"/>
                  </a:moveTo>
                  <a:cubicBezTo>
                    <a:pt x="0" y="17"/>
                    <a:pt x="16" y="0"/>
                    <a:pt x="36" y="0"/>
                  </a:cubicBezTo>
                  <a:cubicBezTo>
                    <a:pt x="55" y="0"/>
                    <a:pt x="72" y="17"/>
                    <a:pt x="72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56"/>
                    <a:pt x="55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52" name="任意多边形 175151"/>
            <p:cNvSpPr/>
            <p:nvPr/>
          </p:nvSpPr>
          <p:spPr>
            <a:xfrm>
              <a:off x="6250" y="1135"/>
              <a:ext cx="57" cy="56"/>
            </a:xfrm>
            <a:custGeom>
              <a:avLst/>
              <a:gdLst/>
              <a:ahLst/>
              <a:cxnLst/>
              <a:rect l="0" t="0" r="0" b="0"/>
              <a:pathLst>
                <a:path w="57" h="56">
                  <a:moveTo>
                    <a:pt x="0" y="28"/>
                  </a:moveTo>
                  <a:cubicBezTo>
                    <a:pt x="0" y="13"/>
                    <a:pt x="13" y="0"/>
                    <a:pt x="29" y="0"/>
                  </a:cubicBezTo>
                  <a:cubicBezTo>
                    <a:pt x="44" y="0"/>
                    <a:pt x="57" y="13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44"/>
                    <a:pt x="44" y="56"/>
                    <a:pt x="29" y="56"/>
                  </a:cubicBezTo>
                  <a:cubicBezTo>
                    <a:pt x="13" y="56"/>
                    <a:pt x="0" y="44"/>
                    <a:pt x="0" y="28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53" name="任意多边形 175152"/>
            <p:cNvSpPr/>
            <p:nvPr/>
          </p:nvSpPr>
          <p:spPr>
            <a:xfrm>
              <a:off x="6250" y="2349"/>
              <a:ext cx="57" cy="57"/>
            </a:xfrm>
            <a:custGeom>
              <a:avLst/>
              <a:gdLst/>
              <a:ahLst/>
              <a:cxnLst/>
              <a:rect l="0" t="0" r="0" b="0"/>
              <a:pathLst>
                <a:path w="72" h="72">
                  <a:moveTo>
                    <a:pt x="0" y="36"/>
                  </a:moveTo>
                  <a:cubicBezTo>
                    <a:pt x="0" y="17"/>
                    <a:pt x="16" y="0"/>
                    <a:pt x="36" y="0"/>
                  </a:cubicBezTo>
                  <a:cubicBezTo>
                    <a:pt x="55" y="0"/>
                    <a:pt x="72" y="17"/>
                    <a:pt x="72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56"/>
                    <a:pt x="55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54" name="任意多边形 175153"/>
            <p:cNvSpPr/>
            <p:nvPr/>
          </p:nvSpPr>
          <p:spPr>
            <a:xfrm>
              <a:off x="6250" y="2349"/>
              <a:ext cx="57" cy="57"/>
            </a:xfrm>
            <a:custGeom>
              <a:avLst/>
              <a:gdLst/>
              <a:ahLst/>
              <a:cxnLst/>
              <a:rect l="0" t="0" r="0" b="0"/>
              <a:pathLst>
                <a:path w="57" h="57">
                  <a:moveTo>
                    <a:pt x="0" y="29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4" y="0"/>
                    <a:pt x="57" y="14"/>
                    <a:pt x="57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45"/>
                    <a:pt x="44" y="57"/>
                    <a:pt x="29" y="57"/>
                  </a:cubicBezTo>
                  <a:cubicBezTo>
                    <a:pt x="13" y="57"/>
                    <a:pt x="0" y="45"/>
                    <a:pt x="0" y="29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55" name="矩形 175154"/>
            <p:cNvSpPr/>
            <p:nvPr/>
          </p:nvSpPr>
          <p:spPr>
            <a:xfrm>
              <a:off x="6243" y="886"/>
              <a:ext cx="66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56" name="矩形 175155"/>
            <p:cNvSpPr/>
            <p:nvPr/>
          </p:nvSpPr>
          <p:spPr>
            <a:xfrm>
              <a:off x="5693" y="937"/>
              <a:ext cx="44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57" name="矩形 175156"/>
            <p:cNvSpPr/>
            <p:nvPr/>
          </p:nvSpPr>
          <p:spPr>
            <a:xfrm>
              <a:off x="5331" y="937"/>
              <a:ext cx="75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58" name="任意多边形 175157"/>
            <p:cNvSpPr/>
            <p:nvPr/>
          </p:nvSpPr>
          <p:spPr>
            <a:xfrm>
              <a:off x="4887" y="1619"/>
              <a:ext cx="303" cy="303"/>
            </a:xfrm>
            <a:custGeom>
              <a:avLst/>
              <a:gdLst/>
              <a:ahLst/>
              <a:cxnLst/>
              <a:rect l="0" t="0" r="0" b="0"/>
              <a:pathLst>
                <a:path w="384" h="384">
                  <a:moveTo>
                    <a:pt x="0" y="192"/>
                  </a:move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ubicBezTo>
                    <a:pt x="384" y="192"/>
                    <a:pt x="384" y="192"/>
                    <a:pt x="384" y="192"/>
                  </a:cubicBezTo>
                  <a:cubicBezTo>
                    <a:pt x="384" y="299"/>
                    <a:pt x="298" y="384"/>
                    <a:pt x="192" y="384"/>
                  </a:cubicBezTo>
                  <a:cubicBezTo>
                    <a:pt x="86" y="384"/>
                    <a:pt x="0" y="299"/>
                    <a:pt x="0" y="19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59" name="任意多边形 175158"/>
            <p:cNvSpPr/>
            <p:nvPr/>
          </p:nvSpPr>
          <p:spPr>
            <a:xfrm>
              <a:off x="4887" y="1619"/>
              <a:ext cx="303" cy="303"/>
            </a:xfrm>
            <a:custGeom>
              <a:avLst/>
              <a:gdLst/>
              <a:ahLst/>
              <a:cxnLst/>
              <a:rect l="0" t="0" r="0" b="0"/>
              <a:pathLst>
                <a:path w="303" h="303">
                  <a:moveTo>
                    <a:pt x="0" y="151"/>
                  </a:moveTo>
                  <a:cubicBezTo>
                    <a:pt x="0" y="68"/>
                    <a:pt x="68" y="0"/>
                    <a:pt x="152" y="0"/>
                  </a:cubicBezTo>
                  <a:cubicBezTo>
                    <a:pt x="236" y="0"/>
                    <a:pt x="303" y="68"/>
                    <a:pt x="303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03" y="236"/>
                    <a:pt x="236" y="303"/>
                    <a:pt x="152" y="303"/>
                  </a:cubicBezTo>
                  <a:cubicBezTo>
                    <a:pt x="68" y="303"/>
                    <a:pt x="0" y="236"/>
                    <a:pt x="0" y="151"/>
                  </a:cubicBezTo>
                </a:path>
              </a:pathLst>
            </a:custGeom>
            <a:solidFill>
              <a:schemeClr val="accent1">
                <a:alpha val="100000"/>
              </a:schemeClr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60" name="直接连接符 175159"/>
            <p:cNvSpPr/>
            <p:nvPr/>
          </p:nvSpPr>
          <p:spPr>
            <a:xfrm>
              <a:off x="4887" y="1770"/>
              <a:ext cx="303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61" name="直接连接符 175160"/>
            <p:cNvSpPr/>
            <p:nvPr/>
          </p:nvSpPr>
          <p:spPr>
            <a:xfrm flipV="1">
              <a:off x="5039" y="1163"/>
              <a:ext cx="1" cy="304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62" name="直接连接符 175161"/>
            <p:cNvSpPr/>
            <p:nvPr/>
          </p:nvSpPr>
          <p:spPr>
            <a:xfrm>
              <a:off x="5947" y="2378"/>
              <a:ext cx="303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63" name="直接连接符 175162"/>
            <p:cNvSpPr/>
            <p:nvPr/>
          </p:nvSpPr>
          <p:spPr>
            <a:xfrm>
              <a:off x="5947" y="1163"/>
              <a:ext cx="303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64" name="矩形 175163"/>
            <p:cNvSpPr/>
            <p:nvPr/>
          </p:nvSpPr>
          <p:spPr>
            <a:xfrm>
              <a:off x="5158" y="2101"/>
              <a:ext cx="65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65" name="矩形 175164"/>
            <p:cNvSpPr/>
            <p:nvPr/>
          </p:nvSpPr>
          <p:spPr>
            <a:xfrm>
              <a:off x="5246" y="2101"/>
              <a:ext cx="95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66" name="矩形 175165"/>
            <p:cNvSpPr/>
            <p:nvPr/>
          </p:nvSpPr>
          <p:spPr>
            <a:xfrm>
              <a:off x="5466" y="759"/>
              <a:ext cx="131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67" name="矩形 175166"/>
            <p:cNvSpPr/>
            <p:nvPr/>
          </p:nvSpPr>
          <p:spPr>
            <a:xfrm>
              <a:off x="5624" y="759"/>
              <a:ext cx="94" cy="1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68" name="直接连接符 175167"/>
            <p:cNvSpPr/>
            <p:nvPr/>
          </p:nvSpPr>
          <p:spPr>
            <a:xfrm>
              <a:off x="4130" y="1166"/>
              <a:ext cx="1817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69" name="直接连接符 175168"/>
            <p:cNvSpPr/>
            <p:nvPr/>
          </p:nvSpPr>
          <p:spPr>
            <a:xfrm flipV="1">
              <a:off x="4130" y="1552"/>
              <a:ext cx="1" cy="67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70" name="任意多边形 175169"/>
            <p:cNvSpPr/>
            <p:nvPr/>
          </p:nvSpPr>
          <p:spPr>
            <a:xfrm>
              <a:off x="4084" y="1470"/>
              <a:ext cx="92" cy="93"/>
            </a:xfrm>
            <a:custGeom>
              <a:avLst/>
              <a:gdLst/>
              <a:ahLst/>
              <a:cxnLst/>
              <a:rect l="0" t="0" r="0" b="0"/>
              <a:pathLst>
                <a:path w="92" h="93">
                  <a:moveTo>
                    <a:pt x="0" y="93"/>
                  </a:moveTo>
                  <a:lnTo>
                    <a:pt x="46" y="0"/>
                  </a:lnTo>
                  <a:lnTo>
                    <a:pt x="92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71" name="任意多边形 175170"/>
            <p:cNvSpPr/>
            <p:nvPr/>
          </p:nvSpPr>
          <p:spPr>
            <a:xfrm>
              <a:off x="3979" y="1622"/>
              <a:ext cx="303" cy="303"/>
            </a:xfrm>
            <a:custGeom>
              <a:avLst/>
              <a:gdLst/>
              <a:ahLst/>
              <a:cxnLst/>
              <a:rect l="0" t="0" r="0" b="0"/>
              <a:pathLst>
                <a:path w="384" h="384">
                  <a:moveTo>
                    <a:pt x="0" y="192"/>
                  </a:move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ubicBezTo>
                    <a:pt x="384" y="192"/>
                    <a:pt x="384" y="192"/>
                    <a:pt x="384" y="192"/>
                  </a:cubicBezTo>
                  <a:cubicBezTo>
                    <a:pt x="384" y="299"/>
                    <a:pt x="298" y="384"/>
                    <a:pt x="192" y="384"/>
                  </a:cubicBezTo>
                  <a:cubicBezTo>
                    <a:pt x="86" y="384"/>
                    <a:pt x="0" y="299"/>
                    <a:pt x="0" y="192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72" name="任意多边形 175171"/>
            <p:cNvSpPr/>
            <p:nvPr/>
          </p:nvSpPr>
          <p:spPr>
            <a:xfrm>
              <a:off x="3979" y="1622"/>
              <a:ext cx="303" cy="303"/>
            </a:xfrm>
            <a:custGeom>
              <a:avLst/>
              <a:gdLst/>
              <a:ahLst/>
              <a:cxnLst/>
              <a:rect l="0" t="0" r="0" b="0"/>
              <a:pathLst>
                <a:path w="303" h="303">
                  <a:moveTo>
                    <a:pt x="0" y="152"/>
                  </a:moveTo>
                  <a:cubicBezTo>
                    <a:pt x="0" y="68"/>
                    <a:pt x="68" y="0"/>
                    <a:pt x="151" y="0"/>
                  </a:cubicBezTo>
                  <a:cubicBezTo>
                    <a:pt x="235" y="0"/>
                    <a:pt x="303" y="68"/>
                    <a:pt x="303" y="152"/>
                  </a:cubicBezTo>
                  <a:cubicBezTo>
                    <a:pt x="303" y="152"/>
                    <a:pt x="303" y="152"/>
                    <a:pt x="303" y="152"/>
                  </a:cubicBezTo>
                  <a:cubicBezTo>
                    <a:pt x="303" y="236"/>
                    <a:pt x="235" y="303"/>
                    <a:pt x="151" y="303"/>
                  </a:cubicBezTo>
                  <a:cubicBezTo>
                    <a:pt x="68" y="303"/>
                    <a:pt x="0" y="236"/>
                    <a:pt x="0" y="152"/>
                  </a:cubicBezTo>
                </a:path>
              </a:pathLst>
            </a:custGeom>
            <a:solidFill>
              <a:schemeClr val="accent1">
                <a:alpha val="100000"/>
              </a:schemeClr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73" name="直接连接符 175172"/>
            <p:cNvSpPr/>
            <p:nvPr/>
          </p:nvSpPr>
          <p:spPr>
            <a:xfrm>
              <a:off x="3979" y="1774"/>
              <a:ext cx="303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74" name="直接连接符 175173"/>
            <p:cNvSpPr/>
            <p:nvPr/>
          </p:nvSpPr>
          <p:spPr>
            <a:xfrm flipV="1">
              <a:off x="4130" y="1166"/>
              <a:ext cx="1" cy="304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75" name="任意多边形 175174"/>
            <p:cNvSpPr/>
            <p:nvPr/>
          </p:nvSpPr>
          <p:spPr>
            <a:xfrm>
              <a:off x="4130" y="1925"/>
              <a:ext cx="1817" cy="456"/>
            </a:xfrm>
            <a:custGeom>
              <a:avLst/>
              <a:gdLst/>
              <a:ahLst/>
              <a:cxnLst/>
              <a:rect l="0" t="0" r="0" b="0"/>
              <a:pathLst>
                <a:path w="1817" h="456">
                  <a:moveTo>
                    <a:pt x="0" y="0"/>
                  </a:moveTo>
                  <a:lnTo>
                    <a:pt x="0" y="456"/>
                  </a:lnTo>
                  <a:lnTo>
                    <a:pt x="1817" y="456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76" name="直接连接符 175175"/>
            <p:cNvSpPr/>
            <p:nvPr/>
          </p:nvSpPr>
          <p:spPr>
            <a:xfrm>
              <a:off x="5039" y="2153"/>
              <a:ext cx="1" cy="228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77" name="直接连接符 175176"/>
            <p:cNvSpPr/>
            <p:nvPr/>
          </p:nvSpPr>
          <p:spPr>
            <a:xfrm>
              <a:off x="5947" y="1166"/>
              <a:ext cx="1" cy="1215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78" name="矩形 175177"/>
            <p:cNvSpPr/>
            <p:nvPr/>
          </p:nvSpPr>
          <p:spPr>
            <a:xfrm>
              <a:off x="4237" y="1367"/>
              <a:ext cx="66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79" name="矩形 175178"/>
            <p:cNvSpPr/>
            <p:nvPr/>
          </p:nvSpPr>
          <p:spPr>
            <a:xfrm>
              <a:off x="4312" y="1367"/>
              <a:ext cx="95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82" name="矩形 175181"/>
            <p:cNvSpPr/>
            <p:nvPr/>
          </p:nvSpPr>
          <p:spPr>
            <a:xfrm>
              <a:off x="6231" y="2126"/>
              <a:ext cx="65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83" name="矩形 175182"/>
            <p:cNvSpPr/>
            <p:nvPr/>
          </p:nvSpPr>
          <p:spPr>
            <a:xfrm>
              <a:off x="6297" y="2126"/>
              <a:ext cx="25" cy="16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'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5189" name="组合 175188"/>
          <p:cNvGrpSpPr/>
          <p:nvPr/>
        </p:nvGrpSpPr>
        <p:grpSpPr>
          <a:xfrm>
            <a:off x="1209675" y="423863"/>
            <a:ext cx="4079875" cy="2797175"/>
            <a:chOff x="648" y="886"/>
            <a:chExt cx="2342" cy="1523"/>
          </a:xfrm>
        </p:grpSpPr>
        <p:sp>
          <p:nvSpPr>
            <p:cNvPr id="175112" name="矩形 175111"/>
            <p:cNvSpPr/>
            <p:nvPr/>
          </p:nvSpPr>
          <p:spPr>
            <a:xfrm>
              <a:off x="1040" y="1671"/>
              <a:ext cx="76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13" name="矩形 175112"/>
            <p:cNvSpPr/>
            <p:nvPr/>
          </p:nvSpPr>
          <p:spPr>
            <a:xfrm>
              <a:off x="1111" y="1671"/>
              <a:ext cx="110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18" name="任意多边形 175117"/>
            <p:cNvSpPr/>
            <p:nvPr/>
          </p:nvSpPr>
          <p:spPr>
            <a:xfrm>
              <a:off x="799" y="1166"/>
              <a:ext cx="1817" cy="1215"/>
            </a:xfrm>
            <a:custGeom>
              <a:avLst/>
              <a:gdLst/>
              <a:ahLst/>
              <a:cxnLst/>
              <a:rect l="0" t="0" r="0" b="0"/>
              <a:pathLst>
                <a:path w="1817" h="1215">
                  <a:moveTo>
                    <a:pt x="1817" y="1215"/>
                  </a:moveTo>
                  <a:lnTo>
                    <a:pt x="0" y="1215"/>
                  </a:lnTo>
                  <a:lnTo>
                    <a:pt x="0" y="0"/>
                  </a:lnTo>
                  <a:lnTo>
                    <a:pt x="1736" y="0"/>
                  </a:ln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19" name="任意多边形 175118"/>
            <p:cNvSpPr/>
            <p:nvPr/>
          </p:nvSpPr>
          <p:spPr>
            <a:xfrm>
              <a:off x="2523" y="1120"/>
              <a:ext cx="93" cy="93"/>
            </a:xfrm>
            <a:custGeom>
              <a:avLst/>
              <a:gdLst/>
              <a:ahLst/>
              <a:cxnLst/>
              <a:rect l="0" t="0" r="0" b="0"/>
              <a:pathLst>
                <a:path w="93" h="93">
                  <a:moveTo>
                    <a:pt x="0" y="0"/>
                  </a:moveTo>
                  <a:lnTo>
                    <a:pt x="93" y="46"/>
                  </a:lnTo>
                  <a:lnTo>
                    <a:pt x="0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20" name="直接连接符 175119"/>
            <p:cNvSpPr/>
            <p:nvPr/>
          </p:nvSpPr>
          <p:spPr>
            <a:xfrm>
              <a:off x="1708" y="1552"/>
              <a:ext cx="1" cy="829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21" name="任意多边形 175120"/>
            <p:cNvSpPr/>
            <p:nvPr/>
          </p:nvSpPr>
          <p:spPr>
            <a:xfrm>
              <a:off x="1661" y="1470"/>
              <a:ext cx="92" cy="93"/>
            </a:xfrm>
            <a:custGeom>
              <a:avLst/>
              <a:gdLst/>
              <a:ahLst/>
              <a:cxnLst/>
              <a:rect l="0" t="0" r="0" b="0"/>
              <a:pathLst>
                <a:path w="92" h="93">
                  <a:moveTo>
                    <a:pt x="0" y="93"/>
                  </a:moveTo>
                  <a:lnTo>
                    <a:pt x="47" y="0"/>
                  </a:lnTo>
                  <a:lnTo>
                    <a:pt x="92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22" name="任意多边形 175121"/>
            <p:cNvSpPr/>
            <p:nvPr/>
          </p:nvSpPr>
          <p:spPr>
            <a:xfrm>
              <a:off x="648" y="1622"/>
              <a:ext cx="303" cy="303"/>
            </a:xfrm>
            <a:custGeom>
              <a:avLst/>
              <a:gdLst/>
              <a:ahLst/>
              <a:cxnLst/>
              <a:rect l="0" t="0" r="0" b="0"/>
              <a:pathLst>
                <a:path w="303" h="303">
                  <a:moveTo>
                    <a:pt x="0" y="152"/>
                  </a:moveTo>
                  <a:cubicBezTo>
                    <a:pt x="0" y="68"/>
                    <a:pt x="67" y="0"/>
                    <a:pt x="151" y="0"/>
                  </a:cubicBezTo>
                  <a:cubicBezTo>
                    <a:pt x="235" y="0"/>
                    <a:pt x="303" y="68"/>
                    <a:pt x="303" y="152"/>
                  </a:cubicBezTo>
                  <a:cubicBezTo>
                    <a:pt x="303" y="152"/>
                    <a:pt x="303" y="152"/>
                    <a:pt x="303" y="152"/>
                  </a:cubicBezTo>
                  <a:cubicBezTo>
                    <a:pt x="303" y="236"/>
                    <a:pt x="235" y="303"/>
                    <a:pt x="151" y="303"/>
                  </a:cubicBezTo>
                  <a:cubicBezTo>
                    <a:pt x="67" y="303"/>
                    <a:pt x="0" y="236"/>
                    <a:pt x="0" y="152"/>
                  </a:cubicBezTo>
                </a:path>
              </a:pathLst>
            </a:custGeom>
            <a:solidFill>
              <a:schemeClr val="accent1">
                <a:alpha val="100000"/>
              </a:schemeClr>
            </a:solidFill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23" name="任意多边形 175122"/>
            <p:cNvSpPr/>
            <p:nvPr/>
          </p:nvSpPr>
          <p:spPr>
            <a:xfrm>
              <a:off x="2919" y="1138"/>
              <a:ext cx="57" cy="57"/>
            </a:xfrm>
            <a:custGeom>
              <a:avLst/>
              <a:gdLst/>
              <a:ahLst/>
              <a:cxnLst/>
              <a:rect l="0" t="0" r="0" b="0"/>
              <a:pathLst>
                <a:path w="72" h="72">
                  <a:moveTo>
                    <a:pt x="0" y="36"/>
                  </a:moveTo>
                  <a:cubicBezTo>
                    <a:pt x="0" y="17"/>
                    <a:pt x="16" y="0"/>
                    <a:pt x="36" y="0"/>
                  </a:cubicBezTo>
                  <a:cubicBezTo>
                    <a:pt x="55" y="0"/>
                    <a:pt x="72" y="17"/>
                    <a:pt x="72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56"/>
                    <a:pt x="55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24" name="任意多边形 175123"/>
            <p:cNvSpPr/>
            <p:nvPr/>
          </p:nvSpPr>
          <p:spPr>
            <a:xfrm>
              <a:off x="2919" y="1138"/>
              <a:ext cx="57" cy="57"/>
            </a:xfrm>
            <a:custGeom>
              <a:avLst/>
              <a:gdLst/>
              <a:ahLst/>
              <a:cxnLst/>
              <a:rect l="0" t="0" r="0" b="0"/>
              <a:pathLst>
                <a:path w="57" h="57">
                  <a:moveTo>
                    <a:pt x="0" y="28"/>
                  </a:moveTo>
                  <a:cubicBezTo>
                    <a:pt x="0" y="13"/>
                    <a:pt x="13" y="0"/>
                    <a:pt x="28" y="0"/>
                  </a:cubicBezTo>
                  <a:cubicBezTo>
                    <a:pt x="43" y="0"/>
                    <a:pt x="57" y="13"/>
                    <a:pt x="57" y="2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44"/>
                    <a:pt x="43" y="57"/>
                    <a:pt x="28" y="57"/>
                  </a:cubicBezTo>
                  <a:cubicBezTo>
                    <a:pt x="13" y="57"/>
                    <a:pt x="0" y="44"/>
                    <a:pt x="0" y="28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25" name="任意多边形 175124"/>
            <p:cNvSpPr/>
            <p:nvPr/>
          </p:nvSpPr>
          <p:spPr>
            <a:xfrm>
              <a:off x="2919" y="2352"/>
              <a:ext cx="57" cy="57"/>
            </a:xfrm>
            <a:custGeom>
              <a:avLst/>
              <a:gdLst/>
              <a:ahLst/>
              <a:cxnLst/>
              <a:rect l="0" t="0" r="0" b="0"/>
              <a:pathLst>
                <a:path w="72" h="72">
                  <a:moveTo>
                    <a:pt x="0" y="36"/>
                  </a:moveTo>
                  <a:cubicBezTo>
                    <a:pt x="0" y="17"/>
                    <a:pt x="16" y="0"/>
                    <a:pt x="36" y="0"/>
                  </a:cubicBezTo>
                  <a:cubicBezTo>
                    <a:pt x="55" y="0"/>
                    <a:pt x="72" y="17"/>
                    <a:pt x="72" y="36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56"/>
                    <a:pt x="55" y="72"/>
                    <a:pt x="36" y="72"/>
                  </a:cubicBezTo>
                  <a:cubicBezTo>
                    <a:pt x="16" y="72"/>
                    <a:pt x="0" y="56"/>
                    <a:pt x="0" y="36"/>
                  </a:cubicBezTo>
                </a:path>
              </a:pathLst>
            </a:custGeom>
            <a:solidFill>
              <a:srgbClr val="FFFFFF"/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26" name="任意多边形 175125"/>
            <p:cNvSpPr/>
            <p:nvPr/>
          </p:nvSpPr>
          <p:spPr>
            <a:xfrm>
              <a:off x="2919" y="2352"/>
              <a:ext cx="57" cy="57"/>
            </a:xfrm>
            <a:custGeom>
              <a:avLst/>
              <a:gdLst/>
              <a:ahLst/>
              <a:cxnLst/>
              <a:rect l="0" t="0" r="0" b="0"/>
              <a:pathLst>
                <a:path w="57" h="57">
                  <a:moveTo>
                    <a:pt x="0" y="29"/>
                  </a:moveTo>
                  <a:cubicBezTo>
                    <a:pt x="0" y="14"/>
                    <a:pt x="13" y="0"/>
                    <a:pt x="28" y="0"/>
                  </a:cubicBezTo>
                  <a:cubicBezTo>
                    <a:pt x="43" y="0"/>
                    <a:pt x="57" y="14"/>
                    <a:pt x="57" y="29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45"/>
                    <a:pt x="43" y="57"/>
                    <a:pt x="28" y="57"/>
                  </a:cubicBezTo>
                  <a:cubicBezTo>
                    <a:pt x="13" y="57"/>
                    <a:pt x="0" y="45"/>
                    <a:pt x="0" y="29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28" name="矩形 175127"/>
            <p:cNvSpPr/>
            <p:nvPr/>
          </p:nvSpPr>
          <p:spPr>
            <a:xfrm>
              <a:off x="2907" y="886"/>
              <a:ext cx="77" cy="1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29" name="矩形 175128"/>
            <p:cNvSpPr/>
            <p:nvPr/>
          </p:nvSpPr>
          <p:spPr>
            <a:xfrm>
              <a:off x="958" y="1974"/>
              <a:ext cx="51" cy="1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31" name="矩形 175130"/>
            <p:cNvSpPr/>
            <p:nvPr/>
          </p:nvSpPr>
          <p:spPr>
            <a:xfrm>
              <a:off x="946" y="1367"/>
              <a:ext cx="87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32" name="任意多边形 175131"/>
            <p:cNvSpPr/>
            <p:nvPr/>
          </p:nvSpPr>
          <p:spPr>
            <a:xfrm>
              <a:off x="1556" y="1622"/>
              <a:ext cx="303" cy="303"/>
            </a:xfrm>
            <a:custGeom>
              <a:avLst/>
              <a:gdLst/>
              <a:ahLst/>
              <a:cxnLst/>
              <a:rect l="0" t="0" r="0" b="0"/>
              <a:pathLst>
                <a:path w="384" h="384">
                  <a:moveTo>
                    <a:pt x="0" y="192"/>
                  </a:move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ubicBezTo>
                    <a:pt x="384" y="192"/>
                    <a:pt x="384" y="192"/>
                    <a:pt x="384" y="192"/>
                  </a:cubicBezTo>
                  <a:cubicBezTo>
                    <a:pt x="384" y="299"/>
                    <a:pt x="298" y="384"/>
                    <a:pt x="192" y="384"/>
                  </a:cubicBezTo>
                  <a:cubicBezTo>
                    <a:pt x="86" y="384"/>
                    <a:pt x="0" y="299"/>
                    <a:pt x="0" y="192"/>
                  </a:cubicBezTo>
                </a:path>
              </a:pathLst>
            </a:custGeom>
            <a:solidFill>
              <a:schemeClr val="accent1">
                <a:alpha val="100000"/>
              </a:schemeClr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33" name="任意多边形 175132"/>
            <p:cNvSpPr/>
            <p:nvPr/>
          </p:nvSpPr>
          <p:spPr>
            <a:xfrm>
              <a:off x="1556" y="1622"/>
              <a:ext cx="303" cy="303"/>
            </a:xfrm>
            <a:custGeom>
              <a:avLst/>
              <a:gdLst/>
              <a:ahLst/>
              <a:cxnLst/>
              <a:rect l="0" t="0" r="0" b="0"/>
              <a:pathLst>
                <a:path w="303" h="303">
                  <a:moveTo>
                    <a:pt x="0" y="152"/>
                  </a:moveTo>
                  <a:cubicBezTo>
                    <a:pt x="0" y="68"/>
                    <a:pt x="68" y="0"/>
                    <a:pt x="152" y="0"/>
                  </a:cubicBezTo>
                  <a:cubicBezTo>
                    <a:pt x="235" y="0"/>
                    <a:pt x="303" y="68"/>
                    <a:pt x="303" y="152"/>
                  </a:cubicBezTo>
                  <a:cubicBezTo>
                    <a:pt x="303" y="152"/>
                    <a:pt x="303" y="152"/>
                    <a:pt x="303" y="152"/>
                  </a:cubicBezTo>
                  <a:cubicBezTo>
                    <a:pt x="303" y="236"/>
                    <a:pt x="235" y="303"/>
                    <a:pt x="152" y="303"/>
                  </a:cubicBezTo>
                  <a:cubicBezTo>
                    <a:pt x="68" y="303"/>
                    <a:pt x="0" y="236"/>
                    <a:pt x="0" y="152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34" name="直接连接符 175133"/>
            <p:cNvSpPr/>
            <p:nvPr/>
          </p:nvSpPr>
          <p:spPr>
            <a:xfrm>
              <a:off x="1556" y="1774"/>
              <a:ext cx="303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37" name="直接连接符 175136"/>
            <p:cNvSpPr/>
            <p:nvPr/>
          </p:nvSpPr>
          <p:spPr>
            <a:xfrm flipV="1">
              <a:off x="1708" y="1166"/>
              <a:ext cx="1" cy="304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38" name="直接连接符 175137"/>
            <p:cNvSpPr/>
            <p:nvPr/>
          </p:nvSpPr>
          <p:spPr>
            <a:xfrm>
              <a:off x="2616" y="2381"/>
              <a:ext cx="303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39" name="直接连接符 175138"/>
            <p:cNvSpPr/>
            <p:nvPr/>
          </p:nvSpPr>
          <p:spPr>
            <a:xfrm>
              <a:off x="2616" y="1166"/>
              <a:ext cx="303" cy="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40" name="任意多边形 175139"/>
            <p:cNvSpPr/>
            <p:nvPr/>
          </p:nvSpPr>
          <p:spPr>
            <a:xfrm>
              <a:off x="2010" y="1014"/>
              <a:ext cx="303" cy="304"/>
            </a:xfrm>
            <a:custGeom>
              <a:avLst/>
              <a:gdLst/>
              <a:ahLst/>
              <a:cxnLst/>
              <a:rect l="0" t="0" r="0" b="0"/>
              <a:pathLst>
                <a:path w="384" h="384">
                  <a:moveTo>
                    <a:pt x="0" y="192"/>
                  </a:move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ubicBezTo>
                    <a:pt x="384" y="192"/>
                    <a:pt x="384" y="192"/>
                    <a:pt x="384" y="192"/>
                  </a:cubicBezTo>
                  <a:cubicBezTo>
                    <a:pt x="384" y="299"/>
                    <a:pt x="298" y="384"/>
                    <a:pt x="192" y="384"/>
                  </a:cubicBezTo>
                  <a:cubicBezTo>
                    <a:pt x="86" y="384"/>
                    <a:pt x="0" y="299"/>
                    <a:pt x="0" y="192"/>
                  </a:cubicBezTo>
                </a:path>
              </a:pathLst>
            </a:custGeom>
            <a:solidFill>
              <a:schemeClr val="accent1">
                <a:alpha val="100000"/>
              </a:schemeClr>
            </a:solidFill>
            <a:ln w="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41" name="任意多边形 175140"/>
            <p:cNvSpPr/>
            <p:nvPr/>
          </p:nvSpPr>
          <p:spPr>
            <a:xfrm>
              <a:off x="2010" y="1014"/>
              <a:ext cx="303" cy="304"/>
            </a:xfrm>
            <a:custGeom>
              <a:avLst/>
              <a:gdLst/>
              <a:ahLst/>
              <a:cxnLst/>
              <a:rect l="0" t="0" r="0" b="0"/>
              <a:pathLst>
                <a:path w="303" h="304">
                  <a:moveTo>
                    <a:pt x="0" y="152"/>
                  </a:moveTo>
                  <a:cubicBezTo>
                    <a:pt x="0" y="68"/>
                    <a:pt x="68" y="0"/>
                    <a:pt x="152" y="0"/>
                  </a:cubicBezTo>
                  <a:cubicBezTo>
                    <a:pt x="235" y="0"/>
                    <a:pt x="303" y="68"/>
                    <a:pt x="303" y="152"/>
                  </a:cubicBezTo>
                  <a:cubicBezTo>
                    <a:pt x="303" y="152"/>
                    <a:pt x="303" y="152"/>
                    <a:pt x="303" y="152"/>
                  </a:cubicBezTo>
                  <a:cubicBezTo>
                    <a:pt x="303" y="237"/>
                    <a:pt x="235" y="304"/>
                    <a:pt x="152" y="304"/>
                  </a:cubicBezTo>
                  <a:cubicBezTo>
                    <a:pt x="68" y="304"/>
                    <a:pt x="0" y="237"/>
                    <a:pt x="0" y="152"/>
                  </a:cubicBezTo>
                </a:path>
              </a:pathLst>
            </a:custGeom>
            <a:noFill/>
            <a:ln w="63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42" name="直接连接符 175141"/>
            <p:cNvSpPr/>
            <p:nvPr/>
          </p:nvSpPr>
          <p:spPr>
            <a:xfrm>
              <a:off x="2162" y="1014"/>
              <a:ext cx="1" cy="304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5143" name="矩形 175142"/>
            <p:cNvSpPr/>
            <p:nvPr/>
          </p:nvSpPr>
          <p:spPr>
            <a:xfrm>
              <a:off x="1796" y="1367"/>
              <a:ext cx="153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44" name="矩形 175143"/>
            <p:cNvSpPr/>
            <p:nvPr/>
          </p:nvSpPr>
          <p:spPr>
            <a:xfrm>
              <a:off x="1964" y="1367"/>
              <a:ext cx="121" cy="17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45" name="矩形 175144"/>
            <p:cNvSpPr/>
            <p:nvPr/>
          </p:nvSpPr>
          <p:spPr>
            <a:xfrm>
              <a:off x="2553" y="886"/>
              <a:ext cx="77" cy="1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46" name="矩形 175145"/>
            <p:cNvSpPr/>
            <p:nvPr/>
          </p:nvSpPr>
          <p:spPr>
            <a:xfrm>
              <a:off x="2625" y="886"/>
              <a:ext cx="111" cy="1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80" name="矩形 175179"/>
            <p:cNvSpPr/>
            <p:nvPr/>
          </p:nvSpPr>
          <p:spPr>
            <a:xfrm>
              <a:off x="2893" y="2088"/>
              <a:ext cx="77" cy="1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81" name="矩形 175180"/>
            <p:cNvSpPr/>
            <p:nvPr/>
          </p:nvSpPr>
          <p:spPr>
            <a:xfrm>
              <a:off x="2963" y="2088"/>
              <a:ext cx="27" cy="1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'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188" name="直接连接符 175187"/>
            <p:cNvSpPr/>
            <p:nvPr/>
          </p:nvSpPr>
          <p:spPr>
            <a:xfrm>
              <a:off x="799" y="1569"/>
              <a:ext cx="0" cy="481"/>
            </a:xfrm>
            <a:prstGeom prst="line">
              <a:avLst/>
            </a:prstGeom>
            <a:ln w="6350" cap="rnd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75191" name="矩形 175190"/>
          <p:cNvSpPr/>
          <p:nvPr/>
        </p:nvSpPr>
        <p:spPr>
          <a:xfrm>
            <a:off x="5927725" y="4408488"/>
            <a:ext cx="4741863" cy="2647950"/>
          </a:xfrm>
          <a:prstGeom prst="rect">
            <a:avLst/>
          </a:prstGeom>
          <a:noFill/>
          <a:ln w="6350">
            <a:noFill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电流源与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电流源并联，等效成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电流源，再与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电压源串联，仍等效为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电流源，再与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电压源并联，对外等效为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的电压源 </a:t>
            </a:r>
          </a:p>
        </p:txBody>
      </p:sp>
    </p:spTree>
    <p:extLst>
      <p:ext uri="{BB962C8B-B14F-4D97-AF65-F5344CB8AC3E}">
        <p14:creationId xmlns:p14="http://schemas.microsoft.com/office/powerpoint/2010/main" val="2684875925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5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5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5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5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9" grpId="0"/>
      <p:bldP spid="17519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70" name="组合 58369"/>
          <p:cNvGrpSpPr/>
          <p:nvPr/>
        </p:nvGrpSpPr>
        <p:grpSpPr>
          <a:xfrm>
            <a:off x="7922666" y="5359708"/>
            <a:ext cx="1758649" cy="1099298"/>
            <a:chOff x="1440" y="1968"/>
            <a:chExt cx="936" cy="585"/>
          </a:xfrm>
        </p:grpSpPr>
        <p:sp>
          <p:nvSpPr>
            <p:cNvPr id="58371" name="椭圆 58370"/>
            <p:cNvSpPr/>
            <p:nvPr/>
          </p:nvSpPr>
          <p:spPr>
            <a:xfrm>
              <a:off x="1440" y="2361"/>
              <a:ext cx="192" cy="19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72" name="矩形标注 58371"/>
            <p:cNvSpPr/>
            <p:nvPr/>
          </p:nvSpPr>
          <p:spPr>
            <a:xfrm>
              <a:off x="1680" y="1968"/>
              <a:ext cx="696" cy="288"/>
            </a:xfrm>
            <a:prstGeom prst="wedgeRectCallout">
              <a:avLst>
                <a:gd name="adj1" fmla="val -45403"/>
                <a:gd name="adj2" fmla="val 79167"/>
              </a:avLst>
            </a:prstGeom>
            <a:solidFill>
              <a:srgbClr val="FFFFFF"/>
            </a:solidFill>
            <a:ln w="9525" cap="flat" cmpd="sng">
              <a:solidFill>
                <a:srgbClr val="3333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08253" tIns="54125" rIns="108253" bIns="54125" anchor="ctr"/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工作点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8374" name="文本框 58373"/>
          <p:cNvSpPr txBox="1"/>
          <p:nvPr/>
        </p:nvSpPr>
        <p:spPr>
          <a:xfrm>
            <a:off x="541338" y="1624013"/>
            <a:ext cx="9744075" cy="1133475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789305" algn="just" defTabSz="1082675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实际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电压源，当它向外电路提供电流时，它的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端电压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总是小于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，且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端电压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电流近似线性下降。</a:t>
            </a:r>
          </a:p>
        </p:txBody>
      </p:sp>
      <p:sp>
        <p:nvSpPr>
          <p:cNvPr id="58375" name="矩形 58374"/>
          <p:cNvSpPr/>
          <p:nvPr/>
        </p:nvSpPr>
        <p:spPr>
          <a:xfrm>
            <a:off x="469900" y="1143000"/>
            <a:ext cx="3389313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、有伴电压源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76" name="直接连接符 58375"/>
          <p:cNvSpPr/>
          <p:nvPr/>
        </p:nvSpPr>
        <p:spPr>
          <a:xfrm>
            <a:off x="6677232" y="5233851"/>
            <a:ext cx="2435225" cy="1713185"/>
          </a:xfrm>
          <a:prstGeom prst="line">
            <a:avLst/>
          </a:prstGeom>
          <a:ln w="28575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8377" name="组合 58376"/>
          <p:cNvGrpSpPr/>
          <p:nvPr/>
        </p:nvGrpSpPr>
        <p:grpSpPr>
          <a:xfrm>
            <a:off x="6496050" y="4691063"/>
            <a:ext cx="2887663" cy="2611437"/>
            <a:chOff x="624" y="1632"/>
            <a:chExt cx="1536" cy="1389"/>
          </a:xfrm>
        </p:grpSpPr>
        <p:sp>
          <p:nvSpPr>
            <p:cNvPr id="58378" name="直接连接符 58377"/>
            <p:cNvSpPr/>
            <p:nvPr/>
          </p:nvSpPr>
          <p:spPr>
            <a:xfrm>
              <a:off x="624" y="2736"/>
              <a:ext cx="14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79" name="直接连接符 58378"/>
            <p:cNvSpPr/>
            <p:nvPr/>
          </p:nvSpPr>
          <p:spPr>
            <a:xfrm flipV="1">
              <a:off x="768" y="1824"/>
              <a:ext cx="0" cy="9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8380" name="文本框 58379"/>
            <p:cNvSpPr txBox="1"/>
            <p:nvPr/>
          </p:nvSpPr>
          <p:spPr>
            <a:xfrm>
              <a:off x="768" y="1632"/>
              <a:ext cx="24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81" name="文本框 58380"/>
            <p:cNvSpPr txBox="1"/>
            <p:nvPr/>
          </p:nvSpPr>
          <p:spPr>
            <a:xfrm>
              <a:off x="1968" y="2736"/>
              <a:ext cx="19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8385" name="文本框 58384"/>
          <p:cNvSpPr txBox="1"/>
          <p:nvPr/>
        </p:nvSpPr>
        <p:spPr>
          <a:xfrm>
            <a:off x="6135688" y="5232400"/>
            <a:ext cx="631825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8386" name="组合 58385"/>
          <p:cNvGrpSpPr/>
          <p:nvPr/>
        </p:nvGrpSpPr>
        <p:grpSpPr>
          <a:xfrm>
            <a:off x="6263230" y="6075058"/>
            <a:ext cx="1865435" cy="534987"/>
            <a:chOff x="480" y="2304"/>
            <a:chExt cx="1104" cy="285"/>
          </a:xfrm>
        </p:grpSpPr>
        <p:sp>
          <p:nvSpPr>
            <p:cNvPr id="58387" name="直接连接符 58386"/>
            <p:cNvSpPr/>
            <p:nvPr/>
          </p:nvSpPr>
          <p:spPr>
            <a:xfrm>
              <a:off x="768" y="2400"/>
              <a:ext cx="816" cy="0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8388" name="文本框 58387"/>
            <p:cNvSpPr txBox="1"/>
            <p:nvPr/>
          </p:nvSpPr>
          <p:spPr>
            <a:xfrm>
              <a:off x="480" y="2304"/>
              <a:ext cx="24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8389" name="文本框 58388"/>
          <p:cNvSpPr txBox="1"/>
          <p:nvPr/>
        </p:nvSpPr>
        <p:spPr>
          <a:xfrm>
            <a:off x="1984375" y="6540500"/>
            <a:ext cx="2076450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u=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–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90" name="文本框 58389"/>
          <p:cNvSpPr txBox="1"/>
          <p:nvPr/>
        </p:nvSpPr>
        <p:spPr>
          <a:xfrm>
            <a:off x="1173163" y="7262813"/>
            <a:ext cx="4059237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电源内阻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一般很小。</a:t>
            </a:r>
          </a:p>
        </p:txBody>
      </p:sp>
      <p:grpSp>
        <p:nvGrpSpPr>
          <p:cNvPr id="58394" name="组合 58393"/>
          <p:cNvGrpSpPr/>
          <p:nvPr/>
        </p:nvGrpSpPr>
        <p:grpSpPr>
          <a:xfrm>
            <a:off x="1354138" y="3632200"/>
            <a:ext cx="2525712" cy="2833688"/>
            <a:chOff x="720" y="1776"/>
            <a:chExt cx="1344" cy="1508"/>
          </a:xfrm>
        </p:grpSpPr>
        <p:sp>
          <p:nvSpPr>
            <p:cNvPr id="58395" name="文本框 58394"/>
            <p:cNvSpPr txBox="1"/>
            <p:nvPr/>
          </p:nvSpPr>
          <p:spPr>
            <a:xfrm>
              <a:off x="1488" y="1776"/>
              <a:ext cx="24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8396" name="组合 58395"/>
            <p:cNvGrpSpPr/>
            <p:nvPr/>
          </p:nvGrpSpPr>
          <p:grpSpPr>
            <a:xfrm>
              <a:off x="720" y="2064"/>
              <a:ext cx="1344" cy="1220"/>
              <a:chOff x="672" y="2208"/>
              <a:chExt cx="1344" cy="1220"/>
            </a:xfrm>
          </p:grpSpPr>
          <p:sp>
            <p:nvSpPr>
              <p:cNvPr id="58397" name="椭圆 58396"/>
              <p:cNvSpPr/>
              <p:nvPr/>
            </p:nvSpPr>
            <p:spPr>
              <a:xfrm>
                <a:off x="1029" y="245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398" name="文本框 58397"/>
              <p:cNvSpPr txBox="1"/>
              <p:nvPr/>
            </p:nvSpPr>
            <p:spPr>
              <a:xfrm>
                <a:off x="889" y="2222"/>
                <a:ext cx="223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58399" name="文本框 58398"/>
              <p:cNvSpPr txBox="1"/>
              <p:nvPr/>
            </p:nvSpPr>
            <p:spPr>
              <a:xfrm>
                <a:off x="901" y="2549"/>
                <a:ext cx="212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58400" name="文本框 58399"/>
              <p:cNvSpPr txBox="1"/>
              <p:nvPr/>
            </p:nvSpPr>
            <p:spPr>
              <a:xfrm>
                <a:off x="672" y="2400"/>
                <a:ext cx="336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0" lang="en-US" altLang="zh-CN" sz="2800" b="1" i="0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401" name="任意多边形 58400"/>
              <p:cNvSpPr/>
              <p:nvPr/>
            </p:nvSpPr>
            <p:spPr>
              <a:xfrm>
                <a:off x="1170" y="2333"/>
                <a:ext cx="2" cy="1059"/>
              </a:xfrm>
              <a:custGeom>
                <a:avLst/>
                <a:gdLst/>
                <a:ahLst/>
                <a:cxnLst/>
                <a:rect l="0" t="0" r="0" b="0"/>
                <a:pathLst>
                  <a:path w="2" h="1059">
                    <a:moveTo>
                      <a:pt x="0" y="0"/>
                    </a:moveTo>
                    <a:lnTo>
                      <a:pt x="2" y="1059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402" name="任意多边形 58401"/>
              <p:cNvSpPr/>
              <p:nvPr/>
            </p:nvSpPr>
            <p:spPr>
              <a:xfrm>
                <a:off x="1164" y="2340"/>
                <a:ext cx="660" cy="1"/>
              </a:xfrm>
              <a:custGeom>
                <a:avLst/>
                <a:gdLst/>
                <a:ahLst/>
                <a:cxnLst/>
                <a:rect l="0" t="0" r="0" b="0"/>
                <a:pathLst>
                  <a:path w="660" h="1">
                    <a:moveTo>
                      <a:pt x="0" y="0"/>
                    </a:moveTo>
                    <a:lnTo>
                      <a:pt x="66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403" name="任意多边形 58402"/>
              <p:cNvSpPr/>
              <p:nvPr/>
            </p:nvSpPr>
            <p:spPr>
              <a:xfrm>
                <a:off x="1173" y="3393"/>
                <a:ext cx="651" cy="2"/>
              </a:xfrm>
              <a:custGeom>
                <a:avLst/>
                <a:gdLst/>
                <a:ahLst/>
                <a:cxnLst/>
                <a:rect l="0" t="0" r="0" b="0"/>
                <a:pathLst>
                  <a:path w="651" h="2">
                    <a:moveTo>
                      <a:pt x="0" y="2"/>
                    </a:moveTo>
                    <a:lnTo>
                      <a:pt x="65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404" name="直接连接符 58403"/>
              <p:cNvSpPr/>
              <p:nvPr/>
            </p:nvSpPr>
            <p:spPr>
              <a:xfrm>
                <a:off x="1296" y="2208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58405" name="矩形 58404"/>
              <p:cNvSpPr/>
              <p:nvPr/>
            </p:nvSpPr>
            <p:spPr>
              <a:xfrm>
                <a:off x="1116" y="2928"/>
                <a:ext cx="120" cy="288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406" name="文本框 58405"/>
              <p:cNvSpPr txBox="1"/>
              <p:nvPr/>
            </p:nvSpPr>
            <p:spPr>
              <a:xfrm>
                <a:off x="816" y="2928"/>
                <a:ext cx="288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0" lang="en-US" altLang="zh-CN" sz="2800" b="1" i="0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407" name="文本框 58406"/>
              <p:cNvSpPr txBox="1"/>
              <p:nvPr/>
            </p:nvSpPr>
            <p:spPr>
              <a:xfrm>
                <a:off x="1680" y="2352"/>
                <a:ext cx="288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408" name="文本框 58407"/>
              <p:cNvSpPr txBox="1"/>
              <p:nvPr/>
            </p:nvSpPr>
            <p:spPr>
              <a:xfrm>
                <a:off x="1728" y="2688"/>
                <a:ext cx="288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409" name="文本框 58408"/>
              <p:cNvSpPr txBox="1"/>
              <p:nvPr/>
            </p:nvSpPr>
            <p:spPr>
              <a:xfrm>
                <a:off x="1728" y="2976"/>
                <a:ext cx="288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410" name="椭圆 58409"/>
              <p:cNvSpPr/>
              <p:nvPr/>
            </p:nvSpPr>
            <p:spPr>
              <a:xfrm>
                <a:off x="1824" y="2304"/>
                <a:ext cx="68" cy="6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411" name="椭圆 58410"/>
              <p:cNvSpPr/>
              <p:nvPr/>
            </p:nvSpPr>
            <p:spPr>
              <a:xfrm>
                <a:off x="1824" y="3360"/>
                <a:ext cx="68" cy="6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58412" name="文本框 58411"/>
          <p:cNvSpPr txBox="1"/>
          <p:nvPr/>
        </p:nvSpPr>
        <p:spPr>
          <a:xfrm>
            <a:off x="5187950" y="4083050"/>
            <a:ext cx="5053013" cy="540194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时，其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外特性曲线如下：</a:t>
            </a:r>
          </a:p>
        </p:txBody>
      </p:sp>
      <p:sp>
        <p:nvSpPr>
          <p:cNvPr id="58414" name="矩形 58413"/>
          <p:cNvSpPr/>
          <p:nvPr/>
        </p:nvSpPr>
        <p:spPr>
          <a:xfrm>
            <a:off x="563563" y="2747963"/>
            <a:ext cx="9993312" cy="962025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56388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因此可用一个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理想电压源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与一个电阻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串联的支路模型来表征其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特性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---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称为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有伴电压源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8416" name="组合 58415"/>
          <p:cNvGrpSpPr/>
          <p:nvPr/>
        </p:nvGrpSpPr>
        <p:grpSpPr>
          <a:xfrm>
            <a:off x="7968173" y="6255264"/>
            <a:ext cx="360362" cy="983509"/>
            <a:chOff x="4320" y="3264"/>
            <a:chExt cx="192" cy="640"/>
          </a:xfrm>
        </p:grpSpPr>
        <p:sp>
          <p:nvSpPr>
            <p:cNvPr id="58393" name="文本框 58392"/>
            <p:cNvSpPr txBox="1"/>
            <p:nvPr/>
          </p:nvSpPr>
          <p:spPr>
            <a:xfrm>
              <a:off x="4320" y="3552"/>
              <a:ext cx="192" cy="352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5" name="直接连接符 58414"/>
            <p:cNvSpPr/>
            <p:nvPr/>
          </p:nvSpPr>
          <p:spPr>
            <a:xfrm>
              <a:off x="4416" y="3264"/>
              <a:ext cx="0" cy="336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58417" name="矩形 58416"/>
          <p:cNvSpPr/>
          <p:nvPr/>
        </p:nvSpPr>
        <p:spPr>
          <a:xfrm>
            <a:off x="1784350" y="430213"/>
            <a:ext cx="5464175" cy="579437"/>
          </a:xfrm>
          <a:prstGeom prst="rect">
            <a:avLst/>
          </a:prstGeom>
          <a:solidFill>
            <a:srgbClr val="00FFFF"/>
          </a:solidFill>
          <a:ln w="6350">
            <a:noFill/>
          </a:ln>
        </p:spPr>
        <p:txBody>
          <a:bodyPr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00880" algn="l"/>
              </a:tabLst>
              <a:defRPr/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2.3.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有伴电源的等效变换</a:t>
            </a:r>
          </a:p>
        </p:txBody>
      </p:sp>
    </p:spTree>
    <p:extLst>
      <p:ext uri="{BB962C8B-B14F-4D97-AF65-F5344CB8AC3E}">
        <p14:creationId xmlns:p14="http://schemas.microsoft.com/office/powerpoint/2010/main" val="103513651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83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58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8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58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8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8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4" grpId="0" build="p"/>
      <p:bldP spid="58375" grpId="0"/>
      <p:bldP spid="58385" grpId="0"/>
      <p:bldP spid="58389" grpId="0"/>
      <p:bldP spid="58390" grpId="0"/>
      <p:bldP spid="58412" grpId="0"/>
      <p:bldP spid="584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组合 59393"/>
          <p:cNvGrpSpPr/>
          <p:nvPr/>
        </p:nvGrpSpPr>
        <p:grpSpPr>
          <a:xfrm>
            <a:off x="6496050" y="5725288"/>
            <a:ext cx="1217563" cy="861252"/>
            <a:chOff x="672" y="2182"/>
            <a:chExt cx="648" cy="458"/>
          </a:xfrm>
        </p:grpSpPr>
        <p:sp>
          <p:nvSpPr>
            <p:cNvPr id="59395" name="椭圆 59394"/>
            <p:cNvSpPr/>
            <p:nvPr/>
          </p:nvSpPr>
          <p:spPr>
            <a:xfrm>
              <a:off x="1128" y="2182"/>
              <a:ext cx="192" cy="192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3333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396" name="矩形标注 59395"/>
            <p:cNvSpPr/>
            <p:nvPr/>
          </p:nvSpPr>
          <p:spPr>
            <a:xfrm>
              <a:off x="672" y="2352"/>
              <a:ext cx="624" cy="288"/>
            </a:xfrm>
            <a:prstGeom prst="wedgeRectCallout">
              <a:avLst>
                <a:gd name="adj1" fmla="val 34268"/>
                <a:gd name="adj2" fmla="val -73031"/>
              </a:avLst>
            </a:prstGeom>
            <a:solidFill>
              <a:srgbClr val="FFFFFF"/>
            </a:solidFill>
            <a:ln w="9525" cap="flat" cmpd="sng">
              <a:solidFill>
                <a:srgbClr val="3333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08253" tIns="54125" rIns="108253" bIns="54125" anchor="ctr"/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3333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工作点</a:t>
              </a:r>
            </a:p>
          </p:txBody>
        </p:sp>
      </p:grpSp>
      <p:sp>
        <p:nvSpPr>
          <p:cNvPr id="59397" name="矩形 59396"/>
          <p:cNvSpPr/>
          <p:nvPr/>
        </p:nvSpPr>
        <p:spPr>
          <a:xfrm>
            <a:off x="450850" y="385763"/>
            <a:ext cx="2922887" cy="540194"/>
          </a:xfrm>
          <a:prstGeom prst="rect">
            <a:avLst/>
          </a:prstGeom>
          <a:noFill/>
          <a:ln w="12700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 、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有伴电流源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8" name="文本框 59397"/>
          <p:cNvSpPr txBox="1"/>
          <p:nvPr/>
        </p:nvSpPr>
        <p:spPr>
          <a:xfrm>
            <a:off x="901700" y="973138"/>
            <a:ext cx="9113838" cy="1133475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676275" algn="just" defTabSz="1082675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一个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实际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电流源，当它向外电路供给电流时，随着端电压的增加，输出电流近似线性下降。</a:t>
            </a:r>
          </a:p>
        </p:txBody>
      </p:sp>
      <p:sp>
        <p:nvSpPr>
          <p:cNvPr id="59400" name="直接连接符 59399"/>
          <p:cNvSpPr/>
          <p:nvPr/>
        </p:nvSpPr>
        <p:spPr>
          <a:xfrm flipH="1" flipV="1">
            <a:off x="6338423" y="5075424"/>
            <a:ext cx="2758075" cy="1919142"/>
          </a:xfrm>
          <a:prstGeom prst="line">
            <a:avLst/>
          </a:prstGeom>
          <a:ln w="25400" cap="flat" cmpd="sng">
            <a:solidFill>
              <a:srgbClr val="FF0066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9404" name="组合 59403"/>
          <p:cNvGrpSpPr/>
          <p:nvPr/>
        </p:nvGrpSpPr>
        <p:grpSpPr>
          <a:xfrm>
            <a:off x="6135688" y="4691063"/>
            <a:ext cx="3427412" cy="2644063"/>
            <a:chOff x="480" y="1632"/>
            <a:chExt cx="1824" cy="1407"/>
          </a:xfrm>
        </p:grpSpPr>
        <p:sp>
          <p:nvSpPr>
            <p:cNvPr id="59405" name="直接连接符 59404"/>
            <p:cNvSpPr/>
            <p:nvPr/>
          </p:nvSpPr>
          <p:spPr>
            <a:xfrm>
              <a:off x="480" y="2784"/>
              <a:ext cx="182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06" name="直接连接符 59405"/>
            <p:cNvSpPr/>
            <p:nvPr/>
          </p:nvSpPr>
          <p:spPr>
            <a:xfrm flipV="1">
              <a:off x="624" y="1680"/>
              <a:ext cx="0" cy="124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9407" name="文本框 59406"/>
            <p:cNvSpPr txBox="1"/>
            <p:nvPr/>
          </p:nvSpPr>
          <p:spPr>
            <a:xfrm>
              <a:off x="624" y="1632"/>
              <a:ext cx="192" cy="25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08" name="文本框 59407"/>
            <p:cNvSpPr txBox="1"/>
            <p:nvPr/>
          </p:nvSpPr>
          <p:spPr>
            <a:xfrm>
              <a:off x="2112" y="2784"/>
              <a:ext cx="192" cy="25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9411" name="文本框 59410"/>
          <p:cNvSpPr txBox="1"/>
          <p:nvPr/>
        </p:nvSpPr>
        <p:spPr>
          <a:xfrm>
            <a:off x="8029575" y="6856413"/>
            <a:ext cx="541338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9412" name="组合 59411"/>
          <p:cNvGrpSpPr/>
          <p:nvPr/>
        </p:nvGrpSpPr>
        <p:grpSpPr>
          <a:xfrm>
            <a:off x="5954713" y="5755374"/>
            <a:ext cx="1713805" cy="1667338"/>
            <a:chOff x="384" y="2006"/>
            <a:chExt cx="1056" cy="1091"/>
          </a:xfrm>
        </p:grpSpPr>
        <p:sp>
          <p:nvSpPr>
            <p:cNvPr id="59413" name="直接连接符 59412"/>
            <p:cNvSpPr/>
            <p:nvPr/>
          </p:nvSpPr>
          <p:spPr>
            <a:xfrm>
              <a:off x="1344" y="2112"/>
              <a:ext cx="0" cy="672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9414" name="直接连接符 59413"/>
            <p:cNvSpPr/>
            <p:nvPr/>
          </p:nvSpPr>
          <p:spPr>
            <a:xfrm>
              <a:off x="624" y="2112"/>
              <a:ext cx="720" cy="0"/>
            </a:xfrm>
            <a:prstGeom prst="line">
              <a:avLst/>
            </a:prstGeom>
            <a:ln w="12700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59415" name="文本框 59414"/>
            <p:cNvSpPr txBox="1"/>
            <p:nvPr/>
          </p:nvSpPr>
          <p:spPr>
            <a:xfrm>
              <a:off x="384" y="2006"/>
              <a:ext cx="192" cy="31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16" name="文本框 59415"/>
            <p:cNvSpPr txBox="1"/>
            <p:nvPr/>
          </p:nvSpPr>
          <p:spPr>
            <a:xfrm>
              <a:off x="1248" y="2784"/>
              <a:ext cx="192" cy="31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9417" name="文本框 59416"/>
          <p:cNvSpPr txBox="1"/>
          <p:nvPr/>
        </p:nvSpPr>
        <p:spPr>
          <a:xfrm>
            <a:off x="1984375" y="6022975"/>
            <a:ext cx="1895475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–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9441" name="组合 59440"/>
          <p:cNvGrpSpPr/>
          <p:nvPr/>
        </p:nvGrpSpPr>
        <p:grpSpPr>
          <a:xfrm>
            <a:off x="1082675" y="3451225"/>
            <a:ext cx="3248025" cy="2112963"/>
            <a:chOff x="576" y="2028"/>
            <a:chExt cx="1728" cy="1124"/>
          </a:xfrm>
        </p:grpSpPr>
        <p:sp>
          <p:nvSpPr>
            <p:cNvPr id="59419" name="任意多边形 59418"/>
            <p:cNvSpPr/>
            <p:nvPr/>
          </p:nvSpPr>
          <p:spPr>
            <a:xfrm>
              <a:off x="870" y="2298"/>
              <a:ext cx="1242" cy="5"/>
            </a:xfrm>
            <a:custGeom>
              <a:avLst/>
              <a:gdLst/>
              <a:ahLst/>
              <a:cxnLst/>
              <a:rect l="0" t="0" r="0" b="0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20" name="文本框 59419"/>
            <p:cNvSpPr txBox="1"/>
            <p:nvPr/>
          </p:nvSpPr>
          <p:spPr>
            <a:xfrm>
              <a:off x="1920" y="2028"/>
              <a:ext cx="24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21" name="文本框 59420"/>
            <p:cNvSpPr txBox="1"/>
            <p:nvPr/>
          </p:nvSpPr>
          <p:spPr>
            <a:xfrm>
              <a:off x="1488" y="2556"/>
              <a:ext cx="336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22" name="文本框 59421"/>
            <p:cNvSpPr txBox="1"/>
            <p:nvPr/>
          </p:nvSpPr>
          <p:spPr>
            <a:xfrm>
              <a:off x="2004" y="2292"/>
              <a:ext cx="288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23" name="文本框 59422"/>
            <p:cNvSpPr txBox="1"/>
            <p:nvPr/>
          </p:nvSpPr>
          <p:spPr>
            <a:xfrm>
              <a:off x="1968" y="2604"/>
              <a:ext cx="288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24" name="文本框 59423"/>
            <p:cNvSpPr txBox="1"/>
            <p:nvPr/>
          </p:nvSpPr>
          <p:spPr>
            <a:xfrm>
              <a:off x="2016" y="2748"/>
              <a:ext cx="288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25" name="任意多边形 59424"/>
            <p:cNvSpPr/>
            <p:nvPr/>
          </p:nvSpPr>
          <p:spPr>
            <a:xfrm>
              <a:off x="870" y="3114"/>
              <a:ext cx="1242" cy="5"/>
            </a:xfrm>
            <a:custGeom>
              <a:avLst/>
              <a:gdLst/>
              <a:ahLst/>
              <a:cxnLst/>
              <a:rect l="0" t="0" r="0" b="0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26" name="任意多边形 59425"/>
            <p:cNvSpPr/>
            <p:nvPr/>
          </p:nvSpPr>
          <p:spPr>
            <a:xfrm>
              <a:off x="876" y="2298"/>
              <a:ext cx="1" cy="834"/>
            </a:xfrm>
            <a:custGeom>
              <a:avLst/>
              <a:gdLst/>
              <a:ahLst/>
              <a:cxnLst/>
              <a:rect l="0" t="0" r="0" b="0"/>
              <a:pathLst>
                <a:path w="1" h="834">
                  <a:moveTo>
                    <a:pt x="0" y="0"/>
                  </a:moveTo>
                  <a:lnTo>
                    <a:pt x="1" y="83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59427" name="组合 59426"/>
            <p:cNvGrpSpPr/>
            <p:nvPr/>
          </p:nvGrpSpPr>
          <p:grpSpPr>
            <a:xfrm>
              <a:off x="720" y="2604"/>
              <a:ext cx="288" cy="288"/>
              <a:chOff x="2304" y="2304"/>
              <a:chExt cx="288" cy="288"/>
            </a:xfrm>
          </p:grpSpPr>
          <p:sp>
            <p:nvSpPr>
              <p:cNvPr id="59428" name="椭圆 59427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429" name="直接连接符 59428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9430" name="任意多边形 59429"/>
            <p:cNvSpPr/>
            <p:nvPr/>
          </p:nvSpPr>
          <p:spPr>
            <a:xfrm>
              <a:off x="1452" y="2298"/>
              <a:ext cx="1" cy="834"/>
            </a:xfrm>
            <a:custGeom>
              <a:avLst/>
              <a:gdLst/>
              <a:ahLst/>
              <a:cxnLst/>
              <a:rect l="0" t="0" r="0" b="0"/>
              <a:pathLst>
                <a:path w="1" h="834">
                  <a:moveTo>
                    <a:pt x="0" y="83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31" name="矩形 59430"/>
            <p:cNvSpPr/>
            <p:nvPr/>
          </p:nvSpPr>
          <p:spPr>
            <a:xfrm>
              <a:off x="1392" y="2556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32" name="文本框 59431"/>
            <p:cNvSpPr txBox="1"/>
            <p:nvPr/>
          </p:nvSpPr>
          <p:spPr>
            <a:xfrm>
              <a:off x="576" y="2268"/>
              <a:ext cx="288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33" name="直接连接符 59432"/>
            <p:cNvSpPr/>
            <p:nvPr/>
          </p:nvSpPr>
          <p:spPr>
            <a:xfrm>
              <a:off x="1584" y="2172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9434" name="直接连接符 59433"/>
            <p:cNvSpPr/>
            <p:nvPr/>
          </p:nvSpPr>
          <p:spPr>
            <a:xfrm rot="-5400000">
              <a:off x="480" y="274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9435" name="椭圆 59434"/>
            <p:cNvSpPr/>
            <p:nvPr/>
          </p:nvSpPr>
          <p:spPr>
            <a:xfrm>
              <a:off x="2112" y="2268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436" name="椭圆 59435"/>
            <p:cNvSpPr/>
            <p:nvPr/>
          </p:nvSpPr>
          <p:spPr>
            <a:xfrm>
              <a:off x="2112" y="3084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9437" name="文本框 59436"/>
          <p:cNvSpPr txBox="1"/>
          <p:nvPr/>
        </p:nvSpPr>
        <p:spPr>
          <a:xfrm>
            <a:off x="5187950" y="3857625"/>
            <a:ext cx="4691063" cy="540194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时，其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外特性曲线如下：</a:t>
            </a:r>
          </a:p>
        </p:txBody>
      </p:sp>
      <p:sp>
        <p:nvSpPr>
          <p:cNvPr id="59438" name="文本框 59437"/>
          <p:cNvSpPr txBox="1"/>
          <p:nvPr/>
        </p:nvSpPr>
        <p:spPr>
          <a:xfrm>
            <a:off x="992188" y="6743700"/>
            <a:ext cx="4511675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电源内电导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一般很小。</a:t>
            </a:r>
          </a:p>
        </p:txBody>
      </p:sp>
      <p:sp>
        <p:nvSpPr>
          <p:cNvPr id="59440" name="矩形 59439"/>
          <p:cNvSpPr/>
          <p:nvPr/>
        </p:nvSpPr>
        <p:spPr>
          <a:xfrm>
            <a:off x="925513" y="2206625"/>
            <a:ext cx="9350375" cy="962025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56388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因此可用一个电流为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的理想电流源和一个内电导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8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并联的模型来表征其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特性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有伴电流源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00875" y="4781266"/>
            <a:ext cx="3278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0070C0"/>
                </a:solidFill>
              </a:rPr>
              <a:t>与有伴电压源曲线相同，可等效？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26291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4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9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8" grpId="0" build="p"/>
      <p:bldP spid="59411" grpId="0"/>
      <p:bldP spid="59417" grpId="0"/>
      <p:bldP spid="59437" grpId="0"/>
      <p:bldP spid="59438" grpId="0"/>
      <p:bldP spid="594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文本框 60417"/>
          <p:cNvSpPr txBox="1"/>
          <p:nvPr/>
        </p:nvSpPr>
        <p:spPr>
          <a:xfrm>
            <a:off x="271463" y="180975"/>
            <a:ext cx="3698875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 、电源的等效变换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19" name="文本框 60418"/>
          <p:cNvSpPr txBox="1"/>
          <p:nvPr/>
        </p:nvSpPr>
        <p:spPr>
          <a:xfrm>
            <a:off x="901700" y="758825"/>
            <a:ext cx="8932863" cy="164623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676275" algn="l" defTabSz="1082675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本小节将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说明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有伴电压源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有伴电流源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两种模型可以进行等效变换，所谓的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是指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端口的电压、电流在转换过程中保持不变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即对外等效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0" name="文本框 60419"/>
          <p:cNvSpPr txBox="1"/>
          <p:nvPr/>
        </p:nvSpPr>
        <p:spPr>
          <a:xfrm>
            <a:off x="361951" y="5232400"/>
            <a:ext cx="3608388" cy="540194"/>
          </a:xfrm>
          <a:prstGeom prst="rect">
            <a:avLst/>
          </a:prstGeom>
          <a:noFill/>
          <a:ln w="12700">
            <a:noFill/>
          </a:ln>
        </p:spPr>
        <p:txBody>
          <a:bodyPr wrap="square"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KVL</a:t>
            </a:r>
            <a:r>
              <a:rPr kumimoji="0" lang="zh-CN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u=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–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1" name="文本框 60420"/>
          <p:cNvSpPr txBox="1"/>
          <p:nvPr/>
        </p:nvSpPr>
        <p:spPr>
          <a:xfrm>
            <a:off x="5436659" y="5235946"/>
            <a:ext cx="3579029" cy="540194"/>
          </a:xfrm>
          <a:prstGeom prst="rect">
            <a:avLst/>
          </a:prstGeom>
          <a:noFill/>
          <a:ln w="12700">
            <a:noFill/>
          </a:ln>
        </p:spPr>
        <p:txBody>
          <a:bodyPr wrap="square"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KCL</a:t>
            </a:r>
            <a:r>
              <a:rPr kumimoji="0" lang="zh-CN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–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8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2" name="文本框 60421"/>
          <p:cNvSpPr txBox="1"/>
          <p:nvPr/>
        </p:nvSpPr>
        <p:spPr>
          <a:xfrm>
            <a:off x="653143" y="5864225"/>
            <a:ext cx="3858532" cy="540194"/>
          </a:xfrm>
          <a:prstGeom prst="rect">
            <a:avLst/>
          </a:prstGeom>
          <a:noFill/>
          <a:ln w="12700">
            <a:noFill/>
          </a:ln>
        </p:spPr>
        <p:txBody>
          <a:bodyPr wrap="square"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整理</a:t>
            </a:r>
            <a:r>
              <a:rPr kumimoji="0" lang="zh-CN" altLang="en-US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– 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3" name="文本框 60422"/>
          <p:cNvSpPr txBox="1"/>
          <p:nvPr/>
        </p:nvSpPr>
        <p:spPr>
          <a:xfrm>
            <a:off x="586525" y="6525947"/>
            <a:ext cx="4602162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通过比较，得等效的条件：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4" name="文本框 60423"/>
          <p:cNvSpPr txBox="1"/>
          <p:nvPr/>
        </p:nvSpPr>
        <p:spPr>
          <a:xfrm>
            <a:off x="5368131" y="6500479"/>
            <a:ext cx="3743325" cy="611187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rgbClr val="FFFFFF"/>
              </a:gs>
            </a:gsLst>
            <a:lin ang="0" scaled="1"/>
            <a:tileRect/>
          </a:gradFill>
          <a:ln w="12700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300" b="1" i="1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3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33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3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33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33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33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33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33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33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0" lang="en-US" altLang="zh-CN" sz="33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3300" b="1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33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33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33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33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33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</a:t>
            </a:r>
            <a:r>
              <a:rPr kumimoji="0" lang="en-US" altLang="zh-CN" sz="33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3300" b="1" i="1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3300" b="1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0444" name="组合 60443"/>
          <p:cNvGrpSpPr/>
          <p:nvPr/>
        </p:nvGrpSpPr>
        <p:grpSpPr>
          <a:xfrm>
            <a:off x="1354138" y="2209800"/>
            <a:ext cx="2525712" cy="2835275"/>
            <a:chOff x="720" y="1776"/>
            <a:chExt cx="1344" cy="1508"/>
          </a:xfrm>
        </p:grpSpPr>
        <p:sp>
          <p:nvSpPr>
            <p:cNvPr id="60445" name="文本框 60444"/>
            <p:cNvSpPr txBox="1"/>
            <p:nvPr/>
          </p:nvSpPr>
          <p:spPr>
            <a:xfrm>
              <a:off x="1488" y="1776"/>
              <a:ext cx="24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0446" name="组合 60445"/>
            <p:cNvGrpSpPr/>
            <p:nvPr/>
          </p:nvGrpSpPr>
          <p:grpSpPr>
            <a:xfrm>
              <a:off x="720" y="2064"/>
              <a:ext cx="1344" cy="1220"/>
              <a:chOff x="672" y="2208"/>
              <a:chExt cx="1344" cy="1220"/>
            </a:xfrm>
          </p:grpSpPr>
          <p:sp>
            <p:nvSpPr>
              <p:cNvPr id="60447" name="椭圆 60446"/>
              <p:cNvSpPr/>
              <p:nvPr/>
            </p:nvSpPr>
            <p:spPr>
              <a:xfrm>
                <a:off x="1029" y="245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48" name="文本框 60447"/>
              <p:cNvSpPr txBox="1"/>
              <p:nvPr/>
            </p:nvSpPr>
            <p:spPr>
              <a:xfrm>
                <a:off x="889" y="2222"/>
                <a:ext cx="223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0449" name="文本框 60448"/>
              <p:cNvSpPr txBox="1"/>
              <p:nvPr/>
            </p:nvSpPr>
            <p:spPr>
              <a:xfrm>
                <a:off x="901" y="2550"/>
                <a:ext cx="212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0450" name="文本框 60449"/>
              <p:cNvSpPr txBox="1"/>
              <p:nvPr/>
            </p:nvSpPr>
            <p:spPr>
              <a:xfrm>
                <a:off x="672" y="2400"/>
                <a:ext cx="336" cy="2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0" lang="en-US" altLang="zh-CN" sz="2800" b="1" i="0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1" name="任意多边形 60450"/>
              <p:cNvSpPr/>
              <p:nvPr/>
            </p:nvSpPr>
            <p:spPr>
              <a:xfrm>
                <a:off x="1170" y="2333"/>
                <a:ext cx="2" cy="1059"/>
              </a:xfrm>
              <a:custGeom>
                <a:avLst/>
                <a:gdLst/>
                <a:ahLst/>
                <a:cxnLst/>
                <a:rect l="0" t="0" r="0" b="0"/>
                <a:pathLst>
                  <a:path w="2" h="1059">
                    <a:moveTo>
                      <a:pt x="0" y="0"/>
                    </a:moveTo>
                    <a:lnTo>
                      <a:pt x="2" y="1059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2" name="任意多边形 60451"/>
              <p:cNvSpPr/>
              <p:nvPr/>
            </p:nvSpPr>
            <p:spPr>
              <a:xfrm>
                <a:off x="1164" y="2340"/>
                <a:ext cx="660" cy="1"/>
              </a:xfrm>
              <a:custGeom>
                <a:avLst/>
                <a:gdLst/>
                <a:ahLst/>
                <a:cxnLst/>
                <a:rect l="0" t="0" r="0" b="0"/>
                <a:pathLst>
                  <a:path w="660" h="1">
                    <a:moveTo>
                      <a:pt x="0" y="0"/>
                    </a:moveTo>
                    <a:lnTo>
                      <a:pt x="66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3" name="任意多边形 60452"/>
              <p:cNvSpPr/>
              <p:nvPr/>
            </p:nvSpPr>
            <p:spPr>
              <a:xfrm>
                <a:off x="1173" y="3393"/>
                <a:ext cx="651" cy="2"/>
              </a:xfrm>
              <a:custGeom>
                <a:avLst/>
                <a:gdLst/>
                <a:ahLst/>
                <a:cxnLst/>
                <a:rect l="0" t="0" r="0" b="0"/>
                <a:pathLst>
                  <a:path w="651" h="2">
                    <a:moveTo>
                      <a:pt x="0" y="2"/>
                    </a:moveTo>
                    <a:lnTo>
                      <a:pt x="65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4" name="直接连接符 60453"/>
              <p:cNvSpPr/>
              <p:nvPr/>
            </p:nvSpPr>
            <p:spPr>
              <a:xfrm>
                <a:off x="1296" y="2208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60455" name="矩形 60454"/>
              <p:cNvSpPr/>
              <p:nvPr/>
            </p:nvSpPr>
            <p:spPr>
              <a:xfrm>
                <a:off x="1116" y="2928"/>
                <a:ext cx="120" cy="288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6" name="文本框 60455"/>
              <p:cNvSpPr txBox="1"/>
              <p:nvPr/>
            </p:nvSpPr>
            <p:spPr>
              <a:xfrm>
                <a:off x="816" y="2928"/>
                <a:ext cx="288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0" lang="en-US" altLang="zh-CN" sz="2800" b="1" i="0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7" name="文本框 60456"/>
              <p:cNvSpPr txBox="1"/>
              <p:nvPr/>
            </p:nvSpPr>
            <p:spPr>
              <a:xfrm>
                <a:off x="1680" y="2352"/>
                <a:ext cx="288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8" name="文本框 60457"/>
              <p:cNvSpPr txBox="1"/>
              <p:nvPr/>
            </p:nvSpPr>
            <p:spPr>
              <a:xfrm>
                <a:off x="1728" y="2688"/>
                <a:ext cx="288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59" name="文本框 60458"/>
              <p:cNvSpPr txBox="1"/>
              <p:nvPr/>
            </p:nvSpPr>
            <p:spPr>
              <a:xfrm>
                <a:off x="1728" y="2976"/>
                <a:ext cx="288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60" name="椭圆 60459"/>
              <p:cNvSpPr/>
              <p:nvPr/>
            </p:nvSpPr>
            <p:spPr>
              <a:xfrm>
                <a:off x="1824" y="2304"/>
                <a:ext cx="68" cy="6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61" name="椭圆 60460"/>
              <p:cNvSpPr/>
              <p:nvPr/>
            </p:nvSpPr>
            <p:spPr>
              <a:xfrm>
                <a:off x="1824" y="3360"/>
                <a:ext cx="68" cy="6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0463" name="组合 60462"/>
          <p:cNvGrpSpPr/>
          <p:nvPr/>
        </p:nvGrpSpPr>
        <p:grpSpPr>
          <a:xfrm>
            <a:off x="5256213" y="2797175"/>
            <a:ext cx="3248025" cy="2112963"/>
            <a:chOff x="2784" y="1488"/>
            <a:chExt cx="1728" cy="1124"/>
          </a:xfrm>
        </p:grpSpPr>
        <p:sp>
          <p:nvSpPr>
            <p:cNvPr id="60426" name="任意多边形 60425"/>
            <p:cNvSpPr/>
            <p:nvPr/>
          </p:nvSpPr>
          <p:spPr>
            <a:xfrm>
              <a:off x="3078" y="1758"/>
              <a:ext cx="1242" cy="5"/>
            </a:xfrm>
            <a:custGeom>
              <a:avLst/>
              <a:gdLst/>
              <a:ahLst/>
              <a:cxnLst/>
              <a:rect l="0" t="0" r="0" b="0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27" name="文本框 60426"/>
            <p:cNvSpPr txBox="1"/>
            <p:nvPr/>
          </p:nvSpPr>
          <p:spPr>
            <a:xfrm>
              <a:off x="4128" y="1488"/>
              <a:ext cx="24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28" name="文本框 60427"/>
            <p:cNvSpPr txBox="1"/>
            <p:nvPr/>
          </p:nvSpPr>
          <p:spPr>
            <a:xfrm>
              <a:off x="3696" y="2016"/>
              <a:ext cx="336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29" name="文本框 60428"/>
            <p:cNvSpPr txBox="1"/>
            <p:nvPr/>
          </p:nvSpPr>
          <p:spPr>
            <a:xfrm>
              <a:off x="4200" y="1752"/>
              <a:ext cx="288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30" name="文本框 60429"/>
            <p:cNvSpPr txBox="1"/>
            <p:nvPr/>
          </p:nvSpPr>
          <p:spPr>
            <a:xfrm>
              <a:off x="4176" y="2064"/>
              <a:ext cx="288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31" name="文本框 60430"/>
            <p:cNvSpPr txBox="1"/>
            <p:nvPr/>
          </p:nvSpPr>
          <p:spPr>
            <a:xfrm>
              <a:off x="4224" y="2208"/>
              <a:ext cx="288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33" name="任意多边形 60432"/>
            <p:cNvSpPr/>
            <p:nvPr/>
          </p:nvSpPr>
          <p:spPr>
            <a:xfrm>
              <a:off x="3084" y="1758"/>
              <a:ext cx="1" cy="834"/>
            </a:xfrm>
            <a:custGeom>
              <a:avLst/>
              <a:gdLst/>
              <a:ahLst/>
              <a:cxnLst/>
              <a:rect l="0" t="0" r="0" b="0"/>
              <a:pathLst>
                <a:path w="1" h="834">
                  <a:moveTo>
                    <a:pt x="0" y="0"/>
                  </a:moveTo>
                  <a:lnTo>
                    <a:pt x="1" y="83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0434" name="组合 60433"/>
            <p:cNvGrpSpPr/>
            <p:nvPr/>
          </p:nvGrpSpPr>
          <p:grpSpPr>
            <a:xfrm>
              <a:off x="2928" y="2064"/>
              <a:ext cx="288" cy="288"/>
              <a:chOff x="2304" y="2304"/>
              <a:chExt cx="288" cy="288"/>
            </a:xfrm>
          </p:grpSpPr>
          <p:sp>
            <p:nvSpPr>
              <p:cNvPr id="60435" name="椭圆 60434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436" name="直接连接符 60435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0437" name="任意多边形 60436"/>
            <p:cNvSpPr/>
            <p:nvPr/>
          </p:nvSpPr>
          <p:spPr>
            <a:xfrm>
              <a:off x="3660" y="1758"/>
              <a:ext cx="1" cy="834"/>
            </a:xfrm>
            <a:custGeom>
              <a:avLst/>
              <a:gdLst/>
              <a:ahLst/>
              <a:cxnLst/>
              <a:rect l="0" t="0" r="0" b="0"/>
              <a:pathLst>
                <a:path w="1" h="834">
                  <a:moveTo>
                    <a:pt x="0" y="83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38" name="矩形 60437"/>
            <p:cNvSpPr/>
            <p:nvPr/>
          </p:nvSpPr>
          <p:spPr>
            <a:xfrm>
              <a:off x="3600" y="2016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39" name="文本框 60438"/>
            <p:cNvSpPr txBox="1"/>
            <p:nvPr/>
          </p:nvSpPr>
          <p:spPr>
            <a:xfrm>
              <a:off x="2784" y="1728"/>
              <a:ext cx="288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40" name="直接连接符 60439"/>
            <p:cNvSpPr/>
            <p:nvPr/>
          </p:nvSpPr>
          <p:spPr>
            <a:xfrm>
              <a:off x="3792" y="1632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60441" name="直接连接符 60440"/>
            <p:cNvSpPr/>
            <p:nvPr/>
          </p:nvSpPr>
          <p:spPr>
            <a:xfrm rot="-5400000">
              <a:off x="2688" y="220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60442" name="椭圆 60441"/>
            <p:cNvSpPr/>
            <p:nvPr/>
          </p:nvSpPr>
          <p:spPr>
            <a:xfrm>
              <a:off x="4320" y="1728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43" name="椭圆 60442"/>
            <p:cNvSpPr/>
            <p:nvPr/>
          </p:nvSpPr>
          <p:spPr>
            <a:xfrm>
              <a:off x="4320" y="2544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462" name="直接连接符 60461"/>
            <p:cNvSpPr/>
            <p:nvPr/>
          </p:nvSpPr>
          <p:spPr>
            <a:xfrm>
              <a:off x="3084" y="2592"/>
              <a:ext cx="12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4794070" y="5895055"/>
            <a:ext cx="5045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u="sng" dirty="0" smtClean="0"/>
              <a:t>如果由</a:t>
            </a:r>
            <a:r>
              <a:rPr lang="zh-CN" altLang="en-US" sz="2400" u="sng" dirty="0" smtClean="0"/>
              <a:t>相同</a:t>
            </a:r>
            <a:r>
              <a:rPr lang="en-US" altLang="zh-CN" sz="2400" i="1" u="sng" dirty="0" err="1" smtClean="0"/>
              <a:t>i</a:t>
            </a:r>
            <a:r>
              <a:rPr lang="zh-CN" altLang="en-US" sz="2400" i="1" u="sng" dirty="0" smtClean="0"/>
              <a:t>、</a:t>
            </a:r>
            <a:r>
              <a:rPr lang="en-US" altLang="zh-CN" sz="2400" i="1" u="sng" dirty="0" smtClean="0"/>
              <a:t>v</a:t>
            </a:r>
            <a:r>
              <a:rPr lang="zh-CN" altLang="en-US" sz="2400" u="sng" dirty="0" smtClean="0"/>
              <a:t>关系，满足等效条件</a:t>
            </a:r>
            <a:endParaRPr lang="zh-CN" altLang="en-US" sz="2400" u="sng" dirty="0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073236" y="5664530"/>
            <a:ext cx="1453646" cy="356260"/>
          </a:xfrm>
          <a:prstGeom prst="line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515621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0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300" fill="hold"/>
                                        <p:tgtEl>
                                          <p:spTgt spid="60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  <p:bldP spid="60420" grpId="0"/>
      <p:bldP spid="60421" grpId="0"/>
      <p:bldP spid="60422" grpId="0"/>
      <p:bldP spid="60423" grpId="0"/>
      <p:bldP spid="604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76801"/>
          <p:cNvSpPr>
            <a:spLocks noGrp="1"/>
          </p:cNvSpPr>
          <p:nvPr>
            <p:ph type="title"/>
          </p:nvPr>
        </p:nvSpPr>
        <p:spPr>
          <a:xfrm>
            <a:off x="1533525" y="338138"/>
            <a:ext cx="6924675" cy="744537"/>
          </a:xfrm>
          <a:solidFill>
            <a:srgbClr val="00FFFF"/>
          </a:solidFill>
          <a:ln>
            <a:noFill/>
          </a:ln>
        </p:spPr>
        <p:txBody>
          <a:bodyPr lIns="108253" tIns="54125" rIns="108253" bIns="54125" anchor="ctr"/>
          <a:lstStyle/>
          <a:p>
            <a:r>
              <a:rPr lang="en-US" altLang="zh-CN" sz="3600" b="1" dirty="0"/>
              <a:t>2.1 </a:t>
            </a:r>
            <a:r>
              <a:rPr lang="zh-CN" altLang="en-US" sz="3600" b="1" dirty="0"/>
              <a:t>电阻的串并联等效变换</a:t>
            </a:r>
            <a:endParaRPr lang="zh-CN" altLang="en-US" sz="3600" b="1"/>
          </a:p>
        </p:txBody>
      </p:sp>
      <p:sp>
        <p:nvSpPr>
          <p:cNvPr id="76953" name="右箭头 76952"/>
          <p:cNvSpPr/>
          <p:nvPr/>
        </p:nvSpPr>
        <p:spPr>
          <a:xfrm>
            <a:off x="5256213" y="2325688"/>
            <a:ext cx="752475" cy="538162"/>
          </a:xfrm>
          <a:prstGeom prst="rightArrow">
            <a:avLst>
              <a:gd name="adj1" fmla="val 50000"/>
              <a:gd name="adj2" fmla="val 34955"/>
            </a:avLst>
          </a:prstGeom>
          <a:solidFill>
            <a:srgbClr val="0000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6956" name="矩形 76955"/>
          <p:cNvSpPr/>
          <p:nvPr/>
        </p:nvSpPr>
        <p:spPr>
          <a:xfrm>
            <a:off x="882650" y="4491038"/>
            <a:ext cx="9155113" cy="1219200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indent="901700" algn="l" defTabSz="1082675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可以用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Req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替代的条件：端子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1-2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以右部分有相同的伏安特性。 </a:t>
            </a:r>
            <a:r>
              <a:rPr lang="en-US" altLang="zh-CN" sz="280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Req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称为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等效电阻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958" name="矩形 76957"/>
          <p:cNvSpPr/>
          <p:nvPr/>
        </p:nvSpPr>
        <p:spPr>
          <a:xfrm>
            <a:off x="944563" y="5710238"/>
            <a:ext cx="8834437" cy="2330450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indent="901700" algn="l" defTabSz="1082675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用</a:t>
            </a: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等效电阻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替代电路的某部分以后，未被替代部分的电压、电流应保持不变。即“</a:t>
            </a:r>
            <a:r>
              <a:rPr lang="zh-CN" altLang="en-US" sz="2800" dirty="0">
                <a:latin typeface="Times New Roman" panose="02020603050405020304" pitchFamily="18" charset="0"/>
              </a:rPr>
              <a:t>对外等效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”，对内不一定等效。例如，要求解实际电路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1-2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右</a:t>
            </a:r>
            <a:r>
              <a:rPr lang="zh-CN" altLang="en-US" sz="28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端的</a:t>
            </a:r>
            <a:r>
              <a:rPr lang="en-US" altLang="zh-CN" sz="2800" i="1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等，须用原电路求。</a:t>
            </a:r>
          </a:p>
        </p:txBody>
      </p:sp>
      <p:sp>
        <p:nvSpPr>
          <p:cNvPr id="76897" name="矩形 76896"/>
          <p:cNvSpPr/>
          <p:nvPr/>
        </p:nvSpPr>
        <p:spPr>
          <a:xfrm>
            <a:off x="2571750" y="1423988"/>
            <a:ext cx="2344738" cy="2747962"/>
          </a:xfrm>
          <a:prstGeom prst="rect">
            <a:avLst/>
          </a:prstGeom>
          <a:noFill/>
          <a:ln w="6350" cap="flat" cmpd="sng">
            <a:solidFill>
              <a:srgbClr val="00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76968" name="组合 76967"/>
          <p:cNvGrpSpPr/>
          <p:nvPr/>
        </p:nvGrpSpPr>
        <p:grpSpPr>
          <a:xfrm>
            <a:off x="233363" y="1104900"/>
            <a:ext cx="4886325" cy="3467100"/>
            <a:chOff x="147" y="696"/>
            <a:chExt cx="3078" cy="2184"/>
          </a:xfrm>
        </p:grpSpPr>
        <p:sp>
          <p:nvSpPr>
            <p:cNvPr id="76949" name="文本框 76948"/>
            <p:cNvSpPr txBox="1"/>
            <p:nvPr/>
          </p:nvSpPr>
          <p:spPr>
            <a:xfrm>
              <a:off x="2742" y="2188"/>
              <a:ext cx="455" cy="30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4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1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1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76967" name="组合 76966"/>
            <p:cNvGrpSpPr/>
            <p:nvPr/>
          </p:nvGrpSpPr>
          <p:grpSpPr>
            <a:xfrm>
              <a:off x="147" y="696"/>
              <a:ext cx="3078" cy="2184"/>
              <a:chOff x="147" y="696"/>
              <a:chExt cx="3078" cy="2184"/>
            </a:xfrm>
          </p:grpSpPr>
          <p:sp>
            <p:nvSpPr>
              <p:cNvPr id="76850" name="直接连接符 76849"/>
              <p:cNvSpPr/>
              <p:nvPr/>
            </p:nvSpPr>
            <p:spPr>
              <a:xfrm rot="10800000">
                <a:off x="700" y="1100"/>
                <a:ext cx="0" cy="1391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93" name="文本框 76892"/>
              <p:cNvSpPr txBox="1"/>
              <p:nvPr/>
            </p:nvSpPr>
            <p:spPr>
              <a:xfrm>
                <a:off x="1393" y="2543"/>
                <a:ext cx="454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76945" name="文本框 76944"/>
              <p:cNvSpPr txBox="1"/>
              <p:nvPr/>
            </p:nvSpPr>
            <p:spPr>
              <a:xfrm>
                <a:off x="2770" y="1165"/>
                <a:ext cx="455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1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1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48" name="文本框 76847"/>
              <p:cNvSpPr txBox="1"/>
              <p:nvPr/>
            </p:nvSpPr>
            <p:spPr>
              <a:xfrm>
                <a:off x="147" y="1930"/>
                <a:ext cx="317" cy="30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400" i="1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r>
                  <a:rPr lang="en-US" altLang="zh-CN" sz="2400" baseline="-25000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S</a:t>
                </a:r>
                <a:endParaRPr lang="en-US" altLang="zh-CN" sz="2400" i="1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76849" name="直接连接符 76848"/>
              <p:cNvSpPr/>
              <p:nvPr/>
            </p:nvSpPr>
            <p:spPr>
              <a:xfrm>
                <a:off x="902" y="982"/>
                <a:ext cx="343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6851" name="椭圆 76850"/>
              <p:cNvSpPr/>
              <p:nvPr/>
            </p:nvSpPr>
            <p:spPr>
              <a:xfrm rot="10800000">
                <a:off x="486" y="1919"/>
                <a:ext cx="402" cy="402"/>
              </a:xfrm>
              <a:prstGeom prst="ellipse">
                <a:avLst/>
              </a:prstGeom>
              <a:noFill/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2" name="文本框 76851"/>
              <p:cNvSpPr txBox="1"/>
              <p:nvPr/>
            </p:nvSpPr>
            <p:spPr>
              <a:xfrm rot="10800000">
                <a:off x="455" y="1694"/>
                <a:ext cx="245" cy="29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76853" name="文本框 76852"/>
              <p:cNvSpPr txBox="1"/>
              <p:nvPr/>
            </p:nvSpPr>
            <p:spPr>
              <a:xfrm>
                <a:off x="483" y="2157"/>
                <a:ext cx="232" cy="29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76854" name="文本框 76853"/>
              <p:cNvSpPr txBox="1"/>
              <p:nvPr/>
            </p:nvSpPr>
            <p:spPr>
              <a:xfrm>
                <a:off x="731" y="814"/>
                <a:ext cx="191" cy="30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400" i="1" dirty="0" err="1" smtClean="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i</a:t>
                </a:r>
                <a:endParaRPr lang="en-US" altLang="zh-CN" sz="2400" i="1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76855" name="椭圆 76854"/>
              <p:cNvSpPr/>
              <p:nvPr/>
            </p:nvSpPr>
            <p:spPr>
              <a:xfrm rot="10800000">
                <a:off x="1458" y="2450"/>
                <a:ext cx="80" cy="81"/>
              </a:xfrm>
              <a:prstGeom prst="ellipse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6" name="直接连接符 76855"/>
              <p:cNvSpPr/>
              <p:nvPr/>
            </p:nvSpPr>
            <p:spPr>
              <a:xfrm rot="5400000">
                <a:off x="1079" y="2112"/>
                <a:ext cx="0" cy="758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57" name="椭圆 76856"/>
              <p:cNvSpPr/>
              <p:nvPr/>
            </p:nvSpPr>
            <p:spPr>
              <a:xfrm rot="10800000">
                <a:off x="1458" y="1059"/>
                <a:ext cx="80" cy="81"/>
              </a:xfrm>
              <a:prstGeom prst="ellipse">
                <a:avLst/>
              </a:prstGeom>
              <a:noFill/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8" name="直接连接符 76857"/>
              <p:cNvSpPr/>
              <p:nvPr/>
            </p:nvSpPr>
            <p:spPr>
              <a:xfrm rot="5400000">
                <a:off x="1079" y="721"/>
                <a:ext cx="0" cy="758"/>
              </a:xfrm>
              <a:prstGeom prst="line">
                <a:avLst/>
              </a:prstGeom>
              <a:ln w="1905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59" name="文本框 76858"/>
              <p:cNvSpPr txBox="1"/>
              <p:nvPr/>
            </p:nvSpPr>
            <p:spPr>
              <a:xfrm>
                <a:off x="1276" y="1620"/>
                <a:ext cx="246" cy="30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400" i="1" dirty="0" smtClean="0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u</a:t>
                </a:r>
                <a:endParaRPr lang="en-US" altLang="zh-CN" sz="2400" i="1" dirty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76860" name="文本框 76859"/>
              <p:cNvSpPr txBox="1"/>
              <p:nvPr/>
            </p:nvSpPr>
            <p:spPr>
              <a:xfrm rot="10800000">
                <a:off x="1273" y="1140"/>
                <a:ext cx="245" cy="29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76861" name="文本框 76860"/>
              <p:cNvSpPr txBox="1"/>
              <p:nvPr/>
            </p:nvSpPr>
            <p:spPr>
              <a:xfrm>
                <a:off x="1286" y="2048"/>
                <a:ext cx="232" cy="29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76863" name="文本框 76862"/>
              <p:cNvSpPr txBox="1"/>
              <p:nvPr/>
            </p:nvSpPr>
            <p:spPr>
              <a:xfrm>
                <a:off x="384" y="1322"/>
                <a:ext cx="211" cy="29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108253" tIns="54125" rIns="108253" bIns="54125" anchor="ctr">
                <a:spAutoFit/>
              </a:bodyPr>
              <a:lstStyle/>
              <a:p>
                <a:pPr defTabSz="1082675" eaLnBrk="0" hangingPunct="0"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chemeClr val="tx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r</a:t>
                </a:r>
              </a:p>
            </p:txBody>
          </p:sp>
          <p:sp>
            <p:nvSpPr>
              <p:cNvPr id="76866" name="矩形 76865"/>
              <p:cNvSpPr/>
              <p:nvPr/>
            </p:nvSpPr>
            <p:spPr>
              <a:xfrm>
                <a:off x="629" y="1307"/>
                <a:ext cx="142" cy="341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74" name="直接连接符 76873"/>
              <p:cNvSpPr/>
              <p:nvPr/>
            </p:nvSpPr>
            <p:spPr>
              <a:xfrm>
                <a:off x="1538" y="1100"/>
                <a:ext cx="49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77" name="直接连接符 76876"/>
              <p:cNvSpPr/>
              <p:nvPr/>
            </p:nvSpPr>
            <p:spPr>
              <a:xfrm>
                <a:off x="1538" y="2491"/>
                <a:ext cx="49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76" name="直接连接符 76875"/>
              <p:cNvSpPr/>
              <p:nvPr/>
            </p:nvSpPr>
            <p:spPr>
              <a:xfrm>
                <a:off x="2032" y="1113"/>
                <a:ext cx="0" cy="140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28" name="矩形 76827"/>
              <p:cNvSpPr/>
              <p:nvPr/>
            </p:nvSpPr>
            <p:spPr>
              <a:xfrm>
                <a:off x="1961" y="1307"/>
                <a:ext cx="142" cy="341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78" name="矩形 76877"/>
              <p:cNvSpPr/>
              <p:nvPr/>
            </p:nvSpPr>
            <p:spPr>
              <a:xfrm>
                <a:off x="1960" y="1901"/>
                <a:ext cx="143" cy="345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108253" tIns="54125" rIns="108253" bIns="54125" anchor="ctr">
                <a:spAutoFit/>
              </a:bodyPr>
              <a:lstStyle/>
              <a:p>
                <a:pPr defTabSz="1082675">
                  <a:spcBef>
                    <a:spcPct val="50000"/>
                  </a:spcBef>
                </a:pPr>
                <a:endParaRPr sz="2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79" name="直接连接符 76878"/>
              <p:cNvSpPr/>
              <p:nvPr/>
            </p:nvSpPr>
            <p:spPr>
              <a:xfrm>
                <a:off x="2032" y="1100"/>
                <a:ext cx="5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80" name="直接连接符 76879"/>
              <p:cNvSpPr/>
              <p:nvPr/>
            </p:nvSpPr>
            <p:spPr>
              <a:xfrm>
                <a:off x="2628" y="1100"/>
                <a:ext cx="0" cy="13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81" name="直接连接符 76880"/>
              <p:cNvSpPr/>
              <p:nvPr/>
            </p:nvSpPr>
            <p:spPr>
              <a:xfrm>
                <a:off x="2032" y="2491"/>
                <a:ext cx="5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82" name="矩形 76881"/>
              <p:cNvSpPr/>
              <p:nvPr/>
            </p:nvSpPr>
            <p:spPr>
              <a:xfrm>
                <a:off x="2543" y="1307"/>
                <a:ext cx="142" cy="341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83" name="矩形 76882"/>
              <p:cNvSpPr/>
              <p:nvPr/>
            </p:nvSpPr>
            <p:spPr>
              <a:xfrm>
                <a:off x="2542" y="1901"/>
                <a:ext cx="144" cy="345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108253" tIns="54125" rIns="108253" bIns="54125" anchor="ctr">
                <a:spAutoFit/>
              </a:bodyPr>
              <a:lstStyle/>
              <a:p>
                <a:pPr defTabSz="1082675">
                  <a:spcBef>
                    <a:spcPct val="50000"/>
                  </a:spcBef>
                </a:pPr>
                <a:endParaRPr sz="28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84" name="直接连接符 76883"/>
              <p:cNvSpPr/>
              <p:nvPr/>
            </p:nvSpPr>
            <p:spPr>
              <a:xfrm>
                <a:off x="2032" y="1776"/>
                <a:ext cx="59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6885" name="椭圆 76884"/>
              <p:cNvSpPr/>
              <p:nvPr/>
            </p:nvSpPr>
            <p:spPr>
              <a:xfrm>
                <a:off x="1999" y="2460"/>
                <a:ext cx="66" cy="6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86" name="椭圆 76885"/>
              <p:cNvSpPr/>
              <p:nvPr/>
            </p:nvSpPr>
            <p:spPr>
              <a:xfrm>
                <a:off x="2003" y="1061"/>
                <a:ext cx="67" cy="6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87" name="椭圆 76886"/>
              <p:cNvSpPr/>
              <p:nvPr/>
            </p:nvSpPr>
            <p:spPr>
              <a:xfrm>
                <a:off x="2595" y="1742"/>
                <a:ext cx="67" cy="67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88" name="椭圆 76887"/>
              <p:cNvSpPr/>
              <p:nvPr/>
            </p:nvSpPr>
            <p:spPr>
              <a:xfrm>
                <a:off x="1999" y="1742"/>
                <a:ext cx="66" cy="67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89" name="文本框 76888"/>
              <p:cNvSpPr txBox="1"/>
              <p:nvPr/>
            </p:nvSpPr>
            <p:spPr>
              <a:xfrm>
                <a:off x="1634" y="1307"/>
                <a:ext cx="455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90" name="文本框 76889"/>
              <p:cNvSpPr txBox="1"/>
              <p:nvPr/>
            </p:nvSpPr>
            <p:spPr>
              <a:xfrm>
                <a:off x="1634" y="1889"/>
                <a:ext cx="455" cy="33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91" name="文本框 76890"/>
              <p:cNvSpPr txBox="1"/>
              <p:nvPr/>
            </p:nvSpPr>
            <p:spPr>
              <a:xfrm>
                <a:off x="2671" y="1364"/>
                <a:ext cx="455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92" name="文本框 76891"/>
              <p:cNvSpPr txBox="1"/>
              <p:nvPr/>
            </p:nvSpPr>
            <p:spPr>
              <a:xfrm>
                <a:off x="2671" y="1903"/>
                <a:ext cx="455" cy="33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 i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baseline="-250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</a:t>
                </a:r>
                <a:endPara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894" name="文本框 76893"/>
              <p:cNvSpPr txBox="1"/>
              <p:nvPr/>
            </p:nvSpPr>
            <p:spPr>
              <a:xfrm>
                <a:off x="1350" y="696"/>
                <a:ext cx="454" cy="33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6936" name="直接连接符 76935"/>
              <p:cNvSpPr/>
              <p:nvPr/>
            </p:nvSpPr>
            <p:spPr>
              <a:xfrm>
                <a:off x="2160" y="1207"/>
                <a:ext cx="0" cy="19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6937" name="文本框 76936"/>
              <p:cNvSpPr txBox="1"/>
              <p:nvPr/>
            </p:nvSpPr>
            <p:spPr>
              <a:xfrm>
                <a:off x="2188" y="1080"/>
                <a:ext cx="455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1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1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44" name="直接连接符 76943"/>
              <p:cNvSpPr/>
              <p:nvPr/>
            </p:nvSpPr>
            <p:spPr>
              <a:xfrm>
                <a:off x="2742" y="1207"/>
                <a:ext cx="0" cy="19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6946" name="直接连接符 76945"/>
              <p:cNvSpPr/>
              <p:nvPr/>
            </p:nvSpPr>
            <p:spPr>
              <a:xfrm>
                <a:off x="2160" y="2230"/>
                <a:ext cx="0" cy="19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6947" name="文本框 76946"/>
              <p:cNvSpPr txBox="1"/>
              <p:nvPr/>
            </p:nvSpPr>
            <p:spPr>
              <a:xfrm>
                <a:off x="2188" y="2102"/>
                <a:ext cx="455" cy="2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1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1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48" name="直接连接符 76947"/>
              <p:cNvSpPr/>
              <p:nvPr/>
            </p:nvSpPr>
            <p:spPr>
              <a:xfrm>
                <a:off x="2714" y="2315"/>
                <a:ext cx="0" cy="19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6951" name="直接连接符 76950"/>
              <p:cNvSpPr/>
              <p:nvPr/>
            </p:nvSpPr>
            <p:spPr>
              <a:xfrm>
                <a:off x="2259" y="1690"/>
                <a:ext cx="19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6952" name="文本框 76951"/>
              <p:cNvSpPr txBox="1"/>
              <p:nvPr/>
            </p:nvSpPr>
            <p:spPr>
              <a:xfrm>
                <a:off x="2231" y="1406"/>
                <a:ext cx="454" cy="30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4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1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5</a:t>
                </a:r>
                <a:endParaRPr lang="en-US" altLang="zh-CN" sz="21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6963" name="直接连接符 76962"/>
              <p:cNvSpPr/>
              <p:nvPr/>
            </p:nvSpPr>
            <p:spPr>
              <a:xfrm>
                <a:off x="700" y="1933"/>
                <a:ext cx="0" cy="382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76966" name="组合 76965"/>
          <p:cNvGrpSpPr/>
          <p:nvPr/>
        </p:nvGrpSpPr>
        <p:grpSpPr>
          <a:xfrm>
            <a:off x="6097917" y="1082675"/>
            <a:ext cx="3533446" cy="3467100"/>
            <a:chOff x="3172" y="588"/>
            <a:chExt cx="1880" cy="1845"/>
          </a:xfrm>
        </p:grpSpPr>
        <p:sp>
          <p:nvSpPr>
            <p:cNvPr id="76900" name="直接连接符 76899"/>
            <p:cNvSpPr/>
            <p:nvPr/>
          </p:nvSpPr>
          <p:spPr>
            <a:xfrm rot="10800000">
              <a:off x="3639" y="929"/>
              <a:ext cx="0" cy="1175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898" name="文本框 76897"/>
            <p:cNvSpPr txBox="1"/>
            <p:nvPr/>
          </p:nvSpPr>
          <p:spPr>
            <a:xfrm>
              <a:off x="3172" y="1631"/>
              <a:ext cx="268" cy="2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400" i="1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r>
                <a:rPr lang="en-US" altLang="zh-CN" sz="2400" baseline="-25000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S</a:t>
              </a:r>
              <a:endPara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6899" name="直接连接符 76898"/>
            <p:cNvSpPr/>
            <p:nvPr/>
          </p:nvSpPr>
          <p:spPr>
            <a:xfrm>
              <a:off x="3810" y="830"/>
              <a:ext cx="289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6901" name="椭圆 76900"/>
            <p:cNvSpPr/>
            <p:nvPr/>
          </p:nvSpPr>
          <p:spPr>
            <a:xfrm rot="10800000">
              <a:off x="3458" y="1621"/>
              <a:ext cx="340" cy="340"/>
            </a:xfrm>
            <a:prstGeom prst="ellipse">
              <a:avLst/>
            </a:prstGeom>
            <a:noFill/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902" name="文本框 76901"/>
            <p:cNvSpPr txBox="1"/>
            <p:nvPr/>
          </p:nvSpPr>
          <p:spPr>
            <a:xfrm rot="10800000">
              <a:off x="3432" y="1431"/>
              <a:ext cx="207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76903" name="文本框 76902"/>
            <p:cNvSpPr txBox="1"/>
            <p:nvPr/>
          </p:nvSpPr>
          <p:spPr>
            <a:xfrm>
              <a:off x="3456" y="1822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76904" name="文本框 76903"/>
            <p:cNvSpPr txBox="1"/>
            <p:nvPr/>
          </p:nvSpPr>
          <p:spPr>
            <a:xfrm>
              <a:off x="3665" y="688"/>
              <a:ext cx="162" cy="2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400" i="1" dirty="0" err="1" smtClean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i</a:t>
              </a:r>
              <a:endPara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6905" name="椭圆 76904"/>
            <p:cNvSpPr/>
            <p:nvPr/>
          </p:nvSpPr>
          <p:spPr>
            <a:xfrm rot="10800000">
              <a:off x="4279" y="2070"/>
              <a:ext cx="68" cy="68"/>
            </a:xfrm>
            <a:prstGeom prst="ellipse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906" name="直接连接符 76905"/>
            <p:cNvSpPr/>
            <p:nvPr/>
          </p:nvSpPr>
          <p:spPr>
            <a:xfrm rot="5400000">
              <a:off x="3959" y="1784"/>
              <a:ext cx="0" cy="64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907" name="椭圆 76906"/>
            <p:cNvSpPr/>
            <p:nvPr/>
          </p:nvSpPr>
          <p:spPr>
            <a:xfrm rot="10800000">
              <a:off x="4279" y="895"/>
              <a:ext cx="68" cy="68"/>
            </a:xfrm>
            <a:prstGeom prst="ellipse">
              <a:avLst/>
            </a:prstGeom>
            <a:noFill/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908" name="直接连接符 76907"/>
            <p:cNvSpPr/>
            <p:nvPr/>
          </p:nvSpPr>
          <p:spPr>
            <a:xfrm rot="5400000">
              <a:off x="3959" y="609"/>
              <a:ext cx="0" cy="640"/>
            </a:xfrm>
            <a:prstGeom prst="line">
              <a:avLst/>
            </a:prstGeom>
            <a:ln w="190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909" name="文本框 76908"/>
            <p:cNvSpPr txBox="1"/>
            <p:nvPr/>
          </p:nvSpPr>
          <p:spPr>
            <a:xfrm>
              <a:off x="4126" y="1369"/>
              <a:ext cx="208" cy="25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400" i="1" dirty="0" smtClean="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u</a:t>
              </a:r>
              <a:endParaRPr lang="en-US" altLang="zh-CN" sz="2400" i="1" dirty="0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76910" name="文本框 76909"/>
            <p:cNvSpPr txBox="1"/>
            <p:nvPr/>
          </p:nvSpPr>
          <p:spPr>
            <a:xfrm rot="10800000">
              <a:off x="4123" y="963"/>
              <a:ext cx="207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76911" name="文本框 76910"/>
            <p:cNvSpPr txBox="1"/>
            <p:nvPr/>
          </p:nvSpPr>
          <p:spPr>
            <a:xfrm>
              <a:off x="4134" y="1730"/>
              <a:ext cx="19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76912" name="文本框 76911"/>
            <p:cNvSpPr txBox="1"/>
            <p:nvPr/>
          </p:nvSpPr>
          <p:spPr>
            <a:xfrm>
              <a:off x="3372" y="1117"/>
              <a:ext cx="178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</a:p>
          </p:txBody>
        </p:sp>
        <p:sp>
          <p:nvSpPr>
            <p:cNvPr id="76913" name="矩形 76912"/>
            <p:cNvSpPr/>
            <p:nvPr/>
          </p:nvSpPr>
          <p:spPr>
            <a:xfrm>
              <a:off x="3579" y="1104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914" name="直接连接符 76913"/>
            <p:cNvSpPr/>
            <p:nvPr/>
          </p:nvSpPr>
          <p:spPr>
            <a:xfrm>
              <a:off x="4347" y="929"/>
              <a:ext cx="4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915" name="直接连接符 76914"/>
            <p:cNvSpPr/>
            <p:nvPr/>
          </p:nvSpPr>
          <p:spPr>
            <a:xfrm>
              <a:off x="4347" y="2104"/>
              <a:ext cx="41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916" name="直接连接符 76915"/>
            <p:cNvSpPr/>
            <p:nvPr/>
          </p:nvSpPr>
          <p:spPr>
            <a:xfrm>
              <a:off x="4764" y="940"/>
              <a:ext cx="0" cy="11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6918" name="矩形 76917"/>
            <p:cNvSpPr/>
            <p:nvPr/>
          </p:nvSpPr>
          <p:spPr>
            <a:xfrm>
              <a:off x="4703" y="1354"/>
              <a:ext cx="122" cy="29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>
                <a:spcBef>
                  <a:spcPct val="50000"/>
                </a:spcBef>
              </a:pPr>
              <a:endParaRPr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925" name="椭圆 76924"/>
            <p:cNvSpPr/>
            <p:nvPr/>
          </p:nvSpPr>
          <p:spPr>
            <a:xfrm>
              <a:off x="4736" y="2078"/>
              <a:ext cx="56" cy="5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926" name="椭圆 76925"/>
            <p:cNvSpPr/>
            <p:nvPr/>
          </p:nvSpPr>
          <p:spPr>
            <a:xfrm>
              <a:off x="4740" y="896"/>
              <a:ext cx="56" cy="5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930" name="文本框 76929"/>
            <p:cNvSpPr txBox="1"/>
            <p:nvPr/>
          </p:nvSpPr>
          <p:spPr>
            <a:xfrm>
              <a:off x="4428" y="1512"/>
              <a:ext cx="38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eq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6933" name="文本框 76932"/>
            <p:cNvSpPr txBox="1"/>
            <p:nvPr/>
          </p:nvSpPr>
          <p:spPr>
            <a:xfrm>
              <a:off x="4224" y="2148"/>
              <a:ext cx="38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6934" name="文本框 76933"/>
            <p:cNvSpPr txBox="1"/>
            <p:nvPr/>
          </p:nvSpPr>
          <p:spPr>
            <a:xfrm>
              <a:off x="4188" y="588"/>
              <a:ext cx="38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6935" name="矩形 76934"/>
            <p:cNvSpPr/>
            <p:nvPr/>
          </p:nvSpPr>
          <p:spPr>
            <a:xfrm>
              <a:off x="4416" y="758"/>
              <a:ext cx="636" cy="1462"/>
            </a:xfrm>
            <a:prstGeom prst="rect">
              <a:avLst/>
            </a:prstGeom>
            <a:noFill/>
            <a:ln w="6350" cap="flat" cmpd="sng">
              <a:solidFill>
                <a:srgbClr val="0000F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965" name="直接连接符 76964"/>
            <p:cNvSpPr/>
            <p:nvPr/>
          </p:nvSpPr>
          <p:spPr>
            <a:xfrm>
              <a:off x="3639" y="1633"/>
              <a:ext cx="0" cy="32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9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9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6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69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6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6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956" grpId="0"/>
      <p:bldP spid="7695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文本框 61441"/>
          <p:cNvSpPr txBox="1"/>
          <p:nvPr/>
        </p:nvSpPr>
        <p:spPr>
          <a:xfrm>
            <a:off x="631825" y="271463"/>
            <a:ext cx="6090238" cy="540194"/>
          </a:xfrm>
          <a:prstGeom prst="rect">
            <a:avLst/>
          </a:prstGeom>
          <a:noFill/>
          <a:ln w="12700">
            <a:noFill/>
          </a:ln>
        </p:spPr>
        <p:txBody>
          <a:bodyPr wrap="square"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由有伴电压源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变换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为有伴电流源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  <p:grpSp>
        <p:nvGrpSpPr>
          <p:cNvPr id="61526" name="组合 61525"/>
          <p:cNvGrpSpPr/>
          <p:nvPr/>
        </p:nvGrpSpPr>
        <p:grpSpPr>
          <a:xfrm>
            <a:off x="3698875" y="1714500"/>
            <a:ext cx="1444625" cy="977900"/>
            <a:chOff x="1968" y="912"/>
            <a:chExt cx="768" cy="520"/>
          </a:xfrm>
        </p:grpSpPr>
        <p:sp>
          <p:nvSpPr>
            <p:cNvPr id="61444" name="右箭头 61443"/>
            <p:cNvSpPr/>
            <p:nvPr/>
          </p:nvSpPr>
          <p:spPr>
            <a:xfrm>
              <a:off x="1968" y="1144"/>
              <a:ext cx="768" cy="288"/>
            </a:xfrm>
            <a:prstGeom prst="rightArrow">
              <a:avLst>
                <a:gd name="adj1" fmla="val 50000"/>
                <a:gd name="adj2" fmla="val 66666"/>
              </a:avLst>
            </a:prstGeom>
            <a:solidFill>
              <a:srgbClr val="3366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45" name="文本框 61444"/>
            <p:cNvSpPr txBox="1"/>
            <p:nvPr/>
          </p:nvSpPr>
          <p:spPr>
            <a:xfrm>
              <a:off x="2028" y="912"/>
              <a:ext cx="528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转换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1527" name="组合 61526"/>
          <p:cNvGrpSpPr/>
          <p:nvPr/>
        </p:nvGrpSpPr>
        <p:grpSpPr>
          <a:xfrm>
            <a:off x="3879850" y="5435600"/>
            <a:ext cx="1443038" cy="969963"/>
            <a:chOff x="2064" y="2892"/>
            <a:chExt cx="768" cy="516"/>
          </a:xfrm>
        </p:grpSpPr>
        <p:sp>
          <p:nvSpPr>
            <p:cNvPr id="61447" name="右箭头 61446"/>
            <p:cNvSpPr/>
            <p:nvPr/>
          </p:nvSpPr>
          <p:spPr>
            <a:xfrm>
              <a:off x="2064" y="3120"/>
              <a:ext cx="768" cy="288"/>
            </a:xfrm>
            <a:prstGeom prst="rightArrow">
              <a:avLst>
                <a:gd name="adj1" fmla="val 50000"/>
                <a:gd name="adj2" fmla="val 66666"/>
              </a:avLst>
            </a:prstGeom>
            <a:solidFill>
              <a:srgbClr val="3366CC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48" name="文本框 61447"/>
            <p:cNvSpPr txBox="1"/>
            <p:nvPr/>
          </p:nvSpPr>
          <p:spPr>
            <a:xfrm>
              <a:off x="2112" y="2892"/>
              <a:ext cx="528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转换</a:t>
              </a:r>
              <a:endPara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1449" name="组合 61448"/>
          <p:cNvGrpSpPr/>
          <p:nvPr/>
        </p:nvGrpSpPr>
        <p:grpSpPr>
          <a:xfrm>
            <a:off x="812800" y="684213"/>
            <a:ext cx="2525713" cy="2835275"/>
            <a:chOff x="720" y="1776"/>
            <a:chExt cx="1344" cy="1508"/>
          </a:xfrm>
        </p:grpSpPr>
        <p:sp>
          <p:nvSpPr>
            <p:cNvPr id="61450" name="文本框 61449"/>
            <p:cNvSpPr txBox="1"/>
            <p:nvPr/>
          </p:nvSpPr>
          <p:spPr>
            <a:xfrm>
              <a:off x="1488" y="1776"/>
              <a:ext cx="24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1451" name="组合 61450"/>
            <p:cNvGrpSpPr/>
            <p:nvPr/>
          </p:nvGrpSpPr>
          <p:grpSpPr>
            <a:xfrm>
              <a:off x="720" y="2064"/>
              <a:ext cx="1344" cy="1220"/>
              <a:chOff x="672" y="2208"/>
              <a:chExt cx="1344" cy="1220"/>
            </a:xfrm>
          </p:grpSpPr>
          <p:sp>
            <p:nvSpPr>
              <p:cNvPr id="61452" name="椭圆 61451"/>
              <p:cNvSpPr/>
              <p:nvPr/>
            </p:nvSpPr>
            <p:spPr>
              <a:xfrm>
                <a:off x="1029" y="2452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453" name="文本框 61452"/>
              <p:cNvSpPr txBox="1"/>
              <p:nvPr/>
            </p:nvSpPr>
            <p:spPr>
              <a:xfrm>
                <a:off x="889" y="2222"/>
                <a:ext cx="223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1454" name="文本框 61453"/>
              <p:cNvSpPr txBox="1"/>
              <p:nvPr/>
            </p:nvSpPr>
            <p:spPr>
              <a:xfrm>
                <a:off x="901" y="2550"/>
                <a:ext cx="212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1455" name="文本框 61454"/>
              <p:cNvSpPr txBox="1"/>
              <p:nvPr/>
            </p:nvSpPr>
            <p:spPr>
              <a:xfrm>
                <a:off x="672" y="2400"/>
                <a:ext cx="336" cy="2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r>
                  <a:rPr kumimoji="0" lang="en-US" altLang="zh-CN" sz="2800" b="1" i="0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S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456" name="任意多边形 61455"/>
              <p:cNvSpPr/>
              <p:nvPr/>
            </p:nvSpPr>
            <p:spPr>
              <a:xfrm>
                <a:off x="1170" y="2333"/>
                <a:ext cx="2" cy="1059"/>
              </a:xfrm>
              <a:custGeom>
                <a:avLst/>
                <a:gdLst/>
                <a:ahLst/>
                <a:cxnLst/>
                <a:rect l="0" t="0" r="0" b="0"/>
                <a:pathLst>
                  <a:path w="2" h="1059">
                    <a:moveTo>
                      <a:pt x="0" y="0"/>
                    </a:moveTo>
                    <a:lnTo>
                      <a:pt x="2" y="1059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457" name="任意多边形 61456"/>
              <p:cNvSpPr/>
              <p:nvPr/>
            </p:nvSpPr>
            <p:spPr>
              <a:xfrm>
                <a:off x="1164" y="2340"/>
                <a:ext cx="660" cy="1"/>
              </a:xfrm>
              <a:custGeom>
                <a:avLst/>
                <a:gdLst/>
                <a:ahLst/>
                <a:cxnLst/>
                <a:rect l="0" t="0" r="0" b="0"/>
                <a:pathLst>
                  <a:path w="660" h="1">
                    <a:moveTo>
                      <a:pt x="0" y="0"/>
                    </a:moveTo>
                    <a:lnTo>
                      <a:pt x="660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458" name="任意多边形 61457"/>
              <p:cNvSpPr/>
              <p:nvPr/>
            </p:nvSpPr>
            <p:spPr>
              <a:xfrm>
                <a:off x="1173" y="3393"/>
                <a:ext cx="651" cy="2"/>
              </a:xfrm>
              <a:custGeom>
                <a:avLst/>
                <a:gdLst/>
                <a:ahLst/>
                <a:cxnLst/>
                <a:rect l="0" t="0" r="0" b="0"/>
                <a:pathLst>
                  <a:path w="651" h="2">
                    <a:moveTo>
                      <a:pt x="0" y="2"/>
                    </a:moveTo>
                    <a:lnTo>
                      <a:pt x="651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459" name="直接连接符 61458"/>
              <p:cNvSpPr/>
              <p:nvPr/>
            </p:nvSpPr>
            <p:spPr>
              <a:xfrm>
                <a:off x="1296" y="2208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stealth" w="sm" len="med"/>
              </a:ln>
            </p:spPr>
          </p:sp>
          <p:sp>
            <p:nvSpPr>
              <p:cNvPr id="61460" name="矩形 61459"/>
              <p:cNvSpPr/>
              <p:nvPr/>
            </p:nvSpPr>
            <p:spPr>
              <a:xfrm>
                <a:off x="1116" y="2928"/>
                <a:ext cx="120" cy="288"/>
              </a:xfrm>
              <a:prstGeom prst="rect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461" name="文本框 61460"/>
              <p:cNvSpPr txBox="1"/>
              <p:nvPr/>
            </p:nvSpPr>
            <p:spPr>
              <a:xfrm>
                <a:off x="816" y="2928"/>
                <a:ext cx="288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R</a:t>
                </a:r>
                <a:r>
                  <a:rPr kumimoji="0" lang="en-US" altLang="zh-CN" sz="2800" b="1" i="0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462" name="文本框 61461"/>
              <p:cNvSpPr txBox="1"/>
              <p:nvPr/>
            </p:nvSpPr>
            <p:spPr>
              <a:xfrm>
                <a:off x="1680" y="2352"/>
                <a:ext cx="288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463" name="文本框 61462"/>
              <p:cNvSpPr txBox="1"/>
              <p:nvPr/>
            </p:nvSpPr>
            <p:spPr>
              <a:xfrm>
                <a:off x="1728" y="2688"/>
                <a:ext cx="288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u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464" name="文本框 61463"/>
              <p:cNvSpPr txBox="1"/>
              <p:nvPr/>
            </p:nvSpPr>
            <p:spPr>
              <a:xfrm>
                <a:off x="1728" y="2976"/>
                <a:ext cx="288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_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465" name="椭圆 61464"/>
              <p:cNvSpPr/>
              <p:nvPr/>
            </p:nvSpPr>
            <p:spPr>
              <a:xfrm>
                <a:off x="1824" y="2304"/>
                <a:ext cx="68" cy="6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466" name="椭圆 61465"/>
              <p:cNvSpPr/>
              <p:nvPr/>
            </p:nvSpPr>
            <p:spPr>
              <a:xfrm>
                <a:off x="1824" y="3360"/>
                <a:ext cx="68" cy="6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61525" name="组合 61524"/>
          <p:cNvGrpSpPr/>
          <p:nvPr/>
        </p:nvGrpSpPr>
        <p:grpSpPr>
          <a:xfrm>
            <a:off x="5594350" y="4292600"/>
            <a:ext cx="3044825" cy="2835275"/>
            <a:chOff x="2976" y="2284"/>
            <a:chExt cx="1620" cy="1508"/>
          </a:xfrm>
        </p:grpSpPr>
        <p:sp>
          <p:nvSpPr>
            <p:cNvPr id="61468" name="文本框 61467"/>
            <p:cNvSpPr txBox="1"/>
            <p:nvPr/>
          </p:nvSpPr>
          <p:spPr>
            <a:xfrm>
              <a:off x="3744" y="2284"/>
              <a:ext cx="24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69" name="椭圆 61468"/>
            <p:cNvSpPr/>
            <p:nvPr/>
          </p:nvSpPr>
          <p:spPr>
            <a:xfrm>
              <a:off x="3333" y="2816"/>
              <a:ext cx="288" cy="288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70" name="文本框 61469"/>
            <p:cNvSpPr txBox="1"/>
            <p:nvPr/>
          </p:nvSpPr>
          <p:spPr>
            <a:xfrm>
              <a:off x="3193" y="2585"/>
              <a:ext cx="223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1471" name="文本框 61470"/>
            <p:cNvSpPr txBox="1"/>
            <p:nvPr/>
          </p:nvSpPr>
          <p:spPr>
            <a:xfrm>
              <a:off x="3205" y="2914"/>
              <a:ext cx="21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1472" name="文本框 61471"/>
            <p:cNvSpPr txBox="1"/>
            <p:nvPr/>
          </p:nvSpPr>
          <p:spPr>
            <a:xfrm>
              <a:off x="2976" y="2764"/>
              <a:ext cx="336" cy="28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en-US" altLang="zh-CN" sz="2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73" name="任意多边形 61472"/>
            <p:cNvSpPr/>
            <p:nvPr/>
          </p:nvSpPr>
          <p:spPr>
            <a:xfrm>
              <a:off x="3474" y="2697"/>
              <a:ext cx="2" cy="1059"/>
            </a:xfrm>
            <a:custGeom>
              <a:avLst/>
              <a:gdLst/>
              <a:ahLst/>
              <a:cxnLst/>
              <a:rect l="0" t="0" r="0" b="0"/>
              <a:pathLst>
                <a:path w="2" h="1059">
                  <a:moveTo>
                    <a:pt x="0" y="0"/>
                  </a:moveTo>
                  <a:lnTo>
                    <a:pt x="2" y="1059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74" name="任意多边形 61473"/>
            <p:cNvSpPr/>
            <p:nvPr/>
          </p:nvSpPr>
          <p:spPr>
            <a:xfrm>
              <a:off x="3468" y="2704"/>
              <a:ext cx="660" cy="1"/>
            </a:xfrm>
            <a:custGeom>
              <a:avLst/>
              <a:gdLst/>
              <a:ahLst/>
              <a:cxnLst/>
              <a:rect l="0" t="0" r="0" b="0"/>
              <a:pathLst>
                <a:path w="660" h="1">
                  <a:moveTo>
                    <a:pt x="0" y="0"/>
                  </a:moveTo>
                  <a:lnTo>
                    <a:pt x="66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75" name="任意多边形 61474"/>
            <p:cNvSpPr/>
            <p:nvPr/>
          </p:nvSpPr>
          <p:spPr>
            <a:xfrm>
              <a:off x="3477" y="3757"/>
              <a:ext cx="651" cy="2"/>
            </a:xfrm>
            <a:custGeom>
              <a:avLst/>
              <a:gdLst/>
              <a:ahLst/>
              <a:cxnLst/>
              <a:rect l="0" t="0" r="0" b="0"/>
              <a:pathLst>
                <a:path w="651" h="2">
                  <a:moveTo>
                    <a:pt x="0" y="2"/>
                  </a:moveTo>
                  <a:lnTo>
                    <a:pt x="651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76" name="直接连接符 61475"/>
            <p:cNvSpPr/>
            <p:nvPr/>
          </p:nvSpPr>
          <p:spPr>
            <a:xfrm>
              <a:off x="3600" y="2572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61477" name="矩形 61476"/>
            <p:cNvSpPr/>
            <p:nvPr/>
          </p:nvSpPr>
          <p:spPr>
            <a:xfrm>
              <a:off x="3420" y="3292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78" name="文本框 61477"/>
            <p:cNvSpPr txBox="1"/>
            <p:nvPr/>
          </p:nvSpPr>
          <p:spPr>
            <a:xfrm>
              <a:off x="3576" y="3292"/>
              <a:ext cx="828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R=1</a:t>
              </a: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</a:t>
              </a: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0" lang="en-US" altLang="zh-CN" sz="2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79" name="文本框 61478"/>
            <p:cNvSpPr txBox="1"/>
            <p:nvPr/>
          </p:nvSpPr>
          <p:spPr>
            <a:xfrm>
              <a:off x="4284" y="2572"/>
              <a:ext cx="288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0" name="文本框 61479"/>
            <p:cNvSpPr txBox="1"/>
            <p:nvPr/>
          </p:nvSpPr>
          <p:spPr>
            <a:xfrm>
              <a:off x="4284" y="3052"/>
              <a:ext cx="288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1" name="文本框 61480"/>
            <p:cNvSpPr txBox="1"/>
            <p:nvPr/>
          </p:nvSpPr>
          <p:spPr>
            <a:xfrm>
              <a:off x="4308" y="3496"/>
              <a:ext cx="288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2" name="椭圆 61481"/>
            <p:cNvSpPr/>
            <p:nvPr/>
          </p:nvSpPr>
          <p:spPr>
            <a:xfrm>
              <a:off x="4128" y="2668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3" name="椭圆 61482"/>
            <p:cNvSpPr/>
            <p:nvPr/>
          </p:nvSpPr>
          <p:spPr>
            <a:xfrm>
              <a:off x="4128" y="3724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1524" name="组合 61523"/>
          <p:cNvGrpSpPr/>
          <p:nvPr/>
        </p:nvGrpSpPr>
        <p:grpSpPr>
          <a:xfrm>
            <a:off x="5503863" y="1135063"/>
            <a:ext cx="3676650" cy="2159000"/>
            <a:chOff x="2928" y="604"/>
            <a:chExt cx="1956" cy="1149"/>
          </a:xfrm>
        </p:grpSpPr>
        <p:sp>
          <p:nvSpPr>
            <p:cNvPr id="61485" name="任意多边形 61484"/>
            <p:cNvSpPr/>
            <p:nvPr/>
          </p:nvSpPr>
          <p:spPr>
            <a:xfrm>
              <a:off x="3222" y="874"/>
              <a:ext cx="1242" cy="5"/>
            </a:xfrm>
            <a:custGeom>
              <a:avLst/>
              <a:gdLst/>
              <a:ahLst/>
              <a:cxnLst/>
              <a:rect l="0" t="0" r="0" b="0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6" name="文本框 61485"/>
            <p:cNvSpPr txBox="1"/>
            <p:nvPr/>
          </p:nvSpPr>
          <p:spPr>
            <a:xfrm>
              <a:off x="4272" y="604"/>
              <a:ext cx="24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7" name="文本框 61486"/>
            <p:cNvSpPr txBox="1"/>
            <p:nvPr/>
          </p:nvSpPr>
          <p:spPr>
            <a:xfrm>
              <a:off x="3840" y="1132"/>
              <a:ext cx="72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G=1</a:t>
              </a: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</a:t>
              </a: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zh-CN" sz="2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8" name="文本框 61487"/>
            <p:cNvSpPr txBox="1"/>
            <p:nvPr/>
          </p:nvSpPr>
          <p:spPr>
            <a:xfrm>
              <a:off x="4560" y="736"/>
              <a:ext cx="288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89" name="文本框 61488"/>
            <p:cNvSpPr txBox="1"/>
            <p:nvPr/>
          </p:nvSpPr>
          <p:spPr>
            <a:xfrm>
              <a:off x="4572" y="1157"/>
              <a:ext cx="288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0" name="文本框 61489"/>
            <p:cNvSpPr txBox="1"/>
            <p:nvPr/>
          </p:nvSpPr>
          <p:spPr>
            <a:xfrm>
              <a:off x="4596" y="1468"/>
              <a:ext cx="288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1" name="任意多边形 61490"/>
            <p:cNvSpPr/>
            <p:nvPr/>
          </p:nvSpPr>
          <p:spPr>
            <a:xfrm>
              <a:off x="3222" y="1690"/>
              <a:ext cx="1242" cy="5"/>
            </a:xfrm>
            <a:custGeom>
              <a:avLst/>
              <a:gdLst/>
              <a:ahLst/>
              <a:cxnLst/>
              <a:rect l="0" t="0" r="0" b="0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2" name="任意多边形 61491"/>
            <p:cNvSpPr/>
            <p:nvPr/>
          </p:nvSpPr>
          <p:spPr>
            <a:xfrm>
              <a:off x="3228" y="874"/>
              <a:ext cx="1" cy="834"/>
            </a:xfrm>
            <a:custGeom>
              <a:avLst/>
              <a:gdLst/>
              <a:ahLst/>
              <a:cxnLst/>
              <a:rect l="0" t="0" r="0" b="0"/>
              <a:pathLst>
                <a:path w="1" h="834">
                  <a:moveTo>
                    <a:pt x="0" y="0"/>
                  </a:moveTo>
                  <a:lnTo>
                    <a:pt x="1" y="83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1493" name="组合 61492"/>
            <p:cNvGrpSpPr/>
            <p:nvPr/>
          </p:nvGrpSpPr>
          <p:grpSpPr>
            <a:xfrm>
              <a:off x="3072" y="1180"/>
              <a:ext cx="288" cy="288"/>
              <a:chOff x="2304" y="2304"/>
              <a:chExt cx="288" cy="288"/>
            </a:xfrm>
          </p:grpSpPr>
          <p:sp>
            <p:nvSpPr>
              <p:cNvPr id="61494" name="椭圆 61493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495" name="直接连接符 61494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1496" name="任意多边形 61495"/>
            <p:cNvSpPr/>
            <p:nvPr/>
          </p:nvSpPr>
          <p:spPr>
            <a:xfrm>
              <a:off x="3804" y="874"/>
              <a:ext cx="1" cy="834"/>
            </a:xfrm>
            <a:custGeom>
              <a:avLst/>
              <a:gdLst/>
              <a:ahLst/>
              <a:cxnLst/>
              <a:rect l="0" t="0" r="0" b="0"/>
              <a:pathLst>
                <a:path w="1" h="834">
                  <a:moveTo>
                    <a:pt x="0" y="83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7" name="矩形 61496"/>
            <p:cNvSpPr/>
            <p:nvPr/>
          </p:nvSpPr>
          <p:spPr>
            <a:xfrm>
              <a:off x="3744" y="1132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8" name="文本框 61497"/>
            <p:cNvSpPr txBox="1"/>
            <p:nvPr/>
          </p:nvSpPr>
          <p:spPr>
            <a:xfrm>
              <a:off x="2928" y="844"/>
              <a:ext cx="288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499" name="直接连接符 61498"/>
            <p:cNvSpPr/>
            <p:nvPr/>
          </p:nvSpPr>
          <p:spPr>
            <a:xfrm>
              <a:off x="3936" y="748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61500" name="直接连接符 61499"/>
            <p:cNvSpPr/>
            <p:nvPr/>
          </p:nvSpPr>
          <p:spPr>
            <a:xfrm rot="-5400000">
              <a:off x="2832" y="1324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61501" name="椭圆 61500"/>
            <p:cNvSpPr/>
            <p:nvPr/>
          </p:nvSpPr>
          <p:spPr>
            <a:xfrm>
              <a:off x="4464" y="844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02" name="椭圆 61501"/>
            <p:cNvSpPr/>
            <p:nvPr/>
          </p:nvSpPr>
          <p:spPr>
            <a:xfrm>
              <a:off x="4464" y="1660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1503" name="组合 61502"/>
          <p:cNvGrpSpPr/>
          <p:nvPr/>
        </p:nvGrpSpPr>
        <p:grpSpPr>
          <a:xfrm>
            <a:off x="541338" y="4743450"/>
            <a:ext cx="3248025" cy="2112963"/>
            <a:chOff x="96" y="3024"/>
            <a:chExt cx="1728" cy="1124"/>
          </a:xfrm>
        </p:grpSpPr>
        <p:sp>
          <p:nvSpPr>
            <p:cNvPr id="61504" name="任意多边形 61503"/>
            <p:cNvSpPr/>
            <p:nvPr/>
          </p:nvSpPr>
          <p:spPr>
            <a:xfrm>
              <a:off x="390" y="3294"/>
              <a:ext cx="1242" cy="5"/>
            </a:xfrm>
            <a:custGeom>
              <a:avLst/>
              <a:gdLst/>
              <a:ahLst/>
              <a:cxnLst/>
              <a:rect l="0" t="0" r="0" b="0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05" name="文本框 61504"/>
            <p:cNvSpPr txBox="1"/>
            <p:nvPr/>
          </p:nvSpPr>
          <p:spPr>
            <a:xfrm>
              <a:off x="1440" y="3024"/>
              <a:ext cx="240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06" name="文本框 61505"/>
            <p:cNvSpPr txBox="1"/>
            <p:nvPr/>
          </p:nvSpPr>
          <p:spPr>
            <a:xfrm>
              <a:off x="1008" y="3552"/>
              <a:ext cx="336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07" name="文本框 61506"/>
            <p:cNvSpPr txBox="1"/>
            <p:nvPr/>
          </p:nvSpPr>
          <p:spPr>
            <a:xfrm>
              <a:off x="1440" y="3276"/>
              <a:ext cx="288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08" name="文本框 61507"/>
            <p:cNvSpPr txBox="1"/>
            <p:nvPr/>
          </p:nvSpPr>
          <p:spPr>
            <a:xfrm>
              <a:off x="1488" y="3600"/>
              <a:ext cx="288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09" name="文本框 61508"/>
            <p:cNvSpPr txBox="1"/>
            <p:nvPr/>
          </p:nvSpPr>
          <p:spPr>
            <a:xfrm>
              <a:off x="1536" y="3744"/>
              <a:ext cx="288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_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10" name="任意多边形 61509"/>
            <p:cNvSpPr/>
            <p:nvPr/>
          </p:nvSpPr>
          <p:spPr>
            <a:xfrm>
              <a:off x="390" y="4110"/>
              <a:ext cx="1242" cy="5"/>
            </a:xfrm>
            <a:custGeom>
              <a:avLst/>
              <a:gdLst/>
              <a:ahLst/>
              <a:cxnLst/>
              <a:rect l="0" t="0" r="0" b="0"/>
              <a:pathLst>
                <a:path w="1242" h="5">
                  <a:moveTo>
                    <a:pt x="0" y="0"/>
                  </a:moveTo>
                  <a:lnTo>
                    <a:pt x="1242" y="5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11" name="任意多边形 61510"/>
            <p:cNvSpPr/>
            <p:nvPr/>
          </p:nvSpPr>
          <p:spPr>
            <a:xfrm>
              <a:off x="396" y="3294"/>
              <a:ext cx="1" cy="834"/>
            </a:xfrm>
            <a:custGeom>
              <a:avLst/>
              <a:gdLst/>
              <a:ahLst/>
              <a:cxnLst/>
              <a:rect l="0" t="0" r="0" b="0"/>
              <a:pathLst>
                <a:path w="1" h="834">
                  <a:moveTo>
                    <a:pt x="0" y="0"/>
                  </a:moveTo>
                  <a:lnTo>
                    <a:pt x="1" y="834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1512" name="组合 61511"/>
            <p:cNvGrpSpPr/>
            <p:nvPr/>
          </p:nvGrpSpPr>
          <p:grpSpPr>
            <a:xfrm>
              <a:off x="240" y="3600"/>
              <a:ext cx="288" cy="288"/>
              <a:chOff x="2304" y="2304"/>
              <a:chExt cx="288" cy="288"/>
            </a:xfrm>
          </p:grpSpPr>
          <p:sp>
            <p:nvSpPr>
              <p:cNvPr id="61513" name="椭圆 61512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514" name="直接连接符 61513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1515" name="任意多边形 61514"/>
            <p:cNvSpPr/>
            <p:nvPr/>
          </p:nvSpPr>
          <p:spPr>
            <a:xfrm>
              <a:off x="972" y="3294"/>
              <a:ext cx="1" cy="834"/>
            </a:xfrm>
            <a:custGeom>
              <a:avLst/>
              <a:gdLst/>
              <a:ahLst/>
              <a:cxnLst/>
              <a:rect l="0" t="0" r="0" b="0"/>
              <a:pathLst>
                <a:path w="1" h="834">
                  <a:moveTo>
                    <a:pt x="0" y="834"/>
                  </a:moveTo>
                  <a:lnTo>
                    <a:pt x="0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16" name="矩形 61515"/>
            <p:cNvSpPr/>
            <p:nvPr/>
          </p:nvSpPr>
          <p:spPr>
            <a:xfrm>
              <a:off x="912" y="3552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17" name="文本框 61516"/>
            <p:cNvSpPr txBox="1"/>
            <p:nvPr/>
          </p:nvSpPr>
          <p:spPr>
            <a:xfrm>
              <a:off x="96" y="3264"/>
              <a:ext cx="288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18" name="直接连接符 61517"/>
            <p:cNvSpPr/>
            <p:nvPr/>
          </p:nvSpPr>
          <p:spPr>
            <a:xfrm>
              <a:off x="1104" y="3168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61519" name="直接连接符 61518"/>
            <p:cNvSpPr/>
            <p:nvPr/>
          </p:nvSpPr>
          <p:spPr>
            <a:xfrm rot="-5400000">
              <a:off x="0" y="3744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61520" name="椭圆 61519"/>
            <p:cNvSpPr/>
            <p:nvPr/>
          </p:nvSpPr>
          <p:spPr>
            <a:xfrm>
              <a:off x="1632" y="3264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521" name="椭圆 61520"/>
            <p:cNvSpPr/>
            <p:nvPr/>
          </p:nvSpPr>
          <p:spPr>
            <a:xfrm>
              <a:off x="1632" y="4080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1522" name="文本框 61521"/>
          <p:cNvSpPr txBox="1"/>
          <p:nvPr/>
        </p:nvSpPr>
        <p:spPr>
          <a:xfrm>
            <a:off x="631824" y="4060825"/>
            <a:ext cx="6405855" cy="540194"/>
          </a:xfrm>
          <a:prstGeom prst="rect">
            <a:avLst/>
          </a:prstGeom>
          <a:noFill/>
          <a:ln w="12700">
            <a:noFill/>
          </a:ln>
        </p:spPr>
        <p:txBody>
          <a:bodyPr wrap="square"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由有伴电流源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变换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为有伴电压源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13562822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1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1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组合 62465"/>
          <p:cNvGrpSpPr/>
          <p:nvPr/>
        </p:nvGrpSpPr>
        <p:grpSpPr>
          <a:xfrm>
            <a:off x="7081838" y="5322888"/>
            <a:ext cx="1851025" cy="1149350"/>
            <a:chOff x="4589" y="3168"/>
            <a:chExt cx="984" cy="611"/>
          </a:xfrm>
        </p:grpSpPr>
        <p:sp>
          <p:nvSpPr>
            <p:cNvPr id="62467" name="椭圆 62466"/>
            <p:cNvSpPr/>
            <p:nvPr/>
          </p:nvSpPr>
          <p:spPr>
            <a:xfrm>
              <a:off x="4589" y="3168"/>
              <a:ext cx="984" cy="611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108253" tIns="54125" rIns="108253" bIns="54125" anchor="ctr"/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</a:t>
              </a:r>
            </a:p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68" name="直接连接符 62467"/>
            <p:cNvSpPr/>
            <p:nvPr/>
          </p:nvSpPr>
          <p:spPr>
            <a:xfrm flipH="1">
              <a:off x="5009" y="3779"/>
              <a:ext cx="227" cy="0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2469" name="组合 62468"/>
          <p:cNvGrpSpPr/>
          <p:nvPr/>
        </p:nvGrpSpPr>
        <p:grpSpPr>
          <a:xfrm>
            <a:off x="7081838" y="5322888"/>
            <a:ext cx="1851025" cy="1149350"/>
            <a:chOff x="4589" y="3168"/>
            <a:chExt cx="984" cy="611"/>
          </a:xfrm>
        </p:grpSpPr>
        <p:sp>
          <p:nvSpPr>
            <p:cNvPr id="62470" name="椭圆 62469"/>
            <p:cNvSpPr/>
            <p:nvPr/>
          </p:nvSpPr>
          <p:spPr>
            <a:xfrm>
              <a:off x="4589" y="3168"/>
              <a:ext cx="984" cy="611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108253" tIns="54125" rIns="108253" bIns="54125" anchor="ctr"/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</a:t>
              </a:r>
            </a:p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71" name="直接连接符 62470"/>
            <p:cNvSpPr/>
            <p:nvPr/>
          </p:nvSpPr>
          <p:spPr>
            <a:xfrm flipH="1">
              <a:off x="5009" y="3779"/>
              <a:ext cx="227" cy="0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2472" name="组合 62471"/>
          <p:cNvGrpSpPr/>
          <p:nvPr/>
        </p:nvGrpSpPr>
        <p:grpSpPr>
          <a:xfrm>
            <a:off x="7081838" y="5324475"/>
            <a:ext cx="1851025" cy="1149350"/>
            <a:chOff x="4589" y="3168"/>
            <a:chExt cx="984" cy="611"/>
          </a:xfrm>
        </p:grpSpPr>
        <p:sp>
          <p:nvSpPr>
            <p:cNvPr id="62473" name="椭圆 62472"/>
            <p:cNvSpPr/>
            <p:nvPr/>
          </p:nvSpPr>
          <p:spPr>
            <a:xfrm>
              <a:off x="4589" y="3168"/>
              <a:ext cx="984" cy="611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108253" tIns="54125" rIns="108253" bIns="54125" anchor="ctr"/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</a:t>
              </a:r>
            </a:p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74" name="直接连接符 62473"/>
            <p:cNvSpPr/>
            <p:nvPr/>
          </p:nvSpPr>
          <p:spPr>
            <a:xfrm flipH="1">
              <a:off x="5009" y="3779"/>
              <a:ext cx="227" cy="0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2475" name="组合 62474"/>
          <p:cNvGrpSpPr/>
          <p:nvPr/>
        </p:nvGrpSpPr>
        <p:grpSpPr>
          <a:xfrm>
            <a:off x="7081838" y="5324475"/>
            <a:ext cx="1851025" cy="1149350"/>
            <a:chOff x="4589" y="3168"/>
            <a:chExt cx="984" cy="611"/>
          </a:xfrm>
        </p:grpSpPr>
        <p:sp>
          <p:nvSpPr>
            <p:cNvPr id="62476" name="椭圆 62475"/>
            <p:cNvSpPr/>
            <p:nvPr/>
          </p:nvSpPr>
          <p:spPr>
            <a:xfrm>
              <a:off x="4589" y="3168"/>
              <a:ext cx="984" cy="611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108253" tIns="54125" rIns="108253" bIns="54125" anchor="ctr"/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</a:t>
              </a:r>
            </a:p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</a:t>
              </a: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77" name="直接连接符 62476"/>
            <p:cNvSpPr/>
            <p:nvPr/>
          </p:nvSpPr>
          <p:spPr>
            <a:xfrm flipH="1">
              <a:off x="5009" y="3779"/>
              <a:ext cx="227" cy="0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2478" name="文本框 62477"/>
          <p:cNvSpPr txBox="1"/>
          <p:nvPr/>
        </p:nvSpPr>
        <p:spPr>
          <a:xfrm>
            <a:off x="835025" y="1804988"/>
            <a:ext cx="9991725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(2)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所谓的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外部电路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等效，对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内部电路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是不等效的。</a:t>
            </a:r>
          </a:p>
        </p:txBody>
      </p:sp>
      <p:sp>
        <p:nvSpPr>
          <p:cNvPr id="62479" name="文本框 62478"/>
          <p:cNvSpPr txBox="1"/>
          <p:nvPr/>
        </p:nvSpPr>
        <p:spPr>
          <a:xfrm>
            <a:off x="450850" y="450850"/>
            <a:ext cx="1354138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注意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80" name="矩形 62479"/>
          <p:cNvSpPr/>
          <p:nvPr/>
        </p:nvSpPr>
        <p:spPr>
          <a:xfrm>
            <a:off x="1828800" y="3001963"/>
            <a:ext cx="7743825" cy="534987"/>
          </a:xfrm>
          <a:prstGeom prst="rect">
            <a:avLst/>
          </a:prstGeom>
          <a:noFill/>
          <a:ln w="12700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开路的电流源模型可以有电流流过并联电导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1" u="none" strike="noStrike" kern="1200" cap="none" spc="0" normalizeH="0" baseline="-25000" noProof="0" dirty="0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  <p:sp>
        <p:nvSpPr>
          <p:cNvPr id="62481" name="矩形 62480"/>
          <p:cNvSpPr/>
          <p:nvPr/>
        </p:nvSpPr>
        <p:spPr>
          <a:xfrm>
            <a:off x="1804988" y="4265613"/>
            <a:ext cx="6878637" cy="534987"/>
          </a:xfrm>
          <a:prstGeom prst="rect">
            <a:avLst/>
          </a:prstGeom>
          <a:noFill/>
          <a:ln w="12700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电流源模型短路时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并联电导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无电流。</a:t>
            </a:r>
          </a:p>
        </p:txBody>
      </p:sp>
      <p:sp>
        <p:nvSpPr>
          <p:cNvPr id="62482" name="矩形 62481"/>
          <p:cNvSpPr/>
          <p:nvPr/>
        </p:nvSpPr>
        <p:spPr>
          <a:xfrm>
            <a:off x="1533525" y="3625850"/>
            <a:ext cx="6486525" cy="534988"/>
          </a:xfrm>
          <a:prstGeom prst="rect">
            <a:avLst/>
          </a:prstGeom>
          <a:noFill/>
          <a:ln w="12700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电压源模型短路时，电阻中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电流；</a:t>
            </a:r>
          </a:p>
        </p:txBody>
      </p:sp>
      <p:sp>
        <p:nvSpPr>
          <p:cNvPr id="62483" name="矩形 62482"/>
          <p:cNvSpPr/>
          <p:nvPr/>
        </p:nvSpPr>
        <p:spPr>
          <a:xfrm>
            <a:off x="1443038" y="2428875"/>
            <a:ext cx="6396037" cy="534988"/>
          </a:xfrm>
          <a:prstGeom prst="rect">
            <a:avLst/>
          </a:prstGeom>
          <a:noFill/>
          <a:ln w="12700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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开路的电压源模型中无电流流过 </a:t>
            </a: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484" name="组合 62483"/>
          <p:cNvGrpSpPr/>
          <p:nvPr/>
        </p:nvGrpSpPr>
        <p:grpSpPr>
          <a:xfrm>
            <a:off x="2390775" y="5232400"/>
            <a:ext cx="450850" cy="1082675"/>
            <a:chOff x="876" y="3312"/>
            <a:chExt cx="240" cy="576"/>
          </a:xfrm>
        </p:grpSpPr>
        <p:sp>
          <p:nvSpPr>
            <p:cNvPr id="62485" name="椭圆 62484"/>
            <p:cNvSpPr/>
            <p:nvPr/>
          </p:nvSpPr>
          <p:spPr>
            <a:xfrm>
              <a:off x="876" y="3312"/>
              <a:ext cx="240" cy="576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108253" tIns="54125" rIns="108253" bIns="54125" anchor="ctr"/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86" name="直接连接符 62485"/>
            <p:cNvSpPr/>
            <p:nvPr/>
          </p:nvSpPr>
          <p:spPr>
            <a:xfrm>
              <a:off x="1116" y="3564"/>
              <a:ext cx="0" cy="96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2487" name="组合 62486"/>
          <p:cNvGrpSpPr/>
          <p:nvPr/>
        </p:nvGrpSpPr>
        <p:grpSpPr>
          <a:xfrm>
            <a:off x="6361113" y="4714875"/>
            <a:ext cx="2751137" cy="1985963"/>
            <a:chOff x="2976" y="2988"/>
            <a:chExt cx="1464" cy="1057"/>
          </a:xfrm>
        </p:grpSpPr>
        <p:sp>
          <p:nvSpPr>
            <p:cNvPr id="62488" name="直接连接符 62487"/>
            <p:cNvSpPr/>
            <p:nvPr/>
          </p:nvSpPr>
          <p:spPr>
            <a:xfrm>
              <a:off x="3204" y="3228"/>
              <a:ext cx="1" cy="8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89" name="直接连接符 62488"/>
            <p:cNvSpPr/>
            <p:nvPr/>
          </p:nvSpPr>
          <p:spPr>
            <a:xfrm flipV="1">
              <a:off x="3204" y="3228"/>
              <a:ext cx="1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490" name="文本框 62489"/>
            <p:cNvSpPr txBox="1"/>
            <p:nvPr/>
          </p:nvSpPr>
          <p:spPr>
            <a:xfrm>
              <a:off x="4008" y="2988"/>
              <a:ext cx="24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91" name="直接连接符 62490"/>
            <p:cNvSpPr/>
            <p:nvPr/>
          </p:nvSpPr>
          <p:spPr>
            <a:xfrm>
              <a:off x="3216" y="3228"/>
              <a:ext cx="1224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492" name="文本框 62491"/>
            <p:cNvSpPr txBox="1"/>
            <p:nvPr/>
          </p:nvSpPr>
          <p:spPr>
            <a:xfrm>
              <a:off x="3456" y="3456"/>
              <a:ext cx="33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93" name="直接连接符 62492"/>
            <p:cNvSpPr/>
            <p:nvPr/>
          </p:nvSpPr>
          <p:spPr>
            <a:xfrm>
              <a:off x="3192" y="4044"/>
              <a:ext cx="1248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2494" name="组合 62493"/>
            <p:cNvGrpSpPr/>
            <p:nvPr/>
          </p:nvGrpSpPr>
          <p:grpSpPr>
            <a:xfrm>
              <a:off x="3048" y="3516"/>
              <a:ext cx="288" cy="288"/>
              <a:chOff x="2304" y="2304"/>
              <a:chExt cx="288" cy="288"/>
            </a:xfrm>
          </p:grpSpPr>
          <p:sp>
            <p:nvSpPr>
              <p:cNvPr id="62495" name="椭圆 62494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496" name="直接连接符 62495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2497" name="直接连接符 62496"/>
            <p:cNvSpPr/>
            <p:nvPr/>
          </p:nvSpPr>
          <p:spPr>
            <a:xfrm flipV="1">
              <a:off x="3780" y="3228"/>
              <a:ext cx="1" cy="8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62498" name="矩形 62497"/>
            <p:cNvSpPr/>
            <p:nvPr/>
          </p:nvSpPr>
          <p:spPr>
            <a:xfrm>
              <a:off x="3720" y="3468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499" name="文本框 62498"/>
            <p:cNvSpPr txBox="1"/>
            <p:nvPr/>
          </p:nvSpPr>
          <p:spPr>
            <a:xfrm>
              <a:off x="2976" y="3240"/>
              <a:ext cx="288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00" name="直接连接符 62499"/>
            <p:cNvSpPr/>
            <p:nvPr/>
          </p:nvSpPr>
          <p:spPr>
            <a:xfrm>
              <a:off x="3768" y="3228"/>
              <a:ext cx="480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501" name="直接连接符 62500"/>
            <p:cNvSpPr/>
            <p:nvPr/>
          </p:nvSpPr>
          <p:spPr>
            <a:xfrm>
              <a:off x="4440" y="3228"/>
              <a:ext cx="0" cy="8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62502" name="矩形 62501"/>
          <p:cNvSpPr/>
          <p:nvPr/>
        </p:nvSpPr>
        <p:spPr>
          <a:xfrm>
            <a:off x="774700" y="1173163"/>
            <a:ext cx="9434285" cy="540194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(1)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方向：电流源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流出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方向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与电压源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方向一致。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2503" name="组合 62502"/>
          <p:cNvGrpSpPr/>
          <p:nvPr/>
        </p:nvGrpSpPr>
        <p:grpSpPr>
          <a:xfrm>
            <a:off x="2390775" y="5232400"/>
            <a:ext cx="450850" cy="1082675"/>
            <a:chOff x="876" y="3312"/>
            <a:chExt cx="240" cy="576"/>
          </a:xfrm>
        </p:grpSpPr>
        <p:sp>
          <p:nvSpPr>
            <p:cNvPr id="62504" name="椭圆 62503"/>
            <p:cNvSpPr/>
            <p:nvPr/>
          </p:nvSpPr>
          <p:spPr>
            <a:xfrm>
              <a:off x="876" y="3312"/>
              <a:ext cx="240" cy="576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108253" tIns="54125" rIns="108253" bIns="54125" anchor="ctr"/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05" name="直接连接符 62504"/>
            <p:cNvSpPr/>
            <p:nvPr/>
          </p:nvSpPr>
          <p:spPr>
            <a:xfrm>
              <a:off x="1116" y="3564"/>
              <a:ext cx="0" cy="96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2506" name="组合 62505"/>
          <p:cNvGrpSpPr/>
          <p:nvPr/>
        </p:nvGrpSpPr>
        <p:grpSpPr>
          <a:xfrm>
            <a:off x="2390775" y="5256213"/>
            <a:ext cx="450850" cy="1082675"/>
            <a:chOff x="876" y="3312"/>
            <a:chExt cx="240" cy="576"/>
          </a:xfrm>
        </p:grpSpPr>
        <p:sp>
          <p:nvSpPr>
            <p:cNvPr id="62507" name="椭圆 62506"/>
            <p:cNvSpPr/>
            <p:nvPr/>
          </p:nvSpPr>
          <p:spPr>
            <a:xfrm>
              <a:off x="876" y="3312"/>
              <a:ext cx="240" cy="576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108253" tIns="54125" rIns="108253" bIns="54125" anchor="ctr"/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08" name="直接连接符 62507"/>
            <p:cNvSpPr/>
            <p:nvPr/>
          </p:nvSpPr>
          <p:spPr>
            <a:xfrm>
              <a:off x="1116" y="3564"/>
              <a:ext cx="0" cy="96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2509" name="组合 62508"/>
          <p:cNvGrpSpPr/>
          <p:nvPr/>
        </p:nvGrpSpPr>
        <p:grpSpPr>
          <a:xfrm>
            <a:off x="2390775" y="5256213"/>
            <a:ext cx="450850" cy="1082675"/>
            <a:chOff x="876" y="3312"/>
            <a:chExt cx="240" cy="576"/>
          </a:xfrm>
        </p:grpSpPr>
        <p:sp>
          <p:nvSpPr>
            <p:cNvPr id="62510" name="椭圆 62509"/>
            <p:cNvSpPr/>
            <p:nvPr/>
          </p:nvSpPr>
          <p:spPr>
            <a:xfrm>
              <a:off x="876" y="3312"/>
              <a:ext cx="240" cy="576"/>
            </a:xfrm>
            <a:prstGeom prst="ellipse">
              <a:avLst/>
            </a:prstGeom>
            <a:solidFill>
              <a:schemeClr val="bg1"/>
            </a:solidFill>
            <a:ln w="12700" cap="flat" cmpd="sng">
              <a:solidFill>
                <a:srgbClr val="FF00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108253" tIns="54125" rIns="108253" bIns="54125" anchor="ctr"/>
            <a:lstStyle/>
            <a:p>
              <a:pPr marL="0" marR="0" lvl="0" indent="0" algn="ctr" defTabSz="1082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FF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11" name="直接连接符 62510"/>
            <p:cNvSpPr/>
            <p:nvPr/>
          </p:nvSpPr>
          <p:spPr>
            <a:xfrm>
              <a:off x="1116" y="3564"/>
              <a:ext cx="0" cy="96"/>
            </a:xfrm>
            <a:prstGeom prst="line">
              <a:avLst/>
            </a:prstGeom>
            <a:ln w="12700" cap="flat" cmpd="sng">
              <a:solidFill>
                <a:srgbClr val="FF0066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2512" name="组合 62511"/>
          <p:cNvGrpSpPr/>
          <p:nvPr/>
        </p:nvGrpSpPr>
        <p:grpSpPr>
          <a:xfrm>
            <a:off x="1601788" y="4602163"/>
            <a:ext cx="2886075" cy="2319337"/>
            <a:chOff x="444" y="2928"/>
            <a:chExt cx="1536" cy="1234"/>
          </a:xfrm>
        </p:grpSpPr>
        <p:sp>
          <p:nvSpPr>
            <p:cNvPr id="62513" name="直接连接符 62512"/>
            <p:cNvSpPr/>
            <p:nvPr/>
          </p:nvSpPr>
          <p:spPr>
            <a:xfrm flipV="1">
              <a:off x="672" y="3168"/>
              <a:ext cx="1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514" name="文本框 62513"/>
            <p:cNvSpPr txBox="1"/>
            <p:nvPr/>
          </p:nvSpPr>
          <p:spPr>
            <a:xfrm>
              <a:off x="1296" y="3408"/>
              <a:ext cx="336" cy="28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15" name="直接连接符 62514"/>
            <p:cNvSpPr/>
            <p:nvPr/>
          </p:nvSpPr>
          <p:spPr>
            <a:xfrm>
              <a:off x="684" y="3168"/>
              <a:ext cx="1224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16" name="文本框 62515"/>
            <p:cNvSpPr txBox="1"/>
            <p:nvPr/>
          </p:nvSpPr>
          <p:spPr>
            <a:xfrm>
              <a:off x="1476" y="2928"/>
              <a:ext cx="24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17" name="直接连接符 62516"/>
            <p:cNvSpPr/>
            <p:nvPr/>
          </p:nvSpPr>
          <p:spPr>
            <a:xfrm>
              <a:off x="660" y="3984"/>
              <a:ext cx="1248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2518" name="直接连接符 62517"/>
            <p:cNvSpPr/>
            <p:nvPr/>
          </p:nvSpPr>
          <p:spPr>
            <a:xfrm>
              <a:off x="672" y="3168"/>
              <a:ext cx="1" cy="8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2519" name="组合 62518"/>
            <p:cNvGrpSpPr/>
            <p:nvPr/>
          </p:nvGrpSpPr>
          <p:grpSpPr>
            <a:xfrm>
              <a:off x="516" y="3456"/>
              <a:ext cx="288" cy="288"/>
              <a:chOff x="2304" y="2304"/>
              <a:chExt cx="288" cy="288"/>
            </a:xfrm>
          </p:grpSpPr>
          <p:sp>
            <p:nvSpPr>
              <p:cNvPr id="62520" name="椭圆 62519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521" name="直接连接符 62520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2522" name="直接连接符 62521"/>
            <p:cNvSpPr/>
            <p:nvPr/>
          </p:nvSpPr>
          <p:spPr>
            <a:xfrm flipV="1">
              <a:off x="1248" y="3168"/>
              <a:ext cx="1" cy="8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62523" name="文本框 62522"/>
            <p:cNvSpPr txBox="1"/>
            <p:nvPr/>
          </p:nvSpPr>
          <p:spPr>
            <a:xfrm>
              <a:off x="444" y="3180"/>
              <a:ext cx="288" cy="28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1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524" name="直接连接符 62523"/>
            <p:cNvSpPr/>
            <p:nvPr/>
          </p:nvSpPr>
          <p:spPr>
            <a:xfrm>
              <a:off x="1236" y="3168"/>
              <a:ext cx="480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2525" name="文本框 62524"/>
            <p:cNvSpPr txBox="1"/>
            <p:nvPr/>
          </p:nvSpPr>
          <p:spPr>
            <a:xfrm>
              <a:off x="1860" y="3062"/>
              <a:ext cx="11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62526" name="文本框 62525"/>
            <p:cNvSpPr txBox="1"/>
            <p:nvPr/>
          </p:nvSpPr>
          <p:spPr>
            <a:xfrm>
              <a:off x="1864" y="3878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62527" name="矩形 62526"/>
            <p:cNvSpPr/>
            <p:nvPr/>
          </p:nvSpPr>
          <p:spPr>
            <a:xfrm>
              <a:off x="1188" y="3408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2528" name="文本框 62527"/>
          <p:cNvSpPr txBox="1"/>
          <p:nvPr/>
        </p:nvSpPr>
        <p:spPr>
          <a:xfrm>
            <a:off x="1173163" y="7037388"/>
            <a:ext cx="7218362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(3)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理想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电压源与理想电流源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不能相互转换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380051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2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5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5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2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1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2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8" grpId="0"/>
      <p:bldP spid="62480" grpId="0"/>
      <p:bldP spid="62481" grpId="0"/>
      <p:bldP spid="62482" grpId="0"/>
      <p:bldP spid="62483" grpId="0"/>
      <p:bldP spid="62502" grpId="0"/>
      <p:bldP spid="625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63489"/>
          <p:cNvSpPr txBox="1"/>
          <p:nvPr/>
        </p:nvSpPr>
        <p:spPr>
          <a:xfrm>
            <a:off x="360363" y="271463"/>
            <a:ext cx="6677025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应用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：利用电源转换可以简化电路计算。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文本框 63490"/>
          <p:cNvSpPr txBox="1"/>
          <p:nvPr/>
        </p:nvSpPr>
        <p:spPr>
          <a:xfrm>
            <a:off x="360363" y="1173163"/>
            <a:ext cx="993775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2" name="右箭头 63491"/>
          <p:cNvSpPr/>
          <p:nvPr/>
        </p:nvSpPr>
        <p:spPr>
          <a:xfrm>
            <a:off x="4916488" y="2578100"/>
            <a:ext cx="725487" cy="488950"/>
          </a:xfrm>
          <a:prstGeom prst="rightArrow">
            <a:avLst>
              <a:gd name="adj1" fmla="val 50000"/>
              <a:gd name="adj2" fmla="val 37094"/>
            </a:avLst>
          </a:prstGeom>
          <a:solidFill>
            <a:srgbClr val="3333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3" name="文本框 63492"/>
          <p:cNvSpPr txBox="1"/>
          <p:nvPr/>
        </p:nvSpPr>
        <p:spPr>
          <a:xfrm>
            <a:off x="9045575" y="2555875"/>
            <a:ext cx="1511300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=0.5A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3595" name="组合 63594"/>
          <p:cNvGrpSpPr/>
          <p:nvPr/>
        </p:nvGrpSpPr>
        <p:grpSpPr>
          <a:xfrm>
            <a:off x="258331" y="4962525"/>
            <a:ext cx="4960937" cy="2074863"/>
            <a:chOff x="192" y="2640"/>
            <a:chExt cx="2640" cy="1104"/>
          </a:xfrm>
        </p:grpSpPr>
        <p:grpSp>
          <p:nvGrpSpPr>
            <p:cNvPr id="63495" name="组合 63494"/>
            <p:cNvGrpSpPr/>
            <p:nvPr/>
          </p:nvGrpSpPr>
          <p:grpSpPr>
            <a:xfrm>
              <a:off x="1247" y="2924"/>
              <a:ext cx="266" cy="59"/>
              <a:chOff x="4671" y="2533"/>
              <a:chExt cx="261" cy="59"/>
            </a:xfrm>
          </p:grpSpPr>
          <p:sp>
            <p:nvSpPr>
              <p:cNvPr id="63496" name="直接连接符 63495"/>
              <p:cNvSpPr/>
              <p:nvPr/>
            </p:nvSpPr>
            <p:spPr>
              <a:xfrm>
                <a:off x="4671" y="2533"/>
                <a:ext cx="261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497" name="直接连接符 63496"/>
              <p:cNvSpPr/>
              <p:nvPr/>
            </p:nvSpPr>
            <p:spPr>
              <a:xfrm>
                <a:off x="4729" y="2592"/>
                <a:ext cx="145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3498" name="直接连接符 63497"/>
            <p:cNvSpPr/>
            <p:nvPr/>
          </p:nvSpPr>
          <p:spPr>
            <a:xfrm>
              <a:off x="1379" y="2983"/>
              <a:ext cx="0" cy="74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oval" w="sm" len="sm"/>
            </a:ln>
          </p:spPr>
        </p:sp>
        <p:sp>
          <p:nvSpPr>
            <p:cNvPr id="63499" name="直接连接符 63498"/>
            <p:cNvSpPr/>
            <p:nvPr/>
          </p:nvSpPr>
          <p:spPr>
            <a:xfrm flipH="1">
              <a:off x="1379" y="2648"/>
              <a:ext cx="0" cy="27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none" w="med" len="med"/>
            </a:ln>
          </p:spPr>
        </p:sp>
        <p:sp>
          <p:nvSpPr>
            <p:cNvPr id="63500" name="直接连接符 63499"/>
            <p:cNvSpPr/>
            <p:nvPr/>
          </p:nvSpPr>
          <p:spPr>
            <a:xfrm>
              <a:off x="2126" y="2640"/>
              <a:ext cx="0" cy="11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01" name="直接连接符 63500"/>
            <p:cNvSpPr/>
            <p:nvPr/>
          </p:nvSpPr>
          <p:spPr>
            <a:xfrm>
              <a:off x="692" y="3732"/>
              <a:ext cx="143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02" name="直接连接符 63501"/>
            <p:cNvSpPr/>
            <p:nvPr/>
          </p:nvSpPr>
          <p:spPr>
            <a:xfrm>
              <a:off x="692" y="2640"/>
              <a:ext cx="1434" cy="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3503" name="组合 63502"/>
            <p:cNvGrpSpPr/>
            <p:nvPr/>
          </p:nvGrpSpPr>
          <p:grpSpPr>
            <a:xfrm>
              <a:off x="1232" y="3252"/>
              <a:ext cx="294" cy="288"/>
              <a:chOff x="2304" y="2304"/>
              <a:chExt cx="288" cy="288"/>
            </a:xfrm>
          </p:grpSpPr>
          <p:sp>
            <p:nvSpPr>
              <p:cNvPr id="63504" name="椭圆 63503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505" name="直接连接符 63504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3506" name="矩形 63505"/>
            <p:cNvSpPr/>
            <p:nvPr/>
          </p:nvSpPr>
          <p:spPr>
            <a:xfrm>
              <a:off x="2065" y="3028"/>
              <a:ext cx="122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07" name="直接连接符 63506"/>
            <p:cNvSpPr/>
            <p:nvPr/>
          </p:nvSpPr>
          <p:spPr>
            <a:xfrm>
              <a:off x="2126" y="2764"/>
              <a:ext cx="0" cy="1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08" name="文本框 63507"/>
            <p:cNvSpPr txBox="1"/>
            <p:nvPr/>
          </p:nvSpPr>
          <p:spPr>
            <a:xfrm>
              <a:off x="937" y="3252"/>
              <a:ext cx="45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6A</a:t>
              </a:r>
            </a:p>
          </p:txBody>
        </p:sp>
        <p:grpSp>
          <p:nvGrpSpPr>
            <p:cNvPr id="63509" name="组合 63508"/>
            <p:cNvGrpSpPr/>
            <p:nvPr/>
          </p:nvGrpSpPr>
          <p:grpSpPr>
            <a:xfrm>
              <a:off x="556" y="3365"/>
              <a:ext cx="266" cy="59"/>
              <a:chOff x="4671" y="2533"/>
              <a:chExt cx="261" cy="59"/>
            </a:xfrm>
          </p:grpSpPr>
          <p:sp>
            <p:nvSpPr>
              <p:cNvPr id="63510" name="直接连接符 63509"/>
              <p:cNvSpPr/>
              <p:nvPr/>
            </p:nvSpPr>
            <p:spPr>
              <a:xfrm>
                <a:off x="4671" y="2533"/>
                <a:ext cx="261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3511" name="直接连接符 63510"/>
              <p:cNvSpPr/>
              <p:nvPr/>
            </p:nvSpPr>
            <p:spPr>
              <a:xfrm>
                <a:off x="4729" y="2592"/>
                <a:ext cx="145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3512" name="直接连接符 63511"/>
            <p:cNvSpPr/>
            <p:nvPr/>
          </p:nvSpPr>
          <p:spPr>
            <a:xfrm flipH="1">
              <a:off x="687" y="3204"/>
              <a:ext cx="5" cy="52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13" name="直接连接符 63512"/>
            <p:cNvSpPr/>
            <p:nvPr/>
          </p:nvSpPr>
          <p:spPr>
            <a:xfrm flipH="1">
              <a:off x="687" y="2648"/>
              <a:ext cx="5" cy="717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14" name="矩形 63513"/>
            <p:cNvSpPr/>
            <p:nvPr/>
          </p:nvSpPr>
          <p:spPr>
            <a:xfrm>
              <a:off x="631" y="2804"/>
              <a:ext cx="123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15" name="直接连接符 63514"/>
            <p:cNvSpPr/>
            <p:nvPr/>
          </p:nvSpPr>
          <p:spPr>
            <a:xfrm flipV="1">
              <a:off x="1379" y="3092"/>
              <a:ext cx="0" cy="16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63594" name="组合 63593"/>
            <p:cNvGrpSpPr/>
            <p:nvPr/>
          </p:nvGrpSpPr>
          <p:grpSpPr>
            <a:xfrm>
              <a:off x="2177" y="2862"/>
              <a:ext cx="655" cy="560"/>
              <a:chOff x="2177" y="2862"/>
              <a:chExt cx="655" cy="560"/>
            </a:xfrm>
          </p:grpSpPr>
          <p:sp>
            <p:nvSpPr>
              <p:cNvPr id="63517" name="文本框 63516"/>
              <p:cNvSpPr txBox="1"/>
              <p:nvPr/>
            </p:nvSpPr>
            <p:spPr>
              <a:xfrm>
                <a:off x="2273" y="2862"/>
                <a:ext cx="119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3518" name="文本框 63517"/>
              <p:cNvSpPr txBox="1"/>
              <p:nvPr/>
            </p:nvSpPr>
            <p:spPr>
              <a:xfrm>
                <a:off x="2263" y="3138"/>
                <a:ext cx="147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3519" name="文本框 63518"/>
              <p:cNvSpPr txBox="1"/>
              <p:nvPr/>
            </p:nvSpPr>
            <p:spPr>
              <a:xfrm>
                <a:off x="2177" y="3028"/>
                <a:ext cx="655" cy="2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u=</a:t>
                </a:r>
                <a:r>
                  <a:rPr kumimoji="0" lang="zh-CN" altLang="en-US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？</a:t>
                </a:r>
              </a:p>
            </p:txBody>
          </p:sp>
        </p:grpSp>
        <p:sp>
          <p:nvSpPr>
            <p:cNvPr id="63520" name="文本框 63519"/>
            <p:cNvSpPr txBox="1"/>
            <p:nvPr/>
          </p:nvSpPr>
          <p:spPr>
            <a:xfrm>
              <a:off x="288" y="2804"/>
              <a:ext cx="343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521" name="文本框 63520"/>
            <p:cNvSpPr txBox="1"/>
            <p:nvPr/>
          </p:nvSpPr>
          <p:spPr>
            <a:xfrm>
              <a:off x="1771" y="3028"/>
              <a:ext cx="343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522" name="文本框 63521"/>
            <p:cNvSpPr txBox="1"/>
            <p:nvPr/>
          </p:nvSpPr>
          <p:spPr>
            <a:xfrm>
              <a:off x="192" y="3204"/>
              <a:ext cx="451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10V</a:t>
              </a:r>
            </a:p>
          </p:txBody>
        </p:sp>
        <p:sp>
          <p:nvSpPr>
            <p:cNvPr id="63523" name="文本框 63522"/>
            <p:cNvSpPr txBox="1"/>
            <p:nvPr/>
          </p:nvSpPr>
          <p:spPr>
            <a:xfrm>
              <a:off x="891" y="2756"/>
              <a:ext cx="475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10V</a:t>
              </a:r>
            </a:p>
          </p:txBody>
        </p:sp>
      </p:grpSp>
      <p:sp>
        <p:nvSpPr>
          <p:cNvPr id="63524" name="右箭头 63523"/>
          <p:cNvSpPr/>
          <p:nvPr/>
        </p:nvSpPr>
        <p:spPr>
          <a:xfrm>
            <a:off x="4946650" y="5921375"/>
            <a:ext cx="606425" cy="517525"/>
          </a:xfrm>
          <a:prstGeom prst="rightArrow">
            <a:avLst>
              <a:gd name="adj1" fmla="val 50000"/>
              <a:gd name="adj2" fmla="val 29294"/>
            </a:avLst>
          </a:prstGeom>
          <a:solidFill>
            <a:srgbClr val="3333FF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3599" name="组合 63598"/>
          <p:cNvGrpSpPr/>
          <p:nvPr/>
        </p:nvGrpSpPr>
        <p:grpSpPr>
          <a:xfrm>
            <a:off x="5457825" y="5000625"/>
            <a:ext cx="4692650" cy="2074863"/>
            <a:chOff x="2892" y="2660"/>
            <a:chExt cx="2496" cy="1104"/>
          </a:xfrm>
        </p:grpSpPr>
        <p:sp>
          <p:nvSpPr>
            <p:cNvPr id="63526" name="直接连接符 63525"/>
            <p:cNvSpPr/>
            <p:nvPr/>
          </p:nvSpPr>
          <p:spPr>
            <a:xfrm>
              <a:off x="3360" y="2660"/>
              <a:ext cx="0" cy="11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27" name="直接连接符 63526"/>
            <p:cNvSpPr/>
            <p:nvPr/>
          </p:nvSpPr>
          <p:spPr>
            <a:xfrm>
              <a:off x="3996" y="2660"/>
              <a:ext cx="0" cy="11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63528" name="直接连接符 63527"/>
            <p:cNvSpPr/>
            <p:nvPr/>
          </p:nvSpPr>
          <p:spPr>
            <a:xfrm>
              <a:off x="4632" y="2660"/>
              <a:ext cx="0" cy="11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29" name="直接连接符 63528"/>
            <p:cNvSpPr/>
            <p:nvPr/>
          </p:nvSpPr>
          <p:spPr>
            <a:xfrm>
              <a:off x="3360" y="3764"/>
              <a:ext cx="12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30" name="直接连接符 63529"/>
            <p:cNvSpPr/>
            <p:nvPr/>
          </p:nvSpPr>
          <p:spPr>
            <a:xfrm flipV="1">
              <a:off x="3360" y="2660"/>
              <a:ext cx="12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3531" name="组合 63530"/>
            <p:cNvGrpSpPr/>
            <p:nvPr/>
          </p:nvGrpSpPr>
          <p:grpSpPr>
            <a:xfrm>
              <a:off x="3216" y="3056"/>
              <a:ext cx="288" cy="288"/>
              <a:chOff x="2304" y="2304"/>
              <a:chExt cx="288" cy="288"/>
            </a:xfrm>
          </p:grpSpPr>
          <p:sp>
            <p:nvSpPr>
              <p:cNvPr id="63532" name="椭圆 63531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533" name="直接连接符 63532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3534" name="组合 63533"/>
            <p:cNvGrpSpPr/>
            <p:nvPr/>
          </p:nvGrpSpPr>
          <p:grpSpPr>
            <a:xfrm>
              <a:off x="3852" y="3072"/>
              <a:ext cx="288" cy="288"/>
              <a:chOff x="2304" y="2304"/>
              <a:chExt cx="288" cy="288"/>
            </a:xfrm>
          </p:grpSpPr>
          <p:sp>
            <p:nvSpPr>
              <p:cNvPr id="63535" name="椭圆 63534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536" name="直接连接符 63535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3537" name="矩形 63536"/>
            <p:cNvSpPr/>
            <p:nvPr/>
          </p:nvSpPr>
          <p:spPr>
            <a:xfrm>
              <a:off x="4572" y="306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38" name="直接连接符 63537"/>
            <p:cNvSpPr/>
            <p:nvPr/>
          </p:nvSpPr>
          <p:spPr>
            <a:xfrm flipV="1">
              <a:off x="3360" y="2816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39" name="直接连接符 63538"/>
            <p:cNvSpPr/>
            <p:nvPr/>
          </p:nvSpPr>
          <p:spPr>
            <a:xfrm flipV="1">
              <a:off x="3996" y="2816"/>
              <a:ext cx="0" cy="24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63598" name="组合 63597"/>
            <p:cNvGrpSpPr/>
            <p:nvPr/>
          </p:nvGrpSpPr>
          <p:grpSpPr>
            <a:xfrm>
              <a:off x="4296" y="2858"/>
              <a:ext cx="324" cy="584"/>
              <a:chOff x="4296" y="2858"/>
              <a:chExt cx="324" cy="584"/>
            </a:xfrm>
          </p:grpSpPr>
          <p:sp>
            <p:nvSpPr>
              <p:cNvPr id="63541" name="文本框 63540"/>
              <p:cNvSpPr txBox="1"/>
              <p:nvPr/>
            </p:nvSpPr>
            <p:spPr>
              <a:xfrm>
                <a:off x="4366" y="2858"/>
                <a:ext cx="182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3542" name="文本框 63541"/>
              <p:cNvSpPr txBox="1"/>
              <p:nvPr/>
            </p:nvSpPr>
            <p:spPr>
              <a:xfrm>
                <a:off x="4380" y="3158"/>
                <a:ext cx="144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3543" name="文本框 63542"/>
              <p:cNvSpPr txBox="1"/>
              <p:nvPr/>
            </p:nvSpPr>
            <p:spPr>
              <a:xfrm>
                <a:off x="4296" y="3049"/>
                <a:ext cx="324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u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3544" name="文本框 63543"/>
            <p:cNvSpPr txBox="1"/>
            <p:nvPr/>
          </p:nvSpPr>
          <p:spPr>
            <a:xfrm>
              <a:off x="4680" y="3072"/>
              <a:ext cx="708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5∥5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545" name="文本框 63544"/>
            <p:cNvSpPr txBox="1"/>
            <p:nvPr/>
          </p:nvSpPr>
          <p:spPr>
            <a:xfrm>
              <a:off x="2892" y="2976"/>
              <a:ext cx="433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2A</a:t>
              </a:r>
            </a:p>
          </p:txBody>
        </p:sp>
        <p:sp>
          <p:nvSpPr>
            <p:cNvPr id="63546" name="文本框 63545"/>
            <p:cNvSpPr txBox="1"/>
            <p:nvPr/>
          </p:nvSpPr>
          <p:spPr>
            <a:xfrm>
              <a:off x="3554" y="3072"/>
              <a:ext cx="44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6A</a:t>
              </a:r>
            </a:p>
          </p:txBody>
        </p:sp>
      </p:grpSp>
      <p:sp>
        <p:nvSpPr>
          <p:cNvPr id="63547" name="文本框 63546"/>
          <p:cNvSpPr txBox="1"/>
          <p:nvPr/>
        </p:nvSpPr>
        <p:spPr>
          <a:xfrm>
            <a:off x="8955088" y="6677025"/>
            <a:ext cx="1511300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=20V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48" name="文本框 63547"/>
          <p:cNvSpPr txBox="1"/>
          <p:nvPr/>
        </p:nvSpPr>
        <p:spPr>
          <a:xfrm>
            <a:off x="450850" y="4240213"/>
            <a:ext cx="992188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3593" name="组合 63592"/>
          <p:cNvGrpSpPr/>
          <p:nvPr/>
        </p:nvGrpSpPr>
        <p:grpSpPr>
          <a:xfrm>
            <a:off x="603250" y="1804988"/>
            <a:ext cx="4719638" cy="2074862"/>
            <a:chOff x="321" y="960"/>
            <a:chExt cx="2511" cy="1104"/>
          </a:xfrm>
        </p:grpSpPr>
        <p:sp>
          <p:nvSpPr>
            <p:cNvPr id="63550" name="直接连接符 63549"/>
            <p:cNvSpPr/>
            <p:nvPr/>
          </p:nvSpPr>
          <p:spPr>
            <a:xfrm>
              <a:off x="778" y="960"/>
              <a:ext cx="0" cy="11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63551" name="直接连接符 63550"/>
            <p:cNvSpPr/>
            <p:nvPr/>
          </p:nvSpPr>
          <p:spPr>
            <a:xfrm>
              <a:off x="1594" y="960"/>
              <a:ext cx="0" cy="11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63552" name="直接连接符 63551"/>
            <p:cNvSpPr/>
            <p:nvPr/>
          </p:nvSpPr>
          <p:spPr>
            <a:xfrm>
              <a:off x="2398" y="960"/>
              <a:ext cx="0" cy="11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53" name="直接连接符 63552"/>
            <p:cNvSpPr/>
            <p:nvPr/>
          </p:nvSpPr>
          <p:spPr>
            <a:xfrm>
              <a:off x="778" y="2064"/>
              <a:ext cx="16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54" name="直接连接符 63553"/>
            <p:cNvSpPr/>
            <p:nvPr/>
          </p:nvSpPr>
          <p:spPr>
            <a:xfrm>
              <a:off x="778" y="960"/>
              <a:ext cx="162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55" name="直接连接符 63554"/>
            <p:cNvSpPr/>
            <p:nvPr/>
          </p:nvSpPr>
          <p:spPr>
            <a:xfrm>
              <a:off x="778" y="1524"/>
              <a:ext cx="8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grpSp>
          <p:nvGrpSpPr>
            <p:cNvPr id="63556" name="组合 63555"/>
            <p:cNvGrpSpPr/>
            <p:nvPr/>
          </p:nvGrpSpPr>
          <p:grpSpPr>
            <a:xfrm>
              <a:off x="634" y="1116"/>
              <a:ext cx="288" cy="288"/>
              <a:chOff x="2304" y="2304"/>
              <a:chExt cx="288" cy="288"/>
            </a:xfrm>
          </p:grpSpPr>
          <p:sp>
            <p:nvSpPr>
              <p:cNvPr id="63557" name="椭圆 63556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558" name="直接连接符 63557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63559" name="组合 63558"/>
            <p:cNvGrpSpPr/>
            <p:nvPr/>
          </p:nvGrpSpPr>
          <p:grpSpPr>
            <a:xfrm>
              <a:off x="634" y="1584"/>
              <a:ext cx="288" cy="288"/>
              <a:chOff x="2304" y="2304"/>
              <a:chExt cx="288" cy="288"/>
            </a:xfrm>
          </p:grpSpPr>
          <p:sp>
            <p:nvSpPr>
              <p:cNvPr id="63560" name="椭圆 63559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561" name="直接连接符 63560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3562" name="矩形 63561"/>
            <p:cNvSpPr/>
            <p:nvPr/>
          </p:nvSpPr>
          <p:spPr>
            <a:xfrm>
              <a:off x="1534" y="1648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63" name="矩形 63562"/>
            <p:cNvSpPr/>
            <p:nvPr/>
          </p:nvSpPr>
          <p:spPr>
            <a:xfrm>
              <a:off x="1534" y="1096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64" name="矩形 63563"/>
            <p:cNvSpPr/>
            <p:nvPr/>
          </p:nvSpPr>
          <p:spPr>
            <a:xfrm>
              <a:off x="2338" y="136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65" name="直接连接符 63564"/>
            <p:cNvSpPr/>
            <p:nvPr/>
          </p:nvSpPr>
          <p:spPr>
            <a:xfrm>
              <a:off x="2398" y="1096"/>
              <a:ext cx="0" cy="1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66" name="文本框 63565"/>
            <p:cNvSpPr txBox="1"/>
            <p:nvPr/>
          </p:nvSpPr>
          <p:spPr>
            <a:xfrm>
              <a:off x="336" y="1084"/>
              <a:ext cx="44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5A</a:t>
              </a:r>
            </a:p>
          </p:txBody>
        </p:sp>
        <p:sp>
          <p:nvSpPr>
            <p:cNvPr id="63567" name="直接连接符 63566"/>
            <p:cNvSpPr/>
            <p:nvPr/>
          </p:nvSpPr>
          <p:spPr>
            <a:xfrm>
              <a:off x="778" y="2064"/>
              <a:ext cx="163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68" name="文本框 63567"/>
            <p:cNvSpPr txBox="1"/>
            <p:nvPr/>
          </p:nvSpPr>
          <p:spPr>
            <a:xfrm>
              <a:off x="1198" y="1104"/>
              <a:ext cx="33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569" name="文本框 63568"/>
            <p:cNvSpPr txBox="1"/>
            <p:nvPr/>
          </p:nvSpPr>
          <p:spPr>
            <a:xfrm>
              <a:off x="1198" y="1628"/>
              <a:ext cx="33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570" name="文本框 63569"/>
            <p:cNvSpPr txBox="1"/>
            <p:nvPr/>
          </p:nvSpPr>
          <p:spPr>
            <a:xfrm>
              <a:off x="2026" y="1340"/>
              <a:ext cx="33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571" name="文本框 63570"/>
            <p:cNvSpPr txBox="1"/>
            <p:nvPr/>
          </p:nvSpPr>
          <p:spPr>
            <a:xfrm>
              <a:off x="321" y="1572"/>
              <a:ext cx="44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2A</a:t>
              </a:r>
            </a:p>
          </p:txBody>
        </p:sp>
        <p:sp>
          <p:nvSpPr>
            <p:cNvPr id="63572" name="文本框 63571"/>
            <p:cNvSpPr txBox="1"/>
            <p:nvPr/>
          </p:nvSpPr>
          <p:spPr>
            <a:xfrm>
              <a:off x="2400" y="960"/>
              <a:ext cx="432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</a:t>
              </a:r>
              <a:r>
                <a:rPr kumimoji="0" lang="zh-CN" alt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？</a:t>
              </a:r>
            </a:p>
          </p:txBody>
        </p:sp>
      </p:grpSp>
      <p:grpSp>
        <p:nvGrpSpPr>
          <p:cNvPr id="63600" name="组合 63599"/>
          <p:cNvGrpSpPr/>
          <p:nvPr/>
        </p:nvGrpSpPr>
        <p:grpSpPr>
          <a:xfrm>
            <a:off x="5665788" y="1173163"/>
            <a:ext cx="3108325" cy="2794000"/>
            <a:chOff x="3002" y="624"/>
            <a:chExt cx="1654" cy="1486"/>
          </a:xfrm>
        </p:grpSpPr>
        <p:sp>
          <p:nvSpPr>
            <p:cNvPr id="63574" name="椭圆 63573"/>
            <p:cNvSpPr/>
            <p:nvPr/>
          </p:nvSpPr>
          <p:spPr>
            <a:xfrm>
              <a:off x="3355" y="1104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75" name="椭圆 63574"/>
            <p:cNvSpPr/>
            <p:nvPr/>
          </p:nvSpPr>
          <p:spPr>
            <a:xfrm>
              <a:off x="3356" y="1632"/>
              <a:ext cx="288" cy="288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76" name="直接连接符 63575"/>
            <p:cNvSpPr/>
            <p:nvPr/>
          </p:nvSpPr>
          <p:spPr>
            <a:xfrm>
              <a:off x="3504" y="960"/>
              <a:ext cx="0" cy="11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63577" name="直接连接符 63576"/>
            <p:cNvSpPr/>
            <p:nvPr/>
          </p:nvSpPr>
          <p:spPr>
            <a:xfrm>
              <a:off x="4404" y="960"/>
              <a:ext cx="0" cy="11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78" name="直接连接符 63577"/>
            <p:cNvSpPr/>
            <p:nvPr/>
          </p:nvSpPr>
          <p:spPr>
            <a:xfrm>
              <a:off x="3504" y="2064"/>
              <a:ext cx="9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79" name="直接连接符 63578"/>
            <p:cNvSpPr/>
            <p:nvPr/>
          </p:nvSpPr>
          <p:spPr>
            <a:xfrm>
              <a:off x="3504" y="960"/>
              <a:ext cx="9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80" name="矩形 63579"/>
            <p:cNvSpPr/>
            <p:nvPr/>
          </p:nvSpPr>
          <p:spPr>
            <a:xfrm rot="-5400000">
              <a:off x="3924" y="804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81" name="矩形 63580"/>
            <p:cNvSpPr/>
            <p:nvPr/>
          </p:nvSpPr>
          <p:spPr>
            <a:xfrm>
              <a:off x="4344" y="136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3582" name="直接连接符 63581"/>
            <p:cNvSpPr/>
            <p:nvPr/>
          </p:nvSpPr>
          <p:spPr>
            <a:xfrm>
              <a:off x="4404" y="1096"/>
              <a:ext cx="0" cy="16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3583" name="文本框 63582"/>
            <p:cNvSpPr txBox="1"/>
            <p:nvPr/>
          </p:nvSpPr>
          <p:spPr>
            <a:xfrm>
              <a:off x="3215" y="874"/>
              <a:ext cx="223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3584" name="文本框 63583"/>
            <p:cNvSpPr txBox="1"/>
            <p:nvPr/>
          </p:nvSpPr>
          <p:spPr>
            <a:xfrm>
              <a:off x="3227" y="1202"/>
              <a:ext cx="21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3585" name="文本框 63584"/>
            <p:cNvSpPr txBox="1"/>
            <p:nvPr/>
          </p:nvSpPr>
          <p:spPr>
            <a:xfrm>
              <a:off x="3002" y="1100"/>
              <a:ext cx="44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15v</a:t>
              </a:r>
            </a:p>
          </p:txBody>
        </p:sp>
        <p:sp>
          <p:nvSpPr>
            <p:cNvPr id="63586" name="文本框 63585"/>
            <p:cNvSpPr txBox="1"/>
            <p:nvPr/>
          </p:nvSpPr>
          <p:spPr>
            <a:xfrm>
              <a:off x="3233" y="1346"/>
              <a:ext cx="209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3587" name="文本框 63586"/>
            <p:cNvSpPr txBox="1"/>
            <p:nvPr/>
          </p:nvSpPr>
          <p:spPr>
            <a:xfrm>
              <a:off x="3232" y="1826"/>
              <a:ext cx="21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3588" name="文本框 63587"/>
            <p:cNvSpPr txBox="1"/>
            <p:nvPr/>
          </p:nvSpPr>
          <p:spPr>
            <a:xfrm>
              <a:off x="3099" y="1628"/>
              <a:ext cx="321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8v</a:t>
              </a:r>
            </a:p>
          </p:txBody>
        </p:sp>
        <p:sp>
          <p:nvSpPr>
            <p:cNvPr id="63590" name="文本框 63589"/>
            <p:cNvSpPr txBox="1"/>
            <p:nvPr/>
          </p:nvSpPr>
          <p:spPr>
            <a:xfrm>
              <a:off x="4008" y="1340"/>
              <a:ext cx="33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591" name="文本框 63590"/>
            <p:cNvSpPr txBox="1"/>
            <p:nvPr/>
          </p:nvSpPr>
          <p:spPr>
            <a:xfrm>
              <a:off x="3828" y="624"/>
              <a:ext cx="33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3592" name="文本框 63591"/>
            <p:cNvSpPr txBox="1"/>
            <p:nvPr/>
          </p:nvSpPr>
          <p:spPr>
            <a:xfrm>
              <a:off x="4416" y="960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3596" name="矩形 63595"/>
          <p:cNvSpPr/>
          <p:nvPr/>
        </p:nvSpPr>
        <p:spPr>
          <a:xfrm>
            <a:off x="1606550" y="4668838"/>
            <a:ext cx="1412875" cy="272891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597" name="矩形 63596"/>
          <p:cNvSpPr/>
          <p:nvPr/>
        </p:nvSpPr>
        <p:spPr>
          <a:xfrm>
            <a:off x="6702425" y="4691063"/>
            <a:ext cx="1395413" cy="27305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椭圆 105"/>
          <p:cNvSpPr/>
          <p:nvPr/>
        </p:nvSpPr>
        <p:spPr>
          <a:xfrm>
            <a:off x="944175" y="6060234"/>
            <a:ext cx="541232" cy="54150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2231397" y="5240560"/>
            <a:ext cx="541232" cy="541502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直接连接符 107"/>
          <p:cNvSpPr/>
          <p:nvPr/>
        </p:nvSpPr>
        <p:spPr>
          <a:xfrm>
            <a:off x="1188507" y="5921376"/>
            <a:ext cx="0" cy="1035196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9" name="直接连接符 108"/>
          <p:cNvSpPr/>
          <p:nvPr/>
        </p:nvSpPr>
        <p:spPr>
          <a:xfrm>
            <a:off x="2488873" y="4942811"/>
            <a:ext cx="9431" cy="1057631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0" name="文本框 109"/>
          <p:cNvSpPr txBox="1"/>
          <p:nvPr/>
        </p:nvSpPr>
        <p:spPr>
          <a:xfrm>
            <a:off x="805977" y="5718232"/>
            <a:ext cx="342172" cy="533751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 anchor="ctr">
            <a:spAutoFit/>
          </a:bodyPr>
          <a:lstStyle/>
          <a:p>
            <a:pPr marL="0" marR="0" lvl="0" indent="0" algn="ctr" defTabSz="10826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2110982" y="4874055"/>
            <a:ext cx="342172" cy="533751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 anchor="ctr">
            <a:spAutoFit/>
          </a:bodyPr>
          <a:lstStyle/>
          <a:p>
            <a:pPr marL="0" marR="0" lvl="0" indent="0" algn="ctr" defTabSz="10826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+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2143294" y="5443536"/>
            <a:ext cx="270730" cy="533751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 anchor="ctr">
            <a:spAutoFit/>
          </a:bodyPr>
          <a:lstStyle/>
          <a:p>
            <a:pPr marL="0" marR="0" lvl="0" indent="0" algn="ctr" defTabSz="10826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</a:t>
            </a:r>
          </a:p>
        </p:txBody>
      </p:sp>
      <p:sp>
        <p:nvSpPr>
          <p:cNvPr id="113" name="文本框 112"/>
          <p:cNvSpPr txBox="1"/>
          <p:nvPr/>
        </p:nvSpPr>
        <p:spPr>
          <a:xfrm>
            <a:off x="855026" y="6251983"/>
            <a:ext cx="270730" cy="533751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 anchor="ctr">
            <a:spAutoFit/>
          </a:bodyPr>
          <a:lstStyle/>
          <a:p>
            <a:pPr marL="0" marR="0" lvl="0" indent="0" algn="ctr" defTabSz="1082675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98718868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3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3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3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3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3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3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9" dur="500"/>
                                        <p:tgtEl>
                                          <p:spTgt spid="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3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3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3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3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3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/>
      <p:bldP spid="63493" grpId="0"/>
      <p:bldP spid="63547" grpId="0"/>
      <p:bldP spid="635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09" name="组合 64608"/>
          <p:cNvGrpSpPr/>
          <p:nvPr/>
        </p:nvGrpSpPr>
        <p:grpSpPr>
          <a:xfrm>
            <a:off x="631825" y="4511675"/>
            <a:ext cx="5187950" cy="2457450"/>
            <a:chOff x="336" y="2400"/>
            <a:chExt cx="2760" cy="1308"/>
          </a:xfrm>
        </p:grpSpPr>
        <p:sp>
          <p:nvSpPr>
            <p:cNvPr id="64515" name="文本框 64514"/>
            <p:cNvSpPr txBox="1"/>
            <p:nvPr/>
          </p:nvSpPr>
          <p:spPr>
            <a:xfrm>
              <a:off x="1296" y="2400"/>
              <a:ext cx="24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16" name="直接连接符 64515"/>
            <p:cNvSpPr/>
            <p:nvPr/>
          </p:nvSpPr>
          <p:spPr>
            <a:xfrm>
              <a:off x="480" y="2688"/>
              <a:ext cx="2172" cy="1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17" name="直接连接符 64516"/>
            <p:cNvSpPr/>
            <p:nvPr/>
          </p:nvSpPr>
          <p:spPr>
            <a:xfrm>
              <a:off x="480" y="3696"/>
              <a:ext cx="21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18" name="直接连接符 64517"/>
            <p:cNvSpPr/>
            <p:nvPr/>
          </p:nvSpPr>
          <p:spPr>
            <a:xfrm>
              <a:off x="480" y="2688"/>
              <a:ext cx="0" cy="10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19" name="直接连接符 64518"/>
            <p:cNvSpPr/>
            <p:nvPr/>
          </p:nvSpPr>
          <p:spPr>
            <a:xfrm>
              <a:off x="1152" y="2688"/>
              <a:ext cx="0" cy="10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64520" name="直接连接符 64519"/>
            <p:cNvSpPr/>
            <p:nvPr/>
          </p:nvSpPr>
          <p:spPr>
            <a:xfrm>
              <a:off x="1680" y="2688"/>
              <a:ext cx="0" cy="10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64521" name="直接连接符 64520"/>
            <p:cNvSpPr/>
            <p:nvPr/>
          </p:nvSpPr>
          <p:spPr>
            <a:xfrm>
              <a:off x="2232" y="2700"/>
              <a:ext cx="0" cy="10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64522" name="直接连接符 64521"/>
            <p:cNvSpPr/>
            <p:nvPr/>
          </p:nvSpPr>
          <p:spPr>
            <a:xfrm>
              <a:off x="2652" y="2688"/>
              <a:ext cx="0" cy="1008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23" name="矩形 64522"/>
            <p:cNvSpPr/>
            <p:nvPr/>
          </p:nvSpPr>
          <p:spPr>
            <a:xfrm>
              <a:off x="2592" y="3072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4" name="文本框 64523"/>
            <p:cNvSpPr txBox="1"/>
            <p:nvPr/>
          </p:nvSpPr>
          <p:spPr>
            <a:xfrm>
              <a:off x="2304" y="3036"/>
              <a:ext cx="384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5" name="矩形 64524"/>
            <p:cNvSpPr/>
            <p:nvPr/>
          </p:nvSpPr>
          <p:spPr>
            <a:xfrm>
              <a:off x="2172" y="3048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6" name="文本框 64525"/>
            <p:cNvSpPr txBox="1"/>
            <p:nvPr/>
          </p:nvSpPr>
          <p:spPr>
            <a:xfrm>
              <a:off x="1872" y="3036"/>
              <a:ext cx="43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2R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7" name="矩形 64526"/>
            <p:cNvSpPr/>
            <p:nvPr/>
          </p:nvSpPr>
          <p:spPr>
            <a:xfrm>
              <a:off x="1620" y="3072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8" name="文本框 64527"/>
            <p:cNvSpPr txBox="1"/>
            <p:nvPr/>
          </p:nvSpPr>
          <p:spPr>
            <a:xfrm>
              <a:off x="1344" y="3036"/>
              <a:ext cx="384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2R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29" name="矩形 64528"/>
            <p:cNvSpPr/>
            <p:nvPr/>
          </p:nvSpPr>
          <p:spPr>
            <a:xfrm>
              <a:off x="1092" y="3072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0" name="文本框 64529"/>
            <p:cNvSpPr txBox="1"/>
            <p:nvPr/>
          </p:nvSpPr>
          <p:spPr>
            <a:xfrm>
              <a:off x="864" y="3036"/>
              <a:ext cx="228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1" name="矩形 64530"/>
            <p:cNvSpPr/>
            <p:nvPr/>
          </p:nvSpPr>
          <p:spPr>
            <a:xfrm rot="-5400000">
              <a:off x="1380" y="2556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2" name="矩形 64531"/>
            <p:cNvSpPr/>
            <p:nvPr/>
          </p:nvSpPr>
          <p:spPr>
            <a:xfrm rot="-5400000">
              <a:off x="1920" y="2556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33" name="文本框 64532"/>
            <p:cNvSpPr txBox="1"/>
            <p:nvPr/>
          </p:nvSpPr>
          <p:spPr>
            <a:xfrm>
              <a:off x="1836" y="2400"/>
              <a:ext cx="19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4534" name="组合 64533"/>
            <p:cNvGrpSpPr/>
            <p:nvPr/>
          </p:nvGrpSpPr>
          <p:grpSpPr>
            <a:xfrm>
              <a:off x="336" y="3072"/>
              <a:ext cx="288" cy="288"/>
              <a:chOff x="2304" y="2304"/>
              <a:chExt cx="288" cy="288"/>
            </a:xfrm>
          </p:grpSpPr>
          <p:sp>
            <p:nvSpPr>
              <p:cNvPr id="64535" name="椭圆 64534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536" name="直接连接符 64535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4537" name="直接连接符 64536"/>
            <p:cNvSpPr/>
            <p:nvPr/>
          </p:nvSpPr>
          <p:spPr>
            <a:xfrm>
              <a:off x="480" y="336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38" name="直接连接符 64537"/>
            <p:cNvSpPr/>
            <p:nvPr/>
          </p:nvSpPr>
          <p:spPr>
            <a:xfrm flipV="1">
              <a:off x="480" y="2880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4539" name="文本框 64538"/>
            <p:cNvSpPr txBox="1"/>
            <p:nvPr/>
          </p:nvSpPr>
          <p:spPr>
            <a:xfrm>
              <a:off x="576" y="3072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4608" name="组合 64607"/>
            <p:cNvGrpSpPr/>
            <p:nvPr/>
          </p:nvGrpSpPr>
          <p:grpSpPr>
            <a:xfrm>
              <a:off x="2676" y="2930"/>
              <a:ext cx="420" cy="560"/>
              <a:chOff x="2676" y="2930"/>
              <a:chExt cx="420" cy="560"/>
            </a:xfrm>
          </p:grpSpPr>
          <p:sp>
            <p:nvSpPr>
              <p:cNvPr id="64541" name="文本框 64540"/>
              <p:cNvSpPr txBox="1"/>
              <p:nvPr/>
            </p:nvSpPr>
            <p:spPr>
              <a:xfrm>
                <a:off x="2770" y="2930"/>
                <a:ext cx="206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4542" name="文本框 64541"/>
              <p:cNvSpPr txBox="1"/>
              <p:nvPr/>
            </p:nvSpPr>
            <p:spPr>
              <a:xfrm>
                <a:off x="2784" y="3205"/>
                <a:ext cx="144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4543" name="文本框 64542"/>
              <p:cNvSpPr txBox="1"/>
              <p:nvPr/>
            </p:nvSpPr>
            <p:spPr>
              <a:xfrm>
                <a:off x="2676" y="3109"/>
                <a:ext cx="420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u</a:t>
                </a:r>
                <a:r>
                  <a:rPr kumimoji="0" lang="en-US" altLang="zh-CN" sz="2800" b="1" i="0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L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p:grpSp>
      </p:grpSp>
      <p:grpSp>
        <p:nvGrpSpPr>
          <p:cNvPr id="64612" name="组合 64611"/>
          <p:cNvGrpSpPr/>
          <p:nvPr/>
        </p:nvGrpSpPr>
        <p:grpSpPr>
          <a:xfrm>
            <a:off x="6584950" y="2263775"/>
            <a:ext cx="4060825" cy="2517775"/>
            <a:chOff x="3503" y="1204"/>
            <a:chExt cx="2161" cy="1340"/>
          </a:xfrm>
        </p:grpSpPr>
        <p:sp>
          <p:nvSpPr>
            <p:cNvPr id="64545" name="文本框 64544"/>
            <p:cNvSpPr txBox="1"/>
            <p:nvPr/>
          </p:nvSpPr>
          <p:spPr>
            <a:xfrm>
              <a:off x="5194" y="1852"/>
              <a:ext cx="47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546" name="直接连接符 64545"/>
            <p:cNvSpPr/>
            <p:nvPr/>
          </p:nvSpPr>
          <p:spPr>
            <a:xfrm>
              <a:off x="3874" y="1440"/>
              <a:ext cx="0" cy="11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47" name="直接连接符 64546"/>
            <p:cNvSpPr/>
            <p:nvPr/>
          </p:nvSpPr>
          <p:spPr>
            <a:xfrm>
              <a:off x="4510" y="1440"/>
              <a:ext cx="0" cy="11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64548" name="直接连接符 64547"/>
            <p:cNvSpPr/>
            <p:nvPr/>
          </p:nvSpPr>
          <p:spPr>
            <a:xfrm>
              <a:off x="5146" y="1440"/>
              <a:ext cx="0" cy="110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49" name="直接连接符 64548"/>
            <p:cNvSpPr/>
            <p:nvPr/>
          </p:nvSpPr>
          <p:spPr>
            <a:xfrm>
              <a:off x="3874" y="2544"/>
              <a:ext cx="12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50" name="直接连接符 64549"/>
            <p:cNvSpPr/>
            <p:nvPr/>
          </p:nvSpPr>
          <p:spPr>
            <a:xfrm flipV="1">
              <a:off x="3874" y="1440"/>
              <a:ext cx="12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64551" name="组合 64550"/>
            <p:cNvGrpSpPr/>
            <p:nvPr/>
          </p:nvGrpSpPr>
          <p:grpSpPr>
            <a:xfrm>
              <a:off x="3730" y="1836"/>
              <a:ext cx="288" cy="288"/>
              <a:chOff x="2304" y="2304"/>
              <a:chExt cx="288" cy="288"/>
            </a:xfrm>
          </p:grpSpPr>
          <p:sp>
            <p:nvSpPr>
              <p:cNvPr id="64552" name="椭圆 64551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553" name="直接连接符 64552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4554" name="矩形 64553"/>
            <p:cNvSpPr/>
            <p:nvPr/>
          </p:nvSpPr>
          <p:spPr>
            <a:xfrm>
              <a:off x="5086" y="1840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55" name="直接连接符 64554"/>
            <p:cNvSpPr/>
            <p:nvPr/>
          </p:nvSpPr>
          <p:spPr>
            <a:xfrm flipV="1">
              <a:off x="3874" y="1596"/>
              <a:ext cx="0" cy="24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4556" name="文本框 64555"/>
            <p:cNvSpPr txBox="1"/>
            <p:nvPr/>
          </p:nvSpPr>
          <p:spPr>
            <a:xfrm>
              <a:off x="3503" y="1624"/>
              <a:ext cx="433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/4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57" name="矩形 64556"/>
            <p:cNvSpPr/>
            <p:nvPr/>
          </p:nvSpPr>
          <p:spPr>
            <a:xfrm>
              <a:off x="4452" y="1836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58" name="文本框 64557"/>
            <p:cNvSpPr txBox="1"/>
            <p:nvPr/>
          </p:nvSpPr>
          <p:spPr>
            <a:xfrm>
              <a:off x="4174" y="1852"/>
              <a:ext cx="33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559" name="直接连接符 64558"/>
            <p:cNvSpPr/>
            <p:nvPr/>
          </p:nvSpPr>
          <p:spPr>
            <a:xfrm>
              <a:off x="4510" y="1444"/>
              <a:ext cx="30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4560" name="文本框 64559"/>
            <p:cNvSpPr txBox="1"/>
            <p:nvPr/>
          </p:nvSpPr>
          <p:spPr>
            <a:xfrm>
              <a:off x="4562" y="1204"/>
              <a:ext cx="114" cy="51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ii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4611" name="组合 64610"/>
            <p:cNvGrpSpPr/>
            <p:nvPr/>
          </p:nvGrpSpPr>
          <p:grpSpPr>
            <a:xfrm>
              <a:off x="4656" y="1686"/>
              <a:ext cx="468" cy="560"/>
              <a:chOff x="4656" y="1686"/>
              <a:chExt cx="468" cy="560"/>
            </a:xfrm>
          </p:grpSpPr>
          <p:sp>
            <p:nvSpPr>
              <p:cNvPr id="64562" name="文本框 64561"/>
              <p:cNvSpPr txBox="1"/>
              <p:nvPr/>
            </p:nvSpPr>
            <p:spPr>
              <a:xfrm>
                <a:off x="4810" y="1686"/>
                <a:ext cx="200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4563" name="文本框 64562"/>
              <p:cNvSpPr txBox="1"/>
              <p:nvPr/>
            </p:nvSpPr>
            <p:spPr>
              <a:xfrm>
                <a:off x="4884" y="1962"/>
                <a:ext cx="144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4564" name="文本框 64563"/>
              <p:cNvSpPr txBox="1"/>
              <p:nvPr/>
            </p:nvSpPr>
            <p:spPr>
              <a:xfrm>
                <a:off x="4656" y="1852"/>
                <a:ext cx="468" cy="2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u</a:t>
                </a:r>
                <a:r>
                  <a:rPr kumimoji="0" lang="en-US" altLang="zh-CN" sz="2800" b="1" i="0" u="none" strike="noStrike" kern="120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L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</p:grpSp>
      </p:grpSp>
      <p:graphicFrame>
        <p:nvGraphicFramePr>
          <p:cNvPr id="64565" name="对象 64564"/>
          <p:cNvGraphicFramePr/>
          <p:nvPr/>
        </p:nvGraphicFramePr>
        <p:xfrm>
          <a:off x="6577013" y="5594350"/>
          <a:ext cx="3176587" cy="1389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r:id="rId3" imgW="989965" imgH="405765" progId="Equation.DSMT4">
                  <p:embed/>
                </p:oleObj>
              </mc:Choice>
              <mc:Fallback>
                <p:oleObj r:id="rId3" imgW="989965" imgH="405765" progId="Equation.DSMT4">
                  <p:embed/>
                  <p:pic>
                    <p:nvPicPr>
                      <p:cNvPr id="64565" name="对象 645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7013" y="5594350"/>
                        <a:ext cx="3176587" cy="1389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66" name="矩形 64565"/>
          <p:cNvSpPr/>
          <p:nvPr/>
        </p:nvSpPr>
        <p:spPr>
          <a:xfrm>
            <a:off x="360363" y="317500"/>
            <a:ext cx="839787" cy="534988"/>
          </a:xfrm>
          <a:prstGeom prst="rect">
            <a:avLst/>
          </a:prstGeom>
          <a:noFill/>
          <a:ln w="12700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64567" name="文本框 64566"/>
          <p:cNvSpPr txBox="1"/>
          <p:nvPr/>
        </p:nvSpPr>
        <p:spPr>
          <a:xfrm>
            <a:off x="406400" y="4149725"/>
            <a:ext cx="720725" cy="534988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即</a:t>
            </a:r>
          </a:p>
        </p:txBody>
      </p:sp>
      <p:sp>
        <p:nvSpPr>
          <p:cNvPr id="64568" name="右箭头 64567"/>
          <p:cNvSpPr/>
          <p:nvPr/>
        </p:nvSpPr>
        <p:spPr>
          <a:xfrm>
            <a:off x="5594350" y="3970338"/>
            <a:ext cx="992188" cy="450850"/>
          </a:xfrm>
          <a:prstGeom prst="rightArrow">
            <a:avLst>
              <a:gd name="adj1" fmla="val 50000"/>
              <a:gd name="adj2" fmla="val 55017"/>
            </a:avLst>
          </a:prstGeom>
          <a:solidFill>
            <a:srgbClr val="3366CC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4610" name="组合 64609"/>
          <p:cNvGrpSpPr/>
          <p:nvPr/>
        </p:nvGrpSpPr>
        <p:grpSpPr>
          <a:xfrm>
            <a:off x="585919" y="1082675"/>
            <a:ext cx="5054338" cy="2525635"/>
            <a:chOff x="312" y="576"/>
            <a:chExt cx="2689" cy="1344"/>
          </a:xfrm>
        </p:grpSpPr>
        <p:grpSp>
          <p:nvGrpSpPr>
            <p:cNvPr id="64570" name="组合 64569"/>
            <p:cNvGrpSpPr/>
            <p:nvPr/>
          </p:nvGrpSpPr>
          <p:grpSpPr>
            <a:xfrm rot="5400000">
              <a:off x="649" y="864"/>
              <a:ext cx="288" cy="288"/>
              <a:chOff x="2304" y="2304"/>
              <a:chExt cx="288" cy="288"/>
            </a:xfrm>
          </p:grpSpPr>
          <p:sp>
            <p:nvSpPr>
              <p:cNvPr id="64571" name="椭圆 64570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572" name="直接连接符 64571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4573" name="直接连接符 64572"/>
            <p:cNvSpPr/>
            <p:nvPr/>
          </p:nvSpPr>
          <p:spPr>
            <a:xfrm rot="5400000">
              <a:off x="481" y="84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74" name="直接连接符 64573"/>
            <p:cNvSpPr/>
            <p:nvPr/>
          </p:nvSpPr>
          <p:spPr>
            <a:xfrm rot="5400000" flipV="1">
              <a:off x="1033" y="91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4575" name="直接连接符 64574"/>
            <p:cNvSpPr/>
            <p:nvPr/>
          </p:nvSpPr>
          <p:spPr>
            <a:xfrm>
              <a:off x="1117" y="1008"/>
              <a:ext cx="188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76" name="矩形 64575"/>
            <p:cNvSpPr/>
            <p:nvPr/>
          </p:nvSpPr>
          <p:spPr>
            <a:xfrm rot="-5400000">
              <a:off x="1453" y="864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77" name="文本框 64576"/>
            <p:cNvSpPr txBox="1"/>
            <p:nvPr/>
          </p:nvSpPr>
          <p:spPr>
            <a:xfrm>
              <a:off x="1321" y="720"/>
              <a:ext cx="24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78" name="矩形 64577"/>
            <p:cNvSpPr/>
            <p:nvPr/>
          </p:nvSpPr>
          <p:spPr>
            <a:xfrm rot="-5400000">
              <a:off x="1933" y="864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79" name="文本框 64578"/>
            <p:cNvSpPr txBox="1"/>
            <p:nvPr/>
          </p:nvSpPr>
          <p:spPr>
            <a:xfrm>
              <a:off x="1979" y="720"/>
              <a:ext cx="24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0" name="矩形 64579"/>
            <p:cNvSpPr/>
            <p:nvPr/>
          </p:nvSpPr>
          <p:spPr>
            <a:xfrm rot="-5400000">
              <a:off x="2557" y="864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1" name="文本框 64580"/>
            <p:cNvSpPr txBox="1"/>
            <p:nvPr/>
          </p:nvSpPr>
          <p:spPr>
            <a:xfrm>
              <a:off x="2473" y="672"/>
              <a:ext cx="528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r>
                <a:rPr kumimoji="0" lang="en-US" altLang="zh-CN" sz="2800" b="1" i="0" u="none" strike="noStrike" kern="120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2" name="直接连接符 64581"/>
            <p:cNvSpPr/>
            <p:nvPr/>
          </p:nvSpPr>
          <p:spPr>
            <a:xfrm>
              <a:off x="1309" y="1008"/>
              <a:ext cx="0" cy="8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64583" name="矩形 64582"/>
            <p:cNvSpPr/>
            <p:nvPr/>
          </p:nvSpPr>
          <p:spPr>
            <a:xfrm>
              <a:off x="1249" y="1236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4" name="直接连接符 64583"/>
            <p:cNvSpPr/>
            <p:nvPr/>
          </p:nvSpPr>
          <p:spPr>
            <a:xfrm>
              <a:off x="1753" y="1008"/>
              <a:ext cx="0" cy="8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64585" name="矩形 64584"/>
            <p:cNvSpPr/>
            <p:nvPr/>
          </p:nvSpPr>
          <p:spPr>
            <a:xfrm>
              <a:off x="1693" y="1236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6" name="文本框 64585"/>
            <p:cNvSpPr txBox="1"/>
            <p:nvPr/>
          </p:nvSpPr>
          <p:spPr>
            <a:xfrm>
              <a:off x="1381" y="1200"/>
              <a:ext cx="384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2R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7" name="直接连接符 64586"/>
            <p:cNvSpPr/>
            <p:nvPr/>
          </p:nvSpPr>
          <p:spPr>
            <a:xfrm flipH="1">
              <a:off x="2219" y="1008"/>
              <a:ext cx="15" cy="81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oval" w="sm" len="sm"/>
              <a:tailEnd type="oval" w="sm" len="sm"/>
            </a:ln>
          </p:spPr>
        </p:sp>
        <p:sp>
          <p:nvSpPr>
            <p:cNvPr id="64588" name="矩形 64587"/>
            <p:cNvSpPr/>
            <p:nvPr/>
          </p:nvSpPr>
          <p:spPr>
            <a:xfrm>
              <a:off x="2173" y="1236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89" name="文本框 64588"/>
            <p:cNvSpPr txBox="1"/>
            <p:nvPr/>
          </p:nvSpPr>
          <p:spPr>
            <a:xfrm>
              <a:off x="1873" y="1200"/>
              <a:ext cx="384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2R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90" name="文本框 64589"/>
            <p:cNvSpPr txBox="1"/>
            <p:nvPr/>
          </p:nvSpPr>
          <p:spPr>
            <a:xfrm>
              <a:off x="985" y="1200"/>
              <a:ext cx="228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R</a:t>
              </a:r>
              <a:endPara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91" name="直接连接符 64590"/>
            <p:cNvSpPr/>
            <p:nvPr/>
          </p:nvSpPr>
          <p:spPr>
            <a:xfrm>
              <a:off x="1309" y="1824"/>
              <a:ext cx="91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92" name="文本框 64591"/>
            <p:cNvSpPr txBox="1"/>
            <p:nvPr/>
          </p:nvSpPr>
          <p:spPr>
            <a:xfrm>
              <a:off x="2309" y="1008"/>
              <a:ext cx="164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64593" name="文本框 64592"/>
            <p:cNvSpPr txBox="1"/>
            <p:nvPr/>
          </p:nvSpPr>
          <p:spPr>
            <a:xfrm>
              <a:off x="2473" y="1008"/>
              <a:ext cx="446" cy="28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en-US" altLang="zh-CN" sz="2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4594" name="文本框 64593"/>
            <p:cNvSpPr txBox="1"/>
            <p:nvPr/>
          </p:nvSpPr>
          <p:spPr>
            <a:xfrm>
              <a:off x="2761" y="984"/>
              <a:ext cx="19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</a:t>
              </a:r>
            </a:p>
          </p:txBody>
        </p:sp>
        <p:sp>
          <p:nvSpPr>
            <p:cNvPr id="64595" name="直接连接符 64594"/>
            <p:cNvSpPr/>
            <p:nvPr/>
          </p:nvSpPr>
          <p:spPr>
            <a:xfrm>
              <a:off x="1633" y="1920"/>
              <a:ext cx="261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598" name="直接连接符 64597"/>
            <p:cNvSpPr/>
            <p:nvPr/>
          </p:nvSpPr>
          <p:spPr>
            <a:xfrm>
              <a:off x="1753" y="1824"/>
              <a:ext cx="0" cy="96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600" name="直接连接符 64599"/>
            <p:cNvSpPr/>
            <p:nvPr/>
          </p:nvSpPr>
          <p:spPr>
            <a:xfrm rot="5400000">
              <a:off x="181" y="1006"/>
              <a:ext cx="261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604" name="直接连接符 64603"/>
            <p:cNvSpPr/>
            <p:nvPr/>
          </p:nvSpPr>
          <p:spPr>
            <a:xfrm rot="16200000">
              <a:off x="2870" y="1006"/>
              <a:ext cx="261" cy="0"/>
            </a:xfrm>
            <a:prstGeom prst="line">
              <a:avLst/>
            </a:prstGeom>
            <a:ln w="127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4607" name="文本框 64606"/>
            <p:cNvSpPr txBox="1"/>
            <p:nvPr/>
          </p:nvSpPr>
          <p:spPr>
            <a:xfrm>
              <a:off x="695" y="576"/>
              <a:ext cx="409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3630313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4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4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4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4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6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矩形 65539"/>
          <p:cNvSpPr/>
          <p:nvPr/>
        </p:nvSpPr>
        <p:spPr>
          <a:xfrm>
            <a:off x="139700" y="360363"/>
            <a:ext cx="839788" cy="534987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65541" name="文本框 65540"/>
          <p:cNvSpPr txBox="1"/>
          <p:nvPr/>
        </p:nvSpPr>
        <p:spPr>
          <a:xfrm>
            <a:off x="992188" y="360363"/>
            <a:ext cx="2127250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=?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2" name="右箭头 65541"/>
          <p:cNvSpPr/>
          <p:nvPr/>
        </p:nvSpPr>
        <p:spPr>
          <a:xfrm>
            <a:off x="5053013" y="2008188"/>
            <a:ext cx="811212" cy="428625"/>
          </a:xfrm>
          <a:prstGeom prst="rightArrow">
            <a:avLst>
              <a:gd name="adj1" fmla="val 50000"/>
              <a:gd name="adj2" fmla="val 47314"/>
            </a:avLst>
          </a:prstGeom>
          <a:solidFill>
            <a:srgbClr val="3366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44" name="文本框 65543"/>
          <p:cNvSpPr txBox="1"/>
          <p:nvPr/>
        </p:nvSpPr>
        <p:spPr>
          <a:xfrm>
            <a:off x="1895475" y="6856413"/>
            <a:ext cx="712788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故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</a:p>
        </p:txBody>
      </p:sp>
      <p:sp>
        <p:nvSpPr>
          <p:cNvPr id="65545" name="文本框 65544"/>
          <p:cNvSpPr txBox="1"/>
          <p:nvPr/>
        </p:nvSpPr>
        <p:spPr>
          <a:xfrm>
            <a:off x="2593975" y="6834188"/>
            <a:ext cx="7307263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受控源和独立源一样可以进行电源转换。</a:t>
            </a:r>
          </a:p>
        </p:txBody>
      </p:sp>
      <p:grpSp>
        <p:nvGrpSpPr>
          <p:cNvPr id="65645" name="组合 65644"/>
          <p:cNvGrpSpPr/>
          <p:nvPr/>
        </p:nvGrpSpPr>
        <p:grpSpPr>
          <a:xfrm>
            <a:off x="90488" y="631825"/>
            <a:ext cx="4640262" cy="2551113"/>
            <a:chOff x="0" y="432"/>
            <a:chExt cx="2469" cy="1357"/>
          </a:xfrm>
        </p:grpSpPr>
        <p:sp>
          <p:nvSpPr>
            <p:cNvPr id="65556" name="文本框 65555"/>
            <p:cNvSpPr txBox="1"/>
            <p:nvPr/>
          </p:nvSpPr>
          <p:spPr>
            <a:xfrm>
              <a:off x="1512" y="432"/>
              <a:ext cx="59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1k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grpSp>
          <p:nvGrpSpPr>
            <p:cNvPr id="65547" name="组合 65546"/>
            <p:cNvGrpSpPr/>
            <p:nvPr/>
          </p:nvGrpSpPr>
          <p:grpSpPr>
            <a:xfrm>
              <a:off x="380" y="1308"/>
              <a:ext cx="270" cy="59"/>
              <a:chOff x="4671" y="2533"/>
              <a:chExt cx="261" cy="59"/>
            </a:xfrm>
          </p:grpSpPr>
          <p:sp>
            <p:nvSpPr>
              <p:cNvPr id="65548" name="直接连接符 65547"/>
              <p:cNvSpPr/>
              <p:nvPr/>
            </p:nvSpPr>
            <p:spPr>
              <a:xfrm>
                <a:off x="4671" y="2533"/>
                <a:ext cx="261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549" name="直接连接符 65548"/>
              <p:cNvSpPr/>
              <p:nvPr/>
            </p:nvSpPr>
            <p:spPr>
              <a:xfrm>
                <a:off x="4729" y="2592"/>
                <a:ext cx="145" cy="0"/>
              </a:xfrm>
              <a:prstGeom prst="line">
                <a:avLst/>
              </a:prstGeom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5550" name="直接连接符 65549"/>
            <p:cNvSpPr/>
            <p:nvPr/>
          </p:nvSpPr>
          <p:spPr>
            <a:xfrm>
              <a:off x="519" y="1380"/>
              <a:ext cx="0" cy="409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51" name="直接连接符 65550"/>
            <p:cNvSpPr/>
            <p:nvPr/>
          </p:nvSpPr>
          <p:spPr>
            <a:xfrm flipV="1">
              <a:off x="519" y="924"/>
              <a:ext cx="0" cy="38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52" name="直接连接符 65551"/>
            <p:cNvSpPr/>
            <p:nvPr/>
          </p:nvSpPr>
          <p:spPr>
            <a:xfrm>
              <a:off x="519" y="924"/>
              <a:ext cx="79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53" name="直接连接符 65552"/>
            <p:cNvSpPr/>
            <p:nvPr/>
          </p:nvSpPr>
          <p:spPr>
            <a:xfrm>
              <a:off x="519" y="1788"/>
              <a:ext cx="19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54" name="矩形 65553"/>
            <p:cNvSpPr/>
            <p:nvPr/>
          </p:nvSpPr>
          <p:spPr>
            <a:xfrm rot="-5400000">
              <a:off x="844" y="787"/>
              <a:ext cx="120" cy="29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555" name="文本框 65554"/>
            <p:cNvSpPr txBox="1"/>
            <p:nvPr/>
          </p:nvSpPr>
          <p:spPr>
            <a:xfrm>
              <a:off x="668" y="648"/>
              <a:ext cx="59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1k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5557" name="文本框 65556"/>
            <p:cNvSpPr txBox="1"/>
            <p:nvPr/>
          </p:nvSpPr>
          <p:spPr>
            <a:xfrm>
              <a:off x="0" y="1200"/>
              <a:ext cx="457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10V</a:t>
              </a:r>
            </a:p>
          </p:txBody>
        </p:sp>
        <p:sp>
          <p:nvSpPr>
            <p:cNvPr id="65558" name="流程图: 排序 65557"/>
            <p:cNvSpPr/>
            <p:nvPr/>
          </p:nvSpPr>
          <p:spPr>
            <a:xfrm rot="-5400000">
              <a:off x="1664" y="967"/>
              <a:ext cx="192" cy="298"/>
            </a:xfrm>
            <a:prstGeom prst="flowChartSort">
              <a:avLst/>
            </a:prstGeom>
            <a:solidFill>
              <a:schemeClr val="accent1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559" name="直接连接符 65558"/>
            <p:cNvSpPr/>
            <p:nvPr/>
          </p:nvSpPr>
          <p:spPr>
            <a:xfrm flipH="1">
              <a:off x="1512" y="1116"/>
              <a:ext cx="9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60" name="直接连接符 65559"/>
            <p:cNvSpPr/>
            <p:nvPr/>
          </p:nvSpPr>
          <p:spPr>
            <a:xfrm>
              <a:off x="1909" y="1116"/>
              <a:ext cx="19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1" name="直接连接符 65560"/>
            <p:cNvSpPr/>
            <p:nvPr/>
          </p:nvSpPr>
          <p:spPr>
            <a:xfrm>
              <a:off x="1313" y="720"/>
              <a:ext cx="78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2" name="直接连接符 65561"/>
            <p:cNvSpPr/>
            <p:nvPr/>
          </p:nvSpPr>
          <p:spPr>
            <a:xfrm>
              <a:off x="1313" y="720"/>
              <a:ext cx="0" cy="3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3" name="直接连接符 65562"/>
            <p:cNvSpPr/>
            <p:nvPr/>
          </p:nvSpPr>
          <p:spPr>
            <a:xfrm>
              <a:off x="1313" y="1116"/>
              <a:ext cx="199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4" name="直接连接符 65563"/>
            <p:cNvSpPr/>
            <p:nvPr/>
          </p:nvSpPr>
          <p:spPr>
            <a:xfrm>
              <a:off x="2095" y="720"/>
              <a:ext cx="0" cy="39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5" name="矩形 65564"/>
            <p:cNvSpPr/>
            <p:nvPr/>
          </p:nvSpPr>
          <p:spPr>
            <a:xfrm rot="-5400000">
              <a:off x="1675" y="571"/>
              <a:ext cx="120" cy="29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566" name="直接连接符 65565"/>
            <p:cNvSpPr/>
            <p:nvPr/>
          </p:nvSpPr>
          <p:spPr>
            <a:xfrm>
              <a:off x="2095" y="924"/>
              <a:ext cx="3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5567" name="文本框 65566"/>
            <p:cNvSpPr txBox="1"/>
            <p:nvPr/>
          </p:nvSpPr>
          <p:spPr>
            <a:xfrm>
              <a:off x="1512" y="780"/>
              <a:ext cx="509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0.5</a:t>
              </a: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568" name="直接连接符 65567"/>
            <p:cNvSpPr/>
            <p:nvPr/>
          </p:nvSpPr>
          <p:spPr>
            <a:xfrm flipH="1">
              <a:off x="2108" y="924"/>
              <a:ext cx="34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5572" name="文本框 65571"/>
            <p:cNvSpPr txBox="1"/>
            <p:nvPr/>
          </p:nvSpPr>
          <p:spPr>
            <a:xfrm>
              <a:off x="2134" y="648"/>
              <a:ext cx="335" cy="28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i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624" name="直接连接符 65623"/>
            <p:cNvSpPr/>
            <p:nvPr/>
          </p:nvSpPr>
          <p:spPr>
            <a:xfrm>
              <a:off x="2455" y="924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65647" name="组合 65646"/>
          <p:cNvGrpSpPr/>
          <p:nvPr/>
        </p:nvGrpSpPr>
        <p:grpSpPr>
          <a:xfrm>
            <a:off x="5932488" y="782465"/>
            <a:ext cx="3884612" cy="2421110"/>
            <a:chOff x="3156" y="416"/>
            <a:chExt cx="2067" cy="1288"/>
          </a:xfrm>
        </p:grpSpPr>
        <p:sp>
          <p:nvSpPr>
            <p:cNvPr id="65577" name="文本框 65576"/>
            <p:cNvSpPr txBox="1"/>
            <p:nvPr/>
          </p:nvSpPr>
          <p:spPr>
            <a:xfrm>
              <a:off x="3156" y="1104"/>
              <a:ext cx="528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10V</a:t>
              </a:r>
            </a:p>
          </p:txBody>
        </p:sp>
        <p:grpSp>
          <p:nvGrpSpPr>
            <p:cNvPr id="65646" name="组合 65645"/>
            <p:cNvGrpSpPr/>
            <p:nvPr/>
          </p:nvGrpSpPr>
          <p:grpSpPr>
            <a:xfrm>
              <a:off x="3586" y="416"/>
              <a:ext cx="1637" cy="1288"/>
              <a:chOff x="3550" y="416"/>
              <a:chExt cx="1637" cy="1288"/>
            </a:xfrm>
          </p:grpSpPr>
          <p:grpSp>
            <p:nvGrpSpPr>
              <p:cNvPr id="65578" name="组合 65577"/>
              <p:cNvGrpSpPr/>
              <p:nvPr/>
            </p:nvGrpSpPr>
            <p:grpSpPr>
              <a:xfrm>
                <a:off x="3550" y="1212"/>
                <a:ext cx="261" cy="59"/>
                <a:chOff x="4671" y="2533"/>
                <a:chExt cx="261" cy="59"/>
              </a:xfrm>
            </p:grpSpPr>
            <p:sp>
              <p:nvSpPr>
                <p:cNvPr id="65579" name="直接连接符 65578"/>
                <p:cNvSpPr/>
                <p:nvPr/>
              </p:nvSpPr>
              <p:spPr>
                <a:xfrm>
                  <a:off x="4671" y="2533"/>
                  <a:ext cx="261" cy="0"/>
                </a:xfrm>
                <a:prstGeom prst="line">
                  <a:avLst/>
                </a:prstGeom>
                <a:ln w="127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5580" name="直接连接符 65579"/>
                <p:cNvSpPr/>
                <p:nvPr/>
              </p:nvSpPr>
              <p:spPr>
                <a:xfrm>
                  <a:off x="4729" y="2592"/>
                  <a:ext cx="145" cy="0"/>
                </a:xfrm>
                <a:prstGeom prst="line">
                  <a:avLst/>
                </a:prstGeom>
                <a:ln w="127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65581" name="直接连接符 65580"/>
              <p:cNvSpPr/>
              <p:nvPr/>
            </p:nvSpPr>
            <p:spPr>
              <a:xfrm>
                <a:off x="3684" y="1284"/>
                <a:ext cx="0" cy="409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582" name="直接连接符 65581"/>
              <p:cNvSpPr/>
              <p:nvPr/>
            </p:nvSpPr>
            <p:spPr>
              <a:xfrm flipV="1">
                <a:off x="3684" y="828"/>
                <a:ext cx="0" cy="384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583" name="直接连接符 65582"/>
              <p:cNvSpPr/>
              <p:nvPr/>
            </p:nvSpPr>
            <p:spPr>
              <a:xfrm>
                <a:off x="3684" y="828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584" name="直接连接符 65583"/>
              <p:cNvSpPr/>
              <p:nvPr/>
            </p:nvSpPr>
            <p:spPr>
              <a:xfrm>
                <a:off x="3684" y="1692"/>
                <a:ext cx="148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585" name="矩形 65584"/>
              <p:cNvSpPr/>
              <p:nvPr/>
            </p:nvSpPr>
            <p:spPr>
              <a:xfrm rot="-5400000">
                <a:off x="3996" y="696"/>
                <a:ext cx="120" cy="288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586" name="文本框 65585"/>
              <p:cNvSpPr txBox="1"/>
              <p:nvPr/>
            </p:nvSpPr>
            <p:spPr>
              <a:xfrm>
                <a:off x="3828" y="552"/>
                <a:ext cx="576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2k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65587" name="直接连接符 65586"/>
              <p:cNvSpPr/>
              <p:nvPr/>
            </p:nvSpPr>
            <p:spPr>
              <a:xfrm>
                <a:off x="4740" y="828"/>
                <a:ext cx="34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5588" name="直接连接符 65587"/>
              <p:cNvSpPr/>
              <p:nvPr/>
            </p:nvSpPr>
            <p:spPr>
              <a:xfrm flipH="1">
                <a:off x="4836" y="828"/>
                <a:ext cx="33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5593" name="流程图: 排序 65592"/>
              <p:cNvSpPr/>
              <p:nvPr/>
            </p:nvSpPr>
            <p:spPr>
              <a:xfrm rot="-10800000">
                <a:off x="4451" y="733"/>
                <a:ext cx="318" cy="180"/>
              </a:xfrm>
              <a:prstGeom prst="flowChartSor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594" name="文本框 65593"/>
              <p:cNvSpPr txBox="1"/>
              <p:nvPr/>
            </p:nvSpPr>
            <p:spPr>
              <a:xfrm>
                <a:off x="4296" y="540"/>
                <a:ext cx="252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65595" name="文本框 65594"/>
              <p:cNvSpPr txBox="1"/>
              <p:nvPr/>
            </p:nvSpPr>
            <p:spPr>
              <a:xfrm>
                <a:off x="4358" y="416"/>
                <a:ext cx="576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500</a:t>
                </a:r>
                <a:r>
                  <a:rPr kumimoji="0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596" name="文本框 65595"/>
              <p:cNvSpPr txBox="1"/>
              <p:nvPr/>
            </p:nvSpPr>
            <p:spPr>
              <a:xfrm>
                <a:off x="4692" y="558"/>
                <a:ext cx="240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-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597" name="文本框 65596"/>
              <p:cNvSpPr txBox="1"/>
              <p:nvPr/>
            </p:nvSpPr>
            <p:spPr>
              <a:xfrm>
                <a:off x="4956" y="576"/>
                <a:ext cx="231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627" name="直接连接符 65626"/>
              <p:cNvSpPr/>
              <p:nvPr/>
            </p:nvSpPr>
            <p:spPr>
              <a:xfrm>
                <a:off x="5175" y="840"/>
                <a:ext cx="0" cy="86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65640" name="对象 65639"/>
          <p:cNvGraphicFramePr/>
          <p:nvPr/>
        </p:nvGraphicFramePr>
        <p:xfrm>
          <a:off x="561975" y="4492625"/>
          <a:ext cx="4491038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3" imgW="1561465" imgH="622300" progId="Equation.DSMT4">
                  <p:embed/>
                </p:oleObj>
              </mc:Choice>
              <mc:Fallback>
                <p:oleObj r:id="rId3" imgW="1561465" imgH="622300" progId="Equation.DSMT4">
                  <p:embed/>
                  <p:pic>
                    <p:nvPicPr>
                      <p:cNvPr id="65640" name="对象 6563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1975" y="4492625"/>
                        <a:ext cx="4491038" cy="190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41" name="对象 65640"/>
          <p:cNvGraphicFramePr/>
          <p:nvPr/>
        </p:nvGraphicFramePr>
        <p:xfrm>
          <a:off x="6054725" y="4473575"/>
          <a:ext cx="4670425" cy="182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5" imgW="1701165" imgH="622300" progId="Equation.DSMT4">
                  <p:embed/>
                </p:oleObj>
              </mc:Choice>
              <mc:Fallback>
                <p:oleObj r:id="rId5" imgW="1701165" imgH="622300" progId="Equation.DSMT4">
                  <p:embed/>
                  <p:pic>
                    <p:nvPicPr>
                      <p:cNvPr id="65641" name="对象 6564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54725" y="4473575"/>
                        <a:ext cx="4670425" cy="1820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642" name="下箭头 65641"/>
          <p:cNvSpPr/>
          <p:nvPr/>
        </p:nvSpPr>
        <p:spPr>
          <a:xfrm>
            <a:off x="1979613" y="3452813"/>
            <a:ext cx="488950" cy="809625"/>
          </a:xfrm>
          <a:prstGeom prst="downArrow">
            <a:avLst>
              <a:gd name="adj1" fmla="val 50000"/>
              <a:gd name="adj2" fmla="val 41396"/>
            </a:avLst>
          </a:prstGeom>
          <a:solidFill>
            <a:srgbClr val="3366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644" name="下箭头 65643"/>
          <p:cNvSpPr/>
          <p:nvPr/>
        </p:nvSpPr>
        <p:spPr>
          <a:xfrm>
            <a:off x="8029575" y="3452813"/>
            <a:ext cx="361950" cy="809625"/>
          </a:xfrm>
          <a:prstGeom prst="downArrow">
            <a:avLst>
              <a:gd name="adj1" fmla="val 50000"/>
              <a:gd name="adj2" fmla="val 55921"/>
            </a:avLst>
          </a:prstGeom>
          <a:solidFill>
            <a:srgbClr val="3366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20746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6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5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5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5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5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5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4" grpId="0"/>
      <p:bldP spid="6554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51" name="组合 66650"/>
          <p:cNvGrpSpPr/>
          <p:nvPr/>
        </p:nvGrpSpPr>
        <p:grpSpPr>
          <a:xfrm>
            <a:off x="5729288" y="1104900"/>
            <a:ext cx="4149725" cy="2500313"/>
            <a:chOff x="3024" y="588"/>
            <a:chExt cx="2208" cy="1330"/>
          </a:xfrm>
        </p:grpSpPr>
        <p:grpSp>
          <p:nvGrpSpPr>
            <p:cNvPr id="66563" name="组合 66562"/>
            <p:cNvGrpSpPr/>
            <p:nvPr/>
          </p:nvGrpSpPr>
          <p:grpSpPr>
            <a:xfrm>
              <a:off x="3265" y="878"/>
              <a:ext cx="416" cy="611"/>
              <a:chOff x="2989" y="1154"/>
              <a:chExt cx="416" cy="611"/>
            </a:xfrm>
          </p:grpSpPr>
          <p:sp>
            <p:nvSpPr>
              <p:cNvPr id="66564" name="椭圆 66563"/>
              <p:cNvSpPr/>
              <p:nvPr/>
            </p:nvSpPr>
            <p:spPr>
              <a:xfrm>
                <a:off x="3117" y="138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565" name="文本框 66564"/>
              <p:cNvSpPr txBox="1"/>
              <p:nvPr/>
            </p:nvSpPr>
            <p:spPr>
              <a:xfrm>
                <a:off x="2989" y="1154"/>
                <a:ext cx="223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6566" name="文本框 66565"/>
              <p:cNvSpPr txBox="1"/>
              <p:nvPr/>
            </p:nvSpPr>
            <p:spPr>
              <a:xfrm>
                <a:off x="3001" y="1481"/>
                <a:ext cx="212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_</a:t>
                </a:r>
              </a:p>
            </p:txBody>
          </p:sp>
        </p:grpSp>
        <p:sp>
          <p:nvSpPr>
            <p:cNvPr id="66567" name="直接连接符 66566"/>
            <p:cNvSpPr/>
            <p:nvPr/>
          </p:nvSpPr>
          <p:spPr>
            <a:xfrm>
              <a:off x="3540" y="876"/>
              <a:ext cx="0" cy="865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68" name="直接连接符 66567"/>
            <p:cNvSpPr/>
            <p:nvPr/>
          </p:nvSpPr>
          <p:spPr>
            <a:xfrm>
              <a:off x="3540" y="876"/>
              <a:ext cx="115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69" name="直接连接符 66568"/>
            <p:cNvSpPr/>
            <p:nvPr/>
          </p:nvSpPr>
          <p:spPr>
            <a:xfrm>
              <a:off x="3540" y="1740"/>
              <a:ext cx="14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70" name="矩形 66569"/>
            <p:cNvSpPr/>
            <p:nvPr/>
          </p:nvSpPr>
          <p:spPr>
            <a:xfrm rot="-5400000">
              <a:off x="4140" y="744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571" name="文本框 66570"/>
            <p:cNvSpPr txBox="1"/>
            <p:nvPr/>
          </p:nvSpPr>
          <p:spPr>
            <a:xfrm>
              <a:off x="4068" y="588"/>
              <a:ext cx="33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6572" name="文本框 66571"/>
            <p:cNvSpPr txBox="1"/>
            <p:nvPr/>
          </p:nvSpPr>
          <p:spPr>
            <a:xfrm>
              <a:off x="3024" y="1104"/>
              <a:ext cx="480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10V</a:t>
              </a:r>
            </a:p>
          </p:txBody>
        </p:sp>
        <p:sp>
          <p:nvSpPr>
            <p:cNvPr id="66573" name="直接连接符 66572"/>
            <p:cNvSpPr/>
            <p:nvPr/>
          </p:nvSpPr>
          <p:spPr>
            <a:xfrm>
              <a:off x="4596" y="876"/>
              <a:ext cx="34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74" name="直接连接符 66573"/>
            <p:cNvSpPr/>
            <p:nvPr/>
          </p:nvSpPr>
          <p:spPr>
            <a:xfrm flipH="1">
              <a:off x="4692" y="876"/>
              <a:ext cx="33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576" name="文本框 66575"/>
            <p:cNvSpPr txBox="1"/>
            <p:nvPr/>
          </p:nvSpPr>
          <p:spPr>
            <a:xfrm>
              <a:off x="4816" y="926"/>
              <a:ext cx="32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6577" name="文本框 66576"/>
            <p:cNvSpPr txBox="1"/>
            <p:nvPr/>
          </p:nvSpPr>
          <p:spPr>
            <a:xfrm>
              <a:off x="4860" y="1322"/>
              <a:ext cx="144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6578" name="文本框 66577"/>
            <p:cNvSpPr txBox="1"/>
            <p:nvPr/>
          </p:nvSpPr>
          <p:spPr>
            <a:xfrm>
              <a:off x="4800" y="1200"/>
              <a:ext cx="324" cy="287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u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579" name="文本框 66578"/>
            <p:cNvSpPr txBox="1"/>
            <p:nvPr/>
          </p:nvSpPr>
          <p:spPr>
            <a:xfrm>
              <a:off x="4800" y="636"/>
              <a:ext cx="116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580" name="文本框 66579"/>
            <p:cNvSpPr txBox="1"/>
            <p:nvPr/>
          </p:nvSpPr>
          <p:spPr>
            <a:xfrm>
              <a:off x="4920" y="770"/>
              <a:ext cx="31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66581" name="文本框 66580"/>
            <p:cNvSpPr txBox="1"/>
            <p:nvPr/>
          </p:nvSpPr>
          <p:spPr>
            <a:xfrm>
              <a:off x="4908" y="1634"/>
              <a:ext cx="324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</p:grpSp>
      <p:sp>
        <p:nvSpPr>
          <p:cNvPr id="66582" name="右箭头 66581"/>
          <p:cNvSpPr/>
          <p:nvPr/>
        </p:nvSpPr>
        <p:spPr>
          <a:xfrm>
            <a:off x="4602163" y="1895475"/>
            <a:ext cx="992187" cy="450850"/>
          </a:xfrm>
          <a:prstGeom prst="rightArrow">
            <a:avLst>
              <a:gd name="adj1" fmla="val 50000"/>
              <a:gd name="adj2" fmla="val 55017"/>
            </a:avLst>
          </a:prstGeom>
          <a:solidFill>
            <a:srgbClr val="3366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83" name="文本框 66582"/>
          <p:cNvSpPr txBox="1"/>
          <p:nvPr/>
        </p:nvSpPr>
        <p:spPr>
          <a:xfrm>
            <a:off x="5503863" y="5864225"/>
            <a:ext cx="4059237" cy="544513"/>
          </a:xfrm>
          <a:prstGeom prst="rect">
            <a:avLst/>
          </a:prstGeom>
          <a:noFill/>
          <a:ln w="9525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=3(2+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)+4+2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10+5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07" name="上箭头 66606"/>
          <p:cNvSpPr/>
          <p:nvPr/>
        </p:nvSpPr>
        <p:spPr>
          <a:xfrm rot="1149532">
            <a:off x="7350125" y="3629025"/>
            <a:ext cx="450850" cy="1804988"/>
          </a:xfrm>
          <a:prstGeom prst="upArrow">
            <a:avLst>
              <a:gd name="adj1" fmla="val 50000"/>
              <a:gd name="adj2" fmla="val 100088"/>
            </a:avLst>
          </a:prstGeom>
          <a:solidFill>
            <a:srgbClr val="3366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08" name="下箭头 66607"/>
          <p:cNvSpPr/>
          <p:nvPr/>
        </p:nvSpPr>
        <p:spPr>
          <a:xfrm>
            <a:off x="2255838" y="3429000"/>
            <a:ext cx="450850" cy="811213"/>
          </a:xfrm>
          <a:prstGeom prst="downArrow">
            <a:avLst>
              <a:gd name="adj1" fmla="val 50000"/>
              <a:gd name="adj2" fmla="val 44982"/>
            </a:avLst>
          </a:prstGeom>
          <a:solidFill>
            <a:srgbClr val="3366CC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09" name="线形标注 1(带边框和强调线) 66608"/>
          <p:cNvSpPr/>
          <p:nvPr/>
        </p:nvSpPr>
        <p:spPr>
          <a:xfrm>
            <a:off x="5322888" y="360363"/>
            <a:ext cx="4962525" cy="544512"/>
          </a:xfrm>
          <a:prstGeom prst="accentBorderCallout1">
            <a:avLst>
              <a:gd name="adj1" fmla="val 24491"/>
              <a:gd name="adj2" fmla="val -1819"/>
              <a:gd name="adj3" fmla="val 270407"/>
              <a:gd name="adj4" fmla="val -10000"/>
            </a:avLst>
          </a:prstGeom>
          <a:solidFill>
            <a:srgbClr val="FFFFFF"/>
          </a:solidFill>
          <a:ln w="9525" cap="flat" cmpd="sng">
            <a:solidFill>
              <a:srgbClr val="3333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5(2+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10+5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638" name="文本框 66637"/>
          <p:cNvSpPr txBox="1"/>
          <p:nvPr/>
        </p:nvSpPr>
        <p:spPr>
          <a:xfrm>
            <a:off x="360363" y="360363"/>
            <a:ext cx="1263650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marL="0" marR="0" lvl="0" indent="0" algn="l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5.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66653" name="组合 66652"/>
          <p:cNvGrpSpPr/>
          <p:nvPr/>
        </p:nvGrpSpPr>
        <p:grpSpPr>
          <a:xfrm>
            <a:off x="631825" y="4149725"/>
            <a:ext cx="4375150" cy="3494088"/>
            <a:chOff x="348" y="2208"/>
            <a:chExt cx="2328" cy="1858"/>
          </a:xfrm>
        </p:grpSpPr>
        <p:sp>
          <p:nvSpPr>
            <p:cNvPr id="66605" name="文本框 66604"/>
            <p:cNvSpPr txBox="1"/>
            <p:nvPr/>
          </p:nvSpPr>
          <p:spPr>
            <a:xfrm>
              <a:off x="2004" y="2582"/>
              <a:ext cx="672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grpSp>
          <p:nvGrpSpPr>
            <p:cNvPr id="66652" name="组合 66651"/>
            <p:cNvGrpSpPr/>
            <p:nvPr/>
          </p:nvGrpSpPr>
          <p:grpSpPr>
            <a:xfrm>
              <a:off x="348" y="2208"/>
              <a:ext cx="2088" cy="1858"/>
              <a:chOff x="336" y="2208"/>
              <a:chExt cx="2088" cy="1858"/>
            </a:xfrm>
          </p:grpSpPr>
          <p:sp>
            <p:nvSpPr>
              <p:cNvPr id="66585" name="文本框 66584"/>
              <p:cNvSpPr txBox="1"/>
              <p:nvPr/>
            </p:nvSpPr>
            <p:spPr>
              <a:xfrm>
                <a:off x="2232" y="3782"/>
                <a:ext cx="192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º</a:t>
                </a:r>
              </a:p>
            </p:txBody>
          </p:sp>
          <p:sp>
            <p:nvSpPr>
              <p:cNvPr id="66586" name="椭圆 66585"/>
              <p:cNvSpPr/>
              <p:nvPr/>
            </p:nvSpPr>
            <p:spPr>
              <a:xfrm>
                <a:off x="657" y="2919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587" name="文本框 66586"/>
              <p:cNvSpPr txBox="1"/>
              <p:nvPr/>
            </p:nvSpPr>
            <p:spPr>
              <a:xfrm>
                <a:off x="529" y="2688"/>
                <a:ext cx="223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6588" name="文本框 66587"/>
              <p:cNvSpPr txBox="1"/>
              <p:nvPr/>
            </p:nvSpPr>
            <p:spPr>
              <a:xfrm>
                <a:off x="541" y="3017"/>
                <a:ext cx="212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6589" name="文本框 66588"/>
              <p:cNvSpPr txBox="1"/>
              <p:nvPr/>
            </p:nvSpPr>
            <p:spPr>
              <a:xfrm>
                <a:off x="336" y="2927"/>
                <a:ext cx="432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4V</a:t>
                </a:r>
              </a:p>
            </p:txBody>
          </p:sp>
          <p:sp>
            <p:nvSpPr>
              <p:cNvPr id="66590" name="直接连接符 66589"/>
              <p:cNvSpPr/>
              <p:nvPr/>
            </p:nvSpPr>
            <p:spPr>
              <a:xfrm>
                <a:off x="804" y="2687"/>
                <a:ext cx="76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591" name="直接连接符 66590"/>
              <p:cNvSpPr/>
              <p:nvPr/>
            </p:nvSpPr>
            <p:spPr>
              <a:xfrm>
                <a:off x="804" y="3887"/>
                <a:ext cx="1488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592" name="文本框 66591"/>
              <p:cNvSpPr txBox="1"/>
              <p:nvPr/>
            </p:nvSpPr>
            <p:spPr>
              <a:xfrm>
                <a:off x="837" y="3408"/>
                <a:ext cx="459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r>
                  <a:rPr kumimoji="0" lang="en-US" altLang="zh-CN" sz="24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</a:t>
                </a:r>
              </a:p>
            </p:txBody>
          </p:sp>
          <p:sp>
            <p:nvSpPr>
              <p:cNvPr id="66593" name="直接连接符 66592"/>
              <p:cNvSpPr/>
              <p:nvPr/>
            </p:nvSpPr>
            <p:spPr>
              <a:xfrm>
                <a:off x="1860" y="2687"/>
                <a:ext cx="348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594" name="直接连接符 66593"/>
              <p:cNvSpPr/>
              <p:nvPr/>
            </p:nvSpPr>
            <p:spPr>
              <a:xfrm flipH="1">
                <a:off x="1956" y="2687"/>
                <a:ext cx="336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6595" name="文本框 66594"/>
              <p:cNvSpPr txBox="1"/>
              <p:nvPr/>
            </p:nvSpPr>
            <p:spPr>
              <a:xfrm>
                <a:off x="2152" y="2737"/>
                <a:ext cx="272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+</a:t>
                </a:r>
              </a:p>
            </p:txBody>
          </p:sp>
          <p:sp>
            <p:nvSpPr>
              <p:cNvPr id="66596" name="文本框 66595"/>
              <p:cNvSpPr txBox="1"/>
              <p:nvPr/>
            </p:nvSpPr>
            <p:spPr>
              <a:xfrm>
                <a:off x="2172" y="3457"/>
                <a:ext cx="144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_</a:t>
                </a:r>
              </a:p>
            </p:txBody>
          </p:sp>
          <p:sp>
            <p:nvSpPr>
              <p:cNvPr id="66597" name="文本框 66596"/>
              <p:cNvSpPr txBox="1"/>
              <p:nvPr/>
            </p:nvSpPr>
            <p:spPr>
              <a:xfrm>
                <a:off x="2064" y="3167"/>
                <a:ext cx="324" cy="28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u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6598" name="流程图: 排序 66597"/>
              <p:cNvSpPr/>
              <p:nvPr/>
            </p:nvSpPr>
            <p:spPr>
              <a:xfrm>
                <a:off x="1578" y="2603"/>
                <a:ext cx="318" cy="180"/>
              </a:xfrm>
              <a:prstGeom prst="flowChartSor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599" name="文本框 66598"/>
              <p:cNvSpPr txBox="1"/>
              <p:nvPr/>
            </p:nvSpPr>
            <p:spPr>
              <a:xfrm rot="10800000">
                <a:off x="1798" y="2404"/>
                <a:ext cx="252" cy="2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+</a:t>
                </a:r>
              </a:p>
            </p:txBody>
          </p:sp>
          <p:sp>
            <p:nvSpPr>
              <p:cNvPr id="66601" name="文本框 66600"/>
              <p:cNvSpPr txBox="1"/>
              <p:nvPr/>
            </p:nvSpPr>
            <p:spPr>
              <a:xfrm>
                <a:off x="1428" y="2208"/>
                <a:ext cx="876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3(2+</a:t>
                </a:r>
                <a:r>
                  <a:rPr kumimoji="0" lang="en-US" altLang="zh-CN" sz="2800" b="1" i="1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r>
                  <a:rPr kumimoji="0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）</a:t>
                </a:r>
                <a:endParaRPr kumimoji="0" lang="zh-CN" alt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602" name="直接连接符 66601"/>
              <p:cNvSpPr/>
              <p:nvPr/>
            </p:nvSpPr>
            <p:spPr>
              <a:xfrm>
                <a:off x="804" y="3024"/>
                <a:ext cx="0" cy="864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603" name="矩形 66602"/>
              <p:cNvSpPr/>
              <p:nvPr/>
            </p:nvSpPr>
            <p:spPr>
              <a:xfrm>
                <a:off x="744" y="3408"/>
                <a:ext cx="120" cy="288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604" name="直接连接符 66603"/>
              <p:cNvSpPr/>
              <p:nvPr/>
            </p:nvSpPr>
            <p:spPr>
              <a:xfrm flipH="1">
                <a:off x="804" y="2687"/>
                <a:ext cx="0" cy="72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6606" name="文本框 66605"/>
              <p:cNvSpPr txBox="1"/>
              <p:nvPr/>
            </p:nvSpPr>
            <p:spPr>
              <a:xfrm>
                <a:off x="2064" y="2448"/>
                <a:ext cx="116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marL="0" marR="0" lvl="0" indent="0" algn="l" defTabSz="1082675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  <a:endPara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646" name="文本框 66645"/>
              <p:cNvSpPr txBox="1"/>
              <p:nvPr/>
            </p:nvSpPr>
            <p:spPr>
              <a:xfrm>
                <a:off x="1332" y="2306"/>
                <a:ext cx="144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 anchor="ctr">
                <a:spAutoFit/>
              </a:bodyPr>
              <a:lstStyle/>
              <a:p>
                <a:pPr marL="0" marR="0" lvl="0" indent="0" algn="ctr" defTabSz="1082675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rPr>
                  <a:t>_</a:t>
                </a:r>
              </a:p>
            </p:txBody>
          </p:sp>
        </p:grpSp>
      </p:grpSp>
      <p:grpSp>
        <p:nvGrpSpPr>
          <p:cNvPr id="66650" name="组合 66649"/>
          <p:cNvGrpSpPr/>
          <p:nvPr/>
        </p:nvGrpSpPr>
        <p:grpSpPr>
          <a:xfrm>
            <a:off x="788988" y="676275"/>
            <a:ext cx="3698875" cy="2771775"/>
            <a:chOff x="444" y="396"/>
            <a:chExt cx="1968" cy="1474"/>
          </a:xfrm>
        </p:grpSpPr>
        <p:sp>
          <p:nvSpPr>
            <p:cNvPr id="66611" name="直接连接符 66610"/>
            <p:cNvSpPr/>
            <p:nvPr/>
          </p:nvSpPr>
          <p:spPr>
            <a:xfrm>
              <a:off x="768" y="827"/>
              <a:ext cx="76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12" name="直接连接符 66611"/>
            <p:cNvSpPr/>
            <p:nvPr/>
          </p:nvSpPr>
          <p:spPr>
            <a:xfrm>
              <a:off x="768" y="1691"/>
              <a:ext cx="148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13" name="文本框 66612"/>
            <p:cNvSpPr txBox="1"/>
            <p:nvPr/>
          </p:nvSpPr>
          <p:spPr>
            <a:xfrm>
              <a:off x="1173" y="1212"/>
              <a:ext cx="459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66614" name="直接连接符 66613"/>
            <p:cNvSpPr/>
            <p:nvPr/>
          </p:nvSpPr>
          <p:spPr>
            <a:xfrm>
              <a:off x="1824" y="827"/>
              <a:ext cx="34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15" name="直接连接符 66614"/>
            <p:cNvSpPr/>
            <p:nvPr/>
          </p:nvSpPr>
          <p:spPr>
            <a:xfrm flipH="1">
              <a:off x="1920" y="827"/>
              <a:ext cx="33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617" name="文本框 66616"/>
            <p:cNvSpPr txBox="1"/>
            <p:nvPr/>
          </p:nvSpPr>
          <p:spPr>
            <a:xfrm>
              <a:off x="2111" y="888"/>
              <a:ext cx="205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+</a:t>
              </a:r>
            </a:p>
          </p:txBody>
        </p:sp>
        <p:sp>
          <p:nvSpPr>
            <p:cNvPr id="66618" name="文本框 66617"/>
            <p:cNvSpPr txBox="1"/>
            <p:nvPr/>
          </p:nvSpPr>
          <p:spPr>
            <a:xfrm>
              <a:off x="2112" y="1260"/>
              <a:ext cx="144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6619" name="文本框 66618"/>
            <p:cNvSpPr txBox="1"/>
            <p:nvPr/>
          </p:nvSpPr>
          <p:spPr>
            <a:xfrm>
              <a:off x="2028" y="1152"/>
              <a:ext cx="324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u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620" name="流程图: 排序 66619"/>
            <p:cNvSpPr/>
            <p:nvPr/>
          </p:nvSpPr>
          <p:spPr>
            <a:xfrm>
              <a:off x="1542" y="743"/>
              <a:ext cx="318" cy="180"/>
            </a:xfrm>
            <a:prstGeom prst="flowChartSort">
              <a:avLst/>
            </a:prstGeom>
            <a:solidFill>
              <a:schemeClr val="accent1"/>
            </a:solidFill>
            <a:ln w="1905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623" name="文本框 66622"/>
            <p:cNvSpPr txBox="1"/>
            <p:nvPr/>
          </p:nvSpPr>
          <p:spPr>
            <a:xfrm>
              <a:off x="1164" y="876"/>
              <a:ext cx="339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624" name="文本框 66623"/>
            <p:cNvSpPr txBox="1"/>
            <p:nvPr/>
          </p:nvSpPr>
          <p:spPr>
            <a:xfrm>
              <a:off x="1536" y="396"/>
              <a:ext cx="48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2800" b="1" i="1" u="none" strike="noStrike" kern="120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28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6625" name="直接连接符 66624"/>
            <p:cNvSpPr/>
            <p:nvPr/>
          </p:nvSpPr>
          <p:spPr>
            <a:xfrm>
              <a:off x="1104" y="828"/>
              <a:ext cx="0" cy="8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26" name="矩形 66625"/>
            <p:cNvSpPr/>
            <p:nvPr/>
          </p:nvSpPr>
          <p:spPr>
            <a:xfrm>
              <a:off x="1044" y="1212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66627" name="组合 66626"/>
            <p:cNvGrpSpPr/>
            <p:nvPr/>
          </p:nvGrpSpPr>
          <p:grpSpPr>
            <a:xfrm>
              <a:off x="624" y="1068"/>
              <a:ext cx="288" cy="288"/>
              <a:chOff x="2304" y="2304"/>
              <a:chExt cx="288" cy="288"/>
            </a:xfrm>
          </p:grpSpPr>
          <p:sp>
            <p:nvSpPr>
              <p:cNvPr id="66628" name="椭圆 66627"/>
              <p:cNvSpPr/>
              <p:nvPr/>
            </p:nvSpPr>
            <p:spPr>
              <a:xfrm>
                <a:off x="2304" y="23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629" name="直接连接符 66628"/>
              <p:cNvSpPr/>
              <p:nvPr/>
            </p:nvSpPr>
            <p:spPr>
              <a:xfrm>
                <a:off x="2304" y="244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66630" name="直接连接符 66629"/>
            <p:cNvSpPr/>
            <p:nvPr/>
          </p:nvSpPr>
          <p:spPr>
            <a:xfrm>
              <a:off x="768" y="135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31" name="直接连接符 66630"/>
            <p:cNvSpPr/>
            <p:nvPr/>
          </p:nvSpPr>
          <p:spPr>
            <a:xfrm flipV="1">
              <a:off x="768" y="87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632" name="文本框 66631"/>
            <p:cNvSpPr txBox="1"/>
            <p:nvPr/>
          </p:nvSpPr>
          <p:spPr>
            <a:xfrm>
              <a:off x="444" y="780"/>
              <a:ext cx="468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2A</a:t>
              </a:r>
            </a:p>
          </p:txBody>
        </p:sp>
        <p:sp>
          <p:nvSpPr>
            <p:cNvPr id="66633" name="直接连接符 66632"/>
            <p:cNvSpPr/>
            <p:nvPr/>
          </p:nvSpPr>
          <p:spPr>
            <a:xfrm>
              <a:off x="768" y="828"/>
              <a:ext cx="0" cy="24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634" name="直接连接符 66633"/>
            <p:cNvSpPr/>
            <p:nvPr/>
          </p:nvSpPr>
          <p:spPr>
            <a:xfrm>
              <a:off x="1104" y="876"/>
              <a:ext cx="0" cy="2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6635" name="文本框 66634"/>
            <p:cNvSpPr txBox="1"/>
            <p:nvPr/>
          </p:nvSpPr>
          <p:spPr>
            <a:xfrm>
              <a:off x="2184" y="722"/>
              <a:ext cx="228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66636" name="文本框 66635"/>
            <p:cNvSpPr txBox="1"/>
            <p:nvPr/>
          </p:nvSpPr>
          <p:spPr>
            <a:xfrm>
              <a:off x="2172" y="1586"/>
              <a:ext cx="240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66641" name="文本框 66640"/>
            <p:cNvSpPr txBox="1"/>
            <p:nvPr/>
          </p:nvSpPr>
          <p:spPr>
            <a:xfrm rot="10800000">
              <a:off x="1751" y="592"/>
              <a:ext cx="253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+</a:t>
              </a:r>
            </a:p>
          </p:txBody>
        </p:sp>
        <p:sp>
          <p:nvSpPr>
            <p:cNvPr id="66642" name="文本框 66641"/>
            <p:cNvSpPr txBox="1"/>
            <p:nvPr/>
          </p:nvSpPr>
          <p:spPr>
            <a:xfrm>
              <a:off x="1260" y="481"/>
              <a:ext cx="456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marL="0" marR="0" lvl="0" indent="0" algn="ctr" defTabSz="1082675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  <a:sym typeface="Symbol" panose="05050102010706020507" pitchFamily="18" charset="2"/>
                </a:rPr>
                <a:t>_</a:t>
              </a:r>
            </a:p>
          </p:txBody>
        </p:sp>
        <p:sp>
          <p:nvSpPr>
            <p:cNvPr id="66649" name="文本框 66648"/>
            <p:cNvSpPr txBox="1"/>
            <p:nvPr/>
          </p:nvSpPr>
          <p:spPr>
            <a:xfrm>
              <a:off x="2004" y="576"/>
              <a:ext cx="30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marL="0" marR="0" lvl="0" indent="0" algn="l" defTabSz="1082675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i="1" dirty="0" err="1" smtClean="0">
                  <a:solidFill>
                    <a:srgbClr val="000000"/>
                  </a:solidFill>
                </a:rPr>
                <a:t>i</a:t>
              </a:r>
              <a:endPara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6654" name="矩形标注 66653"/>
          <p:cNvSpPr/>
          <p:nvPr/>
        </p:nvSpPr>
        <p:spPr>
          <a:xfrm>
            <a:off x="3450374" y="3364145"/>
            <a:ext cx="3640426" cy="720725"/>
          </a:xfrm>
          <a:prstGeom prst="wedgeRectCallout">
            <a:avLst>
              <a:gd name="adj1" fmla="val -50548"/>
              <a:gd name="adj2" fmla="val 83233"/>
            </a:avLst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8253" tIns="54125" rIns="108253" bIns="54125"/>
          <a:lstStyle/>
          <a:p>
            <a:pPr marL="0" marR="0" lvl="0" indent="0" algn="ctr" defTabSz="1082675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=2+</a:t>
            </a:r>
            <a:r>
              <a:rPr kumimoji="0" lang="en-US" altLang="zh-CN" sz="2800" b="1" i="1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 </a:t>
            </a:r>
            <a:r>
              <a:rPr kumimoji="0" lang="zh-CN" altLang="en-US" sz="2000" b="1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能找到替代的控制量</a:t>
            </a:r>
            <a:endParaRPr kumimoji="0" lang="en-US" altLang="zh-CN" sz="2000" b="1" i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039980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66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6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66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6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66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3" grpId="0" animBg="1"/>
      <p:bldP spid="66609" grpId="0" animBg="1"/>
      <p:bldP spid="6665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5642" y="593767"/>
            <a:ext cx="5605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2.4 </a:t>
            </a:r>
            <a:r>
              <a:rPr lang="zh-CN" altLang="en-US" dirty="0" smtClean="0"/>
              <a:t>受控源电路的等效变换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31273" y="1579418"/>
            <a:ext cx="92152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补充电源法：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l"/>
            <a:endParaRPr lang="en-US" altLang="zh-CN" dirty="0">
              <a:solidFill>
                <a:schemeClr val="tx1"/>
              </a:solidFill>
            </a:endParaRPr>
          </a:p>
          <a:p>
            <a:pPr algn="l"/>
            <a:r>
              <a:rPr lang="zh-CN" altLang="en-US" dirty="0" smtClean="0">
                <a:solidFill>
                  <a:schemeClr val="tx1"/>
                </a:solidFill>
              </a:rPr>
              <a:t>                就</a:t>
            </a:r>
            <a:r>
              <a:rPr lang="en-US" altLang="zh-CN" dirty="0" smtClean="0">
                <a:solidFill>
                  <a:schemeClr val="tx1"/>
                </a:solidFill>
              </a:rPr>
              <a:t>P56</a:t>
            </a:r>
            <a:r>
              <a:rPr lang="zh-CN" altLang="en-US" dirty="0" smtClean="0">
                <a:solidFill>
                  <a:schemeClr val="tx1"/>
                </a:solidFill>
              </a:rPr>
              <a:t>习题讲解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843308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标题 205825"/>
          <p:cNvSpPr>
            <a:spLocks noGrp="1"/>
          </p:cNvSpPr>
          <p:nvPr>
            <p:ph type="title"/>
          </p:nvPr>
        </p:nvSpPr>
        <p:spPr>
          <a:xfrm>
            <a:off x="541338" y="2401888"/>
            <a:ext cx="9744075" cy="1352550"/>
          </a:xfrm>
          <a:noFill/>
          <a:ln>
            <a:noFill/>
          </a:ln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本章结束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47105"/>
          <p:cNvSpPr txBox="1"/>
          <p:nvPr/>
        </p:nvSpPr>
        <p:spPr>
          <a:xfrm>
            <a:off x="946150" y="2138363"/>
            <a:ext cx="2436813" cy="595312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1. </a:t>
            </a:r>
            <a:r>
              <a:rPr lang="zh-CN" altLang="en-US" sz="3200" dirty="0">
                <a:latin typeface="Times New Roman" panose="02020603050405020304" pitchFamily="18" charset="0"/>
              </a:rPr>
              <a:t>电路特点</a:t>
            </a:r>
            <a:r>
              <a:rPr lang="en-US" altLang="zh-CN" sz="320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47107" name="文本框 47106"/>
          <p:cNvSpPr txBox="1"/>
          <p:nvPr/>
        </p:nvSpPr>
        <p:spPr>
          <a:xfrm>
            <a:off x="2165350" y="760413"/>
            <a:ext cx="6045200" cy="839787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defTabSz="1082675">
              <a:lnSpc>
                <a:spcPct val="150000"/>
              </a:lnSpc>
              <a:spcBef>
                <a:spcPct val="50000"/>
              </a:spcBef>
              <a:spcAft>
                <a:spcPct val="50000"/>
              </a:spcAft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2.1.1 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电阻串联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Resistors Series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47108" name="组合 47107"/>
          <p:cNvGrpSpPr/>
          <p:nvPr/>
        </p:nvGrpSpPr>
        <p:grpSpPr>
          <a:xfrm>
            <a:off x="2300288" y="3067050"/>
            <a:ext cx="5684837" cy="2339975"/>
            <a:chOff x="1056" y="2304"/>
            <a:chExt cx="3024" cy="1245"/>
          </a:xfrm>
        </p:grpSpPr>
        <p:sp>
          <p:nvSpPr>
            <p:cNvPr id="47109" name="矩形 47108"/>
            <p:cNvSpPr/>
            <p:nvPr/>
          </p:nvSpPr>
          <p:spPr>
            <a:xfrm rot="5400000">
              <a:off x="1797" y="2523"/>
              <a:ext cx="120" cy="25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0" name="文本框 47109"/>
            <p:cNvSpPr txBox="1"/>
            <p:nvPr/>
          </p:nvSpPr>
          <p:spPr>
            <a:xfrm>
              <a:off x="1296" y="3264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111" name="文本框 47110"/>
            <p:cNvSpPr txBox="1"/>
            <p:nvPr/>
          </p:nvSpPr>
          <p:spPr>
            <a:xfrm>
              <a:off x="3888" y="3216"/>
              <a:ext cx="19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7112" name="文本框 47111"/>
            <p:cNvSpPr txBox="1"/>
            <p:nvPr/>
          </p:nvSpPr>
          <p:spPr>
            <a:xfrm>
              <a:off x="1680" y="2304"/>
              <a:ext cx="38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13" name="文本框 47112"/>
            <p:cNvSpPr txBox="1"/>
            <p:nvPr/>
          </p:nvSpPr>
          <p:spPr>
            <a:xfrm>
              <a:off x="3360" y="2304"/>
              <a:ext cx="38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7114" name="组合 47113"/>
            <p:cNvGrpSpPr/>
            <p:nvPr/>
          </p:nvGrpSpPr>
          <p:grpSpPr>
            <a:xfrm>
              <a:off x="2352" y="2736"/>
              <a:ext cx="768" cy="381"/>
              <a:chOff x="576" y="1152"/>
              <a:chExt cx="768" cy="381"/>
            </a:xfrm>
          </p:grpSpPr>
          <p:sp>
            <p:nvSpPr>
              <p:cNvPr id="47115" name="文本框 47114"/>
              <p:cNvSpPr txBox="1"/>
              <p:nvPr/>
            </p:nvSpPr>
            <p:spPr>
              <a:xfrm>
                <a:off x="576" y="1248"/>
                <a:ext cx="192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FF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7116" name="文本框 47115"/>
              <p:cNvSpPr txBox="1"/>
              <p:nvPr/>
            </p:nvSpPr>
            <p:spPr>
              <a:xfrm>
                <a:off x="1152" y="1152"/>
                <a:ext cx="192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FF00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47117" name="文本框 47116"/>
              <p:cNvSpPr txBox="1"/>
              <p:nvPr/>
            </p:nvSpPr>
            <p:spPr>
              <a:xfrm>
                <a:off x="816" y="1248"/>
                <a:ext cx="384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 i="1" dirty="0" err="1" smtClean="0">
                    <a:solidFill>
                      <a:srgbClr val="00FF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aseline="-25000" dirty="0" err="1" smtClean="0">
                    <a:solidFill>
                      <a:srgbClr val="00FF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 sz="2800" dirty="0">
                  <a:solidFill>
                    <a:srgbClr val="00FF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7118" name="文本框 47117"/>
            <p:cNvSpPr txBox="1"/>
            <p:nvPr/>
          </p:nvSpPr>
          <p:spPr>
            <a:xfrm>
              <a:off x="1056" y="2880"/>
              <a:ext cx="192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19" name="矩形 47118"/>
            <p:cNvSpPr/>
            <p:nvPr/>
          </p:nvSpPr>
          <p:spPr>
            <a:xfrm rot="5400000">
              <a:off x="3477" y="2523"/>
              <a:ext cx="120" cy="25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矩形 47119"/>
            <p:cNvSpPr/>
            <p:nvPr/>
          </p:nvSpPr>
          <p:spPr>
            <a:xfrm rot="5400000">
              <a:off x="2637" y="2523"/>
              <a:ext cx="120" cy="25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直接连接符 47120"/>
            <p:cNvSpPr/>
            <p:nvPr/>
          </p:nvSpPr>
          <p:spPr>
            <a:xfrm>
              <a:off x="1392" y="2640"/>
              <a:ext cx="33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22" name="直接连接符 47121"/>
            <p:cNvSpPr/>
            <p:nvPr/>
          </p:nvSpPr>
          <p:spPr>
            <a:xfrm>
              <a:off x="1988" y="2640"/>
              <a:ext cx="24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23" name="直接连接符 47122"/>
            <p:cNvSpPr/>
            <p:nvPr/>
          </p:nvSpPr>
          <p:spPr>
            <a:xfrm>
              <a:off x="3168" y="2640"/>
              <a:ext cx="24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24" name="直接连接符 47123"/>
            <p:cNvSpPr/>
            <p:nvPr/>
          </p:nvSpPr>
          <p:spPr>
            <a:xfrm>
              <a:off x="2208" y="2640"/>
              <a:ext cx="33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7125" name="直接连接符 47124"/>
            <p:cNvSpPr/>
            <p:nvPr/>
          </p:nvSpPr>
          <p:spPr>
            <a:xfrm>
              <a:off x="2832" y="2640"/>
              <a:ext cx="33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47126" name="组合 47125"/>
            <p:cNvGrpSpPr/>
            <p:nvPr/>
          </p:nvGrpSpPr>
          <p:grpSpPr>
            <a:xfrm>
              <a:off x="1536" y="2736"/>
              <a:ext cx="768" cy="381"/>
              <a:chOff x="576" y="1152"/>
              <a:chExt cx="768" cy="381"/>
            </a:xfrm>
          </p:grpSpPr>
          <p:sp>
            <p:nvSpPr>
              <p:cNvPr id="47127" name="文本框 47126"/>
              <p:cNvSpPr txBox="1"/>
              <p:nvPr/>
            </p:nvSpPr>
            <p:spPr>
              <a:xfrm>
                <a:off x="576" y="1248"/>
                <a:ext cx="192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7128" name="文本框 47127"/>
              <p:cNvSpPr txBox="1"/>
              <p:nvPr/>
            </p:nvSpPr>
            <p:spPr>
              <a:xfrm>
                <a:off x="1152" y="1152"/>
                <a:ext cx="192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47129" name="文本框 47128"/>
              <p:cNvSpPr txBox="1"/>
              <p:nvPr/>
            </p:nvSpPr>
            <p:spPr>
              <a:xfrm>
                <a:off x="816" y="1248"/>
                <a:ext cx="384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 i="1" dirty="0" smtClean="0"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</a:rPr>
                  <a:t>1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7130" name="组合 47129"/>
            <p:cNvGrpSpPr/>
            <p:nvPr/>
          </p:nvGrpSpPr>
          <p:grpSpPr>
            <a:xfrm>
              <a:off x="3216" y="2736"/>
              <a:ext cx="768" cy="381"/>
              <a:chOff x="576" y="1152"/>
              <a:chExt cx="768" cy="381"/>
            </a:xfrm>
          </p:grpSpPr>
          <p:sp>
            <p:nvSpPr>
              <p:cNvPr id="47131" name="文本框 47130"/>
              <p:cNvSpPr txBox="1"/>
              <p:nvPr/>
            </p:nvSpPr>
            <p:spPr>
              <a:xfrm>
                <a:off x="576" y="1248"/>
                <a:ext cx="192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7132" name="文本框 47131"/>
              <p:cNvSpPr txBox="1"/>
              <p:nvPr/>
            </p:nvSpPr>
            <p:spPr>
              <a:xfrm>
                <a:off x="1152" y="1152"/>
                <a:ext cx="192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47133" name="文本框 47132"/>
              <p:cNvSpPr txBox="1"/>
              <p:nvPr/>
            </p:nvSpPr>
            <p:spPr>
              <a:xfrm>
                <a:off x="816" y="1248"/>
                <a:ext cx="384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 i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aseline="-25000" dirty="0" smtClean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sz="2800" dirty="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7134" name="直接连接符 47133"/>
            <p:cNvSpPr/>
            <p:nvPr/>
          </p:nvSpPr>
          <p:spPr>
            <a:xfrm>
              <a:off x="3668" y="2640"/>
              <a:ext cx="31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35" name="直接连接符 47134"/>
            <p:cNvSpPr/>
            <p:nvPr/>
          </p:nvSpPr>
          <p:spPr>
            <a:xfrm>
              <a:off x="3970" y="2640"/>
              <a:ext cx="0" cy="57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36" name="直接连接符 47135"/>
            <p:cNvSpPr/>
            <p:nvPr/>
          </p:nvSpPr>
          <p:spPr>
            <a:xfrm>
              <a:off x="1406" y="2640"/>
              <a:ext cx="0" cy="57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37" name="文本框 47136"/>
            <p:cNvSpPr txBox="1"/>
            <p:nvPr/>
          </p:nvSpPr>
          <p:spPr>
            <a:xfrm>
              <a:off x="2592" y="3264"/>
              <a:ext cx="32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8" name="文本框 47137"/>
            <p:cNvSpPr txBox="1"/>
            <p:nvPr/>
          </p:nvSpPr>
          <p:spPr>
            <a:xfrm>
              <a:off x="2496" y="2304"/>
              <a:ext cx="38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9" name="直接连接符 47138"/>
            <p:cNvSpPr/>
            <p:nvPr/>
          </p:nvSpPr>
          <p:spPr>
            <a:xfrm flipV="1">
              <a:off x="1248" y="2832"/>
              <a:ext cx="0" cy="33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47140" name="椭圆 47139"/>
            <p:cNvSpPr/>
            <p:nvPr/>
          </p:nvSpPr>
          <p:spPr>
            <a:xfrm>
              <a:off x="3936" y="3216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椭圆 47140"/>
            <p:cNvSpPr/>
            <p:nvPr/>
          </p:nvSpPr>
          <p:spPr>
            <a:xfrm>
              <a:off x="1372" y="3216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142" name="文本框 47141"/>
          <p:cNvSpPr txBox="1"/>
          <p:nvPr/>
        </p:nvSpPr>
        <p:spPr>
          <a:xfrm>
            <a:off x="1398588" y="5864225"/>
            <a:ext cx="7397750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(a) 各电阻顺序连接，流过同一电流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(KCL)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47143" name="文本框 47142"/>
          <p:cNvSpPr txBox="1"/>
          <p:nvPr/>
        </p:nvSpPr>
        <p:spPr>
          <a:xfrm>
            <a:off x="1398588" y="6677025"/>
            <a:ext cx="8736012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(b)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总电压等于各串联电阻的电压之和</a:t>
            </a:r>
            <a:r>
              <a:rPr lang="zh-CN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(KVL)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/>
      <p:bldP spid="47107" grpId="0" animBg="1"/>
      <p:bldP spid="47142" grpId="0"/>
      <p:bldP spid="471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文本框 36869"/>
          <p:cNvSpPr txBox="1"/>
          <p:nvPr/>
        </p:nvSpPr>
        <p:spPr>
          <a:xfrm>
            <a:off x="612775" y="7312025"/>
            <a:ext cx="1508125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 anchor="ctr">
            <a:spAutoFit/>
          </a:bodyPr>
          <a:lstStyle/>
          <a:p>
            <a:pPr defTabSz="1082675"/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结论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：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977" name="组合 36976"/>
          <p:cNvGrpSpPr/>
          <p:nvPr/>
        </p:nvGrpSpPr>
        <p:grpSpPr>
          <a:xfrm>
            <a:off x="6045200" y="1804988"/>
            <a:ext cx="1263650" cy="811212"/>
            <a:chOff x="3216" y="960"/>
            <a:chExt cx="672" cy="432"/>
          </a:xfrm>
        </p:grpSpPr>
        <p:sp>
          <p:nvSpPr>
            <p:cNvPr id="36874" name="右箭头 36873"/>
            <p:cNvSpPr/>
            <p:nvPr/>
          </p:nvSpPr>
          <p:spPr>
            <a:xfrm>
              <a:off x="3216" y="1200"/>
              <a:ext cx="672" cy="192"/>
            </a:xfrm>
            <a:prstGeom prst="rightArrow">
              <a:avLst>
                <a:gd name="adj1" fmla="val 50000"/>
                <a:gd name="adj2" fmla="val 87500"/>
              </a:avLst>
            </a:prstGeom>
            <a:solidFill>
              <a:srgbClr val="3366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5" name="文本框 36874"/>
            <p:cNvSpPr txBox="1"/>
            <p:nvPr/>
          </p:nvSpPr>
          <p:spPr>
            <a:xfrm>
              <a:off x="3264" y="960"/>
              <a:ext cx="576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等效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876" name="矩形 36875"/>
          <p:cNvSpPr/>
          <p:nvPr/>
        </p:nvSpPr>
        <p:spPr>
          <a:xfrm>
            <a:off x="2255838" y="7308850"/>
            <a:ext cx="6743700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/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串联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电路的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总电阻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等于各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分电阻之和。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6877" name="文本框 36876"/>
          <p:cNvSpPr txBox="1"/>
          <p:nvPr/>
        </p:nvSpPr>
        <p:spPr>
          <a:xfrm>
            <a:off x="722313" y="360363"/>
            <a:ext cx="3608387" cy="595312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2. </a:t>
            </a:r>
            <a:r>
              <a:rPr lang="zh-CN" altLang="en-US" sz="3200" dirty="0">
                <a:latin typeface="Times New Roman" panose="02020603050405020304" pitchFamily="18" charset="0"/>
              </a:rPr>
              <a:t>等效电阻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eq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  <p:grpSp>
        <p:nvGrpSpPr>
          <p:cNvPr id="36978" name="组合 36977"/>
          <p:cNvGrpSpPr/>
          <p:nvPr/>
        </p:nvGrpSpPr>
        <p:grpSpPr>
          <a:xfrm>
            <a:off x="271463" y="1038225"/>
            <a:ext cx="5683250" cy="2376488"/>
            <a:chOff x="144" y="576"/>
            <a:chExt cx="3024" cy="1265"/>
          </a:xfrm>
        </p:grpSpPr>
        <p:sp>
          <p:nvSpPr>
            <p:cNvPr id="36929" name="矩形 36928"/>
            <p:cNvSpPr/>
            <p:nvPr/>
          </p:nvSpPr>
          <p:spPr>
            <a:xfrm rot="5400000">
              <a:off x="885" y="795"/>
              <a:ext cx="120" cy="25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0" name="文本框 36929"/>
            <p:cNvSpPr txBox="1"/>
            <p:nvPr/>
          </p:nvSpPr>
          <p:spPr>
            <a:xfrm>
              <a:off x="384" y="1556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931" name="文本框 36930"/>
            <p:cNvSpPr txBox="1"/>
            <p:nvPr/>
          </p:nvSpPr>
          <p:spPr>
            <a:xfrm>
              <a:off x="2976" y="1488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36932" name="文本框 36931"/>
            <p:cNvSpPr txBox="1"/>
            <p:nvPr/>
          </p:nvSpPr>
          <p:spPr>
            <a:xfrm>
              <a:off x="768" y="576"/>
              <a:ext cx="38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33" name="文本框 36932"/>
            <p:cNvSpPr txBox="1"/>
            <p:nvPr/>
          </p:nvSpPr>
          <p:spPr>
            <a:xfrm>
              <a:off x="2448" y="576"/>
              <a:ext cx="38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6934" name="组合 36933"/>
            <p:cNvGrpSpPr/>
            <p:nvPr/>
          </p:nvGrpSpPr>
          <p:grpSpPr>
            <a:xfrm>
              <a:off x="1440" y="1008"/>
              <a:ext cx="768" cy="381"/>
              <a:chOff x="576" y="1152"/>
              <a:chExt cx="768" cy="381"/>
            </a:xfrm>
          </p:grpSpPr>
          <p:sp>
            <p:nvSpPr>
              <p:cNvPr id="36935" name="文本框 36934"/>
              <p:cNvSpPr txBox="1"/>
              <p:nvPr/>
            </p:nvSpPr>
            <p:spPr>
              <a:xfrm>
                <a:off x="576" y="1248"/>
                <a:ext cx="192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FF00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6936" name="文本框 36935"/>
              <p:cNvSpPr txBox="1"/>
              <p:nvPr/>
            </p:nvSpPr>
            <p:spPr>
              <a:xfrm>
                <a:off x="1152" y="1152"/>
                <a:ext cx="192" cy="2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FF00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36937" name="文本框 36936"/>
              <p:cNvSpPr txBox="1"/>
              <p:nvPr/>
            </p:nvSpPr>
            <p:spPr>
              <a:xfrm>
                <a:off x="816" y="1248"/>
                <a:ext cx="384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 i="1" dirty="0" err="1" smtClean="0">
                    <a:solidFill>
                      <a:srgbClr val="00FF00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aseline="-25000" dirty="0" err="1" smtClean="0">
                    <a:solidFill>
                      <a:srgbClr val="00FF00"/>
                    </a:solidFill>
                    <a:latin typeface="Times New Roman" panose="02020603050405020304" pitchFamily="18" charset="0"/>
                  </a:rPr>
                  <a:t>k</a:t>
                </a:r>
                <a:endParaRPr lang="en-US" altLang="zh-CN" sz="2800" dirty="0">
                  <a:solidFill>
                    <a:srgbClr val="00FF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6938" name="文本框 36937"/>
            <p:cNvSpPr txBox="1"/>
            <p:nvPr/>
          </p:nvSpPr>
          <p:spPr>
            <a:xfrm>
              <a:off x="144" y="1152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39" name="矩形 36938"/>
            <p:cNvSpPr/>
            <p:nvPr/>
          </p:nvSpPr>
          <p:spPr>
            <a:xfrm rot="5400000">
              <a:off x="2565" y="795"/>
              <a:ext cx="120" cy="25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0" name="矩形 36939"/>
            <p:cNvSpPr/>
            <p:nvPr/>
          </p:nvSpPr>
          <p:spPr>
            <a:xfrm rot="5400000">
              <a:off x="1725" y="795"/>
              <a:ext cx="120" cy="25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41" name="直接连接符 36940"/>
            <p:cNvSpPr/>
            <p:nvPr/>
          </p:nvSpPr>
          <p:spPr>
            <a:xfrm>
              <a:off x="480" y="912"/>
              <a:ext cx="33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42" name="直接连接符 36941"/>
            <p:cNvSpPr/>
            <p:nvPr/>
          </p:nvSpPr>
          <p:spPr>
            <a:xfrm>
              <a:off x="1076" y="912"/>
              <a:ext cx="24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43" name="直接连接符 36942"/>
            <p:cNvSpPr/>
            <p:nvPr/>
          </p:nvSpPr>
          <p:spPr>
            <a:xfrm>
              <a:off x="2256" y="912"/>
              <a:ext cx="240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44" name="直接连接符 36943"/>
            <p:cNvSpPr/>
            <p:nvPr/>
          </p:nvSpPr>
          <p:spPr>
            <a:xfrm>
              <a:off x="1296" y="912"/>
              <a:ext cx="33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6945" name="直接连接符 36944"/>
            <p:cNvSpPr/>
            <p:nvPr/>
          </p:nvSpPr>
          <p:spPr>
            <a:xfrm>
              <a:off x="1920" y="912"/>
              <a:ext cx="33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grpSp>
          <p:nvGrpSpPr>
            <p:cNvPr id="36946" name="组合 36945"/>
            <p:cNvGrpSpPr/>
            <p:nvPr/>
          </p:nvGrpSpPr>
          <p:grpSpPr>
            <a:xfrm>
              <a:off x="624" y="1008"/>
              <a:ext cx="768" cy="381"/>
              <a:chOff x="576" y="1152"/>
              <a:chExt cx="768" cy="381"/>
            </a:xfrm>
          </p:grpSpPr>
          <p:sp>
            <p:nvSpPr>
              <p:cNvPr id="36947" name="文本框 36946"/>
              <p:cNvSpPr txBox="1"/>
              <p:nvPr/>
            </p:nvSpPr>
            <p:spPr>
              <a:xfrm>
                <a:off x="576" y="1248"/>
                <a:ext cx="192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6948" name="文本框 36947"/>
              <p:cNvSpPr txBox="1"/>
              <p:nvPr/>
            </p:nvSpPr>
            <p:spPr>
              <a:xfrm>
                <a:off x="1152" y="1152"/>
                <a:ext cx="192" cy="2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36949" name="文本框 36948"/>
              <p:cNvSpPr txBox="1"/>
              <p:nvPr/>
            </p:nvSpPr>
            <p:spPr>
              <a:xfrm>
                <a:off x="816" y="1248"/>
                <a:ext cx="384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 i="1" dirty="0" smtClean="0"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</a:rPr>
                  <a:t>1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6950" name="组合 36949"/>
            <p:cNvGrpSpPr/>
            <p:nvPr/>
          </p:nvGrpSpPr>
          <p:grpSpPr>
            <a:xfrm>
              <a:off x="2304" y="1008"/>
              <a:ext cx="768" cy="381"/>
              <a:chOff x="576" y="1152"/>
              <a:chExt cx="768" cy="381"/>
            </a:xfrm>
          </p:grpSpPr>
          <p:sp>
            <p:nvSpPr>
              <p:cNvPr id="36951" name="文本框 36950"/>
              <p:cNvSpPr txBox="1"/>
              <p:nvPr/>
            </p:nvSpPr>
            <p:spPr>
              <a:xfrm>
                <a:off x="576" y="1248"/>
                <a:ext cx="192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36952" name="文本框 36951"/>
              <p:cNvSpPr txBox="1"/>
              <p:nvPr/>
            </p:nvSpPr>
            <p:spPr>
              <a:xfrm>
                <a:off x="1152" y="1152"/>
                <a:ext cx="192" cy="28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36953" name="文本框 36952"/>
              <p:cNvSpPr txBox="1"/>
              <p:nvPr/>
            </p:nvSpPr>
            <p:spPr>
              <a:xfrm>
                <a:off x="816" y="1248"/>
                <a:ext cx="384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 i="1" dirty="0" smtClean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aseline="-25000" dirty="0" smtClean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 sz="2800" dirty="0">
                  <a:solidFill>
                    <a:srgbClr val="3333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6954" name="直接连接符 36953"/>
            <p:cNvSpPr/>
            <p:nvPr/>
          </p:nvSpPr>
          <p:spPr>
            <a:xfrm>
              <a:off x="2756" y="912"/>
              <a:ext cx="316" cy="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55" name="直接连接符 36954"/>
            <p:cNvSpPr/>
            <p:nvPr/>
          </p:nvSpPr>
          <p:spPr>
            <a:xfrm>
              <a:off x="3058" y="912"/>
              <a:ext cx="0" cy="57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56" name="直接连接符 36955"/>
            <p:cNvSpPr/>
            <p:nvPr/>
          </p:nvSpPr>
          <p:spPr>
            <a:xfrm>
              <a:off x="494" y="912"/>
              <a:ext cx="0" cy="57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57" name="文本框 36956"/>
            <p:cNvSpPr txBox="1"/>
            <p:nvPr/>
          </p:nvSpPr>
          <p:spPr>
            <a:xfrm>
              <a:off x="1680" y="1536"/>
              <a:ext cx="32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</a:rPr>
                <a:t>u</a:t>
              </a:r>
              <a:endParaRPr lang="en-US" altLang="zh-CN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6958" name="文本框 36957"/>
            <p:cNvSpPr txBox="1"/>
            <p:nvPr/>
          </p:nvSpPr>
          <p:spPr>
            <a:xfrm>
              <a:off x="1584" y="576"/>
              <a:ext cx="38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59" name="直接连接符 36958"/>
            <p:cNvSpPr/>
            <p:nvPr/>
          </p:nvSpPr>
          <p:spPr>
            <a:xfrm flipV="1">
              <a:off x="336" y="1104"/>
              <a:ext cx="0" cy="336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6960" name="椭圆 36959"/>
            <p:cNvSpPr/>
            <p:nvPr/>
          </p:nvSpPr>
          <p:spPr>
            <a:xfrm>
              <a:off x="3024" y="1488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1" name="椭圆 36960"/>
            <p:cNvSpPr/>
            <p:nvPr/>
          </p:nvSpPr>
          <p:spPr>
            <a:xfrm>
              <a:off x="460" y="1488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967" name="组合 36966"/>
          <p:cNvGrpSpPr/>
          <p:nvPr/>
        </p:nvGrpSpPr>
        <p:grpSpPr>
          <a:xfrm>
            <a:off x="7488238" y="992188"/>
            <a:ext cx="2887662" cy="2430462"/>
            <a:chOff x="3984" y="672"/>
            <a:chExt cx="1536" cy="1293"/>
          </a:xfrm>
        </p:grpSpPr>
        <p:sp>
          <p:nvSpPr>
            <p:cNvPr id="36879" name="文本框 36878"/>
            <p:cNvSpPr txBox="1"/>
            <p:nvPr/>
          </p:nvSpPr>
          <p:spPr>
            <a:xfrm>
              <a:off x="4752" y="1680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latin typeface="Times New Roman" panose="02020603050405020304" pitchFamily="18" charset="0"/>
                </a:rPr>
                <a:t>u</a:t>
              </a:r>
              <a:endParaRPr lang="en-US" altLang="zh-CN" sz="2800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36881" name="文本框 36880"/>
            <p:cNvSpPr txBox="1"/>
            <p:nvPr/>
          </p:nvSpPr>
          <p:spPr>
            <a:xfrm rot="-5400000">
              <a:off x="4199" y="1657"/>
              <a:ext cx="240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6882" name="文本框 36881"/>
            <p:cNvSpPr txBox="1"/>
            <p:nvPr/>
          </p:nvSpPr>
          <p:spPr>
            <a:xfrm>
              <a:off x="5328" y="1584"/>
              <a:ext cx="19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36884" name="矩形 36883"/>
            <p:cNvSpPr/>
            <p:nvPr/>
          </p:nvSpPr>
          <p:spPr>
            <a:xfrm rot="-5400000">
              <a:off x="4790" y="974"/>
              <a:ext cx="120" cy="257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5" name="直接连接符 36884"/>
            <p:cNvSpPr/>
            <p:nvPr/>
          </p:nvSpPr>
          <p:spPr>
            <a:xfrm rot="-5400000">
              <a:off x="4070" y="1368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6" name="直接连接符 36885"/>
            <p:cNvSpPr/>
            <p:nvPr/>
          </p:nvSpPr>
          <p:spPr>
            <a:xfrm rot="-5400000">
              <a:off x="4520" y="902"/>
              <a:ext cx="1" cy="4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7" name="直接连接符 36886"/>
            <p:cNvSpPr/>
            <p:nvPr/>
          </p:nvSpPr>
          <p:spPr>
            <a:xfrm rot="5400000" flipV="1">
              <a:off x="5201" y="881"/>
              <a:ext cx="1" cy="44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9" name="文本框 36888"/>
            <p:cNvSpPr txBox="1"/>
            <p:nvPr/>
          </p:nvSpPr>
          <p:spPr>
            <a:xfrm>
              <a:off x="4704" y="672"/>
              <a:ext cx="672" cy="285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 latinLnBrk="1">
                <a:spcBef>
                  <a:spcPct val="50000"/>
                </a:spcBef>
              </a:pP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eq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0" name="直接连接符 36889"/>
            <p:cNvSpPr/>
            <p:nvPr/>
          </p:nvSpPr>
          <p:spPr>
            <a:xfrm rot="-5400000">
              <a:off x="4032" y="1392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6891" name="文本框 36890"/>
            <p:cNvSpPr txBox="1"/>
            <p:nvPr/>
          </p:nvSpPr>
          <p:spPr>
            <a:xfrm>
              <a:off x="3984" y="1296"/>
              <a:ext cx="192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62" name="椭圆 36961"/>
            <p:cNvSpPr/>
            <p:nvPr/>
          </p:nvSpPr>
          <p:spPr>
            <a:xfrm>
              <a:off x="4300" y="1632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63" name="直接连接符 36962"/>
            <p:cNvSpPr/>
            <p:nvPr/>
          </p:nvSpPr>
          <p:spPr>
            <a:xfrm rot="-5400000">
              <a:off x="5160" y="1368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964" name="椭圆 36963"/>
            <p:cNvSpPr/>
            <p:nvPr/>
          </p:nvSpPr>
          <p:spPr>
            <a:xfrm>
              <a:off x="5390" y="1632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972" name="组合 36971"/>
          <p:cNvGrpSpPr/>
          <p:nvPr/>
        </p:nvGrpSpPr>
        <p:grpSpPr>
          <a:xfrm>
            <a:off x="612775" y="3360152"/>
            <a:ext cx="7439025" cy="1736018"/>
            <a:chOff x="314" y="1884"/>
            <a:chExt cx="3958" cy="923"/>
          </a:xfrm>
        </p:grpSpPr>
        <p:sp>
          <p:nvSpPr>
            <p:cNvPr id="36866" name="文本框 36865"/>
            <p:cNvSpPr txBox="1"/>
            <p:nvPr/>
          </p:nvSpPr>
          <p:spPr>
            <a:xfrm>
              <a:off x="708" y="1884"/>
              <a:ext cx="2888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algn="l" defTabSz="1082675"/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KVL     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u= u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+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+…+</a:t>
              </a: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+…+u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67" name="文本框 36866"/>
            <p:cNvSpPr txBox="1"/>
            <p:nvPr/>
          </p:nvSpPr>
          <p:spPr>
            <a:xfrm>
              <a:off x="697" y="2222"/>
              <a:ext cx="1065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由欧姆定律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68" name="矩形 36867"/>
            <p:cNvSpPr/>
            <p:nvPr/>
          </p:nvSpPr>
          <p:spPr>
            <a:xfrm>
              <a:off x="1998" y="2197"/>
              <a:ext cx="747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i="1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28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69" name="文本框 36868"/>
            <p:cNvSpPr txBox="1"/>
            <p:nvPr/>
          </p:nvSpPr>
          <p:spPr>
            <a:xfrm>
              <a:off x="2880" y="2197"/>
              <a:ext cx="13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(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k=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1, 2, …, 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n </a:t>
              </a: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72" name="矩形 36871"/>
            <p:cNvSpPr/>
            <p:nvPr/>
          </p:nvSpPr>
          <p:spPr>
            <a:xfrm>
              <a:off x="1164" y="2520"/>
              <a:ext cx="2787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u=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+ R</a:t>
              </a:r>
              <a:r>
                <a:rPr lang="en-US" altLang="zh-CN" sz="2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+…+</a:t>
              </a: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+…+ R</a:t>
              </a:r>
              <a:r>
                <a:rPr lang="en-US" altLang="zh-CN" sz="2800" i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69" name="矩形 36968"/>
            <p:cNvSpPr/>
            <p:nvPr/>
          </p:nvSpPr>
          <p:spPr>
            <a:xfrm>
              <a:off x="314" y="1897"/>
              <a:ext cx="493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t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Ⅰ</a:t>
              </a:r>
              <a:r>
                <a:rPr lang="zh-CN" altLang="en-US" sz="2800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、</a:t>
              </a:r>
            </a:p>
          </p:txBody>
        </p:sp>
      </p:grpSp>
      <p:grpSp>
        <p:nvGrpSpPr>
          <p:cNvPr id="36973" name="组合 36972"/>
          <p:cNvGrpSpPr/>
          <p:nvPr/>
        </p:nvGrpSpPr>
        <p:grpSpPr>
          <a:xfrm>
            <a:off x="590550" y="5278440"/>
            <a:ext cx="6213475" cy="1081381"/>
            <a:chOff x="314" y="2808"/>
            <a:chExt cx="3306" cy="575"/>
          </a:xfrm>
        </p:grpSpPr>
        <p:sp>
          <p:nvSpPr>
            <p:cNvPr id="36968" name="矩形 36967"/>
            <p:cNvSpPr/>
            <p:nvPr/>
          </p:nvSpPr>
          <p:spPr>
            <a:xfrm>
              <a:off x="1296" y="3096"/>
              <a:ext cx="768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u= </a:t>
              </a: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eq</a:t>
              </a: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70" name="矩形 36969"/>
            <p:cNvSpPr/>
            <p:nvPr/>
          </p:nvSpPr>
          <p:spPr>
            <a:xfrm>
              <a:off x="314" y="2808"/>
              <a:ext cx="493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t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Ⅱ</a:t>
              </a:r>
              <a:r>
                <a:rPr lang="zh-CN" altLang="en-US" sz="2800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、</a:t>
              </a:r>
              <a:endParaRPr lang="zh-CN" altLang="en-US" sz="2800">
                <a:solidFill>
                  <a:srgbClr val="3333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71" name="文本框 36970"/>
            <p:cNvSpPr txBox="1"/>
            <p:nvPr/>
          </p:nvSpPr>
          <p:spPr>
            <a:xfrm>
              <a:off x="654" y="2810"/>
              <a:ext cx="2966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设端口间只通过一个电阻连接，则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6976" name="组合 36975"/>
          <p:cNvGrpSpPr/>
          <p:nvPr/>
        </p:nvGrpSpPr>
        <p:grpSpPr>
          <a:xfrm>
            <a:off x="590550" y="6448425"/>
            <a:ext cx="8408988" cy="560388"/>
            <a:chOff x="314" y="3431"/>
            <a:chExt cx="4474" cy="298"/>
          </a:xfrm>
        </p:grpSpPr>
        <p:sp>
          <p:nvSpPr>
            <p:cNvPr id="36871" name="矩形 36870"/>
            <p:cNvSpPr/>
            <p:nvPr/>
          </p:nvSpPr>
          <p:spPr>
            <a:xfrm>
              <a:off x="2196" y="3445"/>
              <a:ext cx="2592" cy="284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rgbClr val="FFFFFF"/>
                </a:gs>
                <a:gs pos="100000">
                  <a:schemeClr val="accent1"/>
                </a:gs>
              </a:gsLst>
              <a:lin ang="2700000" scaled="1"/>
              <a:tileRect/>
            </a:gradFill>
            <a:ln w="9525">
              <a:noFill/>
            </a:ln>
            <a:effectLst>
              <a:outerShdw dist="35921" dir="2699999" algn="ctr" rotWithShape="0">
                <a:srgbClr val="808080"/>
              </a:outerShdw>
            </a:effectLst>
          </p:spPr>
          <p:txBody>
            <a:bodyPr lIns="108253" tIns="54125" rIns="108253" bIns="54125" anchor="ctr">
              <a:spAutoFit/>
            </a:bodyPr>
            <a:lstStyle/>
            <a:p>
              <a:pPr algn="r" defTabSz="1082675"/>
              <a:r>
                <a:rPr lang="en-US" altLang="zh-CN" sz="2800" i="1" dirty="0" err="1"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 dirty="0" err="1">
                  <a:latin typeface="Times New Roman" panose="02020603050405020304" pitchFamily="18" charset="0"/>
                </a:rPr>
                <a:t>eq</a:t>
              </a:r>
              <a:r>
                <a:rPr lang="en-US" altLang="zh-CN" sz="2800" i="1">
                  <a:latin typeface="Times New Roman" panose="02020603050405020304" pitchFamily="18" charset="0"/>
                </a:rPr>
                <a:t>=</a:t>
              </a:r>
              <a:r>
                <a:rPr lang="en-US" altLang="zh-CN" sz="2800">
                  <a:latin typeface="Times New Roman" panose="02020603050405020304" pitchFamily="18" charset="0"/>
                </a:rPr>
                <a:t>(</a:t>
              </a:r>
              <a:r>
                <a:rPr lang="en-US" altLang="zh-CN" sz="2800" i="1" baseline="-25000">
                  <a:latin typeface="Times New Roman" panose="02020603050405020304" pitchFamily="18" charset="0"/>
                </a:rPr>
                <a:t> </a:t>
              </a:r>
              <a:r>
                <a:rPr lang="en-US" altLang="zh-CN" sz="2800" i="1"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i="1">
                  <a:latin typeface="Times New Roman" panose="02020603050405020304" pitchFamily="18" charset="0"/>
                </a:rPr>
                <a:t>+ R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i="1">
                  <a:latin typeface="Times New Roman" panose="02020603050405020304" pitchFamily="18" charset="0"/>
                </a:rPr>
                <a:t> +…</a:t>
              </a:r>
              <a:r>
                <a:rPr lang="en-US" altLang="zh-CN" sz="2800" i="1" dirty="0" err="1">
                  <a:latin typeface="Times New Roman" panose="02020603050405020304" pitchFamily="18" charset="0"/>
                </a:rPr>
                <a:t>+R</a:t>
              </a:r>
              <a:r>
                <a:rPr lang="en-US" altLang="zh-CN" sz="2800" baseline="-25000" dirty="0" err="1">
                  <a:latin typeface="Times New Roman" panose="02020603050405020304" pitchFamily="18" charset="0"/>
                </a:rPr>
                <a:t>n</a:t>
              </a:r>
              <a:r>
                <a:rPr lang="en-US" altLang="zh-CN" sz="2800">
                  <a:latin typeface="Times New Roman" panose="02020603050405020304" pitchFamily="18" charset="0"/>
                </a:rPr>
                <a:t>)</a:t>
              </a:r>
              <a:r>
                <a:rPr lang="en-US" altLang="zh-CN" sz="2800" i="1">
                  <a:latin typeface="Times New Roman" panose="02020603050405020304" pitchFamily="18" charset="0"/>
                </a:rPr>
                <a:t> =</a:t>
              </a:r>
              <a:r>
                <a:rPr lang="en-US" altLang="zh-CN" sz="2800">
                  <a:latin typeface="Times New Roman" panose="02020603050405020304" pitchFamily="18" charset="0"/>
                  <a:sym typeface="Symbol" panose="05050102010706020507" pitchFamily="18" charset="2"/>
                </a:rPr>
                <a:t> </a:t>
              </a:r>
              <a:r>
                <a:rPr lang="en-US" altLang="zh-CN" sz="2800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R</a:t>
              </a:r>
              <a:r>
                <a:rPr lang="en-US" altLang="zh-CN" sz="2800" baseline="-25000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k</a:t>
              </a:r>
              <a:endParaRPr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6974" name="矩形 36973"/>
            <p:cNvSpPr/>
            <p:nvPr/>
          </p:nvSpPr>
          <p:spPr>
            <a:xfrm>
              <a:off x="314" y="3431"/>
              <a:ext cx="495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t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  <a:ea typeface="?????" pitchFamily="49" charset="-128"/>
                </a:rPr>
                <a:t>Ⅲ</a:t>
              </a:r>
              <a:r>
                <a:rPr lang="zh-CN" altLang="en-US" sz="2800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、</a:t>
              </a:r>
            </a:p>
          </p:txBody>
        </p:sp>
        <p:sp>
          <p:nvSpPr>
            <p:cNvPr id="36975" name="矩形 36974"/>
            <p:cNvSpPr/>
            <p:nvPr/>
          </p:nvSpPr>
          <p:spPr>
            <a:xfrm>
              <a:off x="720" y="3431"/>
              <a:ext cx="1255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t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由等价条件得</a:t>
              </a: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36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9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9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/>
      <p:bldP spid="368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49153"/>
          <p:cNvSpPr txBox="1"/>
          <p:nvPr/>
        </p:nvSpPr>
        <p:spPr>
          <a:xfrm>
            <a:off x="180975" y="180975"/>
            <a:ext cx="4330700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3. </a:t>
            </a:r>
            <a:r>
              <a:rPr lang="zh-CN" altLang="en-US" sz="2800" dirty="0">
                <a:latin typeface="Times New Roman" panose="02020603050405020304" pitchFamily="18" charset="0"/>
              </a:rPr>
              <a:t>串联电阻上电压的分配</a:t>
            </a: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49155" name="文本框 49154"/>
          <p:cNvSpPr txBox="1"/>
          <p:nvPr/>
        </p:nvSpPr>
        <p:spPr>
          <a:xfrm>
            <a:off x="1489075" y="992188"/>
            <a:ext cx="1127125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显然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9156" name="对象 49155"/>
          <p:cNvGraphicFramePr/>
          <p:nvPr/>
        </p:nvGraphicFramePr>
        <p:xfrm>
          <a:off x="2506663" y="765175"/>
          <a:ext cx="410051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r:id="rId3" imgW="1612265" imgH="444500" progId="Equation.DSMT4">
                  <p:embed/>
                </p:oleObj>
              </mc:Choice>
              <mc:Fallback>
                <p:oleObj r:id="rId3" imgW="1612265" imgH="4445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06663" y="765175"/>
                        <a:ext cx="4100512" cy="112395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CC99">
                              <a:gamma/>
                              <a:tint val="25490"/>
                              <a:invGamma/>
                            </a:srgbClr>
                          </a:gs>
                          <a:gs pos="100000">
                            <a:srgbClr val="00CC99"/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7" name="文本框 49156"/>
          <p:cNvSpPr txBox="1"/>
          <p:nvPr/>
        </p:nvSpPr>
        <p:spPr>
          <a:xfrm>
            <a:off x="1984375" y="1895475"/>
            <a:ext cx="677863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即</a:t>
            </a:r>
          </a:p>
        </p:txBody>
      </p:sp>
      <p:sp>
        <p:nvSpPr>
          <p:cNvPr id="49158" name="文本框 49157"/>
          <p:cNvSpPr txBox="1"/>
          <p:nvPr/>
        </p:nvSpPr>
        <p:spPr>
          <a:xfrm>
            <a:off x="2797175" y="1895475"/>
            <a:ext cx="3563938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rgbClr val="3333FF"/>
                </a:solidFill>
                <a:latin typeface="Times New Roman" panose="02020603050405020304" pitchFamily="18" charset="0"/>
              </a:rPr>
              <a:t>电压与电阻成正比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9" name="矩形 49158"/>
          <p:cNvSpPr/>
          <p:nvPr/>
        </p:nvSpPr>
        <p:spPr>
          <a:xfrm>
            <a:off x="2030413" y="2909888"/>
            <a:ext cx="930275" cy="534987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algn="l" defTabSz="1082675"/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故有</a:t>
            </a:r>
          </a:p>
        </p:txBody>
      </p:sp>
      <p:graphicFrame>
        <p:nvGraphicFramePr>
          <p:cNvPr id="49160" name="对象 49159"/>
          <p:cNvGraphicFramePr/>
          <p:nvPr/>
        </p:nvGraphicFramePr>
        <p:xfrm>
          <a:off x="3522663" y="2638425"/>
          <a:ext cx="1941512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r:id="rId5" imgW="748665" imgH="431800" progId="Equation.DSMT4">
                  <p:embed/>
                </p:oleObj>
              </mc:Choice>
              <mc:Fallback>
                <p:oleObj r:id="rId5" imgW="748665" imgH="4318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22663" y="2638425"/>
                        <a:ext cx="1941512" cy="11191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>
                              <a:gamma/>
                              <a:tint val="33333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38100">
                        <a:noFill/>
                        <a:miter/>
                      </a:ln>
                      <a:effectLst>
                        <a:prstShdw prst="shdw17" dist="17961" dir="2699999">
                          <a:schemeClr val="accent1">
                            <a:gamma/>
                            <a:shade val="60000"/>
                            <a:invGamma/>
                          </a:scheme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文本框 49160"/>
          <p:cNvSpPr txBox="1"/>
          <p:nvPr/>
        </p:nvSpPr>
        <p:spPr>
          <a:xfrm>
            <a:off x="835025" y="4421188"/>
            <a:ext cx="5864225" cy="5349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：两个电阻分压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如下图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9162" name="对象 49161"/>
          <p:cNvGraphicFramePr/>
          <p:nvPr/>
        </p:nvGraphicFramePr>
        <p:xfrm>
          <a:off x="4973638" y="5473700"/>
          <a:ext cx="247491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r:id="rId7" imgW="901065" imgH="393700" progId="Equation.DSMT4">
                  <p:embed/>
                </p:oleObj>
              </mc:Choice>
              <mc:Fallback>
                <p:oleObj r:id="rId7" imgW="901065" imgH="3937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73638" y="5473700"/>
                        <a:ext cx="2474912" cy="9302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>
                              <a:gamma/>
                              <a:tint val="11765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38100">
                        <a:noFill/>
                        <a:miter/>
                      </a:ln>
                      <a:effectLst>
                        <a:prstShdw prst="shdw17" dist="17961" dir="2699999">
                          <a:schemeClr val="accent1">
                            <a:gamma/>
                            <a:shade val="60000"/>
                            <a:invGamma/>
                          </a:scheme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63" name="组合 49162"/>
          <p:cNvGrpSpPr/>
          <p:nvPr/>
        </p:nvGrpSpPr>
        <p:grpSpPr>
          <a:xfrm>
            <a:off x="2141538" y="4849813"/>
            <a:ext cx="2019300" cy="3379787"/>
            <a:chOff x="1577" y="2460"/>
            <a:chExt cx="1075" cy="1798"/>
          </a:xfrm>
        </p:grpSpPr>
        <p:sp>
          <p:nvSpPr>
            <p:cNvPr id="49164" name="矩形 49163"/>
            <p:cNvSpPr/>
            <p:nvPr/>
          </p:nvSpPr>
          <p:spPr>
            <a:xfrm>
              <a:off x="2124" y="2988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5" name="直接连接符 49164"/>
            <p:cNvSpPr/>
            <p:nvPr/>
          </p:nvSpPr>
          <p:spPr>
            <a:xfrm>
              <a:off x="2184" y="327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66" name="直接连接符 49165"/>
            <p:cNvSpPr/>
            <p:nvPr/>
          </p:nvSpPr>
          <p:spPr>
            <a:xfrm flipV="1">
              <a:off x="2184" y="2748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67" name="直接连接符 49166"/>
            <p:cNvSpPr/>
            <p:nvPr/>
          </p:nvSpPr>
          <p:spPr>
            <a:xfrm>
              <a:off x="2184" y="3804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68" name="直接连接符 49167"/>
            <p:cNvSpPr/>
            <p:nvPr/>
          </p:nvSpPr>
          <p:spPr>
            <a:xfrm>
              <a:off x="1668" y="4080"/>
              <a:ext cx="5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69" name="直接连接符 49168"/>
            <p:cNvSpPr/>
            <p:nvPr/>
          </p:nvSpPr>
          <p:spPr>
            <a:xfrm flipH="1">
              <a:off x="1656" y="2748"/>
              <a:ext cx="5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0" name="矩形 49169"/>
            <p:cNvSpPr/>
            <p:nvPr/>
          </p:nvSpPr>
          <p:spPr>
            <a:xfrm>
              <a:off x="2124" y="3516"/>
              <a:ext cx="120" cy="28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1" name="文本框 49170"/>
            <p:cNvSpPr txBox="1"/>
            <p:nvPr/>
          </p:nvSpPr>
          <p:spPr>
            <a:xfrm>
              <a:off x="1596" y="2832"/>
              <a:ext cx="19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9172" name="文本框 49171"/>
            <p:cNvSpPr txBox="1"/>
            <p:nvPr/>
          </p:nvSpPr>
          <p:spPr>
            <a:xfrm>
              <a:off x="1608" y="3707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9173" name="文本框 49172"/>
            <p:cNvSpPr txBox="1"/>
            <p:nvPr/>
          </p:nvSpPr>
          <p:spPr>
            <a:xfrm>
              <a:off x="1584" y="3324"/>
              <a:ext cx="24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74" name="文本框 49173"/>
            <p:cNvSpPr txBox="1"/>
            <p:nvPr/>
          </p:nvSpPr>
          <p:spPr>
            <a:xfrm>
              <a:off x="2268" y="2988"/>
              <a:ext cx="38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75" name="文本框 49174"/>
            <p:cNvSpPr txBox="1"/>
            <p:nvPr/>
          </p:nvSpPr>
          <p:spPr>
            <a:xfrm>
              <a:off x="2244" y="3527"/>
              <a:ext cx="38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9176" name="组合 49175"/>
            <p:cNvGrpSpPr/>
            <p:nvPr/>
          </p:nvGrpSpPr>
          <p:grpSpPr>
            <a:xfrm>
              <a:off x="1800" y="2796"/>
              <a:ext cx="384" cy="621"/>
              <a:chOff x="528" y="480"/>
              <a:chExt cx="384" cy="621"/>
            </a:xfrm>
          </p:grpSpPr>
          <p:sp>
            <p:nvSpPr>
              <p:cNvPr id="49177" name="文本框 49176"/>
              <p:cNvSpPr txBox="1"/>
              <p:nvPr/>
            </p:nvSpPr>
            <p:spPr>
              <a:xfrm>
                <a:off x="624" y="480"/>
                <a:ext cx="192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9178" name="文本框 49177"/>
              <p:cNvSpPr txBox="1"/>
              <p:nvPr/>
            </p:nvSpPr>
            <p:spPr>
              <a:xfrm>
                <a:off x="624" y="816"/>
                <a:ext cx="192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49179" name="文本框 49178"/>
              <p:cNvSpPr txBox="1"/>
              <p:nvPr/>
            </p:nvSpPr>
            <p:spPr>
              <a:xfrm>
                <a:off x="528" y="672"/>
                <a:ext cx="384" cy="2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9180" name="文本框 49179"/>
            <p:cNvSpPr txBox="1"/>
            <p:nvPr/>
          </p:nvSpPr>
          <p:spPr>
            <a:xfrm>
              <a:off x="1848" y="3336"/>
              <a:ext cx="19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9181" name="文本框 49180"/>
            <p:cNvSpPr txBox="1"/>
            <p:nvPr/>
          </p:nvSpPr>
          <p:spPr>
            <a:xfrm>
              <a:off x="1848" y="3707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9182" name="文本框 49181"/>
            <p:cNvSpPr txBox="1"/>
            <p:nvPr/>
          </p:nvSpPr>
          <p:spPr>
            <a:xfrm>
              <a:off x="1812" y="3516"/>
              <a:ext cx="38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83" name="直接连接符 49182"/>
            <p:cNvSpPr/>
            <p:nvPr/>
          </p:nvSpPr>
          <p:spPr>
            <a:xfrm>
              <a:off x="1656" y="2748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84" name="文本框 49183"/>
            <p:cNvSpPr txBox="1"/>
            <p:nvPr/>
          </p:nvSpPr>
          <p:spPr>
            <a:xfrm>
              <a:off x="1752" y="2460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85" name="文本框 49184"/>
            <p:cNvSpPr txBox="1"/>
            <p:nvPr/>
          </p:nvSpPr>
          <p:spPr>
            <a:xfrm>
              <a:off x="1577" y="2642"/>
              <a:ext cx="115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49186" name="文本框 49185"/>
            <p:cNvSpPr txBox="1"/>
            <p:nvPr/>
          </p:nvSpPr>
          <p:spPr>
            <a:xfrm>
              <a:off x="1589" y="3974"/>
              <a:ext cx="115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</p:grpSp>
      <p:grpSp>
        <p:nvGrpSpPr>
          <p:cNvPr id="49213" name="组合 49212"/>
          <p:cNvGrpSpPr/>
          <p:nvPr/>
        </p:nvGrpSpPr>
        <p:grpSpPr>
          <a:xfrm>
            <a:off x="7759700" y="857250"/>
            <a:ext cx="2271713" cy="2990850"/>
            <a:chOff x="4176" y="480"/>
            <a:chExt cx="1209" cy="1591"/>
          </a:xfrm>
        </p:grpSpPr>
        <p:sp>
          <p:nvSpPr>
            <p:cNvPr id="49188" name="文本框 49187"/>
            <p:cNvSpPr txBox="1"/>
            <p:nvPr/>
          </p:nvSpPr>
          <p:spPr>
            <a:xfrm>
              <a:off x="4325" y="1787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49189" name="直接连接符 49188"/>
            <p:cNvSpPr/>
            <p:nvPr/>
          </p:nvSpPr>
          <p:spPr>
            <a:xfrm>
              <a:off x="4917" y="1124"/>
              <a:ext cx="0" cy="311"/>
            </a:xfrm>
            <a:prstGeom prst="line">
              <a:avLst/>
            </a:prstGeom>
            <a:ln w="9525" cap="rnd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9190" name="直接连接符 49189"/>
            <p:cNvSpPr/>
            <p:nvPr/>
          </p:nvSpPr>
          <p:spPr>
            <a:xfrm flipV="1">
              <a:off x="4917" y="705"/>
              <a:ext cx="0" cy="21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91" name="直接连接符 49190"/>
            <p:cNvSpPr/>
            <p:nvPr/>
          </p:nvSpPr>
          <p:spPr>
            <a:xfrm>
              <a:off x="4917" y="1650"/>
              <a:ext cx="0" cy="25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92" name="直接连接符 49191"/>
            <p:cNvSpPr/>
            <p:nvPr/>
          </p:nvSpPr>
          <p:spPr>
            <a:xfrm>
              <a:off x="4401" y="1897"/>
              <a:ext cx="5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93" name="直接连接符 49192"/>
            <p:cNvSpPr/>
            <p:nvPr/>
          </p:nvSpPr>
          <p:spPr>
            <a:xfrm flipH="1">
              <a:off x="4389" y="705"/>
              <a:ext cx="5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94" name="矩形 49193"/>
            <p:cNvSpPr/>
            <p:nvPr/>
          </p:nvSpPr>
          <p:spPr>
            <a:xfrm>
              <a:off x="4857" y="1392"/>
              <a:ext cx="120" cy="25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95" name="文本框 49194"/>
            <p:cNvSpPr txBox="1"/>
            <p:nvPr/>
          </p:nvSpPr>
          <p:spPr>
            <a:xfrm>
              <a:off x="4224" y="781"/>
              <a:ext cx="19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9196" name="文本框 49195"/>
            <p:cNvSpPr txBox="1"/>
            <p:nvPr/>
          </p:nvSpPr>
          <p:spPr>
            <a:xfrm>
              <a:off x="4224" y="1553"/>
              <a:ext cx="19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9197" name="文本框 49196"/>
            <p:cNvSpPr txBox="1"/>
            <p:nvPr/>
          </p:nvSpPr>
          <p:spPr>
            <a:xfrm>
              <a:off x="4176" y="1253"/>
              <a:ext cx="24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98" name="文本框 49197"/>
            <p:cNvSpPr txBox="1"/>
            <p:nvPr/>
          </p:nvSpPr>
          <p:spPr>
            <a:xfrm>
              <a:off x="5001" y="920"/>
              <a:ext cx="38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199" name="文本框 49198"/>
            <p:cNvSpPr txBox="1"/>
            <p:nvPr/>
          </p:nvSpPr>
          <p:spPr>
            <a:xfrm>
              <a:off x="4977" y="1403"/>
              <a:ext cx="38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9200" name="组合 49199"/>
            <p:cNvGrpSpPr/>
            <p:nvPr/>
          </p:nvGrpSpPr>
          <p:grpSpPr>
            <a:xfrm>
              <a:off x="4533" y="695"/>
              <a:ext cx="384" cy="584"/>
              <a:chOff x="528" y="480"/>
              <a:chExt cx="384" cy="654"/>
            </a:xfrm>
          </p:grpSpPr>
          <p:sp>
            <p:nvSpPr>
              <p:cNvPr id="49201" name="文本框 49200"/>
              <p:cNvSpPr txBox="1"/>
              <p:nvPr/>
            </p:nvSpPr>
            <p:spPr>
              <a:xfrm>
                <a:off x="624" y="480"/>
                <a:ext cx="192" cy="3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49202" name="文本框 49201"/>
              <p:cNvSpPr txBox="1"/>
              <p:nvPr/>
            </p:nvSpPr>
            <p:spPr>
              <a:xfrm>
                <a:off x="624" y="816"/>
                <a:ext cx="192" cy="31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_</a:t>
                </a:r>
              </a:p>
            </p:txBody>
          </p:sp>
          <p:sp>
            <p:nvSpPr>
              <p:cNvPr id="49203" name="文本框 49202"/>
              <p:cNvSpPr txBox="1"/>
              <p:nvPr/>
            </p:nvSpPr>
            <p:spPr>
              <a:xfrm>
                <a:off x="528" y="673"/>
                <a:ext cx="384" cy="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 i="1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aseline="-25000" dirty="0" smtClean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dirty="0">
                  <a:solidFill>
                    <a:srgbClr val="0000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9204" name="文本框 49203"/>
            <p:cNvSpPr txBox="1"/>
            <p:nvPr/>
          </p:nvSpPr>
          <p:spPr>
            <a:xfrm>
              <a:off x="4581" y="1264"/>
              <a:ext cx="19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9205" name="文本框 49204"/>
            <p:cNvSpPr txBox="1"/>
            <p:nvPr/>
          </p:nvSpPr>
          <p:spPr>
            <a:xfrm>
              <a:off x="4581" y="1564"/>
              <a:ext cx="192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chemeClr val="tx1"/>
                  </a:solidFill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9206" name="文本框 49205"/>
            <p:cNvSpPr txBox="1"/>
            <p:nvPr/>
          </p:nvSpPr>
          <p:spPr>
            <a:xfrm>
              <a:off x="4485" y="1435"/>
              <a:ext cx="38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800" i="1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07" name="直接连接符 49206"/>
            <p:cNvSpPr/>
            <p:nvPr/>
          </p:nvSpPr>
          <p:spPr>
            <a:xfrm>
              <a:off x="4389" y="705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208" name="文本框 49207"/>
            <p:cNvSpPr txBox="1"/>
            <p:nvPr/>
          </p:nvSpPr>
          <p:spPr>
            <a:xfrm>
              <a:off x="4437" y="480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9209" name="文本框 49208"/>
            <p:cNvSpPr txBox="1"/>
            <p:nvPr/>
          </p:nvSpPr>
          <p:spPr>
            <a:xfrm>
              <a:off x="4313" y="596"/>
              <a:ext cx="116" cy="284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 anchor="ctr">
              <a:spAutoFit/>
            </a:bodyPr>
            <a:lstStyle/>
            <a:p>
              <a:pPr defTabSz="1082675"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º</a:t>
              </a:r>
            </a:p>
          </p:txBody>
        </p:sp>
        <p:sp>
          <p:nvSpPr>
            <p:cNvPr id="49210" name="矩形 49209"/>
            <p:cNvSpPr/>
            <p:nvPr/>
          </p:nvSpPr>
          <p:spPr>
            <a:xfrm>
              <a:off x="4857" y="866"/>
              <a:ext cx="120" cy="25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9211" name="对象 49210"/>
          <p:cNvGraphicFramePr/>
          <p:nvPr/>
        </p:nvGraphicFramePr>
        <p:xfrm>
          <a:off x="4992688" y="6556375"/>
          <a:ext cx="2487612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r:id="rId9" imgW="1053465" imgH="393700" progId="Equation.DSMT4">
                  <p:embed/>
                </p:oleObj>
              </mc:Choice>
              <mc:Fallback>
                <p:oleObj r:id="rId9" imgW="1053465" imgH="3937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92688" y="6556375"/>
                        <a:ext cx="2487612" cy="9239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chemeClr val="accent1">
                              <a:gamma/>
                              <a:tint val="13725"/>
                              <a:invGamma/>
                            </a:schemeClr>
                          </a:gs>
                          <a:gs pos="100000">
                            <a:schemeClr val="accent1"/>
                          </a:gs>
                        </a:gsLst>
                        <a:path path="shape">
                          <a:fillToRect l="50000" t="50000" r="50000" b="50000"/>
                        </a:path>
                        <a:tileRect/>
                      </a:gradFill>
                      <a:ln w="38100">
                        <a:noFill/>
                        <a:miter/>
                      </a:ln>
                      <a:effectLst>
                        <a:prstShdw prst="shdw17" dist="17961" dir="2699999">
                          <a:schemeClr val="accent1">
                            <a:gamma/>
                            <a:shade val="60000"/>
                            <a:invGamma/>
                          </a:schemeClr>
                        </a:prst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212" name="文本框 49211"/>
          <p:cNvSpPr txBox="1"/>
          <p:nvPr/>
        </p:nvSpPr>
        <p:spPr>
          <a:xfrm>
            <a:off x="7872413" y="6767513"/>
            <a:ext cx="2525712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rgbClr val="FF0066"/>
                </a:solidFill>
                <a:latin typeface="Times New Roman" panose="02020603050405020304" pitchFamily="18" charset="0"/>
              </a:rPr>
              <a:t>( 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</a:rPr>
              <a:t>注意方向 </a:t>
            </a:r>
            <a:r>
              <a:rPr lang="en-US" altLang="zh-CN" sz="2800">
                <a:solidFill>
                  <a:srgbClr val="FF0066"/>
                </a:solidFill>
                <a:latin typeface="Times New Roman" panose="02020603050405020304" pitchFamily="18" charset="0"/>
              </a:rPr>
              <a:t>!)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6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2" presetClass="entr" presetSubtype="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9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9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9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9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7" grpId="0"/>
      <p:bldP spid="49158" grpId="0"/>
      <p:bldP spid="49159" grpId="0"/>
      <p:bldP spid="49161" grpId="0" animBg="1"/>
      <p:bldP spid="492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37889"/>
          <p:cNvSpPr txBox="1"/>
          <p:nvPr/>
        </p:nvSpPr>
        <p:spPr>
          <a:xfrm>
            <a:off x="631825" y="631825"/>
            <a:ext cx="2435225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功率关系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2" name="文本框 37891"/>
          <p:cNvSpPr txBox="1"/>
          <p:nvPr/>
        </p:nvSpPr>
        <p:spPr>
          <a:xfrm>
            <a:off x="2706688" y="1443038"/>
            <a:ext cx="5503862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 </a:t>
            </a:r>
            <a:r>
              <a:rPr lang="en-US" altLang="zh-CN" sz="2800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3" name="文本框 37892"/>
          <p:cNvSpPr txBox="1"/>
          <p:nvPr/>
        </p:nvSpPr>
        <p:spPr>
          <a:xfrm>
            <a:off x="2706688" y="2346325"/>
            <a:ext cx="5053012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 :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 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: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 :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endParaRPr lang="en-US" altLang="zh-CN" sz="2800" baseline="300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4" name="文本框 37893"/>
          <p:cNvSpPr txBox="1"/>
          <p:nvPr/>
        </p:nvSpPr>
        <p:spPr>
          <a:xfrm>
            <a:off x="1263650" y="3113088"/>
            <a:ext cx="6405563" cy="245903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总功率    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 err="1" smtClean="0">
                <a:solidFill>
                  <a:srgbClr val="0000FF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i="1" dirty="0" err="1" smtClean="0">
                <a:solidFill>
                  <a:srgbClr val="3333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 err="1" smtClean="0">
                <a:solidFill>
                  <a:srgbClr val="3333FF"/>
                </a:solidFill>
                <a:latin typeface="Times New Roman" panose="02020603050405020304" pitchFamily="18" charset="0"/>
              </a:rPr>
              <a:t>eq</a:t>
            </a:r>
            <a:r>
              <a:rPr lang="en-US" altLang="zh-CN" sz="2800" i="1" dirty="0" err="1" smtClean="0">
                <a:solidFill>
                  <a:srgbClr val="3333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 err="1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8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 smtClean="0">
                <a:solidFill>
                  <a:srgbClr val="00FF00"/>
                </a:solidFill>
                <a:latin typeface="Times New Roman" panose="02020603050405020304" pitchFamily="18" charset="0"/>
              </a:rPr>
              <a:t>eq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aseline="30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=</a:t>
            </a:r>
            <a:r>
              <a:rPr lang="en-US" altLang="zh-CN" sz="2800" dirty="0">
                <a:solidFill>
                  <a:srgbClr val="00FF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00FF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FF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>
                <a:solidFill>
                  <a:srgbClr val="00FF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FF00"/>
                </a:solidFill>
                <a:latin typeface="Times New Roman" panose="02020603050405020304" pitchFamily="18" charset="0"/>
              </a:rPr>
              <a:t>+ …+</a:t>
            </a:r>
            <a:r>
              <a:rPr lang="en-US" altLang="zh-CN" sz="2800" i="1" dirty="0">
                <a:solidFill>
                  <a:srgbClr val="00FF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i="1" baseline="-25000" dirty="0">
                <a:solidFill>
                  <a:srgbClr val="00FF00"/>
                </a:solidFill>
                <a:latin typeface="Times New Roman" panose="02020603050405020304" pitchFamily="18" charset="0"/>
              </a:rPr>
              <a:t>n </a:t>
            </a:r>
            <a:r>
              <a:rPr lang="en-US" altLang="zh-CN" sz="2800" dirty="0">
                <a:solidFill>
                  <a:srgbClr val="00FF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aseline="30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=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i="1" baseline="-25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i="1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800" baseline="30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aseline="300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                  =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+ </a:t>
            </a:r>
            <a:r>
              <a:rPr lang="en-US" altLang="zh-CN" sz="2800" i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2800" i="1" baseline="-250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endParaRPr lang="en-US" altLang="zh-CN" sz="2800" baseline="30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6" name="矩形 37895"/>
          <p:cNvSpPr/>
          <p:nvPr/>
        </p:nvSpPr>
        <p:spPr>
          <a:xfrm>
            <a:off x="1401763" y="6069013"/>
            <a:ext cx="8786812" cy="534987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故可以直接用等效电阻计算串联电路“</a:t>
            </a:r>
            <a:r>
              <a:rPr lang="zh-CN" altLang="en-US" sz="2800" dirty="0">
                <a:latin typeface="Times New Roman" panose="02020603050405020304" pitchFamily="18" charset="0"/>
              </a:rPr>
              <a:t>内部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”的</a:t>
            </a:r>
            <a:r>
              <a:rPr lang="zh-CN" altLang="en-US" sz="2800" dirty="0">
                <a:latin typeface="Times New Roman" panose="02020603050405020304" pitchFamily="18" charset="0"/>
              </a:rPr>
              <a:t>总功率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37897" name="矩形 37896"/>
          <p:cNvSpPr/>
          <p:nvPr/>
        </p:nvSpPr>
        <p:spPr>
          <a:xfrm>
            <a:off x="1627188" y="6723063"/>
            <a:ext cx="7715250" cy="534987"/>
          </a:xfrm>
          <a:prstGeom prst="rect">
            <a:avLst/>
          </a:prstGeom>
          <a:noFill/>
          <a:ln w="9525">
            <a:noFill/>
          </a:ln>
        </p:spPr>
        <p:txBody>
          <a:bodyPr wrap="none" lIns="108253" tIns="54125" rIns="108253" bIns="54125" anchor="t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（对照前面：</a:t>
            </a:r>
            <a:r>
              <a:rPr lang="zh-CN" altLang="en-US" sz="2800" dirty="0">
                <a:latin typeface="Times New Roman" panose="02020603050405020304" pitchFamily="18" charset="0"/>
              </a:rPr>
              <a:t>“对外等效”，对内不一定等效。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  <p:bldP spid="37893" grpId="0"/>
      <p:bldP spid="37894" grpId="0"/>
      <p:bldP spid="37896" grpId="0"/>
      <p:bldP spid="378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50177"/>
          <p:cNvSpPr txBox="1"/>
          <p:nvPr/>
        </p:nvSpPr>
        <p:spPr>
          <a:xfrm>
            <a:off x="2016125" y="487363"/>
            <a:ext cx="7110413" cy="601750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defTabSz="1082675"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2.1.2  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电阻并联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(Parallel 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Connection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50179" name="组合 50178"/>
          <p:cNvGrpSpPr/>
          <p:nvPr/>
        </p:nvGrpSpPr>
        <p:grpSpPr>
          <a:xfrm>
            <a:off x="2014245" y="1082675"/>
            <a:ext cx="5993105" cy="2590800"/>
            <a:chOff x="1072" y="576"/>
            <a:chExt cx="3188" cy="1378"/>
          </a:xfrm>
        </p:grpSpPr>
        <p:sp>
          <p:nvSpPr>
            <p:cNvPr id="50180" name="文本框 50179"/>
            <p:cNvSpPr txBox="1"/>
            <p:nvPr/>
          </p:nvSpPr>
          <p:spPr>
            <a:xfrm>
              <a:off x="3936" y="960"/>
              <a:ext cx="32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1" name="直接连接符 50180"/>
            <p:cNvSpPr/>
            <p:nvPr/>
          </p:nvSpPr>
          <p:spPr>
            <a:xfrm>
              <a:off x="1296" y="960"/>
              <a:ext cx="11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2" name="直接连接符 50181"/>
            <p:cNvSpPr/>
            <p:nvPr/>
          </p:nvSpPr>
          <p:spPr>
            <a:xfrm rot="-5400000">
              <a:off x="1354" y="1440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0183" name="直接连接符 50182"/>
            <p:cNvSpPr/>
            <p:nvPr/>
          </p:nvSpPr>
          <p:spPr>
            <a:xfrm rot="-5400000">
              <a:off x="1790" y="1440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0184" name="直接连接符 50183"/>
            <p:cNvSpPr/>
            <p:nvPr/>
          </p:nvSpPr>
          <p:spPr>
            <a:xfrm>
              <a:off x="1296" y="1920"/>
              <a:ext cx="11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85" name="直接连接符 50184"/>
            <p:cNvSpPr/>
            <p:nvPr/>
          </p:nvSpPr>
          <p:spPr>
            <a:xfrm>
              <a:off x="2400" y="96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0186" name="直接连接符 50185"/>
            <p:cNvSpPr/>
            <p:nvPr/>
          </p:nvSpPr>
          <p:spPr>
            <a:xfrm>
              <a:off x="2414" y="192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0187" name="直接连接符 50186"/>
            <p:cNvSpPr/>
            <p:nvPr/>
          </p:nvSpPr>
          <p:spPr>
            <a:xfrm>
              <a:off x="2798" y="96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0188" name="直接连接符 50187"/>
            <p:cNvSpPr/>
            <p:nvPr/>
          </p:nvSpPr>
          <p:spPr>
            <a:xfrm rot="-5400000">
              <a:off x="2506" y="1440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50189" name="直接连接符 50188"/>
            <p:cNvSpPr/>
            <p:nvPr/>
          </p:nvSpPr>
          <p:spPr>
            <a:xfrm>
              <a:off x="2798" y="192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90" name="直接连接符 50189"/>
            <p:cNvSpPr/>
            <p:nvPr/>
          </p:nvSpPr>
          <p:spPr>
            <a:xfrm>
              <a:off x="3134" y="96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0191" name="直接连接符 50190"/>
            <p:cNvSpPr/>
            <p:nvPr/>
          </p:nvSpPr>
          <p:spPr>
            <a:xfrm>
              <a:off x="3182" y="192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50192" name="直接连接符 50191"/>
            <p:cNvSpPr/>
            <p:nvPr/>
          </p:nvSpPr>
          <p:spPr>
            <a:xfrm>
              <a:off x="3518" y="960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93" name="直接连接符 50192"/>
            <p:cNvSpPr/>
            <p:nvPr/>
          </p:nvSpPr>
          <p:spPr>
            <a:xfrm>
              <a:off x="3518" y="1920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94" name="直接连接符 50193"/>
            <p:cNvSpPr/>
            <p:nvPr/>
          </p:nvSpPr>
          <p:spPr>
            <a:xfrm rot="-5400000">
              <a:off x="3374" y="1440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95" name="矩形 50194"/>
            <p:cNvSpPr/>
            <p:nvPr/>
          </p:nvSpPr>
          <p:spPr>
            <a:xfrm>
              <a:off x="1514" y="1250"/>
              <a:ext cx="305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i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6" name="矩形 50195"/>
            <p:cNvSpPr/>
            <p:nvPr/>
          </p:nvSpPr>
          <p:spPr>
            <a:xfrm>
              <a:off x="1917" y="1250"/>
              <a:ext cx="304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i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7" name="矩形 50196"/>
            <p:cNvSpPr/>
            <p:nvPr/>
          </p:nvSpPr>
          <p:spPr>
            <a:xfrm>
              <a:off x="2635" y="1250"/>
              <a:ext cx="305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800" i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8" name="矩形 50197"/>
            <p:cNvSpPr/>
            <p:nvPr/>
          </p:nvSpPr>
          <p:spPr>
            <a:xfrm>
              <a:off x="3510" y="1250"/>
              <a:ext cx="313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i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99" name="直接连接符 50198"/>
            <p:cNvSpPr/>
            <p:nvPr/>
          </p:nvSpPr>
          <p:spPr>
            <a:xfrm>
              <a:off x="1296" y="87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0200" name="文本框 50199"/>
            <p:cNvSpPr txBox="1"/>
            <p:nvPr/>
          </p:nvSpPr>
          <p:spPr>
            <a:xfrm>
              <a:off x="1366" y="576"/>
              <a:ext cx="1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33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3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01" name="矩形 50200"/>
            <p:cNvSpPr/>
            <p:nvPr/>
          </p:nvSpPr>
          <p:spPr>
            <a:xfrm>
              <a:off x="1105" y="914"/>
              <a:ext cx="223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2800">
                  <a:latin typeface="Times New Roman" panose="02020603050405020304" pitchFamily="18" charset="0"/>
                  <a:sym typeface="CommonBullets" pitchFamily="34" charset="2"/>
                </a:rPr>
                <a:t>+</a:t>
              </a:r>
              <a:endParaRPr lang="en-US" altLang="zh-CN" sz="5200">
                <a:latin typeface="Times New Roman" panose="02020603050405020304" pitchFamily="18" charset="0"/>
                <a:sym typeface="CommonBullets" pitchFamily="34" charset="2"/>
              </a:endParaRPr>
            </a:p>
          </p:txBody>
        </p:sp>
        <p:sp>
          <p:nvSpPr>
            <p:cNvPr id="50202" name="文本框 50201"/>
            <p:cNvSpPr txBox="1"/>
            <p:nvPr/>
          </p:nvSpPr>
          <p:spPr>
            <a:xfrm>
              <a:off x="1072" y="1324"/>
              <a:ext cx="223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03" name="矩形 50202"/>
            <p:cNvSpPr/>
            <p:nvPr/>
          </p:nvSpPr>
          <p:spPr>
            <a:xfrm>
              <a:off x="2206" y="1287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4" name="矩形 50203"/>
            <p:cNvSpPr/>
            <p:nvPr/>
          </p:nvSpPr>
          <p:spPr>
            <a:xfrm>
              <a:off x="1778" y="1287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5" name="矩形 50204"/>
            <p:cNvSpPr/>
            <p:nvPr/>
          </p:nvSpPr>
          <p:spPr>
            <a:xfrm>
              <a:off x="2926" y="1287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6" name="矩形 50205"/>
            <p:cNvSpPr/>
            <p:nvPr/>
          </p:nvSpPr>
          <p:spPr>
            <a:xfrm>
              <a:off x="3794" y="1287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7" name="直接连接符 50206"/>
            <p:cNvSpPr/>
            <p:nvPr/>
          </p:nvSpPr>
          <p:spPr>
            <a:xfrm>
              <a:off x="1920" y="1008"/>
              <a:ext cx="0" cy="25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0208" name="文本框 50207"/>
            <p:cNvSpPr txBox="1"/>
            <p:nvPr/>
          </p:nvSpPr>
          <p:spPr>
            <a:xfrm>
              <a:off x="1920" y="960"/>
              <a:ext cx="32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09" name="文本框 50208"/>
            <p:cNvSpPr txBox="1"/>
            <p:nvPr/>
          </p:nvSpPr>
          <p:spPr>
            <a:xfrm>
              <a:off x="2352" y="960"/>
              <a:ext cx="32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0" name="文本框 50209"/>
            <p:cNvSpPr txBox="1"/>
            <p:nvPr/>
          </p:nvSpPr>
          <p:spPr>
            <a:xfrm>
              <a:off x="3120" y="960"/>
              <a:ext cx="32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i="1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211" name="文本框 50210"/>
            <p:cNvSpPr txBox="1"/>
            <p:nvPr/>
          </p:nvSpPr>
          <p:spPr>
            <a:xfrm>
              <a:off x="1108" y="1610"/>
              <a:ext cx="21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t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50212" name="直接连接符 50211"/>
            <p:cNvSpPr/>
            <p:nvPr/>
          </p:nvSpPr>
          <p:spPr>
            <a:xfrm>
              <a:off x="2352" y="1008"/>
              <a:ext cx="0" cy="25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0213" name="直接连接符 50212"/>
            <p:cNvSpPr/>
            <p:nvPr/>
          </p:nvSpPr>
          <p:spPr>
            <a:xfrm>
              <a:off x="3072" y="1008"/>
              <a:ext cx="0" cy="25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0214" name="直接连接符 50213"/>
            <p:cNvSpPr/>
            <p:nvPr/>
          </p:nvSpPr>
          <p:spPr>
            <a:xfrm>
              <a:off x="3936" y="960"/>
              <a:ext cx="0" cy="25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50215" name="椭圆 50214"/>
            <p:cNvSpPr/>
            <p:nvPr/>
          </p:nvSpPr>
          <p:spPr>
            <a:xfrm>
              <a:off x="1234" y="1886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16" name="椭圆 50215"/>
            <p:cNvSpPr/>
            <p:nvPr/>
          </p:nvSpPr>
          <p:spPr>
            <a:xfrm>
              <a:off x="1234" y="926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217" name="文本框 50216"/>
          <p:cNvSpPr txBox="1"/>
          <p:nvPr/>
        </p:nvSpPr>
        <p:spPr>
          <a:xfrm>
            <a:off x="992188" y="4149725"/>
            <a:ext cx="2436812" cy="595313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1. </a:t>
            </a:r>
            <a:r>
              <a:rPr lang="zh-CN" altLang="en-US" sz="3200" dirty="0">
                <a:latin typeface="Times New Roman" panose="02020603050405020304" pitchFamily="18" charset="0"/>
              </a:rPr>
              <a:t>电路特点</a:t>
            </a:r>
            <a:r>
              <a:rPr lang="en-US" altLang="zh-CN" sz="3200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50218" name="文本框 50217"/>
          <p:cNvSpPr txBox="1"/>
          <p:nvPr/>
        </p:nvSpPr>
        <p:spPr>
          <a:xfrm>
            <a:off x="1263650" y="4962525"/>
            <a:ext cx="9202738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(a) 各电阻两端分别接在一起，两端为同一电压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(KVL)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；</a:t>
            </a:r>
          </a:p>
        </p:txBody>
      </p:sp>
      <p:sp>
        <p:nvSpPr>
          <p:cNvPr id="50219" name="文本框 50218"/>
          <p:cNvSpPr txBox="1"/>
          <p:nvPr/>
        </p:nvSpPr>
        <p:spPr>
          <a:xfrm>
            <a:off x="1263650" y="5864225"/>
            <a:ext cx="8931275" cy="534988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(b)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总电流等于流过各并联电阻的电流之和</a:t>
            </a:r>
            <a:r>
              <a:rPr lang="zh-CN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(KCL)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0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0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nimBg="1"/>
      <p:bldP spid="50217" grpId="0"/>
      <p:bldP spid="50218" grpId="0"/>
      <p:bldP spid="502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29" name="组合 39028"/>
          <p:cNvGrpSpPr/>
          <p:nvPr/>
        </p:nvGrpSpPr>
        <p:grpSpPr>
          <a:xfrm>
            <a:off x="6677025" y="1624013"/>
            <a:ext cx="1173163" cy="901700"/>
            <a:chOff x="3552" y="864"/>
            <a:chExt cx="624" cy="480"/>
          </a:xfrm>
        </p:grpSpPr>
        <p:sp>
          <p:nvSpPr>
            <p:cNvPr id="38915" name="右箭头 38914"/>
            <p:cNvSpPr/>
            <p:nvPr/>
          </p:nvSpPr>
          <p:spPr>
            <a:xfrm>
              <a:off x="3552" y="1056"/>
              <a:ext cx="624" cy="288"/>
            </a:xfrm>
            <a:prstGeom prst="rightArrow">
              <a:avLst>
                <a:gd name="adj1" fmla="val 50000"/>
                <a:gd name="adj2" fmla="val 54166"/>
              </a:avLst>
            </a:prstGeom>
            <a:solidFill>
              <a:srgbClr val="3366CC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16" name="文本框 38915"/>
            <p:cNvSpPr txBox="1"/>
            <p:nvPr/>
          </p:nvSpPr>
          <p:spPr>
            <a:xfrm>
              <a:off x="3552" y="864"/>
              <a:ext cx="528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等效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8924" name="文本框 38923"/>
          <p:cNvSpPr txBox="1"/>
          <p:nvPr/>
        </p:nvSpPr>
        <p:spPr>
          <a:xfrm>
            <a:off x="631825" y="6653213"/>
            <a:ext cx="3595688" cy="534987"/>
          </a:xfrm>
          <a:prstGeom prst="rect">
            <a:avLst/>
          </a:prstGeom>
          <a:noFill/>
          <a:ln w="12700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令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G =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</a:rPr>
              <a:t>/ R,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称为</a:t>
            </a:r>
            <a:r>
              <a:rPr lang="zh-CN" altLang="en-US" sz="2800" dirty="0">
                <a:solidFill>
                  <a:srgbClr val="FF0066"/>
                </a:solidFill>
                <a:latin typeface="Times New Roman" panose="02020603050405020304" pitchFamily="18" charset="0"/>
              </a:rPr>
              <a:t>电导</a:t>
            </a:r>
            <a:endParaRPr lang="zh-CN" altLang="en-US" sz="2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5" name="文本框 38924"/>
          <p:cNvSpPr txBox="1"/>
          <p:nvPr/>
        </p:nvSpPr>
        <p:spPr>
          <a:xfrm>
            <a:off x="2616200" y="7375525"/>
            <a:ext cx="6858000" cy="534988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18900000" scaled="1"/>
            <a:tileRect/>
          </a:gradFill>
          <a:ln w="12700">
            <a:noFill/>
          </a:ln>
          <a:effectLst>
            <a:prstShdw prst="shdw13" dist="53882" dir="13499999">
              <a:schemeClr val="bg2"/>
            </a:prstShdw>
          </a:effectLst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2800" baseline="-25000" dirty="0" err="1">
                <a:latin typeface="Times New Roman" panose="02020603050405020304" pitchFamily="18" charset="0"/>
              </a:rPr>
              <a:t>eq</a:t>
            </a:r>
            <a:r>
              <a:rPr lang="en-US" altLang="zh-CN" sz="2800" i="1">
                <a:latin typeface="Times New Roman" panose="02020603050405020304" pitchFamily="18" charset="0"/>
              </a:rPr>
              <a:t>=G</a:t>
            </a:r>
            <a:r>
              <a:rPr lang="en-US" altLang="zh-CN" sz="2800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i="1">
                <a:latin typeface="Times New Roman" panose="02020603050405020304" pitchFamily="18" charset="0"/>
              </a:rPr>
              <a:t>+G</a:t>
            </a:r>
            <a:r>
              <a:rPr lang="en-US" altLang="zh-CN" sz="2800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i="1"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sym typeface="Math4" pitchFamily="2" charset="2"/>
              </a:rPr>
              <a:t>…</a:t>
            </a:r>
            <a:r>
              <a:rPr lang="en-US" altLang="zh-CN" sz="2800" i="1">
                <a:latin typeface="Times New Roman" panose="02020603050405020304" pitchFamily="18" charset="0"/>
              </a:rPr>
              <a:t>+G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800" i="1">
                <a:latin typeface="Times New Roman" panose="02020603050405020304" pitchFamily="18" charset="0"/>
              </a:rPr>
              <a:t>+</a:t>
            </a:r>
            <a:r>
              <a:rPr lang="en-US" altLang="zh-CN" sz="2800" i="1">
                <a:solidFill>
                  <a:schemeClr val="tx1"/>
                </a:solidFill>
                <a:latin typeface="Times New Roman" panose="02020603050405020304" pitchFamily="18" charset="0"/>
                <a:sym typeface="Math4" pitchFamily="2" charset="2"/>
              </a:rPr>
              <a:t>…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+G</a:t>
            </a:r>
            <a:r>
              <a:rPr lang="en-US" altLang="zh-CN" sz="2800" i="1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sz="2800" i="1">
                <a:latin typeface="Times New Roman" panose="02020603050405020304" pitchFamily="18" charset="0"/>
              </a:rPr>
              <a:t>=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i="1">
                <a:latin typeface="Times New Roman" panose="02020603050405020304" pitchFamily="18" charset="0"/>
              </a:rPr>
              <a:t>G</a:t>
            </a:r>
            <a:r>
              <a:rPr lang="en-US" altLang="zh-CN" sz="2800" i="1" baseline="-25000">
                <a:latin typeface="Times New Roman" panose="02020603050405020304" pitchFamily="18" charset="0"/>
              </a:rPr>
              <a:t>k</a:t>
            </a:r>
            <a:r>
              <a:rPr lang="en-US" altLang="zh-CN" sz="2800" i="1">
                <a:latin typeface="Times New Roman" panose="02020603050405020304" pitchFamily="18" charset="0"/>
              </a:rPr>
              <a:t>=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 1</a:t>
            </a:r>
            <a:r>
              <a:rPr lang="en-US" altLang="zh-CN" sz="2800" i="1">
                <a:latin typeface="Times New Roman" panose="02020603050405020304" pitchFamily="18" charset="0"/>
                <a:sym typeface="Symbol" panose="05050102010706020507" pitchFamily="18" charset="2"/>
              </a:rPr>
              <a:t>/R</a:t>
            </a:r>
            <a:r>
              <a:rPr lang="en-US" altLang="zh-CN" sz="2800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</a:p>
        </p:txBody>
      </p:sp>
      <p:grpSp>
        <p:nvGrpSpPr>
          <p:cNvPr id="38978" name="组合 38977"/>
          <p:cNvGrpSpPr/>
          <p:nvPr/>
        </p:nvGrpSpPr>
        <p:grpSpPr>
          <a:xfrm>
            <a:off x="891883" y="631825"/>
            <a:ext cx="5993105" cy="2589213"/>
            <a:chOff x="1072" y="576"/>
            <a:chExt cx="3188" cy="1378"/>
          </a:xfrm>
        </p:grpSpPr>
        <p:sp>
          <p:nvSpPr>
            <p:cNvPr id="38979" name="文本框 38978"/>
            <p:cNvSpPr txBox="1"/>
            <p:nvPr/>
          </p:nvSpPr>
          <p:spPr>
            <a:xfrm>
              <a:off x="3936" y="960"/>
              <a:ext cx="32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80" name="直接连接符 38979"/>
            <p:cNvSpPr/>
            <p:nvPr/>
          </p:nvSpPr>
          <p:spPr>
            <a:xfrm>
              <a:off x="1296" y="960"/>
              <a:ext cx="11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1" name="直接连接符 38980"/>
            <p:cNvSpPr/>
            <p:nvPr/>
          </p:nvSpPr>
          <p:spPr>
            <a:xfrm rot="-5400000">
              <a:off x="1354" y="1440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38982" name="直接连接符 38981"/>
            <p:cNvSpPr/>
            <p:nvPr/>
          </p:nvSpPr>
          <p:spPr>
            <a:xfrm rot="-5400000">
              <a:off x="1790" y="1440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38983" name="直接连接符 38982"/>
            <p:cNvSpPr/>
            <p:nvPr/>
          </p:nvSpPr>
          <p:spPr>
            <a:xfrm>
              <a:off x="1296" y="1920"/>
              <a:ext cx="11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4" name="直接连接符 38983"/>
            <p:cNvSpPr/>
            <p:nvPr/>
          </p:nvSpPr>
          <p:spPr>
            <a:xfrm>
              <a:off x="2400" y="96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85" name="直接连接符 38984"/>
            <p:cNvSpPr/>
            <p:nvPr/>
          </p:nvSpPr>
          <p:spPr>
            <a:xfrm>
              <a:off x="2414" y="192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86" name="直接连接符 38985"/>
            <p:cNvSpPr/>
            <p:nvPr/>
          </p:nvSpPr>
          <p:spPr>
            <a:xfrm>
              <a:off x="2798" y="96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87" name="直接连接符 38986"/>
            <p:cNvSpPr/>
            <p:nvPr/>
          </p:nvSpPr>
          <p:spPr>
            <a:xfrm rot="-5400000">
              <a:off x="2506" y="1440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</p:sp>
        <p:sp>
          <p:nvSpPr>
            <p:cNvPr id="38988" name="直接连接符 38987"/>
            <p:cNvSpPr/>
            <p:nvPr/>
          </p:nvSpPr>
          <p:spPr>
            <a:xfrm>
              <a:off x="2798" y="192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9" name="直接连接符 38988"/>
            <p:cNvSpPr/>
            <p:nvPr/>
          </p:nvSpPr>
          <p:spPr>
            <a:xfrm>
              <a:off x="3134" y="96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90" name="直接连接符 38989"/>
            <p:cNvSpPr/>
            <p:nvPr/>
          </p:nvSpPr>
          <p:spPr>
            <a:xfrm>
              <a:off x="3182" y="192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8991" name="直接连接符 38990"/>
            <p:cNvSpPr/>
            <p:nvPr/>
          </p:nvSpPr>
          <p:spPr>
            <a:xfrm>
              <a:off x="3518" y="960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2" name="直接连接符 38991"/>
            <p:cNvSpPr/>
            <p:nvPr/>
          </p:nvSpPr>
          <p:spPr>
            <a:xfrm>
              <a:off x="3518" y="1920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3" name="直接连接符 38992"/>
            <p:cNvSpPr/>
            <p:nvPr/>
          </p:nvSpPr>
          <p:spPr>
            <a:xfrm rot="-5400000">
              <a:off x="3374" y="1440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4" name="矩形 38993"/>
            <p:cNvSpPr/>
            <p:nvPr/>
          </p:nvSpPr>
          <p:spPr>
            <a:xfrm>
              <a:off x="1514" y="1249"/>
              <a:ext cx="305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i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95" name="矩形 38994"/>
            <p:cNvSpPr/>
            <p:nvPr/>
          </p:nvSpPr>
          <p:spPr>
            <a:xfrm>
              <a:off x="1917" y="1249"/>
              <a:ext cx="30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i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96" name="矩形 38995"/>
            <p:cNvSpPr/>
            <p:nvPr/>
          </p:nvSpPr>
          <p:spPr>
            <a:xfrm>
              <a:off x="2635" y="1249"/>
              <a:ext cx="305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800" i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97" name="矩形 38996"/>
            <p:cNvSpPr/>
            <p:nvPr/>
          </p:nvSpPr>
          <p:spPr>
            <a:xfrm>
              <a:off x="3510" y="1249"/>
              <a:ext cx="313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i="1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i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98" name="直接连接符 38997"/>
            <p:cNvSpPr/>
            <p:nvPr/>
          </p:nvSpPr>
          <p:spPr>
            <a:xfrm>
              <a:off x="1296" y="87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8999" name="文本框 38998"/>
            <p:cNvSpPr txBox="1"/>
            <p:nvPr/>
          </p:nvSpPr>
          <p:spPr>
            <a:xfrm>
              <a:off x="1366" y="576"/>
              <a:ext cx="1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33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33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000" name="矩形 38999"/>
            <p:cNvSpPr/>
            <p:nvPr/>
          </p:nvSpPr>
          <p:spPr>
            <a:xfrm>
              <a:off x="1105" y="914"/>
              <a:ext cx="223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2800">
                  <a:latin typeface="Times New Roman" panose="02020603050405020304" pitchFamily="18" charset="0"/>
                  <a:sym typeface="CommonBullets" pitchFamily="34" charset="2"/>
                </a:rPr>
                <a:t>+</a:t>
              </a:r>
              <a:endParaRPr lang="en-US" altLang="zh-CN" sz="5200">
                <a:latin typeface="Times New Roman" panose="02020603050405020304" pitchFamily="18" charset="0"/>
                <a:sym typeface="CommonBullets" pitchFamily="34" charset="2"/>
              </a:endParaRPr>
            </a:p>
          </p:txBody>
        </p:sp>
        <p:sp>
          <p:nvSpPr>
            <p:cNvPr id="39001" name="文本框 39000"/>
            <p:cNvSpPr txBox="1"/>
            <p:nvPr/>
          </p:nvSpPr>
          <p:spPr>
            <a:xfrm>
              <a:off x="1072" y="1324"/>
              <a:ext cx="223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ctr">
              <a:spAutoFit/>
            </a:bodyPr>
            <a:lstStyle/>
            <a:p>
              <a:pPr defTabSz="1082675"/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002" name="矩形 39001"/>
            <p:cNvSpPr/>
            <p:nvPr/>
          </p:nvSpPr>
          <p:spPr>
            <a:xfrm>
              <a:off x="2206" y="1287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3" name="矩形 39002"/>
            <p:cNvSpPr/>
            <p:nvPr/>
          </p:nvSpPr>
          <p:spPr>
            <a:xfrm>
              <a:off x="1778" y="1287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4" name="矩形 39003"/>
            <p:cNvSpPr/>
            <p:nvPr/>
          </p:nvSpPr>
          <p:spPr>
            <a:xfrm>
              <a:off x="2926" y="1287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5" name="矩形 39004"/>
            <p:cNvSpPr/>
            <p:nvPr/>
          </p:nvSpPr>
          <p:spPr>
            <a:xfrm>
              <a:off x="3794" y="1287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6" name="直接连接符 39005"/>
            <p:cNvSpPr/>
            <p:nvPr/>
          </p:nvSpPr>
          <p:spPr>
            <a:xfrm>
              <a:off x="1920" y="1008"/>
              <a:ext cx="0" cy="25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9007" name="文本框 39006"/>
            <p:cNvSpPr txBox="1"/>
            <p:nvPr/>
          </p:nvSpPr>
          <p:spPr>
            <a:xfrm>
              <a:off x="1920" y="960"/>
              <a:ext cx="32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008" name="文本框 39007"/>
            <p:cNvSpPr txBox="1"/>
            <p:nvPr/>
          </p:nvSpPr>
          <p:spPr>
            <a:xfrm>
              <a:off x="2352" y="960"/>
              <a:ext cx="32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009" name="文本框 39008"/>
            <p:cNvSpPr txBox="1"/>
            <p:nvPr/>
          </p:nvSpPr>
          <p:spPr>
            <a:xfrm>
              <a:off x="3120" y="960"/>
              <a:ext cx="324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i="1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010" name="文本框 39009"/>
            <p:cNvSpPr txBox="1"/>
            <p:nvPr/>
          </p:nvSpPr>
          <p:spPr>
            <a:xfrm>
              <a:off x="1108" y="1610"/>
              <a:ext cx="210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t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39011" name="直接连接符 39010"/>
            <p:cNvSpPr/>
            <p:nvPr/>
          </p:nvSpPr>
          <p:spPr>
            <a:xfrm>
              <a:off x="2352" y="1008"/>
              <a:ext cx="0" cy="25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9012" name="直接连接符 39011"/>
            <p:cNvSpPr/>
            <p:nvPr/>
          </p:nvSpPr>
          <p:spPr>
            <a:xfrm>
              <a:off x="3072" y="1008"/>
              <a:ext cx="0" cy="25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9013" name="直接连接符 39012"/>
            <p:cNvSpPr/>
            <p:nvPr/>
          </p:nvSpPr>
          <p:spPr>
            <a:xfrm>
              <a:off x="3936" y="960"/>
              <a:ext cx="0" cy="252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9014" name="椭圆 39013"/>
            <p:cNvSpPr/>
            <p:nvPr/>
          </p:nvSpPr>
          <p:spPr>
            <a:xfrm>
              <a:off x="1234" y="1886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5" name="椭圆 39014"/>
            <p:cNvSpPr/>
            <p:nvPr/>
          </p:nvSpPr>
          <p:spPr>
            <a:xfrm>
              <a:off x="1234" y="926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016" name="文本框 39015"/>
          <p:cNvSpPr txBox="1"/>
          <p:nvPr/>
        </p:nvSpPr>
        <p:spPr>
          <a:xfrm>
            <a:off x="722313" y="360363"/>
            <a:ext cx="3608387" cy="534987"/>
          </a:xfrm>
          <a:prstGeom prst="rect">
            <a:avLst/>
          </a:prstGeom>
          <a:noFill/>
          <a:ln w="9525">
            <a:noFill/>
          </a:ln>
        </p:spPr>
        <p:txBody>
          <a:bodyPr lIns="108253" tIns="54125" rIns="108253" bIns="54125">
            <a:spAutoFit/>
          </a:bodyPr>
          <a:lstStyle/>
          <a:p>
            <a:pPr algn="l" defTabSz="1082675"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2. </a:t>
            </a:r>
            <a:r>
              <a:rPr lang="zh-CN" altLang="en-US" sz="2800" dirty="0">
                <a:latin typeface="Times New Roman" panose="02020603050405020304" pitchFamily="18" charset="0"/>
              </a:rPr>
              <a:t>等效电阻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latin typeface="Times New Roman" panose="02020603050405020304" pitchFamily="18" charset="0"/>
              </a:rPr>
              <a:t>eq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39019" name="组合 39018"/>
          <p:cNvGrpSpPr/>
          <p:nvPr/>
        </p:nvGrpSpPr>
        <p:grpSpPr>
          <a:xfrm>
            <a:off x="8029575" y="541338"/>
            <a:ext cx="2346325" cy="2654300"/>
            <a:chOff x="4272" y="288"/>
            <a:chExt cx="1248" cy="1412"/>
          </a:xfrm>
        </p:grpSpPr>
        <p:sp>
          <p:nvSpPr>
            <p:cNvPr id="38966" name="任意多边形 38965"/>
            <p:cNvSpPr/>
            <p:nvPr/>
          </p:nvSpPr>
          <p:spPr>
            <a:xfrm>
              <a:off x="4443" y="705"/>
              <a:ext cx="597" cy="2"/>
            </a:xfrm>
            <a:custGeom>
              <a:avLst/>
              <a:gdLst/>
              <a:ahLst/>
              <a:cxnLst/>
              <a:rect l="0" t="0" r="0" b="0"/>
              <a:pathLst>
                <a:path w="597" h="2">
                  <a:moveTo>
                    <a:pt x="0" y="0"/>
                  </a:moveTo>
                  <a:lnTo>
                    <a:pt x="597" y="2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7" name="任意多边形 38966"/>
            <p:cNvSpPr/>
            <p:nvPr/>
          </p:nvSpPr>
          <p:spPr>
            <a:xfrm>
              <a:off x="4479" y="1667"/>
              <a:ext cx="561" cy="1"/>
            </a:xfrm>
            <a:custGeom>
              <a:avLst/>
              <a:gdLst/>
              <a:ahLst/>
              <a:cxnLst/>
              <a:rect l="0" t="0" r="0" b="0"/>
              <a:pathLst>
                <a:path w="561" h="1">
                  <a:moveTo>
                    <a:pt x="0" y="1"/>
                  </a:moveTo>
                  <a:lnTo>
                    <a:pt x="561" y="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8" name="任意多边形 38967"/>
            <p:cNvSpPr/>
            <p:nvPr/>
          </p:nvSpPr>
          <p:spPr>
            <a:xfrm>
              <a:off x="5040" y="702"/>
              <a:ext cx="3" cy="966"/>
            </a:xfrm>
            <a:custGeom>
              <a:avLst/>
              <a:gdLst/>
              <a:ahLst/>
              <a:cxnLst/>
              <a:rect l="0" t="0" r="0" b="0"/>
              <a:pathLst>
                <a:path w="3" h="966">
                  <a:moveTo>
                    <a:pt x="0" y="0"/>
                  </a:moveTo>
                  <a:lnTo>
                    <a:pt x="3" y="96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9" name="直接连接符 38968"/>
            <p:cNvSpPr/>
            <p:nvPr/>
          </p:nvSpPr>
          <p:spPr>
            <a:xfrm>
              <a:off x="4416" y="624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med"/>
            </a:ln>
          </p:spPr>
        </p:sp>
        <p:sp>
          <p:nvSpPr>
            <p:cNvPr id="38970" name="文本框 38969"/>
            <p:cNvSpPr txBox="1"/>
            <p:nvPr/>
          </p:nvSpPr>
          <p:spPr>
            <a:xfrm>
              <a:off x="4272" y="768"/>
              <a:ext cx="240" cy="28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38971" name="文本框 38970"/>
            <p:cNvSpPr txBox="1"/>
            <p:nvPr/>
          </p:nvSpPr>
          <p:spPr>
            <a:xfrm>
              <a:off x="4272" y="1056"/>
              <a:ext cx="240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72" name="文本框 38971"/>
            <p:cNvSpPr txBox="1"/>
            <p:nvPr/>
          </p:nvSpPr>
          <p:spPr>
            <a:xfrm>
              <a:off x="4320" y="1296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38974" name="文本框 38973"/>
            <p:cNvSpPr txBox="1"/>
            <p:nvPr/>
          </p:nvSpPr>
          <p:spPr>
            <a:xfrm>
              <a:off x="4464" y="288"/>
              <a:ext cx="19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75" name="文本框 38974"/>
            <p:cNvSpPr txBox="1"/>
            <p:nvPr/>
          </p:nvSpPr>
          <p:spPr>
            <a:xfrm>
              <a:off x="5088" y="1008"/>
              <a:ext cx="432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eq</a:t>
              </a:r>
              <a:endParaRPr lang="en-US" altLang="zh-CN" sz="2800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76" name="矩形 38975"/>
            <p:cNvSpPr/>
            <p:nvPr/>
          </p:nvSpPr>
          <p:spPr>
            <a:xfrm>
              <a:off x="4980" y="1008"/>
              <a:ext cx="120" cy="288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7" name="椭圆 39016"/>
            <p:cNvSpPr/>
            <p:nvPr/>
          </p:nvSpPr>
          <p:spPr>
            <a:xfrm>
              <a:off x="4416" y="1632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8" name="椭圆 39017"/>
            <p:cNvSpPr/>
            <p:nvPr/>
          </p:nvSpPr>
          <p:spPr>
            <a:xfrm>
              <a:off x="4368" y="672"/>
              <a:ext cx="68" cy="6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028" name="组合 39027"/>
          <p:cNvGrpSpPr/>
          <p:nvPr/>
        </p:nvGrpSpPr>
        <p:grpSpPr>
          <a:xfrm>
            <a:off x="411163" y="3495675"/>
            <a:ext cx="9377362" cy="1122363"/>
            <a:chOff x="219" y="1860"/>
            <a:chExt cx="4989" cy="597"/>
          </a:xfrm>
        </p:grpSpPr>
        <p:sp>
          <p:nvSpPr>
            <p:cNvPr id="38919" name="文本框 38918"/>
            <p:cNvSpPr txBox="1"/>
            <p:nvPr/>
          </p:nvSpPr>
          <p:spPr>
            <a:xfrm>
              <a:off x="1560" y="1860"/>
              <a:ext cx="1992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+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  <a:sym typeface="Math4" pitchFamily="2" charset="2"/>
                </a:rPr>
                <a:t> …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+ </a:t>
              </a: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i="1" baseline="-25000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+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9025" name="组合 39024"/>
            <p:cNvGrpSpPr/>
            <p:nvPr/>
          </p:nvGrpSpPr>
          <p:grpSpPr>
            <a:xfrm>
              <a:off x="219" y="1860"/>
              <a:ext cx="4989" cy="597"/>
              <a:chOff x="219" y="1860"/>
              <a:chExt cx="4989" cy="597"/>
            </a:xfrm>
          </p:grpSpPr>
          <p:sp>
            <p:nvSpPr>
              <p:cNvPr id="38918" name="文本框 38917"/>
              <p:cNvSpPr txBox="1"/>
              <p:nvPr/>
            </p:nvSpPr>
            <p:spPr>
              <a:xfrm>
                <a:off x="708" y="1872"/>
                <a:ext cx="864" cy="28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zh-CN" altLang="en-US" sz="2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由</a:t>
                </a:r>
                <a:r>
                  <a:rPr lang="en-US" altLang="zh-CN" sz="28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KCL:</a:t>
                </a:r>
              </a:p>
            </p:txBody>
          </p:sp>
          <p:sp>
            <p:nvSpPr>
              <p:cNvPr id="38920" name="文本框 38919"/>
              <p:cNvSpPr txBox="1"/>
              <p:nvPr/>
            </p:nvSpPr>
            <p:spPr>
              <a:xfrm>
                <a:off x="648" y="2172"/>
                <a:ext cx="576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故有</a:t>
                </a:r>
                <a:endParaRPr lang="zh-CN" altLang="en-US" sz="28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21" name="文本框 38920"/>
              <p:cNvSpPr txBox="1"/>
              <p:nvPr/>
            </p:nvSpPr>
            <p:spPr>
              <a:xfrm>
                <a:off x="1224" y="2172"/>
                <a:ext cx="3984" cy="28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108253" tIns="54125" rIns="108253" bIns="54125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 i="1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 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u/R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+u/R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Math4" pitchFamily="2" charset="2"/>
                  </a:rPr>
                  <a:t> 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sym typeface="Math4" pitchFamily="2" charset="2"/>
                  </a:rPr>
                  <a:t>…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+u/R</a:t>
                </a:r>
                <a:r>
                  <a:rPr lang="en-US" altLang="zh-CN" sz="2800" i="1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=u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(1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/R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8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/R</a:t>
                </a:r>
                <a:r>
                  <a:rPr lang="en-US" altLang="zh-CN" sz="2800" baseline="-25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  <a:sym typeface="Math4" pitchFamily="2" charset="2"/>
                  </a:rPr>
                  <a:t>…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+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  <a:r>
                  <a:rPr lang="en-US" altLang="zh-CN" sz="2800" i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/R</a:t>
                </a:r>
                <a:r>
                  <a:rPr lang="en-US" altLang="zh-CN" sz="2800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39020" name="矩形 39019"/>
              <p:cNvSpPr/>
              <p:nvPr/>
            </p:nvSpPr>
            <p:spPr>
              <a:xfrm>
                <a:off x="219" y="1860"/>
                <a:ext cx="493" cy="2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108253" tIns="54125" rIns="108253" bIns="54125" anchor="t">
                <a:spAutoFit/>
              </a:bodyPr>
              <a:lstStyle/>
              <a:p>
                <a:pPr algn="l" defTabSz="1082675">
                  <a:spcBef>
                    <a:spcPct val="50000"/>
                  </a:spcBef>
                </a:pPr>
                <a:r>
                  <a:rPr lang="en-US" altLang="zh-CN" sz="2800">
                    <a:solidFill>
                      <a:srgbClr val="33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Ⅰ</a:t>
                </a:r>
                <a:r>
                  <a:rPr lang="zh-CN" altLang="en-US" sz="2800" dirty="0">
                    <a:solidFill>
                      <a:srgbClr val="3333FF"/>
                    </a:solidFill>
                    <a:latin typeface="Times New Roman" panose="02020603050405020304" pitchFamily="18" charset="0"/>
                  </a:rPr>
                  <a:t>、</a:t>
                </a:r>
              </a:p>
            </p:txBody>
          </p:sp>
        </p:grpSp>
      </p:grpSp>
      <p:grpSp>
        <p:nvGrpSpPr>
          <p:cNvPr id="39027" name="组合 39026"/>
          <p:cNvGrpSpPr/>
          <p:nvPr/>
        </p:nvGrpSpPr>
        <p:grpSpPr>
          <a:xfrm>
            <a:off x="481013" y="5932488"/>
            <a:ext cx="8564562" cy="557212"/>
            <a:chOff x="256" y="3156"/>
            <a:chExt cx="4556" cy="297"/>
          </a:xfrm>
        </p:grpSpPr>
        <p:sp>
          <p:nvSpPr>
            <p:cNvPr id="38922" name="文本框 38921"/>
            <p:cNvSpPr txBox="1"/>
            <p:nvPr/>
          </p:nvSpPr>
          <p:spPr>
            <a:xfrm>
              <a:off x="612" y="3156"/>
              <a:ext cx="1425" cy="28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由等价条件得</a:t>
              </a:r>
              <a:endParaRPr lang="zh-CN" altLang="en-US" sz="2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23" name="文本框 38922"/>
            <p:cNvSpPr txBox="1"/>
            <p:nvPr/>
          </p:nvSpPr>
          <p:spPr>
            <a:xfrm>
              <a:off x="2172" y="3168"/>
              <a:ext cx="2640" cy="285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0" scaled="1"/>
              <a:tileRect/>
            </a:gradFill>
            <a:ln w="12700">
              <a:noFill/>
            </a:ln>
            <a:effectLst>
              <a:outerShdw dist="35921" dir="2699999" algn="ctr" rotWithShape="0">
                <a:schemeClr val="bg2"/>
              </a:outerShdw>
            </a:effectLst>
          </p:spPr>
          <p:txBody>
            <a:bodyPr lIns="108253" tIns="54125" rIns="108253" bIns="54125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r>
                <a:rPr lang="en-US" altLang="zh-CN" sz="2800" i="1">
                  <a:latin typeface="Times New Roman" panose="02020603050405020304" pitchFamily="18" charset="0"/>
                </a:rPr>
                <a:t>/R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eq</a:t>
              </a:r>
              <a:r>
                <a:rPr lang="en-US" altLang="zh-CN" sz="2800" i="1">
                  <a:latin typeface="Times New Roman" panose="02020603050405020304" pitchFamily="18" charset="0"/>
                </a:rPr>
                <a:t>= </a:t>
              </a: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r>
                <a:rPr lang="en-US" altLang="zh-CN" sz="2800" i="1">
                  <a:latin typeface="Times New Roman" panose="02020603050405020304" pitchFamily="18" charset="0"/>
                </a:rPr>
                <a:t>/R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1</a:t>
              </a:r>
              <a:r>
                <a:rPr lang="en-US" altLang="zh-CN" sz="2800" i="1">
                  <a:latin typeface="Times New Roman" panose="02020603050405020304" pitchFamily="18" charset="0"/>
                </a:rPr>
                <a:t>+</a:t>
              </a: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r>
                <a:rPr lang="en-US" altLang="zh-CN" sz="2800" i="1">
                  <a:latin typeface="Times New Roman" panose="02020603050405020304" pitchFamily="18" charset="0"/>
                </a:rPr>
                <a:t>/R</a:t>
              </a:r>
              <a:r>
                <a:rPr lang="en-US" altLang="zh-CN" sz="2800" baseline="-25000">
                  <a:latin typeface="Times New Roman" panose="02020603050405020304" pitchFamily="18" charset="0"/>
                </a:rPr>
                <a:t>2</a:t>
              </a:r>
              <a:r>
                <a:rPr lang="en-US" altLang="zh-CN" sz="2800" i="1">
                  <a:latin typeface="Times New Roman" panose="02020603050405020304" pitchFamily="18" charset="0"/>
                </a:rPr>
                <a:t>+</a:t>
              </a:r>
              <a:r>
                <a:rPr lang="en-US" altLang="zh-CN" sz="2800" i="1">
                  <a:solidFill>
                    <a:schemeClr val="tx1"/>
                  </a:solidFill>
                  <a:latin typeface="Times New Roman" panose="02020603050405020304" pitchFamily="18" charset="0"/>
                  <a:sym typeface="Math4" pitchFamily="2" charset="2"/>
                </a:rPr>
                <a:t>…</a:t>
              </a:r>
              <a:r>
                <a:rPr lang="en-US" altLang="zh-CN" sz="2800" i="1">
                  <a:latin typeface="Times New Roman" panose="02020603050405020304" pitchFamily="18" charset="0"/>
                </a:rPr>
                <a:t>+</a:t>
              </a:r>
              <a:r>
                <a:rPr lang="en-US" altLang="zh-CN" sz="2800">
                  <a:latin typeface="Times New Roman" panose="02020603050405020304" pitchFamily="18" charset="0"/>
                </a:rPr>
                <a:t>1</a:t>
              </a:r>
              <a:r>
                <a:rPr lang="en-US" altLang="zh-CN" sz="2800" i="1">
                  <a:latin typeface="Times New Roman" panose="02020603050405020304" pitchFamily="18" charset="0"/>
                </a:rPr>
                <a:t>/R</a:t>
              </a:r>
              <a:r>
                <a:rPr lang="en-US" altLang="zh-CN" sz="2800" i="1" baseline="-250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9022" name="矩形 39021"/>
            <p:cNvSpPr/>
            <p:nvPr/>
          </p:nvSpPr>
          <p:spPr>
            <a:xfrm>
              <a:off x="256" y="3156"/>
              <a:ext cx="495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t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  <a:ea typeface="?????" pitchFamily="49" charset="-128"/>
                </a:rPr>
                <a:t>Ⅲ</a:t>
              </a:r>
              <a:r>
                <a:rPr lang="zh-CN" altLang="en-US" sz="2800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、</a:t>
              </a:r>
            </a:p>
          </p:txBody>
        </p:sp>
      </p:grpSp>
      <p:grpSp>
        <p:nvGrpSpPr>
          <p:cNvPr id="39026" name="组合 39025"/>
          <p:cNvGrpSpPr/>
          <p:nvPr/>
        </p:nvGrpSpPr>
        <p:grpSpPr>
          <a:xfrm>
            <a:off x="438150" y="4668838"/>
            <a:ext cx="6367463" cy="1076325"/>
            <a:chOff x="233" y="2484"/>
            <a:chExt cx="3387" cy="573"/>
          </a:xfrm>
        </p:grpSpPr>
        <p:sp>
          <p:nvSpPr>
            <p:cNvPr id="39021" name="矩形 39020"/>
            <p:cNvSpPr/>
            <p:nvPr/>
          </p:nvSpPr>
          <p:spPr>
            <a:xfrm>
              <a:off x="233" y="2496"/>
              <a:ext cx="493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t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>
                  <a:solidFill>
                    <a:srgbClr val="33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Ⅱ</a:t>
              </a:r>
              <a:r>
                <a:rPr lang="zh-CN" altLang="en-US" sz="2800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、</a:t>
              </a:r>
            </a:p>
          </p:txBody>
        </p:sp>
        <p:sp>
          <p:nvSpPr>
            <p:cNvPr id="39023" name="矩形 39022"/>
            <p:cNvSpPr/>
            <p:nvPr/>
          </p:nvSpPr>
          <p:spPr>
            <a:xfrm>
              <a:off x="655" y="2484"/>
              <a:ext cx="2965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t">
              <a:spAutoFit/>
            </a:bodyPr>
            <a:lstStyle/>
            <a:p>
              <a:pPr algn="l" defTabSz="1082675"/>
              <a:r>
                <a:rPr lang="zh-CN" altLang="en-US" sz="2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设端口间只通过一个电阻连接，则</a:t>
              </a:r>
            </a:p>
          </p:txBody>
        </p:sp>
        <p:sp>
          <p:nvSpPr>
            <p:cNvPr id="39024" name="矩形 39023"/>
            <p:cNvSpPr/>
            <p:nvPr/>
          </p:nvSpPr>
          <p:spPr>
            <a:xfrm>
              <a:off x="1207" y="2772"/>
              <a:ext cx="876" cy="2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108253" tIns="54125" rIns="108253" bIns="54125" anchor="t">
              <a:spAutoFit/>
            </a:bodyPr>
            <a:lstStyle/>
            <a:p>
              <a:pPr algn="l" defTabSz="1082675">
                <a:spcBef>
                  <a:spcPct val="50000"/>
                </a:spcBef>
              </a:pPr>
              <a:r>
                <a:rPr lang="en-US" altLang="zh-CN" sz="2800" i="1" dirty="0" err="1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= </a:t>
              </a:r>
              <a:r>
                <a:rPr lang="en-US" altLang="zh-CN" sz="2800" i="1" dirty="0" smtClean="0">
                  <a:solidFill>
                    <a:schemeClr val="tx1"/>
                  </a:solidFill>
                  <a:latin typeface="Times New Roman" panose="02020603050405020304" pitchFamily="18" charset="0"/>
                </a:rPr>
                <a:t>u </a:t>
              </a:r>
              <a:r>
                <a:rPr lang="en-US" altLang="zh-CN" sz="28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/ </a:t>
              </a:r>
              <a:r>
                <a:rPr lang="en-US" altLang="zh-CN" sz="2800" i="1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aseline="-25000" dirty="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eq</a:t>
              </a:r>
              <a:endParaRPr lang="en-US" altLang="zh-CN" sz="2800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4" grpId="0"/>
      <p:bldP spid="38925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C:\Microsoft Office\Templates\演示文稿设计\笔记本型模板.pot</Template>
  <TotalTime>193</TotalTime>
  <Words>2456</Words>
  <Application>Microsoft Office PowerPoint</Application>
  <PresentationFormat>B4 (ISO)纸张(250x353 毫米)</PresentationFormat>
  <Paragraphs>839</Paragraphs>
  <Slides>37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?????</vt:lpstr>
      <vt:lpstr>CommonBullets</vt:lpstr>
      <vt:lpstr>Math4</vt:lpstr>
      <vt:lpstr>黑体</vt:lpstr>
      <vt:lpstr>隶书</vt:lpstr>
      <vt:lpstr>宋体</vt:lpstr>
      <vt:lpstr>Arial</vt:lpstr>
      <vt:lpstr>Symbol</vt:lpstr>
      <vt:lpstr>Times New Roman</vt:lpstr>
      <vt:lpstr>Wingdings 3</vt:lpstr>
      <vt:lpstr>默认设计模板</vt:lpstr>
      <vt:lpstr>Equation.DSMT4</vt:lpstr>
      <vt:lpstr>PowerPoint 演示文稿</vt:lpstr>
      <vt:lpstr>第2章 电阻电路的等效变换和化简</vt:lpstr>
      <vt:lpstr>2.1 电阻的串并联等效变换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电阻的星形连接与三角形连接的等效变换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电源的等效变换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本章结束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aloe</dc:creator>
  <cp:lastModifiedBy>k l</cp:lastModifiedBy>
  <cp:revision>905</cp:revision>
  <dcterms:created xsi:type="dcterms:W3CDTF">1998-03-18T01:58:34Z</dcterms:created>
  <dcterms:modified xsi:type="dcterms:W3CDTF">2020-09-29T23:04:05Z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2052-11.8.2.8053</vt:lpwstr>
  </property>
</Properties>
</file>